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433" r:id="rId2"/>
    <p:sldId id="471" r:id="rId3"/>
    <p:sldId id="470" r:id="rId4"/>
    <p:sldId id="465" r:id="rId5"/>
    <p:sldId id="357" r:id="rId6"/>
    <p:sldId id="435" r:id="rId7"/>
    <p:sldId id="472" r:id="rId8"/>
    <p:sldId id="456" r:id="rId9"/>
    <p:sldId id="454" r:id="rId10"/>
    <p:sldId id="457" r:id="rId11"/>
    <p:sldId id="436" r:id="rId12"/>
    <p:sldId id="437" r:id="rId13"/>
    <p:sldId id="458" r:id="rId14"/>
    <p:sldId id="438" r:id="rId15"/>
    <p:sldId id="439" r:id="rId16"/>
    <p:sldId id="459" r:id="rId17"/>
    <p:sldId id="450" r:id="rId18"/>
    <p:sldId id="440" r:id="rId19"/>
    <p:sldId id="447" r:id="rId20"/>
    <p:sldId id="448" r:id="rId21"/>
    <p:sldId id="460" r:id="rId22"/>
    <p:sldId id="452" r:id="rId23"/>
    <p:sldId id="473" r:id="rId24"/>
    <p:sldId id="455" r:id="rId25"/>
    <p:sldId id="461" r:id="rId26"/>
    <p:sldId id="441" r:id="rId27"/>
    <p:sldId id="434" r:id="rId28"/>
    <p:sldId id="449" r:id="rId29"/>
    <p:sldId id="462" r:id="rId30"/>
    <p:sldId id="442" r:id="rId31"/>
    <p:sldId id="443" r:id="rId32"/>
    <p:sldId id="444" r:id="rId33"/>
    <p:sldId id="463" r:id="rId34"/>
    <p:sldId id="445" r:id="rId35"/>
    <p:sldId id="466" r:id="rId36"/>
    <p:sldId id="467" r:id="rId37"/>
    <p:sldId id="469" r:id="rId38"/>
    <p:sldId id="468" r:id="rId39"/>
    <p:sldId id="464" r:id="rId40"/>
    <p:sldId id="326" r:id="rId41"/>
    <p:sldId id="579" r:id="rId42"/>
    <p:sldId id="283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aud Bernard" initials="RB" lastIdx="1" clrIdx="0">
    <p:extLst>
      <p:ext uri="{19B8F6BF-5375-455C-9EA6-DF929625EA0E}">
        <p15:presenceInfo xmlns:p15="http://schemas.microsoft.com/office/powerpoint/2012/main" userId="0a9b62a6bed28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Nuage de points avec Excel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Feuil1!$E$21:$E$125</c:f>
              <c:numCache>
                <c:formatCode>General</c:formatCode>
                <c:ptCount val="105"/>
                <c:pt idx="0">
                  <c:v>0.11885014180319642</c:v>
                </c:pt>
                <c:pt idx="1">
                  <c:v>0.52487185899828959</c:v>
                </c:pt>
                <c:pt idx="2">
                  <c:v>0.61826407150358731</c:v>
                </c:pt>
                <c:pt idx="3">
                  <c:v>0.19221707716895386</c:v>
                </c:pt>
                <c:pt idx="4">
                  <c:v>0.6380612637418942</c:v>
                </c:pt>
                <c:pt idx="5">
                  <c:v>0.30701885533320361</c:v>
                </c:pt>
                <c:pt idx="6">
                  <c:v>0.71752794787997154</c:v>
                </c:pt>
                <c:pt idx="7">
                  <c:v>0.60921650181467535</c:v>
                </c:pt>
                <c:pt idx="8">
                  <c:v>0.87672597122093843</c:v>
                </c:pt>
                <c:pt idx="9">
                  <c:v>0.96453777506703353</c:v>
                </c:pt>
                <c:pt idx="10">
                  <c:v>3.2305549939769085E-2</c:v>
                </c:pt>
                <c:pt idx="11">
                  <c:v>0.35846489307348961</c:v>
                </c:pt>
                <c:pt idx="12">
                  <c:v>0.48894221451089781</c:v>
                </c:pt>
                <c:pt idx="13">
                  <c:v>0.8498383036854833</c:v>
                </c:pt>
                <c:pt idx="14">
                  <c:v>0.6588298777512801</c:v>
                </c:pt>
                <c:pt idx="15">
                  <c:v>0.64814496564420054</c:v>
                </c:pt>
                <c:pt idx="16">
                  <c:v>5.9989931076816494E-2</c:v>
                </c:pt>
                <c:pt idx="17">
                  <c:v>0.24439725917971256</c:v>
                </c:pt>
                <c:pt idx="18">
                  <c:v>0.59355393327767558</c:v>
                </c:pt>
                <c:pt idx="19">
                  <c:v>0.2887247934048075</c:v>
                </c:pt>
                <c:pt idx="20">
                  <c:v>0.60355329624028509</c:v>
                </c:pt>
                <c:pt idx="21">
                  <c:v>0.99773873131611468</c:v>
                </c:pt>
                <c:pt idx="22">
                  <c:v>0.92113612394749322</c:v>
                </c:pt>
                <c:pt idx="23">
                  <c:v>0.26516648366361828</c:v>
                </c:pt>
                <c:pt idx="24">
                  <c:v>0.2573266397063676</c:v>
                </c:pt>
                <c:pt idx="25">
                  <c:v>0.4227538368971574</c:v>
                </c:pt>
                <c:pt idx="26">
                  <c:v>0.20944069178881031</c:v>
                </c:pt>
                <c:pt idx="27">
                  <c:v>8.5727051585641645E-2</c:v>
                </c:pt>
                <c:pt idx="28">
                  <c:v>0.40338472573149964</c:v>
                </c:pt>
                <c:pt idx="29">
                  <c:v>0.32521690577055595</c:v>
                </c:pt>
                <c:pt idx="30">
                  <c:v>0.49954560023718142</c:v>
                </c:pt>
                <c:pt idx="31">
                  <c:v>0.88512328943033403</c:v>
                </c:pt>
                <c:pt idx="32">
                  <c:v>0.39617512731346816</c:v>
                </c:pt>
                <c:pt idx="33">
                  <c:v>5.2842439500961236E-2</c:v>
                </c:pt>
                <c:pt idx="34">
                  <c:v>0.53863352939727882</c:v>
                </c:pt>
                <c:pt idx="35">
                  <c:v>0.23900162863206131</c:v>
                </c:pt>
                <c:pt idx="36">
                  <c:v>0.58513881093102782</c:v>
                </c:pt>
                <c:pt idx="37">
                  <c:v>0.83250619846334273</c:v>
                </c:pt>
                <c:pt idx="38">
                  <c:v>0.87031302734411697</c:v>
                </c:pt>
                <c:pt idx="39">
                  <c:v>0.60886994935421179</c:v>
                </c:pt>
                <c:pt idx="40">
                  <c:v>0.78693112173533608</c:v>
                </c:pt>
                <c:pt idx="41">
                  <c:v>0.15085851147896367</c:v>
                </c:pt>
                <c:pt idx="42">
                  <c:v>0.66223976441554711</c:v>
                </c:pt>
                <c:pt idx="43">
                  <c:v>0.72077672070172227</c:v>
                </c:pt>
                <c:pt idx="44">
                  <c:v>0.761809133665865</c:v>
                </c:pt>
                <c:pt idx="45">
                  <c:v>0.47618633479693362</c:v>
                </c:pt>
                <c:pt idx="46">
                  <c:v>7.4998629308125064E-2</c:v>
                </c:pt>
                <c:pt idx="47">
                  <c:v>0.59000607471499855</c:v>
                </c:pt>
                <c:pt idx="48">
                  <c:v>0.29111692304838954</c:v>
                </c:pt>
                <c:pt idx="49">
                  <c:v>0.78293500384139858</c:v>
                </c:pt>
                <c:pt idx="50">
                  <c:v>0.47197375992931123</c:v>
                </c:pt>
                <c:pt idx="51">
                  <c:v>7.5364944058346262E-2</c:v>
                </c:pt>
                <c:pt idx="52">
                  <c:v>6.3246059050955372E-3</c:v>
                </c:pt>
                <c:pt idx="53">
                  <c:v>0.41514080634536099</c:v>
                </c:pt>
                <c:pt idx="54">
                  <c:v>0.99685908300531101</c:v>
                </c:pt>
                <c:pt idx="55">
                  <c:v>0.73348649952702549</c:v>
                </c:pt>
                <c:pt idx="56">
                  <c:v>0.80962917113872279</c:v>
                </c:pt>
                <c:pt idx="57">
                  <c:v>3.8914296585387698E-2</c:v>
                </c:pt>
                <c:pt idx="58">
                  <c:v>7.5867135531047514E-2</c:v>
                </c:pt>
                <c:pt idx="59">
                  <c:v>0.2439368180449264</c:v>
                </c:pt>
                <c:pt idx="60">
                  <c:v>0.63824149484059278</c:v>
                </c:pt>
                <c:pt idx="61">
                  <c:v>0.17863268721772174</c:v>
                </c:pt>
                <c:pt idx="62">
                  <c:v>0.6245608246331037</c:v>
                </c:pt>
                <c:pt idx="63">
                  <c:v>0.69055252487336471</c:v>
                </c:pt>
                <c:pt idx="64">
                  <c:v>0.31363498158890024</c:v>
                </c:pt>
                <c:pt idx="65">
                  <c:v>0.8793712029416052</c:v>
                </c:pt>
                <c:pt idx="66">
                  <c:v>0.64598372689933425</c:v>
                </c:pt>
                <c:pt idx="67">
                  <c:v>0.16741655213876383</c:v>
                </c:pt>
                <c:pt idx="68">
                  <c:v>0.20830359618393457</c:v>
                </c:pt>
                <c:pt idx="69">
                  <c:v>0.86231136376474171</c:v>
                </c:pt>
                <c:pt idx="70">
                  <c:v>0.24750515006761586</c:v>
                </c:pt>
                <c:pt idx="71">
                  <c:v>0.38195512850959323</c:v>
                </c:pt>
                <c:pt idx="72">
                  <c:v>8.7708414346721497E-2</c:v>
                </c:pt>
                <c:pt idx="73">
                  <c:v>0.42344730892107174</c:v>
                </c:pt>
                <c:pt idx="74">
                  <c:v>3.0515689886005504E-2</c:v>
                </c:pt>
                <c:pt idx="75">
                  <c:v>5.871331947862557E-2</c:v>
                </c:pt>
                <c:pt idx="76">
                  <c:v>0.90519639467830448</c:v>
                </c:pt>
                <c:pt idx="77">
                  <c:v>0.46133327810549851</c:v>
                </c:pt>
                <c:pt idx="78">
                  <c:v>0.50671176702076892</c:v>
                </c:pt>
                <c:pt idx="79">
                  <c:v>0.21383754320889181</c:v>
                </c:pt>
                <c:pt idx="80">
                  <c:v>0.21906875182620422</c:v>
                </c:pt>
                <c:pt idx="81">
                  <c:v>5.2569949674010963E-2</c:v>
                </c:pt>
                <c:pt idx="82">
                  <c:v>0.77061386954840616</c:v>
                </c:pt>
                <c:pt idx="83">
                  <c:v>0.63089758844007249</c:v>
                </c:pt>
                <c:pt idx="84">
                  <c:v>0.53153369210052082</c:v>
                </c:pt>
                <c:pt idx="85">
                  <c:v>0.22726510451843318</c:v>
                </c:pt>
                <c:pt idx="86">
                  <c:v>0.88902768386015407</c:v>
                </c:pt>
                <c:pt idx="87">
                  <c:v>0.96991741366961126</c:v>
                </c:pt>
                <c:pt idx="88">
                  <c:v>0.60303276210923162</c:v>
                </c:pt>
                <c:pt idx="89">
                  <c:v>4.3700112353246445E-2</c:v>
                </c:pt>
                <c:pt idx="90">
                  <c:v>0.88106331937243376</c:v>
                </c:pt>
                <c:pt idx="91">
                  <c:v>0.47123676441900397</c:v>
                </c:pt>
                <c:pt idx="92">
                  <c:v>0.12913205098192448</c:v>
                </c:pt>
                <c:pt idx="93">
                  <c:v>0.79303550696161096</c:v>
                </c:pt>
                <c:pt idx="94">
                  <c:v>0.53130685104921493</c:v>
                </c:pt>
                <c:pt idx="95">
                  <c:v>3.7138664865873361E-2</c:v>
                </c:pt>
                <c:pt idx="96">
                  <c:v>0.384061224664905</c:v>
                </c:pt>
                <c:pt idx="97">
                  <c:v>0.10961566423958913</c:v>
                </c:pt>
                <c:pt idx="98">
                  <c:v>0.69591122244357839</c:v>
                </c:pt>
                <c:pt idx="99">
                  <c:v>0.94761416985452529</c:v>
                </c:pt>
                <c:pt idx="100">
                  <c:v>0.89126563508887735</c:v>
                </c:pt>
                <c:pt idx="101">
                  <c:v>0.14416132299554407</c:v>
                </c:pt>
                <c:pt idx="102">
                  <c:v>0.99944268983925444</c:v>
                </c:pt>
                <c:pt idx="103">
                  <c:v>0.77336820376842252</c:v>
                </c:pt>
                <c:pt idx="104">
                  <c:v>0.85610101951393835</c:v>
                </c:pt>
              </c:numCache>
            </c:numRef>
          </c:xVal>
          <c:yVal>
            <c:numRef>
              <c:f>Feuil1!$F$21:$F$125</c:f>
              <c:numCache>
                <c:formatCode>General</c:formatCode>
                <c:ptCount val="105"/>
                <c:pt idx="0">
                  <c:v>0.10531568951824033</c:v>
                </c:pt>
                <c:pt idx="1">
                  <c:v>0.59213388982029735</c:v>
                </c:pt>
                <c:pt idx="2">
                  <c:v>0.89383605547179867</c:v>
                </c:pt>
                <c:pt idx="3">
                  <c:v>0.90305146889132293</c:v>
                </c:pt>
                <c:pt idx="4">
                  <c:v>0.23485245816187139</c:v>
                </c:pt>
                <c:pt idx="5">
                  <c:v>0.19556843307171035</c:v>
                </c:pt>
                <c:pt idx="6">
                  <c:v>4.4364130709793947E-2</c:v>
                </c:pt>
                <c:pt idx="7">
                  <c:v>0.64407056174608857</c:v>
                </c:pt>
                <c:pt idx="8">
                  <c:v>0.9907773491614289</c:v>
                </c:pt>
                <c:pt idx="9">
                  <c:v>0.74050247184518836</c:v>
                </c:pt>
                <c:pt idx="10">
                  <c:v>0.90664585502030581</c:v>
                </c:pt>
                <c:pt idx="11">
                  <c:v>0.93392598993390852</c:v>
                </c:pt>
                <c:pt idx="12">
                  <c:v>0.17406497082448857</c:v>
                </c:pt>
                <c:pt idx="13">
                  <c:v>0.47883968369486074</c:v>
                </c:pt>
                <c:pt idx="14">
                  <c:v>0.60526838977860387</c:v>
                </c:pt>
                <c:pt idx="15">
                  <c:v>0.23782277364975735</c:v>
                </c:pt>
                <c:pt idx="16">
                  <c:v>0.95855878948222506</c:v>
                </c:pt>
                <c:pt idx="17">
                  <c:v>0.76556679964330177</c:v>
                </c:pt>
                <c:pt idx="18">
                  <c:v>0.99120025871794781</c:v>
                </c:pt>
                <c:pt idx="19">
                  <c:v>0.73447076451431847</c:v>
                </c:pt>
                <c:pt idx="20">
                  <c:v>0.2053554128939129</c:v>
                </c:pt>
                <c:pt idx="21">
                  <c:v>0.31178869968783729</c:v>
                </c:pt>
                <c:pt idx="22">
                  <c:v>0.50241310061210098</c:v>
                </c:pt>
                <c:pt idx="23">
                  <c:v>0.93373345650036543</c:v>
                </c:pt>
                <c:pt idx="24">
                  <c:v>0.61758036693357066</c:v>
                </c:pt>
                <c:pt idx="25">
                  <c:v>0.8542780426298302</c:v>
                </c:pt>
                <c:pt idx="26">
                  <c:v>0.32236622132675274</c:v>
                </c:pt>
                <c:pt idx="27">
                  <c:v>0.30639064050215559</c:v>
                </c:pt>
                <c:pt idx="28">
                  <c:v>0.22255947805711118</c:v>
                </c:pt>
                <c:pt idx="29">
                  <c:v>0.56772111115549828</c:v>
                </c:pt>
                <c:pt idx="30">
                  <c:v>0.28527876496535043</c:v>
                </c:pt>
                <c:pt idx="31">
                  <c:v>0.21693786125408843</c:v>
                </c:pt>
                <c:pt idx="32">
                  <c:v>8.7617612778467469E-2</c:v>
                </c:pt>
                <c:pt idx="33">
                  <c:v>0.27378041802785469</c:v>
                </c:pt>
                <c:pt idx="34">
                  <c:v>0.81698546950317974</c:v>
                </c:pt>
                <c:pt idx="35">
                  <c:v>0.40807843632545915</c:v>
                </c:pt>
                <c:pt idx="36">
                  <c:v>0.1698991984598972</c:v>
                </c:pt>
                <c:pt idx="37">
                  <c:v>0.71037615247937247</c:v>
                </c:pt>
                <c:pt idx="38">
                  <c:v>0.85565057586050097</c:v>
                </c:pt>
                <c:pt idx="39">
                  <c:v>0.75013517325059942</c:v>
                </c:pt>
                <c:pt idx="40">
                  <c:v>0.14668022767710953</c:v>
                </c:pt>
                <c:pt idx="41">
                  <c:v>0.39357459996680777</c:v>
                </c:pt>
                <c:pt idx="42">
                  <c:v>0.47463287748448024</c:v>
                </c:pt>
                <c:pt idx="43">
                  <c:v>0.84141253308132324</c:v>
                </c:pt>
                <c:pt idx="44">
                  <c:v>0.18794904620950648</c:v>
                </c:pt>
                <c:pt idx="45">
                  <c:v>0.70110577641115079</c:v>
                </c:pt>
                <c:pt idx="46">
                  <c:v>0.28750458878160667</c:v>
                </c:pt>
                <c:pt idx="47">
                  <c:v>0.37193174042694543</c:v>
                </c:pt>
                <c:pt idx="48">
                  <c:v>0.11805480427904225</c:v>
                </c:pt>
                <c:pt idx="49">
                  <c:v>0.74883349807811561</c:v>
                </c:pt>
                <c:pt idx="50">
                  <c:v>0.5259788996248661</c:v>
                </c:pt>
                <c:pt idx="51">
                  <c:v>7.3380176324621016E-2</c:v>
                </c:pt>
                <c:pt idx="52">
                  <c:v>0.82472601188377859</c:v>
                </c:pt>
                <c:pt idx="53">
                  <c:v>0.33558857655800489</c:v>
                </c:pt>
                <c:pt idx="54">
                  <c:v>0.7561419893128748</c:v>
                </c:pt>
                <c:pt idx="55">
                  <c:v>0.51543172712010088</c:v>
                </c:pt>
                <c:pt idx="56">
                  <c:v>0.52810140210322898</c:v>
                </c:pt>
                <c:pt idx="57">
                  <c:v>0.19715398194332234</c:v>
                </c:pt>
                <c:pt idx="58">
                  <c:v>0.99501617846935941</c:v>
                </c:pt>
                <c:pt idx="59">
                  <c:v>0.15191828580565092</c:v>
                </c:pt>
                <c:pt idx="60">
                  <c:v>0.82761355993126773</c:v>
                </c:pt>
                <c:pt idx="61">
                  <c:v>0.91722767617521728</c:v>
                </c:pt>
                <c:pt idx="62">
                  <c:v>0.25932315064064482</c:v>
                </c:pt>
                <c:pt idx="63">
                  <c:v>0.45210269718605578</c:v>
                </c:pt>
                <c:pt idx="64">
                  <c:v>0.48351887938453608</c:v>
                </c:pt>
                <c:pt idx="65">
                  <c:v>0.67969696116670464</c:v>
                </c:pt>
                <c:pt idx="66">
                  <c:v>1.744265344244833E-2</c:v>
                </c:pt>
                <c:pt idx="67">
                  <c:v>0.20749568535282326</c:v>
                </c:pt>
                <c:pt idx="68">
                  <c:v>0.57250438763142442</c:v>
                </c:pt>
                <c:pt idx="69">
                  <c:v>0.82011322378402451</c:v>
                </c:pt>
                <c:pt idx="70">
                  <c:v>0.5987357353872963</c:v>
                </c:pt>
                <c:pt idx="71">
                  <c:v>0.71646343606938578</c:v>
                </c:pt>
                <c:pt idx="72">
                  <c:v>0.85910764168694809</c:v>
                </c:pt>
                <c:pt idx="73">
                  <c:v>0.31595955320202707</c:v>
                </c:pt>
                <c:pt idx="74">
                  <c:v>0.13103849476785989</c:v>
                </c:pt>
                <c:pt idx="75">
                  <c:v>0.31066484466792976</c:v>
                </c:pt>
                <c:pt idx="76">
                  <c:v>0.96661961278820718</c:v>
                </c:pt>
                <c:pt idx="77">
                  <c:v>0.61272372390213481</c:v>
                </c:pt>
                <c:pt idx="78">
                  <c:v>5.3344708538206165E-2</c:v>
                </c:pt>
                <c:pt idx="79">
                  <c:v>4.5928336798295999E-2</c:v>
                </c:pt>
                <c:pt idx="80">
                  <c:v>0.24014303773707468</c:v>
                </c:pt>
                <c:pt idx="81">
                  <c:v>0.63673587226538075</c:v>
                </c:pt>
                <c:pt idx="82">
                  <c:v>0.62558151152017938</c:v>
                </c:pt>
                <c:pt idx="83">
                  <c:v>0.4220349189457745</c:v>
                </c:pt>
                <c:pt idx="84">
                  <c:v>0.34392541408143895</c:v>
                </c:pt>
                <c:pt idx="85">
                  <c:v>0.80228565590440748</c:v>
                </c:pt>
                <c:pt idx="86">
                  <c:v>0.14625020079249185</c:v>
                </c:pt>
                <c:pt idx="87">
                  <c:v>0.98282891056878607</c:v>
                </c:pt>
                <c:pt idx="88">
                  <c:v>0.29461945163719694</c:v>
                </c:pt>
                <c:pt idx="89">
                  <c:v>0.27710171764756453</c:v>
                </c:pt>
                <c:pt idx="90">
                  <c:v>0.39488790209882296</c:v>
                </c:pt>
                <c:pt idx="91">
                  <c:v>0.46865150368359754</c:v>
                </c:pt>
                <c:pt idx="92">
                  <c:v>0.11161830560616148</c:v>
                </c:pt>
                <c:pt idx="93">
                  <c:v>9.1788491596118016E-2</c:v>
                </c:pt>
                <c:pt idx="94">
                  <c:v>0.36702006020857236</c:v>
                </c:pt>
                <c:pt idx="95">
                  <c:v>0.58001170846103689</c:v>
                </c:pt>
                <c:pt idx="96">
                  <c:v>0.50481628845657378</c:v>
                </c:pt>
                <c:pt idx="97">
                  <c:v>0.43586639191001919</c:v>
                </c:pt>
                <c:pt idx="98">
                  <c:v>0.35722308916717171</c:v>
                </c:pt>
                <c:pt idx="99">
                  <c:v>0.31004919439520795</c:v>
                </c:pt>
                <c:pt idx="100">
                  <c:v>0.72857047337396219</c:v>
                </c:pt>
                <c:pt idx="101">
                  <c:v>0.98823497441618524</c:v>
                </c:pt>
                <c:pt idx="102">
                  <c:v>0.77287575614232495</c:v>
                </c:pt>
                <c:pt idx="103">
                  <c:v>0.51317149744591128</c:v>
                </c:pt>
                <c:pt idx="104">
                  <c:v>0.50231937681690486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C26-426D-A7C5-2F08736AF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8625816"/>
        <c:axId val="378563496"/>
      </c:scatterChart>
      <c:valAx>
        <c:axId val="37862581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8563496"/>
        <c:crosses val="autoZero"/>
        <c:crossBetween val="midCat"/>
      </c:valAx>
      <c:valAx>
        <c:axId val="3785634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86258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0CB79-B8F8-40E6-9EC1-85FC99B2A1A3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19F3-3771-491C-A6FA-E494FC2478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1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8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075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125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2556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576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466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68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25">
                <a:latin typeface="Avenir LT Std 55 Roman" pitchFamily="34" charset="0"/>
              </a:defRPr>
            </a:lvl1pPr>
          </a:lstStyle>
          <a:p>
            <a:fld id="{45E6FB0D-F0DB-4FBC-A1DD-939FF27E752A}" type="slidenum">
              <a:rPr lang="en-US" kern="0" smtClean="0">
                <a:solidFill>
                  <a:sysClr val="windowText" lastClr="000000"/>
                </a:solidFill>
              </a:rPr>
              <a:pPr/>
              <a:t>‹N°›</a:t>
            </a:fld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1013885" y="274640"/>
            <a:ext cx="6034617" cy="496887"/>
          </a:xfrm>
          <a:prstGeom prst="rect">
            <a:avLst/>
          </a:prstGeom>
        </p:spPr>
        <p:txBody>
          <a:bodyPr/>
          <a:lstStyle>
            <a:lvl1pPr algn="l">
              <a:defRPr sz="1800" baseline="0">
                <a:solidFill>
                  <a:srgbClr val="F6621D"/>
                </a:solidFill>
                <a:latin typeface="Geared Slab" pitchFamily="2" charset="0"/>
                <a:ea typeface="Geared Slab" pitchFamily="2" charset="0"/>
              </a:defRPr>
            </a:lvl1pPr>
          </a:lstStyle>
          <a:p>
            <a:r>
              <a:rPr lang="fr-FR" dirty="0"/>
              <a:t>Titre de la présentation</a:t>
            </a:r>
            <a:endParaRPr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1013884" y="1428751"/>
            <a:ext cx="6756400" cy="164404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98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5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0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75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cxnSp>
        <p:nvCxnSpPr>
          <p:cNvPr id="7" name="Connecteur droit 6"/>
          <p:cNvCxnSpPr/>
          <p:nvPr userDrawn="1"/>
        </p:nvCxnSpPr>
        <p:spPr>
          <a:xfrm flipV="1">
            <a:off x="4508501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7859B3-0816-4612-A48D-C46AA023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0834" y="5862637"/>
            <a:ext cx="7621984" cy="365125"/>
          </a:xfrm>
        </p:spPr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FF2FEBF-71DE-4B1A-BDAB-23C074EF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52" y="78263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691F31A3-8FA6-4731-931C-9B5F6756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33561" y="5857591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91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98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97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7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-131205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617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789" y="1515036"/>
            <a:ext cx="9758412" cy="450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D765C6-ADAD-409A-BF48-B1F1E2E3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902" y="6135809"/>
            <a:ext cx="14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2024-2025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8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fr" TargetMode="External"/><Relationship Id="rId3" Type="http://schemas.openxmlformats.org/officeDocument/2006/relationships/hyperlink" Target="mailto:bernard.remaud@univ-nantes.fr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intraperso.univ-nantes.fr/m-bernard-remaud-4061.kjsp?RH=127315235768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dPBh5KXlol50MEV8p1DrlA/" TargetMode="External"/><Relationship Id="rId5" Type="http://schemas.openxmlformats.org/officeDocument/2006/relationships/image" Target="../media/image2.jpg"/><Relationship Id="rId10" Type="http://schemas.openxmlformats.org/officeDocument/2006/relationships/image" Target="../media/image4.png"/><Relationship Id="rId4" Type="http://schemas.openxmlformats.org/officeDocument/2006/relationships/hyperlink" Target="https://www.un-peu-de-physique.fr/" TargetMode="External"/><Relationship Id="rId9" Type="http://schemas.openxmlformats.org/officeDocument/2006/relationships/hyperlink" Target="https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0.png"/><Relationship Id="rId5" Type="http://schemas.openxmlformats.org/officeDocument/2006/relationships/image" Target="../media/image21.png"/><Relationship Id="rId10" Type="http://schemas.openxmlformats.org/officeDocument/2006/relationships/image" Target="../media/image180.png"/><Relationship Id="rId4" Type="http://schemas.openxmlformats.org/officeDocument/2006/relationships/hyperlink" Target="https://commons.wikimedia.org/w/index.php?curid=18918612" TargetMode="External"/><Relationship Id="rId9" Type="http://schemas.openxmlformats.org/officeDocument/2006/relationships/image" Target="../media/image1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0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0.png"/><Relationship Id="rId5" Type="http://schemas.openxmlformats.org/officeDocument/2006/relationships/image" Target="../media/image22.png"/><Relationship Id="rId4" Type="http://schemas.openxmlformats.org/officeDocument/2006/relationships/hyperlink" Target="http://experiences.math.cnrs.fr/Calcul-de-pi-par-pluie-aleatoire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images-archive.math.cnrs.fr/Modelisation-d-une-epidemie-partie-1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hyperlink" Target="https://www.coronasimulator.com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BDNykcauYc" TargetMode="External"/><Relationship Id="rId3" Type="http://schemas.microsoft.com/office/2007/relationships/media" Target="../media/media2.mp4"/><Relationship Id="rId7" Type="http://schemas.openxmlformats.org/officeDocument/2006/relationships/image" Target="../media/image5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0.png"/><Relationship Id="rId21" Type="http://schemas.openxmlformats.org/officeDocument/2006/relationships/image" Target="../media/image140.png"/><Relationship Id="rId7" Type="http://schemas.openxmlformats.org/officeDocument/2006/relationships/image" Target="../media/image82.png"/><Relationship Id="rId17" Type="http://schemas.openxmlformats.org/officeDocument/2006/relationships/image" Target="../media/image110.png"/><Relationship Id="rId16" Type="http://schemas.openxmlformats.org/officeDocument/2006/relationships/image" Target="../media/image100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7.png"/><Relationship Id="rId19" Type="http://schemas.openxmlformats.org/officeDocument/2006/relationships/image" Target="../media/image6.png"/><Relationship Id="rId10" Type="http://schemas.openxmlformats.org/officeDocument/2006/relationships/image" Target="../media/image85.png"/><Relationship Id="rId14" Type="http://schemas.openxmlformats.org/officeDocument/2006/relationships/image" Target="../media/image83.png"/><Relationship Id="rId22" Type="http://schemas.openxmlformats.org/officeDocument/2006/relationships/image" Target="../media/image15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adamepee.com/" TargetMode="Externa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4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boingboing.net/author/andrea_james_1" TargetMode="Externa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mages.math.cnrs.fr/billets/percolation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78.png"/><Relationship Id="rId7" Type="http://schemas.openxmlformats.org/officeDocument/2006/relationships/image" Target="../media/image82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0.png"/><Relationship Id="rId11" Type="http://schemas.openxmlformats.org/officeDocument/2006/relationships/image" Target="../media/image860.png"/><Relationship Id="rId5" Type="http://schemas.openxmlformats.org/officeDocument/2006/relationships/image" Target="../media/image800.png"/><Relationship Id="rId10" Type="http://schemas.openxmlformats.org/officeDocument/2006/relationships/image" Target="../media/image85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un-peu-de-physique.fr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hyperlink" Target="https://open.spotify.com/show/42wWpSd2qk9Lx9y7dy5bYI" TargetMode="Externa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-peu-de-physique.fr/" TargetMode="External"/><Relationship Id="rId2" Type="http://schemas.openxmlformats.org/officeDocument/2006/relationships/hyperlink" Target="mailto:bernard.remaud@univ-nantes.fr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42883" y="888822"/>
            <a:ext cx="8039794" cy="1110526"/>
          </a:xfrm>
          <a:solidFill>
            <a:schemeClr val="bg2"/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pPr algn="ctr"/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+mn-lt"/>
              </a:rPr>
              <a:t>Un peu de Science pour comprendre le monde moderne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Saison 3 - Autrement</a:t>
            </a:r>
            <a:endParaRPr lang="en-GB" sz="90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83092-4450-42C2-A2A7-F63B72841F6A}"/>
              </a:ext>
            </a:extLst>
          </p:cNvPr>
          <p:cNvSpPr/>
          <p:nvPr/>
        </p:nvSpPr>
        <p:spPr>
          <a:xfrm>
            <a:off x="2742883" y="2291991"/>
            <a:ext cx="184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 Remaud</a:t>
            </a:r>
            <a:r>
              <a:rPr lang="fr-FR" sz="1500" dirty="0">
                <a:solidFill>
                  <a:prstClr val="black"/>
                </a:solidFill>
                <a:latin typeface="Century Gothic" panose="020B0502020202020204"/>
              </a:rPr>
              <a:t>                                                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A348C4-78EE-411D-A357-FC56EF4DCFB7}"/>
              </a:ext>
            </a:extLst>
          </p:cNvPr>
          <p:cNvSpPr txBox="1">
            <a:spLocks/>
          </p:cNvSpPr>
          <p:nvPr/>
        </p:nvSpPr>
        <p:spPr>
          <a:xfrm>
            <a:off x="2742882" y="4018325"/>
            <a:ext cx="3214297" cy="135037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chemeClr val="tx1"/>
                </a:solidFill>
              </a:rPr>
              <a:t>S3- </a:t>
            </a:r>
            <a:r>
              <a:rPr lang="fr-FR" sz="1400" dirty="0" err="1">
                <a:solidFill>
                  <a:schemeClr val="tx1"/>
                </a:solidFill>
              </a:rPr>
              <a:t>Ch</a:t>
            </a:r>
            <a:r>
              <a:rPr lang="fr-FR" sz="1400" dirty="0">
                <a:solidFill>
                  <a:schemeClr val="tx1"/>
                </a:solidFill>
              </a:rPr>
              <a:t> 5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2000" dirty="0">
                <a:solidFill>
                  <a:srgbClr val="FF0000"/>
                </a:solidFill>
              </a:rPr>
              <a:t>Le hasard</a:t>
            </a:r>
            <a:endParaRPr lang="fr-FR" sz="19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2BC63-9DEE-45F6-B994-3EBE082F169E}"/>
              </a:ext>
            </a:extLst>
          </p:cNvPr>
          <p:cNvSpPr/>
          <p:nvPr/>
        </p:nvSpPr>
        <p:spPr>
          <a:xfrm>
            <a:off x="2742883" y="3085908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prstClr val="black"/>
                </a:solidFill>
                <a:latin typeface="Century Gothic" panose="020B0502020202020204"/>
                <a:hlinkClick r:id="rId3"/>
              </a:rPr>
              <a:t>bernard.remaud@univ-nantes.fr</a:t>
            </a:r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fr-FR" sz="1200" dirty="0">
                <a:solidFill>
                  <a:prstClr val="black"/>
                </a:solidFill>
                <a:hlinkClick r:id="rId4"/>
              </a:rPr>
              <a:t>https://www.un-peu-de-physique.fr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219162BA-5CCD-4E55-BF1F-246552E60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16" y="2186910"/>
            <a:ext cx="1330414" cy="104684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1A39BD-79CB-461F-B139-B96AD365B5E9}"/>
              </a:ext>
            </a:extLst>
          </p:cNvPr>
          <p:cNvGrpSpPr/>
          <p:nvPr/>
        </p:nvGrpSpPr>
        <p:grpSpPr>
          <a:xfrm>
            <a:off x="7437829" y="2186910"/>
            <a:ext cx="1407697" cy="1301185"/>
            <a:chOff x="7437829" y="2186910"/>
            <a:chExt cx="1407697" cy="1301185"/>
          </a:xfrm>
        </p:grpSpPr>
        <p:pic>
          <p:nvPicPr>
            <p:cNvPr id="8" name="Image 7">
              <a:hlinkClick r:id="rId6"/>
              <a:extLst>
                <a:ext uri="{FF2B5EF4-FFF2-40B4-BE49-F238E27FC236}">
                  <a16:creationId xmlns:a16="http://schemas.microsoft.com/office/drawing/2014/main" id="{8BD5DFFB-0CB7-40FA-959B-A118266F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1269" y="2186910"/>
              <a:ext cx="1055694" cy="10556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3E95F3A-F8AA-4D22-BF2A-916E33B2FD58}"/>
                </a:ext>
              </a:extLst>
            </p:cNvPr>
            <p:cNvSpPr txBox="1"/>
            <p:nvPr/>
          </p:nvSpPr>
          <p:spPr>
            <a:xfrm>
              <a:off x="7437829" y="3241874"/>
              <a:ext cx="1407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00B050"/>
                  </a:solidFill>
                </a:rPr>
                <a:t>La chaîne YouTube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C1E986DC-7A0A-474A-9F2F-0167759A7847}"/>
              </a:ext>
            </a:extLst>
          </p:cNvPr>
          <p:cNvSpPr txBox="1"/>
          <p:nvPr/>
        </p:nvSpPr>
        <p:spPr>
          <a:xfrm>
            <a:off x="9407670" y="3219814"/>
            <a:ext cx="70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Le blog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391CDD-E880-4D5E-B60C-D7AF20EB2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127" y="6931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Travail sous licence </a:t>
            </a: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CC BY-SA 4.0</a:t>
            </a:r>
            <a:r>
              <a:rPr kumimoji="0" lang="fr-FR" altLang="fr-FR" sz="1100" b="1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(attribution – partage aux mêmes conditions)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F7353C4-C12D-441F-B40D-5825C6A51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834C93-6782-4CD7-89F7-BB3B58B4DDAB}"/>
              </a:ext>
            </a:extLst>
          </p:cNvPr>
          <p:cNvGrpSpPr/>
          <p:nvPr/>
        </p:nvGrpSpPr>
        <p:grpSpPr>
          <a:xfrm>
            <a:off x="2558090" y="5578512"/>
            <a:ext cx="4769254" cy="486216"/>
            <a:chOff x="2604743" y="5743728"/>
            <a:chExt cx="4769254" cy="486216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53A81AE8-FA3D-4256-83A7-9F2DE9B75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743" y="5743728"/>
              <a:ext cx="4769254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1" i="0" u="none" strike="noStrike" cap="none" normalizeH="0" baseline="0" dirty="0">
                  <a:ln>
                    <a:noFill/>
                  </a:ln>
                  <a:solidFill>
                    <a:srgbClr val="4472C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Œuvre sous licence </a:t>
              </a:r>
              <a:r>
                <a:rPr kumimoji="0" lang="fr-FR" altLang="fr-FR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hlinkClick r:id="rId8"/>
                </a:rPr>
                <a:t>CC BY-SA 4.0</a:t>
              </a:r>
              <a:r>
                <a:rPr kumimoji="0" lang="fr-FR" altLang="fr-FR" sz="1100" b="1" i="0" u="none" strike="noStrike" cap="none" normalizeH="0" baseline="0" dirty="0">
                  <a:ln>
                    <a:noFill/>
                  </a:ln>
                  <a:solidFill>
                    <a:srgbClr val="4472C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(attribution – partage aux mêmes conditions)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 dirty="0">
                  <a:ln>
                    <a:noFill/>
                  </a:ln>
                  <a:solidFill>
                    <a:srgbClr val="4472C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2295" name="Image 15">
              <a:hlinkClick r:id="rId9"/>
              <a:extLst>
                <a:ext uri="{FF2B5EF4-FFF2-40B4-BE49-F238E27FC236}">
                  <a16:creationId xmlns:a16="http://schemas.microsoft.com/office/drawing/2014/main" id="{AB3E29DC-9C4D-4A8B-8ABF-01809F80B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710" y="6001344"/>
              <a:ext cx="66675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9">
            <a:extLst>
              <a:ext uri="{FF2B5EF4-FFF2-40B4-BE49-F238E27FC236}">
                <a16:creationId xmlns:a16="http://schemas.microsoft.com/office/drawing/2014/main" id="{A69842D7-837D-493B-BD1A-53CE0760A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857" y="19298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EFD16E-1FDE-4109-AFBD-5C9563C4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697211F4-BFB0-4E3C-A513-4368E6D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92FB41AB-500E-4A48-8743-2A4C1BE1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91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9319A1E-DADE-47E1-88DF-D02AEEC7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E728DF-6BED-40AF-90CF-E1749DA8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10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2214B2-1D00-41B2-84AD-F26387301610}"/>
              </a:ext>
            </a:extLst>
          </p:cNvPr>
          <p:cNvSpPr txBox="1"/>
          <p:nvPr/>
        </p:nvSpPr>
        <p:spPr>
          <a:xfrm>
            <a:off x="8715983" y="436964"/>
            <a:ext cx="254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hasard en bref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70BA3B-6C3D-463B-9D9D-7DA304280EF9}"/>
              </a:ext>
            </a:extLst>
          </p:cNvPr>
          <p:cNvSpPr txBox="1"/>
          <p:nvPr/>
        </p:nvSpPr>
        <p:spPr>
          <a:xfrm>
            <a:off x="2315183" y="1275439"/>
            <a:ext cx="8715983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A notre échelle, le hasard est le principe déclencheur d'événements non liés à une cause connue.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En mécanique quantique, il y a des phénomènes irréductiblement aléatoires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95A0B1D-D41D-2176-E368-D3C0E6CF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865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947961F-18CA-4F11-AEF3-A8F19D2B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91D2BD-4B60-4E2C-8324-CDA9D63DC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11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395BCF-BCFB-4AEF-9CBD-CE79C6126851}"/>
              </a:ext>
            </a:extLst>
          </p:cNvPr>
          <p:cNvSpPr txBox="1"/>
          <p:nvPr/>
        </p:nvSpPr>
        <p:spPr>
          <a:xfrm>
            <a:off x="8483097" y="46172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lois du hasard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539ED98C-D124-4A55-B6D9-4172775760D2}"/>
                  </a:ext>
                </a:extLst>
              </p:cNvPr>
              <p:cNvSpPr txBox="1"/>
              <p:nvPr/>
            </p:nvSpPr>
            <p:spPr>
              <a:xfrm>
                <a:off x="6100304" y="1037913"/>
                <a:ext cx="5285964" cy="123174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Loi uniforme</a:t>
                </a:r>
              </a:p>
              <a:p>
                <a:r>
                  <a:rPr lang="fr-FR" sz="1600" dirty="0">
                    <a:solidFill>
                      <a:srgbClr val="0070C0"/>
                    </a:solidFill>
                  </a:rPr>
                  <a:t>Probabilité égale de tous les évènements</a:t>
                </a:r>
              </a:p>
              <a:p>
                <a:r>
                  <a:rPr lang="fr-FR" sz="1600" dirty="0">
                    <a:solidFill>
                      <a:srgbClr val="0070C0"/>
                    </a:solidFill>
                  </a:rPr>
                  <a:t>Jeux de dés : X résultat d’un lancer</a:t>
                </a:r>
              </a:p>
              <a:p>
                <a:r>
                  <a:rPr lang="fr-FR" sz="16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fr-F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=2, </m:t>
                    </m:r>
                    <m:sSub>
                      <m:sSubPr>
                        <m:ctrlPr>
                          <a:rPr lang="fr-F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fr-FR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=…6 :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𝑃𝑟𝑜𝑏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fr-FR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539ED98C-D124-4A55-B6D9-417277576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304" y="1037913"/>
                <a:ext cx="5285964" cy="1231747"/>
              </a:xfrm>
              <a:prstGeom prst="rect">
                <a:avLst/>
              </a:prstGeom>
              <a:blipFill>
                <a:blip r:embed="rId2"/>
                <a:stretch>
                  <a:fillRect l="-921" t="-196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6ED4960-FD2F-4688-9B6C-06B59322E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46" t="22458" r="35012" b="25063"/>
          <a:stretch/>
        </p:blipFill>
        <p:spPr>
          <a:xfrm flipH="1">
            <a:off x="3527346" y="1100337"/>
            <a:ext cx="1210760" cy="13668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ABF8A7-D4E1-4E0C-A2F8-10FD20EC3789}"/>
              </a:ext>
            </a:extLst>
          </p:cNvPr>
          <p:cNvSpPr txBox="1"/>
          <p:nvPr/>
        </p:nvSpPr>
        <p:spPr>
          <a:xfrm>
            <a:off x="2124805" y="2730933"/>
            <a:ext cx="5665089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Loi normale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Évènement X résultat d’une multitude de causes indépendantes</a:t>
            </a:r>
          </a:p>
          <a:p>
            <a:pPr algn="r"/>
            <a:r>
              <a:rPr lang="fr-FR" sz="1600" dirty="0"/>
              <a:t>Exemple : somme de lancers de n dés </a:t>
            </a:r>
            <a:r>
              <a:rPr lang="fr-FR" sz="1600" dirty="0">
                <a:sym typeface="Wingdings" panose="05000000000000000000" pitchFamily="2" charset="2"/>
              </a:rPr>
              <a:t></a:t>
            </a:r>
            <a:endParaRPr lang="fr-FR" sz="16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15EDFA-D956-42D4-AC21-6177086D0DF5}"/>
              </a:ext>
            </a:extLst>
          </p:cNvPr>
          <p:cNvGrpSpPr/>
          <p:nvPr/>
        </p:nvGrpSpPr>
        <p:grpSpPr>
          <a:xfrm>
            <a:off x="7998161" y="2766914"/>
            <a:ext cx="2888843" cy="3046673"/>
            <a:chOff x="7703711" y="2870077"/>
            <a:chExt cx="2847903" cy="3046673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6C2F245-96F4-4219-A7F2-791073EB6223}"/>
                </a:ext>
              </a:extLst>
            </p:cNvPr>
            <p:cNvSpPr txBox="1"/>
            <p:nvPr/>
          </p:nvSpPr>
          <p:spPr>
            <a:xfrm rot="5400000">
              <a:off x="9204680" y="4285692"/>
              <a:ext cx="247842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/>
                <a:t>Par </a:t>
              </a:r>
              <a:r>
                <a:rPr lang="fr-FR" sz="800" dirty="0" err="1">
                  <a:hlinkClick r:id="rId4"/>
                </a:rPr>
                <a:t>Cmglee</a:t>
              </a:r>
              <a:r>
                <a:rPr lang="fr-FR" sz="800" dirty="0"/>
                <a:t> — Travail personnel, CC BY-SA 3.0, </a:t>
              </a:r>
            </a:p>
          </p:txBody>
        </p:sp>
        <p:pic>
          <p:nvPicPr>
            <p:cNvPr id="2050" name="Picture 2" descr="Cinq diagrammes en bâtons convergeant vers la densité d'une loi normale">
              <a:extLst>
                <a:ext uri="{FF2B5EF4-FFF2-40B4-BE49-F238E27FC236}">
                  <a16:creationId xmlns:a16="http://schemas.microsoft.com/office/drawing/2014/main" id="{9F5AC9D5-16FD-4296-8F6F-761E12DA4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3711" y="2870077"/>
              <a:ext cx="2541715" cy="304667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DCF94B8-CBB1-4E5C-A14B-774D40FC70BA}"/>
                  </a:ext>
                </a:extLst>
              </p:cNvPr>
              <p:cNvSpPr txBox="1"/>
              <p:nvPr/>
            </p:nvSpPr>
            <p:spPr>
              <a:xfrm>
                <a:off x="1889702" y="4200820"/>
                <a:ext cx="2506827" cy="5719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acc>
                        <m:accPr>
                          <m:chr m:val="̅"/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sz="14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4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FR" sz="1400" i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fr-FR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fr-FR" sz="14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sz="14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fr-F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fr-FR" sz="14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DCF94B8-CBB1-4E5C-A14B-774D40FC7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702" y="4200820"/>
                <a:ext cx="2506827" cy="5719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e 26">
            <a:extLst>
              <a:ext uri="{FF2B5EF4-FFF2-40B4-BE49-F238E27FC236}">
                <a16:creationId xmlns:a16="http://schemas.microsoft.com/office/drawing/2014/main" id="{8FE1266E-8E07-4474-AE87-3A1C57486D6D}"/>
              </a:ext>
            </a:extLst>
          </p:cNvPr>
          <p:cNvGrpSpPr/>
          <p:nvPr/>
        </p:nvGrpSpPr>
        <p:grpSpPr>
          <a:xfrm>
            <a:off x="3617985" y="4236226"/>
            <a:ext cx="3905768" cy="1521437"/>
            <a:chOff x="3527346" y="4249318"/>
            <a:chExt cx="3905768" cy="1521437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F6CAA4CF-E0CB-4D1C-BCAD-CCCBDA48E331}"/>
                </a:ext>
              </a:extLst>
            </p:cNvPr>
            <p:cNvGrpSpPr/>
            <p:nvPr/>
          </p:nvGrpSpPr>
          <p:grpSpPr>
            <a:xfrm>
              <a:off x="3527346" y="4249318"/>
              <a:ext cx="3245403" cy="1521437"/>
              <a:chOff x="3527346" y="4249318"/>
              <a:chExt cx="3245403" cy="1521437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8C27367E-7B3F-42AA-B8BA-CB8A0F746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67755" y="4249318"/>
                <a:ext cx="2158970" cy="1383308"/>
              </a:xfrm>
              <a:prstGeom prst="rect">
                <a:avLst/>
              </a:prstGeom>
            </p:spPr>
          </p:pic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F579BEC-5FEF-469E-BD6B-CBD1B1170C0E}"/>
                  </a:ext>
                </a:extLst>
              </p:cNvPr>
              <p:cNvSpPr txBox="1"/>
              <p:nvPr/>
            </p:nvSpPr>
            <p:spPr>
              <a:xfrm>
                <a:off x="6510198" y="5393914"/>
                <a:ext cx="26255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F657B0AF-5A26-49EB-88CD-49E39296AAEE}"/>
                      </a:ext>
                    </a:extLst>
                  </p:cNvPr>
                  <p:cNvSpPr txBox="1"/>
                  <p:nvPr/>
                </p:nvSpPr>
                <p:spPr>
                  <a:xfrm>
                    <a:off x="5515964" y="5432201"/>
                    <a:ext cx="26255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fr-FR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F657B0AF-5A26-49EB-88CD-49E39296AA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5964" y="5432201"/>
                    <a:ext cx="262551" cy="3385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395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90FA9F9C-C444-47C5-8BC1-E81675A8AE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0901" y="4931915"/>
                <a:ext cx="41646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ZoneTexte 22">
                    <a:extLst>
                      <a:ext uri="{FF2B5EF4-FFF2-40B4-BE49-F238E27FC236}">
                        <a16:creationId xmlns:a16="http://schemas.microsoft.com/office/drawing/2014/main" id="{06F7D154-01E5-42F9-A0EB-73C3EAEF7AC4}"/>
                      </a:ext>
                    </a:extLst>
                  </p:cNvPr>
                  <p:cNvSpPr txBox="1"/>
                  <p:nvPr/>
                </p:nvSpPr>
                <p:spPr>
                  <a:xfrm>
                    <a:off x="3527346" y="5005220"/>
                    <a:ext cx="165459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 2 </m:t>
                          </m:r>
                          <m:r>
                            <a:rPr lang="fr-FR" sz="12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sz="12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b="0" i="0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fr-FR" sz="1200" b="0" i="0" dirty="0">
                      <a:solidFill>
                        <a:srgbClr val="00B05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b="0" i="0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95 % </m:t>
                          </m:r>
                          <m:r>
                            <m:rPr>
                              <m:sty m:val="p"/>
                            </m:rPr>
                            <a:rPr lang="fr-FR" sz="1200" b="0" i="0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de</m:t>
                          </m:r>
                          <m:r>
                            <a:rPr lang="fr-FR" sz="1200" b="0" i="0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z="1200" b="0" i="0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probabilit</m:t>
                          </m:r>
                          <m:r>
                            <a:rPr lang="fr-FR" sz="1200" b="0" i="0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é</m:t>
                          </m:r>
                          <m:r>
                            <m:rPr>
                              <m:sty m:val="p"/>
                            </m:rPr>
                            <a:rPr lang="fr-FR" sz="1200" b="0" i="0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oMath>
                      </m:oMathPara>
                    </a14:m>
                    <a:endParaRPr lang="fr-FR" sz="12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ZoneTexte 22">
                    <a:extLst>
                      <a:ext uri="{FF2B5EF4-FFF2-40B4-BE49-F238E27FC236}">
                        <a16:creationId xmlns:a16="http://schemas.microsoft.com/office/drawing/2014/main" id="{06F7D154-01E5-42F9-A0EB-73C3EAEF7A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27346" y="5005220"/>
                    <a:ext cx="1654599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394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3390935B-A1C6-4DB4-BEE9-2DA25F5B4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0779" y="5326810"/>
                <a:ext cx="789775" cy="0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F4A2D18-C3A6-4C0C-A0A8-D8BCF9CDCC2F}"/>
                    </a:ext>
                  </a:extLst>
                </p:cNvPr>
                <p:cNvSpPr txBox="1"/>
                <p:nvPr/>
              </p:nvSpPr>
              <p:spPr>
                <a:xfrm>
                  <a:off x="5778515" y="4503419"/>
                  <a:ext cx="16545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fr-FR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fr-FR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</m:oMath>
                    </m:oMathPara>
                  </a14:m>
                  <a:endParaRPr lang="fr-FR" sz="1200" b="0" i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66% </m:t>
                        </m:r>
                        <m:r>
                          <m:rPr>
                            <m:sty m:val="p"/>
                          </m:rPr>
                          <a:rPr lang="fr-FR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de</m:t>
                        </m:r>
                        <m:r>
                          <a:rPr lang="fr-FR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probabilit</m:t>
                        </m:r>
                        <m:r>
                          <a:rPr lang="fr-FR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é</m:t>
                        </m:r>
                        <m:r>
                          <m:rPr>
                            <m:sty m:val="p"/>
                          </m:rPr>
                          <a:rPr lang="fr-FR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fr-FR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F4A2D18-C3A6-4C0C-A0A8-D8BCF9CDCC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8515" y="4503419"/>
                  <a:ext cx="1654599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1EE8A02F-5398-F804-1B0B-CBC34039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89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947961F-18CA-4F11-AEF3-A8F19D2B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91D2BD-4B60-4E2C-8324-CDA9D63DC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12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395BCF-BCFB-4AEF-9CBD-CE79C6126851}"/>
              </a:ext>
            </a:extLst>
          </p:cNvPr>
          <p:cNvSpPr txBox="1"/>
          <p:nvPr/>
        </p:nvSpPr>
        <p:spPr>
          <a:xfrm>
            <a:off x="8483097" y="46172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lois du hasard (2)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1759DA-82AF-4631-804E-D2D2348D4C45}"/>
              </a:ext>
            </a:extLst>
          </p:cNvPr>
          <p:cNvSpPr txBox="1"/>
          <p:nvPr/>
        </p:nvSpPr>
        <p:spPr>
          <a:xfrm>
            <a:off x="2753788" y="1374003"/>
            <a:ext cx="5285964" cy="1231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Loi exponentielle (Loi de Poisson)</a:t>
            </a:r>
          </a:p>
          <a:p>
            <a:r>
              <a:rPr lang="fr-FR" sz="1400" dirty="0">
                <a:solidFill>
                  <a:srgbClr val="0070C0"/>
                </a:solidFill>
              </a:rPr>
              <a:t>Elle gouverne les probabilités au cours du temps d’un phénomène sans mémoire (vieillissement d’un appareil, intervalle de temps entre les arrivées de clients sur une caisse, émission radioactive)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D628020-5ED2-4950-B04C-8735F54E7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097" y="1147759"/>
            <a:ext cx="3252382" cy="1891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20366CC-05C5-42F9-BC66-B4893AF35763}"/>
                  </a:ext>
                </a:extLst>
              </p:cNvPr>
              <p:cNvSpPr txBox="1"/>
              <p:nvPr/>
            </p:nvSpPr>
            <p:spPr>
              <a:xfrm>
                <a:off x="3007151" y="2737846"/>
                <a:ext cx="4110086" cy="497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;=0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20366CC-05C5-42F9-BC66-B4893AF35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151" y="2737846"/>
                <a:ext cx="4110086" cy="497059"/>
              </a:xfrm>
              <a:prstGeom prst="rect">
                <a:avLst/>
              </a:prstGeo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2DECE2D-E943-4C8A-9769-E9D61570D99D}"/>
                  </a:ext>
                </a:extLst>
              </p:cNvPr>
              <p:cNvSpPr txBox="1"/>
              <p:nvPr/>
            </p:nvSpPr>
            <p:spPr>
              <a:xfrm>
                <a:off x="2795628" y="3325366"/>
                <a:ext cx="520228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400" dirty="0"/>
                  <a:t>est la moyenne et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𝐿𝑛</m:t>
                    </m:r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2 </m:t>
                    </m:r>
                  </m:oMath>
                </a14:m>
                <a:r>
                  <a:rPr lang="fr-FR" sz="1400" dirty="0"/>
                  <a:t>la médiane </a:t>
                </a:r>
                <a:endParaRPr lang="fr-FR" sz="1200" dirty="0"/>
              </a:p>
              <a:p>
                <a:r>
                  <a:rPr lang="fr-FR" sz="1200" dirty="0"/>
                  <a:t>Ex : durée de vie moyenne d’un appareil, intervalle moyen entre l’arrivée de 2 clients.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2DECE2D-E943-4C8A-9769-E9D61570D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628" y="3325366"/>
                <a:ext cx="5202284" cy="677108"/>
              </a:xfrm>
              <a:prstGeom prst="rect">
                <a:avLst/>
              </a:prstGeom>
              <a:blipFill>
                <a:blip r:embed="rId4"/>
                <a:stretch>
                  <a:fillRect l="-117" t="-893" b="-53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72D848EC-E89C-42BF-B6F0-53085F7F5504}"/>
              </a:ext>
            </a:extLst>
          </p:cNvPr>
          <p:cNvSpPr txBox="1"/>
          <p:nvPr/>
        </p:nvSpPr>
        <p:spPr>
          <a:xfrm>
            <a:off x="8351384" y="3588156"/>
            <a:ext cx="3702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Pour le taux de panne des appareils, les fabricants préfèrent la loi de </a:t>
            </a:r>
            <a:r>
              <a:rPr lang="fr-FR" sz="1200" dirty="0" err="1"/>
              <a:t>Weibull</a:t>
            </a:r>
            <a:r>
              <a:rPr lang="fr-FR" sz="1200" dirty="0"/>
              <a:t> </a:t>
            </a:r>
            <a:r>
              <a:rPr lang="fr-FR" sz="1200" dirty="0">
                <a:solidFill>
                  <a:srgbClr val="FF0000"/>
                </a:solidFill>
              </a:rPr>
              <a:t>!!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CF031B8B-EF95-4632-B0F4-613669CED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759" y="4259603"/>
            <a:ext cx="3568642" cy="133581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DDB41C0-5FEA-412E-A531-35AA9C607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205" y="4081651"/>
            <a:ext cx="3333200" cy="1666600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86CD2B-9F6A-4DDE-3D50-B4076B901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65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9319A1E-DADE-47E1-88DF-D02AEEC7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E728DF-6BED-40AF-90CF-E1749DA8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13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2214B2-1D00-41B2-84AD-F26387301610}"/>
              </a:ext>
            </a:extLst>
          </p:cNvPr>
          <p:cNvSpPr txBox="1"/>
          <p:nvPr/>
        </p:nvSpPr>
        <p:spPr>
          <a:xfrm>
            <a:off x="8715983" y="436964"/>
            <a:ext cx="254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hasard en bref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70BA3B-6C3D-463B-9D9D-7DA304280EF9}"/>
              </a:ext>
            </a:extLst>
          </p:cNvPr>
          <p:cNvSpPr txBox="1"/>
          <p:nvPr/>
        </p:nvSpPr>
        <p:spPr>
          <a:xfrm>
            <a:off x="2315183" y="1275439"/>
            <a:ext cx="8715983" cy="1292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A notre échelle, le hasard est le principe déclencheur d'événements non liés à une cause connue.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En mécanique quantique, il y a des phénomènes irréductiblement aléatoires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 hasard obéit à des lois de probabilité selon la nature statistique des causes : loi uniforme, loi normale, loi de Poisson,…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24BB41F-8A8F-2C3F-FA49-0B3E0A077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075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4E2243-2867-4F73-9CC9-626636E7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24B2997-9079-4453-B542-B9FF623B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14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007FFB-1602-4512-B2D3-F0C24D95856A}"/>
              </a:ext>
            </a:extLst>
          </p:cNvPr>
          <p:cNvSpPr txBox="1"/>
          <p:nvPr/>
        </p:nvSpPr>
        <p:spPr>
          <a:xfrm>
            <a:off x="5307291" y="358219"/>
            <a:ext cx="604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Modéliser le hasard sur un ordinateur – un paradoxe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31E258-B609-4D20-933C-94B97368E9E1}"/>
              </a:ext>
            </a:extLst>
          </p:cNvPr>
          <p:cNvSpPr txBox="1"/>
          <p:nvPr/>
        </p:nvSpPr>
        <p:spPr>
          <a:xfrm>
            <a:off x="2595236" y="1001897"/>
            <a:ext cx="8328592" cy="6155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Générer des nombres aléatoires avec un ordinateur (?)</a:t>
            </a:r>
          </a:p>
          <a:p>
            <a:pPr algn="ctr"/>
            <a:r>
              <a:rPr lang="fr-FR" sz="1600" dirty="0"/>
              <a:t>Ordinateur = machine complètement déterministe (on l’espère)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8B529C-57CD-4F27-A438-30217800C3F6}"/>
              </a:ext>
            </a:extLst>
          </p:cNvPr>
          <p:cNvGrpSpPr/>
          <p:nvPr/>
        </p:nvGrpSpPr>
        <p:grpSpPr>
          <a:xfrm>
            <a:off x="8238653" y="1937300"/>
            <a:ext cx="3014804" cy="3630582"/>
            <a:chOff x="8238653" y="1937299"/>
            <a:chExt cx="3014804" cy="366254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EDF47C4-DB91-45BA-B9C0-D91BE51E4C2A}"/>
                </a:ext>
              </a:extLst>
            </p:cNvPr>
            <p:cNvSpPr txBox="1"/>
            <p:nvPr/>
          </p:nvSpPr>
          <p:spPr>
            <a:xfrm>
              <a:off x="8238653" y="1937299"/>
              <a:ext cx="3014804" cy="36625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Origine </a:t>
              </a:r>
            </a:p>
            <a:p>
              <a:r>
                <a:rPr lang="fr-FR" sz="1400" dirty="0"/>
                <a:t>Manhattan (1940-45) simuler le trajet des neutrons dans la matière fissile (bombe A)</a:t>
              </a:r>
            </a:p>
            <a:p>
              <a:r>
                <a:rPr lang="fr-FR" sz="1400" dirty="0"/>
                <a:t>Nom de code </a:t>
              </a:r>
              <a:r>
                <a:rPr lang="fr-FR" sz="1400" dirty="0">
                  <a:solidFill>
                    <a:srgbClr val="FF0000"/>
                  </a:solidFill>
                </a:rPr>
                <a:t>Monte Carlo</a:t>
              </a:r>
            </a:p>
            <a:p>
              <a:endParaRPr lang="fr-FR" sz="1400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</p:txBody>
        </p:sp>
        <p:pic>
          <p:nvPicPr>
            <p:cNvPr id="9" name="Image 8" descr="Une image contenant homme, personne, mur, complet&#10;&#10;Description générée automatiquement">
              <a:extLst>
                <a:ext uri="{FF2B5EF4-FFF2-40B4-BE49-F238E27FC236}">
                  <a16:creationId xmlns:a16="http://schemas.microsoft.com/office/drawing/2014/main" id="{6E5ABBEE-3CEF-4554-8D4F-0DD1542B3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798" y="3194370"/>
              <a:ext cx="1363210" cy="176693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598EEFF-EDBF-4326-BBDC-538A95595BB3}"/>
                </a:ext>
              </a:extLst>
            </p:cNvPr>
            <p:cNvSpPr txBox="1"/>
            <p:nvPr/>
          </p:nvSpPr>
          <p:spPr>
            <a:xfrm>
              <a:off x="8843276" y="5011366"/>
              <a:ext cx="17693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John von Neumann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82F09C5-489E-46ED-833E-B46669719DEB}"/>
              </a:ext>
            </a:extLst>
          </p:cNvPr>
          <p:cNvSpPr txBox="1"/>
          <p:nvPr/>
        </p:nvSpPr>
        <p:spPr>
          <a:xfrm>
            <a:off x="2589887" y="1805399"/>
            <a:ext cx="51236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Méthode de la </a:t>
            </a:r>
            <a:r>
              <a:rPr lang="fr-FR" dirty="0">
                <a:solidFill>
                  <a:srgbClr val="FF0000"/>
                </a:solidFill>
              </a:rPr>
              <a:t>règle déterministe cachée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F7787-4FCD-48C7-9F1C-4EBCF0C41AE8}"/>
              </a:ext>
            </a:extLst>
          </p:cNvPr>
          <p:cNvSpPr txBox="1"/>
          <p:nvPr/>
        </p:nvSpPr>
        <p:spPr>
          <a:xfrm>
            <a:off x="2155917" y="2288046"/>
            <a:ext cx="206692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Von Neumann</a:t>
            </a:r>
          </a:p>
          <a:p>
            <a:r>
              <a:rPr lang="fr-FR" sz="900" dirty="0"/>
              <a:t>Multiplier un nombre par lui-même et prendre les chiffres du milieu (éliminer les chiffres de poids faibles et de poids forts)</a:t>
            </a:r>
            <a:r>
              <a:rPr lang="fr-FR" sz="1050" dirty="0"/>
              <a:t>.</a:t>
            </a:r>
            <a:endParaRPr lang="fr-FR" sz="900" dirty="0"/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235366BA-CCA7-44C4-B2C3-593F2F78C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195755"/>
              </p:ext>
            </p:extLst>
          </p:nvPr>
        </p:nvGraphicFramePr>
        <p:xfrm>
          <a:off x="2155917" y="3122104"/>
          <a:ext cx="2044700" cy="1905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138">
                  <a:extLst>
                    <a:ext uri="{9D8B030D-6E8A-4147-A177-3AD203B41FA5}">
                      <a16:colId xmlns:a16="http://schemas.microsoft.com/office/drawing/2014/main" val="4178389411"/>
                    </a:ext>
                  </a:extLst>
                </a:gridCol>
                <a:gridCol w="1312562">
                  <a:extLst>
                    <a:ext uri="{9D8B030D-6E8A-4147-A177-3AD203B41FA5}">
                      <a16:colId xmlns:a16="http://schemas.microsoft.com/office/drawing/2014/main" val="118608926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3</a:t>
                      </a:r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141592</a:t>
                      </a:r>
                      <a:r>
                        <a:rPr lang="fr-FR" sz="1100" u="none" strike="noStrike" dirty="0">
                          <a:effectLst/>
                        </a:rPr>
                        <a:t>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60097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141592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200</a:t>
                      </a:r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482944</a:t>
                      </a:r>
                      <a:r>
                        <a:rPr lang="fr-FR" sz="1100" u="none" strike="noStrike" dirty="0">
                          <a:effectLst/>
                        </a:rPr>
                        <a:t>64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75880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482944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2332</a:t>
                      </a:r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349071</a:t>
                      </a:r>
                      <a:r>
                        <a:rPr lang="fr-FR" sz="1100" u="none" strike="noStrike" dirty="0">
                          <a:effectLst/>
                        </a:rPr>
                        <a:t>36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46864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349071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1218</a:t>
                      </a:r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505630</a:t>
                      </a:r>
                      <a:r>
                        <a:rPr lang="fr-FR" sz="1100" u="none" strike="noStrike" dirty="0">
                          <a:effectLst/>
                        </a:rPr>
                        <a:t>41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22217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505630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2556</a:t>
                      </a:r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616969</a:t>
                      </a:r>
                      <a:r>
                        <a:rPr lang="fr-FR" sz="1100" u="none" strike="noStrike" dirty="0">
                          <a:effectLst/>
                        </a:rPr>
                        <a:t>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70369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616969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3806</a:t>
                      </a:r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507469</a:t>
                      </a:r>
                      <a:r>
                        <a:rPr lang="fr-FR" sz="1100" u="none" strike="noStrike" dirty="0">
                          <a:effectLst/>
                        </a:rPr>
                        <a:t>61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60854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507469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2575</a:t>
                      </a:r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247859</a:t>
                      </a:r>
                      <a:r>
                        <a:rPr lang="fr-FR" sz="1100" u="none" strike="noStrike" dirty="0">
                          <a:effectLst/>
                        </a:rPr>
                        <a:t>61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47955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247859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614</a:t>
                      </a:r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340838</a:t>
                      </a:r>
                      <a:r>
                        <a:rPr lang="fr-FR" sz="1100" u="none" strike="noStrike" dirty="0">
                          <a:effectLst/>
                        </a:rPr>
                        <a:t>81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54528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340838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11617</a:t>
                      </a:r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05422</a:t>
                      </a:r>
                      <a:r>
                        <a:rPr lang="fr-FR" sz="1100" u="none" strike="noStrike" dirty="0">
                          <a:effectLst/>
                        </a:rPr>
                        <a:t>44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0490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705422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49762</a:t>
                      </a:r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01980</a:t>
                      </a:r>
                      <a:r>
                        <a:rPr lang="fr-FR" sz="1100" u="none" strike="noStrike" dirty="0">
                          <a:effectLst/>
                        </a:rPr>
                        <a:t>84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9995636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FC27CFA3-7CCB-45AA-814F-7B33C20D758E}"/>
              </a:ext>
            </a:extLst>
          </p:cNvPr>
          <p:cNvSpPr txBox="1"/>
          <p:nvPr/>
        </p:nvSpPr>
        <p:spPr>
          <a:xfrm>
            <a:off x="1978183" y="5259125"/>
            <a:ext cx="369743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u="none" strike="noStrike" dirty="0">
                <a:solidFill>
                  <a:srgbClr val="FF0000"/>
                </a:solidFill>
                <a:effectLst/>
              </a:rPr>
              <a:t>14159248294434907161696950746924785934083805422</a:t>
            </a:r>
            <a:endParaRPr lang="fr-FR" sz="105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53B8D40-B36A-4E1F-A255-DE45FF822422}"/>
                  </a:ext>
                </a:extLst>
              </p:cNvPr>
              <p:cNvSpPr txBox="1"/>
              <p:nvPr/>
            </p:nvSpPr>
            <p:spPr>
              <a:xfrm>
                <a:off x="5367416" y="2307831"/>
                <a:ext cx="2066925" cy="773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Méthode congruente</a:t>
                </a:r>
              </a:p>
              <a:p>
                <a:r>
                  <a:rPr lang="fr-FR" sz="1050" dirty="0"/>
                  <a:t>Reste de la division entière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d>
                            <m:dPr>
                              <m:ctrlPr>
                                <a:rPr lang="fr-FR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5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FR" sz="105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fr-FR" sz="105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fr-FR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105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05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05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=16507 ;</m:t>
                      </m:r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05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5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FR" sz="105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sup>
                      </m:sSup>
                      <m:r>
                        <a:rPr lang="fr-FR" sz="105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fr-FR" sz="1050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53B8D40-B36A-4E1F-A255-DE45FF822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416" y="2307831"/>
                <a:ext cx="2066925" cy="773097"/>
              </a:xfrm>
              <a:prstGeom prst="rect">
                <a:avLst/>
              </a:prstGeom>
              <a:blipFill>
                <a:blip r:embed="rId3"/>
                <a:stretch>
                  <a:fillRect t="-7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AD8DB68E-40AF-4B08-8484-863068F14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368409"/>
              </p:ext>
            </p:extLst>
          </p:nvPr>
        </p:nvGraphicFramePr>
        <p:xfrm>
          <a:off x="5121316" y="3437987"/>
          <a:ext cx="2476500" cy="1549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177">
                  <a:extLst>
                    <a:ext uri="{9D8B030D-6E8A-4147-A177-3AD203B41FA5}">
                      <a16:colId xmlns:a16="http://schemas.microsoft.com/office/drawing/2014/main" val="2367457232"/>
                    </a:ext>
                  </a:extLst>
                </a:gridCol>
                <a:gridCol w="1230323">
                  <a:extLst>
                    <a:ext uri="{9D8B030D-6E8A-4147-A177-3AD203B41FA5}">
                      <a16:colId xmlns:a16="http://schemas.microsoft.com/office/drawing/2014/main" val="45531914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16507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2147483647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10760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2509</a:t>
                      </a:r>
                      <a:endParaRPr lang="fr-FR" sz="11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41416063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09673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683654951941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755152195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14804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12465297282865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1302195677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61576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21495344040239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1180217416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8476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19481848885912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2024723975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77390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33422118655325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830657064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8505845"/>
                  </a:ext>
                </a:extLst>
              </a:tr>
              <a:tr h="216422"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13711656155448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2120553000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5867446"/>
                  </a:ext>
                </a:extLst>
              </a:tr>
            </a:tbl>
          </a:graphicData>
        </a:graphic>
      </p:graphicFrame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0532C0A-253F-4B79-94B1-E9E3C62BE3DB}"/>
              </a:ext>
            </a:extLst>
          </p:cNvPr>
          <p:cNvCxnSpPr/>
          <p:nvPr/>
        </p:nvCxnSpPr>
        <p:spPr>
          <a:xfrm>
            <a:off x="5767057" y="3072876"/>
            <a:ext cx="328943" cy="356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D080646-9806-49BC-8D06-704E8AD678A6}"/>
              </a:ext>
            </a:extLst>
          </p:cNvPr>
          <p:cNvCxnSpPr>
            <a:cxnSpLocks/>
          </p:cNvCxnSpPr>
          <p:nvPr/>
        </p:nvCxnSpPr>
        <p:spPr>
          <a:xfrm>
            <a:off x="6514272" y="3003318"/>
            <a:ext cx="587486" cy="416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AFF6F41F-303F-478D-9760-4AD043E2AC6C}"/>
              </a:ext>
            </a:extLst>
          </p:cNvPr>
          <p:cNvSpPr txBox="1"/>
          <p:nvPr/>
        </p:nvSpPr>
        <p:spPr>
          <a:xfrm>
            <a:off x="4618889" y="2933047"/>
            <a:ext cx="90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graine</a:t>
            </a:r>
            <a:r>
              <a:rPr lang="fr-FR" dirty="0"/>
              <a:t> 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15A2845-4EF2-4609-AC92-69F72F9ADDA3}"/>
              </a:ext>
            </a:extLst>
          </p:cNvPr>
          <p:cNvCxnSpPr>
            <a:cxnSpLocks/>
          </p:cNvCxnSpPr>
          <p:nvPr/>
        </p:nvCxnSpPr>
        <p:spPr>
          <a:xfrm flipH="1">
            <a:off x="3070481" y="3183402"/>
            <a:ext cx="1422951" cy="28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A904F174-197A-41AA-8A01-B54A5A69BE79}"/>
              </a:ext>
            </a:extLst>
          </p:cNvPr>
          <p:cNvCxnSpPr>
            <a:cxnSpLocks/>
          </p:cNvCxnSpPr>
          <p:nvPr/>
        </p:nvCxnSpPr>
        <p:spPr>
          <a:xfrm>
            <a:off x="5041794" y="3241951"/>
            <a:ext cx="943434" cy="510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FAA6F791-A4DA-428D-9517-5125AC6EEBCC}"/>
              </a:ext>
            </a:extLst>
          </p:cNvPr>
          <p:cNvSpPr txBox="1"/>
          <p:nvPr/>
        </p:nvSpPr>
        <p:spPr>
          <a:xfrm>
            <a:off x="1191180" y="5499642"/>
            <a:ext cx="6604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"/>
            <a:r>
              <a:rPr lang="fr-FR" sz="1100" u="none" strike="noStrike" dirty="0">
                <a:solidFill>
                  <a:srgbClr val="00B050"/>
                </a:solidFill>
                <a:effectLst/>
              </a:rPr>
              <a:t>414160637551521951302195677118021741620247239758306570642120553000</a:t>
            </a:r>
            <a:endParaRPr lang="fr-FR" sz="1100" b="0" i="0" u="none" strike="noStrike" dirty="0">
              <a:solidFill>
                <a:srgbClr val="00B05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5" name="Flèche : bas 34">
            <a:extLst>
              <a:ext uri="{FF2B5EF4-FFF2-40B4-BE49-F238E27FC236}">
                <a16:creationId xmlns:a16="http://schemas.microsoft.com/office/drawing/2014/main" id="{C68D6439-1EE9-4DAE-8249-EDC0EBF1980C}"/>
              </a:ext>
            </a:extLst>
          </p:cNvPr>
          <p:cNvSpPr/>
          <p:nvPr/>
        </p:nvSpPr>
        <p:spPr>
          <a:xfrm>
            <a:off x="2589887" y="5100049"/>
            <a:ext cx="45719" cy="1590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DCA93D84-8D22-4A62-8C55-B86E896F2481}"/>
              </a:ext>
            </a:extLst>
          </p:cNvPr>
          <p:cNvSpPr/>
          <p:nvPr/>
        </p:nvSpPr>
        <p:spPr>
          <a:xfrm rot="3247925" flipH="1">
            <a:off x="6800894" y="4926314"/>
            <a:ext cx="111994" cy="52335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15403DF-4B5E-4B37-8104-5FF697965422}"/>
              </a:ext>
            </a:extLst>
          </p:cNvPr>
          <p:cNvSpPr txBox="1"/>
          <p:nvPr/>
        </p:nvSpPr>
        <p:spPr>
          <a:xfrm>
            <a:off x="8320784" y="5567882"/>
            <a:ext cx="3014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Nombres pseudo-aléatoires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856E595-7452-FF6F-B864-FC76B68FD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61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9" grpId="0"/>
      <p:bldP spid="20" grpId="0"/>
      <p:bldP spid="27" grpId="0"/>
      <p:bldP spid="34" grpId="0"/>
      <p:bldP spid="35" grpId="0" animBg="1"/>
      <p:bldP spid="36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B300F75-CEAF-4A2A-B84F-61388791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580F53-C2FE-4C01-924F-EDBE82E7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15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112D15-D62C-4B67-A105-6A3050032310}"/>
              </a:ext>
            </a:extLst>
          </p:cNvPr>
          <p:cNvSpPr txBox="1"/>
          <p:nvPr/>
        </p:nvSpPr>
        <p:spPr>
          <a:xfrm>
            <a:off x="6328373" y="417509"/>
            <a:ext cx="491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Qualifier les suites pseudo-aléatoires (1)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AEA67F-D1E5-4C13-8403-91D4B68FECCD}"/>
              </a:ext>
            </a:extLst>
          </p:cNvPr>
          <p:cNvSpPr txBox="1"/>
          <p:nvPr/>
        </p:nvSpPr>
        <p:spPr>
          <a:xfrm>
            <a:off x="2274319" y="965196"/>
            <a:ext cx="9284329" cy="984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Une suite vraiment aléatoire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Connaître les </a:t>
            </a:r>
            <a:r>
              <a:rPr lang="fr-FR" sz="1400" dirty="0">
                <a:solidFill>
                  <a:srgbClr val="FF0000"/>
                </a:solidFill>
              </a:rPr>
              <a:t>n</a:t>
            </a:r>
            <a:r>
              <a:rPr lang="fr-FR" sz="1400" dirty="0"/>
              <a:t> premiers nombres ne donne </a:t>
            </a:r>
            <a:r>
              <a:rPr lang="fr-FR" sz="1400" dirty="0">
                <a:solidFill>
                  <a:srgbClr val="FF0000"/>
                </a:solidFill>
              </a:rPr>
              <a:t>aucune info sur le (n+1)</a:t>
            </a:r>
            <a:r>
              <a:rPr lang="fr-FR" sz="1400" baseline="30000" dirty="0">
                <a:solidFill>
                  <a:srgbClr val="FF0000"/>
                </a:solidFill>
              </a:rPr>
              <a:t>ème</a:t>
            </a:r>
            <a:endParaRPr lang="fr-FR" sz="6000" baseline="-25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Le programme </a:t>
            </a:r>
            <a:r>
              <a:rPr lang="fr-FR" sz="1400" dirty="0">
                <a:solidFill>
                  <a:srgbClr val="FF0000"/>
                </a:solidFill>
              </a:rPr>
              <a:t>le plus économique </a:t>
            </a:r>
            <a:r>
              <a:rPr lang="fr-FR" sz="1400" dirty="0"/>
              <a:t>pour les transmettre </a:t>
            </a:r>
            <a:r>
              <a:rPr lang="fr-FR" sz="1400" dirty="0"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l’énumérer 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  <a:sym typeface="Wingdings" panose="05000000000000000000" pitchFamily="2" charset="2"/>
              </a:rPr>
              <a:t>Complexité maximale 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E169CA-4469-4CC2-B626-66FA4A24D1F6}"/>
              </a:ext>
            </a:extLst>
          </p:cNvPr>
          <p:cNvSpPr txBox="1"/>
          <p:nvPr/>
        </p:nvSpPr>
        <p:spPr>
          <a:xfrm>
            <a:off x="3289425" y="1991457"/>
            <a:ext cx="5753478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Une « bonne » suite pseudo- aléatoire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Probabilité </a:t>
            </a:r>
            <a:r>
              <a:rPr lang="fr-FR" sz="1400" dirty="0">
                <a:solidFill>
                  <a:srgbClr val="FF0000"/>
                </a:solidFill>
              </a:rPr>
              <a:t>uniforme</a:t>
            </a:r>
            <a:r>
              <a:rPr lang="fr-FR" sz="1400" dirty="0"/>
              <a:t> pour chaque chiffre (moyenne, écart-type)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Pas de cycle </a:t>
            </a:r>
            <a:r>
              <a:rPr lang="fr-FR" sz="1400" dirty="0"/>
              <a:t>(ou cycle le plus long possible)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La </a:t>
            </a:r>
            <a:r>
              <a:rPr lang="fr-FR" sz="1400" dirty="0">
                <a:solidFill>
                  <a:srgbClr val="FF0000"/>
                </a:solidFill>
              </a:rPr>
              <a:t>plus économique </a:t>
            </a:r>
            <a:r>
              <a:rPr lang="fr-FR" sz="1400" dirty="0"/>
              <a:t>à générer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FF0000"/>
                </a:solidFill>
              </a:rPr>
              <a:t>Pas de corrélations</a:t>
            </a:r>
            <a:r>
              <a:rPr lang="fr-FR" sz="1400" dirty="0"/>
              <a:t> spatiales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88BD12-6B33-4FB8-B46D-2BDD72F9C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64" t="31773" r="31257" b="40987"/>
          <a:stretch/>
        </p:blipFill>
        <p:spPr>
          <a:xfrm>
            <a:off x="10371796" y="1034654"/>
            <a:ext cx="1089890" cy="861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39F15B-8DEE-40BC-88DB-80443681E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011" y="2098280"/>
            <a:ext cx="863480" cy="1003504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5DD87F45-22AD-4D44-95E8-B7E628F448E4}"/>
              </a:ext>
            </a:extLst>
          </p:cNvPr>
          <p:cNvGrpSpPr/>
          <p:nvPr/>
        </p:nvGrpSpPr>
        <p:grpSpPr>
          <a:xfrm>
            <a:off x="7010400" y="4815217"/>
            <a:ext cx="2494414" cy="1208049"/>
            <a:chOff x="8564578" y="2080760"/>
            <a:chExt cx="2494414" cy="120804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1BC7227-A7D1-4C20-99C0-658662D59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059" t="24554" r="16980" b="55380"/>
            <a:stretch/>
          </p:blipFill>
          <p:spPr>
            <a:xfrm>
              <a:off x="8564578" y="2080760"/>
              <a:ext cx="2494414" cy="97218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5A879E6-D06F-4D51-A699-1A8685F64116}"/>
                </a:ext>
              </a:extLst>
            </p:cNvPr>
            <p:cNvSpPr txBox="1"/>
            <p:nvPr/>
          </p:nvSpPr>
          <p:spPr>
            <a:xfrm>
              <a:off x="9272816" y="3011810"/>
              <a:ext cx="1289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Effet </a:t>
              </a:r>
              <a:r>
                <a:rPr lang="fr-FR" sz="1200" dirty="0" err="1"/>
                <a:t>Marsaglia</a:t>
              </a:r>
              <a:endParaRPr lang="fr-FR" sz="1200" dirty="0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BBAA590F-78FB-47BD-92F0-AD80C3348B04}"/>
              </a:ext>
            </a:extLst>
          </p:cNvPr>
          <p:cNvSpPr txBox="1"/>
          <p:nvPr/>
        </p:nvSpPr>
        <p:spPr>
          <a:xfrm>
            <a:off x="2351833" y="3580228"/>
            <a:ext cx="4393000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0 1 2 3 4 5 6 7 8 9 0 1 2 3 4 5 6 7 8 9 0 1 2 3 4 5 6 7 8 9 …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DE9F61C-FB0C-4704-B426-94D52B986808}"/>
              </a:ext>
            </a:extLst>
          </p:cNvPr>
          <p:cNvSpPr txBox="1"/>
          <p:nvPr/>
        </p:nvSpPr>
        <p:spPr>
          <a:xfrm>
            <a:off x="2331067" y="4462984"/>
            <a:ext cx="4413765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fr-FR" sz="1200" b="0" i="0" dirty="0">
                <a:solidFill>
                  <a:srgbClr val="353C52"/>
                </a:solidFill>
                <a:effectLst/>
                <a:cs typeface="Calibri Light" panose="020F0302020204030204" pitchFamily="34" charset="0"/>
              </a:rPr>
              <a:t>2 6 5 3 5 8 9 7 9 3 2 3 8 4 6 2 6 4 3 3 8 3 2 7 9 5 0 2 8 8 …. </a:t>
            </a:r>
            <a:endParaRPr lang="fr-FR" sz="1200" dirty="0">
              <a:cs typeface="Calibri Light" panose="020F03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BE7C8AC-1DF9-4FE8-AAC0-521DA13252CA}"/>
              </a:ext>
            </a:extLst>
          </p:cNvPr>
          <p:cNvSpPr txBox="1"/>
          <p:nvPr/>
        </p:nvSpPr>
        <p:spPr>
          <a:xfrm>
            <a:off x="2343533" y="3999334"/>
            <a:ext cx="4401299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3 2 3 6 5 0 1 4 7 2 9 1 8 0 1 4 5 6 7 8 9 0 1 2 7 4 5 8 7 8 1 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17D79BA-DD54-4BE4-AFE4-5028663DE66E}"/>
              </a:ext>
            </a:extLst>
          </p:cNvPr>
          <p:cNvSpPr txBox="1"/>
          <p:nvPr/>
        </p:nvSpPr>
        <p:spPr>
          <a:xfrm>
            <a:off x="3289425" y="5073706"/>
            <a:ext cx="3548959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Corrélations spatiales : paires de nombres  aléatoires, mais sur feuillets.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41AC24-AF31-4F82-8B59-F657B476B3EE}"/>
              </a:ext>
            </a:extLst>
          </p:cNvPr>
          <p:cNvSpPr txBox="1"/>
          <p:nvPr/>
        </p:nvSpPr>
        <p:spPr>
          <a:xfrm>
            <a:off x="6744832" y="3624658"/>
            <a:ext cx="31331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ym typeface="Wingdings" panose="05000000000000000000" pitchFamily="2" charset="2"/>
              </a:rPr>
              <a:t> L</a:t>
            </a:r>
            <a:r>
              <a:rPr lang="fr-FR" sz="1200" dirty="0"/>
              <a:t>oi uniforme vérifiée, mais </a:t>
            </a:r>
            <a:r>
              <a:rPr lang="fr-FR" sz="1200" dirty="0">
                <a:solidFill>
                  <a:srgbClr val="FF0000"/>
                </a:solidFill>
              </a:rPr>
              <a:t>cyclique</a:t>
            </a:r>
            <a:r>
              <a:rPr lang="fr-FR" sz="1200" dirty="0"/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A8BC37D-0B7D-4D50-B6EA-3C1CA2C5242D}"/>
              </a:ext>
            </a:extLst>
          </p:cNvPr>
          <p:cNvSpPr txBox="1"/>
          <p:nvPr/>
        </p:nvSpPr>
        <p:spPr>
          <a:xfrm>
            <a:off x="6744832" y="3999334"/>
            <a:ext cx="41102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ym typeface="Wingdings" panose="05000000000000000000" pitchFamily="2" charset="2"/>
              </a:rPr>
              <a:t> </a:t>
            </a:r>
            <a:r>
              <a:rPr lang="fr-FR" sz="1200" dirty="0"/>
              <a:t>Loi uniforme vérifiée, mais </a:t>
            </a:r>
            <a:r>
              <a:rPr lang="fr-FR" sz="1200" dirty="0">
                <a:solidFill>
                  <a:srgbClr val="FF0000"/>
                </a:solidFill>
              </a:rPr>
              <a:t>corrélation</a:t>
            </a:r>
            <a:r>
              <a:rPr lang="fr-FR" sz="1200" dirty="0"/>
              <a:t> (pair, impair)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186024D-39E5-4B92-AD2D-E70335778A3C}"/>
              </a:ext>
            </a:extLst>
          </p:cNvPr>
          <p:cNvSpPr txBox="1"/>
          <p:nvPr/>
        </p:nvSpPr>
        <p:spPr>
          <a:xfrm>
            <a:off x="6744832" y="4435200"/>
            <a:ext cx="3385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 dirty="0">
                <a:solidFill>
                  <a:srgbClr val="353C52"/>
                </a:solidFill>
                <a:effectLst/>
                <a:cs typeface="Calibri Light" panose="020F0302020204030204" pitchFamily="34" charset="0"/>
                <a:sym typeface="Wingdings" panose="05000000000000000000" pitchFamily="2" charset="2"/>
              </a:rPr>
              <a:t> </a:t>
            </a:r>
            <a:r>
              <a:rPr lang="fr-FR" sz="1200" b="0" i="0" dirty="0">
                <a:solidFill>
                  <a:srgbClr val="353C52"/>
                </a:solidFill>
                <a:effectLst/>
                <a:cs typeface="Calibri Light" panose="020F0302020204030204" pitchFamily="34" charset="0"/>
              </a:rPr>
              <a:t>Décimales de </a:t>
            </a:r>
            <a:r>
              <a:rPr lang="el-GR" sz="1200" b="0" i="0" dirty="0">
                <a:solidFill>
                  <a:srgbClr val="353C52"/>
                </a:solidFill>
                <a:effectLst/>
                <a:cs typeface="Calibri Light" panose="020F0302020204030204" pitchFamily="34" charset="0"/>
              </a:rPr>
              <a:t>π</a:t>
            </a:r>
            <a:r>
              <a:rPr lang="fr-FR" sz="1200" b="0" i="0" dirty="0">
                <a:solidFill>
                  <a:srgbClr val="353C52"/>
                </a:solidFill>
                <a:effectLst/>
                <a:cs typeface="Calibri Light" panose="020F0302020204030204" pitchFamily="34" charset="0"/>
              </a:rPr>
              <a:t>, </a:t>
            </a:r>
            <a:r>
              <a:rPr lang="fr-FR" sz="1200" b="0" i="0" dirty="0">
                <a:solidFill>
                  <a:srgbClr val="FF0000"/>
                </a:solidFill>
                <a:effectLst/>
                <a:cs typeface="Calibri Light" panose="020F0302020204030204" pitchFamily="34" charset="0"/>
              </a:rPr>
              <a:t>coûteux</a:t>
            </a:r>
            <a:r>
              <a:rPr lang="fr-FR" sz="1200" b="0" i="0" dirty="0">
                <a:solidFill>
                  <a:srgbClr val="353C52"/>
                </a:solidFill>
                <a:effectLst/>
                <a:cs typeface="Calibri Light" panose="020F0302020204030204" pitchFamily="34" charset="0"/>
              </a:rPr>
              <a:t> en ressources </a:t>
            </a:r>
            <a:endParaRPr lang="fr-FR" sz="12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30EBAD0-037B-394C-03EB-71E64FD7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1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7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9319A1E-DADE-47E1-88DF-D02AEEC7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E728DF-6BED-40AF-90CF-E1749DA8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2214B2-1D00-41B2-84AD-F26387301610}"/>
              </a:ext>
            </a:extLst>
          </p:cNvPr>
          <p:cNvSpPr txBox="1"/>
          <p:nvPr/>
        </p:nvSpPr>
        <p:spPr>
          <a:xfrm>
            <a:off x="8715983" y="436964"/>
            <a:ext cx="254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hasard en bref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70BA3B-6C3D-463B-9D9D-7DA304280EF9}"/>
              </a:ext>
            </a:extLst>
          </p:cNvPr>
          <p:cNvSpPr txBox="1"/>
          <p:nvPr/>
        </p:nvSpPr>
        <p:spPr>
          <a:xfrm>
            <a:off x="2315183" y="1275439"/>
            <a:ext cx="8715983" cy="1723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A notre échelle, le hasard est le principe déclencheur d'événements non liés à une cause connue.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En mécanique quantique, il y a des phénomènes irréductiblement aléatoires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Le hasard obéit à des lois de probabilité selon la nature statistique des causes : loi uniforme, loi normale, loi de Poisson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Sur un ordinateur, on génère de suites pseudo-aléatoires (déterministes à causes cachées)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E7E91C4-2E95-8C6B-9626-5D18574D7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0554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B300F75-CEAF-4A2A-B84F-61388791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580F53-C2FE-4C01-924F-EDBE82E7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17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112D15-D62C-4B67-A105-6A3050032310}"/>
              </a:ext>
            </a:extLst>
          </p:cNvPr>
          <p:cNvSpPr txBox="1"/>
          <p:nvPr/>
        </p:nvSpPr>
        <p:spPr>
          <a:xfrm>
            <a:off x="6437015" y="417509"/>
            <a:ext cx="480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Qualifier les suites pseudo-aléatoires (2)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95AE38F-011D-4FDA-BF7C-63C1CAF1152D}"/>
                  </a:ext>
                </a:extLst>
              </p:cNvPr>
              <p:cNvSpPr txBox="1"/>
              <p:nvPr/>
            </p:nvSpPr>
            <p:spPr>
              <a:xfrm>
                <a:off x="2589887" y="1593888"/>
                <a:ext cx="4269383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</a:rPr>
                  <a:t>Tous les logiciels ont un générateur de nombres aléatoires uniformes   </a:t>
                </a:r>
                <a14:m>
                  <m:oMath xmlns:m="http://schemas.openxmlformats.org/officeDocument/2006/math">
                    <m:r>
                      <a:rPr lang="fr-FR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fr-FR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fr-FR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]0,1[</m:t>
                    </m:r>
                  </m:oMath>
                </a14:m>
                <a:endParaRPr lang="fr-FR" sz="1600" dirty="0">
                  <a:solidFill>
                    <a:srgbClr val="FF0000"/>
                  </a:solidFill>
                </a:endParaRPr>
              </a:p>
              <a:p>
                <a:endParaRPr lang="fr-FR" sz="1600" dirty="0"/>
              </a:p>
              <a:p>
                <a:r>
                  <a:rPr lang="fr-FR" sz="1600" dirty="0"/>
                  <a:t>Excel </a:t>
                </a:r>
                <a:r>
                  <a:rPr lang="fr-FR" sz="1600" dirty="0">
                    <a:sym typeface="Wingdings" panose="05000000000000000000" pitchFamily="2" charset="2"/>
                  </a:rPr>
                  <a:t> </a:t>
                </a:r>
                <a:r>
                  <a:rPr lang="fr-FR" sz="1600" dirty="0"/>
                  <a:t>Alea()</a:t>
                </a:r>
              </a:p>
              <a:p>
                <a:endParaRPr lang="fr-FR" sz="1600" dirty="0"/>
              </a:p>
              <a:p>
                <a:r>
                  <a:rPr lang="fr-FR" sz="1600" dirty="0"/>
                  <a:t>A partir des résultats d’Alea on peut tirer des nombres selon les principales lois de probabilité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95AE38F-011D-4FDA-BF7C-63C1CAF11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887" y="1593888"/>
                <a:ext cx="4269383" cy="2062103"/>
              </a:xfrm>
              <a:prstGeom prst="rect">
                <a:avLst/>
              </a:prstGeom>
              <a:blipFill>
                <a:blip r:embed="rId2"/>
                <a:stretch>
                  <a:fillRect l="-857" t="-885" b="-26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58464776-B1C8-4686-BE63-99321C0288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805123"/>
              </p:ext>
            </p:extLst>
          </p:nvPr>
        </p:nvGraphicFramePr>
        <p:xfrm>
          <a:off x="7723607" y="1246778"/>
          <a:ext cx="3346754" cy="2409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16B339B-A368-46A4-A336-8E6D7AC43C30}"/>
                  </a:ext>
                </a:extLst>
              </p:cNvPr>
              <p:cNvSpPr txBox="1"/>
              <p:nvPr/>
            </p:nvSpPr>
            <p:spPr>
              <a:xfrm>
                <a:off x="2589887" y="3959157"/>
                <a:ext cx="4269383" cy="169027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Uniforme sur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[ ⇒  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endParaRPr lang="fr-FR" sz="16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Loi exponentielle moyenne </a:t>
                </a:r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⇒−</m:t>
                    </m:r>
                    <m:f>
                      <m:f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</m:func>
                      </m:num>
                      <m:den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fr-FR" sz="160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Loi normale - Gauss </a:t>
                </a:r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(0,1)</m:t>
                    </m:r>
                  </m:oMath>
                </a14:m>
                <a:endParaRPr lang="fr-FR" sz="160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1600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fr-FR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 algn="ctr"/>
                <a14:m>
                  <m:oMath xmlns:m="http://schemas.openxmlformats.org/officeDocument/2006/math"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/>
                  <a:t>;</a:t>
                </a:r>
                <a14:m>
                  <m:oMath xmlns:m="http://schemas.openxmlformats.org/officeDocument/2006/math">
                    <m:r>
                      <a:rPr lang="fr-FR" sz="16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i="1" dirty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16B339B-A368-46A4-A336-8E6D7AC43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887" y="3959157"/>
                <a:ext cx="4269383" cy="1690271"/>
              </a:xfrm>
              <a:prstGeom prst="rect">
                <a:avLst/>
              </a:prstGeom>
              <a:blipFill>
                <a:blip r:embed="rId4"/>
                <a:stretch>
                  <a:fillRect l="-427" t="-714" b="-285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3AD97645-E3D4-484A-8504-7131E3FCA0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74"/>
          <a:stretch/>
        </p:blipFill>
        <p:spPr>
          <a:xfrm>
            <a:off x="8018913" y="3777253"/>
            <a:ext cx="3051448" cy="197373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A61E44A-6A26-515C-E8C0-D17DEBF81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45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1" grpId="0">
        <p:bldAsOne/>
      </p:bldGraphic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D57B638-AAF2-4015-B5A6-1E64781C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5714" y="6135747"/>
            <a:ext cx="7621984" cy="365125"/>
          </a:xfrm>
        </p:spPr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608BC8-2A2B-45D2-933B-B13818D7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18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13E301-0B8E-48A3-984C-4D8821319DCD}"/>
              </a:ext>
            </a:extLst>
          </p:cNvPr>
          <p:cNvSpPr txBox="1"/>
          <p:nvPr/>
        </p:nvSpPr>
        <p:spPr>
          <a:xfrm>
            <a:off x="6345621" y="456216"/>
            <a:ext cx="527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Rapide et approximatif (quick and </a:t>
            </a:r>
            <a:r>
              <a:rPr lang="fr-FR" dirty="0" err="1">
                <a:solidFill>
                  <a:srgbClr val="FF0000"/>
                </a:solidFill>
              </a:rPr>
              <a:t>dirty</a:t>
            </a:r>
            <a:r>
              <a:rPr lang="fr-FR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2F6AB2-62CC-439A-B6E5-1BE0A7BDBA27}"/>
              </a:ext>
            </a:extLst>
          </p:cNvPr>
          <p:cNvSpPr txBox="1"/>
          <p:nvPr/>
        </p:nvSpPr>
        <p:spPr>
          <a:xfrm>
            <a:off x="4441698" y="1040338"/>
            <a:ext cx="725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Estimer la surface de la France (continentale)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CCF6390-3213-4B0E-9386-2F74FBB2A2AD}"/>
              </a:ext>
            </a:extLst>
          </p:cNvPr>
          <p:cNvGrpSpPr/>
          <p:nvPr/>
        </p:nvGrpSpPr>
        <p:grpSpPr>
          <a:xfrm>
            <a:off x="6547725" y="2328126"/>
            <a:ext cx="4038035" cy="3519659"/>
            <a:chOff x="6269174" y="1567908"/>
            <a:chExt cx="4246426" cy="363288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E7D2D96-931B-42E7-9DD7-8A14E1C0D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76" t="8208" r="10136" b="9553"/>
            <a:stretch/>
          </p:blipFill>
          <p:spPr>
            <a:xfrm>
              <a:off x="7247106" y="1819072"/>
              <a:ext cx="3054485" cy="2976664"/>
            </a:xfrm>
            <a:prstGeom prst="rect">
              <a:avLst/>
            </a:prstGeom>
          </p:spPr>
        </p:pic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9BD08749-529A-42E3-B68F-8F755D1F18F1}"/>
                </a:ext>
              </a:extLst>
            </p:cNvPr>
            <p:cNvCxnSpPr/>
            <p:nvPr/>
          </p:nvCxnSpPr>
          <p:spPr>
            <a:xfrm flipV="1">
              <a:off x="7149830" y="1819072"/>
              <a:ext cx="0" cy="29766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D4BB71F6-C8B5-4C43-A00C-BECC4E4635BF}"/>
                </a:ext>
              </a:extLst>
            </p:cNvPr>
            <p:cNvCxnSpPr>
              <a:cxnSpLocks/>
            </p:cNvCxnSpPr>
            <p:nvPr/>
          </p:nvCxnSpPr>
          <p:spPr>
            <a:xfrm>
              <a:off x="7247106" y="4909225"/>
              <a:ext cx="30544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BE15A0C-0C8E-4762-86E5-D29303817681}"/>
                </a:ext>
              </a:extLst>
            </p:cNvPr>
            <p:cNvSpPr txBox="1"/>
            <p:nvPr/>
          </p:nvSpPr>
          <p:spPr>
            <a:xfrm>
              <a:off x="9481024" y="4893011"/>
              <a:ext cx="1034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1 000 km 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97BB64A-A18A-4F49-8A0E-BF33AA2EB195}"/>
                </a:ext>
              </a:extLst>
            </p:cNvPr>
            <p:cNvSpPr txBox="1"/>
            <p:nvPr/>
          </p:nvSpPr>
          <p:spPr>
            <a:xfrm>
              <a:off x="6269174" y="1567908"/>
              <a:ext cx="1034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1 000 km 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21C42D9-31AB-467C-96AC-996507E19FF2}"/>
                </a:ext>
              </a:extLst>
            </p:cNvPr>
            <p:cNvSpPr txBox="1"/>
            <p:nvPr/>
          </p:nvSpPr>
          <p:spPr>
            <a:xfrm>
              <a:off x="6998190" y="4795736"/>
              <a:ext cx="3032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0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D25712BE-5112-48E5-AF6B-D5F591EA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7310810" y="2118241"/>
            <a:ext cx="3238300" cy="363530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0605982-CBDD-492B-8BA6-013ECD030DA5}"/>
              </a:ext>
            </a:extLst>
          </p:cNvPr>
          <p:cNvSpPr txBox="1"/>
          <p:nvPr/>
        </p:nvSpPr>
        <p:spPr>
          <a:xfrm>
            <a:off x="2589887" y="1830887"/>
            <a:ext cx="3067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Méthode Monte Carlo</a:t>
            </a:r>
          </a:p>
          <a:p>
            <a:r>
              <a:rPr lang="fr-FR" sz="1600" dirty="0"/>
              <a:t>105 Points au hasard</a:t>
            </a:r>
          </a:p>
          <a:p>
            <a:r>
              <a:rPr lang="fr-FR" sz="1600" dirty="0"/>
              <a:t>45 hors de l’Hexagone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D30848D-E958-4800-BE98-87D37408C4C9}"/>
                  </a:ext>
                </a:extLst>
              </p:cNvPr>
              <p:cNvSpPr txBox="1"/>
              <p:nvPr/>
            </p:nvSpPr>
            <p:spPr>
              <a:xfrm>
                <a:off x="2675714" y="3123614"/>
                <a:ext cx="4090279" cy="88979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Surface estimée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105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1 000 000 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=570 000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D30848D-E958-4800-BE98-87D37408C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714" y="3123614"/>
                <a:ext cx="4090279" cy="889795"/>
              </a:xfrm>
              <a:prstGeom prst="rect">
                <a:avLst/>
              </a:prstGeom>
              <a:blipFill>
                <a:blip r:embed="rId4"/>
                <a:stretch>
                  <a:fillRect l="-1189" t="-270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34054D6-EF3E-48A7-9C28-59E2D8BD9214}"/>
                  </a:ext>
                </a:extLst>
              </p:cNvPr>
              <p:cNvSpPr txBox="1"/>
              <p:nvPr/>
            </p:nvSpPr>
            <p:spPr>
              <a:xfrm>
                <a:off x="2150300" y="4722237"/>
                <a:ext cx="4993654" cy="852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La précision du calcul est proportionnelle 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1/</m:t>
                      </m:r>
                      <m:rad>
                        <m:radPr>
                          <m:degHide m:val="on"/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𝑛𝑏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𝑝𝑜𝑖𝑛𝑡𝑠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fr-FR" sz="1600" dirty="0">
                  <a:solidFill>
                    <a:srgbClr val="FF0000"/>
                  </a:solidFill>
                </a:endParaRPr>
              </a:p>
              <a:p>
                <a:r>
                  <a:rPr lang="fr-FR" sz="1400" dirty="0"/>
                  <a:t>100 fois plus de points pour gagner un chiffre significatif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34054D6-EF3E-48A7-9C28-59E2D8BD9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300" y="4722237"/>
                <a:ext cx="4993654" cy="852156"/>
              </a:xfrm>
              <a:prstGeom prst="rect">
                <a:avLst/>
              </a:prstGeom>
              <a:blipFill>
                <a:blip r:embed="rId5"/>
                <a:stretch>
                  <a:fillRect l="-733" t="-2158" b="-6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9C2E453-230E-270F-8EC1-6B012103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02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D57B638-AAF2-4015-B5A6-1E64781C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75714" y="6135747"/>
            <a:ext cx="7621984" cy="365125"/>
          </a:xfrm>
        </p:spPr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608BC8-2A2B-45D2-933B-B13818D7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19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13E301-0B8E-48A3-984C-4D8821319DCD}"/>
              </a:ext>
            </a:extLst>
          </p:cNvPr>
          <p:cNvSpPr txBox="1"/>
          <p:nvPr/>
        </p:nvSpPr>
        <p:spPr>
          <a:xfrm>
            <a:off x="7048906" y="456216"/>
            <a:ext cx="4572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Vite et approximatif (quick and </a:t>
            </a:r>
            <a:r>
              <a:rPr lang="fr-FR" dirty="0" err="1">
                <a:solidFill>
                  <a:srgbClr val="FF0000"/>
                </a:solidFill>
              </a:rPr>
              <a:t>dirty</a:t>
            </a:r>
            <a:r>
              <a:rPr lang="fr-FR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2F6AB2-62CC-439A-B6E5-1BE0A7BDBA27}"/>
              </a:ext>
            </a:extLst>
          </p:cNvPr>
          <p:cNvSpPr txBox="1"/>
          <p:nvPr/>
        </p:nvSpPr>
        <p:spPr>
          <a:xfrm>
            <a:off x="7048906" y="873324"/>
            <a:ext cx="305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Estimer la valeur de </a:t>
            </a:r>
            <a:r>
              <a:rPr lang="el-GR" dirty="0">
                <a:solidFill>
                  <a:srgbClr val="0070C0"/>
                </a:solidFill>
              </a:rPr>
              <a:t>π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605982-CBDD-492B-8BA6-013ECD030DA5}"/>
              </a:ext>
            </a:extLst>
          </p:cNvPr>
          <p:cNvSpPr txBox="1"/>
          <p:nvPr/>
        </p:nvSpPr>
        <p:spPr>
          <a:xfrm>
            <a:off x="2577606" y="1458091"/>
            <a:ext cx="3067050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Méthode Monte Carlo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Points au hasard dans un carré,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compter le nombre de points dans cercle inscrit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34054D6-EF3E-48A7-9C28-59E2D8BD9214}"/>
                  </a:ext>
                </a:extLst>
              </p:cNvPr>
              <p:cNvSpPr txBox="1"/>
              <p:nvPr/>
            </p:nvSpPr>
            <p:spPr>
              <a:xfrm>
                <a:off x="2512751" y="3210868"/>
                <a:ext cx="4459019" cy="882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La précision du calcul est proportionnelle à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1/</m:t>
                      </m:r>
                      <m:rad>
                        <m:radPr>
                          <m:degHide m:val="on"/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𝑛𝑏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𝑝𝑜𝑖𝑛𝑡𝑠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fr-FR" sz="1600" dirty="0">
                  <a:solidFill>
                    <a:srgbClr val="FF0000"/>
                  </a:solidFill>
                </a:endParaRPr>
              </a:p>
              <a:p>
                <a:r>
                  <a:rPr lang="fr-FR" sz="1600" i="1" dirty="0"/>
                  <a:t>Loi des grands nombres</a:t>
                </a: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D34054D6-EF3E-48A7-9C28-59E2D8BD9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751" y="3210868"/>
                <a:ext cx="4459019" cy="882934"/>
              </a:xfrm>
              <a:prstGeom prst="rect">
                <a:avLst/>
              </a:prstGeom>
              <a:blipFill>
                <a:blip r:embed="rId2"/>
                <a:stretch>
                  <a:fillRect l="-683" t="-2069" b="-75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DD004E5D-4165-4C57-B5DD-EA45FA0B2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15" t="63796" r="26779" b="8453"/>
          <a:stretch/>
        </p:blipFill>
        <p:spPr>
          <a:xfrm>
            <a:off x="2577606" y="4081564"/>
            <a:ext cx="6438220" cy="1903112"/>
          </a:xfrm>
          <a:prstGeom prst="rect">
            <a:avLst/>
          </a:prstGeom>
        </p:spPr>
      </p:pic>
      <p:pic>
        <p:nvPicPr>
          <p:cNvPr id="22" name="Image 21">
            <a:hlinkClick r:id="rId4"/>
            <a:extLst>
              <a:ext uri="{FF2B5EF4-FFF2-40B4-BE49-F238E27FC236}">
                <a16:creationId xmlns:a16="http://schemas.microsoft.com/office/drawing/2014/main" id="{325DB876-99E2-47D5-ADE5-DC90A9832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05" t="28649" r="51355" b="38812"/>
          <a:stretch/>
        </p:blipFill>
        <p:spPr>
          <a:xfrm>
            <a:off x="7599218" y="1581374"/>
            <a:ext cx="2202072" cy="2234153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A2FBD39-CF28-422C-9959-43B136A0FCCD}"/>
              </a:ext>
            </a:extLst>
          </p:cNvPr>
          <p:cNvCxnSpPr/>
          <p:nvPr/>
        </p:nvCxnSpPr>
        <p:spPr>
          <a:xfrm>
            <a:off x="7317354" y="4591142"/>
            <a:ext cx="0" cy="10230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3FC0431-A3A9-463A-9173-260F96FC4203}"/>
              </a:ext>
            </a:extLst>
          </p:cNvPr>
          <p:cNvGrpSpPr/>
          <p:nvPr/>
        </p:nvGrpSpPr>
        <p:grpSpPr>
          <a:xfrm>
            <a:off x="8538747" y="4216348"/>
            <a:ext cx="2204994" cy="1690116"/>
            <a:chOff x="4567755" y="4249318"/>
            <a:chExt cx="2204994" cy="1690116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34700B6-E2F6-4240-9DFB-AB31425EA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7755" y="4249318"/>
              <a:ext cx="2158970" cy="1383308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26CD824-880D-4120-A2FD-505815EE4E29}"/>
                </a:ext>
              </a:extLst>
            </p:cNvPr>
            <p:cNvSpPr txBox="1"/>
            <p:nvPr/>
          </p:nvSpPr>
          <p:spPr>
            <a:xfrm>
              <a:off x="6510198" y="5393914"/>
              <a:ext cx="262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47528AE3-6ADC-431E-AC15-80BA96C08DE4}"/>
                    </a:ext>
                  </a:extLst>
                </p:cNvPr>
                <p:cNvSpPr txBox="1"/>
                <p:nvPr/>
              </p:nvSpPr>
              <p:spPr>
                <a:xfrm>
                  <a:off x="4913559" y="5600880"/>
                  <a:ext cx="2625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  <m:r>
                          <a:rPr lang="fr-FR" sz="1600" b="0" i="1" baseline="-2500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𝑒𝑥𝑎𝑐𝑡</m:t>
                        </m:r>
                      </m:oMath>
                    </m:oMathPara>
                  </a14:m>
                  <a:endParaRPr lang="fr-FR" sz="1200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47528AE3-6ADC-431E-AC15-80BA96C08D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3559" y="5600880"/>
                  <a:ext cx="262551" cy="338554"/>
                </a:xfrm>
                <a:prstGeom prst="rect">
                  <a:avLst/>
                </a:prstGeom>
                <a:blipFill>
                  <a:blip r:embed="rId6"/>
                  <a:stretch>
                    <a:fillRect r="-11818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EBA4F620-856B-4086-ACB2-8A4F9B958C7A}"/>
                </a:ext>
              </a:extLst>
            </p:cNvPr>
            <p:cNvCxnSpPr>
              <a:cxnSpLocks/>
            </p:cNvCxnSpPr>
            <p:nvPr/>
          </p:nvCxnSpPr>
          <p:spPr>
            <a:xfrm>
              <a:off x="5230779" y="5326810"/>
              <a:ext cx="789775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6F7EDBD5-604C-4F2F-A689-A46FA8C35C45}"/>
                  </a:ext>
                </a:extLst>
              </p:cNvPr>
              <p:cNvSpPr txBox="1"/>
              <p:nvPr/>
            </p:nvSpPr>
            <p:spPr>
              <a:xfrm>
                <a:off x="9465382" y="5360944"/>
                <a:ext cx="2625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lang="fr-FR" sz="1600" b="0" i="1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𝑐𝑎𝑙𝑐𝑢𝑙</m:t>
                      </m:r>
                      <m:r>
                        <a:rPr lang="fr-FR" sz="1600" b="0" i="1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</m:oMath>
                  </m:oMathPara>
                </a14:m>
                <a:endParaRPr lang="fr-FR" sz="1200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6F7EDBD5-604C-4F2F-A689-A46FA8C35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382" y="5360944"/>
                <a:ext cx="262551" cy="338554"/>
              </a:xfrm>
              <a:prstGeom prst="rect">
                <a:avLst/>
              </a:prstGeom>
              <a:blipFill>
                <a:blip r:embed="rId7"/>
                <a:stretch>
                  <a:fillRect r="-1627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30A1F12-D3DB-43FA-9460-BBBEF68B396C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9147102" y="5360944"/>
            <a:ext cx="304120" cy="376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61B60BE7-E028-448B-BC30-D9E8F85B4AA9}"/>
              </a:ext>
            </a:extLst>
          </p:cNvPr>
          <p:cNvSpPr txBox="1"/>
          <p:nvPr/>
        </p:nvSpPr>
        <p:spPr>
          <a:xfrm>
            <a:off x="9967865" y="4218223"/>
            <a:ext cx="84197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dirty="0"/>
              <a:t>Intervalle de confiance à 95%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4FF1BAF-21E3-4C36-807D-1D4E34C8CB33}"/>
              </a:ext>
            </a:extLst>
          </p:cNvPr>
          <p:cNvCxnSpPr/>
          <p:nvPr/>
        </p:nvCxnSpPr>
        <p:spPr>
          <a:xfrm flipH="1">
            <a:off x="9866217" y="4940469"/>
            <a:ext cx="125329" cy="32438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èche : courbe vers la gauche 44">
            <a:extLst>
              <a:ext uri="{FF2B5EF4-FFF2-40B4-BE49-F238E27FC236}">
                <a16:creationId xmlns:a16="http://schemas.microsoft.com/office/drawing/2014/main" id="{986315F7-980B-4D7D-97C3-9E93B80BEA00}"/>
              </a:ext>
            </a:extLst>
          </p:cNvPr>
          <p:cNvSpPr/>
          <p:nvPr/>
        </p:nvSpPr>
        <p:spPr>
          <a:xfrm rot="16200000">
            <a:off x="8267484" y="3617538"/>
            <a:ext cx="268443" cy="186680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7417647-76BF-4C4C-BC1F-3FED56D15C80}"/>
              </a:ext>
            </a:extLst>
          </p:cNvPr>
          <p:cNvSpPr txBox="1"/>
          <p:nvPr/>
        </p:nvSpPr>
        <p:spPr>
          <a:xfrm>
            <a:off x="2747962" y="5888628"/>
            <a:ext cx="42238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http://experiences.math.cnrs.fr/Calcul-de-pi-par-pluie-aleatoire.html</a:t>
            </a:r>
            <a:endParaRPr lang="fr-FR" sz="9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4D665B-0F26-8FD9-063D-99F9D596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29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35" grpId="0"/>
      <p:bldP spid="39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FAB09D1-64F3-4692-9E1A-CE4FBD25A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D5D511F-432C-4F08-9034-1BAF4C38B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</a:t>
            </a:fld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F949AC-2810-4020-B994-491892109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243" y="3529393"/>
            <a:ext cx="5554450" cy="2343158"/>
          </a:xfrm>
          <a:prstGeom prst="rect">
            <a:avLst/>
          </a:prstGeom>
        </p:spPr>
      </p:pic>
      <p:sp>
        <p:nvSpPr>
          <p:cNvPr id="5" name="Flèche : haut 4">
            <a:extLst>
              <a:ext uri="{FF2B5EF4-FFF2-40B4-BE49-F238E27FC236}">
                <a16:creationId xmlns:a16="http://schemas.microsoft.com/office/drawing/2014/main" id="{727CDE4B-E3E6-4A92-A5C6-6BF0C6334B61}"/>
              </a:ext>
            </a:extLst>
          </p:cNvPr>
          <p:cNvSpPr/>
          <p:nvPr/>
        </p:nvSpPr>
        <p:spPr>
          <a:xfrm rot="18171379">
            <a:off x="5036759" y="2791586"/>
            <a:ext cx="216816" cy="688157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haut 5">
            <a:extLst>
              <a:ext uri="{FF2B5EF4-FFF2-40B4-BE49-F238E27FC236}">
                <a16:creationId xmlns:a16="http://schemas.microsoft.com/office/drawing/2014/main" id="{B709B6EE-D5C8-400C-AB4F-5AC7C20D244E}"/>
              </a:ext>
            </a:extLst>
          </p:cNvPr>
          <p:cNvSpPr/>
          <p:nvPr/>
        </p:nvSpPr>
        <p:spPr>
          <a:xfrm rot="3410502">
            <a:off x="7375820" y="2770494"/>
            <a:ext cx="216816" cy="688157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haut 6">
            <a:extLst>
              <a:ext uri="{FF2B5EF4-FFF2-40B4-BE49-F238E27FC236}">
                <a16:creationId xmlns:a16="http://schemas.microsoft.com/office/drawing/2014/main" id="{3DB38CBC-AA80-4ED1-B5DF-6322BB6D3877}"/>
              </a:ext>
            </a:extLst>
          </p:cNvPr>
          <p:cNvSpPr/>
          <p:nvPr/>
        </p:nvSpPr>
        <p:spPr>
          <a:xfrm>
            <a:off x="5993700" y="2857923"/>
            <a:ext cx="243561" cy="557901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76B16B6-17B7-4744-8670-5236B81B4668}"/>
              </a:ext>
            </a:extLst>
          </p:cNvPr>
          <p:cNvSpPr/>
          <p:nvPr/>
        </p:nvSpPr>
        <p:spPr>
          <a:xfrm>
            <a:off x="2717653" y="2610769"/>
            <a:ext cx="1683945" cy="44970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Hiérarchisation</a:t>
            </a:r>
          </a:p>
          <a:p>
            <a:pPr algn="ctr"/>
            <a:r>
              <a:rPr lang="fr-FR" sz="1400" dirty="0"/>
              <a:t>encapsulation</a:t>
            </a:r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530183F4-9009-4FDC-A789-81211E61EA33}"/>
              </a:ext>
            </a:extLst>
          </p:cNvPr>
          <p:cNvSpPr/>
          <p:nvPr/>
        </p:nvSpPr>
        <p:spPr>
          <a:xfrm>
            <a:off x="2412024" y="1477278"/>
            <a:ext cx="164103" cy="988859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EEE1AF8-6423-404E-9F2F-543142DC2A00}"/>
              </a:ext>
            </a:extLst>
          </p:cNvPr>
          <p:cNvSpPr txBox="1"/>
          <p:nvPr/>
        </p:nvSpPr>
        <p:spPr>
          <a:xfrm>
            <a:off x="2650164" y="1358141"/>
            <a:ext cx="1751434" cy="11079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dirty="0"/>
              <a:t>…</a:t>
            </a:r>
          </a:p>
          <a:p>
            <a:r>
              <a:rPr lang="fr-FR" sz="1100" dirty="0"/>
              <a:t>Physique du solide</a:t>
            </a:r>
          </a:p>
          <a:p>
            <a:r>
              <a:rPr lang="fr-FR" sz="1100" dirty="0"/>
              <a:t>Physique moléculaire</a:t>
            </a:r>
          </a:p>
          <a:p>
            <a:r>
              <a:rPr lang="fr-FR" sz="1100" dirty="0"/>
              <a:t>Physique atomique</a:t>
            </a:r>
          </a:p>
          <a:p>
            <a:r>
              <a:rPr lang="fr-FR" sz="1100" dirty="0"/>
              <a:t>Physique nucléaire</a:t>
            </a:r>
          </a:p>
          <a:p>
            <a:r>
              <a:rPr lang="fr-FR" sz="1100" dirty="0"/>
              <a:t>Physique des particules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A713BA5-B2D9-411A-9667-4B3572A03392}"/>
              </a:ext>
            </a:extLst>
          </p:cNvPr>
          <p:cNvSpPr/>
          <p:nvPr/>
        </p:nvSpPr>
        <p:spPr>
          <a:xfrm>
            <a:off x="5214797" y="2298440"/>
            <a:ext cx="1683945" cy="51925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Multitude indifférenciée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F29495-A485-48F8-82F4-A37CAE77A5D8}"/>
              </a:ext>
            </a:extLst>
          </p:cNvPr>
          <p:cNvSpPr txBox="1"/>
          <p:nvPr/>
        </p:nvSpPr>
        <p:spPr>
          <a:xfrm>
            <a:off x="5181052" y="1722476"/>
            <a:ext cx="1751434" cy="4308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dirty="0"/>
              <a:t>Physique statistique</a:t>
            </a:r>
          </a:p>
          <a:p>
            <a:pPr algn="ctr"/>
            <a:r>
              <a:rPr lang="fr-FR" sz="1100" dirty="0"/>
              <a:t>(Émergence)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192D01C-9154-444F-B17E-A98F5F8F2294}"/>
              </a:ext>
            </a:extLst>
          </p:cNvPr>
          <p:cNvSpPr/>
          <p:nvPr/>
        </p:nvSpPr>
        <p:spPr>
          <a:xfrm>
            <a:off x="7952328" y="2575033"/>
            <a:ext cx="2604871" cy="2248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Complexité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B244EC-84AE-488B-8F4C-DE08E84CA67B}"/>
              </a:ext>
            </a:extLst>
          </p:cNvPr>
          <p:cNvSpPr txBox="1"/>
          <p:nvPr/>
        </p:nvSpPr>
        <p:spPr>
          <a:xfrm>
            <a:off x="7847215" y="2004472"/>
            <a:ext cx="127047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Dynamique des Systèmes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B39F7E-95F6-43D2-9581-0AEF29AAA6CB}"/>
              </a:ext>
            </a:extLst>
          </p:cNvPr>
          <p:cNvSpPr txBox="1"/>
          <p:nvPr/>
        </p:nvSpPr>
        <p:spPr>
          <a:xfrm>
            <a:off x="7429900" y="1621171"/>
            <a:ext cx="1068319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Automates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CB4ADB4-60F3-4150-8AA3-FD267BCBC1DC}"/>
              </a:ext>
            </a:extLst>
          </p:cNvPr>
          <p:cNvSpPr txBox="1"/>
          <p:nvPr/>
        </p:nvSpPr>
        <p:spPr>
          <a:xfrm>
            <a:off x="9385640" y="2105087"/>
            <a:ext cx="788672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Hasard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25E4E59-7863-4B44-8797-452DB2D7F470}"/>
              </a:ext>
            </a:extLst>
          </p:cNvPr>
          <p:cNvSpPr txBox="1"/>
          <p:nvPr/>
        </p:nvSpPr>
        <p:spPr>
          <a:xfrm>
            <a:off x="9946794" y="1694708"/>
            <a:ext cx="1418453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Ordre et formes</a:t>
            </a:r>
          </a:p>
        </p:txBody>
      </p:sp>
      <p:sp>
        <p:nvSpPr>
          <p:cNvPr id="19" name="Nuage 18">
            <a:extLst>
              <a:ext uri="{FF2B5EF4-FFF2-40B4-BE49-F238E27FC236}">
                <a16:creationId xmlns:a16="http://schemas.microsoft.com/office/drawing/2014/main" id="{68849161-A1A3-4D8C-9220-FC110D2E578F}"/>
              </a:ext>
            </a:extLst>
          </p:cNvPr>
          <p:cNvSpPr/>
          <p:nvPr/>
        </p:nvSpPr>
        <p:spPr>
          <a:xfrm>
            <a:off x="8610703" y="1026716"/>
            <a:ext cx="1683945" cy="783787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Intelligence distribuée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D46E7B4-C2A9-4B5F-ACA0-E4B0AE3C0C6D}"/>
              </a:ext>
            </a:extLst>
          </p:cNvPr>
          <p:cNvSpPr txBox="1"/>
          <p:nvPr/>
        </p:nvSpPr>
        <p:spPr>
          <a:xfrm>
            <a:off x="8610702" y="352425"/>
            <a:ext cx="2727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feuille de route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55E90328-E8E8-AEC8-47DC-DC778DAB2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432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FAB65F5-8DAA-476E-9C0F-B10712C9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03DAC3-41FD-4B33-8BCA-E81B6A52B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20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475D0C7-2B54-42A9-91A1-5C9E35FA9128}"/>
              </a:ext>
            </a:extLst>
          </p:cNvPr>
          <p:cNvSpPr txBox="1"/>
          <p:nvPr/>
        </p:nvSpPr>
        <p:spPr>
          <a:xfrm>
            <a:off x="6789906" y="413302"/>
            <a:ext cx="463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Loi des grands nombres - sondages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77CB06F-7DF9-44B9-8C22-3B6344662B5B}"/>
                  </a:ext>
                </a:extLst>
              </p:cNvPr>
              <p:cNvSpPr txBox="1"/>
              <p:nvPr/>
            </p:nvSpPr>
            <p:spPr>
              <a:xfrm>
                <a:off x="2589887" y="1322961"/>
                <a:ext cx="8988357" cy="1107996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Exemple estimation de la taille des Français 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moyenne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/>
                  <a:t>inconnue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Hypothèse</a:t>
                </a:r>
              </a:p>
              <a:p>
                <a:pPr lvl="1"/>
                <a:r>
                  <a:rPr lang="fr-FR" sz="1600" dirty="0"/>
                  <a:t>taille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/>
                  <a:t>est donnée par une distribution normale : moyenne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/>
                  <a:t>, écart-type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endParaRPr lang="fr-FR" sz="16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77CB06F-7DF9-44B9-8C22-3B6344662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887" y="1322961"/>
                <a:ext cx="8988357" cy="1107996"/>
              </a:xfrm>
              <a:prstGeom prst="rect">
                <a:avLst/>
              </a:prstGeom>
              <a:blipFill>
                <a:blip r:embed="rId2"/>
                <a:stretch>
                  <a:fillRect l="-542" t="-2174" b="-543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A0F0627B-8A56-4650-BCA5-EF1D572315C5}"/>
              </a:ext>
            </a:extLst>
          </p:cNvPr>
          <p:cNvGrpSpPr/>
          <p:nvPr/>
        </p:nvGrpSpPr>
        <p:grpSpPr>
          <a:xfrm>
            <a:off x="5687409" y="2468589"/>
            <a:ext cx="2204994" cy="1483150"/>
            <a:chOff x="4567755" y="4249318"/>
            <a:chExt cx="2204994" cy="148315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BD848DD-AA57-484F-AB14-8C5EF14F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755" y="4249318"/>
              <a:ext cx="2158970" cy="1383308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58D4FDF-BFA8-4A32-BA60-88234BD56E17}"/>
                </a:ext>
              </a:extLst>
            </p:cNvPr>
            <p:cNvSpPr txBox="1"/>
            <p:nvPr/>
          </p:nvSpPr>
          <p:spPr>
            <a:xfrm>
              <a:off x="6510198" y="5393914"/>
              <a:ext cx="262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DEBFBB82-CD5A-4586-BB0F-6C46C4EAE525}"/>
                    </a:ext>
                  </a:extLst>
                </p:cNvPr>
                <p:cNvSpPr txBox="1"/>
                <p:nvPr/>
              </p:nvSpPr>
              <p:spPr>
                <a:xfrm>
                  <a:off x="5504930" y="5393914"/>
                  <a:ext cx="2625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fr-FR" sz="1600" b="0" i="1" baseline="-2500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</m:t>
                        </m:r>
                      </m:oMath>
                    </m:oMathPara>
                  </a14:m>
                  <a:endParaRPr lang="fr-FR" sz="1200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DEBFBB82-CD5A-4586-BB0F-6C46C4EAE5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4930" y="5393914"/>
                  <a:ext cx="262551" cy="338554"/>
                </a:xfrm>
                <a:prstGeom prst="rect">
                  <a:avLst/>
                </a:prstGeom>
                <a:blipFill>
                  <a:blip r:embed="rId4"/>
                  <a:stretch>
                    <a:fillRect r="-4651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93420B2C-7328-4B87-8A2E-D7C305AFC515}"/>
                </a:ext>
              </a:extLst>
            </p:cNvPr>
            <p:cNvCxnSpPr>
              <a:cxnSpLocks/>
            </p:cNvCxnSpPr>
            <p:nvPr/>
          </p:nvCxnSpPr>
          <p:spPr>
            <a:xfrm>
              <a:off x="5407606" y="4940972"/>
              <a:ext cx="45720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433D035-26E8-4683-8CE2-7AF00EEA3831}"/>
                  </a:ext>
                </a:extLst>
              </p:cNvPr>
              <p:cNvSpPr txBox="1"/>
              <p:nvPr/>
            </p:nvSpPr>
            <p:spPr>
              <a:xfrm>
                <a:off x="6984460" y="3108940"/>
                <a:ext cx="55204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𝑒𝑥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433D035-26E8-4683-8CE2-7AF00EEA3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460" y="3108940"/>
                <a:ext cx="55204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D78DF9C-4914-4118-9028-D5158C322F9A}"/>
                  </a:ext>
                </a:extLst>
              </p:cNvPr>
              <p:cNvSpPr txBox="1"/>
              <p:nvPr/>
            </p:nvSpPr>
            <p:spPr>
              <a:xfrm>
                <a:off x="2589887" y="3827015"/>
                <a:ext cx="6894581" cy="106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Sondage de N personnes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</m:sSub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fr-FR" sz="1600" dirty="0"/>
              </a:p>
              <a:p>
                <a:r>
                  <a:rPr lang="fr-FR" sz="1600" dirty="0"/>
                  <a:t>La taille moyenne estimée est elle-même une variable aléatoire 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  <m:d>
                      <m:dPr>
                        <m:begChr m:val="["/>
                        <m:endChr m:val="]"/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𝑒𝑥</m:t>
                            </m:r>
                          </m:sub>
                        </m:s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fr-FR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𝑒𝑥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fr-FR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rad>
                          </m:den>
                        </m:f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,</m:t>
                        </m:r>
                        <m:sSub>
                          <m:sSub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𝑒𝑥</m:t>
                            </m:r>
                          </m:sub>
                        </m:s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fr-FR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𝑒𝑥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fr-FR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fr-FR" sz="1600" dirty="0"/>
                  <a:t> avec une probabilité de 95%. 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D78DF9C-4914-4118-9028-D5158C322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887" y="3827015"/>
                <a:ext cx="6894581" cy="1061381"/>
              </a:xfrm>
              <a:prstGeom prst="rect">
                <a:avLst/>
              </a:prstGeom>
              <a:blipFill>
                <a:blip r:embed="rId6"/>
                <a:stretch>
                  <a:fillRect l="-531" t="-298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011D67C-0E3E-45BB-9B51-13BC2C0A4959}"/>
                  </a:ext>
                </a:extLst>
              </p:cNvPr>
              <p:cNvSpPr txBox="1"/>
              <p:nvPr/>
            </p:nvSpPr>
            <p:spPr>
              <a:xfrm>
                <a:off x="2589887" y="4993161"/>
                <a:ext cx="8451007" cy="832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Exemple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fr-F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0,15 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1400" dirty="0"/>
                  <a:t>: sondage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100 personnes,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</m:sSub>
                    <m:r>
                      <a:rPr lang="fr-FR" sz="1400" b="0" i="0" smtClean="0">
                        <a:latin typeface="Cambria Math" panose="02040503050406030204" pitchFamily="18" charset="0"/>
                      </a:rPr>
                      <m:t>=1,72 </m:t>
                    </m:r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fr-FR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=1,72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2∗0,15</m:t>
                        </m:r>
                      </m:num>
                      <m:den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=1,72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±0,03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fr-FR" sz="14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1000 personnes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=1,72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±0,01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011D67C-0E3E-45BB-9B51-13BC2C0A4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887" y="4993161"/>
                <a:ext cx="8451007" cy="832279"/>
              </a:xfrm>
              <a:prstGeom prst="rect">
                <a:avLst/>
              </a:prstGeom>
              <a:blipFill>
                <a:blip r:embed="rId7"/>
                <a:stretch>
                  <a:fillRect l="-216" t="-1460" b="-65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2B1DF13D-1D9B-8117-A1BA-CB94F718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16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9319A1E-DADE-47E1-88DF-D02AEEC7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E728DF-6BED-40AF-90CF-E1749DA8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21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2214B2-1D00-41B2-84AD-F26387301610}"/>
              </a:ext>
            </a:extLst>
          </p:cNvPr>
          <p:cNvSpPr txBox="1"/>
          <p:nvPr/>
        </p:nvSpPr>
        <p:spPr>
          <a:xfrm>
            <a:off x="8715983" y="436964"/>
            <a:ext cx="254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hasard en bref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70BA3B-6C3D-463B-9D9D-7DA304280EF9}"/>
              </a:ext>
            </a:extLst>
          </p:cNvPr>
          <p:cNvSpPr txBox="1"/>
          <p:nvPr/>
        </p:nvSpPr>
        <p:spPr>
          <a:xfrm>
            <a:off x="2315183" y="1275439"/>
            <a:ext cx="8715983" cy="2215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A notre échelle, le hasard est le principe déclencheur d'événements non liés à une cause connue.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En mécanique quantique, il y a des phénomènes irréductiblement aléatoires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Le hasard obéit à des lois de probabilité selon la nature statistique des causes : loi uniforme, loi normale, loi de Poisson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Sur un ordinateur, on génère de suites pseudo-aléatoires (déterministes à causes cachées)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méthodes d’échantillonnage aléatoire permettent des estimations, dont la précision croît comme l’inverse de la racine carrée de la taille de l’échantillon.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D6D0F4E-37F1-32D5-559E-0D436878E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212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50A608B-BDB0-4DD5-B952-97FF2FC5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FDC28A-44BA-4AB0-A217-3EA47FF0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22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093642-F667-4592-9D21-9CBBEBB0A23F}"/>
              </a:ext>
            </a:extLst>
          </p:cNvPr>
          <p:cNvSpPr txBox="1"/>
          <p:nvPr/>
        </p:nvSpPr>
        <p:spPr>
          <a:xfrm>
            <a:off x="7369521" y="370325"/>
            <a:ext cx="410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Modéliser la Nature avec le hasard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C7DB55-D3CB-4D46-B1FA-C9A7634C7859}"/>
              </a:ext>
            </a:extLst>
          </p:cNvPr>
          <p:cNvSpPr txBox="1"/>
          <p:nvPr/>
        </p:nvSpPr>
        <p:spPr>
          <a:xfrm>
            <a:off x="1937441" y="4909929"/>
            <a:ext cx="9063131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Utiliser les méthodes </a:t>
            </a:r>
            <a:r>
              <a:rPr lang="fr-FR" sz="1600" dirty="0">
                <a:solidFill>
                  <a:srgbClr val="FF0000"/>
                </a:solidFill>
              </a:rPr>
              <a:t>d’échantillonnage aléatoire </a:t>
            </a:r>
            <a:r>
              <a:rPr lang="fr-FR" sz="1600" dirty="0"/>
              <a:t>(sondages) dans les problèmes dépendant de nombreux paramètres (Pb à N-corps)</a:t>
            </a:r>
          </a:p>
        </p:txBody>
      </p:sp>
      <p:sp>
        <p:nvSpPr>
          <p:cNvPr id="20" name="Espace réservé de la date 19">
            <a:extLst>
              <a:ext uri="{FF2B5EF4-FFF2-40B4-BE49-F238E27FC236}">
                <a16:creationId xmlns:a16="http://schemas.microsoft.com/office/drawing/2014/main" id="{94F352F1-34E4-70C3-6D14-893DB2C3B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1C058F6-D1A4-53EF-21FC-2E2BAF0B6D95}"/>
              </a:ext>
            </a:extLst>
          </p:cNvPr>
          <p:cNvSpPr txBox="1"/>
          <p:nvPr/>
        </p:nvSpPr>
        <p:spPr>
          <a:xfrm>
            <a:off x="2580834" y="1160333"/>
            <a:ext cx="8536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Systèmes dynamiques : de(très) nombreux composants dont le comportement individuel est déterminé par des causes multiples.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B97FB69-3F56-883E-334F-C75B1B482718}"/>
              </a:ext>
            </a:extLst>
          </p:cNvPr>
          <p:cNvSpPr txBox="1"/>
          <p:nvPr/>
        </p:nvSpPr>
        <p:spPr>
          <a:xfrm>
            <a:off x="1791973" y="4248266"/>
            <a:ext cx="906313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i="1" dirty="0"/>
              <a:t>Une </a:t>
            </a:r>
            <a:r>
              <a:rPr lang="fr-FR" sz="1400" i="1" dirty="0">
                <a:solidFill>
                  <a:srgbClr val="FF0000"/>
                </a:solidFill>
              </a:rPr>
              <a:t>méthode de Monte-Carlo </a:t>
            </a:r>
            <a:r>
              <a:rPr lang="fr-FR" sz="1400" i="1" dirty="0"/>
              <a:t>est une </a:t>
            </a:r>
            <a:r>
              <a:rPr lang="fr-FR" sz="1400" i="1" dirty="0">
                <a:solidFill>
                  <a:srgbClr val="FF0000"/>
                </a:solidFill>
              </a:rPr>
              <a:t>méthode algorithmique </a:t>
            </a:r>
            <a:r>
              <a:rPr lang="fr-FR" sz="1400" i="1" dirty="0"/>
              <a:t>visant à calculer une valeur numérique </a:t>
            </a:r>
            <a:r>
              <a:rPr lang="fr-FR" sz="1400" i="1" dirty="0">
                <a:solidFill>
                  <a:srgbClr val="FF0000"/>
                </a:solidFill>
              </a:rPr>
              <a:t>approchée</a:t>
            </a:r>
            <a:r>
              <a:rPr lang="fr-FR" sz="1400" i="1" dirty="0"/>
              <a:t> en utilisant des </a:t>
            </a:r>
            <a:r>
              <a:rPr lang="fr-FR" sz="1400" i="1" dirty="0">
                <a:solidFill>
                  <a:srgbClr val="FF0000"/>
                </a:solidFill>
              </a:rPr>
              <a:t>procédés aléatoires</a:t>
            </a:r>
            <a:r>
              <a:rPr lang="fr-FR" sz="1400" i="1" dirty="0"/>
              <a:t>, c'est-à-dire des techniques probabilistes</a:t>
            </a:r>
            <a:r>
              <a:rPr lang="fr-FR" sz="1050" i="1" dirty="0"/>
              <a:t>.(</a:t>
            </a:r>
            <a:r>
              <a:rPr lang="fr-FR" sz="1050" dirty="0"/>
              <a:t>Wikipédia)</a:t>
            </a:r>
            <a:endParaRPr lang="fr-FR" sz="1400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752400D-9C6D-E6B8-4C42-B62E31657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902" y="2126348"/>
            <a:ext cx="1827453" cy="159666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17067BA-7FEF-05E8-7B6C-C7FA273E4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257" y="2036585"/>
            <a:ext cx="2947444" cy="166199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8525C2F-AAE8-E0C5-FCED-EB8549E0A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6" t="12624" r="8248" b="12390"/>
          <a:stretch/>
        </p:blipFill>
        <p:spPr>
          <a:xfrm>
            <a:off x="5336252" y="2070802"/>
            <a:ext cx="3069125" cy="166199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2C9FA14-91AE-7C6F-E762-28F2E40B9F3F}"/>
              </a:ext>
            </a:extLst>
          </p:cNvPr>
          <p:cNvSpPr txBox="1"/>
          <p:nvPr/>
        </p:nvSpPr>
        <p:spPr>
          <a:xfrm>
            <a:off x="2531000" y="3816445"/>
            <a:ext cx="2309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Collision de 2 galaxies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89A9834-874A-E2B6-A370-1F3792872D8F}"/>
              </a:ext>
            </a:extLst>
          </p:cNvPr>
          <p:cNvSpPr txBox="1"/>
          <p:nvPr/>
        </p:nvSpPr>
        <p:spPr>
          <a:xfrm>
            <a:off x="8683244" y="3817346"/>
            <a:ext cx="2434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Propagation d’une épidémie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688AD35-1095-46F4-D0E6-2F39F2D408DC}"/>
              </a:ext>
            </a:extLst>
          </p:cNvPr>
          <p:cNvSpPr txBox="1"/>
          <p:nvPr/>
        </p:nvSpPr>
        <p:spPr>
          <a:xfrm>
            <a:off x="6309857" y="3825057"/>
            <a:ext cx="1579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Trafic routier</a:t>
            </a:r>
          </a:p>
        </p:txBody>
      </p:sp>
    </p:spTree>
    <p:extLst>
      <p:ext uri="{BB962C8B-B14F-4D97-AF65-F5344CB8AC3E}">
        <p14:creationId xmlns:p14="http://schemas.microsoft.com/office/powerpoint/2010/main" val="216030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/>
      <p:bldP spid="29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50A608B-BDB0-4DD5-B952-97FF2FC5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FDC28A-44BA-4AB0-A217-3EA47FF0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23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093642-F667-4592-9D21-9CBBEBB0A23F}"/>
              </a:ext>
            </a:extLst>
          </p:cNvPr>
          <p:cNvSpPr txBox="1"/>
          <p:nvPr/>
        </p:nvSpPr>
        <p:spPr>
          <a:xfrm>
            <a:off x="7369521" y="370325"/>
            <a:ext cx="410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méthodes de Monte-Carlo(1)</a:t>
            </a:r>
          </a:p>
        </p:txBody>
      </p:sp>
      <p:pic>
        <p:nvPicPr>
          <p:cNvPr id="8" name="Image 7" descr="Une image contenant homme, personne, mur, complet&#10;&#10;Description générée automatiquement">
            <a:extLst>
              <a:ext uri="{FF2B5EF4-FFF2-40B4-BE49-F238E27FC236}">
                <a16:creationId xmlns:a16="http://schemas.microsoft.com/office/drawing/2014/main" id="{FA0B3A9C-0F0D-478E-ACA9-404E6F8C1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63" y="1435926"/>
            <a:ext cx="1363210" cy="17515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9C7DB55-D3CB-4D46-B1FA-C9A7634C7859}"/>
              </a:ext>
            </a:extLst>
          </p:cNvPr>
          <p:cNvSpPr txBox="1"/>
          <p:nvPr/>
        </p:nvSpPr>
        <p:spPr>
          <a:xfrm>
            <a:off x="2505954" y="1561455"/>
            <a:ext cx="3642511" cy="16619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Utiliser les méthodes </a:t>
            </a:r>
            <a:r>
              <a:rPr lang="fr-FR" sz="1600" dirty="0">
                <a:solidFill>
                  <a:srgbClr val="FF0000"/>
                </a:solidFill>
              </a:rPr>
              <a:t>d’échantillonnage aléatoire </a:t>
            </a:r>
            <a:r>
              <a:rPr lang="fr-FR" sz="1600" dirty="0"/>
              <a:t>(sondages) dans les problèmes dépendant de nombreux paramètres (Pb à N-corps)</a:t>
            </a:r>
          </a:p>
          <a:p>
            <a:r>
              <a:rPr lang="fr-FR" sz="1100" dirty="0"/>
              <a:t>Historiquement, trajectoires des neutrons dans la matière fissile de la bombe A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32BBF1D-CC1A-4431-951E-34108DC6616F}"/>
              </a:ext>
            </a:extLst>
          </p:cNvPr>
          <p:cNvGrpSpPr/>
          <p:nvPr/>
        </p:nvGrpSpPr>
        <p:grpSpPr>
          <a:xfrm>
            <a:off x="8193387" y="1175562"/>
            <a:ext cx="3458423" cy="2516117"/>
            <a:chOff x="8202440" y="1422956"/>
            <a:chExt cx="3458423" cy="2516117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D862A61-AD00-42C6-8436-61573F9AB546}"/>
                </a:ext>
              </a:extLst>
            </p:cNvPr>
            <p:cNvGrpSpPr/>
            <p:nvPr/>
          </p:nvGrpSpPr>
          <p:grpSpPr>
            <a:xfrm>
              <a:off x="8280269" y="1422956"/>
              <a:ext cx="3380594" cy="1957637"/>
              <a:chOff x="8090146" y="2311682"/>
              <a:chExt cx="3380594" cy="1957637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D8405A5-EB7B-4420-818E-0B3E98AD5A91}"/>
                  </a:ext>
                </a:extLst>
              </p:cNvPr>
              <p:cNvSpPr txBox="1"/>
              <p:nvPr/>
            </p:nvSpPr>
            <p:spPr>
              <a:xfrm>
                <a:off x="8090146" y="2311682"/>
                <a:ext cx="28337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Les sondages d’opinion</a:t>
                </a:r>
              </a:p>
            </p:txBody>
          </p:sp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13CDDAC1-E071-4B19-89AE-2A8268C64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90146" y="2588681"/>
                <a:ext cx="3380594" cy="168063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90A26A8-04C9-47CB-8208-F80B94EA5A4C}"/>
                </a:ext>
              </a:extLst>
            </p:cNvPr>
            <p:cNvSpPr txBox="1"/>
            <p:nvPr/>
          </p:nvSpPr>
          <p:spPr>
            <a:xfrm>
              <a:off x="8202440" y="3477408"/>
              <a:ext cx="3268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Suivre l’opinion de 1000 Français pour estimer l’opinion des 66 000 000.</a:t>
              </a:r>
            </a:p>
          </p:txBody>
        </p:sp>
      </p:grpSp>
      <p:pic>
        <p:nvPicPr>
          <p:cNvPr id="12" name="Image 11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97255B44-6380-48AA-B12E-46728D1B9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29" y="3627906"/>
            <a:ext cx="1997501" cy="1751143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50AAE72-A329-4BC3-AAE9-AD910828E2DE}"/>
              </a:ext>
            </a:extLst>
          </p:cNvPr>
          <p:cNvCxnSpPr>
            <a:cxnSpLocks/>
          </p:cNvCxnSpPr>
          <p:nvPr/>
        </p:nvCxnSpPr>
        <p:spPr>
          <a:xfrm>
            <a:off x="3207029" y="5464000"/>
            <a:ext cx="219789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FC6490D-82F6-44D5-8B30-0255A0DB1D72}"/>
                  </a:ext>
                </a:extLst>
              </p:cNvPr>
              <p:cNvSpPr txBox="1"/>
              <p:nvPr/>
            </p:nvSpPr>
            <p:spPr>
              <a:xfrm>
                <a:off x="5033727" y="5431676"/>
                <a:ext cx="3711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FC6490D-82F6-44D5-8B30-0255A0DB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727" y="5431676"/>
                <a:ext cx="37119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B40B609-7557-4269-80A8-A682E081F48B}"/>
              </a:ext>
            </a:extLst>
          </p:cNvPr>
          <p:cNvCxnSpPr>
            <a:cxnSpLocks/>
          </p:cNvCxnSpPr>
          <p:nvPr/>
        </p:nvCxnSpPr>
        <p:spPr>
          <a:xfrm flipV="1">
            <a:off x="3039449" y="3619392"/>
            <a:ext cx="0" cy="17596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3387366-F115-4758-AC3A-500098DA4042}"/>
                  </a:ext>
                </a:extLst>
              </p:cNvPr>
              <p:cNvSpPr txBox="1"/>
              <p:nvPr/>
            </p:nvSpPr>
            <p:spPr>
              <a:xfrm>
                <a:off x="2614804" y="3402377"/>
                <a:ext cx="371192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3387366-F115-4758-AC3A-500098DA4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804" y="3402377"/>
                <a:ext cx="371192" cy="391261"/>
              </a:xfrm>
              <a:prstGeom prst="rect">
                <a:avLst/>
              </a:prstGeom>
              <a:blipFill>
                <a:blip r:embed="rId6"/>
                <a:stretch>
                  <a:fillRect r="-1639" b="-46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9828563-AE1D-499A-9930-040CF652466C}"/>
                  </a:ext>
                </a:extLst>
              </p:cNvPr>
              <p:cNvSpPr txBox="1"/>
              <p:nvPr/>
            </p:nvSpPr>
            <p:spPr>
              <a:xfrm>
                <a:off x="2294901" y="5125411"/>
                <a:ext cx="3711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9828563-AE1D-499A-9930-040CF6524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901" y="5125411"/>
                <a:ext cx="3711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ED6FE88-9872-4393-B03C-DF4B194DDC19}"/>
              </a:ext>
            </a:extLst>
          </p:cNvPr>
          <p:cNvCxnSpPr>
            <a:cxnSpLocks/>
          </p:cNvCxnSpPr>
          <p:nvPr/>
        </p:nvCxnSpPr>
        <p:spPr>
          <a:xfrm flipH="1">
            <a:off x="2480459" y="5464000"/>
            <a:ext cx="623329" cy="3172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0B27F9AB-5D89-4825-9301-40F69B0EA006}"/>
              </a:ext>
            </a:extLst>
          </p:cNvPr>
          <p:cNvSpPr txBox="1"/>
          <p:nvPr/>
        </p:nvSpPr>
        <p:spPr>
          <a:xfrm rot="5400000">
            <a:off x="4315804" y="4412187"/>
            <a:ext cx="2036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Wikipédia </a:t>
            </a:r>
            <a:r>
              <a:rPr lang="fr-FR" sz="800" dirty="0" err="1"/>
              <a:t>Kinetic</a:t>
            </a:r>
            <a:r>
              <a:rPr lang="fr-FR" sz="800" dirty="0"/>
              <a:t> </a:t>
            </a:r>
            <a:r>
              <a:rPr lang="fr-FR" sz="800" dirty="0" err="1"/>
              <a:t>theory</a:t>
            </a:r>
            <a:r>
              <a:rPr lang="fr-FR" sz="800" dirty="0"/>
              <a:t> of </a:t>
            </a:r>
            <a:r>
              <a:rPr lang="fr-FR" sz="800" dirty="0" err="1"/>
              <a:t>gases</a:t>
            </a:r>
            <a:r>
              <a:rPr lang="fr-FR" sz="800" dirty="0"/>
              <a:t> -DP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E7A84B-3455-4267-8A19-61A295C18A70}"/>
              </a:ext>
            </a:extLst>
          </p:cNvPr>
          <p:cNvSpPr txBox="1"/>
          <p:nvPr/>
        </p:nvSpPr>
        <p:spPr>
          <a:xfrm>
            <a:off x="6400879" y="4153738"/>
            <a:ext cx="4558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Suivre </a:t>
            </a:r>
            <a:r>
              <a:rPr lang="fr-FR" sz="1600" dirty="0">
                <a:solidFill>
                  <a:srgbClr val="FF0000"/>
                </a:solidFill>
              </a:rPr>
              <a:t>10</a:t>
            </a:r>
            <a:r>
              <a:rPr lang="fr-FR" sz="1600" baseline="30000" dirty="0">
                <a:solidFill>
                  <a:srgbClr val="FF0000"/>
                </a:solidFill>
              </a:rPr>
              <a:t>4</a:t>
            </a:r>
            <a:r>
              <a:rPr lang="fr-FR" sz="1600" dirty="0">
                <a:solidFill>
                  <a:srgbClr val="FF0000"/>
                </a:solidFill>
              </a:rPr>
              <a:t> molécules « représentatives » </a:t>
            </a:r>
            <a:r>
              <a:rPr lang="fr-FR" sz="1600" dirty="0"/>
              <a:t>pour prévoir la dynamique de </a:t>
            </a:r>
            <a:r>
              <a:rPr lang="fr-FR" sz="1600" dirty="0">
                <a:solidFill>
                  <a:srgbClr val="FF0000"/>
                </a:solidFill>
              </a:rPr>
              <a:t>10</a:t>
            </a:r>
            <a:r>
              <a:rPr lang="fr-FR" sz="1600" baseline="30000" dirty="0">
                <a:solidFill>
                  <a:srgbClr val="FF0000"/>
                </a:solidFill>
              </a:rPr>
              <a:t>18 </a:t>
            </a:r>
            <a:r>
              <a:rPr lang="fr-FR" sz="1600" dirty="0">
                <a:solidFill>
                  <a:srgbClr val="FF0000"/>
                </a:solidFill>
              </a:rPr>
              <a:t>réelles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200" dirty="0"/>
              <a:t>Une molécule représentative : même dynamique, mais de section </a:t>
            </a:r>
            <a:r>
              <a:rPr lang="fr-FR" sz="1200" dirty="0">
                <a:solidFill>
                  <a:srgbClr val="FF0000"/>
                </a:solidFill>
              </a:rPr>
              <a:t>10</a:t>
            </a:r>
            <a:r>
              <a:rPr lang="fr-FR" sz="1200" baseline="30000" dirty="0">
                <a:solidFill>
                  <a:srgbClr val="FF0000"/>
                </a:solidFill>
              </a:rPr>
              <a:t>7 </a:t>
            </a:r>
            <a:r>
              <a:rPr lang="fr-FR" sz="1200" dirty="0"/>
              <a:t>plus large pour respecter le taux de collisions</a:t>
            </a:r>
          </a:p>
        </p:txBody>
      </p:sp>
      <p:sp>
        <p:nvSpPr>
          <p:cNvPr id="20" name="Espace réservé de la date 19">
            <a:extLst>
              <a:ext uri="{FF2B5EF4-FFF2-40B4-BE49-F238E27FC236}">
                <a16:creationId xmlns:a16="http://schemas.microsoft.com/office/drawing/2014/main" id="{94F352F1-34E4-70C3-6D14-893DB2C3B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6" grpId="0"/>
      <p:bldP spid="17" grpId="0"/>
      <p:bldP spid="19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50A608B-BDB0-4DD5-B952-97FF2FC5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FDC28A-44BA-4AB0-A217-3EA47FF0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24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093642-F667-4592-9D21-9CBBEBB0A23F}"/>
              </a:ext>
            </a:extLst>
          </p:cNvPr>
          <p:cNvSpPr txBox="1"/>
          <p:nvPr/>
        </p:nvSpPr>
        <p:spPr>
          <a:xfrm>
            <a:off x="7369521" y="370325"/>
            <a:ext cx="410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méthodes de Monte-Carlo(2)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C7DB55-D3CB-4D46-B1FA-C9A7634C7859}"/>
              </a:ext>
            </a:extLst>
          </p:cNvPr>
          <p:cNvSpPr txBox="1"/>
          <p:nvPr/>
        </p:nvSpPr>
        <p:spPr>
          <a:xfrm>
            <a:off x="2589887" y="1063932"/>
            <a:ext cx="844873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Utiliser les méthodes </a:t>
            </a:r>
            <a:r>
              <a:rPr lang="fr-FR" sz="1600" dirty="0">
                <a:solidFill>
                  <a:srgbClr val="FF0000"/>
                </a:solidFill>
              </a:rPr>
              <a:t>d’échantillonnage aléatoire </a:t>
            </a:r>
            <a:r>
              <a:rPr lang="fr-FR" sz="1600" dirty="0"/>
              <a:t>(sondages) dans les problèmes dépendant de nombreux paramètres (Pb à N-corps)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08F81E0-688D-4BB2-B2DC-CE8F8A343DE5}"/>
              </a:ext>
            </a:extLst>
          </p:cNvPr>
          <p:cNvSpPr txBox="1"/>
          <p:nvPr/>
        </p:nvSpPr>
        <p:spPr>
          <a:xfrm>
            <a:off x="6400879" y="1845170"/>
            <a:ext cx="401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230 milliards d’étoiles dans la Voie Lactée (2,3 10</a:t>
            </a:r>
            <a:r>
              <a:rPr lang="fr-FR" sz="1400" baseline="30000" dirty="0"/>
              <a:t>11</a:t>
            </a:r>
            <a:r>
              <a:rPr lang="fr-FR" sz="1400" dirty="0"/>
              <a:t> étoiles)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A9BD16A-2A61-4914-9BF9-BB91D710A309}"/>
              </a:ext>
            </a:extLst>
          </p:cNvPr>
          <p:cNvSpPr txBox="1"/>
          <p:nvPr/>
        </p:nvSpPr>
        <p:spPr>
          <a:xfrm>
            <a:off x="6267450" y="2474893"/>
            <a:ext cx="4771176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n</a:t>
            </a:r>
            <a:r>
              <a:rPr lang="fr-FR" sz="1400" dirty="0"/>
              <a:t> étoiles dans le calcul</a:t>
            </a:r>
          </a:p>
          <a:p>
            <a:r>
              <a:rPr lang="fr-FR" sz="1400" dirty="0">
                <a:solidFill>
                  <a:srgbClr val="FF0000"/>
                </a:solidFill>
              </a:rPr>
              <a:t>N</a:t>
            </a:r>
            <a:r>
              <a:rPr lang="fr-FR" sz="1400" dirty="0"/>
              <a:t> étoiles réelles de masse réelle </a:t>
            </a:r>
            <a:r>
              <a:rPr lang="fr-FR" sz="1400" dirty="0">
                <a:solidFill>
                  <a:srgbClr val="FF0000"/>
                </a:solidFill>
              </a:rPr>
              <a:t>m</a:t>
            </a:r>
          </a:p>
          <a:p>
            <a:r>
              <a:rPr lang="fr-FR" sz="1400" dirty="0"/>
              <a:t>Chaque étoile représentative contribue au champ gravitationnel avec une </a:t>
            </a:r>
            <a:r>
              <a:rPr lang="fr-FR" sz="1400" dirty="0">
                <a:solidFill>
                  <a:srgbClr val="0070C0"/>
                </a:solidFill>
              </a:rPr>
              <a:t>masse fictive </a:t>
            </a:r>
            <a:r>
              <a:rPr lang="fr-FR" sz="1400" dirty="0">
                <a:solidFill>
                  <a:srgbClr val="FF0000"/>
                </a:solidFill>
              </a:rPr>
              <a:t>Nm/n</a:t>
            </a:r>
          </a:p>
        </p:txBody>
      </p:sp>
      <p:pic>
        <p:nvPicPr>
          <p:cNvPr id="26" name="Image 25" descr="Collision de galaxie simulée&#10;&#10;t">
            <a:extLst>
              <a:ext uri="{FF2B5EF4-FFF2-40B4-BE49-F238E27FC236}">
                <a16:creationId xmlns:a16="http://schemas.microsoft.com/office/drawing/2014/main" id="{ACCFC1D3-28F6-4940-8CFF-F75A5A387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92" y="1975038"/>
            <a:ext cx="2764404" cy="1558365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79800A3B-DAF0-4DA7-90F6-6086D93B5A79}"/>
              </a:ext>
            </a:extLst>
          </p:cNvPr>
          <p:cNvGrpSpPr/>
          <p:nvPr/>
        </p:nvGrpSpPr>
        <p:grpSpPr>
          <a:xfrm>
            <a:off x="7784053" y="3826223"/>
            <a:ext cx="2355273" cy="2053713"/>
            <a:chOff x="7250016" y="3740355"/>
            <a:chExt cx="2355273" cy="2053713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A70BF89-67CD-441A-8415-61C3BFA25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0016" y="3740355"/>
              <a:ext cx="2314984" cy="1801463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9787EA4-1A72-42FA-A903-A120E624A293}"/>
                </a:ext>
              </a:extLst>
            </p:cNvPr>
            <p:cNvSpPr txBox="1"/>
            <p:nvPr/>
          </p:nvSpPr>
          <p:spPr>
            <a:xfrm>
              <a:off x="7250016" y="5563236"/>
              <a:ext cx="235527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00" dirty="0"/>
                <a:t>https://stuff.mit.edu/afs/athena/course</a:t>
              </a: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35EAF6FC-6B40-460E-A1A9-F1BCA900E758}"/>
              </a:ext>
            </a:extLst>
          </p:cNvPr>
          <p:cNvSpPr txBox="1"/>
          <p:nvPr/>
        </p:nvSpPr>
        <p:spPr>
          <a:xfrm>
            <a:off x="3193600" y="4197629"/>
            <a:ext cx="4341091" cy="11695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« DSMC » Méthode directe de simulation Monte-Carlo dans les gaz raréfiés (équation de Boltzmann)</a:t>
            </a:r>
          </a:p>
          <a:p>
            <a:pPr algn="r"/>
            <a:r>
              <a:rPr lang="fr-FR" sz="1400" dirty="0"/>
              <a:t>La rentrée de la navette spatiale dans l’atmosphère </a:t>
            </a:r>
            <a:r>
              <a:rPr lang="fr-FR" sz="1400" dirty="0">
                <a:sym typeface="Wingdings" panose="05000000000000000000" pitchFamily="2" charset="2"/>
              </a:rPr>
              <a:t></a:t>
            </a:r>
            <a:endParaRPr lang="fr-FR" sz="1400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58251-D02A-1BEB-BE36-0970217CE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69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  <p:bldP spid="24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9319A1E-DADE-47E1-88DF-D02AEEC7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E728DF-6BED-40AF-90CF-E1749DA8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25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2214B2-1D00-41B2-84AD-F26387301610}"/>
              </a:ext>
            </a:extLst>
          </p:cNvPr>
          <p:cNvSpPr txBox="1"/>
          <p:nvPr/>
        </p:nvSpPr>
        <p:spPr>
          <a:xfrm>
            <a:off x="8715983" y="436964"/>
            <a:ext cx="254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hasard en bref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70BA3B-6C3D-463B-9D9D-7DA304280EF9}"/>
              </a:ext>
            </a:extLst>
          </p:cNvPr>
          <p:cNvSpPr txBox="1"/>
          <p:nvPr/>
        </p:nvSpPr>
        <p:spPr>
          <a:xfrm>
            <a:off x="2315183" y="1275439"/>
            <a:ext cx="8715983" cy="2215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A notre échelle, le hasard est le principe déclencheur d'événements non liés à une cause connue.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En mécanique quantique, il y a des phénomènes irréductiblement aléatoires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Le hasard obéit à des lois de probabilité selon la nature statistique des causes : loi uniforme, loi normale, loi de Poisson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Sur un ordinateur, on génère de suites pseudo-aléatoires (déterministes à causes cachées)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méthodes de Monte-Carlo permettent la résolution approchée de systèmes avec de nombreux composants en interaction (cinétique, des gaz, équation de Boltzmann)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B58C766-4325-6ED3-9CF2-2E26F3FB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3157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08600A4-C319-4DA4-8CFA-DCD1CB4C2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AB06444-4A47-4900-8A33-F005936E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26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21EA7A-C81A-4BCB-99F1-FB43170B11F6}"/>
              </a:ext>
            </a:extLst>
          </p:cNvPr>
          <p:cNvSpPr txBox="1"/>
          <p:nvPr/>
        </p:nvSpPr>
        <p:spPr>
          <a:xfrm>
            <a:off x="8647889" y="359923"/>
            <a:ext cx="271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marche au hasard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95AF7C-4548-4ADC-B67B-057FB90B3919}"/>
              </a:ext>
            </a:extLst>
          </p:cNvPr>
          <p:cNvSpPr txBox="1"/>
          <p:nvPr/>
        </p:nvSpPr>
        <p:spPr>
          <a:xfrm>
            <a:off x="6400879" y="960724"/>
            <a:ext cx="5017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L’archétype des méthodes « Monte-Carlo »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E5F84FEA-6E1B-4F6E-8F63-F559ACC32AAA}"/>
              </a:ext>
            </a:extLst>
          </p:cNvPr>
          <p:cNvGrpSpPr/>
          <p:nvPr/>
        </p:nvGrpSpPr>
        <p:grpSpPr>
          <a:xfrm>
            <a:off x="3245347" y="2216804"/>
            <a:ext cx="1512239" cy="1428783"/>
            <a:chOff x="3912544" y="1968130"/>
            <a:chExt cx="1512239" cy="1428783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B2D09FBE-1F3B-4C13-9881-2C9CF8B2B3C1}"/>
                </a:ext>
              </a:extLst>
            </p:cNvPr>
            <p:cNvGrpSpPr/>
            <p:nvPr/>
          </p:nvGrpSpPr>
          <p:grpSpPr>
            <a:xfrm>
              <a:off x="3917004" y="1996129"/>
              <a:ext cx="1494812" cy="1400784"/>
              <a:chOff x="3917004" y="1996129"/>
              <a:chExt cx="1494812" cy="1400784"/>
            </a:xfrm>
          </p:grpSpPr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CE5C3400-C113-4A61-9713-82040C67FF98}"/>
                  </a:ext>
                </a:extLst>
              </p:cNvPr>
              <p:cNvGrpSpPr/>
              <p:nvPr/>
            </p:nvGrpSpPr>
            <p:grpSpPr>
              <a:xfrm>
                <a:off x="3917004" y="1996129"/>
                <a:ext cx="992220" cy="466928"/>
                <a:chOff x="3917004" y="1996129"/>
                <a:chExt cx="992220" cy="466928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539B9B8-56B4-4653-878C-9CF39B2F8F63}"/>
                    </a:ext>
                  </a:extLst>
                </p:cNvPr>
                <p:cNvSpPr/>
                <p:nvPr/>
              </p:nvSpPr>
              <p:spPr>
                <a:xfrm>
                  <a:off x="3917004" y="1996129"/>
                  <a:ext cx="496110" cy="46692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42AD3C2-9F7A-43D2-9800-E5513B4BBFFF}"/>
                    </a:ext>
                  </a:extLst>
                </p:cNvPr>
                <p:cNvSpPr/>
                <p:nvPr/>
              </p:nvSpPr>
              <p:spPr>
                <a:xfrm>
                  <a:off x="4413114" y="1996129"/>
                  <a:ext cx="496110" cy="46692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57BB1C49-07FD-4F38-B580-4D74C3867813}"/>
                  </a:ext>
                </a:extLst>
              </p:cNvPr>
              <p:cNvGrpSpPr/>
              <p:nvPr/>
            </p:nvGrpSpPr>
            <p:grpSpPr>
              <a:xfrm>
                <a:off x="3917004" y="2463057"/>
                <a:ext cx="992220" cy="466928"/>
                <a:chOff x="3917004" y="2463057"/>
                <a:chExt cx="992220" cy="466928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C4941F0-A53C-49A6-9BFC-2299CFA73B43}"/>
                    </a:ext>
                  </a:extLst>
                </p:cNvPr>
                <p:cNvSpPr/>
                <p:nvPr/>
              </p:nvSpPr>
              <p:spPr>
                <a:xfrm>
                  <a:off x="3917004" y="2463057"/>
                  <a:ext cx="496110" cy="46692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62A5DE5-E130-492C-9D87-626E815CBD01}"/>
                    </a:ext>
                  </a:extLst>
                </p:cNvPr>
                <p:cNvSpPr/>
                <p:nvPr/>
              </p:nvSpPr>
              <p:spPr>
                <a:xfrm>
                  <a:off x="4413114" y="2463057"/>
                  <a:ext cx="496110" cy="46692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EBA90E5D-80BE-4C0C-B9F0-AA2E6AB78E8D}"/>
                  </a:ext>
                </a:extLst>
              </p:cNvPr>
              <p:cNvGrpSpPr/>
              <p:nvPr/>
            </p:nvGrpSpPr>
            <p:grpSpPr>
              <a:xfrm>
                <a:off x="3923486" y="2929985"/>
                <a:ext cx="992220" cy="466928"/>
                <a:chOff x="3923486" y="2929985"/>
                <a:chExt cx="992220" cy="466928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EB32404-D5B4-40FB-9021-6D77BE756AA3}"/>
                    </a:ext>
                  </a:extLst>
                </p:cNvPr>
                <p:cNvSpPr/>
                <p:nvPr/>
              </p:nvSpPr>
              <p:spPr>
                <a:xfrm>
                  <a:off x="3923486" y="2929985"/>
                  <a:ext cx="496110" cy="46692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952C877-1897-494A-B962-04664477AD17}"/>
                    </a:ext>
                  </a:extLst>
                </p:cNvPr>
                <p:cNvSpPr/>
                <p:nvPr/>
              </p:nvSpPr>
              <p:spPr>
                <a:xfrm>
                  <a:off x="4419596" y="2929985"/>
                  <a:ext cx="496110" cy="46692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446EE9E-3AC7-4303-8C2C-924408493675}"/>
                  </a:ext>
                </a:extLst>
              </p:cNvPr>
              <p:cNvSpPr/>
              <p:nvPr/>
            </p:nvSpPr>
            <p:spPr>
              <a:xfrm>
                <a:off x="4909224" y="2463057"/>
                <a:ext cx="496110" cy="46692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CAF4360-AC2F-4D45-A66C-7A765239B2BE}"/>
                  </a:ext>
                </a:extLst>
              </p:cNvPr>
              <p:cNvSpPr/>
              <p:nvPr/>
            </p:nvSpPr>
            <p:spPr>
              <a:xfrm>
                <a:off x="4909224" y="2929985"/>
                <a:ext cx="496110" cy="46692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0FF60CD-E11C-4065-92C6-57BDDCF3E9CC}"/>
                  </a:ext>
                </a:extLst>
              </p:cNvPr>
              <p:cNvSpPr/>
              <p:nvPr/>
            </p:nvSpPr>
            <p:spPr>
              <a:xfrm>
                <a:off x="4915706" y="1996129"/>
                <a:ext cx="496110" cy="46692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8E25C087-E8AE-4BEE-B5D6-5F139E0674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1717" y="2230767"/>
              <a:ext cx="6482" cy="36965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ECD93B99-D1F9-44E7-8E35-E2560709215F}"/>
                </a:ext>
              </a:extLst>
            </p:cNvPr>
            <p:cNvCxnSpPr>
              <a:cxnSpLocks/>
            </p:cNvCxnSpPr>
            <p:nvPr/>
          </p:nvCxnSpPr>
          <p:spPr>
            <a:xfrm>
              <a:off x="4689944" y="2826900"/>
              <a:ext cx="0" cy="2581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522BF3A1-2E12-4F30-80EF-6D60F8DD3C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7474" y="2696520"/>
              <a:ext cx="309667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4B64F80C-2C96-482C-9F57-263F21D686FF}"/>
                </a:ext>
              </a:extLst>
            </p:cNvPr>
            <p:cNvCxnSpPr>
              <a:cxnSpLocks/>
            </p:cNvCxnSpPr>
            <p:nvPr/>
          </p:nvCxnSpPr>
          <p:spPr>
            <a:xfrm>
              <a:off x="4831393" y="2696520"/>
              <a:ext cx="355870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835C1F00-4A57-4E8F-8A74-6DC9370CA5E3}"/>
                </a:ext>
              </a:extLst>
            </p:cNvPr>
            <p:cNvSpPr txBox="1"/>
            <p:nvPr/>
          </p:nvSpPr>
          <p:spPr>
            <a:xfrm>
              <a:off x="4529848" y="1968130"/>
              <a:ext cx="2545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N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55FE3D1-AB39-4F2E-B5D6-406C9127058B}"/>
                </a:ext>
              </a:extLst>
            </p:cNvPr>
            <p:cNvSpPr txBox="1"/>
            <p:nvPr/>
          </p:nvSpPr>
          <p:spPr>
            <a:xfrm>
              <a:off x="5170246" y="2549901"/>
              <a:ext cx="2545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36C56291-AEB3-49D6-A83B-CD7C93E6A5DF}"/>
                </a:ext>
              </a:extLst>
            </p:cNvPr>
            <p:cNvSpPr txBox="1"/>
            <p:nvPr/>
          </p:nvSpPr>
          <p:spPr>
            <a:xfrm>
              <a:off x="4553349" y="3063667"/>
              <a:ext cx="2545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83B81C7A-2172-47B5-90A3-740F6C53C954}"/>
                </a:ext>
              </a:extLst>
            </p:cNvPr>
            <p:cNvSpPr txBox="1"/>
            <p:nvPr/>
          </p:nvSpPr>
          <p:spPr>
            <a:xfrm>
              <a:off x="3912544" y="2539820"/>
              <a:ext cx="2545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O</a:t>
              </a: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39D1974D-B4C0-41ED-9D40-A57F3DA283B1}"/>
                </a:ext>
              </a:extLst>
            </p:cNvPr>
            <p:cNvSpPr/>
            <p:nvPr/>
          </p:nvSpPr>
          <p:spPr>
            <a:xfrm>
              <a:off x="4629145" y="2659500"/>
              <a:ext cx="121598" cy="1154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3F411BF2-C1A6-4055-B821-12654F55C5FC}"/>
              </a:ext>
            </a:extLst>
          </p:cNvPr>
          <p:cNvSpPr txBox="1"/>
          <p:nvPr/>
        </p:nvSpPr>
        <p:spPr>
          <a:xfrm>
            <a:off x="2363872" y="1422176"/>
            <a:ext cx="3937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Un jeton se déplace par sauts aléatoires sur un maillage régulier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0DF068F-F835-411C-800F-9E436A7E8F48}"/>
              </a:ext>
            </a:extLst>
          </p:cNvPr>
          <p:cNvSpPr txBox="1"/>
          <p:nvPr/>
        </p:nvSpPr>
        <p:spPr>
          <a:xfrm>
            <a:off x="2195478" y="3879051"/>
            <a:ext cx="4106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 choix de la direction est aléatoire dans les 4 directions avec une probabilité égale à 1/4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FDB31108-6F64-4033-B1D3-5609CB5DC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72" y="2031908"/>
            <a:ext cx="1557432" cy="1557432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4C08A98B-B177-42E9-B277-125ABD11D841}"/>
              </a:ext>
            </a:extLst>
          </p:cNvPr>
          <p:cNvGrpSpPr/>
          <p:nvPr/>
        </p:nvGrpSpPr>
        <p:grpSpPr>
          <a:xfrm>
            <a:off x="6679359" y="1935366"/>
            <a:ext cx="2687672" cy="2061088"/>
            <a:chOff x="6381197" y="3409231"/>
            <a:chExt cx="2687672" cy="2061088"/>
          </a:xfrm>
        </p:grpSpPr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C053D983-2E3D-46DD-AD79-8103F1977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79" y="3409231"/>
              <a:ext cx="2648308" cy="169041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595868F7-37E9-4106-A755-7132188C9BB3}"/>
                </a:ext>
              </a:extLst>
            </p:cNvPr>
            <p:cNvSpPr txBox="1"/>
            <p:nvPr/>
          </p:nvSpPr>
          <p:spPr>
            <a:xfrm>
              <a:off x="6381197" y="5100987"/>
              <a:ext cx="2687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Mouvement brownien – marche au hasard</a:t>
              </a:r>
            </a:p>
            <a:p>
              <a:r>
                <a:rPr lang="fr-FR" sz="900" dirty="0"/>
                <a:t>Source Wikipédia –Marche aléatoire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C284C2BF-6A7E-4501-92B5-09181C0B20C9}"/>
              </a:ext>
            </a:extLst>
          </p:cNvPr>
          <p:cNvSpPr txBox="1"/>
          <p:nvPr/>
        </p:nvSpPr>
        <p:spPr>
          <a:xfrm>
            <a:off x="7072362" y="4564803"/>
            <a:ext cx="4144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Résolution de l’équation de diffusion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Nuage de moustiques en forêt - Pearson, Rayleigh (1908)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Diffusion de la chaleur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</a:rPr>
              <a:t>Feux de forêts, épidémies, etc.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7A969D5-79D9-46B6-B46A-65F3EBF8C1DE}"/>
                  </a:ext>
                </a:extLst>
              </p:cNvPr>
              <p:cNvSpPr txBox="1"/>
              <p:nvPr/>
            </p:nvSpPr>
            <p:spPr>
              <a:xfrm>
                <a:off x="2363872" y="4564803"/>
                <a:ext cx="4037007" cy="108677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Probabilité d’être à une distance </a:t>
                </a:r>
                <a:r>
                  <a:rPr lang="fr-FR" sz="1600" dirty="0">
                    <a:solidFill>
                      <a:srgbClr val="FF0000"/>
                    </a:solidFill>
                  </a:rPr>
                  <a:t>r</a:t>
                </a:r>
                <a:r>
                  <a:rPr lang="fr-FR" sz="1600" dirty="0"/>
                  <a:t> de l’origine après </a:t>
                </a:r>
                <a:r>
                  <a:rPr lang="fr-FR" sz="1600" dirty="0">
                    <a:solidFill>
                      <a:srgbClr val="FF0000"/>
                    </a:solidFill>
                  </a:rPr>
                  <a:t>n</a:t>
                </a:r>
                <a:r>
                  <a:rPr lang="fr-FR" sz="1600" dirty="0"/>
                  <a:t> pas ? </a:t>
                </a:r>
                <a:endParaRPr lang="fr-FR" sz="1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sz="1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1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fr-FR" sz="1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16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fr-FR" sz="16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fr-FR" sz="16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fr-FR" sz="16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7A969D5-79D9-46B6-B46A-65F3EBF8C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872" y="4564803"/>
                <a:ext cx="4037007" cy="1086772"/>
              </a:xfrm>
              <a:prstGeom prst="rect">
                <a:avLst/>
              </a:prstGeom>
              <a:blipFill>
                <a:blip r:embed="rId4"/>
                <a:stretch>
                  <a:fillRect l="-753" t="-111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2E7761D-9F96-DA25-2D4D-5BFEBEF2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5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0ADE9B5-FB86-4371-A81B-6206E7CB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0B4A06-866F-4F1D-A4A2-CC9BD4EA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27</a:t>
            </a:fld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3F3040-9A52-423C-B79F-EE0E3BBFEAD8}"/>
              </a:ext>
            </a:extLst>
          </p:cNvPr>
          <p:cNvSpPr txBox="1"/>
          <p:nvPr/>
        </p:nvSpPr>
        <p:spPr>
          <a:xfrm>
            <a:off x="5330757" y="428017"/>
            <a:ext cx="600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pandémie COVID 19 vu par Monte-Carlo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0E7CA4-41FF-4B2B-ACE5-C6110F816E8E}"/>
              </a:ext>
            </a:extLst>
          </p:cNvPr>
          <p:cNvSpPr txBox="1"/>
          <p:nvPr/>
        </p:nvSpPr>
        <p:spPr>
          <a:xfrm>
            <a:off x="2693648" y="1389087"/>
            <a:ext cx="3927304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Les simulations d’évolutions d’épidémie sont souvent basées sur des </a:t>
            </a:r>
            <a:r>
              <a:rPr lang="fr-FR" sz="1400" dirty="0">
                <a:solidFill>
                  <a:srgbClr val="FF0000"/>
                </a:solidFill>
              </a:rPr>
              <a:t>simulations Monte-Carlo</a:t>
            </a:r>
          </a:p>
          <a:p>
            <a:r>
              <a:rPr lang="fr-FR" sz="1400" dirty="0">
                <a:solidFill>
                  <a:srgbClr val="0070C0"/>
                </a:solidFill>
              </a:rPr>
              <a:t> Marche aléatoire des personnes et probabilité de rencontres </a:t>
            </a:r>
            <a:r>
              <a:rPr lang="fr-FR" sz="1400" dirty="0">
                <a:solidFill>
                  <a:srgbClr val="0070C0"/>
                </a:solidFill>
                <a:sym typeface="Wingdings" panose="05000000000000000000" pitchFamily="2" charset="2"/>
              </a:rPr>
              <a:t> donc de contamination</a:t>
            </a:r>
            <a:endParaRPr lang="fr-FR" sz="1400" dirty="0">
              <a:solidFill>
                <a:srgbClr val="0070C0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E285A56-879F-4509-BD69-FB2941E03261}"/>
              </a:ext>
            </a:extLst>
          </p:cNvPr>
          <p:cNvGrpSpPr/>
          <p:nvPr/>
        </p:nvGrpSpPr>
        <p:grpSpPr>
          <a:xfrm>
            <a:off x="6808311" y="1392301"/>
            <a:ext cx="4730995" cy="4094561"/>
            <a:chOff x="7256301" y="1460035"/>
            <a:chExt cx="3968277" cy="3318328"/>
          </a:xfrm>
        </p:grpSpPr>
        <p:pic>
          <p:nvPicPr>
            <p:cNvPr id="5" name="Image 4">
              <a:hlinkClick r:id="rId2"/>
              <a:extLst>
                <a:ext uri="{FF2B5EF4-FFF2-40B4-BE49-F238E27FC236}">
                  <a16:creationId xmlns:a16="http://schemas.microsoft.com/office/drawing/2014/main" id="{95266ED3-ECB7-4B5F-AE90-D82FDBBCA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222" t="18557" r="29330" b="21333"/>
            <a:stretch/>
          </p:blipFill>
          <p:spPr>
            <a:xfrm>
              <a:off x="7276788" y="1460035"/>
              <a:ext cx="3927303" cy="312825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74CF90E-6B74-4948-97FD-6726368ACCD0}"/>
                </a:ext>
              </a:extLst>
            </p:cNvPr>
            <p:cNvSpPr txBox="1"/>
            <p:nvPr/>
          </p:nvSpPr>
          <p:spPr>
            <a:xfrm>
              <a:off x="7256301" y="4591291"/>
              <a:ext cx="3968277" cy="187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00" dirty="0"/>
                <a:t>https://images-archive.math.cnrs.fr/Modelisation-d-une-epidemie-partie-1.html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F26AEF53-02CA-4B3A-ACE4-483D62F46674}"/>
              </a:ext>
            </a:extLst>
          </p:cNvPr>
          <p:cNvGrpSpPr/>
          <p:nvPr/>
        </p:nvGrpSpPr>
        <p:grpSpPr>
          <a:xfrm>
            <a:off x="2421275" y="3322311"/>
            <a:ext cx="4199677" cy="2247542"/>
            <a:chOff x="2317514" y="3727588"/>
            <a:chExt cx="4199677" cy="22475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9F1415-D5C5-43E4-8ED1-29545959260F}"/>
                </a:ext>
              </a:extLst>
            </p:cNvPr>
            <p:cNvSpPr/>
            <p:nvPr/>
          </p:nvSpPr>
          <p:spPr>
            <a:xfrm>
              <a:off x="2317514" y="5698131"/>
              <a:ext cx="41996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/>
                <a:t>Un modèle mondial (usage pédagogique) </a:t>
              </a:r>
            </a:p>
          </p:txBody>
        </p:sp>
        <p:pic>
          <p:nvPicPr>
            <p:cNvPr id="4" name="Image 3">
              <a:hlinkClick r:id="rId4"/>
              <a:extLst>
                <a:ext uri="{FF2B5EF4-FFF2-40B4-BE49-F238E27FC236}">
                  <a16:creationId xmlns:a16="http://schemas.microsoft.com/office/drawing/2014/main" id="{12C6770A-8DD4-4618-AAF4-335BC0ACB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5378" y="3727588"/>
              <a:ext cx="2583947" cy="1711865"/>
            </a:xfrm>
            <a:prstGeom prst="rect">
              <a:avLst/>
            </a:prstGeom>
          </p:spPr>
        </p:pic>
      </p:grp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BF128A0C-298B-4A1C-DB7D-0596ACF3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7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1610A89-4F6D-44DA-B13D-309AEC17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E0A0CF-F62D-4F76-ABF7-B4AD7E0B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28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EFA518-AA1D-41F0-A0B9-BDE8A78C4EAE}"/>
              </a:ext>
            </a:extLst>
          </p:cNvPr>
          <p:cNvSpPr txBox="1"/>
          <p:nvPr/>
        </p:nvSpPr>
        <p:spPr>
          <a:xfrm>
            <a:off x="6382693" y="416459"/>
            <a:ext cx="517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Mouvement de foule ou de trafic routier</a:t>
            </a:r>
          </a:p>
        </p:txBody>
      </p:sp>
      <p:pic>
        <p:nvPicPr>
          <p:cNvPr id="6" name="mvt de foule avec obstacle">
            <a:hlinkClick r:id="" action="ppaction://media"/>
            <a:extLst>
              <a:ext uri="{FF2B5EF4-FFF2-40B4-BE49-F238E27FC236}">
                <a16:creationId xmlns:a16="http://schemas.microsoft.com/office/drawing/2014/main" id="{DCBED8B9-73FD-434F-A297-A33F8365DE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7450" y="1115495"/>
            <a:ext cx="2168164" cy="216816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Mvt de foule">
            <a:hlinkClick r:id="" action="ppaction://media"/>
            <a:extLst>
              <a:ext uri="{FF2B5EF4-FFF2-40B4-BE49-F238E27FC236}">
                <a16:creationId xmlns:a16="http://schemas.microsoft.com/office/drawing/2014/main" id="{D674C164-C0E8-4236-8832-3860E91885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80263" y="965196"/>
            <a:ext cx="2463803" cy="24638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1ADC480-79F6-47C3-9790-72F1324DB149}"/>
              </a:ext>
            </a:extLst>
          </p:cNvPr>
          <p:cNvSpPr txBox="1"/>
          <p:nvPr/>
        </p:nvSpPr>
        <p:spPr>
          <a:xfrm>
            <a:off x="2580834" y="4697456"/>
            <a:ext cx="3641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i="0" dirty="0">
                <a:solidFill>
                  <a:srgbClr val="FF0000"/>
                </a:solidFill>
                <a:effectLst/>
                <a:latin typeface="Roboto"/>
              </a:rPr>
              <a:t>Mathématiques et Mouvements de foules </a:t>
            </a:r>
            <a:r>
              <a:rPr lang="fr-FR" sz="1400" b="0" i="0" dirty="0">
                <a:effectLst/>
                <a:latin typeface="Roboto"/>
              </a:rPr>
              <a:t>Bertrand Maury –IHP</a:t>
            </a:r>
          </a:p>
          <a:p>
            <a:r>
              <a:rPr lang="fr-FR" sz="1400" b="0" i="0" dirty="0">
                <a:effectLst/>
                <a:latin typeface="Roboto"/>
              </a:rPr>
              <a:t>Un film de 1h15</a:t>
            </a:r>
          </a:p>
        </p:txBody>
      </p:sp>
      <p:pic>
        <p:nvPicPr>
          <p:cNvPr id="11" name="Image 10">
            <a:hlinkClick r:id="rId8"/>
            <a:extLst>
              <a:ext uri="{FF2B5EF4-FFF2-40B4-BE49-F238E27FC236}">
                <a16:creationId xmlns:a16="http://schemas.microsoft.com/office/drawing/2014/main" id="{05DD6963-CAA2-41E9-B327-7D893B3BF8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789" t="15532" r="39227" b="25086"/>
          <a:stretch/>
        </p:blipFill>
        <p:spPr>
          <a:xfrm>
            <a:off x="6249910" y="3425558"/>
            <a:ext cx="2055058" cy="254379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4D2E1B5-669B-415B-9A57-6355E367C01C}"/>
              </a:ext>
            </a:extLst>
          </p:cNvPr>
          <p:cNvSpPr txBox="1"/>
          <p:nvPr/>
        </p:nvSpPr>
        <p:spPr>
          <a:xfrm>
            <a:off x="6083229" y="1855960"/>
            <a:ext cx="189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ou sans obstacle</a:t>
            </a:r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F981121D-5D9B-4B69-805C-B2F38C2CC50C}"/>
              </a:ext>
            </a:extLst>
          </p:cNvPr>
          <p:cNvSpPr/>
          <p:nvPr/>
        </p:nvSpPr>
        <p:spPr>
          <a:xfrm rot="19727713">
            <a:off x="9083908" y="2144585"/>
            <a:ext cx="159787" cy="1141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F7CAF5-A9E4-F57A-F238-F4BCA4A0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69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9319A1E-DADE-47E1-88DF-D02AEEC7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E728DF-6BED-40AF-90CF-E1749DA8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2214B2-1D00-41B2-84AD-F26387301610}"/>
              </a:ext>
            </a:extLst>
          </p:cNvPr>
          <p:cNvSpPr txBox="1"/>
          <p:nvPr/>
        </p:nvSpPr>
        <p:spPr>
          <a:xfrm>
            <a:off x="8715983" y="436964"/>
            <a:ext cx="254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hasard en bref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70BA3B-6C3D-463B-9D9D-7DA304280EF9}"/>
              </a:ext>
            </a:extLst>
          </p:cNvPr>
          <p:cNvSpPr txBox="1"/>
          <p:nvPr/>
        </p:nvSpPr>
        <p:spPr>
          <a:xfrm>
            <a:off x="2315183" y="1275439"/>
            <a:ext cx="8715983" cy="2369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A notre échelle, le hasard est le principe déclencheur d'événements non liés à une cause connue.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En mécanique quantique, il y a des phénomènes irréductiblement aléatoires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Le hasard obéit à des lois de probabilité selon la nature statistique des causes : loi uniforme, loi normale, loi de Poisson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Sur un ordinateur, on génère de suites pseudo-aléatoires (déterministes à causes cachées)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Les méthodes de Monte-Carlo permettent la résolution approchée de systèmes avec de nombreux composants en interaction ( cinétique, des gaz, équation de Boltzmann)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La marche au hasard (et ses dérivées) est la base de modélisation de nombreux phénomènes de diffusion (épidémie, mouvement de foules)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0E119A0-D5CB-DD88-4CBB-EFB2000E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042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836B6F4-6E81-467E-AD61-8E1F04C6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43FA8D-44B5-4A28-96B0-4D90004D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</a:t>
            </a:fld>
            <a:endParaRPr lang="en-GB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1D65B30-0FE9-4199-B5F9-889109E58DBF}"/>
              </a:ext>
            </a:extLst>
          </p:cNvPr>
          <p:cNvSpPr/>
          <p:nvPr/>
        </p:nvSpPr>
        <p:spPr>
          <a:xfrm>
            <a:off x="7849978" y="368997"/>
            <a:ext cx="4285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classes d’automates et le hasard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A7CCC9-92E7-404F-9664-6256630D0BCA}"/>
              </a:ext>
            </a:extLst>
          </p:cNvPr>
          <p:cNvSpPr txBox="1"/>
          <p:nvPr/>
        </p:nvSpPr>
        <p:spPr>
          <a:xfrm>
            <a:off x="2236205" y="985097"/>
            <a:ext cx="87818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En situation réelle, les données ne sont jamais parfaitement précises </a:t>
            </a:r>
          </a:p>
          <a:p>
            <a:pPr algn="ctr"/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 bruit, fluctuations aléatoires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BC1B2B-D474-4EAC-9262-E351328783A5}"/>
              </a:ext>
            </a:extLst>
          </p:cNvPr>
          <p:cNvGrpSpPr/>
          <p:nvPr/>
        </p:nvGrpSpPr>
        <p:grpSpPr>
          <a:xfrm>
            <a:off x="1489046" y="1728194"/>
            <a:ext cx="9620545" cy="1613485"/>
            <a:chOff x="1489046" y="1728194"/>
            <a:chExt cx="9620545" cy="1613485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2930D20D-1FF7-40C6-8D37-6BE5493C3EA1}"/>
                </a:ext>
              </a:extLst>
            </p:cNvPr>
            <p:cNvGrpSpPr/>
            <p:nvPr/>
          </p:nvGrpSpPr>
          <p:grpSpPr>
            <a:xfrm>
              <a:off x="4089014" y="1840909"/>
              <a:ext cx="7020577" cy="1251156"/>
              <a:chOff x="3424713" y="1016302"/>
              <a:chExt cx="7020577" cy="1251156"/>
            </a:xfrm>
          </p:grpSpPr>
          <p:sp>
            <p:nvSpPr>
              <p:cNvPr id="11" name="Flèche : courbe vers le bas 10">
                <a:extLst>
                  <a:ext uri="{FF2B5EF4-FFF2-40B4-BE49-F238E27FC236}">
                    <a16:creationId xmlns:a16="http://schemas.microsoft.com/office/drawing/2014/main" id="{0D34ED9D-DA13-486F-A0D9-5BA34751F368}"/>
                  </a:ext>
                </a:extLst>
              </p:cNvPr>
              <p:cNvSpPr/>
              <p:nvPr/>
            </p:nvSpPr>
            <p:spPr>
              <a:xfrm flipH="1">
                <a:off x="4309005" y="1016302"/>
                <a:ext cx="3091927" cy="407613"/>
              </a:xfrm>
              <a:prstGeom prst="curved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1E944CC8-BFA2-4CAD-A00B-A5EECD438114}"/>
                  </a:ext>
                </a:extLst>
              </p:cNvPr>
              <p:cNvSpPr/>
              <p:nvPr/>
            </p:nvSpPr>
            <p:spPr>
              <a:xfrm>
                <a:off x="4717814" y="1536630"/>
                <a:ext cx="1888875" cy="590570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/>
                  <a:t>Linéaire</a:t>
                </a:r>
              </a:p>
              <a:p>
                <a:pPr algn="ctr"/>
                <a:r>
                  <a:rPr lang="fr-FR" sz="1200" dirty="0"/>
                  <a:t>Sortie proportionnelle aux entrées</a:t>
                </a:r>
              </a:p>
            </p:txBody>
          </p:sp>
          <p:sp>
            <p:nvSpPr>
              <p:cNvPr id="24" name="Flèche : droite 23">
                <a:extLst>
                  <a:ext uri="{FF2B5EF4-FFF2-40B4-BE49-F238E27FC236}">
                    <a16:creationId xmlns:a16="http://schemas.microsoft.com/office/drawing/2014/main" id="{7D04B9F9-DC3B-4432-9D8C-02F97EE44473}"/>
                  </a:ext>
                </a:extLst>
              </p:cNvPr>
              <p:cNvSpPr/>
              <p:nvPr/>
            </p:nvSpPr>
            <p:spPr>
              <a:xfrm>
                <a:off x="3589351" y="1827028"/>
                <a:ext cx="1110357" cy="45719"/>
              </a:xfrm>
              <a:prstGeom prst="rightArrow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Flèche : droite 26">
                <a:extLst>
                  <a:ext uri="{FF2B5EF4-FFF2-40B4-BE49-F238E27FC236}">
                    <a16:creationId xmlns:a16="http://schemas.microsoft.com/office/drawing/2014/main" id="{CE7E5ED9-66A4-431C-9D64-8737043E905E}"/>
                  </a:ext>
                </a:extLst>
              </p:cNvPr>
              <p:cNvSpPr/>
              <p:nvPr/>
            </p:nvSpPr>
            <p:spPr>
              <a:xfrm>
                <a:off x="3590457" y="2025763"/>
                <a:ext cx="1110357" cy="45719"/>
              </a:xfrm>
              <a:prstGeom prst="rightArrow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F728F503-BF07-42A7-9373-5FB245A8C92D}"/>
                  </a:ext>
                </a:extLst>
              </p:cNvPr>
              <p:cNvGrpSpPr/>
              <p:nvPr/>
            </p:nvGrpSpPr>
            <p:grpSpPr>
              <a:xfrm>
                <a:off x="6710897" y="1509196"/>
                <a:ext cx="1696648" cy="276999"/>
                <a:chOff x="4539960" y="1348069"/>
                <a:chExt cx="1696648" cy="276999"/>
              </a:xfrm>
            </p:grpSpPr>
            <p:sp>
              <p:nvSpPr>
                <p:cNvPr id="39" name="Flèche : droite 38">
                  <a:extLst>
                    <a:ext uri="{FF2B5EF4-FFF2-40B4-BE49-F238E27FC236}">
                      <a16:creationId xmlns:a16="http://schemas.microsoft.com/office/drawing/2014/main" id="{9060BC4A-9E03-4208-B4DB-5131941D4358}"/>
                    </a:ext>
                  </a:extLst>
                </p:cNvPr>
                <p:cNvSpPr/>
                <p:nvPr/>
              </p:nvSpPr>
              <p:spPr>
                <a:xfrm>
                  <a:off x="4539960" y="1466634"/>
                  <a:ext cx="1110357" cy="45719"/>
                </a:xfrm>
                <a:prstGeom prst="rightArrow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ZoneTexte 39">
                      <a:extLst>
                        <a:ext uri="{FF2B5EF4-FFF2-40B4-BE49-F238E27FC236}">
                          <a16:creationId xmlns:a16="http://schemas.microsoft.com/office/drawing/2014/main" id="{4EAE3CF7-217C-489C-9735-173BEF2E21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62148" y="1348069"/>
                      <a:ext cx="67446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1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40" name="ZoneTexte 39">
                      <a:extLst>
                        <a:ext uri="{FF2B5EF4-FFF2-40B4-BE49-F238E27FC236}">
                          <a16:creationId xmlns:a16="http://schemas.microsoft.com/office/drawing/2014/main" id="{4EAE3CF7-217C-489C-9735-173BEF2E21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62148" y="1348069"/>
                      <a:ext cx="674460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AF333EAA-D87E-4C1A-BD0E-1F47F3678757}"/>
                  </a:ext>
                </a:extLst>
              </p:cNvPr>
              <p:cNvGrpSpPr/>
              <p:nvPr/>
            </p:nvGrpSpPr>
            <p:grpSpPr>
              <a:xfrm>
                <a:off x="6719950" y="1670555"/>
                <a:ext cx="1662708" cy="276999"/>
                <a:chOff x="4539960" y="1321043"/>
                <a:chExt cx="1662708" cy="276999"/>
              </a:xfrm>
            </p:grpSpPr>
            <p:sp>
              <p:nvSpPr>
                <p:cNvPr id="42" name="Flèche : droite 41">
                  <a:extLst>
                    <a:ext uri="{FF2B5EF4-FFF2-40B4-BE49-F238E27FC236}">
                      <a16:creationId xmlns:a16="http://schemas.microsoft.com/office/drawing/2014/main" id="{A7025E5E-091A-4881-A840-B7D1C4ED6F3D}"/>
                    </a:ext>
                  </a:extLst>
                </p:cNvPr>
                <p:cNvSpPr/>
                <p:nvPr/>
              </p:nvSpPr>
              <p:spPr>
                <a:xfrm>
                  <a:off x="4539960" y="1457581"/>
                  <a:ext cx="1110357" cy="45719"/>
                </a:xfrm>
                <a:prstGeom prst="rightArrow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ZoneTexte 42">
                      <a:extLst>
                        <a:ext uri="{FF2B5EF4-FFF2-40B4-BE49-F238E27FC236}">
                          <a16:creationId xmlns:a16="http://schemas.microsoft.com/office/drawing/2014/main" id="{18DA8325-941C-4621-AA1D-173910FE17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28208" y="1321043"/>
                      <a:ext cx="67446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1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43" name="ZoneTexte 42">
                      <a:extLst>
                        <a:ext uri="{FF2B5EF4-FFF2-40B4-BE49-F238E27FC236}">
                          <a16:creationId xmlns:a16="http://schemas.microsoft.com/office/drawing/2014/main" id="{18DA8325-941C-4621-AA1D-173910FE17D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28208" y="1321043"/>
                      <a:ext cx="674460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C403E31-C610-4F06-AECF-79CA5419F947}"/>
                  </a:ext>
                </a:extLst>
              </p:cNvPr>
              <p:cNvGrpSpPr/>
              <p:nvPr/>
            </p:nvGrpSpPr>
            <p:grpSpPr>
              <a:xfrm>
                <a:off x="6721056" y="1885711"/>
                <a:ext cx="1679708" cy="276999"/>
                <a:chOff x="4539960" y="1346517"/>
                <a:chExt cx="1679708" cy="276999"/>
              </a:xfrm>
            </p:grpSpPr>
            <p:sp>
              <p:nvSpPr>
                <p:cNvPr id="45" name="Flèche : droite 44">
                  <a:extLst>
                    <a:ext uri="{FF2B5EF4-FFF2-40B4-BE49-F238E27FC236}">
                      <a16:creationId xmlns:a16="http://schemas.microsoft.com/office/drawing/2014/main" id="{D6BBA44B-226B-49DA-A099-18F2D785E50F}"/>
                    </a:ext>
                  </a:extLst>
                </p:cNvPr>
                <p:cNvSpPr/>
                <p:nvPr/>
              </p:nvSpPr>
              <p:spPr>
                <a:xfrm>
                  <a:off x="4539960" y="1466634"/>
                  <a:ext cx="1110357" cy="45719"/>
                </a:xfrm>
                <a:prstGeom prst="rightArrow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ZoneTexte 45">
                      <a:extLst>
                        <a:ext uri="{FF2B5EF4-FFF2-40B4-BE49-F238E27FC236}">
                          <a16:creationId xmlns:a16="http://schemas.microsoft.com/office/drawing/2014/main" id="{DBD76F84-6E9E-4432-BEA5-B9C336154F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45208" y="1346517"/>
                      <a:ext cx="67446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46" name="ZoneTexte 45">
                      <a:extLst>
                        <a:ext uri="{FF2B5EF4-FFF2-40B4-BE49-F238E27FC236}">
                          <a16:creationId xmlns:a16="http://schemas.microsoft.com/office/drawing/2014/main" id="{DBD76F84-6E9E-4432-BEA5-B9C336154F7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45208" y="1346517"/>
                      <a:ext cx="674460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5B7ED68C-8934-474B-8EFA-71D9943CAF85}"/>
                  </a:ext>
                </a:extLst>
              </p:cNvPr>
              <p:cNvSpPr/>
              <p:nvPr/>
            </p:nvSpPr>
            <p:spPr>
              <a:xfrm>
                <a:off x="7223674" y="1481951"/>
                <a:ext cx="282321" cy="73587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175AB609-CDF9-4F9A-B16B-454073C7AF82}"/>
                  </a:ext>
                </a:extLst>
              </p:cNvPr>
              <p:cNvSpPr txBox="1"/>
              <p:nvPr/>
            </p:nvSpPr>
            <p:spPr>
              <a:xfrm>
                <a:off x="8670810" y="1588277"/>
                <a:ext cx="1774480" cy="523220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Automates déterministes</a:t>
                </a:r>
              </a:p>
            </p:txBody>
          </p:sp>
          <p:sp>
            <p:nvSpPr>
              <p:cNvPr id="13" name="Flèche : droite 12">
                <a:extLst>
                  <a:ext uri="{FF2B5EF4-FFF2-40B4-BE49-F238E27FC236}">
                    <a16:creationId xmlns:a16="http://schemas.microsoft.com/office/drawing/2014/main" id="{E67B392F-F9B8-4676-942D-B2B4D049CCA2}"/>
                  </a:ext>
                </a:extLst>
              </p:cNvPr>
              <p:cNvSpPr/>
              <p:nvPr/>
            </p:nvSpPr>
            <p:spPr>
              <a:xfrm>
                <a:off x="3589350" y="1647696"/>
                <a:ext cx="1101633" cy="45719"/>
              </a:xfrm>
              <a:prstGeom prst="rightArrow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5AF4898B-D23C-41BF-8F6E-399DA824094C}"/>
                  </a:ext>
                </a:extLst>
              </p:cNvPr>
              <p:cNvGrpSpPr/>
              <p:nvPr/>
            </p:nvGrpSpPr>
            <p:grpSpPr>
              <a:xfrm>
                <a:off x="4125702" y="1428254"/>
                <a:ext cx="678214" cy="839204"/>
                <a:chOff x="1952214" y="1509613"/>
                <a:chExt cx="678214" cy="83920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ZoneTexte 20">
                      <a:extLst>
                        <a:ext uri="{FF2B5EF4-FFF2-40B4-BE49-F238E27FC236}">
                          <a16:creationId xmlns:a16="http://schemas.microsoft.com/office/drawing/2014/main" id="{D5D764A7-39E0-4CF2-87B7-64B756667A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61267" y="1509613"/>
                      <a:ext cx="6691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1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1" name="ZoneTexte 20">
                      <a:extLst>
                        <a:ext uri="{FF2B5EF4-FFF2-40B4-BE49-F238E27FC236}">
                          <a16:creationId xmlns:a16="http://schemas.microsoft.com/office/drawing/2014/main" id="{D5D764A7-39E0-4CF2-87B7-64B756667AB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61267" y="1509613"/>
                      <a:ext cx="669161" cy="27699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4D53D41B-8F63-4A80-A7D6-E38A967DBA52}"/>
                    </a:ext>
                  </a:extLst>
                </p:cNvPr>
                <p:cNvGrpSpPr/>
                <p:nvPr/>
              </p:nvGrpSpPr>
              <p:grpSpPr>
                <a:xfrm>
                  <a:off x="1952214" y="1536630"/>
                  <a:ext cx="674460" cy="812187"/>
                  <a:chOff x="1952214" y="1536630"/>
                  <a:chExt cx="674460" cy="812187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" name="ZoneTexte 27">
                        <a:extLst>
                          <a:ext uri="{FF2B5EF4-FFF2-40B4-BE49-F238E27FC236}">
                            <a16:creationId xmlns:a16="http://schemas.microsoft.com/office/drawing/2014/main" id="{51E0AB85-3D26-4839-B532-3EBB8CC081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52214" y="1885711"/>
                        <a:ext cx="67446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28" name="ZoneTexte 27">
                        <a:extLst>
                          <a:ext uri="{FF2B5EF4-FFF2-40B4-BE49-F238E27FC236}">
                            <a16:creationId xmlns:a16="http://schemas.microsoft.com/office/drawing/2014/main" id="{51E0AB85-3D26-4839-B532-3EBB8CC081C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52214" y="1885711"/>
                        <a:ext cx="674460" cy="276999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29" name="Groupe 28">
                    <a:extLst>
                      <a:ext uri="{FF2B5EF4-FFF2-40B4-BE49-F238E27FC236}">
                        <a16:creationId xmlns:a16="http://schemas.microsoft.com/office/drawing/2014/main" id="{3C1D77C1-989B-4344-948D-15E0F35F4389}"/>
                      </a:ext>
                    </a:extLst>
                  </p:cNvPr>
                  <p:cNvGrpSpPr/>
                  <p:nvPr/>
                </p:nvGrpSpPr>
                <p:grpSpPr>
                  <a:xfrm>
                    <a:off x="1952214" y="1536630"/>
                    <a:ext cx="669161" cy="812187"/>
                    <a:chOff x="1952214" y="1536630"/>
                    <a:chExt cx="669161" cy="812187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5" name="ZoneTexte 24">
                          <a:extLst>
                            <a:ext uri="{FF2B5EF4-FFF2-40B4-BE49-F238E27FC236}">
                              <a16:creationId xmlns:a16="http://schemas.microsoft.com/office/drawing/2014/main" id="{F31F4A2C-CD05-4CBA-B512-FF299619992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952214" y="1685776"/>
                          <a:ext cx="669161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fr-FR" sz="1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p:txBody>
                    </p:sp>
                  </mc:Choice>
                  <mc:Fallback xmlns="">
                    <p:sp>
                      <p:nvSpPr>
                        <p:cNvPr id="25" name="ZoneTexte 24">
                          <a:extLst>
                            <a:ext uri="{FF2B5EF4-FFF2-40B4-BE49-F238E27FC236}">
                              <a16:creationId xmlns:a16="http://schemas.microsoft.com/office/drawing/2014/main" id="{F31F4A2C-CD05-4CBA-B512-FF299619992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952214" y="1685776"/>
                          <a:ext cx="669161" cy="276999"/>
                        </a:xfrm>
                        <a:prstGeom prst="rect">
                          <a:avLst/>
                        </a:prstGeom>
                        <a:blipFill>
                          <a:blip r:embed="rId1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fr-F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7" name="Ellipse 6">
                      <a:extLst>
                        <a:ext uri="{FF2B5EF4-FFF2-40B4-BE49-F238E27FC236}">
                          <a16:creationId xmlns:a16="http://schemas.microsoft.com/office/drawing/2014/main" id="{ECCF658C-CBAF-4B93-8E00-C9723D4F8E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0265" y="1536630"/>
                      <a:ext cx="280103" cy="812187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</p:grp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0578C83A-A6C6-4B07-AA56-AB6E78FA94B1}"/>
                  </a:ext>
                </a:extLst>
              </p:cNvPr>
              <p:cNvGrpSpPr/>
              <p:nvPr/>
            </p:nvGrpSpPr>
            <p:grpSpPr>
              <a:xfrm>
                <a:off x="3424713" y="1418014"/>
                <a:ext cx="889826" cy="835827"/>
                <a:chOff x="1522159" y="1588277"/>
                <a:chExt cx="889826" cy="83582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ZoneTexte 51">
                      <a:extLst>
                        <a:ext uri="{FF2B5EF4-FFF2-40B4-BE49-F238E27FC236}">
                          <a16:creationId xmlns:a16="http://schemas.microsoft.com/office/drawing/2014/main" id="{F4BD3A79-46C1-4984-B58F-42DB250DAF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29842" y="1588277"/>
                      <a:ext cx="67446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1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52" name="ZoneTexte 51">
                      <a:extLst>
                        <a:ext uri="{FF2B5EF4-FFF2-40B4-BE49-F238E27FC236}">
                          <a16:creationId xmlns:a16="http://schemas.microsoft.com/office/drawing/2014/main" id="{F4BD3A79-46C1-4984-B58F-42DB250DAFA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29842" y="1588277"/>
                      <a:ext cx="674460" cy="276999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8A3DE878-EFD6-4CD6-9F27-FD568E6198AA}"/>
                    </a:ext>
                  </a:extLst>
                </p:cNvPr>
                <p:cNvGrpSpPr/>
                <p:nvPr/>
              </p:nvGrpSpPr>
              <p:grpSpPr>
                <a:xfrm>
                  <a:off x="1522159" y="1611917"/>
                  <a:ext cx="889826" cy="812187"/>
                  <a:chOff x="2039079" y="1536630"/>
                  <a:chExt cx="889826" cy="812187"/>
                </a:xfrm>
              </p:grpSpPr>
              <p:grpSp>
                <p:nvGrpSpPr>
                  <p:cNvPr id="106" name="Groupe 105">
                    <a:extLst>
                      <a:ext uri="{FF2B5EF4-FFF2-40B4-BE49-F238E27FC236}">
                        <a16:creationId xmlns:a16="http://schemas.microsoft.com/office/drawing/2014/main" id="{32DC485D-1638-4EC8-AA97-5FBA004D468B}"/>
                      </a:ext>
                    </a:extLst>
                  </p:cNvPr>
                  <p:cNvGrpSpPr/>
                  <p:nvPr/>
                </p:nvGrpSpPr>
                <p:grpSpPr>
                  <a:xfrm>
                    <a:off x="2039079" y="1536630"/>
                    <a:ext cx="889826" cy="812187"/>
                    <a:chOff x="4056627" y="1445173"/>
                    <a:chExt cx="674460" cy="812187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7" name="ZoneTexte 106">
                          <a:extLst>
                            <a:ext uri="{FF2B5EF4-FFF2-40B4-BE49-F238E27FC236}">
                              <a16:creationId xmlns:a16="http://schemas.microsoft.com/office/drawing/2014/main" id="{39E59BA8-3118-44D4-9036-0061280F736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056627" y="1594319"/>
                          <a:ext cx="674460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fr-FR" sz="1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fr-FR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p:txBody>
                    </p:sp>
                  </mc:Choice>
                  <mc:Fallback xmlns="">
                    <p:sp>
                      <p:nvSpPr>
                        <p:cNvPr id="107" name="ZoneTexte 106">
                          <a:extLst>
                            <a:ext uri="{FF2B5EF4-FFF2-40B4-BE49-F238E27FC236}">
                              <a16:creationId xmlns:a16="http://schemas.microsoft.com/office/drawing/2014/main" id="{39E59BA8-3118-44D4-9036-0061280F736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056627" y="1594319"/>
                          <a:ext cx="674460" cy="276999"/>
                        </a:xfrm>
                        <a:prstGeom prst="rect">
                          <a:avLst/>
                        </a:prstGeom>
                        <a:blipFill>
                          <a:blip r:embed="rId1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fr-F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08" name="Ellipse 107">
                      <a:extLst>
                        <a:ext uri="{FF2B5EF4-FFF2-40B4-BE49-F238E27FC236}">
                          <a16:creationId xmlns:a16="http://schemas.microsoft.com/office/drawing/2014/main" id="{A06ABEC0-B0B5-4E92-BFB6-5281757E08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46167" y="1445173"/>
                      <a:ext cx="282321" cy="812187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16" name="ZoneTexte 15">
                    <a:extLst>
                      <a:ext uri="{FF2B5EF4-FFF2-40B4-BE49-F238E27FC236}">
                        <a16:creationId xmlns:a16="http://schemas.microsoft.com/office/drawing/2014/main" id="{105E1972-9923-423B-8ADC-EAD96FAA5C49}"/>
                      </a:ext>
                    </a:extLst>
                  </p:cNvPr>
                  <p:cNvSpPr txBox="1"/>
                  <p:nvPr/>
                </p:nvSpPr>
                <p:spPr>
                  <a:xfrm>
                    <a:off x="2269089" y="1852362"/>
                    <a:ext cx="57056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400" dirty="0">
                        <a:solidFill>
                          <a:srgbClr val="0070C0"/>
                        </a:solidFill>
                      </a:rPr>
                      <a:t>…</a:t>
                    </a:r>
                  </a:p>
                </p:txBody>
              </p:sp>
            </p:grpSp>
          </p:grpSp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8F62839-2635-4DF6-939D-D68E64EE1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2454" t="40278" r="2097"/>
            <a:stretch/>
          </p:blipFill>
          <p:spPr>
            <a:xfrm>
              <a:off x="1489046" y="2030262"/>
              <a:ext cx="2532191" cy="131141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20F5D926-1322-4C13-A646-2131C7DAAC37}"/>
                </a:ext>
              </a:extLst>
            </p:cNvPr>
            <p:cNvGrpSpPr/>
            <p:nvPr/>
          </p:nvGrpSpPr>
          <p:grpSpPr>
            <a:xfrm>
              <a:off x="4837196" y="1728194"/>
              <a:ext cx="3333067" cy="528814"/>
              <a:chOff x="4837196" y="1728194"/>
              <a:chExt cx="3333067" cy="528814"/>
            </a:xfrm>
          </p:grpSpPr>
          <p:sp>
            <p:nvSpPr>
              <p:cNvPr id="10" name="Explosion : 8 points 9">
                <a:extLst>
                  <a:ext uri="{FF2B5EF4-FFF2-40B4-BE49-F238E27FC236}">
                    <a16:creationId xmlns:a16="http://schemas.microsoft.com/office/drawing/2014/main" id="{8FC6D394-B7D4-4F41-AB7F-86392B9A7D49}"/>
                  </a:ext>
                </a:extLst>
              </p:cNvPr>
              <p:cNvSpPr/>
              <p:nvPr/>
            </p:nvSpPr>
            <p:spPr>
              <a:xfrm>
                <a:off x="6312493" y="1728194"/>
                <a:ext cx="425513" cy="226336"/>
              </a:xfrm>
              <a:prstGeom prst="irregularSeal1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Flèche : courbe vers le bas 70">
                <a:extLst>
                  <a:ext uri="{FF2B5EF4-FFF2-40B4-BE49-F238E27FC236}">
                    <a16:creationId xmlns:a16="http://schemas.microsoft.com/office/drawing/2014/main" id="{A9E8EE48-020A-4EB6-9386-7F7F7F5805E9}"/>
                  </a:ext>
                </a:extLst>
              </p:cNvPr>
              <p:cNvSpPr/>
              <p:nvPr/>
            </p:nvSpPr>
            <p:spPr>
              <a:xfrm flipH="1">
                <a:off x="5078336" y="1848045"/>
                <a:ext cx="3091927" cy="407613"/>
              </a:xfrm>
              <a:prstGeom prst="curved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Flèche : courbe vers le bas 71">
                <a:extLst>
                  <a:ext uri="{FF2B5EF4-FFF2-40B4-BE49-F238E27FC236}">
                    <a16:creationId xmlns:a16="http://schemas.microsoft.com/office/drawing/2014/main" id="{0B6DE9AB-C39E-4DD3-8E47-CC8CFB85DA1E}"/>
                  </a:ext>
                </a:extLst>
              </p:cNvPr>
              <p:cNvSpPr/>
              <p:nvPr/>
            </p:nvSpPr>
            <p:spPr>
              <a:xfrm flipH="1">
                <a:off x="4837196" y="1849395"/>
                <a:ext cx="3091927" cy="407613"/>
              </a:xfrm>
              <a:prstGeom prst="curved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0083704-44B0-48EF-9EF9-AD811E2630D6}"/>
              </a:ext>
            </a:extLst>
          </p:cNvPr>
          <p:cNvGrpSpPr/>
          <p:nvPr/>
        </p:nvGrpSpPr>
        <p:grpSpPr>
          <a:xfrm>
            <a:off x="1554475" y="3663783"/>
            <a:ext cx="9574997" cy="1562306"/>
            <a:chOff x="1554475" y="4025917"/>
            <a:chExt cx="9574997" cy="15623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FBCDA794-627E-49EE-B106-10133109D52A}"/>
                </a:ext>
              </a:extLst>
            </p:cNvPr>
            <p:cNvGrpSpPr/>
            <p:nvPr/>
          </p:nvGrpSpPr>
          <p:grpSpPr>
            <a:xfrm>
              <a:off x="4089014" y="4396990"/>
              <a:ext cx="7040458" cy="972973"/>
              <a:chOff x="3411613" y="2685638"/>
              <a:chExt cx="7040458" cy="972973"/>
            </a:xfrm>
          </p:grpSpPr>
          <p:sp>
            <p:nvSpPr>
              <p:cNvPr id="49" name="Rectangle : coins arrondis 48">
                <a:extLst>
                  <a:ext uri="{FF2B5EF4-FFF2-40B4-BE49-F238E27FC236}">
                    <a16:creationId xmlns:a16="http://schemas.microsoft.com/office/drawing/2014/main" id="{2781594B-4A14-4FAC-9C50-BB187FCBB18B}"/>
                  </a:ext>
                </a:extLst>
              </p:cNvPr>
              <p:cNvSpPr/>
              <p:nvPr/>
            </p:nvSpPr>
            <p:spPr>
              <a:xfrm>
                <a:off x="4690655" y="2901166"/>
                <a:ext cx="1888875" cy="590570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>
                    <a:solidFill>
                      <a:srgbClr val="FF0000"/>
                    </a:solidFill>
                  </a:rPr>
                  <a:t>Non Linéaire</a:t>
                </a:r>
              </a:p>
              <a:p>
                <a:pPr algn="ctr"/>
                <a:r>
                  <a:rPr lang="fr-FR" sz="1200" dirty="0"/>
                  <a:t>Loi de puissance, produit des entrées</a:t>
                </a:r>
              </a:p>
            </p:txBody>
          </p:sp>
          <p:sp>
            <p:nvSpPr>
              <p:cNvPr id="57" name="Flèche : droite 56">
                <a:extLst>
                  <a:ext uri="{FF2B5EF4-FFF2-40B4-BE49-F238E27FC236}">
                    <a16:creationId xmlns:a16="http://schemas.microsoft.com/office/drawing/2014/main" id="{6BB92945-8129-489B-9E0B-A136BE8D08F4}"/>
                  </a:ext>
                </a:extLst>
              </p:cNvPr>
              <p:cNvSpPr/>
              <p:nvPr/>
            </p:nvSpPr>
            <p:spPr>
              <a:xfrm>
                <a:off x="3563298" y="3390299"/>
                <a:ext cx="1110357" cy="45719"/>
              </a:xfrm>
              <a:prstGeom prst="rightArrow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9" name="Groupe 58">
                <a:extLst>
                  <a:ext uri="{FF2B5EF4-FFF2-40B4-BE49-F238E27FC236}">
                    <a16:creationId xmlns:a16="http://schemas.microsoft.com/office/drawing/2014/main" id="{64862400-0658-489E-8BBB-6A77957CF2A1}"/>
                  </a:ext>
                </a:extLst>
              </p:cNvPr>
              <p:cNvGrpSpPr/>
              <p:nvPr/>
            </p:nvGrpSpPr>
            <p:grpSpPr>
              <a:xfrm>
                <a:off x="6683738" y="2873732"/>
                <a:ext cx="1696648" cy="276999"/>
                <a:chOff x="4539960" y="1348069"/>
                <a:chExt cx="1696648" cy="276999"/>
              </a:xfrm>
            </p:grpSpPr>
            <p:sp>
              <p:nvSpPr>
                <p:cNvPr id="60" name="Flèche : droite 59">
                  <a:extLst>
                    <a:ext uri="{FF2B5EF4-FFF2-40B4-BE49-F238E27FC236}">
                      <a16:creationId xmlns:a16="http://schemas.microsoft.com/office/drawing/2014/main" id="{F6F6FD0E-D390-46D8-AD10-22DE00E0A308}"/>
                    </a:ext>
                  </a:extLst>
                </p:cNvPr>
                <p:cNvSpPr/>
                <p:nvPr/>
              </p:nvSpPr>
              <p:spPr>
                <a:xfrm>
                  <a:off x="4539960" y="1466634"/>
                  <a:ext cx="1110357" cy="45719"/>
                </a:xfrm>
                <a:prstGeom prst="rightArrow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ZoneTexte 60">
                      <a:extLst>
                        <a:ext uri="{FF2B5EF4-FFF2-40B4-BE49-F238E27FC236}">
                          <a16:creationId xmlns:a16="http://schemas.microsoft.com/office/drawing/2014/main" id="{4616A1C4-97EC-4E25-8B84-4F16444AD8D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62148" y="1348069"/>
                      <a:ext cx="67446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1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61" name="ZoneTexte 60">
                      <a:extLst>
                        <a:ext uri="{FF2B5EF4-FFF2-40B4-BE49-F238E27FC236}">
                          <a16:creationId xmlns:a16="http://schemas.microsoft.com/office/drawing/2014/main" id="{4616A1C4-97EC-4E25-8B84-4F16444AD8D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62148" y="1348069"/>
                      <a:ext cx="674460" cy="27699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2" name="Groupe 61">
                <a:extLst>
                  <a:ext uri="{FF2B5EF4-FFF2-40B4-BE49-F238E27FC236}">
                    <a16:creationId xmlns:a16="http://schemas.microsoft.com/office/drawing/2014/main" id="{7A76BC93-5CC6-4947-96E7-89A2CE4C8330}"/>
                  </a:ext>
                </a:extLst>
              </p:cNvPr>
              <p:cNvGrpSpPr/>
              <p:nvPr/>
            </p:nvGrpSpPr>
            <p:grpSpPr>
              <a:xfrm>
                <a:off x="6692791" y="3035091"/>
                <a:ext cx="1662708" cy="276999"/>
                <a:chOff x="4539960" y="1321043"/>
                <a:chExt cx="1662708" cy="276999"/>
              </a:xfrm>
            </p:grpSpPr>
            <p:sp>
              <p:nvSpPr>
                <p:cNvPr id="63" name="Flèche : droite 62">
                  <a:extLst>
                    <a:ext uri="{FF2B5EF4-FFF2-40B4-BE49-F238E27FC236}">
                      <a16:creationId xmlns:a16="http://schemas.microsoft.com/office/drawing/2014/main" id="{211229FB-C8C7-484F-B998-47C219656D01}"/>
                    </a:ext>
                  </a:extLst>
                </p:cNvPr>
                <p:cNvSpPr/>
                <p:nvPr/>
              </p:nvSpPr>
              <p:spPr>
                <a:xfrm>
                  <a:off x="4539960" y="1457581"/>
                  <a:ext cx="1110357" cy="45719"/>
                </a:xfrm>
                <a:prstGeom prst="rightArrow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ZoneTexte 63">
                      <a:extLst>
                        <a:ext uri="{FF2B5EF4-FFF2-40B4-BE49-F238E27FC236}">
                          <a16:creationId xmlns:a16="http://schemas.microsoft.com/office/drawing/2014/main" id="{44BA1450-0CD4-4AE8-AB61-2D61827BD8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28208" y="1321043"/>
                      <a:ext cx="67446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1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64" name="ZoneTexte 63">
                      <a:extLst>
                        <a:ext uri="{FF2B5EF4-FFF2-40B4-BE49-F238E27FC236}">
                          <a16:creationId xmlns:a16="http://schemas.microsoft.com/office/drawing/2014/main" id="{44BA1450-0CD4-4AE8-AB61-2D61827BD8F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28208" y="1321043"/>
                      <a:ext cx="674460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5" name="Groupe 64">
                <a:extLst>
                  <a:ext uri="{FF2B5EF4-FFF2-40B4-BE49-F238E27FC236}">
                    <a16:creationId xmlns:a16="http://schemas.microsoft.com/office/drawing/2014/main" id="{6D4DF4DD-2035-4343-8468-72ACE5EADF62}"/>
                  </a:ext>
                </a:extLst>
              </p:cNvPr>
              <p:cNvGrpSpPr/>
              <p:nvPr/>
            </p:nvGrpSpPr>
            <p:grpSpPr>
              <a:xfrm>
                <a:off x="6693897" y="3250247"/>
                <a:ext cx="1679708" cy="276999"/>
                <a:chOff x="4539960" y="1346517"/>
                <a:chExt cx="1679708" cy="276999"/>
              </a:xfrm>
            </p:grpSpPr>
            <p:sp>
              <p:nvSpPr>
                <p:cNvPr id="66" name="Flèche : droite 65">
                  <a:extLst>
                    <a:ext uri="{FF2B5EF4-FFF2-40B4-BE49-F238E27FC236}">
                      <a16:creationId xmlns:a16="http://schemas.microsoft.com/office/drawing/2014/main" id="{3362848F-DF85-4CA2-B3C3-DE919C0D4EDC}"/>
                    </a:ext>
                  </a:extLst>
                </p:cNvPr>
                <p:cNvSpPr/>
                <p:nvPr/>
              </p:nvSpPr>
              <p:spPr>
                <a:xfrm>
                  <a:off x="4539960" y="1466634"/>
                  <a:ext cx="1110357" cy="45719"/>
                </a:xfrm>
                <a:prstGeom prst="rightArrow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ZoneTexte 66">
                      <a:extLst>
                        <a:ext uri="{FF2B5EF4-FFF2-40B4-BE49-F238E27FC236}">
                          <a16:creationId xmlns:a16="http://schemas.microsoft.com/office/drawing/2014/main" id="{D6A51B85-D043-49B5-9269-98BF19DF30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45208" y="1346517"/>
                      <a:ext cx="67446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67" name="ZoneTexte 66">
                      <a:extLst>
                        <a:ext uri="{FF2B5EF4-FFF2-40B4-BE49-F238E27FC236}">
                          <a16:creationId xmlns:a16="http://schemas.microsoft.com/office/drawing/2014/main" id="{D6A51B85-D043-49B5-9269-98BF19DF309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45208" y="1346517"/>
                      <a:ext cx="674460" cy="27699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C8C73785-B045-4C66-977E-B14C15436A26}"/>
                  </a:ext>
                </a:extLst>
              </p:cNvPr>
              <p:cNvSpPr/>
              <p:nvPr/>
            </p:nvSpPr>
            <p:spPr>
              <a:xfrm>
                <a:off x="7196515" y="2846487"/>
                <a:ext cx="282321" cy="73587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" name="ZoneTexte 98">
                <a:extLst>
                  <a:ext uri="{FF2B5EF4-FFF2-40B4-BE49-F238E27FC236}">
                    <a16:creationId xmlns:a16="http://schemas.microsoft.com/office/drawing/2014/main" id="{3B8C6567-AB66-46F7-9348-C670ED25CD61}"/>
                  </a:ext>
                </a:extLst>
              </p:cNvPr>
              <p:cNvSpPr txBox="1"/>
              <p:nvPr/>
            </p:nvSpPr>
            <p:spPr>
              <a:xfrm>
                <a:off x="8364346" y="2685638"/>
                <a:ext cx="2087725" cy="954107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Automates déterministes pouvant avoir des régimes chaotiques</a:t>
                </a:r>
              </a:p>
            </p:txBody>
          </p:sp>
          <p:sp>
            <p:nvSpPr>
              <p:cNvPr id="51" name="Flèche : droite 50">
                <a:extLst>
                  <a:ext uri="{FF2B5EF4-FFF2-40B4-BE49-F238E27FC236}">
                    <a16:creationId xmlns:a16="http://schemas.microsoft.com/office/drawing/2014/main" id="{F88E856B-4108-422F-BB47-57E899F25D7B}"/>
                  </a:ext>
                </a:extLst>
              </p:cNvPr>
              <p:cNvSpPr/>
              <p:nvPr/>
            </p:nvSpPr>
            <p:spPr>
              <a:xfrm>
                <a:off x="3553139" y="3012232"/>
                <a:ext cx="1110357" cy="45719"/>
              </a:xfrm>
              <a:prstGeom prst="rightArrow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47559854-ECA7-4437-8B6F-B12B120EB8D2}"/>
                  </a:ext>
                </a:extLst>
              </p:cNvPr>
              <p:cNvGrpSpPr/>
              <p:nvPr/>
            </p:nvGrpSpPr>
            <p:grpSpPr>
              <a:xfrm>
                <a:off x="3411613" y="2784593"/>
                <a:ext cx="889826" cy="835827"/>
                <a:chOff x="1522159" y="1588277"/>
                <a:chExt cx="889826" cy="83582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ZoneTexte 109">
                      <a:extLst>
                        <a:ext uri="{FF2B5EF4-FFF2-40B4-BE49-F238E27FC236}">
                          <a16:creationId xmlns:a16="http://schemas.microsoft.com/office/drawing/2014/main" id="{58B23530-21F3-42DF-91FC-C9E2758826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29842" y="1588277"/>
                      <a:ext cx="67446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1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110" name="ZoneTexte 109">
                      <a:extLst>
                        <a:ext uri="{FF2B5EF4-FFF2-40B4-BE49-F238E27FC236}">
                          <a16:creationId xmlns:a16="http://schemas.microsoft.com/office/drawing/2014/main" id="{58B23530-21F3-42DF-91FC-C9E2758826C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29842" y="1588277"/>
                      <a:ext cx="674460" cy="276999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11" name="Groupe 110">
                  <a:extLst>
                    <a:ext uri="{FF2B5EF4-FFF2-40B4-BE49-F238E27FC236}">
                      <a16:creationId xmlns:a16="http://schemas.microsoft.com/office/drawing/2014/main" id="{0BD70F39-6AC1-4D58-9CD8-0E1B97FA0EFA}"/>
                    </a:ext>
                  </a:extLst>
                </p:cNvPr>
                <p:cNvGrpSpPr/>
                <p:nvPr/>
              </p:nvGrpSpPr>
              <p:grpSpPr>
                <a:xfrm>
                  <a:off x="1522159" y="1611917"/>
                  <a:ext cx="889826" cy="812187"/>
                  <a:chOff x="2039079" y="1536630"/>
                  <a:chExt cx="889826" cy="812187"/>
                </a:xfrm>
              </p:grpSpPr>
              <p:grpSp>
                <p:nvGrpSpPr>
                  <p:cNvPr id="112" name="Groupe 111">
                    <a:extLst>
                      <a:ext uri="{FF2B5EF4-FFF2-40B4-BE49-F238E27FC236}">
                        <a16:creationId xmlns:a16="http://schemas.microsoft.com/office/drawing/2014/main" id="{71057AD0-6A4B-403E-A75C-299A460E41DF}"/>
                      </a:ext>
                    </a:extLst>
                  </p:cNvPr>
                  <p:cNvGrpSpPr/>
                  <p:nvPr/>
                </p:nvGrpSpPr>
                <p:grpSpPr>
                  <a:xfrm>
                    <a:off x="2039079" y="1536630"/>
                    <a:ext cx="889826" cy="812187"/>
                    <a:chOff x="4056627" y="1445173"/>
                    <a:chExt cx="674460" cy="812187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14" name="ZoneTexte 113">
                          <a:extLst>
                            <a:ext uri="{FF2B5EF4-FFF2-40B4-BE49-F238E27FC236}">
                              <a16:creationId xmlns:a16="http://schemas.microsoft.com/office/drawing/2014/main" id="{98D7F9F9-092E-485C-B5DF-B77B719857A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056627" y="1594319"/>
                          <a:ext cx="674460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fr-FR" sz="1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fr-FR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p:txBody>
                    </p:sp>
                  </mc:Choice>
                  <mc:Fallback xmlns="">
                    <p:sp>
                      <p:nvSpPr>
                        <p:cNvPr id="114" name="ZoneTexte 113">
                          <a:extLst>
                            <a:ext uri="{FF2B5EF4-FFF2-40B4-BE49-F238E27FC236}">
                              <a16:creationId xmlns:a16="http://schemas.microsoft.com/office/drawing/2014/main" id="{98D7F9F9-092E-485C-B5DF-B77B719857A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056627" y="1594319"/>
                          <a:ext cx="674460" cy="276999"/>
                        </a:xfrm>
                        <a:prstGeom prst="rect">
                          <a:avLst/>
                        </a:prstGeom>
                        <a:blipFill>
                          <a:blip r:embed="rId2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fr-F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15" name="Ellipse 114">
                      <a:extLst>
                        <a:ext uri="{FF2B5EF4-FFF2-40B4-BE49-F238E27FC236}">
                          <a16:creationId xmlns:a16="http://schemas.microsoft.com/office/drawing/2014/main" id="{FC305485-DE56-4888-8521-1F50AC7AAA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46167" y="1445173"/>
                      <a:ext cx="282321" cy="812187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113" name="ZoneTexte 112">
                    <a:extLst>
                      <a:ext uri="{FF2B5EF4-FFF2-40B4-BE49-F238E27FC236}">
                        <a16:creationId xmlns:a16="http://schemas.microsoft.com/office/drawing/2014/main" id="{2FEC0129-10C8-4E6A-BF26-1A99DA159F6E}"/>
                      </a:ext>
                    </a:extLst>
                  </p:cNvPr>
                  <p:cNvSpPr txBox="1"/>
                  <p:nvPr/>
                </p:nvSpPr>
                <p:spPr>
                  <a:xfrm>
                    <a:off x="2269089" y="1852362"/>
                    <a:ext cx="57056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400" dirty="0">
                        <a:solidFill>
                          <a:srgbClr val="0070C0"/>
                        </a:solidFill>
                      </a:rPr>
                      <a:t>…</a:t>
                    </a:r>
                  </a:p>
                </p:txBody>
              </p:sp>
            </p:grpSp>
          </p:grpSp>
          <p:sp>
            <p:nvSpPr>
              <p:cNvPr id="20" name="Flèche : droite 19">
                <a:extLst>
                  <a:ext uri="{FF2B5EF4-FFF2-40B4-BE49-F238E27FC236}">
                    <a16:creationId xmlns:a16="http://schemas.microsoft.com/office/drawing/2014/main" id="{DDE0FACF-A083-4B60-A937-BD19BBCF587F}"/>
                  </a:ext>
                </a:extLst>
              </p:cNvPr>
              <p:cNvSpPr/>
              <p:nvPr/>
            </p:nvSpPr>
            <p:spPr>
              <a:xfrm>
                <a:off x="3540617" y="3207877"/>
                <a:ext cx="1110357" cy="45719"/>
              </a:xfrm>
              <a:prstGeom prst="rightArrow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29" name="Groupe 128">
                <a:extLst>
                  <a:ext uri="{FF2B5EF4-FFF2-40B4-BE49-F238E27FC236}">
                    <a16:creationId xmlns:a16="http://schemas.microsoft.com/office/drawing/2014/main" id="{617DEAC1-8554-4909-88E6-0214D4ED5D3D}"/>
                  </a:ext>
                </a:extLst>
              </p:cNvPr>
              <p:cNvGrpSpPr/>
              <p:nvPr/>
            </p:nvGrpSpPr>
            <p:grpSpPr>
              <a:xfrm>
                <a:off x="4042137" y="2819407"/>
                <a:ext cx="678214" cy="839204"/>
                <a:chOff x="1952214" y="1509613"/>
                <a:chExt cx="678214" cy="83920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0" name="ZoneTexte 129">
                      <a:extLst>
                        <a:ext uri="{FF2B5EF4-FFF2-40B4-BE49-F238E27FC236}">
                          <a16:creationId xmlns:a16="http://schemas.microsoft.com/office/drawing/2014/main" id="{48D6D0E0-4D42-4592-B3D6-EC162D3DB2A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61267" y="1509613"/>
                      <a:ext cx="6691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1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130" name="ZoneTexte 129">
                      <a:extLst>
                        <a:ext uri="{FF2B5EF4-FFF2-40B4-BE49-F238E27FC236}">
                          <a16:creationId xmlns:a16="http://schemas.microsoft.com/office/drawing/2014/main" id="{48D6D0E0-4D42-4592-B3D6-EC162D3DB2A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61267" y="1509613"/>
                      <a:ext cx="669161" cy="276999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31" name="Groupe 130">
                  <a:extLst>
                    <a:ext uri="{FF2B5EF4-FFF2-40B4-BE49-F238E27FC236}">
                      <a16:creationId xmlns:a16="http://schemas.microsoft.com/office/drawing/2014/main" id="{C6A1F5FC-9DB7-4D59-8189-1D681A18DD9C}"/>
                    </a:ext>
                  </a:extLst>
                </p:cNvPr>
                <p:cNvGrpSpPr/>
                <p:nvPr/>
              </p:nvGrpSpPr>
              <p:grpSpPr>
                <a:xfrm>
                  <a:off x="1952214" y="1536630"/>
                  <a:ext cx="674460" cy="812187"/>
                  <a:chOff x="1952214" y="1536630"/>
                  <a:chExt cx="674460" cy="812187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2" name="ZoneTexte 131">
                        <a:extLst>
                          <a:ext uri="{FF2B5EF4-FFF2-40B4-BE49-F238E27FC236}">
                            <a16:creationId xmlns:a16="http://schemas.microsoft.com/office/drawing/2014/main" id="{3064F73F-5BB3-4E0D-9BDF-D0544C7AE8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52214" y="1885711"/>
                        <a:ext cx="67446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oMath>
                          </m:oMathPara>
                        </a14:m>
                        <a:endParaRPr lang="fr-FR" dirty="0"/>
                      </a:p>
                    </p:txBody>
                  </p:sp>
                </mc:Choice>
                <mc:Fallback xmlns="">
                  <p:sp>
                    <p:nvSpPr>
                      <p:cNvPr id="132" name="ZoneTexte 131">
                        <a:extLst>
                          <a:ext uri="{FF2B5EF4-FFF2-40B4-BE49-F238E27FC236}">
                            <a16:creationId xmlns:a16="http://schemas.microsoft.com/office/drawing/2014/main" id="{3064F73F-5BB3-4E0D-9BDF-D0544C7AE8C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52214" y="1885711"/>
                        <a:ext cx="674460" cy="276999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133" name="Groupe 132">
                    <a:extLst>
                      <a:ext uri="{FF2B5EF4-FFF2-40B4-BE49-F238E27FC236}">
                        <a16:creationId xmlns:a16="http://schemas.microsoft.com/office/drawing/2014/main" id="{7BA5B4E9-F09A-4DA6-BE89-DFC82FE41D0F}"/>
                      </a:ext>
                    </a:extLst>
                  </p:cNvPr>
                  <p:cNvGrpSpPr/>
                  <p:nvPr/>
                </p:nvGrpSpPr>
                <p:grpSpPr>
                  <a:xfrm>
                    <a:off x="1952214" y="1536630"/>
                    <a:ext cx="669161" cy="812187"/>
                    <a:chOff x="1952214" y="1536630"/>
                    <a:chExt cx="669161" cy="812187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4" name="ZoneTexte 133">
                          <a:extLst>
                            <a:ext uri="{FF2B5EF4-FFF2-40B4-BE49-F238E27FC236}">
                              <a16:creationId xmlns:a16="http://schemas.microsoft.com/office/drawing/2014/main" id="{420D3BE0-4224-4334-A1BA-0BE18A12A4D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952214" y="1685776"/>
                          <a:ext cx="669161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fr-FR" sz="1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p:txBody>
                    </p:sp>
                  </mc:Choice>
                  <mc:Fallback xmlns="">
                    <p:sp>
                      <p:nvSpPr>
                        <p:cNvPr id="134" name="ZoneTexte 133">
                          <a:extLst>
                            <a:ext uri="{FF2B5EF4-FFF2-40B4-BE49-F238E27FC236}">
                              <a16:creationId xmlns:a16="http://schemas.microsoft.com/office/drawing/2014/main" id="{420D3BE0-4224-4334-A1BA-0BE18A12A4DD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952214" y="1685776"/>
                          <a:ext cx="669161" cy="276999"/>
                        </a:xfrm>
                        <a:prstGeom prst="rect">
                          <a:avLst/>
                        </a:prstGeom>
                        <a:blipFill>
                          <a:blip r:embed="rId1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fr-F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35" name="Ellipse 134">
                      <a:extLst>
                        <a:ext uri="{FF2B5EF4-FFF2-40B4-BE49-F238E27FC236}">
                          <a16:creationId xmlns:a16="http://schemas.microsoft.com/office/drawing/2014/main" id="{C008FCD1-5985-4B09-9DA6-8DB368703C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0265" y="1536630"/>
                      <a:ext cx="280103" cy="812187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</p:grp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DDC2B59-38C3-416F-B6FB-BEDC60B14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-1002" t="32042" r="7307"/>
            <a:stretch/>
          </p:blipFill>
          <p:spPr>
            <a:xfrm>
              <a:off x="1554475" y="4025917"/>
              <a:ext cx="2381334" cy="1562306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EA30E96F-72E0-49BA-8B75-107C4BECBAF8}"/>
                </a:ext>
              </a:extLst>
            </p:cNvPr>
            <p:cNvGrpSpPr/>
            <p:nvPr/>
          </p:nvGrpSpPr>
          <p:grpSpPr>
            <a:xfrm>
              <a:off x="4837196" y="4035749"/>
              <a:ext cx="3333067" cy="528814"/>
              <a:chOff x="4837196" y="1728194"/>
              <a:chExt cx="3333067" cy="528814"/>
            </a:xfrm>
          </p:grpSpPr>
          <p:sp>
            <p:nvSpPr>
              <p:cNvPr id="75" name="Explosion : 8 points 74">
                <a:extLst>
                  <a:ext uri="{FF2B5EF4-FFF2-40B4-BE49-F238E27FC236}">
                    <a16:creationId xmlns:a16="http://schemas.microsoft.com/office/drawing/2014/main" id="{A404BF43-15E2-458E-91DE-F7B09F7EB1FB}"/>
                  </a:ext>
                </a:extLst>
              </p:cNvPr>
              <p:cNvSpPr/>
              <p:nvPr/>
            </p:nvSpPr>
            <p:spPr>
              <a:xfrm>
                <a:off x="6312493" y="1728194"/>
                <a:ext cx="425513" cy="226336"/>
              </a:xfrm>
              <a:prstGeom prst="irregularSeal1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" name="Flèche : courbe vers le bas 75">
                <a:extLst>
                  <a:ext uri="{FF2B5EF4-FFF2-40B4-BE49-F238E27FC236}">
                    <a16:creationId xmlns:a16="http://schemas.microsoft.com/office/drawing/2014/main" id="{7F33A2ED-3E3A-462D-9445-2B9EDDF0FDFA}"/>
                  </a:ext>
                </a:extLst>
              </p:cNvPr>
              <p:cNvSpPr/>
              <p:nvPr/>
            </p:nvSpPr>
            <p:spPr>
              <a:xfrm flipH="1">
                <a:off x="5078336" y="1848045"/>
                <a:ext cx="3091927" cy="407613"/>
              </a:xfrm>
              <a:prstGeom prst="curved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Flèche : courbe vers le bas 76">
                <a:extLst>
                  <a:ext uri="{FF2B5EF4-FFF2-40B4-BE49-F238E27FC236}">
                    <a16:creationId xmlns:a16="http://schemas.microsoft.com/office/drawing/2014/main" id="{F85ED2C9-2A4E-4D3B-A324-1572AB773BF9}"/>
                  </a:ext>
                </a:extLst>
              </p:cNvPr>
              <p:cNvSpPr/>
              <p:nvPr/>
            </p:nvSpPr>
            <p:spPr>
              <a:xfrm flipH="1">
                <a:off x="4837196" y="1849395"/>
                <a:ext cx="3091927" cy="407613"/>
              </a:xfrm>
              <a:prstGeom prst="curved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" name="Flèche : courbe vers le bas 77">
              <a:extLst>
                <a:ext uri="{FF2B5EF4-FFF2-40B4-BE49-F238E27FC236}">
                  <a16:creationId xmlns:a16="http://schemas.microsoft.com/office/drawing/2014/main" id="{C794F645-C413-41E8-BD89-3D4632639F9C}"/>
                </a:ext>
              </a:extLst>
            </p:cNvPr>
            <p:cNvSpPr/>
            <p:nvPr/>
          </p:nvSpPr>
          <p:spPr>
            <a:xfrm flipH="1">
              <a:off x="4962844" y="4174692"/>
              <a:ext cx="3091927" cy="407613"/>
            </a:xfrm>
            <a:prstGeom prst="curved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75C19414-1590-457A-8A6A-B809D2E03242}"/>
              </a:ext>
            </a:extLst>
          </p:cNvPr>
          <p:cNvSpPr txBox="1"/>
          <p:nvPr/>
        </p:nvSpPr>
        <p:spPr>
          <a:xfrm>
            <a:off x="3404103" y="5457206"/>
            <a:ext cx="7269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hasard et son rôle dans l’étude des systèmes dynamiques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DB7AE256-DEEE-41FD-24DF-FA1576B39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46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08600A4-C319-4DA4-8CFA-DCD1CB4C2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AB06444-4A47-4900-8A33-F005936E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30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21EA7A-C81A-4BCB-99F1-FB43170B11F6}"/>
              </a:ext>
            </a:extLst>
          </p:cNvPr>
          <p:cNvSpPr txBox="1"/>
          <p:nvPr/>
        </p:nvSpPr>
        <p:spPr>
          <a:xfrm>
            <a:off x="7208252" y="280718"/>
            <a:ext cx="4209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Simulation des files d’attente (1)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28DDB8-C291-4EB8-A7E2-3F434C15F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023" y="1195595"/>
            <a:ext cx="2800191" cy="15740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E47ABF7-ADA8-4B37-80E5-5717C1B5A06A}"/>
              </a:ext>
            </a:extLst>
          </p:cNvPr>
          <p:cNvSpPr txBox="1"/>
          <p:nvPr/>
        </p:nvSpPr>
        <p:spPr>
          <a:xfrm>
            <a:off x="5267286" y="1121445"/>
            <a:ext cx="3926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Simulation des files d’attente</a:t>
            </a:r>
          </a:p>
          <a:p>
            <a:r>
              <a:rPr lang="fr-FR" sz="1400" dirty="0"/>
              <a:t>Un problème récurrent, parfois « pressant »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4B20EBB-9E7E-45C5-977F-1F00107F0975}"/>
              </a:ext>
            </a:extLst>
          </p:cNvPr>
          <p:cNvGrpSpPr/>
          <p:nvPr/>
        </p:nvGrpSpPr>
        <p:grpSpPr>
          <a:xfrm>
            <a:off x="7143036" y="2127941"/>
            <a:ext cx="3028950" cy="1944262"/>
            <a:chOff x="6727598" y="2324528"/>
            <a:chExt cx="3028950" cy="194426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83729DB-35AB-4489-A4AF-4D7607EE5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7598" y="2324528"/>
              <a:ext cx="3028950" cy="169545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EBBE2FDB-C6C2-4766-AF36-6B53C793AD8B}"/>
                </a:ext>
              </a:extLst>
            </p:cNvPr>
            <p:cNvSpPr txBox="1"/>
            <p:nvPr/>
          </p:nvSpPr>
          <p:spPr>
            <a:xfrm>
              <a:off x="6727598" y="4037958"/>
              <a:ext cx="1785795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00" dirty="0"/>
                <a:t>www.telecom-sudparis.eu</a:t>
              </a:r>
            </a:p>
          </p:txBody>
        </p:sp>
      </p:grpSp>
      <p:sp>
        <p:nvSpPr>
          <p:cNvPr id="26" name="Phylactère : pensées 25">
            <a:extLst>
              <a:ext uri="{FF2B5EF4-FFF2-40B4-BE49-F238E27FC236}">
                <a16:creationId xmlns:a16="http://schemas.microsoft.com/office/drawing/2014/main" id="{1D70E2BD-7C94-4AFC-8417-ECBB3C9F3C06}"/>
              </a:ext>
            </a:extLst>
          </p:cNvPr>
          <p:cNvSpPr/>
          <p:nvPr/>
        </p:nvSpPr>
        <p:spPr>
          <a:xfrm rot="20861397" flipH="1">
            <a:off x="6088706" y="2370548"/>
            <a:ext cx="1211434" cy="493519"/>
          </a:xfrm>
          <a:prstGeom prst="cloudCallout">
            <a:avLst>
              <a:gd name="adj1" fmla="val -51220"/>
              <a:gd name="adj2" fmla="val 10186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Arrivées</a:t>
            </a:r>
            <a:r>
              <a:rPr lang="fr-FR" dirty="0"/>
              <a:t> </a:t>
            </a:r>
            <a:r>
              <a:rPr lang="fr-FR" sz="1000" dirty="0"/>
              <a:t>aléatoires</a:t>
            </a:r>
            <a:endParaRPr lang="fr-FR" dirty="0"/>
          </a:p>
        </p:txBody>
      </p:sp>
      <p:sp>
        <p:nvSpPr>
          <p:cNvPr id="51" name="Phylactère : pensées 50">
            <a:extLst>
              <a:ext uri="{FF2B5EF4-FFF2-40B4-BE49-F238E27FC236}">
                <a16:creationId xmlns:a16="http://schemas.microsoft.com/office/drawing/2014/main" id="{CB699AEF-0220-4135-9B27-51567BE7383D}"/>
              </a:ext>
            </a:extLst>
          </p:cNvPr>
          <p:cNvSpPr/>
          <p:nvPr/>
        </p:nvSpPr>
        <p:spPr>
          <a:xfrm flipH="1">
            <a:off x="9306961" y="1578440"/>
            <a:ext cx="1938861" cy="493519"/>
          </a:xfrm>
          <a:prstGeom prst="cloudCallout">
            <a:avLst>
              <a:gd name="adj1" fmla="val 39597"/>
              <a:gd name="adj2" fmla="val 8388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Temps de service</a:t>
            </a:r>
            <a:r>
              <a:rPr lang="fr-FR" dirty="0"/>
              <a:t> </a:t>
            </a:r>
            <a:r>
              <a:rPr lang="fr-FR" sz="1000" dirty="0"/>
              <a:t>aléatoire</a:t>
            </a:r>
            <a:endParaRPr lang="fr-FR" dirty="0"/>
          </a:p>
        </p:txBody>
      </p:sp>
      <p:sp>
        <p:nvSpPr>
          <p:cNvPr id="28" name="Phylactère : pensées 27">
            <a:extLst>
              <a:ext uri="{FF2B5EF4-FFF2-40B4-BE49-F238E27FC236}">
                <a16:creationId xmlns:a16="http://schemas.microsoft.com/office/drawing/2014/main" id="{46BD42B6-3D34-45C7-87FD-7D611A0E3E7A}"/>
              </a:ext>
            </a:extLst>
          </p:cNvPr>
          <p:cNvSpPr/>
          <p:nvPr/>
        </p:nvSpPr>
        <p:spPr>
          <a:xfrm>
            <a:off x="9118257" y="3385692"/>
            <a:ext cx="2127565" cy="1097700"/>
          </a:xfrm>
          <a:prstGeom prst="cloudCallout">
            <a:avLst>
              <a:gd name="adj1" fmla="val -69344"/>
              <a:gd name="adj2" fmla="val -570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Combien de personnes dans la file</a:t>
            </a:r>
          </a:p>
          <a:p>
            <a:pPr algn="ctr"/>
            <a:r>
              <a:rPr lang="fr-FR" sz="1000" dirty="0"/>
              <a:t>Durée moyenne d’attente</a:t>
            </a: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AF3C0E5E-76F9-4485-867E-41EF2E3850BA}"/>
              </a:ext>
            </a:extLst>
          </p:cNvPr>
          <p:cNvGrpSpPr/>
          <p:nvPr/>
        </p:nvGrpSpPr>
        <p:grpSpPr>
          <a:xfrm>
            <a:off x="2373605" y="3051861"/>
            <a:ext cx="2671540" cy="2999927"/>
            <a:chOff x="2373605" y="3051861"/>
            <a:chExt cx="2671540" cy="2999927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CC319DC-4EF6-4F2C-8F3C-B3709DB31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3605" y="3051861"/>
              <a:ext cx="2671540" cy="275370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D7D707CA-048F-402C-8026-0F8A57152797}"/>
                </a:ext>
              </a:extLst>
            </p:cNvPr>
            <p:cNvSpPr txBox="1"/>
            <p:nvPr/>
          </p:nvSpPr>
          <p:spPr>
            <a:xfrm>
              <a:off x="2589887" y="5805567"/>
              <a:ext cx="236996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" dirty="0"/>
                <a:t>https://www.madamepee.com/</a:t>
              </a:r>
            </a:p>
          </p:txBody>
        </p:sp>
      </p:grpSp>
      <p:pic>
        <p:nvPicPr>
          <p:cNvPr id="57" name="Image 56">
            <a:extLst>
              <a:ext uri="{FF2B5EF4-FFF2-40B4-BE49-F238E27FC236}">
                <a16:creationId xmlns:a16="http://schemas.microsoft.com/office/drawing/2014/main" id="{75FA0C47-9EC7-4924-9637-6F113CFF9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037" y="4359648"/>
            <a:ext cx="3208065" cy="1439984"/>
          </a:xfrm>
          <a:prstGeom prst="rect">
            <a:avLst/>
          </a:prstGeom>
        </p:spPr>
      </p:pic>
      <p:pic>
        <p:nvPicPr>
          <p:cNvPr id="2050" name="Picture 2" descr="MadamePee">
            <a:hlinkClick r:id="rId6"/>
            <a:extLst>
              <a:ext uri="{FF2B5EF4-FFF2-40B4-BE49-F238E27FC236}">
                <a16:creationId xmlns:a16="http://schemas.microsoft.com/office/drawing/2014/main" id="{2B8ADDB0-6E95-457A-A8B0-55B9350F0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588" y="3111650"/>
            <a:ext cx="1267005" cy="99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B85F3D1-3827-ACB8-B1BA-4C6F3D1FF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23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1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08600A4-C319-4DA4-8CFA-DCD1CB4C2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AB06444-4A47-4900-8A33-F005936E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31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21EA7A-C81A-4BCB-99F1-FB43170B11F6}"/>
              </a:ext>
            </a:extLst>
          </p:cNvPr>
          <p:cNvSpPr txBox="1"/>
          <p:nvPr/>
        </p:nvSpPr>
        <p:spPr>
          <a:xfrm>
            <a:off x="7208252" y="280718"/>
            <a:ext cx="4209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Simulation des files d’attente (2)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0FB559-1FFD-49C0-898F-08EBF8B1D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426" y="949478"/>
            <a:ext cx="3268728" cy="1848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20B68D3-B715-4D46-9ADB-1AFAB6918F1A}"/>
                  </a:ext>
                </a:extLst>
              </p:cNvPr>
              <p:cNvSpPr txBox="1"/>
              <p:nvPr/>
            </p:nvSpPr>
            <p:spPr>
              <a:xfrm>
                <a:off x="2170835" y="949477"/>
                <a:ext cx="3208065" cy="1443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Arrivées dans la file d’attente</a:t>
                </a:r>
              </a:p>
              <a:p>
                <a:r>
                  <a:rPr lang="fr-FR" sz="1200" dirty="0"/>
                  <a:t>Arrivées indépendantes </a:t>
                </a:r>
                <a:r>
                  <a:rPr lang="fr-FR" sz="1200" dirty="0">
                    <a:sym typeface="Wingdings" panose="05000000000000000000" pitchFamily="2" charset="2"/>
                  </a:rPr>
                  <a:t> </a:t>
                </a:r>
                <a:r>
                  <a:rPr lang="fr-FR" sz="1200" dirty="0">
                    <a:solidFill>
                      <a:srgbClr val="FF0000"/>
                    </a:solidFill>
                  </a:rPr>
                  <a:t>Loi de Poisson </a:t>
                </a:r>
                <a:r>
                  <a:rPr lang="fr-FR" sz="1200" dirty="0"/>
                  <a:t>pour les intervalles de temps entre 2 arrivées (moyenne T)</a:t>
                </a:r>
              </a:p>
              <a:p>
                <a:endParaRPr lang="fr-FR" sz="1200" dirty="0"/>
              </a:p>
              <a:p>
                <a:pPr algn="ctr"/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𝑃𝑟𝑜𝑏</m:t>
                    </m:r>
                    <m:d>
                      <m:d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sSup>
                      <m:sSup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fr-FR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20B68D3-B715-4D46-9ADB-1AFAB6918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835" y="949477"/>
                <a:ext cx="3208065" cy="1443537"/>
              </a:xfrm>
              <a:prstGeom prst="rect">
                <a:avLst/>
              </a:prstGeom>
              <a:blipFill>
                <a:blip r:embed="rId3"/>
                <a:stretch>
                  <a:fillRect l="-951" t="-1266" r="-11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929D246-4CFC-4C69-9581-B410ED1689B5}"/>
                  </a:ext>
                </a:extLst>
              </p:cNvPr>
              <p:cNvSpPr txBox="1"/>
              <p:nvPr/>
            </p:nvSpPr>
            <p:spPr>
              <a:xfrm>
                <a:off x="8209856" y="1410232"/>
                <a:ext cx="3208065" cy="926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Temps de service</a:t>
                </a:r>
              </a:p>
              <a:p>
                <a:r>
                  <a:rPr lang="fr-FR" sz="1200" dirty="0">
                    <a:solidFill>
                      <a:srgbClr val="FF0000"/>
                    </a:solidFill>
                  </a:rPr>
                  <a:t>Loi uniforme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fr-FR" sz="1200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𝑃𝑟𝑜𝑏</m:t>
                      </m:r>
                      <m:d>
                        <m:d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𝑐𝑡𝑒</m:t>
                      </m:r>
                    </m:oMath>
                  </m:oMathPara>
                </a14:m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929D246-4CFC-4C69-9581-B410ED168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856" y="1410232"/>
                <a:ext cx="3208065" cy="926536"/>
              </a:xfrm>
              <a:prstGeom prst="rect">
                <a:avLst/>
              </a:prstGeom>
              <a:blipFill>
                <a:blip r:embed="rId4"/>
                <a:stretch>
                  <a:fillRect l="-1141" t="-1974" b="-6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8D8511AE-C302-47A2-AA33-2D2FB659D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1" t="26798" r="9852" b="23697"/>
          <a:stretch/>
        </p:blipFill>
        <p:spPr>
          <a:xfrm>
            <a:off x="1946495" y="3066255"/>
            <a:ext cx="9171159" cy="288383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18E349-3AD4-9787-CBF4-1E86597A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162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4B3132-A9B2-4554-B696-87447B12B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5154" y="6083030"/>
            <a:ext cx="7621984" cy="365125"/>
          </a:xfrm>
        </p:spPr>
        <p:txBody>
          <a:bodyPr/>
          <a:lstStyle/>
          <a:p>
            <a:r>
              <a:rPr lang="fr-FR" dirty="0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F9520E-6762-40E6-9B7A-0933624F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32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CE2C7E-0433-4A1F-BBBD-8AB2E7D175C9}"/>
              </a:ext>
            </a:extLst>
          </p:cNvPr>
          <p:cNvSpPr txBox="1"/>
          <p:nvPr/>
        </p:nvSpPr>
        <p:spPr>
          <a:xfrm>
            <a:off x="7487216" y="416459"/>
            <a:ext cx="377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Modélisation de trafic routier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2C8BA2E-A922-4054-AB50-16702B10A955}"/>
              </a:ext>
            </a:extLst>
          </p:cNvPr>
          <p:cNvGrpSpPr/>
          <p:nvPr/>
        </p:nvGrpSpPr>
        <p:grpSpPr>
          <a:xfrm>
            <a:off x="5142367" y="1051647"/>
            <a:ext cx="6325354" cy="4005035"/>
            <a:chOff x="5118225" y="1316642"/>
            <a:chExt cx="6096000" cy="3675221"/>
          </a:xfrm>
        </p:grpSpPr>
        <p:pic>
          <p:nvPicPr>
            <p:cNvPr id="6" name="Modélisation trafic">
              <a:hlinkClick r:id="" action="ppaction://media"/>
              <a:extLst>
                <a:ext uri="{FF2B5EF4-FFF2-40B4-BE49-F238E27FC236}">
                  <a16:creationId xmlns:a16="http://schemas.microsoft.com/office/drawing/2014/main" id="{A6E30ABD-BA48-4F65-8675-D0E9F060CA73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5118225" y="1316642"/>
              <a:ext cx="6096000" cy="342900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D873307-1CB0-4C45-956A-4C931A791BE0}"/>
                </a:ext>
              </a:extLst>
            </p:cNvPr>
            <p:cNvSpPr txBox="1"/>
            <p:nvPr/>
          </p:nvSpPr>
          <p:spPr>
            <a:xfrm>
              <a:off x="8283423" y="4745642"/>
              <a:ext cx="293080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" b="1" i="0" u="sng" cap="all" dirty="0">
                  <a:solidFill>
                    <a:srgbClr val="3399FF"/>
                  </a:solidFill>
                  <a:effectLst/>
                  <a:latin typeface="Raleway"/>
                  <a:hlinkClick r:id="rId5"/>
                </a:rPr>
                <a:t>ANDREA JAMES</a:t>
              </a:r>
              <a:r>
                <a:rPr lang="fr-FR" sz="1000" b="1" i="0" u="sng" cap="all" dirty="0">
                  <a:solidFill>
                    <a:srgbClr val="3399FF"/>
                  </a:solidFill>
                  <a:effectLst/>
                  <a:latin typeface="Raleway"/>
                </a:rPr>
                <a:t> https://boingboing.net/ </a:t>
              </a:r>
              <a:endParaRPr lang="fr-FR" sz="1000" dirty="0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9793A454-30A8-41F5-A842-BB1A86A41311}"/>
              </a:ext>
            </a:extLst>
          </p:cNvPr>
          <p:cNvSpPr txBox="1"/>
          <p:nvPr/>
        </p:nvSpPr>
        <p:spPr>
          <a:xfrm>
            <a:off x="2480647" y="1147759"/>
            <a:ext cx="2534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Un exemple de simulation de files d’attente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908151-6C5E-46EB-89AB-688AA6630E99}"/>
              </a:ext>
            </a:extLst>
          </p:cNvPr>
          <p:cNvSpPr txBox="1"/>
          <p:nvPr/>
        </p:nvSpPr>
        <p:spPr>
          <a:xfrm>
            <a:off x="2480647" y="2722400"/>
            <a:ext cx="2181887" cy="16619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Des millions de nombres aléatoires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Vitesses des voitures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Directions prises aux  carrefours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Etc.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EAD0BA-D920-41E3-8342-FA68A2BC2369}"/>
              </a:ext>
            </a:extLst>
          </p:cNvPr>
          <p:cNvSpPr txBox="1"/>
          <p:nvPr/>
        </p:nvSpPr>
        <p:spPr>
          <a:xfrm>
            <a:off x="2480647" y="5345296"/>
            <a:ext cx="900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Modélisation </a:t>
            </a:r>
            <a:r>
              <a:rPr lang="fr-FR" sz="1600" dirty="0">
                <a:solidFill>
                  <a:srgbClr val="FF0000"/>
                </a:solidFill>
              </a:rPr>
              <a:t>lagrangienne</a:t>
            </a:r>
            <a:r>
              <a:rPr lang="fr-FR" sz="1600" dirty="0"/>
              <a:t> (suivi de véhicules sélectionnés au hasard)</a:t>
            </a:r>
          </a:p>
          <a:p>
            <a:pPr algn="r"/>
            <a:r>
              <a:rPr lang="fr-FR" sz="1600" dirty="0"/>
              <a:t>  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</a:t>
            </a:r>
            <a:r>
              <a:rPr lang="fr-FR" sz="1600" dirty="0">
                <a:sym typeface="Wingdings" panose="05000000000000000000" pitchFamily="2" charset="2"/>
              </a:rPr>
              <a:t> modélisation 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eulérienne</a:t>
            </a:r>
            <a:r>
              <a:rPr lang="fr-FR" sz="1600" dirty="0">
                <a:sym typeface="Wingdings" panose="05000000000000000000" pitchFamily="2" charset="2"/>
              </a:rPr>
              <a:t> (capteurs fixes sur la chaussée) </a:t>
            </a:r>
            <a:r>
              <a:rPr lang="fr-FR" sz="1600" dirty="0"/>
              <a:t> 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DAAA0D14-631B-DB2F-A484-002CADED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29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9319A1E-DADE-47E1-88DF-D02AEEC7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E728DF-6BED-40AF-90CF-E1749DA8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33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2214B2-1D00-41B2-84AD-F26387301610}"/>
              </a:ext>
            </a:extLst>
          </p:cNvPr>
          <p:cNvSpPr txBox="1"/>
          <p:nvPr/>
        </p:nvSpPr>
        <p:spPr>
          <a:xfrm>
            <a:off x="8715983" y="436964"/>
            <a:ext cx="254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hasard en bref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70BA3B-6C3D-463B-9D9D-7DA304280EF9}"/>
              </a:ext>
            </a:extLst>
          </p:cNvPr>
          <p:cNvSpPr txBox="1"/>
          <p:nvPr/>
        </p:nvSpPr>
        <p:spPr>
          <a:xfrm>
            <a:off x="2315183" y="1275439"/>
            <a:ext cx="8715983" cy="28007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A notre échelle, le hasard est le principe déclencheur d'événements non liés à une cause connue.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En mécanique quantique, il y a des phénomènes irréductiblement aléatoires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Le hasard obéit à des lois de probabilité selon la nature statistique des causes : loi uniforme, loi normale, loi de Poisson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Sur un ordinateur, on génère de suites pseudo-aléatoires (déterministes à causes cachées)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Les méthodes de Monte-Carlo permettent la résolution approchée de systèmes avec de nombreux composants en interaction ( cinétique, des gaz, équation de Boltzmann)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B0F0"/>
                </a:solidFill>
              </a:rPr>
              <a:t>La marche au hasard (et ses dérivées) est la base de modélisation de nombreux phénomènes de diffusion (épidémie, mouvement de foules)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lois du hasard permettent la simulation dynamique des files d’attente (toilettes, caisse de magasin, trafic routier …)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7A07057-6CD8-485E-1699-F86F3EFD8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259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60E4217-3C73-4008-B7EA-B0BEC48BC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E2FF33-2A8A-47FB-AED8-A762672B5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34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9D83FB-94D0-448E-9D98-B0885C88184E}"/>
              </a:ext>
            </a:extLst>
          </p:cNvPr>
          <p:cNvSpPr txBox="1"/>
          <p:nvPr/>
        </p:nvSpPr>
        <p:spPr>
          <a:xfrm>
            <a:off x="8935770" y="353085"/>
            <a:ext cx="24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percolation (1)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8D36FD-B54B-4418-85C5-93A5DCA80F0F}"/>
              </a:ext>
            </a:extLst>
          </p:cNvPr>
          <p:cNvSpPr txBox="1"/>
          <p:nvPr/>
        </p:nvSpPr>
        <p:spPr>
          <a:xfrm>
            <a:off x="2489704" y="1231271"/>
            <a:ext cx="2789974" cy="86177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De la diffusion</a:t>
            </a:r>
          </a:p>
          <a:p>
            <a:r>
              <a:rPr lang="fr-FR" sz="1600" dirty="0"/>
              <a:t>Marche aléatoire dans un repère fixe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AD6F08-D4D1-4F53-A4B7-EE2AE7771252}"/>
              </a:ext>
            </a:extLst>
          </p:cNvPr>
          <p:cNvSpPr txBox="1"/>
          <p:nvPr/>
        </p:nvSpPr>
        <p:spPr>
          <a:xfrm>
            <a:off x="7114516" y="1250855"/>
            <a:ext cx="3358836" cy="86177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À la percolation</a:t>
            </a:r>
          </a:p>
          <a:p>
            <a:r>
              <a:rPr lang="fr-FR" sz="1600" dirty="0"/>
              <a:t>Déplacement dans un repère aléatoire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EB8B1ADF-3447-4799-BE14-06EFAB448A17}"/>
              </a:ext>
            </a:extLst>
          </p:cNvPr>
          <p:cNvSpPr/>
          <p:nvPr/>
        </p:nvSpPr>
        <p:spPr>
          <a:xfrm>
            <a:off x="5685576" y="1662158"/>
            <a:ext cx="1023042" cy="2119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D6AB61-3634-41BE-A073-998F57CAF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704" y="3037395"/>
            <a:ext cx="1158106" cy="15427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F6E7D3-CD43-479B-931D-48417718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935" y="2991987"/>
            <a:ext cx="1821345" cy="1753385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EC922447-6995-46A8-AC5F-CC51E13C3CEE}"/>
              </a:ext>
            </a:extLst>
          </p:cNvPr>
          <p:cNvGrpSpPr/>
          <p:nvPr/>
        </p:nvGrpSpPr>
        <p:grpSpPr>
          <a:xfrm>
            <a:off x="8522220" y="3104273"/>
            <a:ext cx="2323651" cy="1712728"/>
            <a:chOff x="8481110" y="2664593"/>
            <a:chExt cx="2323651" cy="1712728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97C0AB0-5528-4ADE-BE08-E17A5110F889}"/>
                </a:ext>
              </a:extLst>
            </p:cNvPr>
            <p:cNvSpPr txBox="1"/>
            <p:nvPr/>
          </p:nvSpPr>
          <p:spPr>
            <a:xfrm>
              <a:off x="8481110" y="4146489"/>
              <a:ext cx="232365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900" dirty="0"/>
                <a:t>Alexis </a:t>
              </a:r>
              <a:r>
                <a:rPr lang="fr-FR" sz="900" dirty="0" err="1"/>
                <a:t>Monnerot-Dumaine</a:t>
              </a:r>
              <a:r>
                <a:rPr lang="fr-FR" sz="900" dirty="0"/>
                <a:t> - Wikipédia </a:t>
              </a:r>
            </a:p>
          </p:txBody>
        </p:sp>
        <p:pic>
          <p:nvPicPr>
            <p:cNvPr id="19" name="Image 18" descr="Une image contenant carte&#10;&#10;Description générée automatiquement">
              <a:extLst>
                <a:ext uri="{FF2B5EF4-FFF2-40B4-BE49-F238E27FC236}">
                  <a16:creationId xmlns:a16="http://schemas.microsoft.com/office/drawing/2014/main" id="{EA5E8BFE-11FF-4424-9F43-FC11E72A0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1110" y="2664593"/>
              <a:ext cx="2093337" cy="1481896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6A8A73CC-0877-4F98-9D27-191E772632BD}"/>
              </a:ext>
            </a:extLst>
          </p:cNvPr>
          <p:cNvSpPr txBox="1"/>
          <p:nvPr/>
        </p:nvSpPr>
        <p:spPr>
          <a:xfrm>
            <a:off x="3465968" y="2478451"/>
            <a:ext cx="526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Qu’y a-t-il de commun entre ces situations ?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82541DB-D663-4B1A-94ED-FEABFF023F3B}"/>
              </a:ext>
            </a:extLst>
          </p:cNvPr>
          <p:cNvSpPr txBox="1"/>
          <p:nvPr/>
        </p:nvSpPr>
        <p:spPr>
          <a:xfrm>
            <a:off x="3727738" y="5322517"/>
            <a:ext cx="5612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Le phénomène de percolation </a:t>
            </a:r>
            <a:r>
              <a:rPr lang="fr-FR" sz="1400" dirty="0"/>
              <a:t>- </a:t>
            </a:r>
            <a:r>
              <a:rPr lang="nb-NO" sz="1400" b="0" i="0" dirty="0">
                <a:solidFill>
                  <a:srgbClr val="333333"/>
                </a:solidFill>
                <a:effectLst/>
              </a:rPr>
              <a:t>J. M. Hammersley, en 1957</a:t>
            </a:r>
            <a:endParaRPr lang="fr-FR" sz="1400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0113EAC8-E0B9-BB07-5A93-210E85A70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9D4F90C-40E4-FBA3-FEC7-9D161E786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293" y="3104273"/>
            <a:ext cx="1932707" cy="144953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AAF844F-3D40-1517-136B-1FA4A9D68C6A}"/>
              </a:ext>
            </a:extLst>
          </p:cNvPr>
          <p:cNvSpPr txBox="1"/>
          <p:nvPr/>
        </p:nvSpPr>
        <p:spPr>
          <a:xfrm>
            <a:off x="2489704" y="4631033"/>
            <a:ext cx="1158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 partir de quelle quantité d’eau le café goutte-t-il 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1192024-BD84-2727-C177-B1DDB0DBE748}"/>
              </a:ext>
            </a:extLst>
          </p:cNvPr>
          <p:cNvSpPr txBox="1"/>
          <p:nvPr/>
        </p:nvSpPr>
        <p:spPr>
          <a:xfrm>
            <a:off x="3999187" y="4652348"/>
            <a:ext cx="2197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Combien de pierres réparties aléatoirement pour traverser le torrent ?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B99D6E3-18B6-24B7-FC47-CBEB8192EBFD}"/>
              </a:ext>
            </a:extLst>
          </p:cNvPr>
          <p:cNvSpPr txBox="1"/>
          <p:nvPr/>
        </p:nvSpPr>
        <p:spPr>
          <a:xfrm>
            <a:off x="6548474" y="4715092"/>
            <a:ext cx="1821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Il y a-t-il des zones dont le remplissage ne dépend as de autres ?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B5E3779-D945-A563-2966-6204CC3BFEF7}"/>
              </a:ext>
            </a:extLst>
          </p:cNvPr>
          <p:cNvSpPr txBox="1"/>
          <p:nvPr/>
        </p:nvSpPr>
        <p:spPr>
          <a:xfrm>
            <a:off x="8612216" y="4784921"/>
            <a:ext cx="1821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Quand la rouille va-t-elle couper la tôle en deux</a:t>
            </a:r>
          </a:p>
        </p:txBody>
      </p:sp>
    </p:spTree>
    <p:extLst>
      <p:ext uri="{BB962C8B-B14F-4D97-AF65-F5344CB8AC3E}">
        <p14:creationId xmlns:p14="http://schemas.microsoft.com/office/powerpoint/2010/main" val="73107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4" grpId="0"/>
      <p:bldP spid="16" grpId="0"/>
      <p:bldP spid="25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AF86251-F4C9-4CDD-9F7E-D69DBE80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DF39EF-5850-4E2E-BEFC-2B2FE7D0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35</a:t>
            </a:fld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77E6AC-E9E0-4496-92A4-66331C369B89}"/>
              </a:ext>
            </a:extLst>
          </p:cNvPr>
          <p:cNvSpPr txBox="1"/>
          <p:nvPr/>
        </p:nvSpPr>
        <p:spPr>
          <a:xfrm>
            <a:off x="8935770" y="353085"/>
            <a:ext cx="24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percolation (2)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849C82-F8F3-4FAA-890A-C93C2DDAE83C}"/>
              </a:ext>
            </a:extLst>
          </p:cNvPr>
          <p:cNvSpPr txBox="1"/>
          <p:nvPr/>
        </p:nvSpPr>
        <p:spPr>
          <a:xfrm>
            <a:off x="2833735" y="1147759"/>
            <a:ext cx="7514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Phénomène de propagation dans les milieux aléatoires </a:t>
            </a:r>
            <a:r>
              <a:rPr lang="fr-FR" dirty="0"/>
              <a:t>(fluide, information, rumeur, épidémie, etc.)</a:t>
            </a:r>
          </a:p>
        </p:txBody>
      </p:sp>
      <p:graphicFrame>
        <p:nvGraphicFramePr>
          <p:cNvPr id="10" name="Tableau 10">
            <a:extLst>
              <a:ext uri="{FF2B5EF4-FFF2-40B4-BE49-F238E27FC236}">
                <a16:creationId xmlns:a16="http://schemas.microsoft.com/office/drawing/2014/main" id="{9220EE01-48A8-47E6-A678-0BE61863E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48738"/>
              </p:ext>
            </p:extLst>
          </p:nvPr>
        </p:nvGraphicFramePr>
        <p:xfrm>
          <a:off x="7708522" y="2219432"/>
          <a:ext cx="2322720" cy="2349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120">
                  <a:extLst>
                    <a:ext uri="{9D8B030D-6E8A-4147-A177-3AD203B41FA5}">
                      <a16:colId xmlns:a16="http://schemas.microsoft.com/office/drawing/2014/main" val="2029879044"/>
                    </a:ext>
                  </a:extLst>
                </a:gridCol>
                <a:gridCol w="387120">
                  <a:extLst>
                    <a:ext uri="{9D8B030D-6E8A-4147-A177-3AD203B41FA5}">
                      <a16:colId xmlns:a16="http://schemas.microsoft.com/office/drawing/2014/main" val="614431770"/>
                    </a:ext>
                  </a:extLst>
                </a:gridCol>
                <a:gridCol w="387120">
                  <a:extLst>
                    <a:ext uri="{9D8B030D-6E8A-4147-A177-3AD203B41FA5}">
                      <a16:colId xmlns:a16="http://schemas.microsoft.com/office/drawing/2014/main" val="2885187282"/>
                    </a:ext>
                  </a:extLst>
                </a:gridCol>
                <a:gridCol w="387120">
                  <a:extLst>
                    <a:ext uri="{9D8B030D-6E8A-4147-A177-3AD203B41FA5}">
                      <a16:colId xmlns:a16="http://schemas.microsoft.com/office/drawing/2014/main" val="1851815643"/>
                    </a:ext>
                  </a:extLst>
                </a:gridCol>
                <a:gridCol w="387120">
                  <a:extLst>
                    <a:ext uri="{9D8B030D-6E8A-4147-A177-3AD203B41FA5}">
                      <a16:colId xmlns:a16="http://schemas.microsoft.com/office/drawing/2014/main" val="2377366997"/>
                    </a:ext>
                  </a:extLst>
                </a:gridCol>
                <a:gridCol w="387120">
                  <a:extLst>
                    <a:ext uri="{9D8B030D-6E8A-4147-A177-3AD203B41FA5}">
                      <a16:colId xmlns:a16="http://schemas.microsoft.com/office/drawing/2014/main" val="2044803690"/>
                    </a:ext>
                  </a:extLst>
                </a:gridCol>
              </a:tblGrid>
              <a:tr h="349778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85939"/>
                  </a:ext>
                </a:extLst>
              </a:tr>
              <a:tr h="38009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345968"/>
                  </a:ext>
                </a:extLst>
              </a:tr>
              <a:tr h="38009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5374438"/>
                  </a:ext>
                </a:extLst>
              </a:tr>
              <a:tr h="380092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1968862"/>
                  </a:ext>
                </a:extLst>
              </a:tr>
              <a:tr h="421781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493726"/>
                  </a:ext>
                </a:extLst>
              </a:tr>
              <a:tr h="42178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361078"/>
                  </a:ext>
                </a:extLst>
              </a:tr>
            </a:tbl>
          </a:graphicData>
        </a:graphic>
      </p:graphicFrame>
      <p:pic>
        <p:nvPicPr>
          <p:cNvPr id="46" name="Image 45">
            <a:extLst>
              <a:ext uri="{FF2B5EF4-FFF2-40B4-BE49-F238E27FC236}">
                <a16:creationId xmlns:a16="http://schemas.microsoft.com/office/drawing/2014/main" id="{20DA10AB-E831-4DB5-8743-F665FC702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857" y="2404291"/>
            <a:ext cx="1936632" cy="1896370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250B89E6-52A6-44CB-AAF5-8566B9C912A2}"/>
              </a:ext>
            </a:extLst>
          </p:cNvPr>
          <p:cNvGrpSpPr/>
          <p:nvPr/>
        </p:nvGrpSpPr>
        <p:grpSpPr>
          <a:xfrm>
            <a:off x="8186343" y="2360197"/>
            <a:ext cx="1392224" cy="2079192"/>
            <a:chOff x="8186343" y="2360197"/>
            <a:chExt cx="1392224" cy="2079192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5219D2E9-9C07-43AB-B5DE-2963438A7AB9}"/>
                </a:ext>
              </a:extLst>
            </p:cNvPr>
            <p:cNvSpPr/>
            <p:nvPr/>
          </p:nvSpPr>
          <p:spPr>
            <a:xfrm>
              <a:off x="9442765" y="2360197"/>
              <a:ext cx="135802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C39A3E5F-6834-425F-A45F-4C32204F68D4}"/>
                </a:ext>
              </a:extLst>
            </p:cNvPr>
            <p:cNvSpPr/>
            <p:nvPr/>
          </p:nvSpPr>
          <p:spPr>
            <a:xfrm>
              <a:off x="9032341" y="3865185"/>
              <a:ext cx="135802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E738C4C6-058F-4B41-B6F5-FEF49BF33BA6}"/>
                </a:ext>
              </a:extLst>
            </p:cNvPr>
            <p:cNvSpPr/>
            <p:nvPr/>
          </p:nvSpPr>
          <p:spPr>
            <a:xfrm>
              <a:off x="9032341" y="3439843"/>
              <a:ext cx="135802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2CB5949D-5213-4B1F-92BF-49203ABBFF30}"/>
                </a:ext>
              </a:extLst>
            </p:cNvPr>
            <p:cNvSpPr/>
            <p:nvPr/>
          </p:nvSpPr>
          <p:spPr>
            <a:xfrm>
              <a:off x="8615239" y="3056878"/>
              <a:ext cx="135802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F9DCCDE3-31BA-4444-A8F8-E728C36024CA}"/>
                </a:ext>
              </a:extLst>
            </p:cNvPr>
            <p:cNvSpPr/>
            <p:nvPr/>
          </p:nvSpPr>
          <p:spPr>
            <a:xfrm>
              <a:off x="8615239" y="2727754"/>
              <a:ext cx="135802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315A06FC-5C1B-4392-BA18-719C9A0026F1}"/>
                </a:ext>
              </a:extLst>
            </p:cNvPr>
            <p:cNvSpPr/>
            <p:nvPr/>
          </p:nvSpPr>
          <p:spPr>
            <a:xfrm>
              <a:off x="8186343" y="2718701"/>
              <a:ext cx="135802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930B15F2-0D6B-40F3-8F94-9047406D43D9}"/>
                </a:ext>
              </a:extLst>
            </p:cNvPr>
            <p:cNvSpPr/>
            <p:nvPr/>
          </p:nvSpPr>
          <p:spPr>
            <a:xfrm>
              <a:off x="8615239" y="4294534"/>
              <a:ext cx="135802" cy="14485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68EDE210-161B-4A37-A6AB-950DD85530E6}"/>
                  </a:ext>
                </a:extLst>
              </p:cNvPr>
              <p:cNvSpPr txBox="1"/>
              <p:nvPr/>
            </p:nvSpPr>
            <p:spPr>
              <a:xfrm>
                <a:off x="5867206" y="2505052"/>
                <a:ext cx="1739270" cy="1840184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7 sites occupés sur 36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fr-FR" sz="14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fr-FR" sz="14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=0,194</m:t>
                      </m:r>
                    </m:oMath>
                  </m:oMathPara>
                </a14:m>
                <a:endParaRPr lang="fr-FR" sz="14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 agrégat de 3 sites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1 agrégat de 2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2 agrégats de 1</a:t>
                </a:r>
                <a:endParaRPr lang="fr-FR" sz="1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68EDE210-161B-4A37-A6AB-950DD8553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06" y="2505052"/>
                <a:ext cx="1739270" cy="1840184"/>
              </a:xfrm>
              <a:prstGeom prst="rect">
                <a:avLst/>
              </a:prstGeom>
              <a:blipFill>
                <a:blip r:embed="rId3"/>
                <a:stretch>
                  <a:fillRect l="-694" t="-329" b="-131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ZoneTexte 55">
            <a:extLst>
              <a:ext uri="{FF2B5EF4-FFF2-40B4-BE49-F238E27FC236}">
                <a16:creationId xmlns:a16="http://schemas.microsoft.com/office/drawing/2014/main" id="{D905670F-11BD-4CFA-91D7-529B48E8D68B}"/>
              </a:ext>
            </a:extLst>
          </p:cNvPr>
          <p:cNvSpPr txBox="1"/>
          <p:nvPr/>
        </p:nvSpPr>
        <p:spPr>
          <a:xfrm>
            <a:off x="3023857" y="4952246"/>
            <a:ext cx="7405735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Questions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Statistiques de la </a:t>
            </a:r>
            <a:r>
              <a:rPr lang="fr-FR" sz="1600" dirty="0">
                <a:solidFill>
                  <a:srgbClr val="0070C0"/>
                </a:solidFill>
              </a:rPr>
              <a:t>taille des agrégats </a:t>
            </a:r>
            <a:r>
              <a:rPr lang="fr-FR" sz="1600" dirty="0"/>
              <a:t>(clusters)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Il-y-a-t-il un agrégat qui joint 2 bords opposés (</a:t>
            </a:r>
            <a:r>
              <a:rPr lang="fr-FR" sz="1600" dirty="0">
                <a:solidFill>
                  <a:srgbClr val="0070C0"/>
                </a:solidFill>
              </a:rPr>
              <a:t>percolation</a:t>
            </a:r>
            <a:r>
              <a:rPr lang="fr-FR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Comment varient ces propriétés avec le taux d’occupation </a:t>
            </a:r>
            <a:r>
              <a:rPr lang="fr-FR" sz="1600" i="1" dirty="0">
                <a:solidFill>
                  <a:srgbClr val="FF0000"/>
                </a:solidFill>
              </a:rPr>
              <a:t>p</a:t>
            </a:r>
            <a:r>
              <a:rPr lang="fr-FR" sz="1600" dirty="0"/>
              <a:t> 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CD37C899-908D-4BBA-B859-63277A864DE0}"/>
              </a:ext>
            </a:extLst>
          </p:cNvPr>
          <p:cNvSpPr/>
          <p:nvPr/>
        </p:nvSpPr>
        <p:spPr>
          <a:xfrm>
            <a:off x="8935770" y="3232084"/>
            <a:ext cx="317148" cy="102623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B8931B8-96E6-461C-97F1-13A1B1CD73B9}"/>
              </a:ext>
            </a:extLst>
          </p:cNvPr>
          <p:cNvSpPr/>
          <p:nvPr/>
        </p:nvSpPr>
        <p:spPr>
          <a:xfrm>
            <a:off x="8105454" y="2546116"/>
            <a:ext cx="757390" cy="827051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4DEB4D-D34B-340E-D5F6-7D2814022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5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A07ACD4-4EF9-44EB-9B60-D5400AEF5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779633F-7403-4651-900A-1D3B6DCD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FAA57B-2B68-4476-AD7D-1A877545038C}"/>
              </a:ext>
            </a:extLst>
          </p:cNvPr>
          <p:cNvSpPr txBox="1"/>
          <p:nvPr/>
        </p:nvSpPr>
        <p:spPr>
          <a:xfrm>
            <a:off x="8935770" y="353085"/>
            <a:ext cx="24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percolation (3)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E8B022-B177-4464-B976-EDA9DF5DDB1C}"/>
              </a:ext>
            </a:extLst>
          </p:cNvPr>
          <p:cNvSpPr txBox="1"/>
          <p:nvPr/>
        </p:nvSpPr>
        <p:spPr>
          <a:xfrm>
            <a:off x="2918973" y="956988"/>
            <a:ext cx="855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Seuil critique </a:t>
            </a:r>
            <a:r>
              <a:rPr lang="fr-FR" dirty="0"/>
              <a:t>de percolation : réseau 2D        </a:t>
            </a:r>
            <a:r>
              <a:rPr lang="fr-FR" i="1" dirty="0">
                <a:solidFill>
                  <a:srgbClr val="FF0000"/>
                </a:solidFill>
              </a:rPr>
              <a:t>p=0.592746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1DA864C-02A4-4CB6-99C0-977DDD6DEEF2}"/>
              </a:ext>
            </a:extLst>
          </p:cNvPr>
          <p:cNvGrpSpPr/>
          <p:nvPr/>
        </p:nvGrpSpPr>
        <p:grpSpPr>
          <a:xfrm>
            <a:off x="4297377" y="1560891"/>
            <a:ext cx="5449714" cy="4474851"/>
            <a:chOff x="3699849" y="1621639"/>
            <a:chExt cx="5449714" cy="447485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88F6B6F-247A-417B-87A1-EE7E11BC1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200" t="14757" r="12284" b="10529"/>
            <a:stretch/>
          </p:blipFill>
          <p:spPr>
            <a:xfrm>
              <a:off x="3699849" y="1855141"/>
              <a:ext cx="5428589" cy="3649365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9637F3B-F765-4269-A558-BD60EF158F78}"/>
                </a:ext>
              </a:extLst>
            </p:cNvPr>
            <p:cNvSpPr txBox="1"/>
            <p:nvPr/>
          </p:nvSpPr>
          <p:spPr>
            <a:xfrm>
              <a:off x="4427144" y="1664577"/>
              <a:ext cx="6971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i="1" dirty="0">
                  <a:solidFill>
                    <a:srgbClr val="FF0000"/>
                  </a:solidFill>
                </a:rPr>
                <a:t>P= 0,45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D7E5660-E1F7-48AA-8AD2-239082669E99}"/>
                </a:ext>
              </a:extLst>
            </p:cNvPr>
            <p:cNvSpPr txBox="1"/>
            <p:nvPr/>
          </p:nvSpPr>
          <p:spPr>
            <a:xfrm>
              <a:off x="5260119" y="5499519"/>
              <a:ext cx="6971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i="1" dirty="0">
                  <a:solidFill>
                    <a:srgbClr val="FF0000"/>
                  </a:solidFill>
                </a:rPr>
                <a:t>P= 0,65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023B61B-A580-426F-A539-65E150E9BED0}"/>
                </a:ext>
              </a:extLst>
            </p:cNvPr>
            <p:cNvSpPr txBox="1"/>
            <p:nvPr/>
          </p:nvSpPr>
          <p:spPr>
            <a:xfrm>
              <a:off x="6052320" y="1629054"/>
              <a:ext cx="6971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i="1" dirty="0">
                  <a:solidFill>
                    <a:srgbClr val="FF0000"/>
                  </a:solidFill>
                </a:rPr>
                <a:t>P= 0,55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76DD82A-BD88-4051-86B0-481A1DD62945}"/>
                </a:ext>
              </a:extLst>
            </p:cNvPr>
            <p:cNvSpPr txBox="1"/>
            <p:nvPr/>
          </p:nvSpPr>
          <p:spPr>
            <a:xfrm>
              <a:off x="7862934" y="1621639"/>
              <a:ext cx="6971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i="1" dirty="0">
                  <a:solidFill>
                    <a:srgbClr val="FF0000"/>
                  </a:solidFill>
                </a:rPr>
                <a:t>P= 0,59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D9F3551-4FA2-4BAD-B657-134A11B23CFD}"/>
                </a:ext>
              </a:extLst>
            </p:cNvPr>
            <p:cNvSpPr txBox="1"/>
            <p:nvPr/>
          </p:nvSpPr>
          <p:spPr>
            <a:xfrm>
              <a:off x="6845720" y="5483640"/>
              <a:ext cx="6971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i="1" dirty="0">
                  <a:solidFill>
                    <a:srgbClr val="FF0000"/>
                  </a:solidFill>
                </a:rPr>
                <a:t>P= 0,75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DFD9760-648A-46E0-8FAF-805DDA6FE893}"/>
                </a:ext>
              </a:extLst>
            </p:cNvPr>
            <p:cNvSpPr txBox="1"/>
            <p:nvPr/>
          </p:nvSpPr>
          <p:spPr>
            <a:xfrm>
              <a:off x="3823862" y="5865658"/>
              <a:ext cx="5325701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/>
                <a:t>“Percolation Theory” Kim Christensen Blackett Laboratory Imperial College London</a:t>
              </a:r>
              <a:endParaRPr lang="fr-FR" sz="900" dirty="0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474A70CE-69E5-40BD-87B2-36004E9914DB}"/>
              </a:ext>
            </a:extLst>
          </p:cNvPr>
          <p:cNvSpPr txBox="1"/>
          <p:nvPr/>
        </p:nvSpPr>
        <p:spPr>
          <a:xfrm>
            <a:off x="2127537" y="2371540"/>
            <a:ext cx="2055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En rose, sites occupés</a:t>
            </a:r>
          </a:p>
          <a:p>
            <a:r>
              <a:rPr lang="fr-FR" sz="1400" dirty="0"/>
              <a:t>En noir, sites du plus gros agrégat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444486C-9EA5-4811-89A7-070074D292B3}"/>
              </a:ext>
            </a:extLst>
          </p:cNvPr>
          <p:cNvGrpSpPr/>
          <p:nvPr/>
        </p:nvGrpSpPr>
        <p:grpSpPr>
          <a:xfrm>
            <a:off x="8231056" y="1426388"/>
            <a:ext cx="2222206" cy="2316848"/>
            <a:chOff x="8231056" y="1426388"/>
            <a:chExt cx="2222206" cy="2316848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171965BE-26BD-47B3-A7E8-B16FA25823A0}"/>
                </a:ext>
              </a:extLst>
            </p:cNvPr>
            <p:cNvGrpSpPr/>
            <p:nvPr/>
          </p:nvGrpSpPr>
          <p:grpSpPr>
            <a:xfrm>
              <a:off x="8231056" y="1452733"/>
              <a:ext cx="1773023" cy="347665"/>
              <a:chOff x="8140366" y="1446728"/>
              <a:chExt cx="1967828" cy="347665"/>
            </a:xfrm>
          </p:grpSpPr>
          <p:cxnSp>
            <p:nvCxnSpPr>
              <p:cNvPr id="23" name="Connecteur : en arc 22">
                <a:extLst>
                  <a:ext uri="{FF2B5EF4-FFF2-40B4-BE49-F238E27FC236}">
                    <a16:creationId xmlns:a16="http://schemas.microsoft.com/office/drawing/2014/main" id="{204CEA3D-ED3D-41AB-8708-4A1610C64EF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126582" y="1460512"/>
                <a:ext cx="347665" cy="320097"/>
              </a:xfrm>
              <a:prstGeom prst="curvedConnector3">
                <a:avLst>
                  <a:gd name="adj1" fmla="val 523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BBAA1178-6655-456F-8142-257E54574AEE}"/>
                  </a:ext>
                </a:extLst>
              </p:cNvPr>
              <p:cNvCxnSpPr/>
              <p:nvPr/>
            </p:nvCxnSpPr>
            <p:spPr>
              <a:xfrm>
                <a:off x="8460462" y="1449895"/>
                <a:ext cx="164773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E20CBC8D-B439-4996-A1C5-0C1CA9C35F08}"/>
                </a:ext>
              </a:extLst>
            </p:cNvPr>
            <p:cNvGrpSpPr/>
            <p:nvPr/>
          </p:nvGrpSpPr>
          <p:grpSpPr>
            <a:xfrm>
              <a:off x="8345784" y="3559234"/>
              <a:ext cx="1658295" cy="184002"/>
              <a:chOff x="8345784" y="3559234"/>
              <a:chExt cx="1658295" cy="184002"/>
            </a:xfrm>
          </p:grpSpPr>
          <p:cxnSp>
            <p:nvCxnSpPr>
              <p:cNvPr id="24" name="Connecteur : en arc 23">
                <a:extLst>
                  <a:ext uri="{FF2B5EF4-FFF2-40B4-BE49-F238E27FC236}">
                    <a16:creationId xmlns:a16="http://schemas.microsoft.com/office/drawing/2014/main" id="{9052C4EA-8376-4BF0-8598-D609167EC0D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345784" y="3559234"/>
                <a:ext cx="589986" cy="184002"/>
              </a:xfrm>
              <a:prstGeom prst="curvedConnector3">
                <a:avLst>
                  <a:gd name="adj1" fmla="val 96036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A361B893-F9D9-43CF-9239-661AA029F3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5770" y="3743236"/>
                <a:ext cx="106830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Nuage 39">
              <a:extLst>
                <a:ext uri="{FF2B5EF4-FFF2-40B4-BE49-F238E27FC236}">
                  <a16:creationId xmlns:a16="http://schemas.microsoft.com/office/drawing/2014/main" id="{BF9639D6-0506-43D1-8D9B-2446DD261AB1}"/>
                </a:ext>
              </a:extLst>
            </p:cNvPr>
            <p:cNvSpPr/>
            <p:nvPr/>
          </p:nvSpPr>
          <p:spPr>
            <a:xfrm>
              <a:off x="9955372" y="1426388"/>
              <a:ext cx="497890" cy="2306577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Percolation</a:t>
              </a:r>
            </a:p>
          </p:txBody>
        </p:sp>
      </p:grp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8A5CFD0-D1BC-D9B7-BFCD-4CF31C8CD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42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F26891A-C8BA-4541-84D4-FDB044CF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2C9D2C-FDD0-4A37-9EB7-12B71F4E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37</a:t>
            </a:fld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80719C-11F1-4E25-97D1-BD0F31781630}"/>
              </a:ext>
            </a:extLst>
          </p:cNvPr>
          <p:cNvSpPr txBox="1"/>
          <p:nvPr/>
        </p:nvSpPr>
        <p:spPr>
          <a:xfrm>
            <a:off x="8935770" y="353085"/>
            <a:ext cx="24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percolation (4)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4126F4-B6FA-4258-A627-297C07E2A9AB}"/>
              </a:ext>
            </a:extLst>
          </p:cNvPr>
          <p:cNvSpPr txBox="1"/>
          <p:nvPr/>
        </p:nvSpPr>
        <p:spPr>
          <a:xfrm>
            <a:off x="2859789" y="1084589"/>
            <a:ext cx="8801168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La transition est « adoucie » pour les réseaux de taille finie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D3EC162-DB2C-44D4-B9E8-748309C192D6}"/>
              </a:ext>
            </a:extLst>
          </p:cNvPr>
          <p:cNvGrpSpPr/>
          <p:nvPr/>
        </p:nvGrpSpPr>
        <p:grpSpPr>
          <a:xfrm>
            <a:off x="7284135" y="1750616"/>
            <a:ext cx="3541351" cy="3077023"/>
            <a:chOff x="7284135" y="1750616"/>
            <a:chExt cx="3541351" cy="307702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86383AD-81F6-4145-9DFC-4B6409058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531" t="33167" r="46375" b="25333"/>
            <a:stretch/>
          </p:blipFill>
          <p:spPr>
            <a:xfrm>
              <a:off x="7284135" y="1981569"/>
              <a:ext cx="3303270" cy="284607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947DF8F-46A6-4CDD-A514-B7239914C897}"/>
                </a:ext>
              </a:extLst>
            </p:cNvPr>
            <p:cNvSpPr txBox="1"/>
            <p:nvPr/>
          </p:nvSpPr>
          <p:spPr>
            <a:xfrm>
              <a:off x="7522216" y="1750616"/>
              <a:ext cx="3303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% de sites dans le plus gros agrégat, en fonction de la taille L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23CCC068-A0E2-44DC-AFB3-0B6044C05B57}"/>
              </a:ext>
            </a:extLst>
          </p:cNvPr>
          <p:cNvSpPr txBox="1"/>
          <p:nvPr/>
        </p:nvSpPr>
        <p:spPr>
          <a:xfrm>
            <a:off x="2677499" y="4782955"/>
            <a:ext cx="8361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L’agrégat de percolation a une dimension fractale de </a:t>
            </a:r>
            <a:r>
              <a:rPr lang="fr-FR" sz="1400" dirty="0">
                <a:solidFill>
                  <a:srgbClr val="FF0000"/>
                </a:solidFill>
              </a:rPr>
              <a:t>dimension</a:t>
            </a:r>
            <a:r>
              <a:rPr lang="fr-FR" sz="1400" dirty="0"/>
              <a:t> </a:t>
            </a:r>
            <a:r>
              <a:rPr lang="fr-FR" sz="1400" dirty="0">
                <a:solidFill>
                  <a:srgbClr val="FF0000"/>
                </a:solidFill>
              </a:rPr>
              <a:t>91/48 &lt;2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4C3F80-65EE-7750-FC51-FC798189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7000B1-0F42-9AD1-BA92-5F6D16BB2E66}"/>
              </a:ext>
            </a:extLst>
          </p:cNvPr>
          <p:cNvSpPr txBox="1"/>
          <p:nvPr/>
        </p:nvSpPr>
        <p:spPr>
          <a:xfrm>
            <a:off x="2580834" y="5112000"/>
            <a:ext cx="8244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Universalité</a:t>
            </a:r>
            <a:r>
              <a:rPr lang="fr-FR" sz="1400" dirty="0"/>
              <a:t> </a:t>
            </a:r>
            <a:r>
              <a:rPr lang="fr-FR" sz="1400" dirty="0">
                <a:sym typeface="Wingdings" panose="05000000000000000000" pitchFamily="2" charset="2"/>
              </a:rPr>
              <a:t> les exposants critiques ne dépendent que de la dimension du réseau</a:t>
            </a:r>
            <a:endParaRPr lang="fr-FR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D50D1F2-A40D-995B-AFC8-A8E9656B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197" y="1912975"/>
            <a:ext cx="2619331" cy="261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A10BD78-C4F3-6D94-6D93-F793E70C878C}"/>
              </a:ext>
            </a:extLst>
          </p:cNvPr>
          <p:cNvSpPr txBox="1"/>
          <p:nvPr/>
        </p:nvSpPr>
        <p:spPr>
          <a:xfrm>
            <a:off x="3281197" y="4526580"/>
            <a:ext cx="289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Wikipédia « </a:t>
            </a:r>
            <a:r>
              <a:rPr lang="fr-FR" sz="1000" dirty="0" err="1"/>
              <a:t>Percolation_theory</a:t>
            </a:r>
            <a:r>
              <a:rPr lang="fr-FR" sz="1000" dirty="0"/>
              <a:t> »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111FFAB-AF4D-44F2-14AC-9117089B7F38}"/>
              </a:ext>
            </a:extLst>
          </p:cNvPr>
          <p:cNvSpPr txBox="1"/>
          <p:nvPr/>
        </p:nvSpPr>
        <p:spPr>
          <a:xfrm>
            <a:off x="6868411" y="5392462"/>
            <a:ext cx="3334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Universalité : </a:t>
            </a:r>
            <a:r>
              <a:rPr lang="fr-FR" sz="1000" dirty="0">
                <a:hlinkClick r:id="rId4"/>
              </a:rPr>
              <a:t>Voir vidéo </a:t>
            </a:r>
            <a:r>
              <a:rPr lang="fr-FR" sz="1000" dirty="0" err="1">
                <a:hlinkClick r:id="rId4"/>
              </a:rPr>
              <a:t>ImagesMaths</a:t>
            </a:r>
            <a:r>
              <a:rPr lang="fr-FR" sz="1000" dirty="0">
                <a:hlinkClick r:id="rId4"/>
              </a:rPr>
              <a:t> du</a:t>
            </a:r>
            <a:r>
              <a:rPr lang="fr-FR" sz="1000" dirty="0">
                <a:hlinkClick r:id="rId4"/>
              </a:rPr>
              <a:t> CNRS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3882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6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EBCE6DF-7EDF-47A2-A584-7A473B97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7D1966-C016-4F15-BFDE-E03AD68E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38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F69A5A-3ECA-4C14-9124-B45E760DAB47}"/>
              </a:ext>
            </a:extLst>
          </p:cNvPr>
          <p:cNvSpPr txBox="1"/>
          <p:nvPr/>
        </p:nvSpPr>
        <p:spPr>
          <a:xfrm>
            <a:off x="8935770" y="353085"/>
            <a:ext cx="24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La percolation (5)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B5344F1-D928-4B77-938C-D0909C252999}"/>
              </a:ext>
            </a:extLst>
          </p:cNvPr>
          <p:cNvSpPr txBox="1"/>
          <p:nvPr/>
        </p:nvSpPr>
        <p:spPr>
          <a:xfrm>
            <a:off x="3016577" y="4875262"/>
            <a:ext cx="818246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Percolation : phénomène émergent</a:t>
            </a:r>
          </a:p>
          <a:p>
            <a:r>
              <a:rPr lang="fr-FR" dirty="0">
                <a:sym typeface="Wingdings" panose="05000000000000000000" pitchFamily="2" charset="2"/>
              </a:rPr>
              <a:t>Très illustrative des phénomènes universels de 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transition de phase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845698-EC67-40BB-9908-DBC5D6D232A9}"/>
              </a:ext>
            </a:extLst>
          </p:cNvPr>
          <p:cNvSpPr txBox="1"/>
          <p:nvPr/>
        </p:nvSpPr>
        <p:spPr>
          <a:xfrm>
            <a:off x="2892540" y="1446428"/>
            <a:ext cx="4880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 seuil de percolation dépend de la </a:t>
            </a:r>
            <a:r>
              <a:rPr lang="fr-FR" sz="1400" dirty="0">
                <a:solidFill>
                  <a:srgbClr val="FF0000"/>
                </a:solidFill>
              </a:rPr>
              <a:t>topologie</a:t>
            </a:r>
            <a:r>
              <a:rPr lang="fr-FR" sz="1400" dirty="0"/>
              <a:t> (règle de voisinage) – exemple </a:t>
            </a:r>
            <a:r>
              <a:rPr lang="fr-FR" sz="1400" dirty="0">
                <a:solidFill>
                  <a:srgbClr val="FF0000"/>
                </a:solidFill>
              </a:rPr>
              <a:t>p</a:t>
            </a:r>
            <a:r>
              <a:rPr lang="fr-FR" sz="1400" baseline="-25000" dirty="0">
                <a:solidFill>
                  <a:srgbClr val="FF0000"/>
                </a:solidFill>
              </a:rPr>
              <a:t>c</a:t>
            </a:r>
            <a:r>
              <a:rPr lang="fr-FR" sz="1400" dirty="0">
                <a:solidFill>
                  <a:srgbClr val="FF0000"/>
                </a:solidFill>
              </a:rPr>
              <a:t>= 0,5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A16D0CF-CA87-4B4C-B616-65134AF392FC}"/>
              </a:ext>
            </a:extLst>
          </p:cNvPr>
          <p:cNvGrpSpPr/>
          <p:nvPr/>
        </p:nvGrpSpPr>
        <p:grpSpPr>
          <a:xfrm>
            <a:off x="7875270" y="1598525"/>
            <a:ext cx="3644078" cy="2417570"/>
            <a:chOff x="7875270" y="1400233"/>
            <a:chExt cx="3644078" cy="241757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6310937-5999-4E43-A97C-C0D49CB90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2292" y="1400233"/>
              <a:ext cx="3467914" cy="22021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04C37A3-7DCE-45B2-99B9-2F2D43318D79}"/>
                </a:ext>
              </a:extLst>
            </p:cNvPr>
            <p:cNvSpPr txBox="1"/>
            <p:nvPr/>
          </p:nvSpPr>
          <p:spPr>
            <a:xfrm>
              <a:off x="7875270" y="3602359"/>
              <a:ext cx="364407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/>
                <a:t>http://images.math.cnrs.fr/La-percolation-jeu-de-pavages-aleatoires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325DC74B-AF9D-48D0-B8E9-8D91C638391D}"/>
              </a:ext>
            </a:extLst>
          </p:cNvPr>
          <p:cNvSpPr txBox="1"/>
          <p:nvPr/>
        </p:nvSpPr>
        <p:spPr>
          <a:xfrm>
            <a:off x="3075125" y="1982738"/>
            <a:ext cx="45154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 seuil dépend de la </a:t>
            </a:r>
            <a:r>
              <a:rPr lang="fr-FR" sz="1400" dirty="0">
                <a:solidFill>
                  <a:srgbClr val="FF0000"/>
                </a:solidFill>
              </a:rPr>
              <a:t>dimension de l’espace </a:t>
            </a:r>
            <a:r>
              <a:rPr lang="fr-FR" sz="1400" dirty="0"/>
              <a:t>(pavage carré, cube, etc…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1D </a:t>
            </a:r>
            <a:r>
              <a:rPr lang="fr-FR" sz="1400" dirty="0"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rgbClr val="FF0000"/>
                </a:solidFill>
              </a:rPr>
              <a:t>p</a:t>
            </a:r>
            <a:r>
              <a:rPr lang="fr-FR" sz="1400" baseline="-25000" dirty="0">
                <a:solidFill>
                  <a:srgbClr val="FF0000"/>
                </a:solidFill>
              </a:rPr>
              <a:t>c</a:t>
            </a:r>
            <a:r>
              <a:rPr lang="fr-FR" sz="1400" dirty="0">
                <a:solidFill>
                  <a:srgbClr val="FF0000"/>
                </a:solidFill>
              </a:rPr>
              <a:t>=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2D </a:t>
            </a:r>
            <a:r>
              <a:rPr lang="fr-FR" sz="1400" dirty="0"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rgbClr val="FF0000"/>
                </a:solidFill>
              </a:rPr>
              <a:t>p</a:t>
            </a:r>
            <a:r>
              <a:rPr lang="fr-FR" sz="1400" baseline="-25000" dirty="0">
                <a:solidFill>
                  <a:srgbClr val="FF0000"/>
                </a:solidFill>
              </a:rPr>
              <a:t>c</a:t>
            </a:r>
            <a:r>
              <a:rPr lang="fr-FR" sz="1400" dirty="0">
                <a:solidFill>
                  <a:srgbClr val="FF0000"/>
                </a:solidFill>
              </a:rPr>
              <a:t>= 0,592746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3D </a:t>
            </a:r>
            <a:r>
              <a:rPr lang="fr-FR" sz="1400" dirty="0"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rgbClr val="FF0000"/>
                </a:solidFill>
              </a:rPr>
              <a:t>p</a:t>
            </a:r>
            <a:r>
              <a:rPr lang="fr-FR" sz="1400" baseline="-25000" dirty="0">
                <a:solidFill>
                  <a:srgbClr val="FF0000"/>
                </a:solidFill>
              </a:rPr>
              <a:t>c</a:t>
            </a:r>
            <a:r>
              <a:rPr lang="fr-FR" sz="1400" dirty="0">
                <a:solidFill>
                  <a:srgbClr val="FF0000"/>
                </a:solidFill>
              </a:rPr>
              <a:t>= 0,3116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4D </a:t>
            </a:r>
            <a:r>
              <a:rPr lang="fr-FR" sz="1400" dirty="0"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rgbClr val="FF0000"/>
                </a:solidFill>
              </a:rPr>
              <a:t>p</a:t>
            </a:r>
            <a:r>
              <a:rPr lang="fr-FR" sz="1400" baseline="-25000" dirty="0">
                <a:solidFill>
                  <a:srgbClr val="FF0000"/>
                </a:solidFill>
              </a:rPr>
              <a:t>c</a:t>
            </a:r>
            <a:r>
              <a:rPr lang="fr-FR" sz="1400" dirty="0">
                <a:solidFill>
                  <a:srgbClr val="FF0000"/>
                </a:solidFill>
              </a:rPr>
              <a:t>= 0,197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5D </a:t>
            </a:r>
            <a:r>
              <a:rPr lang="fr-FR" sz="1400" dirty="0"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rgbClr val="FF0000"/>
                </a:solidFill>
              </a:rPr>
              <a:t>p</a:t>
            </a:r>
            <a:r>
              <a:rPr lang="fr-FR" sz="1400" baseline="-25000" dirty="0">
                <a:solidFill>
                  <a:srgbClr val="FF0000"/>
                </a:solidFill>
              </a:rPr>
              <a:t>c</a:t>
            </a:r>
            <a:r>
              <a:rPr lang="fr-FR" sz="1400" dirty="0">
                <a:solidFill>
                  <a:srgbClr val="FF0000"/>
                </a:solidFill>
              </a:rPr>
              <a:t>= 0,107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…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31E63DEB-2CD1-22CD-958B-CBDA159F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607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9319A1E-DADE-47E1-88DF-D02AEEC7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E728DF-6BED-40AF-90CF-E1749DA8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2214B2-1D00-41B2-84AD-F26387301610}"/>
              </a:ext>
            </a:extLst>
          </p:cNvPr>
          <p:cNvSpPr txBox="1"/>
          <p:nvPr/>
        </p:nvSpPr>
        <p:spPr>
          <a:xfrm>
            <a:off x="8715983" y="436964"/>
            <a:ext cx="254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hasard en bref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70BA3B-6C3D-463B-9D9D-7DA304280EF9}"/>
              </a:ext>
            </a:extLst>
          </p:cNvPr>
          <p:cNvSpPr txBox="1"/>
          <p:nvPr/>
        </p:nvSpPr>
        <p:spPr>
          <a:xfrm>
            <a:off x="2402732" y="1703456"/>
            <a:ext cx="8715983" cy="40318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A notre échelle, le hasard est le principe déclencheur d'événements </a:t>
            </a:r>
            <a:r>
              <a:rPr lang="fr-FR" sz="1600" dirty="0">
                <a:solidFill>
                  <a:srgbClr val="FF0000"/>
                </a:solidFill>
              </a:rPr>
              <a:t>non liés à une cause connue</a:t>
            </a:r>
            <a:r>
              <a:rPr lang="fr-FR" sz="1600" dirty="0">
                <a:solidFill>
                  <a:srgbClr val="0070C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En mécanique quantique, il y a des phénomènes </a:t>
            </a:r>
            <a:r>
              <a:rPr lang="fr-FR" sz="1600" dirty="0">
                <a:solidFill>
                  <a:srgbClr val="FF0000"/>
                </a:solidFill>
              </a:rPr>
              <a:t>irréductiblement aléatoires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Le hasard obéit à des </a:t>
            </a:r>
            <a:r>
              <a:rPr lang="fr-FR" sz="1600" dirty="0">
                <a:solidFill>
                  <a:srgbClr val="FF0000"/>
                </a:solidFill>
              </a:rPr>
              <a:t>lois de probabilité </a:t>
            </a:r>
            <a:r>
              <a:rPr lang="fr-FR" sz="1600" dirty="0">
                <a:solidFill>
                  <a:srgbClr val="0070C0"/>
                </a:solidFill>
              </a:rPr>
              <a:t>selon la nature statistique des causes : loi uniforme, loi normale, loi de Poisson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Sur un ordinateur, on génère de </a:t>
            </a:r>
            <a:r>
              <a:rPr lang="fr-FR" sz="1600" dirty="0">
                <a:solidFill>
                  <a:srgbClr val="FF0000"/>
                </a:solidFill>
              </a:rPr>
              <a:t>suites pseudo-aléatoires </a:t>
            </a:r>
            <a:r>
              <a:rPr lang="fr-FR" sz="1600" dirty="0">
                <a:solidFill>
                  <a:srgbClr val="0070C0"/>
                </a:solidFill>
              </a:rPr>
              <a:t>(déterministes à causes cachées)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Les </a:t>
            </a:r>
            <a:r>
              <a:rPr lang="fr-FR" sz="1600" dirty="0">
                <a:solidFill>
                  <a:srgbClr val="FF0000"/>
                </a:solidFill>
              </a:rPr>
              <a:t>méthodes de Monte-Carlo </a:t>
            </a:r>
            <a:r>
              <a:rPr lang="fr-FR" sz="1600" dirty="0">
                <a:solidFill>
                  <a:srgbClr val="0070C0"/>
                </a:solidFill>
              </a:rPr>
              <a:t>permettent la résolution approchée de systèmes avec de nombreux composants en interaction ( cinétique, des gaz, équation de Boltzmann)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La marche au hasard (et ses dérivées) </a:t>
            </a:r>
            <a:r>
              <a:rPr lang="fr-FR" sz="1600" dirty="0">
                <a:solidFill>
                  <a:srgbClr val="0070C0"/>
                </a:solidFill>
              </a:rPr>
              <a:t>est la base de modélisation de nombreux phénomènes de diffusion (épidémie, mouvement de foules)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Les lois du hasard permettent la simulation dynamique </a:t>
            </a:r>
            <a:r>
              <a:rPr lang="fr-FR" sz="1600" dirty="0">
                <a:solidFill>
                  <a:srgbClr val="FF0000"/>
                </a:solidFill>
              </a:rPr>
              <a:t>des files d’attente </a:t>
            </a:r>
            <a:r>
              <a:rPr lang="fr-FR" sz="1600" dirty="0">
                <a:solidFill>
                  <a:srgbClr val="0070C0"/>
                </a:solidFill>
              </a:rPr>
              <a:t>(toilettes, caisse de magasin, trafic routier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La percolation (diffusion dans les milieux aléatoires) a un comportement typique de </a:t>
            </a:r>
            <a:r>
              <a:rPr lang="fr-FR" sz="1600" dirty="0">
                <a:solidFill>
                  <a:srgbClr val="FF0000"/>
                </a:solidFill>
              </a:rPr>
              <a:t>transition de phase </a:t>
            </a:r>
            <a:r>
              <a:rPr lang="fr-FR" sz="1600" dirty="0">
                <a:solidFill>
                  <a:srgbClr val="0070C0"/>
                </a:solidFill>
              </a:rPr>
              <a:t>: phénomène émergent universel.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0262D73-9010-695D-97BC-B40B72582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165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9319A1E-DADE-47E1-88DF-D02AEEC7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E728DF-6BED-40AF-90CF-E1749DA8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</a:t>
            </a:fld>
            <a:endParaRPr lang="en-GB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8A5533-2E64-4123-9F68-0CF620BA0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11" y="1488061"/>
            <a:ext cx="2873295" cy="3881875"/>
          </a:xfrm>
          <a:prstGeom prst="rect">
            <a:avLst/>
          </a:prstGeom>
        </p:spPr>
      </p:pic>
      <p:sp>
        <p:nvSpPr>
          <p:cNvPr id="4" name="Nuage 3">
            <a:extLst>
              <a:ext uri="{FF2B5EF4-FFF2-40B4-BE49-F238E27FC236}">
                <a16:creationId xmlns:a16="http://schemas.microsoft.com/office/drawing/2014/main" id="{B277FB65-A27A-44C7-91FB-F0EA015DE81B}"/>
              </a:ext>
            </a:extLst>
          </p:cNvPr>
          <p:cNvSpPr/>
          <p:nvPr/>
        </p:nvSpPr>
        <p:spPr>
          <a:xfrm>
            <a:off x="7168265" y="2125300"/>
            <a:ext cx="2770361" cy="26073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« Tout ce qui existe dans l’univers est le fruit du hasard et de la nécessité »</a:t>
            </a:r>
          </a:p>
          <a:p>
            <a:pPr algn="ctr"/>
            <a:r>
              <a:rPr lang="fr-FR" sz="1400" i="1" dirty="0"/>
              <a:t>Démocrite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EEF3BC-DFD3-46CD-869C-13849620C8AD}"/>
              </a:ext>
            </a:extLst>
          </p:cNvPr>
          <p:cNvSpPr txBox="1"/>
          <p:nvPr/>
        </p:nvSpPr>
        <p:spPr>
          <a:xfrm>
            <a:off x="7168265" y="362139"/>
            <a:ext cx="374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hasard au XXI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siècle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DB79F7-59DD-3884-5E46-AA5AF7DB1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263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836B6F4-6E81-467E-AD61-8E1F04C6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43FA8D-44B5-4A28-96B0-4D90004D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40</a:t>
            </a:fld>
            <a:endParaRPr lang="en-GB"/>
          </a:p>
        </p:txBody>
      </p:sp>
      <p:sp>
        <p:nvSpPr>
          <p:cNvPr id="11" name="Flèche : courbe vers le bas 10">
            <a:extLst>
              <a:ext uri="{FF2B5EF4-FFF2-40B4-BE49-F238E27FC236}">
                <a16:creationId xmlns:a16="http://schemas.microsoft.com/office/drawing/2014/main" id="{0D34ED9D-DA13-486F-A0D9-5BA34751F368}"/>
              </a:ext>
            </a:extLst>
          </p:cNvPr>
          <p:cNvSpPr/>
          <p:nvPr/>
        </p:nvSpPr>
        <p:spPr>
          <a:xfrm flipH="1">
            <a:off x="5008899" y="1713016"/>
            <a:ext cx="3091927" cy="407613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E944CC8-BFA2-4CAD-A00B-A5EECD438114}"/>
              </a:ext>
            </a:extLst>
          </p:cNvPr>
          <p:cNvSpPr/>
          <p:nvPr/>
        </p:nvSpPr>
        <p:spPr>
          <a:xfrm>
            <a:off x="5416853" y="2179912"/>
            <a:ext cx="1888875" cy="59057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Linéaire</a:t>
            </a:r>
          </a:p>
          <a:p>
            <a:pPr algn="ctr"/>
            <a:r>
              <a:rPr lang="fr-FR" sz="1200" dirty="0"/>
              <a:t>Sortie proportionnelle aux entrées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571F8F5-CDA5-4CDB-8E27-AC29E709BA6E}"/>
              </a:ext>
            </a:extLst>
          </p:cNvPr>
          <p:cNvGrpSpPr/>
          <p:nvPr/>
        </p:nvGrpSpPr>
        <p:grpSpPr>
          <a:xfrm>
            <a:off x="3803526" y="2112700"/>
            <a:ext cx="1586168" cy="276999"/>
            <a:chOff x="4064149" y="1288356"/>
            <a:chExt cx="1586168" cy="276999"/>
          </a:xfrm>
        </p:grpSpPr>
        <p:sp>
          <p:nvSpPr>
            <p:cNvPr id="13" name="Flèche : droite 12">
              <a:extLst>
                <a:ext uri="{FF2B5EF4-FFF2-40B4-BE49-F238E27FC236}">
                  <a16:creationId xmlns:a16="http://schemas.microsoft.com/office/drawing/2014/main" id="{E67B392F-F9B8-4676-942D-B2B4D049CCA2}"/>
                </a:ext>
              </a:extLst>
            </p:cNvPr>
            <p:cNvSpPr/>
            <p:nvPr/>
          </p:nvSpPr>
          <p:spPr>
            <a:xfrm>
              <a:off x="4539960" y="1466634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D5D764A7-39E0-4CF2-87B7-64B756667ABA}"/>
                    </a:ext>
                  </a:extLst>
                </p:cNvPr>
                <p:cNvSpPr txBox="1"/>
                <p:nvPr/>
              </p:nvSpPr>
              <p:spPr>
                <a:xfrm>
                  <a:off x="4064149" y="1288356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D5D764A7-39E0-4CF2-87B7-64B756667A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149" y="1288356"/>
                  <a:ext cx="674460" cy="27699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8FD3C56-9F3B-4E3E-B643-57356DFC93BA}"/>
              </a:ext>
            </a:extLst>
          </p:cNvPr>
          <p:cNvGrpSpPr/>
          <p:nvPr/>
        </p:nvGrpSpPr>
        <p:grpSpPr>
          <a:xfrm>
            <a:off x="3812579" y="2327125"/>
            <a:ext cx="1586168" cy="276999"/>
            <a:chOff x="4064149" y="1314396"/>
            <a:chExt cx="1586168" cy="276999"/>
          </a:xfrm>
        </p:grpSpPr>
        <p:sp>
          <p:nvSpPr>
            <p:cNvPr id="24" name="Flèche : droite 23">
              <a:extLst>
                <a:ext uri="{FF2B5EF4-FFF2-40B4-BE49-F238E27FC236}">
                  <a16:creationId xmlns:a16="http://schemas.microsoft.com/office/drawing/2014/main" id="{7D04B9F9-DC3B-4432-9D8C-02F97EE44473}"/>
                </a:ext>
              </a:extLst>
            </p:cNvPr>
            <p:cNvSpPr/>
            <p:nvPr/>
          </p:nvSpPr>
          <p:spPr>
            <a:xfrm>
              <a:off x="4539960" y="1457581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F31F4A2C-CD05-4CBA-B512-FF299619992E}"/>
                    </a:ext>
                  </a:extLst>
                </p:cNvPr>
                <p:cNvSpPr txBox="1"/>
                <p:nvPr/>
              </p:nvSpPr>
              <p:spPr>
                <a:xfrm>
                  <a:off x="4064149" y="1314396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F31F4A2C-CD05-4CBA-B512-FF29961999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149" y="1314396"/>
                  <a:ext cx="674460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C817E01-527C-42CC-9053-580407C38E8E}"/>
              </a:ext>
            </a:extLst>
          </p:cNvPr>
          <p:cNvGrpSpPr/>
          <p:nvPr/>
        </p:nvGrpSpPr>
        <p:grpSpPr>
          <a:xfrm>
            <a:off x="3830685" y="2493483"/>
            <a:ext cx="1569168" cy="276999"/>
            <a:chOff x="4081149" y="1291072"/>
            <a:chExt cx="1569168" cy="276999"/>
          </a:xfrm>
        </p:grpSpPr>
        <p:sp>
          <p:nvSpPr>
            <p:cNvPr id="27" name="Flèche : droite 26">
              <a:extLst>
                <a:ext uri="{FF2B5EF4-FFF2-40B4-BE49-F238E27FC236}">
                  <a16:creationId xmlns:a16="http://schemas.microsoft.com/office/drawing/2014/main" id="{CE7E5ED9-66A4-431C-9D64-8737043E905E}"/>
                </a:ext>
              </a:extLst>
            </p:cNvPr>
            <p:cNvSpPr/>
            <p:nvPr/>
          </p:nvSpPr>
          <p:spPr>
            <a:xfrm>
              <a:off x="4539960" y="1466634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51E0AB85-3D26-4839-B532-3EBB8CC081C1}"/>
                    </a:ext>
                  </a:extLst>
                </p:cNvPr>
                <p:cNvSpPr txBox="1"/>
                <p:nvPr/>
              </p:nvSpPr>
              <p:spPr>
                <a:xfrm>
                  <a:off x="4081149" y="1291072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51E0AB85-3D26-4839-B532-3EBB8CC081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1149" y="1291072"/>
                  <a:ext cx="674460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728F503-BF07-42A7-9373-5FB245A8C92D}"/>
              </a:ext>
            </a:extLst>
          </p:cNvPr>
          <p:cNvGrpSpPr/>
          <p:nvPr/>
        </p:nvGrpSpPr>
        <p:grpSpPr>
          <a:xfrm>
            <a:off x="7409936" y="2152478"/>
            <a:ext cx="1696648" cy="276999"/>
            <a:chOff x="4539960" y="1348069"/>
            <a:chExt cx="1696648" cy="276999"/>
          </a:xfrm>
        </p:grpSpPr>
        <p:sp>
          <p:nvSpPr>
            <p:cNvPr id="39" name="Flèche : droite 38">
              <a:extLst>
                <a:ext uri="{FF2B5EF4-FFF2-40B4-BE49-F238E27FC236}">
                  <a16:creationId xmlns:a16="http://schemas.microsoft.com/office/drawing/2014/main" id="{9060BC4A-9E03-4208-B4DB-5131941D4358}"/>
                </a:ext>
              </a:extLst>
            </p:cNvPr>
            <p:cNvSpPr/>
            <p:nvPr/>
          </p:nvSpPr>
          <p:spPr>
            <a:xfrm>
              <a:off x="4539960" y="1466634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4EAE3CF7-217C-489C-9735-173BEF2E21EE}"/>
                    </a:ext>
                  </a:extLst>
                </p:cNvPr>
                <p:cNvSpPr txBox="1"/>
                <p:nvPr/>
              </p:nvSpPr>
              <p:spPr>
                <a:xfrm>
                  <a:off x="5562148" y="1348069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4EAE3CF7-217C-489C-9735-173BEF2E21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2148" y="1348069"/>
                  <a:ext cx="67446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AF333EAA-D87E-4C1A-BD0E-1F47F3678757}"/>
              </a:ext>
            </a:extLst>
          </p:cNvPr>
          <p:cNvGrpSpPr/>
          <p:nvPr/>
        </p:nvGrpSpPr>
        <p:grpSpPr>
          <a:xfrm>
            <a:off x="7418989" y="2313837"/>
            <a:ext cx="1662708" cy="276999"/>
            <a:chOff x="4539960" y="1321043"/>
            <a:chExt cx="1662708" cy="276999"/>
          </a:xfrm>
        </p:grpSpPr>
        <p:sp>
          <p:nvSpPr>
            <p:cNvPr id="42" name="Flèche : droite 41">
              <a:extLst>
                <a:ext uri="{FF2B5EF4-FFF2-40B4-BE49-F238E27FC236}">
                  <a16:creationId xmlns:a16="http://schemas.microsoft.com/office/drawing/2014/main" id="{A7025E5E-091A-4881-A840-B7D1C4ED6F3D}"/>
                </a:ext>
              </a:extLst>
            </p:cNvPr>
            <p:cNvSpPr/>
            <p:nvPr/>
          </p:nvSpPr>
          <p:spPr>
            <a:xfrm>
              <a:off x="4539960" y="1457581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18DA8325-941C-4621-AA1D-173910FE17DE}"/>
                    </a:ext>
                  </a:extLst>
                </p:cNvPr>
                <p:cNvSpPr txBox="1"/>
                <p:nvPr/>
              </p:nvSpPr>
              <p:spPr>
                <a:xfrm>
                  <a:off x="5528208" y="1321043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18DA8325-941C-4621-AA1D-173910FE1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8208" y="1321043"/>
                  <a:ext cx="67446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9C403E31-C610-4F06-AECF-79CA5419F947}"/>
              </a:ext>
            </a:extLst>
          </p:cNvPr>
          <p:cNvGrpSpPr/>
          <p:nvPr/>
        </p:nvGrpSpPr>
        <p:grpSpPr>
          <a:xfrm>
            <a:off x="7420095" y="2528993"/>
            <a:ext cx="1679708" cy="276999"/>
            <a:chOff x="4539960" y="1346517"/>
            <a:chExt cx="1679708" cy="276999"/>
          </a:xfrm>
        </p:grpSpPr>
        <p:sp>
          <p:nvSpPr>
            <p:cNvPr id="45" name="Flèche : droite 44">
              <a:extLst>
                <a:ext uri="{FF2B5EF4-FFF2-40B4-BE49-F238E27FC236}">
                  <a16:creationId xmlns:a16="http://schemas.microsoft.com/office/drawing/2014/main" id="{D6BBA44B-226B-49DA-A099-18F2D785E50F}"/>
                </a:ext>
              </a:extLst>
            </p:cNvPr>
            <p:cNvSpPr/>
            <p:nvPr/>
          </p:nvSpPr>
          <p:spPr>
            <a:xfrm>
              <a:off x="4539960" y="1466634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DBD76F84-6E9E-4432-BEA5-B9C336154F72}"/>
                    </a:ext>
                  </a:extLst>
                </p:cNvPr>
                <p:cNvSpPr txBox="1"/>
                <p:nvPr/>
              </p:nvSpPr>
              <p:spPr>
                <a:xfrm>
                  <a:off x="5545208" y="1346517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DBD76F84-6E9E-4432-BEA5-B9C336154F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5208" y="1346517"/>
                  <a:ext cx="674460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Ellipse 46">
            <a:extLst>
              <a:ext uri="{FF2B5EF4-FFF2-40B4-BE49-F238E27FC236}">
                <a16:creationId xmlns:a16="http://schemas.microsoft.com/office/drawing/2014/main" id="{5B7ED68C-8934-474B-8EFA-71D9943CAF85}"/>
              </a:ext>
            </a:extLst>
          </p:cNvPr>
          <p:cNvSpPr/>
          <p:nvPr/>
        </p:nvSpPr>
        <p:spPr>
          <a:xfrm>
            <a:off x="7922713" y="2125233"/>
            <a:ext cx="282321" cy="7358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 : courbe vers le bas 47">
            <a:extLst>
              <a:ext uri="{FF2B5EF4-FFF2-40B4-BE49-F238E27FC236}">
                <a16:creationId xmlns:a16="http://schemas.microsoft.com/office/drawing/2014/main" id="{B54627CA-528E-4A3D-9E24-996D74DCCFEC}"/>
              </a:ext>
            </a:extLst>
          </p:cNvPr>
          <p:cNvSpPr/>
          <p:nvPr/>
        </p:nvSpPr>
        <p:spPr>
          <a:xfrm flipH="1">
            <a:off x="5215204" y="3661212"/>
            <a:ext cx="3091927" cy="407613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2781594B-4A14-4FAC-9C50-BB187FCBB18B}"/>
              </a:ext>
            </a:extLst>
          </p:cNvPr>
          <p:cNvSpPr/>
          <p:nvPr/>
        </p:nvSpPr>
        <p:spPr>
          <a:xfrm>
            <a:off x="5623158" y="4128108"/>
            <a:ext cx="1888875" cy="5905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Non Linéaire</a:t>
            </a:r>
          </a:p>
          <a:p>
            <a:pPr algn="ctr"/>
            <a:r>
              <a:rPr lang="fr-FR" sz="1200" dirty="0"/>
              <a:t>Loi de puissance, produit des entrées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6215473-2BE6-402C-BA93-5DF1C41D5732}"/>
              </a:ext>
            </a:extLst>
          </p:cNvPr>
          <p:cNvGrpSpPr/>
          <p:nvPr/>
        </p:nvGrpSpPr>
        <p:grpSpPr>
          <a:xfrm>
            <a:off x="4009831" y="4060896"/>
            <a:ext cx="1586168" cy="276999"/>
            <a:chOff x="4064149" y="1288356"/>
            <a:chExt cx="1586168" cy="276999"/>
          </a:xfrm>
        </p:grpSpPr>
        <p:sp>
          <p:nvSpPr>
            <p:cNvPr id="51" name="Flèche : droite 50">
              <a:extLst>
                <a:ext uri="{FF2B5EF4-FFF2-40B4-BE49-F238E27FC236}">
                  <a16:creationId xmlns:a16="http://schemas.microsoft.com/office/drawing/2014/main" id="{F88E856B-4108-422F-BB47-57E899F25D7B}"/>
                </a:ext>
              </a:extLst>
            </p:cNvPr>
            <p:cNvSpPr/>
            <p:nvPr/>
          </p:nvSpPr>
          <p:spPr>
            <a:xfrm>
              <a:off x="4539960" y="1466634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F4BD3A79-46C1-4984-B58F-42DB250DAFA7}"/>
                    </a:ext>
                  </a:extLst>
                </p:cNvPr>
                <p:cNvSpPr txBox="1"/>
                <p:nvPr/>
              </p:nvSpPr>
              <p:spPr>
                <a:xfrm>
                  <a:off x="4064149" y="1288356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F4BD3A79-46C1-4984-B58F-42DB250DAF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149" y="1288356"/>
                  <a:ext cx="674460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DD14938-8E5E-4E26-B9D1-F1297D48EC89}"/>
              </a:ext>
            </a:extLst>
          </p:cNvPr>
          <p:cNvGrpSpPr/>
          <p:nvPr/>
        </p:nvGrpSpPr>
        <p:grpSpPr>
          <a:xfrm>
            <a:off x="4018884" y="4275321"/>
            <a:ext cx="1586168" cy="276999"/>
            <a:chOff x="4064149" y="1314396"/>
            <a:chExt cx="1586168" cy="276999"/>
          </a:xfrm>
        </p:grpSpPr>
        <p:sp>
          <p:nvSpPr>
            <p:cNvPr id="54" name="Flèche : droite 53">
              <a:extLst>
                <a:ext uri="{FF2B5EF4-FFF2-40B4-BE49-F238E27FC236}">
                  <a16:creationId xmlns:a16="http://schemas.microsoft.com/office/drawing/2014/main" id="{DC4FB58D-783B-4CD2-A9A8-CDA5437B22F4}"/>
                </a:ext>
              </a:extLst>
            </p:cNvPr>
            <p:cNvSpPr/>
            <p:nvPr/>
          </p:nvSpPr>
          <p:spPr>
            <a:xfrm>
              <a:off x="4539960" y="1457581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2355041E-A64C-49DF-B31F-DBE2ACE08138}"/>
                    </a:ext>
                  </a:extLst>
                </p:cNvPr>
                <p:cNvSpPr txBox="1"/>
                <p:nvPr/>
              </p:nvSpPr>
              <p:spPr>
                <a:xfrm>
                  <a:off x="4064149" y="1314396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2355041E-A64C-49DF-B31F-DBE2ACE081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149" y="1314396"/>
                  <a:ext cx="674460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CD05F158-6B20-45A9-A9BE-FBE8480D5A66}"/>
              </a:ext>
            </a:extLst>
          </p:cNvPr>
          <p:cNvGrpSpPr/>
          <p:nvPr/>
        </p:nvGrpSpPr>
        <p:grpSpPr>
          <a:xfrm>
            <a:off x="4036990" y="4441679"/>
            <a:ext cx="1569168" cy="276999"/>
            <a:chOff x="4081149" y="1291072"/>
            <a:chExt cx="1569168" cy="276999"/>
          </a:xfrm>
        </p:grpSpPr>
        <p:sp>
          <p:nvSpPr>
            <p:cNvPr id="57" name="Flèche : droite 56">
              <a:extLst>
                <a:ext uri="{FF2B5EF4-FFF2-40B4-BE49-F238E27FC236}">
                  <a16:creationId xmlns:a16="http://schemas.microsoft.com/office/drawing/2014/main" id="{6BB92945-8129-489B-9E0B-A136BE8D08F4}"/>
                </a:ext>
              </a:extLst>
            </p:cNvPr>
            <p:cNvSpPr/>
            <p:nvPr/>
          </p:nvSpPr>
          <p:spPr>
            <a:xfrm>
              <a:off x="4539960" y="1466634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DA9C6413-9509-464C-BA0A-2E92CF2BC5D4}"/>
                    </a:ext>
                  </a:extLst>
                </p:cNvPr>
                <p:cNvSpPr txBox="1"/>
                <p:nvPr/>
              </p:nvSpPr>
              <p:spPr>
                <a:xfrm>
                  <a:off x="4081149" y="1291072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DA9C6413-9509-464C-BA0A-2E92CF2BC5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1149" y="1291072"/>
                  <a:ext cx="674460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64862400-0658-489E-8BBB-6A77957CF2A1}"/>
              </a:ext>
            </a:extLst>
          </p:cNvPr>
          <p:cNvGrpSpPr/>
          <p:nvPr/>
        </p:nvGrpSpPr>
        <p:grpSpPr>
          <a:xfrm>
            <a:off x="7616241" y="4100674"/>
            <a:ext cx="1696648" cy="276999"/>
            <a:chOff x="4539960" y="1348069"/>
            <a:chExt cx="1696648" cy="276999"/>
          </a:xfrm>
        </p:grpSpPr>
        <p:sp>
          <p:nvSpPr>
            <p:cNvPr id="60" name="Flèche : droite 59">
              <a:extLst>
                <a:ext uri="{FF2B5EF4-FFF2-40B4-BE49-F238E27FC236}">
                  <a16:creationId xmlns:a16="http://schemas.microsoft.com/office/drawing/2014/main" id="{F6F6FD0E-D390-46D8-AD10-22DE00E0A308}"/>
                </a:ext>
              </a:extLst>
            </p:cNvPr>
            <p:cNvSpPr/>
            <p:nvPr/>
          </p:nvSpPr>
          <p:spPr>
            <a:xfrm>
              <a:off x="4539960" y="1466634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4616A1C4-97EC-4E25-8B84-4F16444AD8D3}"/>
                    </a:ext>
                  </a:extLst>
                </p:cNvPr>
                <p:cNvSpPr txBox="1"/>
                <p:nvPr/>
              </p:nvSpPr>
              <p:spPr>
                <a:xfrm>
                  <a:off x="5562148" y="1348069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4616A1C4-97EC-4E25-8B84-4F16444AD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2148" y="1348069"/>
                  <a:ext cx="67446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7A76BC93-5CC6-4947-96E7-89A2CE4C8330}"/>
              </a:ext>
            </a:extLst>
          </p:cNvPr>
          <p:cNvGrpSpPr/>
          <p:nvPr/>
        </p:nvGrpSpPr>
        <p:grpSpPr>
          <a:xfrm>
            <a:off x="7625294" y="4262033"/>
            <a:ext cx="1662708" cy="276999"/>
            <a:chOff x="4539960" y="1321043"/>
            <a:chExt cx="1662708" cy="276999"/>
          </a:xfrm>
        </p:grpSpPr>
        <p:sp>
          <p:nvSpPr>
            <p:cNvPr id="63" name="Flèche : droite 62">
              <a:extLst>
                <a:ext uri="{FF2B5EF4-FFF2-40B4-BE49-F238E27FC236}">
                  <a16:creationId xmlns:a16="http://schemas.microsoft.com/office/drawing/2014/main" id="{211229FB-C8C7-484F-B998-47C219656D01}"/>
                </a:ext>
              </a:extLst>
            </p:cNvPr>
            <p:cNvSpPr/>
            <p:nvPr/>
          </p:nvSpPr>
          <p:spPr>
            <a:xfrm>
              <a:off x="4539960" y="1457581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44BA1450-0CD4-4AE8-AB61-2D61827BD8FA}"/>
                    </a:ext>
                  </a:extLst>
                </p:cNvPr>
                <p:cNvSpPr txBox="1"/>
                <p:nvPr/>
              </p:nvSpPr>
              <p:spPr>
                <a:xfrm>
                  <a:off x="5528208" y="1321043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44BA1450-0CD4-4AE8-AB61-2D61827BD8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8208" y="1321043"/>
                  <a:ext cx="67446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6D4DF4DD-2035-4343-8468-72ACE5EADF62}"/>
              </a:ext>
            </a:extLst>
          </p:cNvPr>
          <p:cNvGrpSpPr/>
          <p:nvPr/>
        </p:nvGrpSpPr>
        <p:grpSpPr>
          <a:xfrm>
            <a:off x="7626400" y="4477189"/>
            <a:ext cx="1679708" cy="276999"/>
            <a:chOff x="4539960" y="1346517"/>
            <a:chExt cx="1679708" cy="276999"/>
          </a:xfrm>
        </p:grpSpPr>
        <p:sp>
          <p:nvSpPr>
            <p:cNvPr id="66" name="Flèche : droite 65">
              <a:extLst>
                <a:ext uri="{FF2B5EF4-FFF2-40B4-BE49-F238E27FC236}">
                  <a16:creationId xmlns:a16="http://schemas.microsoft.com/office/drawing/2014/main" id="{3362848F-DF85-4CA2-B3C3-DE919C0D4EDC}"/>
                </a:ext>
              </a:extLst>
            </p:cNvPr>
            <p:cNvSpPr/>
            <p:nvPr/>
          </p:nvSpPr>
          <p:spPr>
            <a:xfrm>
              <a:off x="4539960" y="1466634"/>
              <a:ext cx="1110357" cy="45719"/>
            </a:xfrm>
            <a:prstGeom prst="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D6A51B85-D043-49B5-9269-98BF19DF3096}"/>
                    </a:ext>
                  </a:extLst>
                </p:cNvPr>
                <p:cNvSpPr txBox="1"/>
                <p:nvPr/>
              </p:nvSpPr>
              <p:spPr>
                <a:xfrm>
                  <a:off x="5545208" y="1346517"/>
                  <a:ext cx="67446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D6A51B85-D043-49B5-9269-98BF19DF30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5208" y="1346517"/>
                  <a:ext cx="67446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8" name="Ellipse 67">
            <a:extLst>
              <a:ext uri="{FF2B5EF4-FFF2-40B4-BE49-F238E27FC236}">
                <a16:creationId xmlns:a16="http://schemas.microsoft.com/office/drawing/2014/main" id="{C8C73785-B045-4C66-977E-B14C15436A26}"/>
              </a:ext>
            </a:extLst>
          </p:cNvPr>
          <p:cNvSpPr/>
          <p:nvPr/>
        </p:nvSpPr>
        <p:spPr>
          <a:xfrm>
            <a:off x="8129018" y="4073429"/>
            <a:ext cx="282321" cy="7358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175AB609-CDF9-4F9A-B16B-454073C7AF82}"/>
              </a:ext>
            </a:extLst>
          </p:cNvPr>
          <p:cNvSpPr txBox="1"/>
          <p:nvPr/>
        </p:nvSpPr>
        <p:spPr>
          <a:xfrm>
            <a:off x="9369849" y="2231559"/>
            <a:ext cx="1774480" cy="52322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Automates déterministes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3B8C6567-AB66-46F7-9348-C670ED25CD61}"/>
              </a:ext>
            </a:extLst>
          </p:cNvPr>
          <p:cNvSpPr txBox="1"/>
          <p:nvPr/>
        </p:nvSpPr>
        <p:spPr>
          <a:xfrm>
            <a:off x="9296849" y="3912580"/>
            <a:ext cx="2087725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Automates déterministes pouvant avoir des régimes chaotiques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1D65B30-0FE9-4199-B5F9-889109E58DBF}"/>
              </a:ext>
            </a:extLst>
          </p:cNvPr>
          <p:cNvSpPr/>
          <p:nvPr/>
        </p:nvSpPr>
        <p:spPr>
          <a:xfrm>
            <a:off x="7849978" y="368997"/>
            <a:ext cx="2893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classes d’automates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C65B2C-0337-49AD-A408-C9B95821CFAC}"/>
              </a:ext>
            </a:extLst>
          </p:cNvPr>
          <p:cNvSpPr txBox="1"/>
          <p:nvPr/>
        </p:nvSpPr>
        <p:spPr>
          <a:xfrm>
            <a:off x="1988733" y="4198286"/>
            <a:ext cx="184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Rôle du bruit</a:t>
            </a:r>
          </a:p>
          <a:p>
            <a:r>
              <a:rPr lang="fr-FR" dirty="0">
                <a:solidFill>
                  <a:srgbClr val="FF0000"/>
                </a:solidFill>
              </a:rPr>
              <a:t>Du hasard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59B138-B7DC-F653-E980-D1663833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12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Physique... -  autrement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41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AEF472-55BE-4444-A8F4-0F5DCC2D38EB}"/>
              </a:ext>
            </a:extLst>
          </p:cNvPr>
          <p:cNvSpPr txBox="1"/>
          <p:nvPr/>
        </p:nvSpPr>
        <p:spPr>
          <a:xfrm>
            <a:off x="2709168" y="1254935"/>
            <a:ext cx="7324928" cy="369332"/>
          </a:xfrm>
          <a:custGeom>
            <a:avLst/>
            <a:gdLst>
              <a:gd name="connsiteX0" fmla="*/ 0 w 7324928"/>
              <a:gd name="connsiteY0" fmla="*/ 0 h 369332"/>
              <a:gd name="connsiteX1" fmla="*/ 416957 w 7324928"/>
              <a:gd name="connsiteY1" fmla="*/ 0 h 369332"/>
              <a:gd name="connsiteX2" fmla="*/ 907164 w 7324928"/>
              <a:gd name="connsiteY2" fmla="*/ 0 h 369332"/>
              <a:gd name="connsiteX3" fmla="*/ 1543869 w 7324928"/>
              <a:gd name="connsiteY3" fmla="*/ 0 h 369332"/>
              <a:gd name="connsiteX4" fmla="*/ 2180575 w 7324928"/>
              <a:gd name="connsiteY4" fmla="*/ 0 h 369332"/>
              <a:gd name="connsiteX5" fmla="*/ 2817280 w 7324928"/>
              <a:gd name="connsiteY5" fmla="*/ 0 h 369332"/>
              <a:gd name="connsiteX6" fmla="*/ 3380736 w 7324928"/>
              <a:gd name="connsiteY6" fmla="*/ 0 h 369332"/>
              <a:gd name="connsiteX7" fmla="*/ 3724444 w 7324928"/>
              <a:gd name="connsiteY7" fmla="*/ 0 h 369332"/>
              <a:gd name="connsiteX8" fmla="*/ 4434399 w 7324928"/>
              <a:gd name="connsiteY8" fmla="*/ 0 h 369332"/>
              <a:gd name="connsiteX9" fmla="*/ 4924605 w 7324928"/>
              <a:gd name="connsiteY9" fmla="*/ 0 h 369332"/>
              <a:gd name="connsiteX10" fmla="*/ 5414812 w 7324928"/>
              <a:gd name="connsiteY10" fmla="*/ 0 h 369332"/>
              <a:gd name="connsiteX11" fmla="*/ 5758520 w 7324928"/>
              <a:gd name="connsiteY11" fmla="*/ 0 h 369332"/>
              <a:gd name="connsiteX12" fmla="*/ 6102228 w 7324928"/>
              <a:gd name="connsiteY12" fmla="*/ 0 h 369332"/>
              <a:gd name="connsiteX13" fmla="*/ 6519186 w 7324928"/>
              <a:gd name="connsiteY13" fmla="*/ 0 h 369332"/>
              <a:gd name="connsiteX14" fmla="*/ 7324928 w 7324928"/>
              <a:gd name="connsiteY14" fmla="*/ 0 h 369332"/>
              <a:gd name="connsiteX15" fmla="*/ 7324928 w 7324928"/>
              <a:gd name="connsiteY15" fmla="*/ 369332 h 369332"/>
              <a:gd name="connsiteX16" fmla="*/ 6907971 w 7324928"/>
              <a:gd name="connsiteY16" fmla="*/ 369332 h 369332"/>
              <a:gd name="connsiteX17" fmla="*/ 6271265 w 7324928"/>
              <a:gd name="connsiteY17" fmla="*/ 369332 h 369332"/>
              <a:gd name="connsiteX18" fmla="*/ 5854308 w 7324928"/>
              <a:gd name="connsiteY18" fmla="*/ 369332 h 369332"/>
              <a:gd name="connsiteX19" fmla="*/ 5144353 w 7324928"/>
              <a:gd name="connsiteY19" fmla="*/ 369332 h 369332"/>
              <a:gd name="connsiteX20" fmla="*/ 4654147 w 7324928"/>
              <a:gd name="connsiteY20" fmla="*/ 369332 h 369332"/>
              <a:gd name="connsiteX21" fmla="*/ 4163940 w 7324928"/>
              <a:gd name="connsiteY21" fmla="*/ 369332 h 369332"/>
              <a:gd name="connsiteX22" fmla="*/ 3820232 w 7324928"/>
              <a:gd name="connsiteY22" fmla="*/ 369332 h 369332"/>
              <a:gd name="connsiteX23" fmla="*/ 3476524 w 7324928"/>
              <a:gd name="connsiteY23" fmla="*/ 369332 h 369332"/>
              <a:gd name="connsiteX24" fmla="*/ 2766569 w 7324928"/>
              <a:gd name="connsiteY24" fmla="*/ 369332 h 369332"/>
              <a:gd name="connsiteX25" fmla="*/ 2056614 w 7324928"/>
              <a:gd name="connsiteY25" fmla="*/ 369332 h 369332"/>
              <a:gd name="connsiteX26" fmla="*/ 1566408 w 7324928"/>
              <a:gd name="connsiteY26" fmla="*/ 369332 h 369332"/>
              <a:gd name="connsiteX27" fmla="*/ 1222700 w 7324928"/>
              <a:gd name="connsiteY27" fmla="*/ 369332 h 369332"/>
              <a:gd name="connsiteX28" fmla="*/ 878991 w 7324928"/>
              <a:gd name="connsiteY28" fmla="*/ 369332 h 369332"/>
              <a:gd name="connsiteX29" fmla="*/ 535283 w 7324928"/>
              <a:gd name="connsiteY29" fmla="*/ 369332 h 369332"/>
              <a:gd name="connsiteX30" fmla="*/ 0 w 7324928"/>
              <a:gd name="connsiteY30" fmla="*/ 369332 h 369332"/>
              <a:gd name="connsiteX31" fmla="*/ 0 w 7324928"/>
              <a:gd name="connsiteY31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24928" h="369332" extrusionOk="0">
                <a:moveTo>
                  <a:pt x="0" y="0"/>
                </a:moveTo>
                <a:cubicBezTo>
                  <a:pt x="178741" y="-18220"/>
                  <a:pt x="246816" y="36461"/>
                  <a:pt x="416957" y="0"/>
                </a:cubicBezTo>
                <a:cubicBezTo>
                  <a:pt x="587098" y="-36461"/>
                  <a:pt x="783169" y="5604"/>
                  <a:pt x="907164" y="0"/>
                </a:cubicBezTo>
                <a:cubicBezTo>
                  <a:pt x="1031159" y="-5604"/>
                  <a:pt x="1308976" y="9229"/>
                  <a:pt x="1543869" y="0"/>
                </a:cubicBezTo>
                <a:cubicBezTo>
                  <a:pt x="1778763" y="-9229"/>
                  <a:pt x="1997562" y="11387"/>
                  <a:pt x="2180575" y="0"/>
                </a:cubicBezTo>
                <a:cubicBezTo>
                  <a:pt x="2363588" y="-11387"/>
                  <a:pt x="2610155" y="2224"/>
                  <a:pt x="2817280" y="0"/>
                </a:cubicBezTo>
                <a:cubicBezTo>
                  <a:pt x="3024406" y="-2224"/>
                  <a:pt x="3216358" y="33024"/>
                  <a:pt x="3380736" y="0"/>
                </a:cubicBezTo>
                <a:cubicBezTo>
                  <a:pt x="3545114" y="-33024"/>
                  <a:pt x="3654989" y="27925"/>
                  <a:pt x="3724444" y="0"/>
                </a:cubicBezTo>
                <a:cubicBezTo>
                  <a:pt x="3793899" y="-27925"/>
                  <a:pt x="4201225" y="27826"/>
                  <a:pt x="4434399" y="0"/>
                </a:cubicBezTo>
                <a:cubicBezTo>
                  <a:pt x="4667573" y="-27826"/>
                  <a:pt x="4737662" y="9301"/>
                  <a:pt x="4924605" y="0"/>
                </a:cubicBezTo>
                <a:cubicBezTo>
                  <a:pt x="5111548" y="-9301"/>
                  <a:pt x="5190827" y="25380"/>
                  <a:pt x="5414812" y="0"/>
                </a:cubicBezTo>
                <a:cubicBezTo>
                  <a:pt x="5638797" y="-25380"/>
                  <a:pt x="5650570" y="18013"/>
                  <a:pt x="5758520" y="0"/>
                </a:cubicBezTo>
                <a:cubicBezTo>
                  <a:pt x="5866470" y="-18013"/>
                  <a:pt x="6031486" y="18301"/>
                  <a:pt x="6102228" y="0"/>
                </a:cubicBezTo>
                <a:cubicBezTo>
                  <a:pt x="6172970" y="-18301"/>
                  <a:pt x="6409160" y="5052"/>
                  <a:pt x="6519186" y="0"/>
                </a:cubicBezTo>
                <a:cubicBezTo>
                  <a:pt x="6629212" y="-5052"/>
                  <a:pt x="7050742" y="34974"/>
                  <a:pt x="7324928" y="0"/>
                </a:cubicBezTo>
                <a:cubicBezTo>
                  <a:pt x="7333041" y="182354"/>
                  <a:pt x="7322267" y="227005"/>
                  <a:pt x="7324928" y="369332"/>
                </a:cubicBezTo>
                <a:cubicBezTo>
                  <a:pt x="7180273" y="413953"/>
                  <a:pt x="7084879" y="356812"/>
                  <a:pt x="6907971" y="369332"/>
                </a:cubicBezTo>
                <a:cubicBezTo>
                  <a:pt x="6731063" y="381852"/>
                  <a:pt x="6488639" y="293960"/>
                  <a:pt x="6271265" y="369332"/>
                </a:cubicBezTo>
                <a:cubicBezTo>
                  <a:pt x="6053891" y="444704"/>
                  <a:pt x="5955582" y="358155"/>
                  <a:pt x="5854308" y="369332"/>
                </a:cubicBezTo>
                <a:cubicBezTo>
                  <a:pt x="5753034" y="380509"/>
                  <a:pt x="5392814" y="297600"/>
                  <a:pt x="5144353" y="369332"/>
                </a:cubicBezTo>
                <a:cubicBezTo>
                  <a:pt x="4895892" y="441064"/>
                  <a:pt x="4826971" y="323167"/>
                  <a:pt x="4654147" y="369332"/>
                </a:cubicBezTo>
                <a:cubicBezTo>
                  <a:pt x="4481323" y="415497"/>
                  <a:pt x="4332806" y="364802"/>
                  <a:pt x="4163940" y="369332"/>
                </a:cubicBezTo>
                <a:cubicBezTo>
                  <a:pt x="3995074" y="373862"/>
                  <a:pt x="3891731" y="331670"/>
                  <a:pt x="3820232" y="369332"/>
                </a:cubicBezTo>
                <a:cubicBezTo>
                  <a:pt x="3748733" y="406994"/>
                  <a:pt x="3642765" y="329723"/>
                  <a:pt x="3476524" y="369332"/>
                </a:cubicBezTo>
                <a:cubicBezTo>
                  <a:pt x="3310283" y="408941"/>
                  <a:pt x="2932675" y="324875"/>
                  <a:pt x="2766569" y="369332"/>
                </a:cubicBezTo>
                <a:cubicBezTo>
                  <a:pt x="2600464" y="413789"/>
                  <a:pt x="2288454" y="317952"/>
                  <a:pt x="2056614" y="369332"/>
                </a:cubicBezTo>
                <a:cubicBezTo>
                  <a:pt x="1824775" y="420712"/>
                  <a:pt x="1764043" y="321366"/>
                  <a:pt x="1566408" y="369332"/>
                </a:cubicBezTo>
                <a:cubicBezTo>
                  <a:pt x="1368773" y="417298"/>
                  <a:pt x="1388576" y="357124"/>
                  <a:pt x="1222700" y="369332"/>
                </a:cubicBezTo>
                <a:cubicBezTo>
                  <a:pt x="1056824" y="381540"/>
                  <a:pt x="957402" y="358587"/>
                  <a:pt x="878991" y="369332"/>
                </a:cubicBezTo>
                <a:cubicBezTo>
                  <a:pt x="800580" y="380077"/>
                  <a:pt x="694004" y="343664"/>
                  <a:pt x="535283" y="369332"/>
                </a:cubicBezTo>
                <a:cubicBezTo>
                  <a:pt x="376562" y="395000"/>
                  <a:pt x="242139" y="366371"/>
                  <a:pt x="0" y="369332"/>
                </a:cubicBezTo>
                <a:cubicBezTo>
                  <a:pt x="-38680" y="197506"/>
                  <a:pt x="29431" y="118159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1528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Comment aborder un domaine si divers et si interdisciplinaire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D3D584-4EA7-4E0E-A430-B5EDF353492E}"/>
              </a:ext>
            </a:extLst>
          </p:cNvPr>
          <p:cNvSpPr txBox="1"/>
          <p:nvPr/>
        </p:nvSpPr>
        <p:spPr>
          <a:xfrm>
            <a:off x="2709168" y="2258684"/>
            <a:ext cx="530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vidéo conférences sur la chaîne YouTube : </a:t>
            </a:r>
            <a:r>
              <a:rPr lang="fr-FR" sz="1600" dirty="0">
                <a:solidFill>
                  <a:srgbClr val="FF0000"/>
                </a:solidFill>
              </a:rPr>
              <a:t>la Science de Bernie – Saison 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706F2-15BA-4A97-84C4-3ACFD93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597" y="4814132"/>
            <a:ext cx="2453989" cy="7067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1C7EAD-F763-4147-9D92-1E9F4D4C627D}"/>
              </a:ext>
            </a:extLst>
          </p:cNvPr>
          <p:cNvSpPr txBox="1"/>
          <p:nvPr/>
        </p:nvSpPr>
        <p:spPr>
          <a:xfrm>
            <a:off x="2709168" y="4936106"/>
            <a:ext cx="4877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Mon blog </a:t>
            </a:r>
            <a:r>
              <a:rPr lang="fr-FR" sz="1600" dirty="0">
                <a:hlinkClick r:id="rId3"/>
              </a:rPr>
              <a:t>https://un-peu-de-physique.fr/</a:t>
            </a:r>
            <a:r>
              <a:rPr lang="fr-FR" sz="1600" dirty="0"/>
              <a:t> </a:t>
            </a:r>
          </a:p>
          <a:p>
            <a:r>
              <a:rPr lang="fr-FR" sz="1600" dirty="0"/>
              <a:t>Des cours, des ressources…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/>
          <p:nvPr/>
        </p:nvSpPr>
        <p:spPr>
          <a:xfrm>
            <a:off x="8157171" y="357065"/>
            <a:ext cx="324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Science de la complexité</a:t>
            </a:r>
          </a:p>
        </p:txBody>
      </p:sp>
      <p:pic>
        <p:nvPicPr>
          <p:cNvPr id="16" name="Image 15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759C7204-AF81-408B-82A3-6087B3E2D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530" y="2119963"/>
            <a:ext cx="1300603" cy="130060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F047A7-E93C-2C3C-509B-9C863EDF2DE7}"/>
              </a:ext>
            </a:extLst>
          </p:cNvPr>
          <p:cNvSpPr txBox="1"/>
          <p:nvPr/>
        </p:nvSpPr>
        <p:spPr>
          <a:xfrm>
            <a:off x="4429089" y="3619490"/>
            <a:ext cx="291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podcasts sur Spotify</a:t>
            </a:r>
          </a:p>
          <a:p>
            <a:r>
              <a:rPr lang="fr-FR" sz="1600" dirty="0">
                <a:hlinkClick r:id="rId5"/>
              </a:rPr>
              <a:t>La science de Bernie </a:t>
            </a:r>
            <a:endParaRPr lang="fr-FR" sz="1600" dirty="0"/>
          </a:p>
        </p:txBody>
      </p:sp>
      <p:pic>
        <p:nvPicPr>
          <p:cNvPr id="13" name="Image 12" descr="Une image contenant habits, personne, dessin, croquis&#10;&#10;Description générée automatiquement">
            <a:extLst>
              <a:ext uri="{FF2B5EF4-FFF2-40B4-BE49-F238E27FC236}">
                <a16:creationId xmlns:a16="http://schemas.microsoft.com/office/drawing/2014/main" id="{531500BB-E1F3-813C-91BB-FC6283562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68" y="3050133"/>
            <a:ext cx="1624267" cy="16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73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7EC8F66-B48A-459E-A470-E88E8281AB1D}"/>
              </a:ext>
            </a:extLst>
          </p:cNvPr>
          <p:cNvSpPr txBox="1"/>
          <p:nvPr/>
        </p:nvSpPr>
        <p:spPr>
          <a:xfrm>
            <a:off x="5911027" y="2540478"/>
            <a:ext cx="1400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3000" dirty="0">
                <a:solidFill>
                  <a:srgbClr val="0070C0"/>
                </a:solidFill>
                <a:latin typeface="Century Gothic" panose="020B0502020202020204"/>
              </a:rPr>
              <a:t>Merci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2511EA-063B-482D-AE98-7C41E56A22D1}"/>
              </a:ext>
            </a:extLst>
          </p:cNvPr>
          <p:cNvSpPr/>
          <p:nvPr/>
        </p:nvSpPr>
        <p:spPr>
          <a:xfrm>
            <a:off x="4994322" y="3171237"/>
            <a:ext cx="3233578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35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bernard.remaud@univ-nantes.fr</a:t>
            </a:r>
            <a:r>
              <a:rPr lang="fr-FR" sz="1350" dirty="0">
                <a:solidFill>
                  <a:prstClr val="black"/>
                </a:solidFill>
                <a:latin typeface="Century Gothic" panose="020B0502020202020204"/>
              </a:rPr>
              <a:t> </a:t>
            </a:r>
          </a:p>
          <a:p>
            <a:pPr defTabSz="685800"/>
            <a:r>
              <a:rPr lang="fr-FR" sz="1400" dirty="0">
                <a:solidFill>
                  <a:prstClr val="black"/>
                </a:solidFill>
                <a:hlinkClick r:id="rId3"/>
              </a:rPr>
              <a:t>https://www.un-peu-de-physique.fr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CFEBA3-B568-451E-B246-8E3298EAA9BA}"/>
              </a:ext>
            </a:extLst>
          </p:cNvPr>
          <p:cNvSpPr/>
          <p:nvPr/>
        </p:nvSpPr>
        <p:spPr>
          <a:xfrm>
            <a:off x="3182112" y="150098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Un peu de Physique pour comprendre le monde moderne </a:t>
            </a:r>
          </a:p>
          <a:p>
            <a:pPr algn="ctr" defTabSz="685800"/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autrement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27FC413-0D1A-495E-8A45-46729978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3326" y="6135091"/>
            <a:ext cx="985455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7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703804-C1A9-4B42-8272-DCF178EC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1B5340-C80C-42BE-805D-A6163462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67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8A0562E-4C15-4979-8C83-0FF09383E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7A31804-1A4E-489D-9D94-5B363C36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</a:t>
            </a:fld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49547C-9EF1-49D3-B9D1-718C39D15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69650" y="6135688"/>
            <a:ext cx="1022350" cy="369887"/>
          </a:xfrm>
        </p:spPr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pic>
        <p:nvPicPr>
          <p:cNvPr id="8" name="Image 7" descr="Une image contenant personne, extérieur, homme, debout&#10;&#10;Description générée automatiquement">
            <a:extLst>
              <a:ext uri="{FF2B5EF4-FFF2-40B4-BE49-F238E27FC236}">
                <a16:creationId xmlns:a16="http://schemas.microsoft.com/office/drawing/2014/main" id="{B6274D9E-D022-4B39-AEAB-D0FC09DD0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65" y="1190017"/>
            <a:ext cx="1718300" cy="2101012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22DE635-F9CB-4F9C-9280-068A7F15BE3A}"/>
              </a:ext>
            </a:extLst>
          </p:cNvPr>
          <p:cNvSpPr/>
          <p:nvPr/>
        </p:nvSpPr>
        <p:spPr>
          <a:xfrm>
            <a:off x="4419929" y="1273718"/>
            <a:ext cx="6894576" cy="6402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rgbClr val="FF0000"/>
                </a:solidFill>
              </a:rPr>
              <a:t>« Dieu ne joue pas aux dés » - Einstein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F1F0B1-9186-4730-99DB-B2D2A170C96E}"/>
              </a:ext>
            </a:extLst>
          </p:cNvPr>
          <p:cNvSpPr txBox="1"/>
          <p:nvPr/>
        </p:nvSpPr>
        <p:spPr>
          <a:xfrm>
            <a:off x="8511102" y="366935"/>
            <a:ext cx="265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hasard existe-t-il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012478-A8A9-4F38-A7F7-DA0DE187A0AE}"/>
              </a:ext>
            </a:extLst>
          </p:cNvPr>
          <p:cNvSpPr txBox="1"/>
          <p:nvPr/>
        </p:nvSpPr>
        <p:spPr>
          <a:xfrm>
            <a:off x="4762123" y="2164729"/>
            <a:ext cx="6407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hasard n’existe pas, ce n’est que la manifestation de nos connaissances limitées 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5EFC81F-CF57-4DE5-AB0B-3E8B46EE23CD}"/>
              </a:ext>
            </a:extLst>
          </p:cNvPr>
          <p:cNvSpPr/>
          <p:nvPr/>
        </p:nvSpPr>
        <p:spPr>
          <a:xfrm>
            <a:off x="1820075" y="4620888"/>
            <a:ext cx="6894576" cy="8713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>
                <a:solidFill>
                  <a:srgbClr val="FF0000"/>
                </a:solidFill>
              </a:rPr>
              <a:t>« Les dés jouent aux dieux » </a:t>
            </a:r>
          </a:p>
          <a:p>
            <a:pPr algn="ctr"/>
            <a:endParaRPr lang="fr-FR" sz="1400" i="1" dirty="0">
              <a:solidFill>
                <a:srgbClr val="FF0000"/>
              </a:solidFill>
            </a:endParaRPr>
          </a:p>
          <a:p>
            <a:pPr algn="ctr"/>
            <a:r>
              <a:rPr lang="fr-FR" sz="1400" i="1" dirty="0">
                <a:solidFill>
                  <a:srgbClr val="FF0000"/>
                </a:solidFill>
              </a:rPr>
              <a:t>À propos du boson de Higgs découvert en 2012 – la particule de Dieu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B6CB09E-B626-4D36-8A45-7289BCFB6524}"/>
              </a:ext>
            </a:extLst>
          </p:cNvPr>
          <p:cNvSpPr txBox="1"/>
          <p:nvPr/>
        </p:nvSpPr>
        <p:spPr>
          <a:xfrm>
            <a:off x="1938360" y="3828480"/>
            <a:ext cx="6407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Dans la nature, il y a des phénomènes intrinsèquement aléatoires (dus au hasard)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1C9C77-EDFE-47C4-ACE8-0FD46CFAB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360" y="3186819"/>
            <a:ext cx="1634056" cy="25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14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F6D4E1D-B5A2-49F4-8B32-2D1CD25A6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52670DD-5E8C-497B-A1DD-1F586427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43C23C-C0D3-42C9-9B52-38B8E9109B83}"/>
              </a:ext>
            </a:extLst>
          </p:cNvPr>
          <p:cNvSpPr txBox="1"/>
          <p:nvPr/>
        </p:nvSpPr>
        <p:spPr>
          <a:xfrm>
            <a:off x="7948943" y="353085"/>
            <a:ext cx="339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Tirages du Loto et hasard (1)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99F6DE-530C-49CC-9332-EF9EDD835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827" y="1291767"/>
            <a:ext cx="2817450" cy="18889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F025689-1855-42EC-ACE1-BA4007595E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8162827" y="968605"/>
            <a:ext cx="2817450" cy="2535265"/>
          </a:xfrm>
          <a:prstGeom prst="rect">
            <a:avLst/>
          </a:prstGeom>
          <a:ln>
            <a:solidFill>
              <a:srgbClr val="C00000"/>
            </a:solidFill>
          </a:ln>
          <a:effectLst>
            <a:glow>
              <a:schemeClr val="accent1"/>
            </a:glow>
            <a:outerShdw sx="1000" sy="1000" algn="ctr" rotWithShape="0">
              <a:srgbClr val="000000"/>
            </a:outerShdw>
          </a:effectLst>
        </p:spPr>
      </p:pic>
      <p:pic>
        <p:nvPicPr>
          <p:cNvPr id="1026" name="Picture 2" descr="loto GIFs | Find, Make &amp; Share Gfycat GIFs">
            <a:extLst>
              <a:ext uri="{FF2B5EF4-FFF2-40B4-BE49-F238E27FC236}">
                <a16:creationId xmlns:a16="http://schemas.microsoft.com/office/drawing/2014/main" id="{2F5FFA1C-8C6F-4A0C-9090-5B178AAF30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40" y="1496214"/>
            <a:ext cx="22860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2958ED0-7312-444F-A356-3D96A63E4B8A}"/>
              </a:ext>
            </a:extLst>
          </p:cNvPr>
          <p:cNvSpPr txBox="1"/>
          <p:nvPr/>
        </p:nvSpPr>
        <p:spPr>
          <a:xfrm>
            <a:off x="5413972" y="1767120"/>
            <a:ext cx="2218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Résultats véritablement aléatoires</a:t>
            </a:r>
          </a:p>
          <a:p>
            <a:r>
              <a:rPr lang="fr-FR" sz="1200" dirty="0"/>
              <a:t>(limite 95% de probabilités)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1BCEF5-3856-4FB9-B2DA-0F8868452D59}"/>
              </a:ext>
            </a:extLst>
          </p:cNvPr>
          <p:cNvSpPr txBox="1"/>
          <p:nvPr/>
        </p:nvSpPr>
        <p:spPr>
          <a:xfrm>
            <a:off x="2121680" y="2945529"/>
            <a:ext cx="245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Est-ce du hasard ?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B55ACB8-2993-44C7-A05C-D9A42FA005B7}"/>
              </a:ext>
            </a:extLst>
          </p:cNvPr>
          <p:cNvSpPr txBox="1"/>
          <p:nvPr/>
        </p:nvSpPr>
        <p:spPr>
          <a:xfrm>
            <a:off x="1996136" y="3748513"/>
            <a:ext cx="4540466" cy="160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À notre échelle</a:t>
            </a:r>
          </a:p>
          <a:p>
            <a:r>
              <a:rPr lang="fr-FR" sz="1600" dirty="0"/>
              <a:t>Le hasard est le principe déclencheur d'événements </a:t>
            </a:r>
            <a:r>
              <a:rPr lang="fr-FR" sz="1600" dirty="0">
                <a:solidFill>
                  <a:srgbClr val="FF0000"/>
                </a:solidFill>
              </a:rPr>
              <a:t>non liés à une cause </a:t>
            </a:r>
            <a:r>
              <a:rPr lang="fr-FR" sz="1600" b="1" dirty="0">
                <a:solidFill>
                  <a:srgbClr val="FF0000"/>
                </a:solidFill>
              </a:rPr>
              <a:t>connue</a:t>
            </a:r>
            <a:r>
              <a:rPr lang="fr-FR" sz="1600" dirty="0">
                <a:solidFill>
                  <a:srgbClr val="FF0000"/>
                </a:solidFill>
              </a:rPr>
              <a:t>. </a:t>
            </a:r>
          </a:p>
          <a:p>
            <a:r>
              <a:rPr lang="fr-FR" sz="1200" dirty="0"/>
              <a:t>(Wikipédia)</a:t>
            </a:r>
          </a:p>
          <a:p>
            <a:endParaRPr lang="fr-FR" sz="1200" dirty="0"/>
          </a:p>
          <a:p>
            <a:r>
              <a:rPr lang="fr-FR" sz="1200" dirty="0"/>
              <a:t>Le mouvement des boules suit les lois bien connues de la mécanique newtonienne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6297667-A34A-4B63-9C04-96AA6AF9C9C0}"/>
              </a:ext>
            </a:extLst>
          </p:cNvPr>
          <p:cNvSpPr txBox="1"/>
          <p:nvPr/>
        </p:nvSpPr>
        <p:spPr>
          <a:xfrm>
            <a:off x="6880413" y="3819041"/>
            <a:ext cx="4099864" cy="861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À l’échelle quantique</a:t>
            </a:r>
          </a:p>
          <a:p>
            <a:r>
              <a:rPr lang="fr-FR" sz="1600" dirty="0"/>
              <a:t>La radioactivité </a:t>
            </a:r>
            <a:r>
              <a:rPr lang="el-G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fr-F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600" dirty="0">
                <a:ea typeface="Cambria Math" panose="02040503050406030204" pitchFamily="18" charset="0"/>
              </a:rPr>
              <a:t>résulte d’un mécanisme </a:t>
            </a:r>
            <a:r>
              <a:rPr lang="fr-FR" sz="1600" dirty="0">
                <a:solidFill>
                  <a:srgbClr val="FF0000"/>
                </a:solidFill>
                <a:ea typeface="Cambria Math" panose="02040503050406030204" pitchFamily="18" charset="0"/>
              </a:rPr>
              <a:t>intrinsèquement aléatoire</a:t>
            </a:r>
            <a:endParaRPr lang="fr-FR" sz="1600" dirty="0">
              <a:solidFill>
                <a:srgbClr val="FF0000"/>
              </a:solidFill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4635287-18E2-4CF5-806B-80A24C67D837}"/>
              </a:ext>
            </a:extLst>
          </p:cNvPr>
          <p:cNvGrpSpPr/>
          <p:nvPr/>
        </p:nvGrpSpPr>
        <p:grpSpPr>
          <a:xfrm>
            <a:off x="6939534" y="4874719"/>
            <a:ext cx="1385073" cy="1130795"/>
            <a:chOff x="6523021" y="4861380"/>
            <a:chExt cx="1385073" cy="1130795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3E9B4FA-B214-4FE4-8F30-39CB8458C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1846" y="4861380"/>
              <a:ext cx="1286248" cy="876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CC9792E-DF96-414A-9024-247512D4E7B8}"/>
                </a:ext>
              </a:extLst>
            </p:cNvPr>
            <p:cNvSpPr txBox="1"/>
            <p:nvPr/>
          </p:nvSpPr>
          <p:spPr>
            <a:xfrm>
              <a:off x="6523021" y="5730565"/>
              <a:ext cx="10390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Wikipédia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FD667571-659E-423B-BD68-4F3FD282BF28}"/>
              </a:ext>
            </a:extLst>
          </p:cNvPr>
          <p:cNvSpPr txBox="1"/>
          <p:nvPr/>
        </p:nvSpPr>
        <p:spPr>
          <a:xfrm>
            <a:off x="8599674" y="5086268"/>
            <a:ext cx="2393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Radium</a:t>
            </a:r>
          </a:p>
          <a:p>
            <a:r>
              <a:rPr lang="fr-FR" sz="1400" dirty="0"/>
              <a:t>Demi-vie 1760 ans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BD922BD-E111-00E9-4704-C8C3E0A98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73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  <p:bldP spid="16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7A41E2B-9895-E600-7988-212179CE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370828-C3E9-4EF4-3729-9CC54340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</a:t>
            </a:fld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4676CD-A81C-0EFB-0A9A-6D47CADE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8E9934-3263-2E44-EA75-9AA479CA3C86}"/>
              </a:ext>
            </a:extLst>
          </p:cNvPr>
          <p:cNvSpPr txBox="1"/>
          <p:nvPr/>
        </p:nvSpPr>
        <p:spPr>
          <a:xfrm>
            <a:off x="1908771" y="3139051"/>
            <a:ext cx="45644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400" b="1" i="0" dirty="0">
                <a:solidFill>
                  <a:srgbClr val="1B1B1B"/>
                </a:solidFill>
                <a:effectLst/>
                <a:latin typeface="Lato" panose="020F0502020204030203" pitchFamily="34" charset="0"/>
              </a:rPr>
              <a:t>Un joueur du Loto en Suisse est devenu millionnaire en jouant des numéros sur lesquels très peu de monde aurait parié.</a:t>
            </a:r>
          </a:p>
          <a:p>
            <a:pPr algn="l"/>
            <a:r>
              <a:rPr lang="fr-FR" sz="1400" b="0" i="0" dirty="0">
                <a:solidFill>
                  <a:srgbClr val="1B1B1B"/>
                </a:solidFill>
                <a:effectLst/>
                <a:latin typeface="Lato" panose="020F0502020204030203" pitchFamily="34" charset="0"/>
              </a:rPr>
              <a:t>On dit que le hasard fait bien les choses. Ce joueur du Loto en Suisse en est la preuve vivante. Il a touché le jackpot mercredi avec </a:t>
            </a:r>
            <a:r>
              <a:rPr lang="fr-FR" sz="1400" b="0" i="0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un tirage improbable</a:t>
            </a:r>
            <a:r>
              <a:rPr lang="fr-FR" sz="1400" b="0" i="0" dirty="0">
                <a:solidFill>
                  <a:srgbClr val="1B1B1B"/>
                </a:solidFill>
                <a:effectLst/>
                <a:latin typeface="Lato" panose="020F0502020204030203" pitchFamily="34" charset="0"/>
              </a:rPr>
              <a:t>. Pour gagner à la Loterie Romande, il fallait cocher le </a:t>
            </a:r>
            <a:r>
              <a:rPr lang="fr-FR" sz="1400" b="0" i="0" dirty="0">
                <a:solidFill>
                  <a:srgbClr val="FF0000"/>
                </a:solidFill>
                <a:effectLst/>
                <a:latin typeface="Lato" panose="020F0502020204030203" pitchFamily="34" charset="0"/>
              </a:rPr>
              <a:t>4, le 28, le 29, le 30, le 31 et le 32,</a:t>
            </a:r>
            <a:r>
              <a:rPr lang="fr-FR" sz="1400" b="0" i="0" dirty="0">
                <a:solidFill>
                  <a:srgbClr val="1B1B1B"/>
                </a:solidFill>
                <a:effectLst/>
                <a:latin typeface="Lato" panose="020F0502020204030203" pitchFamily="34" charset="0"/>
              </a:rPr>
              <a:t> suivis du 1 en numéro chance.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0F2D88-8DF9-E796-A3F3-D535916B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12" y="1367346"/>
            <a:ext cx="2743200" cy="6381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B69AD8E-F6EE-625A-16E6-DF1AA4AA9100}"/>
              </a:ext>
            </a:extLst>
          </p:cNvPr>
          <p:cNvSpPr txBox="1"/>
          <p:nvPr/>
        </p:nvSpPr>
        <p:spPr>
          <a:xfrm>
            <a:off x="7948943" y="353085"/>
            <a:ext cx="339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Tirages du Loto et hasard (2)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11E0FB9-DDE2-725B-C77B-4942B4A0E7D2}"/>
              </a:ext>
            </a:extLst>
          </p:cNvPr>
          <p:cNvSpPr txBox="1"/>
          <p:nvPr/>
        </p:nvSpPr>
        <p:spPr>
          <a:xfrm>
            <a:off x="1908771" y="2174410"/>
            <a:ext cx="3922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Suisse : il devient millionnaire au Loto</a:t>
            </a:r>
          </a:p>
          <a:p>
            <a:r>
              <a:rPr lang="fr-FR" sz="1600" dirty="0"/>
              <a:t> avec un choix de numéros original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82CBAB-6340-6FC3-C6BA-231079598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6" t="15710" r="39851" b="9190"/>
          <a:stretch/>
        </p:blipFill>
        <p:spPr>
          <a:xfrm>
            <a:off x="7065670" y="1367346"/>
            <a:ext cx="3834702" cy="388169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19395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9319A1E-DADE-47E1-88DF-D02AEEC7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E728DF-6BED-40AF-90CF-E1749DA8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8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2214B2-1D00-41B2-84AD-F26387301610}"/>
              </a:ext>
            </a:extLst>
          </p:cNvPr>
          <p:cNvSpPr txBox="1"/>
          <p:nvPr/>
        </p:nvSpPr>
        <p:spPr>
          <a:xfrm>
            <a:off x="8715983" y="436964"/>
            <a:ext cx="254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hasard en bref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70BA3B-6C3D-463B-9D9D-7DA304280EF9}"/>
              </a:ext>
            </a:extLst>
          </p:cNvPr>
          <p:cNvSpPr txBox="1"/>
          <p:nvPr/>
        </p:nvSpPr>
        <p:spPr>
          <a:xfrm>
            <a:off x="2315183" y="1275439"/>
            <a:ext cx="871598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A notre échelle, le </a:t>
            </a:r>
            <a:r>
              <a:rPr lang="fr-FR" dirty="0">
                <a:solidFill>
                  <a:srgbClr val="FF0000"/>
                </a:solidFill>
              </a:rPr>
              <a:t>hasard</a:t>
            </a:r>
            <a:r>
              <a:rPr lang="fr-FR" dirty="0">
                <a:solidFill>
                  <a:srgbClr val="0070C0"/>
                </a:solidFill>
              </a:rPr>
              <a:t> est le principe déclencheur d'événements non liés à une cause connue. 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1616FB06-40B7-2578-4F69-366E413C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65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F6D4E1D-B5A2-49F4-8B32-2D1CD25A6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le monde moderne -  autrement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52670DD-5E8C-497B-A1DD-1F586427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43C23C-C0D3-42C9-9B52-38B8E9109B83}"/>
              </a:ext>
            </a:extLst>
          </p:cNvPr>
          <p:cNvSpPr txBox="1"/>
          <p:nvPr/>
        </p:nvSpPr>
        <p:spPr>
          <a:xfrm>
            <a:off x="7061704" y="330804"/>
            <a:ext cx="384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Hasard dans l’infiniment petit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88A3E010-636C-40F1-B5FA-C90E7097F44B}"/>
              </a:ext>
            </a:extLst>
          </p:cNvPr>
          <p:cNvGrpSpPr/>
          <p:nvPr/>
        </p:nvGrpSpPr>
        <p:grpSpPr>
          <a:xfrm>
            <a:off x="1702051" y="1222218"/>
            <a:ext cx="9334123" cy="2453489"/>
            <a:chOff x="1702051" y="1222218"/>
            <a:chExt cx="9334123" cy="2453489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BBED0E9-B82B-42FC-869B-7599210213FE}"/>
                </a:ext>
              </a:extLst>
            </p:cNvPr>
            <p:cNvSpPr txBox="1"/>
            <p:nvPr/>
          </p:nvSpPr>
          <p:spPr>
            <a:xfrm>
              <a:off x="2218099" y="1321806"/>
              <a:ext cx="88180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0070C0"/>
                  </a:solidFill>
                </a:rPr>
                <a:t>Mesurer en mécanique quantique </a:t>
              </a:r>
              <a:r>
                <a:rPr lang="fr-FR" dirty="0"/>
                <a:t>: </a:t>
              </a:r>
            </a:p>
            <a:p>
              <a:r>
                <a:rPr lang="fr-FR" sz="1600" dirty="0"/>
                <a:t>Relier les propriétés de l’infiniment petit à des grandeurs pertinentes à notre échelle </a:t>
              </a: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97A4C05-D5E5-4E5F-AF0E-BC5A59D53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9016" y="1974036"/>
              <a:ext cx="2182855" cy="1498196"/>
            </a:xfrm>
            <a:prstGeom prst="rect">
              <a:avLst/>
            </a:prstGeom>
          </p:spPr>
        </p:pic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55F42AFE-9E6D-4F0E-BBBD-F85AB49443BA}"/>
                </a:ext>
              </a:extLst>
            </p:cNvPr>
            <p:cNvSpPr/>
            <p:nvPr/>
          </p:nvSpPr>
          <p:spPr>
            <a:xfrm>
              <a:off x="5178582" y="2553197"/>
              <a:ext cx="2612464" cy="365125"/>
            </a:xfrm>
            <a:prstGeom prst="rightArrow">
              <a:avLst/>
            </a:prstGeom>
            <a:solidFill>
              <a:srgbClr val="0070C0"/>
            </a:solidFill>
            <a:ln>
              <a:prstDash val="sysDash"/>
              <a:extLst>
                <a:ext uri="{C807C97D-BFC1-408E-A445-0C87EB9F89A2}">
                  <ask:lineSketchStyleProps xmlns:ask="http://schemas.microsoft.com/office/drawing/2018/sketchyshapes" sd="3475130858">
                    <a:custGeom>
                      <a:avLst/>
                      <a:gdLst>
                        <a:gd name="connsiteX0" fmla="*/ 0 w 2091350"/>
                        <a:gd name="connsiteY0" fmla="*/ 91281 h 365125"/>
                        <a:gd name="connsiteX1" fmla="*/ 439021 w 2091350"/>
                        <a:gd name="connsiteY1" fmla="*/ 91281 h 365125"/>
                        <a:gd name="connsiteX2" fmla="*/ 954394 w 2091350"/>
                        <a:gd name="connsiteY2" fmla="*/ 91281 h 365125"/>
                        <a:gd name="connsiteX3" fmla="*/ 1431591 w 2091350"/>
                        <a:gd name="connsiteY3" fmla="*/ 91281 h 365125"/>
                        <a:gd name="connsiteX4" fmla="*/ 1908788 w 2091350"/>
                        <a:gd name="connsiteY4" fmla="*/ 91281 h 365125"/>
                        <a:gd name="connsiteX5" fmla="*/ 1908788 w 2091350"/>
                        <a:gd name="connsiteY5" fmla="*/ 0 h 365125"/>
                        <a:gd name="connsiteX6" fmla="*/ 2091350 w 2091350"/>
                        <a:gd name="connsiteY6" fmla="*/ 182563 h 365125"/>
                        <a:gd name="connsiteX7" fmla="*/ 1908788 w 2091350"/>
                        <a:gd name="connsiteY7" fmla="*/ 365125 h 365125"/>
                        <a:gd name="connsiteX8" fmla="*/ 1908788 w 2091350"/>
                        <a:gd name="connsiteY8" fmla="*/ 273844 h 365125"/>
                        <a:gd name="connsiteX9" fmla="*/ 1393415 w 2091350"/>
                        <a:gd name="connsiteY9" fmla="*/ 273844 h 365125"/>
                        <a:gd name="connsiteX10" fmla="*/ 973482 w 2091350"/>
                        <a:gd name="connsiteY10" fmla="*/ 273844 h 365125"/>
                        <a:gd name="connsiteX11" fmla="*/ 496285 w 2091350"/>
                        <a:gd name="connsiteY11" fmla="*/ 273844 h 365125"/>
                        <a:gd name="connsiteX12" fmla="*/ 0 w 2091350"/>
                        <a:gd name="connsiteY12" fmla="*/ 273844 h 365125"/>
                        <a:gd name="connsiteX13" fmla="*/ 0 w 2091350"/>
                        <a:gd name="connsiteY13" fmla="*/ 91281 h 365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091350" h="365125" fill="none" extrusionOk="0">
                          <a:moveTo>
                            <a:pt x="0" y="91281"/>
                          </a:moveTo>
                          <a:cubicBezTo>
                            <a:pt x="205883" y="51414"/>
                            <a:pt x="275944" y="113052"/>
                            <a:pt x="439021" y="91281"/>
                          </a:cubicBezTo>
                          <a:cubicBezTo>
                            <a:pt x="602098" y="69510"/>
                            <a:pt x="788715" y="93923"/>
                            <a:pt x="954394" y="91281"/>
                          </a:cubicBezTo>
                          <a:cubicBezTo>
                            <a:pt x="1120073" y="88639"/>
                            <a:pt x="1293502" y="136771"/>
                            <a:pt x="1431591" y="91281"/>
                          </a:cubicBezTo>
                          <a:cubicBezTo>
                            <a:pt x="1569680" y="45791"/>
                            <a:pt x="1796855" y="123235"/>
                            <a:pt x="1908788" y="91281"/>
                          </a:cubicBezTo>
                          <a:cubicBezTo>
                            <a:pt x="1903772" y="53832"/>
                            <a:pt x="1918467" y="39064"/>
                            <a:pt x="1908788" y="0"/>
                          </a:cubicBezTo>
                          <a:cubicBezTo>
                            <a:pt x="1961153" y="30617"/>
                            <a:pt x="2038170" y="135209"/>
                            <a:pt x="2091350" y="182563"/>
                          </a:cubicBezTo>
                          <a:cubicBezTo>
                            <a:pt x="2044153" y="259505"/>
                            <a:pt x="1976218" y="296695"/>
                            <a:pt x="1908788" y="365125"/>
                          </a:cubicBezTo>
                          <a:cubicBezTo>
                            <a:pt x="1904007" y="345133"/>
                            <a:pt x="1908922" y="308257"/>
                            <a:pt x="1908788" y="273844"/>
                          </a:cubicBezTo>
                          <a:cubicBezTo>
                            <a:pt x="1795082" y="296803"/>
                            <a:pt x="1592967" y="232051"/>
                            <a:pt x="1393415" y="273844"/>
                          </a:cubicBezTo>
                          <a:cubicBezTo>
                            <a:pt x="1193863" y="315637"/>
                            <a:pt x="1090835" y="262046"/>
                            <a:pt x="973482" y="273844"/>
                          </a:cubicBezTo>
                          <a:cubicBezTo>
                            <a:pt x="856129" y="285642"/>
                            <a:pt x="607089" y="263177"/>
                            <a:pt x="496285" y="273844"/>
                          </a:cubicBezTo>
                          <a:cubicBezTo>
                            <a:pt x="385481" y="284511"/>
                            <a:pt x="217997" y="242964"/>
                            <a:pt x="0" y="273844"/>
                          </a:cubicBezTo>
                          <a:cubicBezTo>
                            <a:pt x="-5545" y="193136"/>
                            <a:pt x="21527" y="142867"/>
                            <a:pt x="0" y="91281"/>
                          </a:cubicBezTo>
                          <a:close/>
                        </a:path>
                        <a:path w="2091350" h="365125" stroke="0" extrusionOk="0">
                          <a:moveTo>
                            <a:pt x="0" y="91281"/>
                          </a:moveTo>
                          <a:cubicBezTo>
                            <a:pt x="144444" y="74121"/>
                            <a:pt x="342082" y="127853"/>
                            <a:pt x="477197" y="91281"/>
                          </a:cubicBezTo>
                          <a:cubicBezTo>
                            <a:pt x="612312" y="54709"/>
                            <a:pt x="762602" y="121006"/>
                            <a:pt x="897130" y="91281"/>
                          </a:cubicBezTo>
                          <a:cubicBezTo>
                            <a:pt x="1031658" y="61556"/>
                            <a:pt x="1231614" y="93554"/>
                            <a:pt x="1317064" y="91281"/>
                          </a:cubicBezTo>
                          <a:cubicBezTo>
                            <a:pt x="1402514" y="89008"/>
                            <a:pt x="1711685" y="146693"/>
                            <a:pt x="1908788" y="91281"/>
                          </a:cubicBezTo>
                          <a:cubicBezTo>
                            <a:pt x="1897856" y="55482"/>
                            <a:pt x="1918229" y="20476"/>
                            <a:pt x="1908788" y="0"/>
                          </a:cubicBezTo>
                          <a:cubicBezTo>
                            <a:pt x="1956955" y="35987"/>
                            <a:pt x="2030198" y="144180"/>
                            <a:pt x="2091350" y="182563"/>
                          </a:cubicBezTo>
                          <a:cubicBezTo>
                            <a:pt x="2014957" y="262276"/>
                            <a:pt x="1990208" y="283511"/>
                            <a:pt x="1908788" y="365125"/>
                          </a:cubicBezTo>
                          <a:cubicBezTo>
                            <a:pt x="1907789" y="336986"/>
                            <a:pt x="1913245" y="295306"/>
                            <a:pt x="1908788" y="273844"/>
                          </a:cubicBezTo>
                          <a:cubicBezTo>
                            <a:pt x="1737178" y="284982"/>
                            <a:pt x="1501331" y="227856"/>
                            <a:pt x="1393415" y="273844"/>
                          </a:cubicBezTo>
                          <a:cubicBezTo>
                            <a:pt x="1285499" y="319832"/>
                            <a:pt x="1085878" y="213223"/>
                            <a:pt x="878042" y="273844"/>
                          </a:cubicBezTo>
                          <a:cubicBezTo>
                            <a:pt x="670206" y="334465"/>
                            <a:pt x="216738" y="192840"/>
                            <a:pt x="0" y="273844"/>
                          </a:cubicBezTo>
                          <a:cubicBezTo>
                            <a:pt x="-1335" y="207141"/>
                            <a:pt x="8858" y="173403"/>
                            <a:pt x="0" y="9128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Nuage 19">
              <a:extLst>
                <a:ext uri="{FF2B5EF4-FFF2-40B4-BE49-F238E27FC236}">
                  <a16:creationId xmlns:a16="http://schemas.microsoft.com/office/drawing/2014/main" id="{3136775D-4036-4AFB-87F5-6AC79C24C9D8}"/>
                </a:ext>
              </a:extLst>
            </p:cNvPr>
            <p:cNvSpPr/>
            <p:nvPr/>
          </p:nvSpPr>
          <p:spPr>
            <a:xfrm>
              <a:off x="5673530" y="2363190"/>
              <a:ext cx="1813685" cy="86042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rgbClr val="00B0F0"/>
                  </a:solidFill>
                </a:rPr>
                <a:t>Hasard</a:t>
              </a:r>
            </a:p>
            <a:p>
              <a:pPr algn="ctr"/>
              <a:r>
                <a:rPr lang="fr-FR" sz="1200" dirty="0">
                  <a:solidFill>
                    <a:srgbClr val="00B0F0"/>
                  </a:solidFill>
                </a:rPr>
                <a:t>Relations d’Heisenberg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EA2019-A3C1-416A-B18A-96CA30F97B61}"/>
                </a:ext>
              </a:extLst>
            </p:cNvPr>
            <p:cNvSpPr/>
            <p:nvPr/>
          </p:nvSpPr>
          <p:spPr>
            <a:xfrm>
              <a:off x="1702051" y="1222218"/>
              <a:ext cx="9334123" cy="24534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Ellipse 21">
                  <a:extLst>
                    <a:ext uri="{FF2B5EF4-FFF2-40B4-BE49-F238E27FC236}">
                      <a16:creationId xmlns:a16="http://schemas.microsoft.com/office/drawing/2014/main" id="{335A0D4E-C574-4CD3-8475-911ACBB2B3DE}"/>
                    </a:ext>
                  </a:extLst>
                </p:cNvPr>
                <p:cNvSpPr/>
                <p:nvPr/>
              </p:nvSpPr>
              <p:spPr>
                <a:xfrm>
                  <a:off x="1815837" y="2141985"/>
                  <a:ext cx="3115271" cy="133024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𝐹𝑜𝑛𝑐𝑡𝑖𝑜𝑛</m:t>
                        </m:r>
                        <m:r>
                          <a:rPr lang="fr-FR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fr-FR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fr-FR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𝑜𝑛𝑑𝑒</m:t>
                        </m:r>
                      </m:oMath>
                    </m:oMathPara>
                  </a14:m>
                  <a:endParaRPr lang="fr-FR" sz="18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𝛹</m:t>
                        </m:r>
                        <m:d>
                          <m:dPr>
                            <m:ctrlPr>
                              <a:rPr lang="fr-FR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8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fr-FR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sSup>
                          <m:sSupPr>
                            <m:ctrlPr>
                              <a:rPr lang="fr-FR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8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𝑖𝐸𝑡</m:t>
                                </m:r>
                              </m:num>
                              <m:den>
                                <m:r>
                                  <a:rPr lang="fr-FR" sz="18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ħ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fr-FR" sz="1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Ellipse 21">
                  <a:extLst>
                    <a:ext uri="{FF2B5EF4-FFF2-40B4-BE49-F238E27FC236}">
                      <a16:creationId xmlns:a16="http://schemas.microsoft.com/office/drawing/2014/main" id="{335A0D4E-C574-4CD3-8475-911ACBB2B3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5837" y="2141985"/>
                  <a:ext cx="3115271" cy="1330247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DED84872-923C-4FA0-8D9D-10A99582B046}"/>
              </a:ext>
            </a:extLst>
          </p:cNvPr>
          <p:cNvGrpSpPr/>
          <p:nvPr/>
        </p:nvGrpSpPr>
        <p:grpSpPr>
          <a:xfrm>
            <a:off x="1715711" y="3739081"/>
            <a:ext cx="9334123" cy="2453489"/>
            <a:chOff x="1715711" y="3739081"/>
            <a:chExt cx="9334123" cy="24534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845E0A-8DAA-4B37-9F8A-8DD695281292}"/>
                </a:ext>
              </a:extLst>
            </p:cNvPr>
            <p:cNvSpPr/>
            <p:nvPr/>
          </p:nvSpPr>
          <p:spPr>
            <a:xfrm>
              <a:off x="1715711" y="3739081"/>
              <a:ext cx="9334123" cy="24534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4119BDF-664F-425A-AE09-8686059D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8217" y="3812521"/>
              <a:ext cx="1472635" cy="2323289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2EDB1D7-DA36-44FA-A3D2-6A78D04E8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2977" y="4843326"/>
              <a:ext cx="1886225" cy="1237937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4DFFC32-61BD-4F73-9718-758E3F0821CC}"/>
                </a:ext>
              </a:extLst>
            </p:cNvPr>
            <p:cNvSpPr txBox="1"/>
            <p:nvPr/>
          </p:nvSpPr>
          <p:spPr>
            <a:xfrm>
              <a:off x="4749494" y="3979381"/>
              <a:ext cx="405241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Dans les tous premiers instants de l’Univers, la rupture de symétrie du champ BEH </a:t>
              </a:r>
            </a:p>
            <a:p>
              <a:r>
                <a:rPr lang="fr-FR" sz="14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masse des particules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B86CBFE2-2B10-413F-B787-C43D1379D313}"/>
                </a:ext>
              </a:extLst>
            </p:cNvPr>
            <p:cNvGrpSpPr/>
            <p:nvPr/>
          </p:nvGrpSpPr>
          <p:grpSpPr>
            <a:xfrm>
              <a:off x="9594639" y="4139949"/>
              <a:ext cx="963316" cy="1762904"/>
              <a:chOff x="9594639" y="4139949"/>
              <a:chExt cx="963316" cy="1762904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600BC3F8-1538-4EA7-94F4-1388B02EAC83}"/>
                  </a:ext>
                </a:extLst>
              </p:cNvPr>
              <p:cNvGrpSpPr/>
              <p:nvPr/>
            </p:nvGrpSpPr>
            <p:grpSpPr>
              <a:xfrm>
                <a:off x="9711328" y="4139949"/>
                <a:ext cx="838578" cy="1495833"/>
                <a:chOff x="8688287" y="4248666"/>
                <a:chExt cx="838578" cy="1495833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E0DAD36-79AA-4AD8-A982-D20E8D198AC7}"/>
                    </a:ext>
                  </a:extLst>
                </p:cNvPr>
                <p:cNvSpPr/>
                <p:nvPr/>
              </p:nvSpPr>
              <p:spPr>
                <a:xfrm>
                  <a:off x="8812333" y="4471108"/>
                  <a:ext cx="54321" cy="122352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Forme libre : forme 30">
                  <a:extLst>
                    <a:ext uri="{FF2B5EF4-FFF2-40B4-BE49-F238E27FC236}">
                      <a16:creationId xmlns:a16="http://schemas.microsoft.com/office/drawing/2014/main" id="{AFC3AAB7-1238-4601-9BF7-1A3A9C54CD60}"/>
                    </a:ext>
                  </a:extLst>
                </p:cNvPr>
                <p:cNvSpPr/>
                <p:nvPr/>
              </p:nvSpPr>
              <p:spPr>
                <a:xfrm>
                  <a:off x="9134947" y="4590107"/>
                  <a:ext cx="338627" cy="1104523"/>
                </a:xfrm>
                <a:custGeom>
                  <a:avLst/>
                  <a:gdLst>
                    <a:gd name="connsiteX0" fmla="*/ 0 w 338627"/>
                    <a:gd name="connsiteY0" fmla="*/ 0 h 1104523"/>
                    <a:gd name="connsiteX1" fmla="*/ 253497 w 338627"/>
                    <a:gd name="connsiteY1" fmla="*/ 280657 h 1104523"/>
                    <a:gd name="connsiteX2" fmla="*/ 334978 w 338627"/>
                    <a:gd name="connsiteY2" fmla="*/ 742384 h 1104523"/>
                    <a:gd name="connsiteX3" fmla="*/ 153908 w 338627"/>
                    <a:gd name="connsiteY3" fmla="*/ 1104523 h 1104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627" h="1104523">
                      <a:moveTo>
                        <a:pt x="0" y="0"/>
                      </a:moveTo>
                      <a:cubicBezTo>
                        <a:pt x="98833" y="78463"/>
                        <a:pt x="197667" y="156926"/>
                        <a:pt x="253497" y="280657"/>
                      </a:cubicBezTo>
                      <a:cubicBezTo>
                        <a:pt x="309327" y="404388"/>
                        <a:pt x="351576" y="605073"/>
                        <a:pt x="334978" y="742384"/>
                      </a:cubicBezTo>
                      <a:cubicBezTo>
                        <a:pt x="318380" y="879695"/>
                        <a:pt x="182577" y="1047184"/>
                        <a:pt x="153908" y="1104523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Forme libre : forme 33">
                  <a:extLst>
                    <a:ext uri="{FF2B5EF4-FFF2-40B4-BE49-F238E27FC236}">
                      <a16:creationId xmlns:a16="http://schemas.microsoft.com/office/drawing/2014/main" id="{0601A82B-05F4-4318-9566-CE15EF1CAB2C}"/>
                    </a:ext>
                  </a:extLst>
                </p:cNvPr>
                <p:cNvSpPr/>
                <p:nvPr/>
              </p:nvSpPr>
              <p:spPr>
                <a:xfrm>
                  <a:off x="9188238" y="4590106"/>
                  <a:ext cx="338627" cy="1104523"/>
                </a:xfrm>
                <a:custGeom>
                  <a:avLst/>
                  <a:gdLst>
                    <a:gd name="connsiteX0" fmla="*/ 0 w 338627"/>
                    <a:gd name="connsiteY0" fmla="*/ 0 h 1104523"/>
                    <a:gd name="connsiteX1" fmla="*/ 253497 w 338627"/>
                    <a:gd name="connsiteY1" fmla="*/ 280657 h 1104523"/>
                    <a:gd name="connsiteX2" fmla="*/ 334978 w 338627"/>
                    <a:gd name="connsiteY2" fmla="*/ 742384 h 1104523"/>
                    <a:gd name="connsiteX3" fmla="*/ 153908 w 338627"/>
                    <a:gd name="connsiteY3" fmla="*/ 1104523 h 1104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627" h="1104523">
                      <a:moveTo>
                        <a:pt x="0" y="0"/>
                      </a:moveTo>
                      <a:cubicBezTo>
                        <a:pt x="98833" y="78463"/>
                        <a:pt x="197667" y="156926"/>
                        <a:pt x="253497" y="280657"/>
                      </a:cubicBezTo>
                      <a:cubicBezTo>
                        <a:pt x="309327" y="404388"/>
                        <a:pt x="351576" y="605073"/>
                        <a:pt x="334978" y="742384"/>
                      </a:cubicBezTo>
                      <a:cubicBezTo>
                        <a:pt x="318380" y="879695"/>
                        <a:pt x="182577" y="1047184"/>
                        <a:pt x="153908" y="1104523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5FF7E758-86B0-4016-9220-7D5EDCBEEC4C}"/>
                    </a:ext>
                  </a:extLst>
                </p:cNvPr>
                <p:cNvCxnSpPr>
                  <a:stCxn id="31" idx="0"/>
                  <a:endCxn id="34" idx="0"/>
                </p:cNvCxnSpPr>
                <p:nvPr/>
              </p:nvCxnSpPr>
              <p:spPr>
                <a:xfrm flipV="1">
                  <a:off x="9134947" y="4590106"/>
                  <a:ext cx="53291" cy="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AF758AC7-C1FC-4F09-9768-F5BC7CC40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86154" y="5694629"/>
                  <a:ext cx="53291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A768115-27CB-42C1-B3A5-A9E00123492F}"/>
                    </a:ext>
                  </a:extLst>
                </p:cNvPr>
                <p:cNvSpPr/>
                <p:nvPr/>
              </p:nvSpPr>
              <p:spPr>
                <a:xfrm>
                  <a:off x="8688287" y="5698780"/>
                  <a:ext cx="731996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2" name="Flèche : bas 41">
                  <a:extLst>
                    <a:ext uri="{FF2B5EF4-FFF2-40B4-BE49-F238E27FC236}">
                      <a16:creationId xmlns:a16="http://schemas.microsoft.com/office/drawing/2014/main" id="{111588AC-4C21-4094-BF02-88F879E4A0BB}"/>
                    </a:ext>
                  </a:extLst>
                </p:cNvPr>
                <p:cNvSpPr/>
                <p:nvPr/>
              </p:nvSpPr>
              <p:spPr>
                <a:xfrm>
                  <a:off x="9053256" y="4361459"/>
                  <a:ext cx="204498" cy="218291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Flèche : bas 44">
                  <a:extLst>
                    <a:ext uri="{FF2B5EF4-FFF2-40B4-BE49-F238E27FC236}">
                      <a16:creationId xmlns:a16="http://schemas.microsoft.com/office/drawing/2014/main" id="{16539E16-2420-474B-A60D-38FA462A2EF3}"/>
                    </a:ext>
                  </a:extLst>
                </p:cNvPr>
                <p:cNvSpPr/>
                <p:nvPr/>
              </p:nvSpPr>
              <p:spPr>
                <a:xfrm>
                  <a:off x="8794876" y="4248666"/>
                  <a:ext cx="75089" cy="206309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35818DC2-A86D-4386-87D5-767355752245}"/>
                  </a:ext>
                </a:extLst>
              </p:cNvPr>
              <p:cNvSpPr txBox="1"/>
              <p:nvPr/>
            </p:nvSpPr>
            <p:spPr>
              <a:xfrm>
                <a:off x="9594639" y="5641243"/>
                <a:ext cx="96331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/>
                  <a:t>Flambage</a:t>
                </a:r>
              </a:p>
            </p:txBody>
          </p:sp>
        </p:grpSp>
      </p:grp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C41CDB-3693-5E78-6D4B-E089E1C6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2024-2025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62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6252</TotalTime>
  <Words>3876</Words>
  <Application>Microsoft Office PowerPoint</Application>
  <PresentationFormat>Grand écran</PresentationFormat>
  <Paragraphs>590</Paragraphs>
  <Slides>42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5" baseType="lpstr">
      <vt:lpstr>Arial</vt:lpstr>
      <vt:lpstr>Avenir LT Std 55 Roman</vt:lpstr>
      <vt:lpstr>Calibri</vt:lpstr>
      <vt:lpstr>Calibri Light</vt:lpstr>
      <vt:lpstr>Cambria Math</vt:lpstr>
      <vt:lpstr>Century Gothic</vt:lpstr>
      <vt:lpstr>Geared Slab</vt:lpstr>
      <vt:lpstr>Lato</vt:lpstr>
      <vt:lpstr>Raleway</vt:lpstr>
      <vt:lpstr>Roboto</vt:lpstr>
      <vt:lpstr>Wingdings</vt:lpstr>
      <vt:lpstr>Wingdings 3</vt:lpstr>
      <vt:lpstr>Brin</vt:lpstr>
      <vt:lpstr>            Un peu de Science pour comprendre le monde moderne  Saison 3 - Autrement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peu de Physique pour comprendre le monde moderne – différent (2019-2020)                                   Bernard Remaud</dc:title>
  <dc:creator>Remaud Bernard</dc:creator>
  <cp:lastModifiedBy>Remaud Bernard</cp:lastModifiedBy>
  <cp:revision>284</cp:revision>
  <dcterms:created xsi:type="dcterms:W3CDTF">2019-10-08T12:41:07Z</dcterms:created>
  <dcterms:modified xsi:type="dcterms:W3CDTF">2024-11-26T08:31:31Z</dcterms:modified>
</cp:coreProperties>
</file>