
<file path=[Content_Types].xml><?xml version="1.0" encoding="utf-8"?>
<Types xmlns="http://schemas.openxmlformats.org/package/2006/content-types">
  <Default Extension="emf" ContentType="image/x-emf"/>
  <Default Extension="gif" ContentType="image/gif"/>
  <Default Extension="img" ContentType="image/pn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slideshow.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9" r:id="rId1"/>
  </p:sldMasterIdLst>
  <p:notesMasterIdLst>
    <p:notesMasterId r:id="rId61"/>
  </p:notesMasterIdLst>
  <p:handoutMasterIdLst>
    <p:handoutMasterId r:id="rId62"/>
  </p:handoutMasterIdLst>
  <p:sldIdLst>
    <p:sldId id="442" r:id="rId2"/>
    <p:sldId id="360" r:id="rId3"/>
    <p:sldId id="297" r:id="rId4"/>
    <p:sldId id="508" r:id="rId5"/>
    <p:sldId id="451" r:id="rId6"/>
    <p:sldId id="502" r:id="rId7"/>
    <p:sldId id="263" r:id="rId8"/>
    <p:sldId id="289" r:id="rId9"/>
    <p:sldId id="301" r:id="rId10"/>
    <p:sldId id="266" r:id="rId11"/>
    <p:sldId id="292" r:id="rId12"/>
    <p:sldId id="449" r:id="rId13"/>
    <p:sldId id="336" r:id="rId14"/>
    <p:sldId id="381" r:id="rId15"/>
    <p:sldId id="383" r:id="rId16"/>
    <p:sldId id="478" r:id="rId17"/>
    <p:sldId id="514" r:id="rId18"/>
    <p:sldId id="473" r:id="rId19"/>
    <p:sldId id="515" r:id="rId20"/>
    <p:sldId id="354" r:id="rId21"/>
    <p:sldId id="456" r:id="rId22"/>
    <p:sldId id="275" r:id="rId23"/>
    <p:sldId id="364" r:id="rId24"/>
    <p:sldId id="272" r:id="rId25"/>
    <p:sldId id="457" r:id="rId26"/>
    <p:sldId id="458" r:id="rId27"/>
    <p:sldId id="298" r:id="rId28"/>
    <p:sldId id="504" r:id="rId29"/>
    <p:sldId id="471" r:id="rId30"/>
    <p:sldId id="511" r:id="rId31"/>
    <p:sldId id="500" r:id="rId32"/>
    <p:sldId id="501" r:id="rId33"/>
    <p:sldId id="509" r:id="rId34"/>
    <p:sldId id="303" r:id="rId35"/>
    <p:sldId id="513" r:id="rId36"/>
    <p:sldId id="365" r:id="rId37"/>
    <p:sldId id="516" r:id="rId38"/>
    <p:sldId id="469" r:id="rId39"/>
    <p:sldId id="476" r:id="rId40"/>
    <p:sldId id="503" r:id="rId41"/>
    <p:sldId id="444" r:id="rId42"/>
    <p:sldId id="459" r:id="rId43"/>
    <p:sldId id="506" r:id="rId44"/>
    <p:sldId id="366" r:id="rId45"/>
    <p:sldId id="288" r:id="rId46"/>
    <p:sldId id="462" r:id="rId47"/>
    <p:sldId id="464" r:id="rId48"/>
    <p:sldId id="326" r:id="rId49"/>
    <p:sldId id="472" r:id="rId50"/>
    <p:sldId id="465" r:id="rId51"/>
    <p:sldId id="343" r:id="rId52"/>
    <p:sldId id="466" r:id="rId53"/>
    <p:sldId id="468" r:id="rId54"/>
    <p:sldId id="446" r:id="rId55"/>
    <p:sldId id="475" r:id="rId56"/>
    <p:sldId id="441" r:id="rId57"/>
    <p:sldId id="505" r:id="rId58"/>
    <p:sldId id="477" r:id="rId59"/>
    <p:sldId id="507" r:id="rId60"/>
  </p:sldIdLst>
  <p:sldSz cx="12192000" cy="6858000"/>
  <p:notesSz cx="6858000" cy="99472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Remaud Bernard" initials="RB" lastIdx="5" clrIdx="0">
    <p:extLst>
      <p:ext uri="{19B8F6BF-5375-455C-9EA6-DF929625EA0E}">
        <p15:presenceInfo xmlns:p15="http://schemas.microsoft.com/office/powerpoint/2012/main" userId="0a9b62a6bed2893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54" autoAdjust="0"/>
    <p:restoredTop sz="95937" autoAdjust="0"/>
  </p:normalViewPr>
  <p:slideViewPr>
    <p:cSldViewPr snapToGrid="0">
      <p:cViewPr varScale="1">
        <p:scale>
          <a:sx n="108" d="100"/>
          <a:sy n="108" d="100"/>
        </p:scale>
        <p:origin x="702" y="102"/>
      </p:cViewPr>
      <p:guideLst/>
    </p:cSldViewPr>
  </p:slideViewPr>
  <p:outlineViewPr>
    <p:cViewPr>
      <p:scale>
        <a:sx n="33" d="100"/>
        <a:sy n="33" d="100"/>
      </p:scale>
      <p:origin x="0" y="-2766"/>
    </p:cViewPr>
  </p:outlineViewPr>
  <p:notesTextViewPr>
    <p:cViewPr>
      <p:scale>
        <a:sx n="1" d="1"/>
        <a:sy n="1" d="1"/>
      </p:scale>
      <p:origin x="0" y="0"/>
    </p:cViewPr>
  </p:notesTextViewPr>
  <p:sorterViewPr>
    <p:cViewPr varScale="1">
      <p:scale>
        <a:sx n="100" d="100"/>
        <a:sy n="100" d="100"/>
      </p:scale>
      <p:origin x="0" y="-5592"/>
    </p:cViewPr>
  </p:sorterViewPr>
  <p:notesViewPr>
    <p:cSldViewPr snapToGrid="0">
      <p:cViewPr varScale="1">
        <p:scale>
          <a:sx n="74" d="100"/>
          <a:sy n="74" d="100"/>
        </p:scale>
        <p:origin x="4032" y="6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99091"/>
          </a:xfrm>
          <a:prstGeom prst="rect">
            <a:avLst/>
          </a:prstGeom>
        </p:spPr>
        <p:txBody>
          <a:bodyPr vert="horz" lIns="91440" tIns="45720" rIns="91440" bIns="45720" rtlCol="0"/>
          <a:lstStyle>
            <a:lvl1pPr algn="l">
              <a:defRPr sz="1200"/>
            </a:lvl1pPr>
          </a:lstStyle>
          <a:p>
            <a:endParaRPr lang="en-GB"/>
          </a:p>
        </p:txBody>
      </p:sp>
      <p:sp>
        <p:nvSpPr>
          <p:cNvPr id="3" name="Espace réservé de la date 2"/>
          <p:cNvSpPr>
            <a:spLocks noGrp="1"/>
          </p:cNvSpPr>
          <p:nvPr>
            <p:ph type="dt" sz="quarter" idx="1"/>
          </p:nvPr>
        </p:nvSpPr>
        <p:spPr>
          <a:xfrm>
            <a:off x="3884613" y="0"/>
            <a:ext cx="2971800" cy="499091"/>
          </a:xfrm>
          <a:prstGeom prst="rect">
            <a:avLst/>
          </a:prstGeom>
        </p:spPr>
        <p:txBody>
          <a:bodyPr vert="horz" lIns="91440" tIns="45720" rIns="91440" bIns="45720" rtlCol="0"/>
          <a:lstStyle>
            <a:lvl1pPr algn="r">
              <a:defRPr sz="1200"/>
            </a:lvl1pPr>
          </a:lstStyle>
          <a:p>
            <a:fld id="{B58DBA24-F9CB-4A11-9904-83A546913810}" type="datetimeFigureOut">
              <a:rPr lang="en-GB" smtClean="0"/>
              <a:t>09/11/2024</a:t>
            </a:fld>
            <a:endParaRPr lang="en-GB"/>
          </a:p>
        </p:txBody>
      </p:sp>
      <p:sp>
        <p:nvSpPr>
          <p:cNvPr id="4" name="Espace réservé du pied de page 3"/>
          <p:cNvSpPr>
            <a:spLocks noGrp="1"/>
          </p:cNvSpPr>
          <p:nvPr>
            <p:ph type="ftr" sz="quarter" idx="2"/>
          </p:nvPr>
        </p:nvSpPr>
        <p:spPr>
          <a:xfrm>
            <a:off x="0" y="9448185"/>
            <a:ext cx="2971800" cy="499090"/>
          </a:xfrm>
          <a:prstGeom prst="rect">
            <a:avLst/>
          </a:prstGeom>
        </p:spPr>
        <p:txBody>
          <a:bodyPr vert="horz" lIns="91440" tIns="45720" rIns="91440" bIns="45720" rtlCol="0" anchor="b"/>
          <a:lstStyle>
            <a:lvl1pPr algn="l">
              <a:defRPr sz="1200"/>
            </a:lvl1pPr>
          </a:lstStyle>
          <a:p>
            <a:endParaRPr lang="en-GB"/>
          </a:p>
        </p:txBody>
      </p:sp>
      <p:sp>
        <p:nvSpPr>
          <p:cNvPr id="5" name="Espace réservé du numéro de diapositive 4"/>
          <p:cNvSpPr>
            <a:spLocks noGrp="1"/>
          </p:cNvSpPr>
          <p:nvPr>
            <p:ph type="sldNum" sz="quarter" idx="3"/>
          </p:nvPr>
        </p:nvSpPr>
        <p:spPr>
          <a:xfrm>
            <a:off x="3884613" y="9448185"/>
            <a:ext cx="2971800" cy="499090"/>
          </a:xfrm>
          <a:prstGeom prst="rect">
            <a:avLst/>
          </a:prstGeom>
        </p:spPr>
        <p:txBody>
          <a:bodyPr vert="horz" lIns="91440" tIns="45720" rIns="91440" bIns="45720" rtlCol="0" anchor="b"/>
          <a:lstStyle>
            <a:lvl1pPr algn="r">
              <a:defRPr sz="1200"/>
            </a:lvl1pPr>
          </a:lstStyle>
          <a:p>
            <a:fld id="{C79685B4-137F-458E-9C02-F4B5CE05A442}" type="slidenum">
              <a:rPr lang="en-GB" smtClean="0"/>
              <a:t>‹N°›</a:t>
            </a:fld>
            <a:endParaRPr lang="en-GB"/>
          </a:p>
        </p:txBody>
      </p:sp>
    </p:spTree>
    <p:extLst>
      <p:ext uri="{BB962C8B-B14F-4D97-AF65-F5344CB8AC3E}">
        <p14:creationId xmlns:p14="http://schemas.microsoft.com/office/powerpoint/2010/main" val="7902065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99091"/>
          </a:xfrm>
          <a:prstGeom prst="rect">
            <a:avLst/>
          </a:prstGeom>
        </p:spPr>
        <p:txBody>
          <a:bodyPr vert="horz" lIns="91440" tIns="45720" rIns="91440" bIns="45720" rtlCol="0"/>
          <a:lstStyle>
            <a:lvl1pPr algn="l">
              <a:defRPr sz="1200"/>
            </a:lvl1pPr>
          </a:lstStyle>
          <a:p>
            <a:endParaRPr lang="en-GB"/>
          </a:p>
        </p:txBody>
      </p:sp>
      <p:sp>
        <p:nvSpPr>
          <p:cNvPr id="3" name="Espace réservé de la date 2"/>
          <p:cNvSpPr>
            <a:spLocks noGrp="1"/>
          </p:cNvSpPr>
          <p:nvPr>
            <p:ph type="dt" idx="1"/>
          </p:nvPr>
        </p:nvSpPr>
        <p:spPr>
          <a:xfrm>
            <a:off x="3884613" y="0"/>
            <a:ext cx="2971800" cy="499091"/>
          </a:xfrm>
          <a:prstGeom prst="rect">
            <a:avLst/>
          </a:prstGeom>
        </p:spPr>
        <p:txBody>
          <a:bodyPr vert="horz" lIns="91440" tIns="45720" rIns="91440" bIns="45720" rtlCol="0"/>
          <a:lstStyle>
            <a:lvl1pPr algn="r">
              <a:defRPr sz="1200"/>
            </a:lvl1pPr>
          </a:lstStyle>
          <a:p>
            <a:fld id="{CC8950A6-AFDB-43AF-8E97-F7AA81D3FE4D}" type="datetimeFigureOut">
              <a:rPr lang="en-GB" smtClean="0"/>
              <a:t>09/11/2024</a:t>
            </a:fld>
            <a:endParaRPr lang="en-GB"/>
          </a:p>
        </p:txBody>
      </p:sp>
      <p:sp>
        <p:nvSpPr>
          <p:cNvPr id="4" name="Espace réservé de l'image des diapositives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440" tIns="45720" rIns="91440" bIns="45720" rtlCol="0" anchor="ctr"/>
          <a:lstStyle/>
          <a:p>
            <a:endParaRPr lang="en-GB"/>
          </a:p>
        </p:txBody>
      </p:sp>
      <p:sp>
        <p:nvSpPr>
          <p:cNvPr id="5" name="Espace réservé des notes 4"/>
          <p:cNvSpPr>
            <a:spLocks noGrp="1"/>
          </p:cNvSpPr>
          <p:nvPr>
            <p:ph type="body" sz="quarter" idx="3"/>
          </p:nvPr>
        </p:nvSpPr>
        <p:spPr>
          <a:xfrm>
            <a:off x="685800" y="4787126"/>
            <a:ext cx="5486400" cy="3916740"/>
          </a:xfrm>
          <a:prstGeom prst="rect">
            <a:avLst/>
          </a:prstGeom>
        </p:spPr>
        <p:txBody>
          <a:bodyPr vert="horz" lIns="91440" tIns="45720" rIns="91440" bIns="45720" rtlCol="0"/>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GB"/>
          </a:p>
        </p:txBody>
      </p:sp>
      <p:sp>
        <p:nvSpPr>
          <p:cNvPr id="6" name="Espace réservé du pied de page 5"/>
          <p:cNvSpPr>
            <a:spLocks noGrp="1"/>
          </p:cNvSpPr>
          <p:nvPr>
            <p:ph type="ftr" sz="quarter" idx="4"/>
          </p:nvPr>
        </p:nvSpPr>
        <p:spPr>
          <a:xfrm>
            <a:off x="0" y="9448185"/>
            <a:ext cx="2971800" cy="499090"/>
          </a:xfrm>
          <a:prstGeom prst="rect">
            <a:avLst/>
          </a:prstGeom>
        </p:spPr>
        <p:txBody>
          <a:bodyPr vert="horz" lIns="91440" tIns="45720" rIns="91440" bIns="45720" rtlCol="0" anchor="b"/>
          <a:lstStyle>
            <a:lvl1pPr algn="l">
              <a:defRPr sz="1200"/>
            </a:lvl1pPr>
          </a:lstStyle>
          <a:p>
            <a:endParaRPr lang="en-GB"/>
          </a:p>
        </p:txBody>
      </p:sp>
      <p:sp>
        <p:nvSpPr>
          <p:cNvPr id="7" name="Espace réservé du numéro de diapositive 6"/>
          <p:cNvSpPr>
            <a:spLocks noGrp="1"/>
          </p:cNvSpPr>
          <p:nvPr>
            <p:ph type="sldNum" sz="quarter" idx="5"/>
          </p:nvPr>
        </p:nvSpPr>
        <p:spPr>
          <a:xfrm>
            <a:off x="3884613" y="9448185"/>
            <a:ext cx="2971800" cy="499090"/>
          </a:xfrm>
          <a:prstGeom prst="rect">
            <a:avLst/>
          </a:prstGeom>
        </p:spPr>
        <p:txBody>
          <a:bodyPr vert="horz" lIns="91440" tIns="45720" rIns="91440" bIns="45720" rtlCol="0" anchor="b"/>
          <a:lstStyle>
            <a:lvl1pPr algn="r">
              <a:defRPr sz="1200"/>
            </a:lvl1pPr>
          </a:lstStyle>
          <a:p>
            <a:fld id="{839AD21F-9328-4FDF-B011-8639040226CD}" type="slidenum">
              <a:rPr lang="en-GB" smtClean="0"/>
              <a:t>‹N°›</a:t>
            </a:fld>
            <a:endParaRPr lang="en-GB"/>
          </a:p>
        </p:txBody>
      </p:sp>
    </p:spTree>
    <p:extLst>
      <p:ext uri="{BB962C8B-B14F-4D97-AF65-F5344CB8AC3E}">
        <p14:creationId xmlns:p14="http://schemas.microsoft.com/office/powerpoint/2010/main" val="35445016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a:xfrm>
            <a:off x="685800" y="4787125"/>
            <a:ext cx="5486400" cy="4434147"/>
          </a:xfrm>
        </p:spPr>
        <p:txBody>
          <a:bodyPr/>
          <a:lstStyle/>
          <a:p>
            <a:r>
              <a:rPr lang="fr-FR" dirty="0"/>
              <a:t>Les ondes, la 5G et moi</a:t>
            </a:r>
          </a:p>
          <a:p>
            <a:endParaRPr lang="fr-FR" dirty="0"/>
          </a:p>
          <a:p>
            <a:pPr algn="l"/>
            <a:r>
              <a:rPr lang="fr-FR" b="0" i="1" dirty="0">
                <a:solidFill>
                  <a:srgbClr val="222222"/>
                </a:solidFill>
                <a:effectLst/>
                <a:latin typeface="Arial" panose="020B0604020202020204" pitchFamily="34" charset="0"/>
              </a:rPr>
              <a:t>La 5G est dangereuse, elle est nécessaire au développement économique, elle va à l’encontre du développement durable, etc. La 5 G fait l’objet d’un débat légitime car elle fait partie des évolutions (progrès ?) techniques qui impactent fortement la vie quotidienne et la société en général. Ces débats comportent et souvent mélangent des arguments scientifiques, économiques et politiques.</a:t>
            </a:r>
            <a:br>
              <a:rPr lang="fr-FR" b="0" i="1" dirty="0">
                <a:solidFill>
                  <a:srgbClr val="222222"/>
                </a:solidFill>
                <a:effectLst/>
                <a:latin typeface="Arial" panose="020B0604020202020204" pitchFamily="34" charset="0"/>
              </a:rPr>
            </a:br>
            <a:r>
              <a:rPr lang="fr-FR" b="0" i="1" dirty="0">
                <a:solidFill>
                  <a:srgbClr val="222222"/>
                </a:solidFill>
                <a:effectLst/>
                <a:latin typeface="Arial" panose="020B0604020202020204" pitchFamily="34" charset="0"/>
              </a:rPr>
              <a:t>Le débat sur la téléphonie 5G fait partie du thème plus général de l’impact des ondes et champs électromagnétiques (</a:t>
            </a:r>
            <a:r>
              <a:rPr lang="fr-FR" b="0" i="1" dirty="0" err="1">
                <a:solidFill>
                  <a:srgbClr val="222222"/>
                </a:solidFill>
                <a:effectLst/>
                <a:latin typeface="Arial" panose="020B0604020202020204" pitchFamily="34" charset="0"/>
              </a:rPr>
              <a:t>cf</a:t>
            </a:r>
            <a:r>
              <a:rPr lang="fr-FR" b="0" i="1" dirty="0">
                <a:solidFill>
                  <a:srgbClr val="222222"/>
                </a:solidFill>
                <a:effectLst/>
                <a:latin typeface="Arial" panose="020B0604020202020204" pitchFamily="34" charset="0"/>
              </a:rPr>
              <a:t> le compteur Linky, les lignes à haute tension,…).</a:t>
            </a:r>
            <a:br>
              <a:rPr lang="fr-FR" b="0" i="1" dirty="0">
                <a:solidFill>
                  <a:srgbClr val="222222"/>
                </a:solidFill>
                <a:effectLst/>
                <a:latin typeface="Arial" panose="020B0604020202020204" pitchFamily="34" charset="0"/>
              </a:rPr>
            </a:br>
            <a:r>
              <a:rPr lang="fr-FR" b="0" i="1" dirty="0">
                <a:solidFill>
                  <a:srgbClr val="222222"/>
                </a:solidFill>
                <a:effectLst/>
                <a:latin typeface="Arial" panose="020B0604020202020204" pitchFamily="34" charset="0"/>
              </a:rPr>
              <a:t>J’apporterai l’éclairage d’un scientifique sur ces phénomènes physiques et leur interaction avec la matière, notamment vivante. Les effets potentiels, physiques et physiologiques, sur les personnes seront analysés.</a:t>
            </a:r>
            <a:endParaRPr lang="fr-FR" b="0" i="0" dirty="0">
              <a:solidFill>
                <a:srgbClr val="222222"/>
              </a:solidFill>
              <a:effectLst/>
              <a:latin typeface="Arial" panose="020B0604020202020204" pitchFamily="34" charset="0"/>
            </a:endParaRPr>
          </a:p>
          <a:p>
            <a:pPr algn="l"/>
            <a:r>
              <a:rPr lang="fr-FR" b="0" i="1">
                <a:solidFill>
                  <a:srgbClr val="222222"/>
                </a:solidFill>
                <a:effectLst/>
                <a:latin typeface="Arial" panose="020B0604020202020204" pitchFamily="34" charset="0"/>
              </a:rPr>
              <a:t>L’objectif n’est pas de prendre position pour ou contre la 5G, mais de fournir les bases scientifiques, pour que chacun puisse se prononcer sur les autres aspects en toute connaissance de cause.</a:t>
            </a:r>
            <a:endParaRPr lang="fr-FR" b="0" i="0">
              <a:solidFill>
                <a:srgbClr val="222222"/>
              </a:solidFill>
              <a:effectLst/>
              <a:latin typeface="Arial" panose="020B0604020202020204" pitchFamily="34" charset="0"/>
            </a:endParaRPr>
          </a:p>
          <a:p>
            <a:endParaRPr lang="fr-FR" dirty="0"/>
          </a:p>
        </p:txBody>
      </p:sp>
      <p:sp>
        <p:nvSpPr>
          <p:cNvPr id="4" name="Espace réservé du numéro de diapositive 3"/>
          <p:cNvSpPr>
            <a:spLocks noGrp="1"/>
          </p:cNvSpPr>
          <p:nvPr>
            <p:ph type="sldNum" sz="quarter" idx="5"/>
          </p:nvPr>
        </p:nvSpPr>
        <p:spPr/>
        <p:txBody>
          <a:bodyPr/>
          <a:lstStyle/>
          <a:p>
            <a:fld id="{839AD21F-9328-4FDF-B011-8639040226CD}" type="slidenum">
              <a:rPr lang="en-GB" smtClean="0"/>
              <a:t>1</a:t>
            </a:fld>
            <a:endParaRPr lang="en-GB"/>
          </a:p>
        </p:txBody>
      </p:sp>
    </p:spTree>
    <p:extLst>
      <p:ext uri="{BB962C8B-B14F-4D97-AF65-F5344CB8AC3E}">
        <p14:creationId xmlns:p14="http://schemas.microsoft.com/office/powerpoint/2010/main" val="3137706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fr-FR" dirty="0"/>
              <a:t>Typique des débats de société qui apparaissent dans la société à l’occasion d’innovations technologiques</a:t>
            </a:r>
          </a:p>
        </p:txBody>
      </p:sp>
      <p:sp>
        <p:nvSpPr>
          <p:cNvPr id="4" name="Espace réservé du numéro de diapositive 3"/>
          <p:cNvSpPr>
            <a:spLocks noGrp="1"/>
          </p:cNvSpPr>
          <p:nvPr>
            <p:ph type="sldNum" sz="quarter" idx="5"/>
          </p:nvPr>
        </p:nvSpPr>
        <p:spPr/>
        <p:txBody>
          <a:bodyPr/>
          <a:lstStyle/>
          <a:p>
            <a:fld id="{839AD21F-9328-4FDF-B011-8639040226CD}" type="slidenum">
              <a:rPr lang="en-GB" smtClean="0"/>
              <a:t>2</a:t>
            </a:fld>
            <a:endParaRPr lang="en-GB"/>
          </a:p>
        </p:txBody>
      </p:sp>
    </p:spTree>
    <p:extLst>
      <p:ext uri="{BB962C8B-B14F-4D97-AF65-F5344CB8AC3E}">
        <p14:creationId xmlns:p14="http://schemas.microsoft.com/office/powerpoint/2010/main" val="22487469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r>
              <a:rPr lang="fr-FR" dirty="0"/>
              <a:t>Le débat sur la 5G n'est pas un débat que scientifique. L’expertise scientifique n’est qu’un élément du débat</a:t>
            </a:r>
          </a:p>
        </p:txBody>
      </p:sp>
      <p:sp>
        <p:nvSpPr>
          <p:cNvPr id="4" name="Espace réservé du numéro de diapositive 3"/>
          <p:cNvSpPr>
            <a:spLocks noGrp="1"/>
          </p:cNvSpPr>
          <p:nvPr>
            <p:ph type="sldNum" sz="quarter" idx="5"/>
          </p:nvPr>
        </p:nvSpPr>
        <p:spPr/>
        <p:txBody>
          <a:bodyPr/>
          <a:lstStyle/>
          <a:p>
            <a:fld id="{839AD21F-9328-4FDF-B011-8639040226CD}" type="slidenum">
              <a:rPr lang="en-GB" smtClean="0"/>
              <a:t>3</a:t>
            </a:fld>
            <a:endParaRPr lang="en-GB"/>
          </a:p>
        </p:txBody>
      </p:sp>
    </p:spTree>
    <p:extLst>
      <p:ext uri="{BB962C8B-B14F-4D97-AF65-F5344CB8AC3E}">
        <p14:creationId xmlns:p14="http://schemas.microsoft.com/office/powerpoint/2010/main" val="25833496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4</a:t>
            </a:fld>
            <a:endParaRPr lang="en-GB"/>
          </a:p>
        </p:txBody>
      </p:sp>
    </p:spTree>
    <p:extLst>
      <p:ext uri="{BB962C8B-B14F-4D97-AF65-F5344CB8AC3E}">
        <p14:creationId xmlns:p14="http://schemas.microsoft.com/office/powerpoint/2010/main" val="9865419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5</a:t>
            </a:fld>
            <a:endParaRPr lang="en-GB"/>
          </a:p>
        </p:txBody>
      </p:sp>
    </p:spTree>
    <p:extLst>
      <p:ext uri="{BB962C8B-B14F-4D97-AF65-F5344CB8AC3E}">
        <p14:creationId xmlns:p14="http://schemas.microsoft.com/office/powerpoint/2010/main" val="42362977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6</a:t>
            </a:fld>
            <a:endParaRPr lang="en-GB"/>
          </a:p>
        </p:txBody>
      </p:sp>
    </p:spTree>
    <p:extLst>
      <p:ext uri="{BB962C8B-B14F-4D97-AF65-F5344CB8AC3E}">
        <p14:creationId xmlns:p14="http://schemas.microsoft.com/office/powerpoint/2010/main" val="8743342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7</a:t>
            </a:fld>
            <a:endParaRPr lang="en-GB"/>
          </a:p>
        </p:txBody>
      </p:sp>
    </p:spTree>
    <p:extLst>
      <p:ext uri="{BB962C8B-B14F-4D97-AF65-F5344CB8AC3E}">
        <p14:creationId xmlns:p14="http://schemas.microsoft.com/office/powerpoint/2010/main" val="42841168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8</a:t>
            </a:fld>
            <a:endParaRPr lang="en-GB"/>
          </a:p>
        </p:txBody>
      </p:sp>
    </p:spTree>
    <p:extLst>
      <p:ext uri="{BB962C8B-B14F-4D97-AF65-F5344CB8AC3E}">
        <p14:creationId xmlns:p14="http://schemas.microsoft.com/office/powerpoint/2010/main" val="4920994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9</a:t>
            </a:fld>
            <a:endParaRPr lang="en-GB"/>
          </a:p>
        </p:txBody>
      </p:sp>
    </p:spTree>
    <p:extLst>
      <p:ext uri="{BB962C8B-B14F-4D97-AF65-F5344CB8AC3E}">
        <p14:creationId xmlns:p14="http://schemas.microsoft.com/office/powerpoint/2010/main" val="17014809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10</a:t>
            </a:fld>
            <a:endParaRPr lang="en-GB"/>
          </a:p>
        </p:txBody>
      </p:sp>
    </p:spTree>
    <p:extLst>
      <p:ext uri="{BB962C8B-B14F-4D97-AF65-F5344CB8AC3E}">
        <p14:creationId xmlns:p14="http://schemas.microsoft.com/office/powerpoint/2010/main" val="13091843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11</a:t>
            </a:fld>
            <a:endParaRPr lang="en-GB"/>
          </a:p>
        </p:txBody>
      </p:sp>
    </p:spTree>
    <p:extLst>
      <p:ext uri="{BB962C8B-B14F-4D97-AF65-F5344CB8AC3E}">
        <p14:creationId xmlns:p14="http://schemas.microsoft.com/office/powerpoint/2010/main" val="30151535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12</a:t>
            </a:fld>
            <a:endParaRPr lang="en-GB"/>
          </a:p>
        </p:txBody>
      </p:sp>
    </p:spTree>
    <p:extLst>
      <p:ext uri="{BB962C8B-B14F-4D97-AF65-F5344CB8AC3E}">
        <p14:creationId xmlns:p14="http://schemas.microsoft.com/office/powerpoint/2010/main" val="54737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r>
              <a:rPr lang="fr-FR" dirty="0">
                <a:solidFill>
                  <a:srgbClr val="FF0000"/>
                </a:solidFill>
              </a:rPr>
              <a:t>Ne pas confondre la Science et la démarche scientifique</a:t>
            </a:r>
          </a:p>
          <a:p>
            <a:endParaRPr lang="fr-FR" dirty="0">
              <a:solidFill>
                <a:srgbClr val="FF0000"/>
              </a:solidFill>
            </a:endParaRPr>
          </a:p>
        </p:txBody>
      </p:sp>
      <p:sp>
        <p:nvSpPr>
          <p:cNvPr id="4" name="Espace réservé du numéro de diapositive 3"/>
          <p:cNvSpPr>
            <a:spLocks noGrp="1"/>
          </p:cNvSpPr>
          <p:nvPr>
            <p:ph type="sldNum" sz="quarter" idx="5"/>
          </p:nvPr>
        </p:nvSpPr>
        <p:spPr/>
        <p:txBody>
          <a:bodyPr/>
          <a:lstStyle/>
          <a:p>
            <a:fld id="{839AD21F-9328-4FDF-B011-8639040226CD}" type="slidenum">
              <a:rPr lang="en-GB" smtClean="0"/>
              <a:t>20</a:t>
            </a:fld>
            <a:endParaRPr lang="en-GB"/>
          </a:p>
        </p:txBody>
      </p:sp>
    </p:spTree>
    <p:extLst>
      <p:ext uri="{BB962C8B-B14F-4D97-AF65-F5344CB8AC3E}">
        <p14:creationId xmlns:p14="http://schemas.microsoft.com/office/powerpoint/2010/main" val="19513606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21</a:t>
            </a:fld>
            <a:endParaRPr lang="en-GB"/>
          </a:p>
        </p:txBody>
      </p:sp>
    </p:spTree>
    <p:extLst>
      <p:ext uri="{BB962C8B-B14F-4D97-AF65-F5344CB8AC3E}">
        <p14:creationId xmlns:p14="http://schemas.microsoft.com/office/powerpoint/2010/main" val="10691441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22</a:t>
            </a:fld>
            <a:endParaRPr lang="en-GB"/>
          </a:p>
        </p:txBody>
      </p:sp>
    </p:spTree>
    <p:extLst>
      <p:ext uri="{BB962C8B-B14F-4D97-AF65-F5344CB8AC3E}">
        <p14:creationId xmlns:p14="http://schemas.microsoft.com/office/powerpoint/2010/main" val="1542664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r>
              <a:rPr lang="en-GB" dirty="0"/>
              <a:t>Basses </a:t>
            </a:r>
            <a:r>
              <a:rPr lang="en-GB" dirty="0" err="1"/>
              <a:t>fréquences</a:t>
            </a:r>
            <a:r>
              <a:rPr lang="en-GB" dirty="0"/>
              <a:t> : impossible à </a:t>
            </a:r>
            <a:r>
              <a:rPr lang="en-GB" dirty="0" err="1"/>
              <a:t>émettre</a:t>
            </a:r>
            <a:endParaRPr lang="en-GB" dirty="0"/>
          </a:p>
          <a:p>
            <a:r>
              <a:rPr lang="en-GB" dirty="0"/>
              <a:t>Hautes </a:t>
            </a:r>
            <a:r>
              <a:rPr lang="en-GB" dirty="0" err="1"/>
              <a:t>fréquences</a:t>
            </a:r>
            <a:r>
              <a:rPr lang="en-GB" dirty="0"/>
              <a:t> : creation de matière (</a:t>
            </a:r>
            <a:r>
              <a:rPr lang="en-GB" dirty="0" err="1"/>
              <a:t>antimatière</a:t>
            </a:r>
            <a:r>
              <a:rPr lang="en-GB" dirty="0"/>
              <a:t>)</a:t>
            </a:r>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24</a:t>
            </a:fld>
            <a:endParaRPr lang="en-GB"/>
          </a:p>
        </p:txBody>
      </p:sp>
    </p:spTree>
    <p:extLst>
      <p:ext uri="{BB962C8B-B14F-4D97-AF65-F5344CB8AC3E}">
        <p14:creationId xmlns:p14="http://schemas.microsoft.com/office/powerpoint/2010/main" val="35847086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25</a:t>
            </a:fld>
            <a:endParaRPr lang="en-GB"/>
          </a:p>
        </p:txBody>
      </p:sp>
    </p:spTree>
    <p:extLst>
      <p:ext uri="{BB962C8B-B14F-4D97-AF65-F5344CB8AC3E}">
        <p14:creationId xmlns:p14="http://schemas.microsoft.com/office/powerpoint/2010/main" val="34779632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27</a:t>
            </a:fld>
            <a:endParaRPr lang="en-GB"/>
          </a:p>
        </p:txBody>
      </p:sp>
    </p:spTree>
    <p:extLst>
      <p:ext uri="{BB962C8B-B14F-4D97-AF65-F5344CB8AC3E}">
        <p14:creationId xmlns:p14="http://schemas.microsoft.com/office/powerpoint/2010/main" val="10895668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28</a:t>
            </a:fld>
            <a:endParaRPr lang="en-GB"/>
          </a:p>
        </p:txBody>
      </p:sp>
    </p:spTree>
    <p:extLst>
      <p:ext uri="{BB962C8B-B14F-4D97-AF65-F5344CB8AC3E}">
        <p14:creationId xmlns:p14="http://schemas.microsoft.com/office/powerpoint/2010/main" val="24316276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29</a:t>
            </a:fld>
            <a:endParaRPr lang="en-GB"/>
          </a:p>
        </p:txBody>
      </p:sp>
    </p:spTree>
    <p:extLst>
      <p:ext uri="{BB962C8B-B14F-4D97-AF65-F5344CB8AC3E}">
        <p14:creationId xmlns:p14="http://schemas.microsoft.com/office/powerpoint/2010/main" val="25272077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E297A-6236-5AE2-BFC3-CE31B80F22D0}"/>
            </a:ext>
          </a:extLst>
        </p:cNvPr>
        <p:cNvGrpSpPr/>
        <p:nvPr/>
      </p:nvGrpSpPr>
      <p:grpSpPr>
        <a:xfrm>
          <a:off x="0" y="0"/>
          <a:ext cx="0" cy="0"/>
          <a:chOff x="0" y="0"/>
          <a:chExt cx="0" cy="0"/>
        </a:xfrm>
      </p:grpSpPr>
      <p:sp>
        <p:nvSpPr>
          <p:cNvPr id="2" name="Espace réservé de l'image des diapositives 1">
            <a:extLst>
              <a:ext uri="{FF2B5EF4-FFF2-40B4-BE49-F238E27FC236}">
                <a16:creationId xmlns:a16="http://schemas.microsoft.com/office/drawing/2014/main" id="{023A9999-EB45-5A5A-B3CB-EBE942A6D73D}"/>
              </a:ext>
            </a:extLst>
          </p:cNvPr>
          <p:cNvSpPr>
            <a:spLocks noGrp="1" noRot="1" noChangeAspect="1"/>
          </p:cNvSpPr>
          <p:nvPr>
            <p:ph type="sldImg"/>
          </p:nvPr>
        </p:nvSpPr>
        <p:spPr>
          <a:xfrm>
            <a:off x="444500" y="1243013"/>
            <a:ext cx="5969000" cy="3357562"/>
          </a:xfrm>
        </p:spPr>
      </p:sp>
      <p:sp>
        <p:nvSpPr>
          <p:cNvPr id="3" name="Espace réservé des notes 2">
            <a:extLst>
              <a:ext uri="{FF2B5EF4-FFF2-40B4-BE49-F238E27FC236}">
                <a16:creationId xmlns:a16="http://schemas.microsoft.com/office/drawing/2014/main" id="{3F55034A-3CB5-E83D-78D9-F0C3B7F3254C}"/>
              </a:ext>
            </a:extLst>
          </p:cNvPr>
          <p:cNvSpPr>
            <a:spLocks noGrp="1"/>
          </p:cNvSpPr>
          <p:nvPr>
            <p:ph type="body" idx="1"/>
          </p:nvPr>
        </p:nvSpPr>
        <p:spPr/>
        <p:txBody>
          <a:bodyPr/>
          <a:lstStyle/>
          <a:p>
            <a:endParaRPr lang="en-GB"/>
          </a:p>
        </p:txBody>
      </p:sp>
      <p:sp>
        <p:nvSpPr>
          <p:cNvPr id="4" name="Espace réservé du numéro de diapositive 3">
            <a:extLst>
              <a:ext uri="{FF2B5EF4-FFF2-40B4-BE49-F238E27FC236}">
                <a16:creationId xmlns:a16="http://schemas.microsoft.com/office/drawing/2014/main" id="{BC787B99-CFA2-6BBE-763A-4564C2B8B1B6}"/>
              </a:ext>
            </a:extLst>
          </p:cNvPr>
          <p:cNvSpPr>
            <a:spLocks noGrp="1"/>
          </p:cNvSpPr>
          <p:nvPr>
            <p:ph type="sldNum" sz="quarter" idx="10"/>
          </p:nvPr>
        </p:nvSpPr>
        <p:spPr/>
        <p:txBody>
          <a:bodyPr/>
          <a:lstStyle/>
          <a:p>
            <a:fld id="{839AD21F-9328-4FDF-B011-8639040226CD}" type="slidenum">
              <a:rPr lang="en-GB" smtClean="0"/>
              <a:t>30</a:t>
            </a:fld>
            <a:endParaRPr lang="en-GB"/>
          </a:p>
        </p:txBody>
      </p:sp>
    </p:spTree>
    <p:extLst>
      <p:ext uri="{BB962C8B-B14F-4D97-AF65-F5344CB8AC3E}">
        <p14:creationId xmlns:p14="http://schemas.microsoft.com/office/powerpoint/2010/main" val="226036129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32</a:t>
            </a:fld>
            <a:endParaRPr lang="en-GB"/>
          </a:p>
        </p:txBody>
      </p:sp>
    </p:spTree>
    <p:extLst>
      <p:ext uri="{BB962C8B-B14F-4D97-AF65-F5344CB8AC3E}">
        <p14:creationId xmlns:p14="http://schemas.microsoft.com/office/powerpoint/2010/main" val="30645383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34</a:t>
            </a:fld>
            <a:endParaRPr lang="en-GB"/>
          </a:p>
        </p:txBody>
      </p:sp>
    </p:spTree>
    <p:extLst>
      <p:ext uri="{BB962C8B-B14F-4D97-AF65-F5344CB8AC3E}">
        <p14:creationId xmlns:p14="http://schemas.microsoft.com/office/powerpoint/2010/main" val="40693906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40</a:t>
            </a:fld>
            <a:endParaRPr lang="en-GB"/>
          </a:p>
        </p:txBody>
      </p:sp>
    </p:spTree>
    <p:extLst>
      <p:ext uri="{BB962C8B-B14F-4D97-AF65-F5344CB8AC3E}">
        <p14:creationId xmlns:p14="http://schemas.microsoft.com/office/powerpoint/2010/main" val="19372321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42</a:t>
            </a:fld>
            <a:endParaRPr lang="en-GB"/>
          </a:p>
        </p:txBody>
      </p:sp>
    </p:spTree>
    <p:extLst>
      <p:ext uri="{BB962C8B-B14F-4D97-AF65-F5344CB8AC3E}">
        <p14:creationId xmlns:p14="http://schemas.microsoft.com/office/powerpoint/2010/main" val="24142919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44</a:t>
            </a:fld>
            <a:endParaRPr lang="en-GB"/>
          </a:p>
        </p:txBody>
      </p:sp>
    </p:spTree>
    <p:extLst>
      <p:ext uri="{BB962C8B-B14F-4D97-AF65-F5344CB8AC3E}">
        <p14:creationId xmlns:p14="http://schemas.microsoft.com/office/powerpoint/2010/main" val="17014809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45</a:t>
            </a:fld>
            <a:endParaRPr lang="en-GB"/>
          </a:p>
        </p:txBody>
      </p:sp>
    </p:spTree>
    <p:extLst>
      <p:ext uri="{BB962C8B-B14F-4D97-AF65-F5344CB8AC3E}">
        <p14:creationId xmlns:p14="http://schemas.microsoft.com/office/powerpoint/2010/main" val="42447402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50</a:t>
            </a:fld>
            <a:endParaRPr lang="en-GB"/>
          </a:p>
        </p:txBody>
      </p:sp>
    </p:spTree>
    <p:extLst>
      <p:ext uri="{BB962C8B-B14F-4D97-AF65-F5344CB8AC3E}">
        <p14:creationId xmlns:p14="http://schemas.microsoft.com/office/powerpoint/2010/main" val="21491223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r>
              <a:rPr lang="fr-FR" dirty="0">
                <a:solidFill>
                  <a:srgbClr val="222222"/>
                </a:solidFill>
                <a:latin typeface="Georgia" panose="02040502050405020303" pitchFamily="18" charset="0"/>
              </a:rPr>
              <a:t>On sollicite l’expert, lorsque son opinion est faite, expertise de confirmation de ses croyances</a:t>
            </a:r>
            <a:endParaRPr lang="fr-FR" dirty="0"/>
          </a:p>
          <a:p>
            <a:endParaRPr lang="fr-FR" dirty="0"/>
          </a:p>
          <a:p>
            <a:r>
              <a:rPr lang="fr-FR" dirty="0"/>
              <a:t>Injonction paradoxale : démocratie une voix= une voix</a:t>
            </a:r>
          </a:p>
        </p:txBody>
      </p:sp>
      <p:sp>
        <p:nvSpPr>
          <p:cNvPr id="4" name="Espace réservé du numéro de diapositive 3"/>
          <p:cNvSpPr>
            <a:spLocks noGrp="1"/>
          </p:cNvSpPr>
          <p:nvPr>
            <p:ph type="sldNum" sz="quarter" idx="5"/>
          </p:nvPr>
        </p:nvSpPr>
        <p:spPr/>
        <p:txBody>
          <a:bodyPr/>
          <a:lstStyle/>
          <a:p>
            <a:fld id="{839AD21F-9328-4FDF-B011-8639040226CD}" type="slidenum">
              <a:rPr lang="en-GB" smtClean="0"/>
              <a:t>51</a:t>
            </a:fld>
            <a:endParaRPr lang="en-GB"/>
          </a:p>
        </p:txBody>
      </p:sp>
    </p:spTree>
    <p:extLst>
      <p:ext uri="{BB962C8B-B14F-4D97-AF65-F5344CB8AC3E}">
        <p14:creationId xmlns:p14="http://schemas.microsoft.com/office/powerpoint/2010/main" val="81200708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r>
              <a:rPr lang="fr-FR" dirty="0"/>
              <a:t>Le débat sur les OGM n'est pas un débat que scientifique. L’expertise scientifique n’est qu’un élément du débat</a:t>
            </a:r>
          </a:p>
        </p:txBody>
      </p:sp>
      <p:sp>
        <p:nvSpPr>
          <p:cNvPr id="4" name="Espace réservé du numéro de diapositive 3"/>
          <p:cNvSpPr>
            <a:spLocks noGrp="1"/>
          </p:cNvSpPr>
          <p:nvPr>
            <p:ph type="sldNum" sz="quarter" idx="5"/>
          </p:nvPr>
        </p:nvSpPr>
        <p:spPr/>
        <p:txBody>
          <a:bodyPr/>
          <a:lstStyle/>
          <a:p>
            <a:fld id="{839AD21F-9328-4FDF-B011-8639040226CD}" type="slidenum">
              <a:rPr lang="en-GB" smtClean="0"/>
              <a:t>55</a:t>
            </a:fld>
            <a:endParaRPr lang="en-GB"/>
          </a:p>
        </p:txBody>
      </p:sp>
    </p:spTree>
    <p:extLst>
      <p:ext uri="{BB962C8B-B14F-4D97-AF65-F5344CB8AC3E}">
        <p14:creationId xmlns:p14="http://schemas.microsoft.com/office/powerpoint/2010/main" val="42551394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444500" y="1243013"/>
            <a:ext cx="5969000" cy="3357562"/>
          </a:xfrm>
        </p:spPr>
      </p:sp>
      <p:sp>
        <p:nvSpPr>
          <p:cNvPr id="3" name="Espace réservé des notes 2"/>
          <p:cNvSpPr>
            <a:spLocks noGrp="1"/>
          </p:cNvSpPr>
          <p:nvPr>
            <p:ph type="body" idx="1"/>
          </p:nvPr>
        </p:nvSpPr>
        <p:spPr/>
        <p:txBody>
          <a:bodyPr/>
          <a:lstStyle/>
          <a:p>
            <a:endParaRPr lang="en-GB"/>
          </a:p>
        </p:txBody>
      </p:sp>
      <p:sp>
        <p:nvSpPr>
          <p:cNvPr id="4" name="Espace réservé du numéro de diapositive 3"/>
          <p:cNvSpPr>
            <a:spLocks noGrp="1"/>
          </p:cNvSpPr>
          <p:nvPr>
            <p:ph type="sldNum" sz="quarter" idx="10"/>
          </p:nvPr>
        </p:nvSpPr>
        <p:spPr/>
        <p:txBody>
          <a:bodyPr/>
          <a:lstStyle/>
          <a:p>
            <a:fld id="{839AD21F-9328-4FDF-B011-8639040226CD}" type="slidenum">
              <a:rPr lang="en-GB" smtClean="0"/>
              <a:t>57</a:t>
            </a:fld>
            <a:endParaRPr lang="en-GB"/>
          </a:p>
        </p:txBody>
      </p:sp>
    </p:spTree>
    <p:extLst>
      <p:ext uri="{BB962C8B-B14F-4D97-AF65-F5344CB8AC3E}">
        <p14:creationId xmlns:p14="http://schemas.microsoft.com/office/powerpoint/2010/main" val="331629027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fr-FR"/>
              <a:t>Modifiez le style du titre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r>
              <a:rPr lang="fr-FR"/>
              <a:t>2024</a:t>
            </a:r>
            <a:endParaRPr lang="en-GB" dirty="0"/>
          </a:p>
        </p:txBody>
      </p:sp>
      <p:sp>
        <p:nvSpPr>
          <p:cNvPr id="5" name="Footer Placeholder 4"/>
          <p:cNvSpPr>
            <a:spLocks noGrp="1"/>
          </p:cNvSpPr>
          <p:nvPr>
            <p:ph type="ftr" sz="quarter" idx="11"/>
          </p:nvPr>
        </p:nvSpPr>
        <p:spPr/>
        <p:txBody>
          <a:bodyPr/>
          <a:lstStyle>
            <a:lvl1pPr>
              <a:defRPr/>
            </a:lvl1pPr>
          </a:lstStyle>
          <a:p>
            <a:r>
              <a:rPr lang="fr-FR"/>
              <a:t>Les ondes et nous</a:t>
            </a:r>
            <a:endParaRPr lang="en-GB"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28CF56FF-A9C7-48CE-B5A8-E2EC5C60375F}" type="slidenum">
              <a:rPr lang="en-GB" smtClean="0"/>
              <a:t>‹N°›</a:t>
            </a:fld>
            <a:endParaRPr lang="en-GB"/>
          </a:p>
        </p:txBody>
      </p:sp>
      <p:pic>
        <p:nvPicPr>
          <p:cNvPr id="8" name="Image 7">
            <a:extLst>
              <a:ext uri="{FF2B5EF4-FFF2-40B4-BE49-F238E27FC236}">
                <a16:creationId xmlns:a16="http://schemas.microsoft.com/office/drawing/2014/main" id="{C9A2573D-AC27-457F-AD97-E4ED06F76089}"/>
              </a:ext>
            </a:extLst>
          </p:cNvPr>
          <p:cNvPicPr>
            <a:picLocks noChangeAspect="1"/>
          </p:cNvPicPr>
          <p:nvPr userDrawn="1"/>
        </p:nvPicPr>
        <p:blipFill>
          <a:blip r:embed="rId2"/>
          <a:stretch>
            <a:fillRect/>
          </a:stretch>
        </p:blipFill>
        <p:spPr>
          <a:xfrm>
            <a:off x="3705765" y="3627120"/>
            <a:ext cx="6962235" cy="60965"/>
          </a:xfrm>
          <a:prstGeom prst="rect">
            <a:avLst/>
          </a:prstGeom>
        </p:spPr>
      </p:pic>
    </p:spTree>
    <p:extLst>
      <p:ext uri="{BB962C8B-B14F-4D97-AF65-F5344CB8AC3E}">
        <p14:creationId xmlns:p14="http://schemas.microsoft.com/office/powerpoint/2010/main" val="18131613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fr-FR"/>
              <a:t>Modifiez le style du titre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r>
              <a:rPr lang="fr-FR"/>
              <a:t>2024</a:t>
            </a:r>
            <a:endParaRPr lang="en-GB"/>
          </a:p>
        </p:txBody>
      </p:sp>
      <p:sp>
        <p:nvSpPr>
          <p:cNvPr id="5" name="Footer Placeholder 4"/>
          <p:cNvSpPr>
            <a:spLocks noGrp="1"/>
          </p:cNvSpPr>
          <p:nvPr>
            <p:ph type="ftr" sz="quarter" idx="11"/>
          </p:nvPr>
        </p:nvSpPr>
        <p:spPr/>
        <p:txBody>
          <a:bodyPr/>
          <a:lstStyle/>
          <a:p>
            <a:r>
              <a:rPr lang="fr-FR"/>
              <a:t>Les ondes et nous</a:t>
            </a:r>
            <a:endParaRPr lang="en-GB"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28CF56FF-A9C7-48CE-B5A8-E2EC5C60375F}" type="slidenum">
              <a:rPr lang="en-GB" smtClean="0"/>
              <a:t>‹N°›</a:t>
            </a:fld>
            <a:endParaRPr lang="en-GB"/>
          </a:p>
        </p:txBody>
      </p:sp>
    </p:spTree>
    <p:extLst>
      <p:ext uri="{BB962C8B-B14F-4D97-AF65-F5344CB8AC3E}">
        <p14:creationId xmlns:p14="http://schemas.microsoft.com/office/powerpoint/2010/main" val="1358731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r>
              <a:rPr lang="fr-FR"/>
              <a:t>2024</a:t>
            </a:r>
            <a:endParaRPr lang="en-GB"/>
          </a:p>
        </p:txBody>
      </p:sp>
      <p:sp>
        <p:nvSpPr>
          <p:cNvPr id="5" name="Footer Placeholder 4"/>
          <p:cNvSpPr>
            <a:spLocks noGrp="1"/>
          </p:cNvSpPr>
          <p:nvPr>
            <p:ph type="ftr" sz="quarter" idx="11"/>
          </p:nvPr>
        </p:nvSpPr>
        <p:spPr/>
        <p:txBody>
          <a:bodyPr/>
          <a:lstStyle/>
          <a:p>
            <a:r>
              <a:rPr lang="fr-FR"/>
              <a:t>Les ondes et nous</a:t>
            </a:r>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28CF56FF-A9C7-48CE-B5A8-E2EC5C60375F}" type="slidenum">
              <a:rPr lang="en-GB" smtClean="0"/>
              <a:t>‹N°›</a:t>
            </a:fld>
            <a:endParaRPr lang="en-GB"/>
          </a:p>
        </p:txBody>
      </p:sp>
    </p:spTree>
    <p:extLst>
      <p:ext uri="{BB962C8B-B14F-4D97-AF65-F5344CB8AC3E}">
        <p14:creationId xmlns:p14="http://schemas.microsoft.com/office/powerpoint/2010/main" val="40256930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r>
              <a:rPr lang="fr-FR"/>
              <a:t>2024</a:t>
            </a:r>
            <a:endParaRPr lang="en-GB"/>
          </a:p>
        </p:txBody>
      </p:sp>
      <p:sp>
        <p:nvSpPr>
          <p:cNvPr id="6" name="Footer Placeholder 5"/>
          <p:cNvSpPr>
            <a:spLocks noGrp="1"/>
          </p:cNvSpPr>
          <p:nvPr>
            <p:ph type="ftr" sz="quarter" idx="11"/>
          </p:nvPr>
        </p:nvSpPr>
        <p:spPr/>
        <p:txBody>
          <a:bodyPr/>
          <a:lstStyle/>
          <a:p>
            <a:r>
              <a:rPr lang="fr-FR"/>
              <a:t>Les ondes et nous</a:t>
            </a:r>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28CF56FF-A9C7-48CE-B5A8-E2EC5C60375F}" type="slidenum">
              <a:rPr lang="en-GB" smtClean="0"/>
              <a:t>‹N°›</a:t>
            </a:fld>
            <a:endParaRPr lang="en-GB"/>
          </a:p>
        </p:txBody>
      </p:sp>
    </p:spTree>
    <p:extLst>
      <p:ext uri="{BB962C8B-B14F-4D97-AF65-F5344CB8AC3E}">
        <p14:creationId xmlns:p14="http://schemas.microsoft.com/office/powerpoint/2010/main" val="5860554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a:t>Modifiez le style du titre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r>
              <a:rPr lang="fr-FR"/>
              <a:t>2024</a:t>
            </a:r>
            <a:endParaRPr lang="en-GB"/>
          </a:p>
        </p:txBody>
      </p:sp>
      <p:sp>
        <p:nvSpPr>
          <p:cNvPr id="8" name="Footer Placeholder 7"/>
          <p:cNvSpPr>
            <a:spLocks noGrp="1"/>
          </p:cNvSpPr>
          <p:nvPr>
            <p:ph type="ftr" sz="quarter" idx="11"/>
          </p:nvPr>
        </p:nvSpPr>
        <p:spPr/>
        <p:txBody>
          <a:bodyPr/>
          <a:lstStyle/>
          <a:p>
            <a:r>
              <a:rPr lang="fr-FR"/>
              <a:t>Les ondes et nous</a:t>
            </a:r>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28CF56FF-A9C7-48CE-B5A8-E2EC5C60375F}" type="slidenum">
              <a:rPr lang="en-GB" smtClean="0"/>
              <a:t>‹N°›</a:t>
            </a:fld>
            <a:endParaRPr lang="en-GB"/>
          </a:p>
        </p:txBody>
      </p:sp>
    </p:spTree>
    <p:extLst>
      <p:ext uri="{BB962C8B-B14F-4D97-AF65-F5344CB8AC3E}">
        <p14:creationId xmlns:p14="http://schemas.microsoft.com/office/powerpoint/2010/main" val="8584595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r>
              <a:rPr lang="fr-FR"/>
              <a:t>2024</a:t>
            </a:r>
            <a:endParaRPr lang="en-GB"/>
          </a:p>
        </p:txBody>
      </p:sp>
      <p:sp>
        <p:nvSpPr>
          <p:cNvPr id="4" name="Footer Placeholder 3"/>
          <p:cNvSpPr>
            <a:spLocks noGrp="1"/>
          </p:cNvSpPr>
          <p:nvPr>
            <p:ph type="ftr" sz="quarter" idx="11"/>
          </p:nvPr>
        </p:nvSpPr>
        <p:spPr/>
        <p:txBody>
          <a:bodyPr/>
          <a:lstStyle/>
          <a:p>
            <a:r>
              <a:rPr lang="fr-FR"/>
              <a:t>Les ondes et nous</a:t>
            </a:r>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28CF56FF-A9C7-48CE-B5A8-E2EC5C60375F}" type="slidenum">
              <a:rPr lang="en-GB" smtClean="0"/>
              <a:t>‹N°›</a:t>
            </a:fld>
            <a:endParaRPr lang="en-GB"/>
          </a:p>
        </p:txBody>
      </p:sp>
    </p:spTree>
    <p:extLst>
      <p:ext uri="{BB962C8B-B14F-4D97-AF65-F5344CB8AC3E}">
        <p14:creationId xmlns:p14="http://schemas.microsoft.com/office/powerpoint/2010/main" val="42066162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fr-FR"/>
              <a:t>2024</a:t>
            </a:r>
            <a:endParaRPr lang="en-GB" dirty="0"/>
          </a:p>
        </p:txBody>
      </p:sp>
      <p:sp>
        <p:nvSpPr>
          <p:cNvPr id="3" name="Footer Placeholder 2"/>
          <p:cNvSpPr>
            <a:spLocks noGrp="1"/>
          </p:cNvSpPr>
          <p:nvPr>
            <p:ph type="ftr" sz="quarter" idx="11"/>
          </p:nvPr>
        </p:nvSpPr>
        <p:spPr/>
        <p:txBody>
          <a:bodyPr/>
          <a:lstStyle/>
          <a:p>
            <a:r>
              <a:rPr lang="fr-FR"/>
              <a:t>Les ondes et nous</a:t>
            </a:r>
            <a:endParaRPr lang="en-GB"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28CF56FF-A9C7-48CE-B5A8-E2EC5C60375F}" type="slidenum">
              <a:rPr lang="en-GB" smtClean="0"/>
              <a:t>‹N°›</a:t>
            </a:fld>
            <a:endParaRPr lang="en-GB"/>
          </a:p>
        </p:txBody>
      </p:sp>
      <p:cxnSp>
        <p:nvCxnSpPr>
          <p:cNvPr id="7" name="Connecteur droit 6">
            <a:extLst>
              <a:ext uri="{FF2B5EF4-FFF2-40B4-BE49-F238E27FC236}">
                <a16:creationId xmlns:a16="http://schemas.microsoft.com/office/drawing/2014/main" id="{85D7F80E-742F-48C2-8A5B-A3C17F4C4DEC}"/>
              </a:ext>
            </a:extLst>
          </p:cNvPr>
          <p:cNvCxnSpPr/>
          <p:nvPr userDrawn="1"/>
        </p:nvCxnSpPr>
        <p:spPr>
          <a:xfrm flipV="1">
            <a:off x="4508501" y="812800"/>
            <a:ext cx="6946900" cy="38100"/>
          </a:xfrm>
          <a:prstGeom prst="line">
            <a:avLst/>
          </a:prstGeom>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4878821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r>
              <a:rPr lang="fr-FR"/>
              <a:t>2024</a:t>
            </a:r>
            <a:endParaRPr lang="en-GB"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fr-FR"/>
              <a:t>Les ondes et nous</a:t>
            </a:r>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28CF56FF-A9C7-48CE-B5A8-E2EC5C60375F}" type="slidenum">
              <a:rPr lang="en-GB" smtClean="0"/>
              <a:t>‹N°›</a:t>
            </a:fld>
            <a:endParaRPr lang="en-GB" dirty="0"/>
          </a:p>
        </p:txBody>
      </p:sp>
    </p:spTree>
    <p:extLst>
      <p:ext uri="{BB962C8B-B14F-4D97-AF65-F5344CB8AC3E}">
        <p14:creationId xmlns:p14="http://schemas.microsoft.com/office/powerpoint/2010/main" val="4078584038"/>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Lst>
  <p:hf hdr="0"/>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bernard.remaud@univ-nantes.fr"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im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7.emf"/><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24.jpg"/></Relationships>
</file>

<file path=ppt/slides/_rels/slide10.xml.rels><?xml version="1.0" encoding="UTF-8" standalone="yes"?>
<Relationships xmlns="http://schemas.openxmlformats.org/package/2006/relationships"><Relationship Id="rId3" Type="http://schemas.openxmlformats.org/officeDocument/2006/relationships/image" Target="../media/image23.jpg"/><Relationship Id="rId7"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8.jpg"/><Relationship Id="rId5" Type="http://schemas.openxmlformats.org/officeDocument/2006/relationships/image" Target="../media/image27.jpg"/><Relationship Id="rId4" Type="http://schemas.openxmlformats.org/officeDocument/2006/relationships/image" Target="../media/image26.jp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37.png"/></Relationships>
</file>

<file path=ppt/slides/_rels/slide1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42.png"/><Relationship Id="rId4" Type="http://schemas.openxmlformats.org/officeDocument/2006/relationships/image" Target="../media/image41.png"/></Relationships>
</file>

<file path=ppt/slides/_rels/slide1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1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g"/><Relationship Id="rId1" Type="http://schemas.openxmlformats.org/officeDocument/2006/relationships/slideLayout" Target="../slideLayouts/slideLayout7.xml"/><Relationship Id="rId4" Type="http://schemas.openxmlformats.org/officeDocument/2006/relationships/image" Target="../media/image52.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56.jpg"/><Relationship Id="rId5" Type="http://schemas.openxmlformats.org/officeDocument/2006/relationships/image" Target="../media/image55.jpg"/><Relationship Id="rId4" Type="http://schemas.openxmlformats.org/officeDocument/2006/relationships/image" Target="../media/image54.jpg"/></Relationships>
</file>

<file path=ppt/slides/_rels/slide23.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gif"/><Relationship Id="rId1" Type="http://schemas.openxmlformats.org/officeDocument/2006/relationships/slideLayout" Target="../slideLayouts/slideLayout7.xml"/><Relationship Id="rId4" Type="http://schemas.openxmlformats.org/officeDocument/2006/relationships/image" Target="../media/image59.png"/></Relationships>
</file>

<file path=ppt/slides/_rels/slide24.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61.png"/></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3.gif"/><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64.png"/></Relationships>
</file>

<file path=ppt/slides/_rels/slide28.xml.rels><?xml version="1.0" encoding="UTF-8" standalone="yes"?>
<Relationships xmlns="http://schemas.openxmlformats.org/package/2006/relationships"><Relationship Id="rId8" Type="http://schemas.openxmlformats.org/officeDocument/2006/relationships/image" Target="../media/image1070.png"/><Relationship Id="rId7" Type="http://schemas.openxmlformats.org/officeDocument/2006/relationships/image" Target="../media/image1060.png"/><Relationship Id="rId12" Type="http://schemas.openxmlformats.org/officeDocument/2006/relationships/image" Target="../media/image74.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1050.png"/><Relationship Id="rId11" Type="http://schemas.openxmlformats.org/officeDocument/2006/relationships/image" Target="../media/image57.gif"/><Relationship Id="rId5" Type="http://schemas.openxmlformats.org/officeDocument/2006/relationships/image" Target="../media/image1040.png"/><Relationship Id="rId10" Type="http://schemas.openxmlformats.org/officeDocument/2006/relationships/image" Target="../media/image65.png"/><Relationship Id="rId9" Type="http://schemas.openxmlformats.org/officeDocument/2006/relationships/image" Target="../media/image720.png"/></Relationships>
</file>

<file path=ppt/slides/_rels/slide29.xml.rels><?xml version="1.0" encoding="UTF-8" standalone="yes"?>
<Relationships xmlns="http://schemas.openxmlformats.org/package/2006/relationships"><Relationship Id="rId8" Type="http://schemas.openxmlformats.org/officeDocument/2006/relationships/image" Target="../media/image1070.png"/><Relationship Id="rId3" Type="http://schemas.openxmlformats.org/officeDocument/2006/relationships/image" Target="../media/image63.gif"/><Relationship Id="rId7" Type="http://schemas.openxmlformats.org/officeDocument/2006/relationships/image" Target="../media/image1060.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1050.png"/><Relationship Id="rId5" Type="http://schemas.openxmlformats.org/officeDocument/2006/relationships/image" Target="../media/image1040.png"/><Relationship Id="rId9" Type="http://schemas.openxmlformats.org/officeDocument/2006/relationships/image" Target="../media/image57.gif"/></Relationships>
</file>

<file path=ppt/slides/_rels/slide30.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31.xml.rels><?xml version="1.0" encoding="UTF-8" standalone="yes"?>
<Relationships xmlns="http://schemas.openxmlformats.org/package/2006/relationships"><Relationship Id="rId8" Type="http://schemas.openxmlformats.org/officeDocument/2006/relationships/image" Target="../media/image77.jpg"/><Relationship Id="rId13" Type="http://schemas.openxmlformats.org/officeDocument/2006/relationships/image" Target="../media/image82.png"/><Relationship Id="rId18" Type="http://schemas.openxmlformats.org/officeDocument/2006/relationships/image" Target="../media/image86.png"/><Relationship Id="rId3" Type="http://schemas.openxmlformats.org/officeDocument/2006/relationships/image" Target="../media/image71.png"/><Relationship Id="rId7" Type="http://schemas.openxmlformats.org/officeDocument/2006/relationships/image" Target="../media/image76.png"/><Relationship Id="rId12" Type="http://schemas.openxmlformats.org/officeDocument/2006/relationships/image" Target="../media/image81.png"/><Relationship Id="rId17" Type="http://schemas.openxmlformats.org/officeDocument/2006/relationships/image" Target="../media/image85.png"/><Relationship Id="rId2" Type="http://schemas.openxmlformats.org/officeDocument/2006/relationships/image" Target="../media/image70.png"/><Relationship Id="rId16" Type="http://schemas.openxmlformats.org/officeDocument/2006/relationships/image" Target="../media/image84.png"/><Relationship Id="rId20" Type="http://schemas.openxmlformats.org/officeDocument/2006/relationships/image" Target="../media/image88.png"/><Relationship Id="rId1" Type="http://schemas.openxmlformats.org/officeDocument/2006/relationships/slideLayout" Target="../slideLayouts/slideLayout7.xml"/><Relationship Id="rId6" Type="http://schemas.openxmlformats.org/officeDocument/2006/relationships/image" Target="../media/image75.png"/><Relationship Id="rId11" Type="http://schemas.openxmlformats.org/officeDocument/2006/relationships/image" Target="../media/image80.png"/><Relationship Id="rId5" Type="http://schemas.openxmlformats.org/officeDocument/2006/relationships/image" Target="../media/image73.png"/><Relationship Id="rId15" Type="http://schemas.openxmlformats.org/officeDocument/2006/relationships/image" Target="../media/image63.gif"/><Relationship Id="rId10" Type="http://schemas.openxmlformats.org/officeDocument/2006/relationships/image" Target="../media/image79.png"/><Relationship Id="rId19" Type="http://schemas.openxmlformats.org/officeDocument/2006/relationships/image" Target="../media/image87.png"/><Relationship Id="rId4" Type="http://schemas.openxmlformats.org/officeDocument/2006/relationships/image" Target="../media/image72.png"/><Relationship Id="rId9" Type="http://schemas.openxmlformats.org/officeDocument/2006/relationships/image" Target="../media/image78.jpg"/><Relationship Id="rId14" Type="http://schemas.openxmlformats.org/officeDocument/2006/relationships/image" Target="../media/image83.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image" Target="../media/image89.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image" Target="../media/image91.jpg"/><Relationship Id="rId7" Type="http://schemas.openxmlformats.org/officeDocument/2006/relationships/image" Target="../media/image95.gif"/><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4.png"/><Relationship Id="rId5" Type="http://schemas.openxmlformats.org/officeDocument/2006/relationships/image" Target="../media/image93.jpg"/><Relationship Id="rId4" Type="http://schemas.openxmlformats.org/officeDocument/2006/relationships/image" Target="../media/image92.jpg"/></Relationships>
</file>

<file path=ppt/slides/_rels/slide3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3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 Id="rId4" Type="http://schemas.openxmlformats.org/officeDocument/2006/relationships/image" Target="../media/image47.png"/></Relationships>
</file>

<file path=ppt/slides/_rels/slide37.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png"/><Relationship Id="rId1" Type="http://schemas.openxmlformats.org/officeDocument/2006/relationships/slideLayout" Target="../slideLayouts/slideLayout7.xml"/><Relationship Id="rId5" Type="http://schemas.openxmlformats.org/officeDocument/2006/relationships/image" Target="../media/image100.png"/><Relationship Id="rId4" Type="http://schemas.openxmlformats.org/officeDocument/2006/relationships/image" Target="../media/image99.png"/></Relationships>
</file>

<file path=ppt/slides/_rels/slide38.xml.rels><?xml version="1.0" encoding="UTF-8" standalone="yes"?>
<Relationships xmlns="http://schemas.openxmlformats.org/package/2006/relationships"><Relationship Id="rId3" Type="http://schemas.openxmlformats.org/officeDocument/2006/relationships/hyperlink" Target="https://dx.doi.org/10.4103%2F2152-7806.90696" TargetMode="External"/><Relationship Id="rId2" Type="http://schemas.openxmlformats.org/officeDocument/2006/relationships/hyperlink" Target="https://www.ncbi.nlm.nih.gov/pmc/articles/PMC3263004/" TargetMode="External"/><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image" Target="../media/image101.png"/></Relationships>
</file>

<file path=ppt/slides/_rels/slide39.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102.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hyperlink" Target="https://www.anses.fr/fr/system/files/AP2012SA0091Ra.pdf" TargetMode="External"/><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105.png"/><Relationship Id="rId4" Type="http://schemas.openxmlformats.org/officeDocument/2006/relationships/image" Target="../media/image104.png"/></Relationships>
</file>

<file path=ppt/slides/_rels/slide41.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png"/><Relationship Id="rId1" Type="http://schemas.openxmlformats.org/officeDocument/2006/relationships/slideLayout" Target="../slideLayouts/slideLayout7.xml"/><Relationship Id="rId4" Type="http://schemas.openxmlformats.org/officeDocument/2006/relationships/image" Target="../media/image44.png"/></Relationships>
</file>

<file path=ppt/slides/_rels/slide44.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notesSlide" Target="../notesSlides/notesSlide26.xml"/><Relationship Id="rId1" Type="http://schemas.openxmlformats.org/officeDocument/2006/relationships/slideLayout" Target="../slideLayouts/slideLayout7.xml"/><Relationship Id="rId5" Type="http://schemas.openxmlformats.org/officeDocument/2006/relationships/image" Target="../media/image111.png"/><Relationship Id="rId4" Type="http://schemas.openxmlformats.org/officeDocument/2006/relationships/image" Target="../media/image110.png"/></Relationships>
</file>

<file path=ppt/slides/_rels/slide45.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114.png"/><Relationship Id="rId2" Type="http://schemas.openxmlformats.org/officeDocument/2006/relationships/image" Target="../media/image113.png"/><Relationship Id="rId1" Type="http://schemas.openxmlformats.org/officeDocument/2006/relationships/slideLayout" Target="../slideLayouts/slideLayout7.xml"/><Relationship Id="rId4" Type="http://schemas.openxmlformats.org/officeDocument/2006/relationships/image" Target="../media/image10700.png"/></Relationships>
</file>

<file path=ppt/slides/_rels/slide47.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png"/><Relationship Id="rId1" Type="http://schemas.openxmlformats.org/officeDocument/2006/relationships/slideLayout" Target="../slideLayouts/slideLayout7.xml"/><Relationship Id="rId5" Type="http://schemas.openxmlformats.org/officeDocument/2006/relationships/hyperlink" Target="https://www.cartoradio.fr/#/cartographie/lonlat/-1.373646/47.718555" TargetMode="External"/><Relationship Id="rId4" Type="http://schemas.openxmlformats.org/officeDocument/2006/relationships/image" Target="../media/image117.png"/></Relationships>
</file>

<file path=ppt/slides/_rels/slide48.xml.rels><?xml version="1.0" encoding="UTF-8" standalone="yes"?>
<Relationships xmlns="http://schemas.openxmlformats.org/package/2006/relationships"><Relationship Id="rId3" Type="http://schemas.openxmlformats.org/officeDocument/2006/relationships/image" Target="../media/image119.png"/><Relationship Id="rId2" Type="http://schemas.openxmlformats.org/officeDocument/2006/relationships/image" Target="../media/image118.jp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4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20.png"/><Relationship Id="rId1" Type="http://schemas.openxmlformats.org/officeDocument/2006/relationships/slideLayout" Target="../slideLayouts/slideLayout7.xml"/><Relationship Id="rId4" Type="http://schemas.openxmlformats.org/officeDocument/2006/relationships/image" Target="../media/image121.png"/></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24.png"/><Relationship Id="rId2" Type="http://schemas.openxmlformats.org/officeDocument/2006/relationships/image" Target="../media/image123.png"/><Relationship Id="rId1" Type="http://schemas.openxmlformats.org/officeDocument/2006/relationships/slideLayout" Target="../slideLayouts/slideLayout7.xml"/><Relationship Id="rId4" Type="http://schemas.openxmlformats.org/officeDocument/2006/relationships/image" Target="../media/image125.png"/></Relationships>
</file>

<file path=ppt/slides/_rels/slide53.xml.rels><?xml version="1.0" encoding="UTF-8" standalone="yes"?>
<Relationships xmlns="http://schemas.openxmlformats.org/package/2006/relationships"><Relationship Id="rId2" Type="http://schemas.openxmlformats.org/officeDocument/2006/relationships/image" Target="../media/image122.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hyperlink" Target="http://www.electroprevention.com/2016/04/ces-ondes-qui-tuent.html" TargetMode="External"/><Relationship Id="rId2" Type="http://schemas.openxmlformats.org/officeDocument/2006/relationships/image" Target="../media/image126.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hyperlink" Target="https://www.anses.fr/fr" TargetMode="External"/></Relationships>
</file>

<file path=ppt/slides/_rels/slide55.xml.rels><?xml version="1.0" encoding="UTF-8" standalone="yes"?>
<Relationships xmlns="http://schemas.openxmlformats.org/package/2006/relationships"><Relationship Id="rId3" Type="http://schemas.openxmlformats.org/officeDocument/2006/relationships/image" Target="../media/image127.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hyperlink" Target="https://www.lefigaro.fr/medias/gafa-aux-grands-maux-numeriques-les-petits-remedes-20200113" TargetMode="External"/></Relationships>
</file>

<file path=ppt/slides/_rels/slide56.xml.rels><?xml version="1.0" encoding="UTF-8" standalone="yes"?>
<Relationships xmlns="http://schemas.openxmlformats.org/package/2006/relationships"><Relationship Id="rId3" Type="http://schemas.openxmlformats.org/officeDocument/2006/relationships/image" Target="../media/image129.png"/><Relationship Id="rId2" Type="http://schemas.openxmlformats.org/officeDocument/2006/relationships/image" Target="../media/image128.png"/><Relationship Id="rId1" Type="http://schemas.openxmlformats.org/officeDocument/2006/relationships/slideLayout" Target="../slideLayouts/slideLayout7.xml"/><Relationship Id="rId6" Type="http://schemas.openxmlformats.org/officeDocument/2006/relationships/image" Target="../media/image130.png"/><Relationship Id="rId5" Type="http://schemas.openxmlformats.org/officeDocument/2006/relationships/hyperlink" Target="https://un-peu-de-physique.fr/" TargetMode="External"/><Relationship Id="rId4" Type="http://schemas.openxmlformats.org/officeDocument/2006/relationships/hyperlink" Target="https://up.univ-nantes.fr/" TargetMode="External"/></Relationships>
</file>

<file path=ppt/slides/_rels/slide57.xml.rels><?xml version="1.0" encoding="UTF-8" standalone="yes"?>
<Relationships xmlns="http://schemas.openxmlformats.org/package/2006/relationships"><Relationship Id="rId3" Type="http://schemas.openxmlformats.org/officeDocument/2006/relationships/image" Target="../media/image112.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131.png"/></Relationships>
</file>

<file path=ppt/slides/_rels/slide58.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image" Target="../media/image132.png"/><Relationship Id="rId1" Type="http://schemas.openxmlformats.org/officeDocument/2006/relationships/slideLayout" Target="../slideLayouts/slideLayout7.xml"/><Relationship Id="rId4" Type="http://schemas.openxmlformats.org/officeDocument/2006/relationships/image" Target="../media/image134.png"/></Relationships>
</file>

<file path=ppt/slides/_rels/slide59.xml.rels><?xml version="1.0" encoding="UTF-8" standalone="yes"?>
<Relationships xmlns="http://schemas.openxmlformats.org/package/2006/relationships"><Relationship Id="rId2" Type="http://schemas.openxmlformats.org/officeDocument/2006/relationships/image" Target="../media/image13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4001103" y="1107468"/>
            <a:ext cx="5254557" cy="369332"/>
          </a:xfrm>
          <a:solidFill>
            <a:schemeClr val="bg2"/>
          </a:solidFill>
          <a:ln>
            <a:solidFill>
              <a:srgbClr val="FF0000"/>
            </a:solidFill>
          </a:ln>
          <a:effectLst>
            <a:glow rad="101600">
              <a:schemeClr val="accent1">
                <a:satMod val="175000"/>
                <a:alpha val="40000"/>
              </a:schemeClr>
            </a:glow>
            <a:softEdge rad="12700"/>
          </a:effectLst>
        </p:spPr>
        <p:txBody>
          <a:bodyPr>
            <a:noAutofit/>
          </a:bodyPr>
          <a:lstStyle/>
          <a:p>
            <a:pPr algn="ctr"/>
            <a:br>
              <a:rPr lang="fr-FR" sz="1350" dirty="0"/>
            </a:br>
            <a:br>
              <a:rPr lang="fr-FR" sz="1350" dirty="0"/>
            </a:br>
            <a:br>
              <a:rPr lang="fr-FR" sz="1350" dirty="0"/>
            </a:br>
            <a:br>
              <a:rPr lang="fr-FR" sz="1350" dirty="0"/>
            </a:br>
            <a:br>
              <a:rPr lang="fr-FR" sz="1350" dirty="0"/>
            </a:br>
            <a:br>
              <a:rPr lang="fr-FR" sz="1350" dirty="0"/>
            </a:br>
            <a:br>
              <a:rPr lang="fr-FR" sz="1350" dirty="0"/>
            </a:br>
            <a:br>
              <a:rPr lang="fr-FR" sz="1350" dirty="0"/>
            </a:br>
            <a:br>
              <a:rPr lang="fr-FR" sz="1350" dirty="0"/>
            </a:br>
            <a:br>
              <a:rPr lang="fr-FR" sz="1350" dirty="0"/>
            </a:br>
            <a:br>
              <a:rPr lang="fr-FR" sz="1350" dirty="0"/>
            </a:br>
            <a:br>
              <a:rPr lang="fr-FR" sz="1600" dirty="0"/>
            </a:br>
            <a:r>
              <a:rPr lang="fr-FR" sz="1600" dirty="0">
                <a:latin typeface="+mn-lt"/>
              </a:rPr>
              <a:t>Les ondes et nous</a:t>
            </a:r>
            <a:endParaRPr lang="en-GB" sz="506" dirty="0">
              <a:latin typeface="+mn-lt"/>
            </a:endParaRPr>
          </a:p>
        </p:txBody>
      </p:sp>
      <p:sp>
        <p:nvSpPr>
          <p:cNvPr id="5" name="Rectangle 4">
            <a:extLst>
              <a:ext uri="{FF2B5EF4-FFF2-40B4-BE49-F238E27FC236}">
                <a16:creationId xmlns:a16="http://schemas.microsoft.com/office/drawing/2014/main" id="{335E469A-CA11-49F7-A1C6-871C553C9DD1}"/>
              </a:ext>
            </a:extLst>
          </p:cNvPr>
          <p:cNvSpPr/>
          <p:nvPr/>
        </p:nvSpPr>
        <p:spPr>
          <a:xfrm>
            <a:off x="4209873" y="5008748"/>
            <a:ext cx="5604096" cy="261610"/>
          </a:xfrm>
          <a:prstGeom prst="rect">
            <a:avLst/>
          </a:prstGeom>
        </p:spPr>
        <p:txBody>
          <a:bodyPr wrap="square">
            <a:spAutoFit/>
          </a:bodyPr>
          <a:lstStyle/>
          <a:p>
            <a:pPr defTabSz="192881"/>
            <a:r>
              <a:rPr lang="fr-FR" sz="800" dirty="0">
                <a:solidFill>
                  <a:srgbClr val="FF0000"/>
                </a:solidFill>
                <a:latin typeface="Century Gothic" panose="020B0502020202020204"/>
              </a:rPr>
              <a:t>Cette œuvre est sous licence Creative Commons Attribution - Pa</a:t>
            </a:r>
            <a:r>
              <a:rPr lang="fr-FR" sz="1100" dirty="0">
                <a:solidFill>
                  <a:srgbClr val="FF0000"/>
                </a:solidFill>
                <a:latin typeface="Century Gothic" panose="020B0502020202020204"/>
              </a:rPr>
              <a:t>s </a:t>
            </a:r>
            <a:r>
              <a:rPr lang="fr-FR" sz="800" dirty="0">
                <a:solidFill>
                  <a:srgbClr val="FF0000"/>
                </a:solidFill>
                <a:latin typeface="Century Gothic" panose="020B0502020202020204"/>
              </a:rPr>
              <a:t>d’Utilisation Commerciale 4.0 International</a:t>
            </a:r>
            <a:r>
              <a:rPr lang="fr-FR" sz="600" dirty="0">
                <a:solidFill>
                  <a:srgbClr val="FF0000"/>
                </a:solidFill>
                <a:latin typeface="Century Gothic" panose="020B0502020202020204"/>
              </a:rPr>
              <a:t>.</a:t>
            </a:r>
          </a:p>
        </p:txBody>
      </p:sp>
      <p:sp>
        <p:nvSpPr>
          <p:cNvPr id="4" name="Rectangle 3">
            <a:extLst>
              <a:ext uri="{FF2B5EF4-FFF2-40B4-BE49-F238E27FC236}">
                <a16:creationId xmlns:a16="http://schemas.microsoft.com/office/drawing/2014/main" id="{8F483092-4450-42C2-A2A7-F63B72841F6A}"/>
              </a:ext>
            </a:extLst>
          </p:cNvPr>
          <p:cNvSpPr/>
          <p:nvPr/>
        </p:nvSpPr>
        <p:spPr>
          <a:xfrm>
            <a:off x="5759477" y="2732044"/>
            <a:ext cx="1672620" cy="307777"/>
          </a:xfrm>
          <a:prstGeom prst="rect">
            <a:avLst/>
          </a:prstGeom>
        </p:spPr>
        <p:txBody>
          <a:bodyPr wrap="square">
            <a:spAutoFit/>
          </a:bodyPr>
          <a:lstStyle/>
          <a:p>
            <a:pPr defTabSz="385763"/>
            <a:r>
              <a:rPr lang="fr-FR" sz="1400" dirty="0">
                <a:solidFill>
                  <a:prstClr val="black"/>
                </a:solidFill>
                <a:latin typeface="Century Gothic" panose="020B0502020202020204"/>
              </a:rPr>
              <a:t>Bernard Remaud</a:t>
            </a:r>
          </a:p>
        </p:txBody>
      </p:sp>
      <p:sp>
        <p:nvSpPr>
          <p:cNvPr id="7" name="Sous-titre 2">
            <a:extLst>
              <a:ext uri="{FF2B5EF4-FFF2-40B4-BE49-F238E27FC236}">
                <a16:creationId xmlns:a16="http://schemas.microsoft.com/office/drawing/2014/main" id="{7DA348C4-78EE-411D-A357-FC56EF4DCFB7}"/>
              </a:ext>
            </a:extLst>
          </p:cNvPr>
          <p:cNvSpPr txBox="1">
            <a:spLocks/>
          </p:cNvSpPr>
          <p:nvPr/>
        </p:nvSpPr>
        <p:spPr>
          <a:xfrm>
            <a:off x="4427488" y="1822961"/>
            <a:ext cx="4336598" cy="759588"/>
          </a:xfrm>
          <a:prstGeom prst="rect">
            <a:avLst/>
          </a:prstGeom>
          <a:ln>
            <a:solidFill>
              <a:srgbClr val="C00000"/>
            </a:solidFill>
          </a:ln>
        </p:spPr>
        <p:txBody>
          <a:bodyPr vert="horz" lIns="51435" tIns="25718" rIns="51435" bIns="25718" rtlCol="0" anchor="t">
            <a:normAutofit/>
          </a:bodyPr>
          <a:lstStyle>
            <a:lvl1pPr marL="0" indent="0" algn="l" defTabSz="457200" rtl="0" eaLnBrk="1" latinLnBrk="0" hangingPunct="1">
              <a:spcBef>
                <a:spcPts val="1000"/>
              </a:spcBef>
              <a:spcAft>
                <a:spcPts val="0"/>
              </a:spcAft>
              <a:buClr>
                <a:schemeClr val="accent1"/>
              </a:buClr>
              <a:buFont typeface="Wingdings 3" charset="2"/>
              <a:buNone/>
              <a:defRPr sz="1800" kern="1200">
                <a:solidFill>
                  <a:schemeClr val="tx1">
                    <a:lumMod val="65000"/>
                    <a:lumOff val="35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Font typeface="Wingdings 3" charset="2"/>
              <a:buNone/>
              <a:defRPr sz="1200" kern="1200">
                <a:solidFill>
                  <a:schemeClr val="tx1">
                    <a:tint val="75000"/>
                  </a:schemeClr>
                </a:solidFill>
                <a:latin typeface="+mn-lt"/>
                <a:ea typeface="+mn-ea"/>
                <a:cs typeface="+mn-cs"/>
              </a:defRPr>
            </a:lvl9pPr>
          </a:lstStyle>
          <a:p>
            <a:pPr algn="ctr"/>
            <a:r>
              <a:rPr lang="fr-FR" sz="1600" dirty="0">
                <a:solidFill>
                  <a:srgbClr val="0070C0"/>
                </a:solidFill>
              </a:rPr>
              <a:t>Conférence pour l’UP - Chateaubriant</a:t>
            </a:r>
          </a:p>
          <a:p>
            <a:pPr algn="ctr"/>
            <a:r>
              <a:rPr lang="fr-FR" sz="1600" dirty="0">
                <a:solidFill>
                  <a:srgbClr val="0070C0"/>
                </a:solidFill>
              </a:rPr>
              <a:t>8 novembre 2024</a:t>
            </a:r>
            <a:endParaRPr lang="fr-FR" sz="2400" dirty="0">
              <a:solidFill>
                <a:srgbClr val="0070C0"/>
              </a:solidFill>
            </a:endParaRPr>
          </a:p>
        </p:txBody>
      </p:sp>
      <p:sp>
        <p:nvSpPr>
          <p:cNvPr id="10" name="Rectangle 9">
            <a:extLst>
              <a:ext uri="{FF2B5EF4-FFF2-40B4-BE49-F238E27FC236}">
                <a16:creationId xmlns:a16="http://schemas.microsoft.com/office/drawing/2014/main" id="{AB92BC63-9DEE-45F6-B994-3EBE082F169E}"/>
              </a:ext>
            </a:extLst>
          </p:cNvPr>
          <p:cNvSpPr/>
          <p:nvPr/>
        </p:nvSpPr>
        <p:spPr>
          <a:xfrm>
            <a:off x="5646381" y="3174177"/>
            <a:ext cx="1963999" cy="230832"/>
          </a:xfrm>
          <a:prstGeom prst="rect">
            <a:avLst/>
          </a:prstGeom>
        </p:spPr>
        <p:txBody>
          <a:bodyPr wrap="none">
            <a:spAutoFit/>
          </a:bodyPr>
          <a:lstStyle/>
          <a:p>
            <a:pPr defTabSz="385763"/>
            <a:r>
              <a:rPr lang="fr-FR" sz="900" dirty="0">
                <a:solidFill>
                  <a:prstClr val="black"/>
                </a:solidFill>
                <a:latin typeface="Century Gothic" panose="020B0502020202020204"/>
                <a:hlinkClick r:id="rId3"/>
              </a:rPr>
              <a:t>bernard.remaud@univ-nantes.fr</a:t>
            </a:r>
            <a:endParaRPr lang="fr-FR" sz="900" dirty="0">
              <a:solidFill>
                <a:prstClr val="black"/>
              </a:solidFill>
              <a:latin typeface="Century Gothic" panose="020B0502020202020204"/>
            </a:endParaRPr>
          </a:p>
        </p:txBody>
      </p:sp>
      <p:pic>
        <p:nvPicPr>
          <p:cNvPr id="6" name="Image 5">
            <a:extLst>
              <a:ext uri="{FF2B5EF4-FFF2-40B4-BE49-F238E27FC236}">
                <a16:creationId xmlns:a16="http://schemas.microsoft.com/office/drawing/2014/main" id="{4EE37623-EE93-4B00-8348-E4919534A2AA}"/>
              </a:ext>
            </a:extLst>
          </p:cNvPr>
          <p:cNvPicPr>
            <a:picLocks/>
          </p:cNvPicPr>
          <p:nvPr/>
        </p:nvPicPr>
        <p:blipFill>
          <a:blip r:embed="rId4">
            <a:extLst>
              <a:ext uri="{28A0092B-C50C-407E-A947-70E740481C1C}">
                <a14:useLocalDpi xmlns:a14="http://schemas.microsoft.com/office/drawing/2010/main" val="0"/>
              </a:ext>
            </a:extLst>
          </a:blip>
          <a:stretch>
            <a:fillRect/>
          </a:stretch>
        </p:blipFill>
        <p:spPr>
          <a:xfrm>
            <a:off x="6054877" y="5327364"/>
            <a:ext cx="804672" cy="283464"/>
          </a:xfrm>
          <a:prstGeom prst="rect">
            <a:avLst/>
          </a:prstGeom>
        </p:spPr>
      </p:pic>
      <p:pic>
        <p:nvPicPr>
          <p:cNvPr id="19" name="Image 18">
            <a:extLst>
              <a:ext uri="{FF2B5EF4-FFF2-40B4-BE49-F238E27FC236}">
                <a16:creationId xmlns:a16="http://schemas.microsoft.com/office/drawing/2014/main" id="{FF941071-8849-89BB-016B-873676F9AD7D}"/>
              </a:ext>
            </a:extLst>
          </p:cNvPr>
          <p:cNvPicPr>
            <a:picLocks noChangeAspect="1"/>
          </p:cNvPicPr>
          <p:nvPr/>
        </p:nvPicPr>
        <p:blipFill>
          <a:blip r:embed="rId5"/>
          <a:stretch>
            <a:fillRect/>
          </a:stretch>
        </p:blipFill>
        <p:spPr>
          <a:xfrm>
            <a:off x="4636139" y="3753504"/>
            <a:ext cx="3642147" cy="1386049"/>
          </a:xfrm>
          <a:prstGeom prst="rect">
            <a:avLst/>
          </a:prstGeom>
        </p:spPr>
      </p:pic>
    </p:spTree>
    <p:extLst>
      <p:ext uri="{BB962C8B-B14F-4D97-AF65-F5344CB8AC3E}">
        <p14:creationId xmlns:p14="http://schemas.microsoft.com/office/powerpoint/2010/main" val="30992249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1023DB4-83D0-42F7-99D6-6E5D2018E4EB}"/>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26A20688-C976-4B75-9BFE-C849C7E40058}"/>
              </a:ext>
            </a:extLst>
          </p:cNvPr>
          <p:cNvSpPr>
            <a:spLocks noGrp="1"/>
          </p:cNvSpPr>
          <p:nvPr>
            <p:ph type="ftr" sz="quarter" idx="11"/>
          </p:nvPr>
        </p:nvSpPr>
        <p:spPr/>
        <p:txBody>
          <a:bodyPr/>
          <a:lstStyle/>
          <a:p>
            <a:r>
              <a:rPr lang="fr-FR"/>
              <a:t>Les ondes et nous</a:t>
            </a:r>
            <a:endParaRPr lang="en-GB" dirty="0"/>
          </a:p>
        </p:txBody>
      </p:sp>
      <p:pic>
        <p:nvPicPr>
          <p:cNvPr id="10" name="Image 9" descr="Une image contenant capture d’écran, photo, posant, homme&#10;&#10;Description générée automatiquement">
            <a:extLst>
              <a:ext uri="{FF2B5EF4-FFF2-40B4-BE49-F238E27FC236}">
                <a16:creationId xmlns:a16="http://schemas.microsoft.com/office/drawing/2014/main" id="{DC01A8F8-14E2-4DDD-A0CF-148210F5D3F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9884" y="970344"/>
            <a:ext cx="2152909" cy="1913697"/>
          </a:xfrm>
          <a:prstGeom prst="rect">
            <a:avLst/>
          </a:prstGeom>
        </p:spPr>
      </p:pic>
      <p:pic>
        <p:nvPicPr>
          <p:cNvPr id="12" name="Image 11" descr="Une image contenant texte, capture d’écran&#10;&#10;Description générée automatiquement">
            <a:extLst>
              <a:ext uri="{FF2B5EF4-FFF2-40B4-BE49-F238E27FC236}">
                <a16:creationId xmlns:a16="http://schemas.microsoft.com/office/drawing/2014/main" id="{82B33B40-825E-4D36-B54E-D1617931C1A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98884" y="3429000"/>
            <a:ext cx="2279676" cy="2566953"/>
          </a:xfrm>
          <a:prstGeom prst="rect">
            <a:avLst/>
          </a:prstGeom>
        </p:spPr>
      </p:pic>
      <p:sp>
        <p:nvSpPr>
          <p:cNvPr id="13" name="ZoneTexte 12">
            <a:extLst>
              <a:ext uri="{FF2B5EF4-FFF2-40B4-BE49-F238E27FC236}">
                <a16:creationId xmlns:a16="http://schemas.microsoft.com/office/drawing/2014/main" id="{5620F47B-D126-4865-90A9-312D1916BCD3}"/>
              </a:ext>
            </a:extLst>
          </p:cNvPr>
          <p:cNvSpPr txBox="1"/>
          <p:nvPr/>
        </p:nvSpPr>
        <p:spPr>
          <a:xfrm>
            <a:off x="5398884" y="377021"/>
            <a:ext cx="4663897" cy="369332"/>
          </a:xfrm>
          <a:prstGeom prst="rect">
            <a:avLst/>
          </a:prstGeom>
          <a:noFill/>
        </p:spPr>
        <p:txBody>
          <a:bodyPr wrap="square" rtlCol="0">
            <a:spAutoFit/>
          </a:bodyPr>
          <a:lstStyle/>
          <a:p>
            <a:r>
              <a:rPr lang="fr-FR" dirty="0">
                <a:solidFill>
                  <a:srgbClr val="FF0000"/>
                </a:solidFill>
              </a:rPr>
              <a:t>Les ondes … une actualité brûlante</a:t>
            </a:r>
          </a:p>
        </p:txBody>
      </p:sp>
      <p:sp>
        <p:nvSpPr>
          <p:cNvPr id="6" name="Espace réservé du numéro de diapositive 5">
            <a:extLst>
              <a:ext uri="{FF2B5EF4-FFF2-40B4-BE49-F238E27FC236}">
                <a16:creationId xmlns:a16="http://schemas.microsoft.com/office/drawing/2014/main" id="{838A1632-1C3B-46F9-8D3E-2697F9359689}"/>
              </a:ext>
            </a:extLst>
          </p:cNvPr>
          <p:cNvSpPr>
            <a:spLocks noGrp="1"/>
          </p:cNvSpPr>
          <p:nvPr>
            <p:ph type="sldNum" sz="quarter" idx="12"/>
          </p:nvPr>
        </p:nvSpPr>
        <p:spPr/>
        <p:txBody>
          <a:bodyPr/>
          <a:lstStyle/>
          <a:p>
            <a:fld id="{28CF56FF-A9C7-48CE-B5A8-E2EC5C60375F}" type="slidenum">
              <a:rPr lang="en-GB" smtClean="0"/>
              <a:t>2</a:t>
            </a:fld>
            <a:endParaRPr lang="en-GB"/>
          </a:p>
        </p:txBody>
      </p:sp>
      <p:pic>
        <p:nvPicPr>
          <p:cNvPr id="4" name="Image 3">
            <a:extLst>
              <a:ext uri="{FF2B5EF4-FFF2-40B4-BE49-F238E27FC236}">
                <a16:creationId xmlns:a16="http://schemas.microsoft.com/office/drawing/2014/main" id="{02B1E078-CC3B-4AA0-8CEC-537F4DE23C4A}"/>
              </a:ext>
            </a:extLst>
          </p:cNvPr>
          <p:cNvPicPr>
            <a:picLocks noChangeAspect="1"/>
          </p:cNvPicPr>
          <p:nvPr/>
        </p:nvPicPr>
        <p:blipFill>
          <a:blip r:embed="rId5"/>
          <a:stretch>
            <a:fillRect/>
          </a:stretch>
        </p:blipFill>
        <p:spPr>
          <a:xfrm>
            <a:off x="4769291" y="1115438"/>
            <a:ext cx="3961802" cy="1982929"/>
          </a:xfrm>
          <a:prstGeom prst="rect">
            <a:avLst/>
          </a:prstGeom>
        </p:spPr>
      </p:pic>
      <p:pic>
        <p:nvPicPr>
          <p:cNvPr id="9" name="Image 8">
            <a:extLst>
              <a:ext uri="{FF2B5EF4-FFF2-40B4-BE49-F238E27FC236}">
                <a16:creationId xmlns:a16="http://schemas.microsoft.com/office/drawing/2014/main" id="{DB2AB812-B283-6A5E-FB72-2E36635793C6}"/>
              </a:ext>
            </a:extLst>
          </p:cNvPr>
          <p:cNvPicPr>
            <a:picLocks noChangeAspect="1"/>
          </p:cNvPicPr>
          <p:nvPr/>
        </p:nvPicPr>
        <p:blipFill>
          <a:blip r:embed="rId6"/>
          <a:stretch>
            <a:fillRect/>
          </a:stretch>
        </p:blipFill>
        <p:spPr>
          <a:xfrm>
            <a:off x="8831556" y="1585763"/>
            <a:ext cx="2462449" cy="3686474"/>
          </a:xfrm>
          <a:prstGeom prst="rect">
            <a:avLst/>
          </a:prstGeom>
        </p:spPr>
      </p:pic>
      <p:pic>
        <p:nvPicPr>
          <p:cNvPr id="11" name="Image 10">
            <a:extLst>
              <a:ext uri="{FF2B5EF4-FFF2-40B4-BE49-F238E27FC236}">
                <a16:creationId xmlns:a16="http://schemas.microsoft.com/office/drawing/2014/main" id="{A7E9B20A-E248-E57C-298C-ECAD9577A49E}"/>
              </a:ext>
            </a:extLst>
          </p:cNvPr>
          <p:cNvPicPr>
            <a:picLocks noChangeAspect="1"/>
          </p:cNvPicPr>
          <p:nvPr/>
        </p:nvPicPr>
        <p:blipFill>
          <a:blip r:embed="rId7"/>
          <a:stretch>
            <a:fillRect/>
          </a:stretch>
        </p:blipFill>
        <p:spPr>
          <a:xfrm>
            <a:off x="1624965" y="2184815"/>
            <a:ext cx="2785219" cy="4130820"/>
          </a:xfrm>
          <a:prstGeom prst="rect">
            <a:avLst/>
          </a:prstGeom>
        </p:spPr>
      </p:pic>
    </p:spTree>
    <p:extLst>
      <p:ext uri="{BB962C8B-B14F-4D97-AF65-F5344CB8AC3E}">
        <p14:creationId xmlns:p14="http://schemas.microsoft.com/office/powerpoint/2010/main" val="2228065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uage 4">
            <a:extLst>
              <a:ext uri="{FF2B5EF4-FFF2-40B4-BE49-F238E27FC236}">
                <a16:creationId xmlns:a16="http://schemas.microsoft.com/office/drawing/2014/main" id="{5EDFBC69-D0C6-47CD-8D44-0CAF85D90EC1}"/>
              </a:ext>
            </a:extLst>
          </p:cNvPr>
          <p:cNvSpPr/>
          <p:nvPr/>
        </p:nvSpPr>
        <p:spPr>
          <a:xfrm>
            <a:off x="3654605" y="3046110"/>
            <a:ext cx="2513048" cy="16002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5G</a:t>
            </a:r>
          </a:p>
          <a:p>
            <a:pPr algn="ctr"/>
            <a:r>
              <a:rPr lang="fr-FR" sz="1400" dirty="0"/>
              <a:t>Pour ou </a:t>
            </a:r>
            <a:r>
              <a:rPr lang="fr-FR" sz="1600" b="1" dirty="0"/>
              <a:t>contre</a:t>
            </a:r>
            <a:r>
              <a:rPr lang="fr-FR" sz="1400" dirty="0"/>
              <a:t> ?</a:t>
            </a:r>
          </a:p>
        </p:txBody>
      </p:sp>
      <p:sp>
        <p:nvSpPr>
          <p:cNvPr id="6" name="Nuage 5">
            <a:extLst>
              <a:ext uri="{FF2B5EF4-FFF2-40B4-BE49-F238E27FC236}">
                <a16:creationId xmlns:a16="http://schemas.microsoft.com/office/drawing/2014/main" id="{53C43A8E-5C03-44BE-8A97-52A3D703221A}"/>
              </a:ext>
            </a:extLst>
          </p:cNvPr>
          <p:cNvSpPr/>
          <p:nvPr/>
        </p:nvSpPr>
        <p:spPr>
          <a:xfrm>
            <a:off x="3085291" y="1710970"/>
            <a:ext cx="2171700" cy="857250"/>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rgbClr val="C00000"/>
                </a:solidFill>
              </a:rPr>
              <a:t>Peut-être cancérogène ?</a:t>
            </a:r>
          </a:p>
        </p:txBody>
      </p:sp>
      <p:sp>
        <p:nvSpPr>
          <p:cNvPr id="9" name="Flèche : droite 8">
            <a:extLst>
              <a:ext uri="{FF2B5EF4-FFF2-40B4-BE49-F238E27FC236}">
                <a16:creationId xmlns:a16="http://schemas.microsoft.com/office/drawing/2014/main" id="{688536BC-38DA-4951-953C-DA9399DFE100}"/>
              </a:ext>
            </a:extLst>
          </p:cNvPr>
          <p:cNvSpPr/>
          <p:nvPr/>
        </p:nvSpPr>
        <p:spPr>
          <a:xfrm rot="14612733">
            <a:off x="4374796" y="2723726"/>
            <a:ext cx="529235" cy="1097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Nuage 9">
            <a:extLst>
              <a:ext uri="{FF2B5EF4-FFF2-40B4-BE49-F238E27FC236}">
                <a16:creationId xmlns:a16="http://schemas.microsoft.com/office/drawing/2014/main" id="{FC8344B9-7E59-4CED-A43E-A8E359267D01}"/>
              </a:ext>
            </a:extLst>
          </p:cNvPr>
          <p:cNvSpPr/>
          <p:nvPr/>
        </p:nvSpPr>
        <p:spPr>
          <a:xfrm>
            <a:off x="5313528" y="1474051"/>
            <a:ext cx="1881814" cy="857250"/>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rgbClr val="C00000"/>
                </a:solidFill>
              </a:rPr>
              <a:t>Effets à long terme sur la santé ?</a:t>
            </a:r>
          </a:p>
        </p:txBody>
      </p:sp>
      <p:sp>
        <p:nvSpPr>
          <p:cNvPr id="11" name="Flèche : droite 10">
            <a:extLst>
              <a:ext uri="{FF2B5EF4-FFF2-40B4-BE49-F238E27FC236}">
                <a16:creationId xmlns:a16="http://schemas.microsoft.com/office/drawing/2014/main" id="{C46EA69F-E9EB-424E-9AEF-39D7BAC9ED0C}"/>
              </a:ext>
            </a:extLst>
          </p:cNvPr>
          <p:cNvSpPr/>
          <p:nvPr/>
        </p:nvSpPr>
        <p:spPr>
          <a:xfrm rot="19846421">
            <a:off x="6147529" y="3031035"/>
            <a:ext cx="665298" cy="910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Flèche : droite 11">
            <a:extLst>
              <a:ext uri="{FF2B5EF4-FFF2-40B4-BE49-F238E27FC236}">
                <a16:creationId xmlns:a16="http://schemas.microsoft.com/office/drawing/2014/main" id="{B805F551-39CE-469B-83AB-5CD5148F160C}"/>
              </a:ext>
            </a:extLst>
          </p:cNvPr>
          <p:cNvSpPr/>
          <p:nvPr/>
        </p:nvSpPr>
        <p:spPr>
          <a:xfrm rot="17952654">
            <a:off x="5586087" y="2673535"/>
            <a:ext cx="665298" cy="910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Flèche : droite 12">
            <a:extLst>
              <a:ext uri="{FF2B5EF4-FFF2-40B4-BE49-F238E27FC236}">
                <a16:creationId xmlns:a16="http://schemas.microsoft.com/office/drawing/2014/main" id="{998C2725-DCCD-48FB-88B5-DDCBA4AFECBE}"/>
              </a:ext>
            </a:extLst>
          </p:cNvPr>
          <p:cNvSpPr/>
          <p:nvPr/>
        </p:nvSpPr>
        <p:spPr>
          <a:xfrm rot="1435720" flipV="1">
            <a:off x="5921889" y="4475006"/>
            <a:ext cx="861788" cy="1010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Nuage 13">
            <a:extLst>
              <a:ext uri="{FF2B5EF4-FFF2-40B4-BE49-F238E27FC236}">
                <a16:creationId xmlns:a16="http://schemas.microsoft.com/office/drawing/2014/main" id="{A4609FC5-CF31-49E6-896D-B7861609D9B1}"/>
              </a:ext>
            </a:extLst>
          </p:cNvPr>
          <p:cNvSpPr/>
          <p:nvPr/>
        </p:nvSpPr>
        <p:spPr>
          <a:xfrm>
            <a:off x="6891786" y="2171603"/>
            <a:ext cx="2422074" cy="989289"/>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rgbClr val="C00000"/>
                </a:solidFill>
              </a:rPr>
              <a:t>Effets psychologiques (sur les enfants en particulier)</a:t>
            </a:r>
          </a:p>
        </p:txBody>
      </p:sp>
      <p:sp>
        <p:nvSpPr>
          <p:cNvPr id="15" name="Nuage 14">
            <a:extLst>
              <a:ext uri="{FF2B5EF4-FFF2-40B4-BE49-F238E27FC236}">
                <a16:creationId xmlns:a16="http://schemas.microsoft.com/office/drawing/2014/main" id="{62DA4386-70AE-43FE-917C-0B2344FB2CB3}"/>
              </a:ext>
            </a:extLst>
          </p:cNvPr>
          <p:cNvSpPr/>
          <p:nvPr/>
        </p:nvSpPr>
        <p:spPr>
          <a:xfrm>
            <a:off x="6717460" y="4595291"/>
            <a:ext cx="2362404" cy="964536"/>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rgbClr val="C00000"/>
                </a:solidFill>
              </a:rPr>
              <a:t>Halte à la croissance portée par la technologie</a:t>
            </a:r>
          </a:p>
        </p:txBody>
      </p:sp>
      <p:sp>
        <p:nvSpPr>
          <p:cNvPr id="16" name="ZoneTexte 15">
            <a:extLst>
              <a:ext uri="{FF2B5EF4-FFF2-40B4-BE49-F238E27FC236}">
                <a16:creationId xmlns:a16="http://schemas.microsoft.com/office/drawing/2014/main" id="{4C294B49-956E-4300-B51D-5A30A7513B79}"/>
              </a:ext>
            </a:extLst>
          </p:cNvPr>
          <p:cNvSpPr txBox="1"/>
          <p:nvPr/>
        </p:nvSpPr>
        <p:spPr>
          <a:xfrm>
            <a:off x="7533943" y="358491"/>
            <a:ext cx="3683242" cy="369332"/>
          </a:xfrm>
          <a:prstGeom prst="rect">
            <a:avLst/>
          </a:prstGeom>
          <a:noFill/>
        </p:spPr>
        <p:txBody>
          <a:bodyPr wrap="square" rtlCol="0">
            <a:spAutoFit/>
          </a:bodyPr>
          <a:lstStyle/>
          <a:p>
            <a:r>
              <a:rPr lang="fr-FR" dirty="0">
                <a:solidFill>
                  <a:srgbClr val="FF0000"/>
                </a:solidFill>
              </a:rPr>
              <a:t>5G : La Science dans l’arène ?</a:t>
            </a:r>
          </a:p>
        </p:txBody>
      </p:sp>
      <p:sp>
        <p:nvSpPr>
          <p:cNvPr id="17" name="Nuage 16">
            <a:extLst>
              <a:ext uri="{FF2B5EF4-FFF2-40B4-BE49-F238E27FC236}">
                <a16:creationId xmlns:a16="http://schemas.microsoft.com/office/drawing/2014/main" id="{EA61B764-1363-430C-AD02-FDBADF83050F}"/>
              </a:ext>
            </a:extLst>
          </p:cNvPr>
          <p:cNvSpPr/>
          <p:nvPr/>
        </p:nvSpPr>
        <p:spPr>
          <a:xfrm>
            <a:off x="7087897" y="3540641"/>
            <a:ext cx="2339492" cy="989290"/>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rgbClr val="C00000"/>
                </a:solidFill>
              </a:rPr>
              <a:t>Et l’énergie ? Obsolescence programmée</a:t>
            </a:r>
          </a:p>
        </p:txBody>
      </p:sp>
      <p:sp>
        <p:nvSpPr>
          <p:cNvPr id="18" name="Flèche : droite 17">
            <a:extLst>
              <a:ext uri="{FF2B5EF4-FFF2-40B4-BE49-F238E27FC236}">
                <a16:creationId xmlns:a16="http://schemas.microsoft.com/office/drawing/2014/main" id="{33DD4A6B-49D1-4818-A8AC-663B083753C0}"/>
              </a:ext>
            </a:extLst>
          </p:cNvPr>
          <p:cNvSpPr/>
          <p:nvPr/>
        </p:nvSpPr>
        <p:spPr>
          <a:xfrm>
            <a:off x="6324659" y="3883094"/>
            <a:ext cx="632306" cy="8526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Nuage 18">
            <a:extLst>
              <a:ext uri="{FF2B5EF4-FFF2-40B4-BE49-F238E27FC236}">
                <a16:creationId xmlns:a16="http://schemas.microsoft.com/office/drawing/2014/main" id="{258E64A0-6DD5-4A34-A51D-5167832BA406}"/>
              </a:ext>
            </a:extLst>
          </p:cNvPr>
          <p:cNvSpPr/>
          <p:nvPr/>
        </p:nvSpPr>
        <p:spPr>
          <a:xfrm>
            <a:off x="2563012" y="5031180"/>
            <a:ext cx="2219326" cy="1020535"/>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rgbClr val="C00000"/>
                </a:solidFill>
              </a:rPr>
              <a:t>Société de contrôle et de surveillance</a:t>
            </a:r>
          </a:p>
        </p:txBody>
      </p:sp>
      <p:sp>
        <p:nvSpPr>
          <p:cNvPr id="20" name="Flèche : droite 19">
            <a:extLst>
              <a:ext uri="{FF2B5EF4-FFF2-40B4-BE49-F238E27FC236}">
                <a16:creationId xmlns:a16="http://schemas.microsoft.com/office/drawing/2014/main" id="{532A498D-9C66-44E6-9B68-0997EA95F489}"/>
              </a:ext>
            </a:extLst>
          </p:cNvPr>
          <p:cNvSpPr/>
          <p:nvPr/>
        </p:nvSpPr>
        <p:spPr>
          <a:xfrm rot="8183763" flipV="1">
            <a:off x="3811954" y="4667597"/>
            <a:ext cx="392597" cy="9708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1" name="Nuage 20">
            <a:extLst>
              <a:ext uri="{FF2B5EF4-FFF2-40B4-BE49-F238E27FC236}">
                <a16:creationId xmlns:a16="http://schemas.microsoft.com/office/drawing/2014/main" id="{67CE8CD4-740D-4802-A07F-F86EED32AE49}"/>
              </a:ext>
            </a:extLst>
          </p:cNvPr>
          <p:cNvSpPr/>
          <p:nvPr/>
        </p:nvSpPr>
        <p:spPr>
          <a:xfrm>
            <a:off x="1933923" y="2931053"/>
            <a:ext cx="1673835" cy="1571887"/>
          </a:xfrm>
          <a:prstGeom prst="cloud">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schemeClr val="accent5">
                    <a:lumMod val="50000"/>
                  </a:schemeClr>
                </a:solidFill>
              </a:rPr>
              <a:t>Science dans l’arène</a:t>
            </a:r>
          </a:p>
        </p:txBody>
      </p:sp>
      <p:sp>
        <p:nvSpPr>
          <p:cNvPr id="24" name="Nuage 23">
            <a:extLst>
              <a:ext uri="{FF2B5EF4-FFF2-40B4-BE49-F238E27FC236}">
                <a16:creationId xmlns:a16="http://schemas.microsoft.com/office/drawing/2014/main" id="{D2D322AC-27A9-4532-B071-DDB90A4648E5}"/>
              </a:ext>
            </a:extLst>
          </p:cNvPr>
          <p:cNvSpPr/>
          <p:nvPr/>
        </p:nvSpPr>
        <p:spPr>
          <a:xfrm>
            <a:off x="4925474" y="5312087"/>
            <a:ext cx="2113179" cy="752242"/>
          </a:xfrm>
          <a:prstGeom prst="clou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solidFill>
                  <a:srgbClr val="C00000"/>
                </a:solidFill>
              </a:rPr>
              <a:t>Rôles des grands groupes capitalistes</a:t>
            </a:r>
          </a:p>
        </p:txBody>
      </p:sp>
      <p:sp>
        <p:nvSpPr>
          <p:cNvPr id="23" name="Flèche : droite 22">
            <a:extLst>
              <a:ext uri="{FF2B5EF4-FFF2-40B4-BE49-F238E27FC236}">
                <a16:creationId xmlns:a16="http://schemas.microsoft.com/office/drawing/2014/main" id="{940DBC03-AE5E-44B2-9F35-91ED0C50C629}"/>
              </a:ext>
            </a:extLst>
          </p:cNvPr>
          <p:cNvSpPr/>
          <p:nvPr/>
        </p:nvSpPr>
        <p:spPr>
          <a:xfrm rot="4015529" flipV="1">
            <a:off x="5154824" y="4924210"/>
            <a:ext cx="626937" cy="10997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Flèche : courbe vers la gauche 7">
            <a:extLst>
              <a:ext uri="{FF2B5EF4-FFF2-40B4-BE49-F238E27FC236}">
                <a16:creationId xmlns:a16="http://schemas.microsoft.com/office/drawing/2014/main" id="{F1334336-12DE-47AF-B900-EF59C325DB44}"/>
              </a:ext>
            </a:extLst>
          </p:cNvPr>
          <p:cNvSpPr/>
          <p:nvPr/>
        </p:nvSpPr>
        <p:spPr>
          <a:xfrm rot="2747092">
            <a:off x="8195369" y="3592680"/>
            <a:ext cx="738004" cy="3539404"/>
          </a:xfrm>
          <a:prstGeom prst="curvedLef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25" name="Flèche : courbe vers la gauche 24">
            <a:extLst>
              <a:ext uri="{FF2B5EF4-FFF2-40B4-BE49-F238E27FC236}">
                <a16:creationId xmlns:a16="http://schemas.microsoft.com/office/drawing/2014/main" id="{98856C2B-F976-4EDD-B9EF-A139D73F4047}"/>
              </a:ext>
            </a:extLst>
          </p:cNvPr>
          <p:cNvSpPr/>
          <p:nvPr/>
        </p:nvSpPr>
        <p:spPr>
          <a:xfrm rot="5860525" flipH="1">
            <a:off x="6615486" y="-806176"/>
            <a:ext cx="682959" cy="4404975"/>
          </a:xfrm>
          <a:prstGeom prst="curvedLef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26" name="Ellipse 25">
            <a:extLst>
              <a:ext uri="{FF2B5EF4-FFF2-40B4-BE49-F238E27FC236}">
                <a16:creationId xmlns:a16="http://schemas.microsoft.com/office/drawing/2014/main" id="{29F79716-AB1B-4A18-BA01-F718ED4117D6}"/>
              </a:ext>
            </a:extLst>
          </p:cNvPr>
          <p:cNvSpPr/>
          <p:nvPr/>
        </p:nvSpPr>
        <p:spPr>
          <a:xfrm>
            <a:off x="9340781" y="1206197"/>
            <a:ext cx="2021318" cy="847905"/>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a:t>Problèmes scientifiques</a:t>
            </a:r>
          </a:p>
        </p:txBody>
      </p:sp>
      <p:sp>
        <p:nvSpPr>
          <p:cNvPr id="27" name="Ellipse 26">
            <a:extLst>
              <a:ext uri="{FF2B5EF4-FFF2-40B4-BE49-F238E27FC236}">
                <a16:creationId xmlns:a16="http://schemas.microsoft.com/office/drawing/2014/main" id="{C9414E79-A591-422C-97C0-5EAB08FB5898}"/>
              </a:ext>
            </a:extLst>
          </p:cNvPr>
          <p:cNvSpPr/>
          <p:nvPr/>
        </p:nvSpPr>
        <p:spPr>
          <a:xfrm>
            <a:off x="9470273" y="4962704"/>
            <a:ext cx="1746911" cy="847905"/>
          </a:xfrm>
          <a:prstGeom prst="ellipse">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a:t>Problèmes de choix de société</a:t>
            </a:r>
          </a:p>
        </p:txBody>
      </p:sp>
      <p:sp>
        <p:nvSpPr>
          <p:cNvPr id="2" name="Espace réservé de la date 1">
            <a:extLst>
              <a:ext uri="{FF2B5EF4-FFF2-40B4-BE49-F238E27FC236}">
                <a16:creationId xmlns:a16="http://schemas.microsoft.com/office/drawing/2014/main" id="{222913E4-1DE1-4E84-95EE-697FB95BF4F2}"/>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B57D97C3-90F3-49EE-BAFE-25CDA254925B}"/>
              </a:ext>
            </a:extLst>
          </p:cNvPr>
          <p:cNvSpPr>
            <a:spLocks noGrp="1"/>
          </p:cNvSpPr>
          <p:nvPr>
            <p:ph type="ftr" sz="quarter" idx="11"/>
          </p:nvPr>
        </p:nvSpPr>
        <p:spPr/>
        <p:txBody>
          <a:bodyPr/>
          <a:lstStyle/>
          <a:p>
            <a:r>
              <a:rPr lang="fr-FR"/>
              <a:t>Les ondes et nous</a:t>
            </a:r>
            <a:endParaRPr lang="en-GB" dirty="0"/>
          </a:p>
        </p:txBody>
      </p:sp>
      <p:sp>
        <p:nvSpPr>
          <p:cNvPr id="7" name="Espace réservé du numéro de diapositive 6">
            <a:extLst>
              <a:ext uri="{FF2B5EF4-FFF2-40B4-BE49-F238E27FC236}">
                <a16:creationId xmlns:a16="http://schemas.microsoft.com/office/drawing/2014/main" id="{46602EB7-ADBE-4E5B-A410-27E755CA7F99}"/>
              </a:ext>
            </a:extLst>
          </p:cNvPr>
          <p:cNvSpPr>
            <a:spLocks noGrp="1"/>
          </p:cNvSpPr>
          <p:nvPr>
            <p:ph type="sldNum" sz="quarter" idx="12"/>
          </p:nvPr>
        </p:nvSpPr>
        <p:spPr/>
        <p:txBody>
          <a:bodyPr/>
          <a:lstStyle/>
          <a:p>
            <a:fld id="{28CF56FF-A9C7-48CE-B5A8-E2EC5C60375F}" type="slidenum">
              <a:rPr lang="en-GB" smtClean="0"/>
              <a:t>3</a:t>
            </a:fld>
            <a:endParaRPr lang="en-GB"/>
          </a:p>
        </p:txBody>
      </p:sp>
    </p:spTree>
    <p:extLst>
      <p:ext uri="{BB962C8B-B14F-4D97-AF65-F5344CB8AC3E}">
        <p14:creationId xmlns:p14="http://schemas.microsoft.com/office/powerpoint/2010/main" val="3102111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25"/>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26"/>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8"/>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27"/>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P spid="11" grpId="0" animBg="1"/>
      <p:bldP spid="12" grpId="0" animBg="1"/>
      <p:bldP spid="13" grpId="0" animBg="1"/>
      <p:bldP spid="14" grpId="0" animBg="1"/>
      <p:bldP spid="15" grpId="0" animBg="1"/>
      <p:bldP spid="17" grpId="0" animBg="1"/>
      <p:bldP spid="18" grpId="0" animBg="1"/>
      <p:bldP spid="19" grpId="0" animBg="1"/>
      <p:bldP spid="20" grpId="0" animBg="1"/>
      <p:bldP spid="21" grpId="0" animBg="1"/>
      <p:bldP spid="24" grpId="0" animBg="1"/>
      <p:bldP spid="23" grpId="0" animBg="1"/>
      <p:bldP spid="8" grpId="0" animBg="1"/>
      <p:bldP spid="25" grpId="0" animBg="1"/>
      <p:bldP spid="26" grpId="0" animBg="1"/>
      <p:bldP spid="2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83A6B46-C48F-47DE-A90E-537AEB4755BB}"/>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6" name="ZoneTexte 5"/>
          <p:cNvSpPr txBox="1"/>
          <p:nvPr/>
        </p:nvSpPr>
        <p:spPr>
          <a:xfrm>
            <a:off x="3023857" y="2188587"/>
            <a:ext cx="7038923" cy="1477328"/>
          </a:xfrm>
          <a:prstGeom prst="rect">
            <a:avLst/>
          </a:prstGeom>
          <a:ln w="28575">
            <a:solidFill>
              <a:srgbClr val="FF0000"/>
            </a:solidFill>
          </a:ln>
          <a:effectLst>
            <a:glow rad="228600">
              <a:schemeClr val="accent6">
                <a:satMod val="175000"/>
                <a:alpha val="40000"/>
              </a:schemeClr>
            </a:glow>
          </a:effectLst>
        </p:spPr>
        <p:style>
          <a:lnRef idx="2">
            <a:schemeClr val="accent1"/>
          </a:lnRef>
          <a:fillRef idx="1">
            <a:schemeClr val="lt1"/>
          </a:fillRef>
          <a:effectRef idx="0">
            <a:schemeClr val="accent1"/>
          </a:effectRef>
          <a:fontRef idx="minor">
            <a:schemeClr val="dk1"/>
          </a:fontRef>
        </p:style>
        <p:txBody>
          <a:bodyPr wrap="square" rtlCol="0">
            <a:spAutoFit/>
          </a:bodyPr>
          <a:lstStyle/>
          <a:p>
            <a:pPr marL="285750" indent="-285750">
              <a:buFont typeface="Arial" panose="020B0604020202020204" pitchFamily="34" charset="0"/>
              <a:buChar char="•"/>
            </a:pPr>
            <a:r>
              <a:rPr lang="fr-FR" dirty="0">
                <a:solidFill>
                  <a:srgbClr val="0070C0"/>
                </a:solidFill>
              </a:rPr>
              <a:t>Une onde familière – le son</a:t>
            </a:r>
          </a:p>
          <a:p>
            <a:pPr marL="285750" indent="-285750">
              <a:buFont typeface="Arial" panose="020B0604020202020204" pitchFamily="34" charset="0"/>
              <a:buChar char="•"/>
            </a:pPr>
            <a:r>
              <a:rPr lang="fr-FR" dirty="0">
                <a:solidFill>
                  <a:srgbClr val="0070C0"/>
                </a:solidFill>
              </a:rPr>
              <a:t>Caractériser les ondes (et les champs)</a:t>
            </a:r>
          </a:p>
          <a:p>
            <a:pPr marL="285750" indent="-285750">
              <a:buFont typeface="Arial" panose="020B0604020202020204" pitchFamily="34" charset="0"/>
              <a:buChar char="•"/>
            </a:pPr>
            <a:r>
              <a:rPr lang="fr-FR" dirty="0">
                <a:solidFill>
                  <a:srgbClr val="0070C0"/>
                </a:solidFill>
              </a:rPr>
              <a:t>Comment les ondes interagissent-elles avec la matière (vivante)</a:t>
            </a:r>
          </a:p>
          <a:p>
            <a:pPr marL="285750" indent="-285750">
              <a:buFont typeface="Arial" panose="020B0604020202020204" pitchFamily="34" charset="0"/>
              <a:buChar char="•"/>
            </a:pPr>
            <a:r>
              <a:rPr lang="fr-FR" dirty="0">
                <a:solidFill>
                  <a:srgbClr val="0070C0"/>
                </a:solidFill>
              </a:rPr>
              <a:t>Les ondes dans notre environnement</a:t>
            </a:r>
          </a:p>
        </p:txBody>
      </p:sp>
      <p:sp>
        <p:nvSpPr>
          <p:cNvPr id="7" name="Espace réservé du numéro de diapositive 6">
            <a:extLst>
              <a:ext uri="{FF2B5EF4-FFF2-40B4-BE49-F238E27FC236}">
                <a16:creationId xmlns:a16="http://schemas.microsoft.com/office/drawing/2014/main" id="{941A8C63-B2F4-4328-B484-B73DEDDCF18F}"/>
              </a:ext>
            </a:extLst>
          </p:cNvPr>
          <p:cNvSpPr>
            <a:spLocks noGrp="1"/>
          </p:cNvSpPr>
          <p:nvPr>
            <p:ph type="sldNum" sz="quarter" idx="12"/>
          </p:nvPr>
        </p:nvSpPr>
        <p:spPr/>
        <p:txBody>
          <a:bodyPr/>
          <a:lstStyle/>
          <a:p>
            <a:fld id="{28CF56FF-A9C7-48CE-B5A8-E2EC5C60375F}" type="slidenum">
              <a:rPr lang="en-GB" smtClean="0"/>
              <a:t>4</a:t>
            </a:fld>
            <a:endParaRPr lang="en-GB"/>
          </a:p>
        </p:txBody>
      </p:sp>
      <p:sp>
        <p:nvSpPr>
          <p:cNvPr id="8" name="ZoneTexte 7">
            <a:extLst>
              <a:ext uri="{FF2B5EF4-FFF2-40B4-BE49-F238E27FC236}">
                <a16:creationId xmlns:a16="http://schemas.microsoft.com/office/drawing/2014/main" id="{9D7CCCB0-BC0D-FD7F-282B-CD975A73B09A}"/>
              </a:ext>
            </a:extLst>
          </p:cNvPr>
          <p:cNvSpPr txBox="1"/>
          <p:nvPr/>
        </p:nvSpPr>
        <p:spPr>
          <a:xfrm>
            <a:off x="7764404" y="357065"/>
            <a:ext cx="3280240" cy="369332"/>
          </a:xfrm>
          <a:prstGeom prst="rect">
            <a:avLst/>
          </a:prstGeom>
          <a:noFill/>
        </p:spPr>
        <p:txBody>
          <a:bodyPr wrap="square" rtlCol="0">
            <a:spAutoFit/>
          </a:bodyPr>
          <a:lstStyle/>
          <a:p>
            <a:r>
              <a:rPr lang="fr-FR" dirty="0">
                <a:solidFill>
                  <a:srgbClr val="FF0000"/>
                </a:solidFill>
              </a:rPr>
              <a:t>Les ondes et nous</a:t>
            </a:r>
            <a:endParaRPr lang="en-GB" dirty="0">
              <a:solidFill>
                <a:srgbClr val="FF0000"/>
              </a:solidFill>
            </a:endParaRPr>
          </a:p>
        </p:txBody>
      </p:sp>
    </p:spTree>
    <p:extLst>
      <p:ext uri="{BB962C8B-B14F-4D97-AF65-F5344CB8AC3E}">
        <p14:creationId xmlns:p14="http://schemas.microsoft.com/office/powerpoint/2010/main" val="40807520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83A6B46-C48F-47DE-A90E-537AEB4755BB}"/>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5" name="ZoneTexte 4"/>
          <p:cNvSpPr txBox="1"/>
          <p:nvPr/>
        </p:nvSpPr>
        <p:spPr>
          <a:xfrm>
            <a:off x="7764404" y="357065"/>
            <a:ext cx="3280240" cy="369332"/>
          </a:xfrm>
          <a:prstGeom prst="rect">
            <a:avLst/>
          </a:prstGeom>
          <a:noFill/>
        </p:spPr>
        <p:txBody>
          <a:bodyPr wrap="square" rtlCol="0">
            <a:spAutoFit/>
          </a:bodyPr>
          <a:lstStyle/>
          <a:p>
            <a:r>
              <a:rPr lang="fr-FR" dirty="0">
                <a:solidFill>
                  <a:srgbClr val="FF0000"/>
                </a:solidFill>
              </a:rPr>
              <a:t>Qu’est-ce qu’une onde ?</a:t>
            </a:r>
            <a:endParaRPr lang="en-GB" dirty="0">
              <a:solidFill>
                <a:srgbClr val="FF0000"/>
              </a:solidFill>
            </a:endParaRPr>
          </a:p>
        </p:txBody>
      </p:sp>
      <p:sp>
        <p:nvSpPr>
          <p:cNvPr id="7" name="Espace réservé du numéro de diapositive 6">
            <a:extLst>
              <a:ext uri="{FF2B5EF4-FFF2-40B4-BE49-F238E27FC236}">
                <a16:creationId xmlns:a16="http://schemas.microsoft.com/office/drawing/2014/main" id="{941A8C63-B2F4-4328-B484-B73DEDDCF18F}"/>
              </a:ext>
            </a:extLst>
          </p:cNvPr>
          <p:cNvSpPr>
            <a:spLocks noGrp="1"/>
          </p:cNvSpPr>
          <p:nvPr>
            <p:ph type="sldNum" sz="quarter" idx="12"/>
          </p:nvPr>
        </p:nvSpPr>
        <p:spPr/>
        <p:txBody>
          <a:bodyPr/>
          <a:lstStyle/>
          <a:p>
            <a:fld id="{28CF56FF-A9C7-48CE-B5A8-E2EC5C60375F}" type="slidenum">
              <a:rPr lang="en-GB" smtClean="0"/>
              <a:t>5</a:t>
            </a:fld>
            <a:endParaRPr lang="en-GB"/>
          </a:p>
        </p:txBody>
      </p:sp>
      <p:sp>
        <p:nvSpPr>
          <p:cNvPr id="4" name="ZoneTexte 3">
            <a:extLst>
              <a:ext uri="{FF2B5EF4-FFF2-40B4-BE49-F238E27FC236}">
                <a16:creationId xmlns:a16="http://schemas.microsoft.com/office/drawing/2014/main" id="{D280F9BE-3462-474A-9A8D-55EB1A2259D7}"/>
              </a:ext>
            </a:extLst>
          </p:cNvPr>
          <p:cNvSpPr txBox="1"/>
          <p:nvPr/>
        </p:nvSpPr>
        <p:spPr>
          <a:xfrm>
            <a:off x="2147777" y="1090870"/>
            <a:ext cx="7930836" cy="369332"/>
          </a:xfrm>
          <a:prstGeom prst="rect">
            <a:avLst/>
          </a:prstGeom>
          <a:noFill/>
        </p:spPr>
        <p:txBody>
          <a:bodyPr wrap="square" rtlCol="0">
            <a:spAutoFit/>
          </a:bodyPr>
          <a:lstStyle/>
          <a:p>
            <a:r>
              <a:rPr lang="fr-FR" dirty="0"/>
              <a:t>Les </a:t>
            </a:r>
            <a:r>
              <a:rPr lang="fr-FR" dirty="0">
                <a:solidFill>
                  <a:srgbClr val="FF0000"/>
                </a:solidFill>
              </a:rPr>
              <a:t>ondes</a:t>
            </a:r>
            <a:r>
              <a:rPr lang="fr-FR" dirty="0"/>
              <a:t> sont les fondements de notre Univers et de notre société :</a:t>
            </a:r>
          </a:p>
        </p:txBody>
      </p:sp>
      <p:pic>
        <p:nvPicPr>
          <p:cNvPr id="8" name="Image 7">
            <a:extLst>
              <a:ext uri="{FF2B5EF4-FFF2-40B4-BE49-F238E27FC236}">
                <a16:creationId xmlns:a16="http://schemas.microsoft.com/office/drawing/2014/main" id="{2E66FB3F-0928-1451-6479-0E8932940EA7}"/>
              </a:ext>
            </a:extLst>
          </p:cNvPr>
          <p:cNvPicPr>
            <a:picLocks noChangeAspect="1"/>
          </p:cNvPicPr>
          <p:nvPr/>
        </p:nvPicPr>
        <p:blipFill>
          <a:blip r:embed="rId3"/>
          <a:stretch>
            <a:fillRect/>
          </a:stretch>
        </p:blipFill>
        <p:spPr>
          <a:xfrm>
            <a:off x="8164783" y="2218071"/>
            <a:ext cx="1018120" cy="1048603"/>
          </a:xfrm>
          <a:prstGeom prst="rect">
            <a:avLst/>
          </a:prstGeom>
        </p:spPr>
      </p:pic>
      <p:pic>
        <p:nvPicPr>
          <p:cNvPr id="9" name="Image 8">
            <a:extLst>
              <a:ext uri="{FF2B5EF4-FFF2-40B4-BE49-F238E27FC236}">
                <a16:creationId xmlns:a16="http://schemas.microsoft.com/office/drawing/2014/main" id="{4723E9E0-B652-8C0A-34BB-B7797E2E4C87}"/>
              </a:ext>
            </a:extLst>
          </p:cNvPr>
          <p:cNvPicPr>
            <a:picLocks noChangeAspect="1"/>
          </p:cNvPicPr>
          <p:nvPr/>
        </p:nvPicPr>
        <p:blipFill>
          <a:blip r:embed="rId4"/>
          <a:stretch>
            <a:fillRect/>
          </a:stretch>
        </p:blipFill>
        <p:spPr>
          <a:xfrm>
            <a:off x="9404524" y="2211975"/>
            <a:ext cx="1530229" cy="1054699"/>
          </a:xfrm>
          <a:prstGeom prst="rect">
            <a:avLst/>
          </a:prstGeom>
        </p:spPr>
      </p:pic>
      <p:sp>
        <p:nvSpPr>
          <p:cNvPr id="10" name="ZoneTexte 9">
            <a:extLst>
              <a:ext uri="{FF2B5EF4-FFF2-40B4-BE49-F238E27FC236}">
                <a16:creationId xmlns:a16="http://schemas.microsoft.com/office/drawing/2014/main" id="{D6D42652-2634-06FA-16BA-070604BCB333}"/>
              </a:ext>
            </a:extLst>
          </p:cNvPr>
          <p:cNvSpPr txBox="1"/>
          <p:nvPr/>
        </p:nvSpPr>
        <p:spPr>
          <a:xfrm>
            <a:off x="2243531" y="2597649"/>
            <a:ext cx="2618913" cy="307777"/>
          </a:xfrm>
          <a:prstGeom prst="rect">
            <a:avLst/>
          </a:prstGeom>
          <a:noFill/>
        </p:spPr>
        <p:txBody>
          <a:bodyPr wrap="square" rtlCol="0">
            <a:spAutoFit/>
          </a:bodyPr>
          <a:lstStyle/>
          <a:p>
            <a:r>
              <a:rPr lang="fr-FR" sz="1400" dirty="0">
                <a:solidFill>
                  <a:srgbClr val="0070C0"/>
                </a:solidFill>
              </a:rPr>
              <a:t>Transmettre l’information</a:t>
            </a:r>
          </a:p>
        </p:txBody>
      </p:sp>
      <p:pic>
        <p:nvPicPr>
          <p:cNvPr id="11" name="Image 10">
            <a:extLst>
              <a:ext uri="{FF2B5EF4-FFF2-40B4-BE49-F238E27FC236}">
                <a16:creationId xmlns:a16="http://schemas.microsoft.com/office/drawing/2014/main" id="{61359DCD-7E52-98AD-431E-111F538D356C}"/>
              </a:ext>
            </a:extLst>
          </p:cNvPr>
          <p:cNvPicPr>
            <a:picLocks noChangeAspect="1"/>
          </p:cNvPicPr>
          <p:nvPr/>
        </p:nvPicPr>
        <p:blipFill>
          <a:blip r:embed="rId5"/>
          <a:stretch>
            <a:fillRect/>
          </a:stretch>
        </p:blipFill>
        <p:spPr>
          <a:xfrm>
            <a:off x="5886122" y="2160478"/>
            <a:ext cx="1530229" cy="1278419"/>
          </a:xfrm>
          <a:prstGeom prst="rect">
            <a:avLst/>
          </a:prstGeom>
        </p:spPr>
      </p:pic>
      <p:sp>
        <p:nvSpPr>
          <p:cNvPr id="12" name="ZoneTexte 11">
            <a:extLst>
              <a:ext uri="{FF2B5EF4-FFF2-40B4-BE49-F238E27FC236}">
                <a16:creationId xmlns:a16="http://schemas.microsoft.com/office/drawing/2014/main" id="{1ADE63B9-0EA2-ABA4-F99B-654D443108CA}"/>
              </a:ext>
            </a:extLst>
          </p:cNvPr>
          <p:cNvSpPr txBox="1"/>
          <p:nvPr/>
        </p:nvSpPr>
        <p:spPr>
          <a:xfrm>
            <a:off x="2217331" y="3873454"/>
            <a:ext cx="2618913" cy="307777"/>
          </a:xfrm>
          <a:prstGeom prst="rect">
            <a:avLst/>
          </a:prstGeom>
          <a:noFill/>
        </p:spPr>
        <p:txBody>
          <a:bodyPr wrap="square" rtlCol="0">
            <a:spAutoFit/>
          </a:bodyPr>
          <a:lstStyle/>
          <a:p>
            <a:r>
              <a:rPr lang="fr-FR" sz="1400" dirty="0">
                <a:solidFill>
                  <a:srgbClr val="0070C0"/>
                </a:solidFill>
              </a:rPr>
              <a:t>Transmettre de l’énergie</a:t>
            </a:r>
          </a:p>
        </p:txBody>
      </p:sp>
      <p:pic>
        <p:nvPicPr>
          <p:cNvPr id="13" name="Image 12">
            <a:extLst>
              <a:ext uri="{FF2B5EF4-FFF2-40B4-BE49-F238E27FC236}">
                <a16:creationId xmlns:a16="http://schemas.microsoft.com/office/drawing/2014/main" id="{2468010F-D0F8-2B5D-C71E-DB7272098093}"/>
              </a:ext>
            </a:extLst>
          </p:cNvPr>
          <p:cNvPicPr>
            <a:picLocks noChangeAspect="1"/>
          </p:cNvPicPr>
          <p:nvPr/>
        </p:nvPicPr>
        <p:blipFill>
          <a:blip r:embed="rId6"/>
          <a:stretch>
            <a:fillRect/>
          </a:stretch>
        </p:blipFill>
        <p:spPr>
          <a:xfrm>
            <a:off x="8120395" y="3691727"/>
            <a:ext cx="1320920" cy="880613"/>
          </a:xfrm>
          <a:prstGeom prst="rect">
            <a:avLst/>
          </a:prstGeom>
        </p:spPr>
      </p:pic>
      <p:pic>
        <p:nvPicPr>
          <p:cNvPr id="14" name="Image 13">
            <a:extLst>
              <a:ext uri="{FF2B5EF4-FFF2-40B4-BE49-F238E27FC236}">
                <a16:creationId xmlns:a16="http://schemas.microsoft.com/office/drawing/2014/main" id="{3E9B21E5-5EA7-E16F-343A-9E01DD749869}"/>
              </a:ext>
            </a:extLst>
          </p:cNvPr>
          <p:cNvPicPr>
            <a:picLocks noChangeAspect="1"/>
          </p:cNvPicPr>
          <p:nvPr/>
        </p:nvPicPr>
        <p:blipFill>
          <a:blip r:embed="rId7"/>
          <a:stretch>
            <a:fillRect/>
          </a:stretch>
        </p:blipFill>
        <p:spPr>
          <a:xfrm>
            <a:off x="9851540" y="3690487"/>
            <a:ext cx="1345984" cy="1008068"/>
          </a:xfrm>
          <a:prstGeom prst="rect">
            <a:avLst/>
          </a:prstGeom>
        </p:spPr>
      </p:pic>
      <p:pic>
        <p:nvPicPr>
          <p:cNvPr id="15" name="Image 14">
            <a:extLst>
              <a:ext uri="{FF2B5EF4-FFF2-40B4-BE49-F238E27FC236}">
                <a16:creationId xmlns:a16="http://schemas.microsoft.com/office/drawing/2014/main" id="{DE7D9C64-9F48-9540-FBBA-8BFBA8E0D0EC}"/>
              </a:ext>
            </a:extLst>
          </p:cNvPr>
          <p:cNvPicPr>
            <a:picLocks noChangeAspect="1"/>
          </p:cNvPicPr>
          <p:nvPr/>
        </p:nvPicPr>
        <p:blipFill>
          <a:blip r:embed="rId8"/>
          <a:stretch>
            <a:fillRect/>
          </a:stretch>
        </p:blipFill>
        <p:spPr>
          <a:xfrm>
            <a:off x="5973803" y="3629241"/>
            <a:ext cx="1567920" cy="1005586"/>
          </a:xfrm>
          <a:prstGeom prst="rect">
            <a:avLst/>
          </a:prstGeom>
        </p:spPr>
      </p:pic>
      <p:sp>
        <p:nvSpPr>
          <p:cNvPr id="16" name="ZoneTexte 15">
            <a:extLst>
              <a:ext uri="{FF2B5EF4-FFF2-40B4-BE49-F238E27FC236}">
                <a16:creationId xmlns:a16="http://schemas.microsoft.com/office/drawing/2014/main" id="{9E8A94F8-C175-3B1B-09D8-D225CCE768C8}"/>
              </a:ext>
            </a:extLst>
          </p:cNvPr>
          <p:cNvSpPr txBox="1"/>
          <p:nvPr/>
        </p:nvSpPr>
        <p:spPr>
          <a:xfrm>
            <a:off x="2147777" y="5311775"/>
            <a:ext cx="3965966" cy="307777"/>
          </a:xfrm>
          <a:prstGeom prst="rect">
            <a:avLst/>
          </a:prstGeom>
          <a:noFill/>
        </p:spPr>
        <p:txBody>
          <a:bodyPr wrap="square" rtlCol="0">
            <a:spAutoFit/>
          </a:bodyPr>
          <a:lstStyle/>
          <a:p>
            <a:r>
              <a:rPr lang="fr-FR" sz="1400" dirty="0">
                <a:solidFill>
                  <a:srgbClr val="0070C0"/>
                </a:solidFill>
              </a:rPr>
              <a:t>Détecter et analyser notre environnement</a:t>
            </a:r>
          </a:p>
        </p:txBody>
      </p:sp>
      <p:pic>
        <p:nvPicPr>
          <p:cNvPr id="17" name="Image 16">
            <a:extLst>
              <a:ext uri="{FF2B5EF4-FFF2-40B4-BE49-F238E27FC236}">
                <a16:creationId xmlns:a16="http://schemas.microsoft.com/office/drawing/2014/main" id="{8AC4FD77-B5B3-2084-B40A-EF7723B9EA0F}"/>
              </a:ext>
            </a:extLst>
          </p:cNvPr>
          <p:cNvPicPr>
            <a:picLocks noChangeAspect="1"/>
          </p:cNvPicPr>
          <p:nvPr/>
        </p:nvPicPr>
        <p:blipFill>
          <a:blip r:embed="rId9"/>
          <a:stretch>
            <a:fillRect/>
          </a:stretch>
        </p:blipFill>
        <p:spPr>
          <a:xfrm>
            <a:off x="9531764" y="4957813"/>
            <a:ext cx="1251712" cy="892571"/>
          </a:xfrm>
          <a:prstGeom prst="rect">
            <a:avLst/>
          </a:prstGeom>
        </p:spPr>
      </p:pic>
      <p:pic>
        <p:nvPicPr>
          <p:cNvPr id="18" name="Image 17">
            <a:extLst>
              <a:ext uri="{FF2B5EF4-FFF2-40B4-BE49-F238E27FC236}">
                <a16:creationId xmlns:a16="http://schemas.microsoft.com/office/drawing/2014/main" id="{D00EDFD6-D831-185D-38C3-0F5C0C6829E4}"/>
              </a:ext>
            </a:extLst>
          </p:cNvPr>
          <p:cNvPicPr>
            <a:picLocks noChangeAspect="1"/>
          </p:cNvPicPr>
          <p:nvPr/>
        </p:nvPicPr>
        <p:blipFill>
          <a:blip r:embed="rId10"/>
          <a:stretch>
            <a:fillRect/>
          </a:stretch>
        </p:blipFill>
        <p:spPr>
          <a:xfrm>
            <a:off x="6757763" y="4953027"/>
            <a:ext cx="2023092" cy="1049959"/>
          </a:xfrm>
          <a:prstGeom prst="rect">
            <a:avLst/>
          </a:prstGeom>
        </p:spPr>
      </p:pic>
    </p:spTree>
    <p:extLst>
      <p:ext uri="{BB962C8B-B14F-4D97-AF65-F5344CB8AC3E}">
        <p14:creationId xmlns:p14="http://schemas.microsoft.com/office/powerpoint/2010/main" val="1331657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8"/>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0F0AFA8-6FBB-4EA4-B70E-C0955616250E}"/>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6" name="ZoneTexte 5">
            <a:extLst>
              <a:ext uri="{FF2B5EF4-FFF2-40B4-BE49-F238E27FC236}">
                <a16:creationId xmlns:a16="http://schemas.microsoft.com/office/drawing/2014/main" id="{0827FDDF-C186-4EE9-A99B-7B084A015BDA}"/>
              </a:ext>
            </a:extLst>
          </p:cNvPr>
          <p:cNvSpPr txBox="1"/>
          <p:nvPr/>
        </p:nvSpPr>
        <p:spPr>
          <a:xfrm>
            <a:off x="4834551" y="2540136"/>
            <a:ext cx="3376943" cy="369332"/>
          </a:xfrm>
          <a:prstGeom prst="rect">
            <a:avLst/>
          </a:prstGeom>
          <a:ln w="28575">
            <a:solidFill>
              <a:srgbClr val="FF0000"/>
            </a:solidFill>
          </a:ln>
          <a:effectLst>
            <a:glow rad="228600">
              <a:schemeClr val="accent6">
                <a:satMod val="175000"/>
                <a:alpha val="40000"/>
              </a:schemeClr>
            </a:glow>
          </a:effectLst>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dirty="0">
                <a:solidFill>
                  <a:srgbClr val="0070C0"/>
                </a:solidFill>
              </a:rPr>
              <a:t>Une onde familière – Le son </a:t>
            </a:r>
          </a:p>
        </p:txBody>
      </p:sp>
      <p:sp>
        <p:nvSpPr>
          <p:cNvPr id="7" name="ZoneTexte 6">
            <a:extLst>
              <a:ext uri="{FF2B5EF4-FFF2-40B4-BE49-F238E27FC236}">
                <a16:creationId xmlns:a16="http://schemas.microsoft.com/office/drawing/2014/main" id="{BC599DFB-664D-458E-9178-850F80C15A8E}"/>
              </a:ext>
            </a:extLst>
          </p:cNvPr>
          <p:cNvSpPr txBox="1"/>
          <p:nvPr/>
        </p:nvSpPr>
        <p:spPr>
          <a:xfrm>
            <a:off x="6804493" y="376101"/>
            <a:ext cx="4036953" cy="369332"/>
          </a:xfrm>
          <a:prstGeom prst="rect">
            <a:avLst/>
          </a:prstGeom>
          <a:noFill/>
        </p:spPr>
        <p:txBody>
          <a:bodyPr wrap="square" rtlCol="0">
            <a:spAutoFit/>
          </a:bodyPr>
          <a:lstStyle/>
          <a:p>
            <a:r>
              <a:rPr lang="fr-FR" dirty="0">
                <a:solidFill>
                  <a:srgbClr val="FF0000"/>
                </a:solidFill>
              </a:rPr>
              <a:t>Les ondes et nous</a:t>
            </a:r>
            <a:endParaRPr lang="en-GB" dirty="0">
              <a:solidFill>
                <a:srgbClr val="FF0000"/>
              </a:solidFill>
            </a:endParaRPr>
          </a:p>
        </p:txBody>
      </p:sp>
      <p:sp>
        <p:nvSpPr>
          <p:cNvPr id="5" name="Espace réservé du numéro de diapositive 4">
            <a:extLst>
              <a:ext uri="{FF2B5EF4-FFF2-40B4-BE49-F238E27FC236}">
                <a16:creationId xmlns:a16="http://schemas.microsoft.com/office/drawing/2014/main" id="{9E81F5AF-75ED-400F-8BEF-7F1A1BFECCA3}"/>
              </a:ext>
            </a:extLst>
          </p:cNvPr>
          <p:cNvSpPr>
            <a:spLocks noGrp="1"/>
          </p:cNvSpPr>
          <p:nvPr>
            <p:ph type="sldNum" sz="quarter" idx="12"/>
          </p:nvPr>
        </p:nvSpPr>
        <p:spPr/>
        <p:txBody>
          <a:bodyPr/>
          <a:lstStyle/>
          <a:p>
            <a:fld id="{28CF56FF-A9C7-48CE-B5A8-E2EC5C60375F}" type="slidenum">
              <a:rPr lang="en-GB" smtClean="0"/>
              <a:t>6</a:t>
            </a:fld>
            <a:endParaRPr lang="en-GB"/>
          </a:p>
        </p:txBody>
      </p:sp>
    </p:spTree>
    <p:extLst>
      <p:ext uri="{BB962C8B-B14F-4D97-AF65-F5344CB8AC3E}">
        <p14:creationId xmlns:p14="http://schemas.microsoft.com/office/powerpoint/2010/main" val="27775615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550DA36-2B0F-4934-BD61-F414CD3F50C3}"/>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6" name="Rectangle 5"/>
          <p:cNvSpPr/>
          <p:nvPr/>
        </p:nvSpPr>
        <p:spPr>
          <a:xfrm>
            <a:off x="2403840" y="4447581"/>
            <a:ext cx="8202440" cy="1077218"/>
          </a:xfrm>
          <a:prstGeom prst="rect">
            <a:avLst/>
          </a:prstGeom>
        </p:spPr>
        <p:txBody>
          <a:bodyPr wrap="square">
            <a:spAutoFit/>
          </a:bodyPr>
          <a:lstStyle/>
          <a:p>
            <a:pPr marL="285750" indent="-285750">
              <a:buFont typeface="Wingdings" panose="05000000000000000000" pitchFamily="2" charset="2"/>
              <a:buChar char="Ø"/>
            </a:pPr>
            <a:r>
              <a:rPr lang="fr-FR" sz="1600" i="1" dirty="0">
                <a:solidFill>
                  <a:srgbClr val="000000"/>
                </a:solidFill>
              </a:rPr>
              <a:t>une </a:t>
            </a:r>
            <a:r>
              <a:rPr lang="fr-FR" sz="1600" i="1" dirty="0">
                <a:solidFill>
                  <a:srgbClr val="FF0000"/>
                </a:solidFill>
              </a:rPr>
              <a:t>perturbation</a:t>
            </a:r>
            <a:r>
              <a:rPr lang="fr-FR" sz="1600" i="1" dirty="0">
                <a:solidFill>
                  <a:srgbClr val="000000"/>
                </a:solidFill>
              </a:rPr>
              <a:t> d'un milieu (de l'eau par exemple) ou d’un champ (un champ électrique par exemple)</a:t>
            </a:r>
            <a:endParaRPr lang="fr-FR" sz="1600" dirty="0">
              <a:solidFill>
                <a:srgbClr val="000000"/>
              </a:solidFill>
            </a:endParaRPr>
          </a:p>
          <a:p>
            <a:pPr marL="285750" indent="-285750">
              <a:buFont typeface="Wingdings" panose="05000000000000000000" pitchFamily="2" charset="2"/>
              <a:buChar char="Ø"/>
            </a:pPr>
            <a:r>
              <a:rPr lang="fr-FR" sz="1600" i="1" dirty="0">
                <a:solidFill>
                  <a:srgbClr val="000000"/>
                </a:solidFill>
              </a:rPr>
              <a:t>qui se propage de proche en proche (</a:t>
            </a:r>
            <a:r>
              <a:rPr lang="fr-FR" sz="1600" i="1" dirty="0">
                <a:solidFill>
                  <a:srgbClr val="FF0000"/>
                </a:solidFill>
              </a:rPr>
              <a:t>effet domino</a:t>
            </a:r>
            <a:r>
              <a:rPr lang="fr-FR" sz="1600" i="1" dirty="0">
                <a:solidFill>
                  <a:srgbClr val="000000"/>
                </a:solidFill>
              </a:rPr>
              <a:t>)</a:t>
            </a:r>
            <a:endParaRPr lang="fr-FR" sz="1600" dirty="0">
              <a:solidFill>
                <a:srgbClr val="000000"/>
              </a:solidFill>
            </a:endParaRPr>
          </a:p>
          <a:p>
            <a:pPr marL="285750" indent="-285750">
              <a:buFont typeface="Wingdings" panose="05000000000000000000" pitchFamily="2" charset="2"/>
              <a:buChar char="Ø"/>
            </a:pPr>
            <a:r>
              <a:rPr lang="fr-FR" sz="1600" i="1" dirty="0">
                <a:solidFill>
                  <a:srgbClr val="000000"/>
                </a:solidFill>
              </a:rPr>
              <a:t>sans transport global de matière (uniquement </a:t>
            </a:r>
            <a:r>
              <a:rPr lang="fr-FR" sz="1600" i="1" dirty="0">
                <a:solidFill>
                  <a:srgbClr val="FF0000"/>
                </a:solidFill>
              </a:rPr>
              <a:t>transfert d'énergie</a:t>
            </a:r>
            <a:r>
              <a:rPr lang="fr-FR" sz="1600" i="1" dirty="0">
                <a:solidFill>
                  <a:srgbClr val="000000"/>
                </a:solidFill>
              </a:rPr>
              <a:t>)</a:t>
            </a:r>
            <a:endParaRPr lang="fr-FR" sz="1600" dirty="0">
              <a:solidFill>
                <a:srgbClr val="000000"/>
              </a:solidFill>
            </a:endParaRPr>
          </a:p>
        </p:txBody>
      </p:sp>
      <p:sp>
        <p:nvSpPr>
          <p:cNvPr id="7" name="ZoneTexte 6"/>
          <p:cNvSpPr txBox="1"/>
          <p:nvPr/>
        </p:nvSpPr>
        <p:spPr>
          <a:xfrm>
            <a:off x="2535012" y="1612097"/>
            <a:ext cx="3789647" cy="369332"/>
          </a:xfrm>
          <a:prstGeom prst="rect">
            <a:avLst/>
          </a:prstGeom>
          <a:noFill/>
        </p:spPr>
        <p:txBody>
          <a:bodyPr wrap="square" rtlCol="0">
            <a:spAutoFit/>
          </a:bodyPr>
          <a:lstStyle/>
          <a:p>
            <a:r>
              <a:rPr lang="fr-FR" dirty="0"/>
              <a:t>L’exemple du son dans l’air</a:t>
            </a:r>
            <a:endParaRPr lang="en-GB" dirty="0"/>
          </a:p>
        </p:txBody>
      </p:sp>
      <p:sp>
        <p:nvSpPr>
          <p:cNvPr id="9" name="ZoneTexte 8">
            <a:extLst>
              <a:ext uri="{FF2B5EF4-FFF2-40B4-BE49-F238E27FC236}">
                <a16:creationId xmlns:a16="http://schemas.microsoft.com/office/drawing/2014/main" id="{E7E4C075-27BF-49A2-B234-CD5CB7A7439C}"/>
              </a:ext>
            </a:extLst>
          </p:cNvPr>
          <p:cNvSpPr txBox="1"/>
          <p:nvPr/>
        </p:nvSpPr>
        <p:spPr>
          <a:xfrm>
            <a:off x="6907795" y="241235"/>
            <a:ext cx="4362544" cy="369332"/>
          </a:xfrm>
          <a:prstGeom prst="rect">
            <a:avLst/>
          </a:prstGeom>
          <a:ln w="28575">
            <a:solidFill>
              <a:srgbClr val="FF0000"/>
            </a:solidFill>
          </a:ln>
          <a:effectLst>
            <a:glow rad="228600">
              <a:schemeClr val="accent6">
                <a:satMod val="175000"/>
                <a:alpha val="40000"/>
              </a:schemeClr>
            </a:glow>
          </a:effectLst>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dirty="0">
                <a:solidFill>
                  <a:srgbClr val="0070C0"/>
                </a:solidFill>
              </a:rPr>
              <a:t>Une onde emblématique – le son</a:t>
            </a:r>
          </a:p>
        </p:txBody>
      </p:sp>
      <p:grpSp>
        <p:nvGrpSpPr>
          <p:cNvPr id="23" name="Groupe 22">
            <a:extLst>
              <a:ext uri="{FF2B5EF4-FFF2-40B4-BE49-F238E27FC236}">
                <a16:creationId xmlns:a16="http://schemas.microsoft.com/office/drawing/2014/main" id="{0DF379D8-2283-4BDD-B372-885AB4845443}"/>
              </a:ext>
            </a:extLst>
          </p:cNvPr>
          <p:cNvGrpSpPr/>
          <p:nvPr/>
        </p:nvGrpSpPr>
        <p:grpSpPr>
          <a:xfrm>
            <a:off x="2816595" y="2209476"/>
            <a:ext cx="4206177" cy="1932599"/>
            <a:chOff x="6096000" y="911746"/>
            <a:chExt cx="4206177" cy="1932599"/>
          </a:xfrm>
        </p:grpSpPr>
        <p:pic>
          <p:nvPicPr>
            <p:cNvPr id="22" name="Image 21">
              <a:extLst>
                <a:ext uri="{FF2B5EF4-FFF2-40B4-BE49-F238E27FC236}">
                  <a16:creationId xmlns:a16="http://schemas.microsoft.com/office/drawing/2014/main" id="{0A1AB50D-4856-4E36-8FAF-BE023674682D}"/>
                </a:ext>
              </a:extLst>
            </p:cNvPr>
            <p:cNvPicPr>
              <a:picLocks noChangeAspect="1"/>
            </p:cNvPicPr>
            <p:nvPr/>
          </p:nvPicPr>
          <p:blipFill>
            <a:blip r:embed="rId3"/>
            <a:stretch>
              <a:fillRect/>
            </a:stretch>
          </p:blipFill>
          <p:spPr>
            <a:xfrm>
              <a:off x="6096000" y="911746"/>
              <a:ext cx="2048434" cy="1932599"/>
            </a:xfrm>
            <a:prstGeom prst="rect">
              <a:avLst/>
            </a:prstGeom>
          </p:spPr>
        </p:pic>
        <p:cxnSp>
          <p:nvCxnSpPr>
            <p:cNvPr id="14" name="Connecteur droit avec flèche 13">
              <a:extLst>
                <a:ext uri="{FF2B5EF4-FFF2-40B4-BE49-F238E27FC236}">
                  <a16:creationId xmlns:a16="http://schemas.microsoft.com/office/drawing/2014/main" id="{239844F9-4EA5-4D0D-B783-FB0F965C276D}"/>
                </a:ext>
              </a:extLst>
            </p:cNvPr>
            <p:cNvCxnSpPr>
              <a:cxnSpLocks/>
              <a:stCxn id="18" idx="1"/>
            </p:cNvCxnSpPr>
            <p:nvPr/>
          </p:nvCxnSpPr>
          <p:spPr>
            <a:xfrm flipH="1" flipV="1">
              <a:off x="7601105" y="1819752"/>
              <a:ext cx="991276" cy="26554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ZoneTexte 17">
              <a:extLst>
                <a:ext uri="{FF2B5EF4-FFF2-40B4-BE49-F238E27FC236}">
                  <a16:creationId xmlns:a16="http://schemas.microsoft.com/office/drawing/2014/main" id="{AE05512A-800E-478D-8565-782283F29D72}"/>
                </a:ext>
              </a:extLst>
            </p:cNvPr>
            <p:cNvSpPr txBox="1"/>
            <p:nvPr/>
          </p:nvSpPr>
          <p:spPr>
            <a:xfrm>
              <a:off x="8592381" y="1796758"/>
              <a:ext cx="1709796" cy="577081"/>
            </a:xfrm>
            <a:prstGeom prst="rect">
              <a:avLst/>
            </a:prstGeom>
            <a:noFill/>
            <a:ln>
              <a:solidFill>
                <a:srgbClr val="C00000"/>
              </a:solidFill>
            </a:ln>
          </p:spPr>
          <p:txBody>
            <a:bodyPr wrap="square" rtlCol="0">
              <a:spAutoFit/>
            </a:bodyPr>
            <a:lstStyle/>
            <a:p>
              <a:r>
                <a:rPr lang="fr-FR" sz="1050" dirty="0">
                  <a:solidFill>
                    <a:srgbClr val="FF0000"/>
                  </a:solidFill>
                </a:rPr>
                <a:t>Fréquence (Hertz)</a:t>
              </a:r>
            </a:p>
            <a:p>
              <a:r>
                <a:rPr lang="fr-FR" sz="1050" dirty="0">
                  <a:solidFill>
                    <a:srgbClr val="FF0000"/>
                  </a:solidFill>
                </a:rPr>
                <a:t>Nombre de vibrations par seconde</a:t>
              </a:r>
            </a:p>
          </p:txBody>
        </p:sp>
      </p:grpSp>
      <p:sp>
        <p:nvSpPr>
          <p:cNvPr id="5" name="Espace réservé du numéro de diapositive 4">
            <a:extLst>
              <a:ext uri="{FF2B5EF4-FFF2-40B4-BE49-F238E27FC236}">
                <a16:creationId xmlns:a16="http://schemas.microsoft.com/office/drawing/2014/main" id="{C3EFB872-3F3A-44A6-8C15-B4B708CD8093}"/>
              </a:ext>
            </a:extLst>
          </p:cNvPr>
          <p:cNvSpPr>
            <a:spLocks noGrp="1"/>
          </p:cNvSpPr>
          <p:nvPr>
            <p:ph type="sldNum" sz="quarter" idx="12"/>
          </p:nvPr>
        </p:nvSpPr>
        <p:spPr/>
        <p:txBody>
          <a:bodyPr/>
          <a:lstStyle/>
          <a:p>
            <a:fld id="{28CF56FF-A9C7-48CE-B5A8-E2EC5C60375F}" type="slidenum">
              <a:rPr lang="en-GB" smtClean="0"/>
              <a:t>7</a:t>
            </a:fld>
            <a:endParaRPr lang="en-GB"/>
          </a:p>
        </p:txBody>
      </p:sp>
      <p:pic>
        <p:nvPicPr>
          <p:cNvPr id="4" name="Image 3">
            <a:extLst>
              <a:ext uri="{FF2B5EF4-FFF2-40B4-BE49-F238E27FC236}">
                <a16:creationId xmlns:a16="http://schemas.microsoft.com/office/drawing/2014/main" id="{51AB3D31-F9A3-7836-A88B-185B09A7F3D3}"/>
              </a:ext>
            </a:extLst>
          </p:cNvPr>
          <p:cNvPicPr>
            <a:picLocks noChangeAspect="1"/>
          </p:cNvPicPr>
          <p:nvPr/>
        </p:nvPicPr>
        <p:blipFill>
          <a:blip r:embed="rId4"/>
          <a:stretch>
            <a:fillRect/>
          </a:stretch>
        </p:blipFill>
        <p:spPr>
          <a:xfrm>
            <a:off x="7272317" y="1356329"/>
            <a:ext cx="2384671" cy="1036376"/>
          </a:xfrm>
          <a:prstGeom prst="rect">
            <a:avLst/>
          </a:prstGeom>
        </p:spPr>
      </p:pic>
    </p:spTree>
    <p:extLst>
      <p:ext uri="{BB962C8B-B14F-4D97-AF65-F5344CB8AC3E}">
        <p14:creationId xmlns:p14="http://schemas.microsoft.com/office/powerpoint/2010/main" val="5219459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E4867CA-DCAF-4587-94E8-E5667E1F4733}"/>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5" name="ZoneTexte 4"/>
          <p:cNvSpPr txBox="1"/>
          <p:nvPr/>
        </p:nvSpPr>
        <p:spPr>
          <a:xfrm>
            <a:off x="2512908" y="1704665"/>
            <a:ext cx="5419271" cy="830997"/>
          </a:xfrm>
          <a:prstGeom prst="rect">
            <a:avLst/>
          </a:prstGeom>
          <a:noFill/>
          <a:ln>
            <a:noFill/>
          </a:ln>
        </p:spPr>
        <p:txBody>
          <a:bodyPr wrap="square" rtlCol="0">
            <a:spAutoFit/>
          </a:bodyPr>
          <a:lstStyle/>
          <a:p>
            <a:pPr marL="285750" indent="-285750">
              <a:buFont typeface="Arial" panose="020B0604020202020204" pitchFamily="34" charset="0"/>
              <a:buChar char="•"/>
            </a:pPr>
            <a:r>
              <a:rPr lang="fr-FR" sz="1600" dirty="0">
                <a:solidFill>
                  <a:srgbClr val="FF0000"/>
                </a:solidFill>
              </a:rPr>
              <a:t>La fréquence  F ou (</a:t>
            </a:r>
            <a:r>
              <a:rPr lang="el-GR" sz="1600" dirty="0">
                <a:solidFill>
                  <a:srgbClr val="FF0000"/>
                </a:solidFill>
                <a:latin typeface="Calibri" panose="020F0502020204030204" pitchFamily="34" charset="0"/>
                <a:cs typeface="Calibri" panose="020F0502020204030204" pitchFamily="34" charset="0"/>
              </a:rPr>
              <a:t>ν</a:t>
            </a:r>
            <a:r>
              <a:rPr lang="fr-FR" sz="1600" dirty="0">
                <a:solidFill>
                  <a:srgbClr val="FF0000"/>
                </a:solidFill>
              </a:rPr>
              <a:t>) </a:t>
            </a:r>
            <a:r>
              <a:rPr lang="fr-FR" sz="1600" dirty="0"/>
              <a:t>: nombre d’oscillations par seconde, se mesure en Hz, kHz, MHz (du nom de Hertz)</a:t>
            </a:r>
          </a:p>
        </p:txBody>
      </p:sp>
      <p:sp>
        <p:nvSpPr>
          <p:cNvPr id="6" name="ZoneTexte 5"/>
          <p:cNvSpPr txBox="1"/>
          <p:nvPr/>
        </p:nvSpPr>
        <p:spPr>
          <a:xfrm>
            <a:off x="6446067" y="449592"/>
            <a:ext cx="4488686" cy="369332"/>
          </a:xfrm>
          <a:prstGeom prst="rect">
            <a:avLst/>
          </a:prstGeom>
          <a:noFill/>
        </p:spPr>
        <p:txBody>
          <a:bodyPr wrap="square" rtlCol="0">
            <a:spAutoFit/>
          </a:bodyPr>
          <a:lstStyle/>
          <a:p>
            <a:r>
              <a:rPr lang="fr-FR" dirty="0">
                <a:solidFill>
                  <a:srgbClr val="FF0000"/>
                </a:solidFill>
              </a:rPr>
              <a:t>Les paramètres des ondes sonores </a:t>
            </a:r>
            <a:endParaRPr lang="en-GB" dirty="0">
              <a:solidFill>
                <a:srgbClr val="FF0000"/>
              </a:solidFill>
            </a:endParaRPr>
          </a:p>
        </p:txBody>
      </p:sp>
      <p:sp>
        <p:nvSpPr>
          <p:cNvPr id="8" name="Phylactère : pensées 7">
            <a:extLst>
              <a:ext uri="{FF2B5EF4-FFF2-40B4-BE49-F238E27FC236}">
                <a16:creationId xmlns:a16="http://schemas.microsoft.com/office/drawing/2014/main" id="{D14590A3-FDF5-426F-BEAA-16B3D6824844}"/>
              </a:ext>
            </a:extLst>
          </p:cNvPr>
          <p:cNvSpPr/>
          <p:nvPr/>
        </p:nvSpPr>
        <p:spPr>
          <a:xfrm>
            <a:off x="8693247" y="2897977"/>
            <a:ext cx="2399169" cy="1342610"/>
          </a:xfrm>
          <a:prstGeom prst="cloudCallout">
            <a:avLst>
              <a:gd name="adj1" fmla="val -69495"/>
              <a:gd name="adj2" fmla="val 110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a:ln w="0"/>
                <a:solidFill>
                  <a:schemeClr val="accent1"/>
                </a:solidFill>
                <a:effectLst>
                  <a:outerShdw blurRad="38100" dist="25400" dir="5400000" algn="ctr" rotWithShape="0">
                    <a:srgbClr val="6E747A">
                      <a:alpha val="43000"/>
                    </a:srgbClr>
                  </a:outerShdw>
                </a:effectLst>
              </a:rPr>
              <a:t>Conditionne l’interaction avec la matière</a:t>
            </a:r>
          </a:p>
        </p:txBody>
      </p:sp>
      <p:sp>
        <p:nvSpPr>
          <p:cNvPr id="11" name="ZoneTexte 10">
            <a:extLst>
              <a:ext uri="{FF2B5EF4-FFF2-40B4-BE49-F238E27FC236}">
                <a16:creationId xmlns:a16="http://schemas.microsoft.com/office/drawing/2014/main" id="{BA135EC9-FC0D-4CE8-8166-FED8E497B36C}"/>
              </a:ext>
            </a:extLst>
          </p:cNvPr>
          <p:cNvSpPr txBox="1"/>
          <p:nvPr/>
        </p:nvSpPr>
        <p:spPr>
          <a:xfrm>
            <a:off x="2512908" y="1395478"/>
            <a:ext cx="8472210" cy="276999"/>
          </a:xfrm>
          <a:prstGeom prst="rect">
            <a:avLst/>
          </a:prstGeom>
          <a:noFill/>
          <a:ln>
            <a:noFill/>
          </a:ln>
        </p:spPr>
        <p:txBody>
          <a:bodyPr wrap="square" rtlCol="0">
            <a:spAutoFit/>
          </a:bodyPr>
          <a:lstStyle/>
          <a:p>
            <a:pPr marL="285750" indent="-285750">
              <a:buFont typeface="Arial" panose="020B0604020202020204" pitchFamily="34" charset="0"/>
              <a:buChar char="•"/>
            </a:pPr>
            <a:r>
              <a:rPr lang="fr-FR" sz="1200" dirty="0">
                <a:solidFill>
                  <a:srgbClr val="FF0000"/>
                </a:solidFill>
              </a:rPr>
              <a:t>La période T : </a:t>
            </a:r>
            <a:r>
              <a:rPr lang="fr-FR" sz="1200" dirty="0"/>
              <a:t>inverse de la fréquence, se mesure en seconde, microseconde</a:t>
            </a:r>
          </a:p>
        </p:txBody>
      </p:sp>
      <p:sp>
        <p:nvSpPr>
          <p:cNvPr id="13" name="ZoneTexte 12">
            <a:extLst>
              <a:ext uri="{FF2B5EF4-FFF2-40B4-BE49-F238E27FC236}">
                <a16:creationId xmlns:a16="http://schemas.microsoft.com/office/drawing/2014/main" id="{51E3C16F-8A6D-47BC-8729-1DE1F425CB8F}"/>
              </a:ext>
            </a:extLst>
          </p:cNvPr>
          <p:cNvSpPr txBox="1"/>
          <p:nvPr/>
        </p:nvSpPr>
        <p:spPr>
          <a:xfrm>
            <a:off x="2512908" y="3229432"/>
            <a:ext cx="5536967" cy="584775"/>
          </a:xfrm>
          <a:prstGeom prst="rect">
            <a:avLst/>
          </a:prstGeom>
          <a:noFill/>
        </p:spPr>
        <p:txBody>
          <a:bodyPr wrap="square">
            <a:spAutoFit/>
          </a:bodyPr>
          <a:lstStyle/>
          <a:p>
            <a:pPr marL="285750" indent="-285750">
              <a:buFont typeface="Arial" panose="020B0604020202020204" pitchFamily="34" charset="0"/>
              <a:buChar char="•"/>
            </a:pPr>
            <a:r>
              <a:rPr lang="fr-FR" sz="1600" dirty="0">
                <a:solidFill>
                  <a:srgbClr val="FF0000"/>
                </a:solidFill>
              </a:rPr>
              <a:t>La longueur d’onde (</a:t>
            </a:r>
            <a:r>
              <a:rPr lang="el-GR" sz="1600" dirty="0">
                <a:solidFill>
                  <a:srgbClr val="FF0000"/>
                </a:solidFill>
                <a:latin typeface="Calibri" panose="020F0502020204030204" pitchFamily="34" charset="0"/>
                <a:cs typeface="Calibri" panose="020F0502020204030204" pitchFamily="34" charset="0"/>
              </a:rPr>
              <a:t>λ</a:t>
            </a:r>
            <a:r>
              <a:rPr lang="fr-FR" sz="1600" dirty="0">
                <a:solidFill>
                  <a:srgbClr val="FF0000"/>
                </a:solidFill>
              </a:rPr>
              <a:t>) </a:t>
            </a:r>
            <a:r>
              <a:rPr lang="fr-FR" sz="1600" dirty="0"/>
              <a:t>: distance entre 2 crêtes, se mesure en mètres (km, mètre,  nanomètre)</a:t>
            </a:r>
          </a:p>
        </p:txBody>
      </p:sp>
      <p:sp>
        <p:nvSpPr>
          <p:cNvPr id="9" name="ZoneTexte 8">
            <a:extLst>
              <a:ext uri="{FF2B5EF4-FFF2-40B4-BE49-F238E27FC236}">
                <a16:creationId xmlns:a16="http://schemas.microsoft.com/office/drawing/2014/main" id="{26CF67F7-79A8-43E2-81D6-6BD144C9DEE8}"/>
              </a:ext>
            </a:extLst>
          </p:cNvPr>
          <p:cNvSpPr txBox="1"/>
          <p:nvPr/>
        </p:nvSpPr>
        <p:spPr>
          <a:xfrm>
            <a:off x="2512908" y="1073867"/>
            <a:ext cx="8472210" cy="307777"/>
          </a:xfrm>
          <a:prstGeom prst="rect">
            <a:avLst/>
          </a:prstGeom>
          <a:noFill/>
          <a:ln>
            <a:noFill/>
          </a:ln>
        </p:spPr>
        <p:txBody>
          <a:bodyPr wrap="square" rtlCol="0">
            <a:spAutoFit/>
          </a:bodyPr>
          <a:lstStyle/>
          <a:p>
            <a:pPr marL="285750" indent="-285750">
              <a:buFont typeface="Arial" panose="020B0604020202020204" pitchFamily="34" charset="0"/>
              <a:buChar char="•"/>
            </a:pPr>
            <a:r>
              <a:rPr lang="fr-FR" sz="1200" dirty="0">
                <a:solidFill>
                  <a:srgbClr val="FF0000"/>
                </a:solidFill>
              </a:rPr>
              <a:t>La vitesse de propagation V</a:t>
            </a:r>
            <a:r>
              <a:rPr lang="fr-FR" sz="1200" dirty="0"/>
              <a:t> de la perturbation (pas la vitesse des particules), se mesure en m/s, km/s</a:t>
            </a:r>
            <a:r>
              <a:rPr lang="fr-FR" sz="1400" dirty="0"/>
              <a:t>.</a:t>
            </a:r>
          </a:p>
        </p:txBody>
      </p:sp>
      <p:sp>
        <p:nvSpPr>
          <p:cNvPr id="14" name="Espace réservé du numéro de diapositive 13">
            <a:extLst>
              <a:ext uri="{FF2B5EF4-FFF2-40B4-BE49-F238E27FC236}">
                <a16:creationId xmlns:a16="http://schemas.microsoft.com/office/drawing/2014/main" id="{90281FCB-2FE5-4860-81FE-5BEC634D05DA}"/>
              </a:ext>
            </a:extLst>
          </p:cNvPr>
          <p:cNvSpPr>
            <a:spLocks noGrp="1"/>
          </p:cNvSpPr>
          <p:nvPr>
            <p:ph type="sldNum" sz="quarter" idx="12"/>
          </p:nvPr>
        </p:nvSpPr>
        <p:spPr/>
        <p:txBody>
          <a:bodyPr/>
          <a:lstStyle/>
          <a:p>
            <a:fld id="{28CF56FF-A9C7-48CE-B5A8-E2EC5C60375F}" type="slidenum">
              <a:rPr lang="en-GB" smtClean="0"/>
              <a:t>8</a:t>
            </a:fld>
            <a:endParaRPr lang="en-GB"/>
          </a:p>
        </p:txBody>
      </p:sp>
      <p:grpSp>
        <p:nvGrpSpPr>
          <p:cNvPr id="16" name="Groupe 15">
            <a:extLst>
              <a:ext uri="{FF2B5EF4-FFF2-40B4-BE49-F238E27FC236}">
                <a16:creationId xmlns:a16="http://schemas.microsoft.com/office/drawing/2014/main" id="{167095E7-503C-4749-A3CE-90966DBB9081}"/>
              </a:ext>
            </a:extLst>
          </p:cNvPr>
          <p:cNvGrpSpPr/>
          <p:nvPr/>
        </p:nvGrpSpPr>
        <p:grpSpPr>
          <a:xfrm>
            <a:off x="8367081" y="1615884"/>
            <a:ext cx="652330" cy="1222346"/>
            <a:chOff x="8367081" y="1615884"/>
            <a:chExt cx="652330" cy="1222346"/>
          </a:xfrm>
        </p:grpSpPr>
        <p:pic>
          <p:nvPicPr>
            <p:cNvPr id="4" name="Image 3">
              <a:extLst>
                <a:ext uri="{FF2B5EF4-FFF2-40B4-BE49-F238E27FC236}">
                  <a16:creationId xmlns:a16="http://schemas.microsoft.com/office/drawing/2014/main" id="{3D69B235-77C2-486E-B414-3189A665136E}"/>
                </a:ext>
              </a:extLst>
            </p:cNvPr>
            <p:cNvPicPr>
              <a:picLocks noChangeAspect="1"/>
            </p:cNvPicPr>
            <p:nvPr/>
          </p:nvPicPr>
          <p:blipFill>
            <a:blip r:embed="rId3"/>
            <a:stretch>
              <a:fillRect/>
            </a:stretch>
          </p:blipFill>
          <p:spPr>
            <a:xfrm>
              <a:off x="8367082" y="1615884"/>
              <a:ext cx="652329" cy="908383"/>
            </a:xfrm>
            <a:prstGeom prst="rect">
              <a:avLst/>
            </a:prstGeom>
          </p:spPr>
        </p:pic>
        <p:sp>
          <p:nvSpPr>
            <p:cNvPr id="12" name="ZoneTexte 11">
              <a:extLst>
                <a:ext uri="{FF2B5EF4-FFF2-40B4-BE49-F238E27FC236}">
                  <a16:creationId xmlns:a16="http://schemas.microsoft.com/office/drawing/2014/main" id="{74DFDAE5-CD7D-47DB-8B8B-E515E8C16E63}"/>
                </a:ext>
              </a:extLst>
            </p:cNvPr>
            <p:cNvSpPr txBox="1"/>
            <p:nvPr/>
          </p:nvSpPr>
          <p:spPr>
            <a:xfrm>
              <a:off x="8367081" y="2561231"/>
              <a:ext cx="652329" cy="276999"/>
            </a:xfrm>
            <a:prstGeom prst="rect">
              <a:avLst/>
            </a:prstGeom>
            <a:noFill/>
          </p:spPr>
          <p:txBody>
            <a:bodyPr wrap="square" rtlCol="0">
              <a:spAutoFit/>
            </a:bodyPr>
            <a:lstStyle/>
            <a:p>
              <a:r>
                <a:rPr lang="fr-FR" sz="1200" dirty="0"/>
                <a:t>64 Hz</a:t>
              </a:r>
            </a:p>
          </p:txBody>
        </p:sp>
      </p:grpSp>
      <p:grpSp>
        <p:nvGrpSpPr>
          <p:cNvPr id="17" name="Groupe 16">
            <a:extLst>
              <a:ext uri="{FF2B5EF4-FFF2-40B4-BE49-F238E27FC236}">
                <a16:creationId xmlns:a16="http://schemas.microsoft.com/office/drawing/2014/main" id="{B9E68E33-3CA6-4D07-906C-A63BAF7FAD2D}"/>
              </a:ext>
            </a:extLst>
          </p:cNvPr>
          <p:cNvGrpSpPr/>
          <p:nvPr/>
        </p:nvGrpSpPr>
        <p:grpSpPr>
          <a:xfrm>
            <a:off x="10004079" y="1690959"/>
            <a:ext cx="930674" cy="1110854"/>
            <a:chOff x="10004079" y="1690959"/>
            <a:chExt cx="930674" cy="1110854"/>
          </a:xfrm>
        </p:grpSpPr>
        <p:pic>
          <p:nvPicPr>
            <p:cNvPr id="10" name="Image 9">
              <a:extLst>
                <a:ext uri="{FF2B5EF4-FFF2-40B4-BE49-F238E27FC236}">
                  <a16:creationId xmlns:a16="http://schemas.microsoft.com/office/drawing/2014/main" id="{B1CF0755-3083-4834-AD81-D7755A812920}"/>
                </a:ext>
              </a:extLst>
            </p:cNvPr>
            <p:cNvPicPr>
              <a:picLocks noChangeAspect="1"/>
            </p:cNvPicPr>
            <p:nvPr/>
          </p:nvPicPr>
          <p:blipFill rotWithShape="1">
            <a:blip r:embed="rId4"/>
            <a:srcRect r="61134" b="7418"/>
            <a:stretch/>
          </p:blipFill>
          <p:spPr>
            <a:xfrm>
              <a:off x="10072161" y="1690959"/>
              <a:ext cx="578902" cy="830997"/>
            </a:xfrm>
            <a:prstGeom prst="rect">
              <a:avLst/>
            </a:prstGeom>
          </p:spPr>
        </p:pic>
        <p:sp>
          <p:nvSpPr>
            <p:cNvPr id="15" name="ZoneTexte 14">
              <a:extLst>
                <a:ext uri="{FF2B5EF4-FFF2-40B4-BE49-F238E27FC236}">
                  <a16:creationId xmlns:a16="http://schemas.microsoft.com/office/drawing/2014/main" id="{C4D95C0B-0022-48AE-8E85-022118CEE2E0}"/>
                </a:ext>
              </a:extLst>
            </p:cNvPr>
            <p:cNvSpPr txBox="1"/>
            <p:nvPr/>
          </p:nvSpPr>
          <p:spPr>
            <a:xfrm>
              <a:off x="10004079" y="2524814"/>
              <a:ext cx="930674" cy="276999"/>
            </a:xfrm>
            <a:prstGeom prst="rect">
              <a:avLst/>
            </a:prstGeom>
            <a:noFill/>
          </p:spPr>
          <p:txBody>
            <a:bodyPr wrap="square" rtlCol="0">
              <a:spAutoFit/>
            </a:bodyPr>
            <a:lstStyle/>
            <a:p>
              <a:r>
                <a:rPr lang="fr-FR" sz="1200" dirty="0"/>
                <a:t>2 048 Hz</a:t>
              </a:r>
            </a:p>
          </p:txBody>
        </p:sp>
      </p:grpSp>
      <p:pic>
        <p:nvPicPr>
          <p:cNvPr id="18" name="Image 17">
            <a:extLst>
              <a:ext uri="{FF2B5EF4-FFF2-40B4-BE49-F238E27FC236}">
                <a16:creationId xmlns:a16="http://schemas.microsoft.com/office/drawing/2014/main" id="{30112232-2D47-4FDA-81C1-110D418F6C99}"/>
              </a:ext>
            </a:extLst>
          </p:cNvPr>
          <p:cNvPicPr>
            <a:picLocks noChangeAspect="1"/>
          </p:cNvPicPr>
          <p:nvPr/>
        </p:nvPicPr>
        <p:blipFill>
          <a:blip r:embed="rId3"/>
          <a:stretch>
            <a:fillRect/>
          </a:stretch>
        </p:blipFill>
        <p:spPr>
          <a:xfrm>
            <a:off x="3498755" y="4074419"/>
            <a:ext cx="629626" cy="876769"/>
          </a:xfrm>
          <a:prstGeom prst="rect">
            <a:avLst/>
          </a:prstGeom>
        </p:spPr>
      </p:pic>
      <p:sp>
        <p:nvSpPr>
          <p:cNvPr id="19" name="ZoneTexte 18">
            <a:extLst>
              <a:ext uri="{FF2B5EF4-FFF2-40B4-BE49-F238E27FC236}">
                <a16:creationId xmlns:a16="http://schemas.microsoft.com/office/drawing/2014/main" id="{742F0C8C-D8BB-4E9D-8FFE-F670C86D6CFC}"/>
              </a:ext>
            </a:extLst>
          </p:cNvPr>
          <p:cNvSpPr txBox="1"/>
          <p:nvPr/>
        </p:nvSpPr>
        <p:spPr>
          <a:xfrm>
            <a:off x="4331526" y="4455317"/>
            <a:ext cx="850856" cy="307777"/>
          </a:xfrm>
          <a:prstGeom prst="rect">
            <a:avLst/>
          </a:prstGeom>
          <a:noFill/>
        </p:spPr>
        <p:txBody>
          <a:bodyPr wrap="square" rtlCol="0">
            <a:spAutoFit/>
          </a:bodyPr>
          <a:lstStyle/>
          <a:p>
            <a:r>
              <a:rPr lang="el-GR" sz="1400" dirty="0">
                <a:solidFill>
                  <a:srgbClr val="FF0000"/>
                </a:solidFill>
                <a:latin typeface="Calibri" panose="020F0502020204030204" pitchFamily="34" charset="0"/>
                <a:cs typeface="Calibri" panose="020F0502020204030204" pitchFamily="34" charset="0"/>
              </a:rPr>
              <a:t>λ</a:t>
            </a:r>
            <a:r>
              <a:rPr lang="fr-FR" sz="1400" dirty="0">
                <a:solidFill>
                  <a:srgbClr val="FF0000"/>
                </a:solidFill>
                <a:latin typeface="Calibri" panose="020F0502020204030204" pitchFamily="34" charset="0"/>
                <a:cs typeface="Calibri" panose="020F0502020204030204" pitchFamily="34" charset="0"/>
              </a:rPr>
              <a:t> = 5,3 m </a:t>
            </a:r>
            <a:endParaRPr lang="fr-FR" sz="1400" dirty="0"/>
          </a:p>
        </p:txBody>
      </p:sp>
      <p:pic>
        <p:nvPicPr>
          <p:cNvPr id="20" name="Image 19">
            <a:extLst>
              <a:ext uri="{FF2B5EF4-FFF2-40B4-BE49-F238E27FC236}">
                <a16:creationId xmlns:a16="http://schemas.microsoft.com/office/drawing/2014/main" id="{BA9D9436-9B6A-486D-945E-B9994C95B87E}"/>
              </a:ext>
            </a:extLst>
          </p:cNvPr>
          <p:cNvPicPr>
            <a:picLocks noChangeAspect="1"/>
          </p:cNvPicPr>
          <p:nvPr/>
        </p:nvPicPr>
        <p:blipFill>
          <a:blip r:embed="rId5"/>
          <a:stretch>
            <a:fillRect/>
          </a:stretch>
        </p:blipFill>
        <p:spPr>
          <a:xfrm>
            <a:off x="7642594" y="4146015"/>
            <a:ext cx="579170" cy="835224"/>
          </a:xfrm>
          <a:prstGeom prst="rect">
            <a:avLst/>
          </a:prstGeom>
        </p:spPr>
      </p:pic>
      <p:sp>
        <p:nvSpPr>
          <p:cNvPr id="22" name="ZoneTexte 21">
            <a:extLst>
              <a:ext uri="{FF2B5EF4-FFF2-40B4-BE49-F238E27FC236}">
                <a16:creationId xmlns:a16="http://schemas.microsoft.com/office/drawing/2014/main" id="{D80DDBE9-D04A-4A75-9EF2-66706C12C345}"/>
              </a:ext>
            </a:extLst>
          </p:cNvPr>
          <p:cNvSpPr txBox="1"/>
          <p:nvPr/>
        </p:nvSpPr>
        <p:spPr>
          <a:xfrm>
            <a:off x="6324659" y="4468618"/>
            <a:ext cx="1063029" cy="307777"/>
          </a:xfrm>
          <a:prstGeom prst="rect">
            <a:avLst/>
          </a:prstGeom>
          <a:noFill/>
        </p:spPr>
        <p:txBody>
          <a:bodyPr wrap="square">
            <a:spAutoFit/>
          </a:bodyPr>
          <a:lstStyle/>
          <a:p>
            <a:r>
              <a:rPr lang="el-GR" sz="1400" dirty="0">
                <a:solidFill>
                  <a:srgbClr val="FF0000"/>
                </a:solidFill>
                <a:latin typeface="Calibri" panose="020F0502020204030204" pitchFamily="34" charset="0"/>
                <a:cs typeface="Calibri" panose="020F0502020204030204" pitchFamily="34" charset="0"/>
              </a:rPr>
              <a:t>λ</a:t>
            </a:r>
            <a:r>
              <a:rPr lang="fr-FR" sz="1400" dirty="0">
                <a:solidFill>
                  <a:srgbClr val="FF0000"/>
                </a:solidFill>
                <a:latin typeface="Calibri" panose="020F0502020204030204" pitchFamily="34" charset="0"/>
                <a:cs typeface="Calibri" panose="020F0502020204030204" pitchFamily="34" charset="0"/>
              </a:rPr>
              <a:t> = 0,2 m </a:t>
            </a:r>
            <a:endParaRPr lang="fr-FR" sz="1400" dirty="0"/>
          </a:p>
        </p:txBody>
      </p:sp>
      <p:cxnSp>
        <p:nvCxnSpPr>
          <p:cNvPr id="24" name="Connecteur droit avec flèche 23">
            <a:extLst>
              <a:ext uri="{FF2B5EF4-FFF2-40B4-BE49-F238E27FC236}">
                <a16:creationId xmlns:a16="http://schemas.microsoft.com/office/drawing/2014/main" id="{F8F34D04-41D5-4208-91AE-9133D994E990}"/>
              </a:ext>
            </a:extLst>
          </p:cNvPr>
          <p:cNvCxnSpPr/>
          <p:nvPr/>
        </p:nvCxnSpPr>
        <p:spPr>
          <a:xfrm>
            <a:off x="5385527" y="4622506"/>
            <a:ext cx="710473" cy="0"/>
          </a:xfrm>
          <a:prstGeom prst="straightConnector1">
            <a:avLst/>
          </a:prstGeom>
          <a:ln w="28575">
            <a:headEnd type="triangle"/>
            <a:tailEnd type="triangle"/>
          </a:ln>
        </p:spPr>
        <p:style>
          <a:lnRef idx="1">
            <a:schemeClr val="accent1"/>
          </a:lnRef>
          <a:fillRef idx="0">
            <a:schemeClr val="accent1"/>
          </a:fillRef>
          <a:effectRef idx="0">
            <a:schemeClr val="accent1"/>
          </a:effectRef>
          <a:fontRef idx="minor">
            <a:schemeClr val="tx1"/>
          </a:fontRef>
        </p:style>
      </p:cxnSp>
      <p:pic>
        <p:nvPicPr>
          <p:cNvPr id="7" name="Image 6">
            <a:extLst>
              <a:ext uri="{FF2B5EF4-FFF2-40B4-BE49-F238E27FC236}">
                <a16:creationId xmlns:a16="http://schemas.microsoft.com/office/drawing/2014/main" id="{C05F0FFF-09C0-4BBC-88AF-B877273AA78B}"/>
              </a:ext>
            </a:extLst>
          </p:cNvPr>
          <p:cNvPicPr>
            <a:picLocks noChangeAspect="1"/>
          </p:cNvPicPr>
          <p:nvPr/>
        </p:nvPicPr>
        <p:blipFill>
          <a:blip r:embed="rId6"/>
          <a:stretch>
            <a:fillRect/>
          </a:stretch>
        </p:blipFill>
        <p:spPr>
          <a:xfrm>
            <a:off x="5222543" y="2334249"/>
            <a:ext cx="1111734" cy="1048868"/>
          </a:xfrm>
          <a:prstGeom prst="rect">
            <a:avLst/>
          </a:prstGeom>
        </p:spPr>
      </p:pic>
      <p:sp>
        <p:nvSpPr>
          <p:cNvPr id="23" name="ZoneTexte 22">
            <a:extLst>
              <a:ext uri="{FF2B5EF4-FFF2-40B4-BE49-F238E27FC236}">
                <a16:creationId xmlns:a16="http://schemas.microsoft.com/office/drawing/2014/main" id="{DCBFDE90-6E5C-4E0C-A2E6-4FDB45FEC06C}"/>
              </a:ext>
            </a:extLst>
          </p:cNvPr>
          <p:cNvSpPr txBox="1"/>
          <p:nvPr/>
        </p:nvSpPr>
        <p:spPr>
          <a:xfrm>
            <a:off x="3066117" y="5049313"/>
            <a:ext cx="6372225" cy="646331"/>
          </a:xfrm>
          <a:prstGeom prst="rect">
            <a:avLst/>
          </a:prstGeom>
          <a:noFill/>
          <a:ln>
            <a:solidFill>
              <a:srgbClr val="FF0000"/>
            </a:solidFill>
          </a:ln>
        </p:spPr>
        <p:txBody>
          <a:bodyPr wrap="square" rtlCol="0">
            <a:spAutoFit/>
          </a:bodyPr>
          <a:lstStyle/>
          <a:p>
            <a:pPr algn="ctr"/>
            <a:r>
              <a:rPr lang="el-GR" dirty="0">
                <a:solidFill>
                  <a:srgbClr val="FF0000"/>
                </a:solidFill>
                <a:latin typeface="Calibri" panose="020F0502020204030204" pitchFamily="34" charset="0"/>
                <a:cs typeface="Calibri" panose="020F0502020204030204" pitchFamily="34" charset="0"/>
              </a:rPr>
              <a:t>λ </a:t>
            </a:r>
            <a:r>
              <a:rPr lang="fr-FR" dirty="0">
                <a:solidFill>
                  <a:srgbClr val="FF0000"/>
                </a:solidFill>
                <a:latin typeface="Calibri" panose="020F0502020204030204" pitchFamily="34" charset="0"/>
                <a:cs typeface="Calibri" panose="020F0502020204030204" pitchFamily="34" charset="0"/>
              </a:rPr>
              <a:t>= V / F </a:t>
            </a:r>
          </a:p>
          <a:p>
            <a:pPr algn="ctr"/>
            <a:r>
              <a:rPr lang="fr-FR" dirty="0">
                <a:solidFill>
                  <a:srgbClr val="0070C0"/>
                </a:solidFill>
                <a:latin typeface="Calibri" panose="020F0502020204030204" pitchFamily="34" charset="0"/>
                <a:cs typeface="Calibri" panose="020F0502020204030204" pitchFamily="34" charset="0"/>
              </a:rPr>
              <a:t>Longueur d’onde = vitesse de l’onde/fréquence</a:t>
            </a:r>
            <a:endParaRPr lang="fr-FR" dirty="0">
              <a:solidFill>
                <a:srgbClr val="0070C0"/>
              </a:solidFill>
            </a:endParaRPr>
          </a:p>
        </p:txBody>
      </p:sp>
    </p:spTree>
    <p:extLst>
      <p:ext uri="{BB962C8B-B14F-4D97-AF65-F5344CB8AC3E}">
        <p14:creationId xmlns:p14="http://schemas.microsoft.com/office/powerpoint/2010/main" val="2783831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4"/>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P spid="11" grpId="0" animBg="1"/>
      <p:bldP spid="13" grpId="0"/>
      <p:bldP spid="9" grpId="0" animBg="1"/>
      <p:bldP spid="19" grpId="0"/>
      <p:bldP spid="22" grpId="0"/>
      <p:bldP spid="2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453A593-770E-433E-91BF-5B0E72B3CE64}"/>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90691" y="6140136"/>
            <a:ext cx="5716488" cy="365125"/>
          </a:xfrm>
        </p:spPr>
        <p:txBody>
          <a:bodyPr/>
          <a:lstStyle/>
          <a:p>
            <a:r>
              <a:rPr lang="fr-FR"/>
              <a:t>Les ondes et nous</a:t>
            </a:r>
            <a:endParaRPr lang="en-GB" dirty="0"/>
          </a:p>
        </p:txBody>
      </p:sp>
      <p:sp>
        <p:nvSpPr>
          <p:cNvPr id="5" name="ZoneTexte 4"/>
          <p:cNvSpPr txBox="1"/>
          <p:nvPr/>
        </p:nvSpPr>
        <p:spPr>
          <a:xfrm>
            <a:off x="9050732" y="444386"/>
            <a:ext cx="2305050" cy="369332"/>
          </a:xfrm>
          <a:prstGeom prst="rect">
            <a:avLst/>
          </a:prstGeom>
          <a:noFill/>
        </p:spPr>
        <p:txBody>
          <a:bodyPr wrap="square" rtlCol="0">
            <a:spAutoFit/>
          </a:bodyPr>
          <a:lstStyle/>
          <a:p>
            <a:r>
              <a:rPr lang="fr-FR" dirty="0">
                <a:solidFill>
                  <a:srgbClr val="FF0000"/>
                </a:solidFill>
              </a:rPr>
              <a:t>Les ondes sonores</a:t>
            </a:r>
            <a:endParaRPr lang="en-GB" dirty="0">
              <a:solidFill>
                <a:srgbClr val="FF0000"/>
              </a:solidFill>
            </a:endParaRPr>
          </a:p>
        </p:txBody>
      </p:sp>
      <p:sp>
        <p:nvSpPr>
          <p:cNvPr id="27" name="ZoneTexte 26"/>
          <p:cNvSpPr txBox="1"/>
          <p:nvPr/>
        </p:nvSpPr>
        <p:spPr>
          <a:xfrm>
            <a:off x="3482787" y="984816"/>
            <a:ext cx="6500388" cy="369332"/>
          </a:xfrm>
          <a:prstGeom prst="rect">
            <a:avLst/>
          </a:prstGeom>
          <a:noFill/>
          <a:ln>
            <a:solidFill>
              <a:srgbClr val="FF0000"/>
            </a:solidFill>
          </a:ln>
        </p:spPr>
        <p:txBody>
          <a:bodyPr wrap="square" rtlCol="0">
            <a:spAutoFit/>
          </a:bodyPr>
          <a:lstStyle/>
          <a:p>
            <a:pPr algn="ctr"/>
            <a:r>
              <a:rPr lang="fr-FR" dirty="0"/>
              <a:t>Vie et mort des ondes sonores</a:t>
            </a:r>
            <a:endParaRPr lang="en-GB" dirty="0"/>
          </a:p>
        </p:txBody>
      </p:sp>
      <p:grpSp>
        <p:nvGrpSpPr>
          <p:cNvPr id="11" name="Groupe 10"/>
          <p:cNvGrpSpPr/>
          <p:nvPr/>
        </p:nvGrpSpPr>
        <p:grpSpPr>
          <a:xfrm>
            <a:off x="2380502" y="4195700"/>
            <a:ext cx="7763092" cy="1133499"/>
            <a:chOff x="1598503" y="3718532"/>
            <a:chExt cx="6469630" cy="1133499"/>
          </a:xfrm>
        </p:grpSpPr>
        <p:pic>
          <p:nvPicPr>
            <p:cNvPr id="26" name="Image 2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07347" y="3718532"/>
              <a:ext cx="1560786" cy="1133499"/>
            </a:xfrm>
            <a:prstGeom prst="rect">
              <a:avLst/>
            </a:prstGeom>
          </p:spPr>
        </p:pic>
        <p:sp>
          <p:nvSpPr>
            <p:cNvPr id="6" name="ZoneTexte 5"/>
            <p:cNvSpPr txBox="1"/>
            <p:nvPr/>
          </p:nvSpPr>
          <p:spPr>
            <a:xfrm>
              <a:off x="1598503" y="3771504"/>
              <a:ext cx="3923402" cy="830997"/>
            </a:xfrm>
            <a:prstGeom prst="rect">
              <a:avLst/>
            </a:prstGeom>
            <a:noFill/>
            <a:ln>
              <a:solidFill>
                <a:srgbClr val="FF0000"/>
              </a:solidFill>
            </a:ln>
          </p:spPr>
          <p:txBody>
            <a:bodyPr wrap="square" rtlCol="0">
              <a:spAutoFit/>
            </a:bodyPr>
            <a:lstStyle/>
            <a:p>
              <a:r>
                <a:rPr lang="fr-FR" sz="1600" dirty="0"/>
                <a:t>Pour certaines fréquences, les ondes peuvent être transformées en une autre forme d’énergie (</a:t>
              </a:r>
              <a:r>
                <a:rPr lang="fr-FR" sz="1600" dirty="0">
                  <a:solidFill>
                    <a:srgbClr val="FF0000"/>
                  </a:solidFill>
                </a:rPr>
                <a:t>mécanique</a:t>
              </a:r>
              <a:r>
                <a:rPr lang="fr-FR" sz="1600" dirty="0"/>
                <a:t>)</a:t>
              </a:r>
            </a:p>
          </p:txBody>
        </p:sp>
      </p:grpSp>
      <p:sp>
        <p:nvSpPr>
          <p:cNvPr id="23" name="ZoneTexte 22"/>
          <p:cNvSpPr txBox="1"/>
          <p:nvPr/>
        </p:nvSpPr>
        <p:spPr>
          <a:xfrm>
            <a:off x="2335067" y="2549587"/>
            <a:ext cx="4013024" cy="584775"/>
          </a:xfrm>
          <a:prstGeom prst="rect">
            <a:avLst/>
          </a:prstGeom>
          <a:noFill/>
          <a:ln>
            <a:solidFill>
              <a:srgbClr val="FF0000"/>
            </a:solidFill>
          </a:ln>
        </p:spPr>
        <p:txBody>
          <a:bodyPr wrap="square" rtlCol="0">
            <a:spAutoFit/>
          </a:bodyPr>
          <a:lstStyle/>
          <a:p>
            <a:r>
              <a:rPr lang="fr-FR" sz="1600" dirty="0"/>
              <a:t>Toutes les fréquences sont absorbées : les ondes sont transformées </a:t>
            </a:r>
            <a:r>
              <a:rPr lang="fr-FR" sz="1600" dirty="0">
                <a:solidFill>
                  <a:srgbClr val="FF0000"/>
                </a:solidFill>
              </a:rPr>
              <a:t>en chaleur</a:t>
            </a:r>
          </a:p>
        </p:txBody>
      </p:sp>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46625" y="3982172"/>
            <a:ext cx="3121106" cy="1560553"/>
          </a:xfrm>
          <a:prstGeom prst="rect">
            <a:avLst/>
          </a:prstGeom>
        </p:spPr>
      </p:pic>
      <p:grpSp>
        <p:nvGrpSpPr>
          <p:cNvPr id="42" name="Groupe 41"/>
          <p:cNvGrpSpPr/>
          <p:nvPr/>
        </p:nvGrpSpPr>
        <p:grpSpPr>
          <a:xfrm>
            <a:off x="6550795" y="2270178"/>
            <a:ext cx="681854" cy="1200329"/>
            <a:chOff x="6460955" y="1906594"/>
            <a:chExt cx="1373302" cy="1762768"/>
          </a:xfrm>
        </p:grpSpPr>
        <p:sp>
          <p:nvSpPr>
            <p:cNvPr id="17" name="Rectangle 16"/>
            <p:cNvSpPr/>
            <p:nvPr/>
          </p:nvSpPr>
          <p:spPr>
            <a:xfrm>
              <a:off x="7252812" y="1906594"/>
              <a:ext cx="581445" cy="1762768"/>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19" name="Connecteur droit avec flèche 18"/>
            <p:cNvCxnSpPr>
              <a:cxnSpLocks/>
            </p:cNvCxnSpPr>
            <p:nvPr/>
          </p:nvCxnSpPr>
          <p:spPr>
            <a:xfrm flipV="1">
              <a:off x="7252812" y="2352594"/>
              <a:ext cx="273920" cy="3703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Connecteur droit avec flèche 27"/>
            <p:cNvCxnSpPr>
              <a:cxnSpLocks/>
            </p:cNvCxnSpPr>
            <p:nvPr/>
          </p:nvCxnSpPr>
          <p:spPr>
            <a:xfrm flipV="1">
              <a:off x="7252812" y="2659421"/>
              <a:ext cx="430367" cy="734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9" name="Connecteur droit avec flèche 28"/>
            <p:cNvCxnSpPr>
              <a:cxnSpLocks/>
            </p:cNvCxnSpPr>
            <p:nvPr/>
          </p:nvCxnSpPr>
          <p:spPr>
            <a:xfrm>
              <a:off x="7264345" y="2758062"/>
              <a:ext cx="382385" cy="2107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Connecteur droit avec flèche 29"/>
            <p:cNvCxnSpPr>
              <a:cxnSpLocks/>
            </p:cNvCxnSpPr>
            <p:nvPr/>
          </p:nvCxnSpPr>
          <p:spPr>
            <a:xfrm>
              <a:off x="7264345" y="2794471"/>
              <a:ext cx="230623" cy="3046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41" name="Groupe 40"/>
            <p:cNvGrpSpPr/>
            <p:nvPr/>
          </p:nvGrpSpPr>
          <p:grpSpPr>
            <a:xfrm rot="17685717">
              <a:off x="6671182" y="2384785"/>
              <a:ext cx="326100" cy="746553"/>
              <a:chOff x="6309369" y="2352594"/>
              <a:chExt cx="326100" cy="746553"/>
            </a:xfrm>
          </p:grpSpPr>
          <p:cxnSp>
            <p:nvCxnSpPr>
              <p:cNvPr id="38" name="Connecteur : en arc 37"/>
              <p:cNvCxnSpPr/>
              <p:nvPr/>
            </p:nvCxnSpPr>
            <p:spPr>
              <a:xfrm rot="16200000" flipH="1">
                <a:off x="6370798" y="2834476"/>
                <a:ext cx="366292" cy="163050"/>
              </a:xfrm>
              <a:prstGeom prst="curvedConnector3">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9" name="Connecteur : en arc 38"/>
              <p:cNvCxnSpPr>
                <a:cxnSpLocks/>
              </p:cNvCxnSpPr>
              <p:nvPr/>
            </p:nvCxnSpPr>
            <p:spPr>
              <a:xfrm rot="16200000" flipH="1">
                <a:off x="6207748" y="2454215"/>
                <a:ext cx="366292" cy="163050"/>
              </a:xfrm>
              <a:prstGeom prst="curvedConnector3">
                <a:avLst/>
              </a:prstGeom>
              <a:ln>
                <a:tailEnd type="triangle"/>
              </a:ln>
            </p:spPr>
            <p:style>
              <a:lnRef idx="1">
                <a:schemeClr val="accent1"/>
              </a:lnRef>
              <a:fillRef idx="0">
                <a:schemeClr val="accent1"/>
              </a:fillRef>
              <a:effectRef idx="0">
                <a:schemeClr val="accent1"/>
              </a:effectRef>
              <a:fontRef idx="minor">
                <a:schemeClr val="tx1"/>
              </a:fontRef>
            </p:style>
          </p:cxnSp>
        </p:grpSp>
      </p:grpSp>
      <p:sp>
        <p:nvSpPr>
          <p:cNvPr id="22" name="ZoneTexte 21">
            <a:extLst>
              <a:ext uri="{FF2B5EF4-FFF2-40B4-BE49-F238E27FC236}">
                <a16:creationId xmlns:a16="http://schemas.microsoft.com/office/drawing/2014/main" id="{1798CA98-769C-49E7-9DDC-E741FBB7505E}"/>
              </a:ext>
            </a:extLst>
          </p:cNvPr>
          <p:cNvSpPr txBox="1"/>
          <p:nvPr/>
        </p:nvSpPr>
        <p:spPr>
          <a:xfrm>
            <a:off x="4691014" y="3162756"/>
            <a:ext cx="1767689" cy="369332"/>
          </a:xfrm>
          <a:prstGeom prst="rect">
            <a:avLst/>
          </a:prstGeom>
          <a:noFill/>
        </p:spPr>
        <p:txBody>
          <a:bodyPr wrap="square">
            <a:spAutoFit/>
          </a:bodyPr>
          <a:lstStyle/>
          <a:p>
            <a:r>
              <a:rPr lang="fr-FR" dirty="0">
                <a:solidFill>
                  <a:srgbClr val="0070C0"/>
                </a:solidFill>
              </a:rPr>
              <a:t>Désordonnée</a:t>
            </a:r>
          </a:p>
        </p:txBody>
      </p:sp>
      <p:sp>
        <p:nvSpPr>
          <p:cNvPr id="24" name="ZoneTexte 23">
            <a:extLst>
              <a:ext uri="{FF2B5EF4-FFF2-40B4-BE49-F238E27FC236}">
                <a16:creationId xmlns:a16="http://schemas.microsoft.com/office/drawing/2014/main" id="{6FF81D31-DB0E-4917-BAF2-22B384E436E3}"/>
              </a:ext>
            </a:extLst>
          </p:cNvPr>
          <p:cNvSpPr txBox="1"/>
          <p:nvPr/>
        </p:nvSpPr>
        <p:spPr>
          <a:xfrm>
            <a:off x="4249213" y="5207180"/>
            <a:ext cx="2908425" cy="369332"/>
          </a:xfrm>
          <a:prstGeom prst="rect">
            <a:avLst/>
          </a:prstGeom>
          <a:noFill/>
        </p:spPr>
        <p:txBody>
          <a:bodyPr wrap="square">
            <a:spAutoFit/>
          </a:bodyPr>
          <a:lstStyle/>
          <a:p>
            <a:r>
              <a:rPr lang="fr-FR" dirty="0">
                <a:solidFill>
                  <a:srgbClr val="0070C0"/>
                </a:solidFill>
              </a:rPr>
              <a:t>Ordonnée (résonante)</a:t>
            </a:r>
          </a:p>
        </p:txBody>
      </p:sp>
      <p:sp>
        <p:nvSpPr>
          <p:cNvPr id="7" name="Espace réservé du numéro de diapositive 6">
            <a:extLst>
              <a:ext uri="{FF2B5EF4-FFF2-40B4-BE49-F238E27FC236}">
                <a16:creationId xmlns:a16="http://schemas.microsoft.com/office/drawing/2014/main" id="{D7497B3E-FC9A-4BA0-A007-0319B13835E2}"/>
              </a:ext>
            </a:extLst>
          </p:cNvPr>
          <p:cNvSpPr>
            <a:spLocks noGrp="1"/>
          </p:cNvSpPr>
          <p:nvPr>
            <p:ph type="sldNum" sz="quarter" idx="12"/>
          </p:nvPr>
        </p:nvSpPr>
        <p:spPr/>
        <p:txBody>
          <a:bodyPr/>
          <a:lstStyle/>
          <a:p>
            <a:fld id="{28CF56FF-A9C7-48CE-B5A8-E2EC5C60375F}" type="slidenum">
              <a:rPr lang="en-GB" smtClean="0"/>
              <a:t>9</a:t>
            </a:fld>
            <a:endParaRPr lang="en-GB"/>
          </a:p>
        </p:txBody>
      </p:sp>
      <p:pic>
        <p:nvPicPr>
          <p:cNvPr id="8" name="Image 7">
            <a:extLst>
              <a:ext uri="{FF2B5EF4-FFF2-40B4-BE49-F238E27FC236}">
                <a16:creationId xmlns:a16="http://schemas.microsoft.com/office/drawing/2014/main" id="{1B34C005-B407-446D-BE27-F3A7199E4943}"/>
              </a:ext>
            </a:extLst>
          </p:cNvPr>
          <p:cNvPicPr>
            <a:picLocks noChangeAspect="1"/>
          </p:cNvPicPr>
          <p:nvPr/>
        </p:nvPicPr>
        <p:blipFill>
          <a:blip r:embed="rId5"/>
          <a:stretch>
            <a:fillRect/>
          </a:stretch>
        </p:blipFill>
        <p:spPr>
          <a:xfrm flipH="1">
            <a:off x="7646429" y="2282337"/>
            <a:ext cx="3705345" cy="1189617"/>
          </a:xfrm>
          <a:prstGeom prst="rect">
            <a:avLst/>
          </a:prstGeom>
        </p:spPr>
      </p:pic>
      <p:sp>
        <p:nvSpPr>
          <p:cNvPr id="4" name="ZoneTexte 3">
            <a:extLst>
              <a:ext uri="{FF2B5EF4-FFF2-40B4-BE49-F238E27FC236}">
                <a16:creationId xmlns:a16="http://schemas.microsoft.com/office/drawing/2014/main" id="{7787C0F5-EE36-4E74-8AFC-04524E0A22E7}"/>
              </a:ext>
            </a:extLst>
          </p:cNvPr>
          <p:cNvSpPr txBox="1"/>
          <p:nvPr/>
        </p:nvSpPr>
        <p:spPr>
          <a:xfrm>
            <a:off x="2335067" y="1519719"/>
            <a:ext cx="8223707" cy="369332"/>
          </a:xfrm>
          <a:prstGeom prst="rect">
            <a:avLst/>
          </a:prstGeom>
          <a:noFill/>
        </p:spPr>
        <p:txBody>
          <a:bodyPr wrap="square" rtlCol="0">
            <a:spAutoFit/>
          </a:bodyPr>
          <a:lstStyle/>
          <a:p>
            <a:r>
              <a:rPr lang="fr-FR" dirty="0">
                <a:solidFill>
                  <a:srgbClr val="FF0000"/>
                </a:solidFill>
              </a:rPr>
              <a:t>Les ondes transportent à distance de l’énergie et de l’information. </a:t>
            </a:r>
          </a:p>
        </p:txBody>
      </p:sp>
    </p:spTree>
    <p:extLst>
      <p:ext uri="{BB962C8B-B14F-4D97-AF65-F5344CB8AC3E}">
        <p14:creationId xmlns:p14="http://schemas.microsoft.com/office/powerpoint/2010/main" val="2963314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2" grpId="0"/>
      <p:bldP spid="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AD4DF8E-B505-4890-8EA0-A13BA6481E39}"/>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5" name="ZoneTexte 4"/>
          <p:cNvSpPr txBox="1"/>
          <p:nvPr/>
        </p:nvSpPr>
        <p:spPr>
          <a:xfrm>
            <a:off x="2453489" y="980381"/>
            <a:ext cx="8899557" cy="1723549"/>
          </a:xfrm>
          <a:prstGeom prst="rect">
            <a:avLst/>
          </a:prstGeom>
          <a:noFill/>
          <a:ln>
            <a:solidFill>
              <a:srgbClr val="C00000"/>
            </a:solidFill>
          </a:ln>
        </p:spPr>
        <p:txBody>
          <a:bodyPr wrap="square" rtlCol="0">
            <a:spAutoFit/>
          </a:bodyPr>
          <a:lstStyle/>
          <a:p>
            <a:pPr algn="ctr"/>
            <a:r>
              <a:rPr lang="fr-FR" dirty="0"/>
              <a:t>Les ondes qui se propagent </a:t>
            </a:r>
            <a:r>
              <a:rPr lang="fr-FR" dirty="0">
                <a:solidFill>
                  <a:srgbClr val="FF0000"/>
                </a:solidFill>
              </a:rPr>
              <a:t>dans un milieu</a:t>
            </a:r>
            <a:r>
              <a:rPr lang="fr-FR" dirty="0"/>
              <a:t> (air, eau, solide…)</a:t>
            </a:r>
          </a:p>
          <a:p>
            <a:r>
              <a:rPr lang="fr-FR" sz="1600" dirty="0">
                <a:solidFill>
                  <a:srgbClr val="0070C0"/>
                </a:solidFill>
              </a:rPr>
              <a:t>Ce sont les ondes sonores (dans les fluides) et plus généralement les ondes mécaniques</a:t>
            </a:r>
          </a:p>
          <a:p>
            <a:endParaRPr lang="fr-FR" dirty="0">
              <a:solidFill>
                <a:srgbClr val="0070C0"/>
              </a:solidFill>
            </a:endParaRPr>
          </a:p>
          <a:p>
            <a:endParaRPr lang="fr-FR" dirty="0">
              <a:solidFill>
                <a:srgbClr val="0070C0"/>
              </a:solidFill>
            </a:endParaRPr>
          </a:p>
          <a:p>
            <a:endParaRPr lang="fr-FR" dirty="0">
              <a:solidFill>
                <a:srgbClr val="0070C0"/>
              </a:solidFill>
            </a:endParaRPr>
          </a:p>
          <a:p>
            <a:endParaRPr lang="fr-FR" dirty="0"/>
          </a:p>
        </p:txBody>
      </p:sp>
      <p:sp>
        <p:nvSpPr>
          <p:cNvPr id="6" name="ZoneTexte 5"/>
          <p:cNvSpPr txBox="1"/>
          <p:nvPr/>
        </p:nvSpPr>
        <p:spPr>
          <a:xfrm>
            <a:off x="3590926" y="402375"/>
            <a:ext cx="6372225" cy="369332"/>
          </a:xfrm>
          <a:prstGeom prst="rect">
            <a:avLst/>
          </a:prstGeom>
          <a:noFill/>
          <a:ln>
            <a:noFill/>
          </a:ln>
        </p:spPr>
        <p:txBody>
          <a:bodyPr wrap="square" rtlCol="0">
            <a:spAutoFit/>
          </a:bodyPr>
          <a:lstStyle/>
          <a:p>
            <a:pPr algn="r"/>
            <a:r>
              <a:rPr lang="fr-FR" dirty="0">
                <a:solidFill>
                  <a:srgbClr val="FF0000"/>
                </a:solidFill>
              </a:rPr>
              <a:t>Les 2 grands types d’ondes</a:t>
            </a:r>
            <a:endParaRPr lang="en-GB" dirty="0">
              <a:solidFill>
                <a:srgbClr val="FF0000"/>
              </a:solidFill>
            </a:endParaRPr>
          </a:p>
        </p:txBody>
      </p:sp>
      <p:pic>
        <p:nvPicPr>
          <p:cNvPr id="12" name="Imag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77589" y="1655408"/>
            <a:ext cx="1244181" cy="903569"/>
          </a:xfrm>
          <a:prstGeom prst="rect">
            <a:avLst/>
          </a:prstGeom>
        </p:spPr>
      </p:pic>
      <p:pic>
        <p:nvPicPr>
          <p:cNvPr id="13" name="Image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744002" y="1655407"/>
            <a:ext cx="1286881" cy="970098"/>
          </a:xfrm>
          <a:prstGeom prst="rect">
            <a:avLst/>
          </a:prstGeom>
        </p:spPr>
      </p:pic>
      <p:grpSp>
        <p:nvGrpSpPr>
          <p:cNvPr id="4" name="Groupe 3">
            <a:extLst>
              <a:ext uri="{FF2B5EF4-FFF2-40B4-BE49-F238E27FC236}">
                <a16:creationId xmlns:a16="http://schemas.microsoft.com/office/drawing/2014/main" id="{C3CA729A-6BF9-448D-AE33-36DB7A559201}"/>
              </a:ext>
            </a:extLst>
          </p:cNvPr>
          <p:cNvGrpSpPr/>
          <p:nvPr/>
        </p:nvGrpSpPr>
        <p:grpSpPr>
          <a:xfrm>
            <a:off x="2453489" y="3300531"/>
            <a:ext cx="8899557" cy="2000548"/>
            <a:chOff x="2546746" y="3432059"/>
            <a:chExt cx="8899557" cy="2000548"/>
          </a:xfrm>
        </p:grpSpPr>
        <p:sp>
          <p:nvSpPr>
            <p:cNvPr id="15" name="ZoneTexte 14">
              <a:extLst>
                <a:ext uri="{FF2B5EF4-FFF2-40B4-BE49-F238E27FC236}">
                  <a16:creationId xmlns:a16="http://schemas.microsoft.com/office/drawing/2014/main" id="{F1347540-5E22-497D-8368-44B745130E59}"/>
                </a:ext>
              </a:extLst>
            </p:cNvPr>
            <p:cNvSpPr txBox="1"/>
            <p:nvPr/>
          </p:nvSpPr>
          <p:spPr>
            <a:xfrm>
              <a:off x="2546746" y="3432059"/>
              <a:ext cx="8899557" cy="2000548"/>
            </a:xfrm>
            <a:prstGeom prst="rect">
              <a:avLst/>
            </a:prstGeom>
            <a:noFill/>
            <a:ln>
              <a:solidFill>
                <a:srgbClr val="C00000"/>
              </a:solidFill>
            </a:ln>
          </p:spPr>
          <p:txBody>
            <a:bodyPr wrap="square" rtlCol="0">
              <a:spAutoFit/>
            </a:bodyPr>
            <a:lstStyle/>
            <a:p>
              <a:pPr algn="ctr"/>
              <a:r>
                <a:rPr lang="fr-FR" dirty="0"/>
                <a:t>Les ondes qui peuvent se propager </a:t>
              </a:r>
              <a:r>
                <a:rPr lang="fr-FR" dirty="0">
                  <a:solidFill>
                    <a:srgbClr val="FF0000"/>
                  </a:solidFill>
                </a:rPr>
                <a:t>dans le vide</a:t>
              </a:r>
              <a:r>
                <a:rPr lang="fr-FR" dirty="0"/>
                <a:t> (sans support):</a:t>
              </a:r>
            </a:p>
            <a:p>
              <a:r>
                <a:rPr lang="fr-FR" sz="1600" dirty="0">
                  <a:solidFill>
                    <a:srgbClr val="0070C0"/>
                  </a:solidFill>
                </a:rPr>
                <a:t>Ce sont les ondes de champ</a:t>
              </a:r>
              <a:endParaRPr lang="fr-FR" dirty="0">
                <a:solidFill>
                  <a:srgbClr val="0070C0"/>
                </a:solidFill>
              </a:endParaRPr>
            </a:p>
            <a:p>
              <a:endParaRPr lang="fr-FR" dirty="0">
                <a:solidFill>
                  <a:srgbClr val="0070C0"/>
                </a:solidFill>
              </a:endParaRPr>
            </a:p>
            <a:p>
              <a:endParaRPr lang="fr-FR" dirty="0"/>
            </a:p>
            <a:p>
              <a:endParaRPr lang="fr-FR" dirty="0"/>
            </a:p>
            <a:p>
              <a:endParaRPr lang="fr-FR" dirty="0"/>
            </a:p>
            <a:p>
              <a:endParaRPr lang="fr-FR" dirty="0"/>
            </a:p>
          </p:txBody>
        </p:sp>
        <p:pic>
          <p:nvPicPr>
            <p:cNvPr id="10" name="Image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42383" y="4240511"/>
              <a:ext cx="1836964" cy="1028700"/>
            </a:xfrm>
            <a:prstGeom prst="rect">
              <a:avLst/>
            </a:prstGeom>
          </p:spPr>
        </p:pic>
        <p:pic>
          <p:nvPicPr>
            <p:cNvPr id="11" name="Imag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78392" y="4215212"/>
              <a:ext cx="1533694" cy="1053446"/>
            </a:xfrm>
            <a:prstGeom prst="rect">
              <a:avLst/>
            </a:prstGeom>
          </p:spPr>
        </p:pic>
        <p:pic>
          <p:nvPicPr>
            <p:cNvPr id="14" name="Image 13"/>
            <p:cNvPicPr>
              <a:picLocks noChangeAspect="1"/>
            </p:cNvPicPr>
            <p:nvPr/>
          </p:nvPicPr>
          <p:blipFill>
            <a:blip r:embed="rId7"/>
            <a:stretch>
              <a:fillRect/>
            </a:stretch>
          </p:blipFill>
          <p:spPr>
            <a:xfrm>
              <a:off x="8942631" y="4215212"/>
              <a:ext cx="1635639" cy="1047516"/>
            </a:xfrm>
            <a:prstGeom prst="rect">
              <a:avLst/>
            </a:prstGeom>
          </p:spPr>
        </p:pic>
      </p:grpSp>
      <p:sp>
        <p:nvSpPr>
          <p:cNvPr id="7" name="Espace réservé du numéro de diapositive 6">
            <a:extLst>
              <a:ext uri="{FF2B5EF4-FFF2-40B4-BE49-F238E27FC236}">
                <a16:creationId xmlns:a16="http://schemas.microsoft.com/office/drawing/2014/main" id="{9AA7E0FD-4AF5-454F-B59A-B3384701C03A}"/>
              </a:ext>
            </a:extLst>
          </p:cNvPr>
          <p:cNvSpPr>
            <a:spLocks noGrp="1"/>
          </p:cNvSpPr>
          <p:nvPr>
            <p:ph type="sldNum" sz="quarter" idx="12"/>
          </p:nvPr>
        </p:nvSpPr>
        <p:spPr/>
        <p:txBody>
          <a:bodyPr/>
          <a:lstStyle/>
          <a:p>
            <a:fld id="{28CF56FF-A9C7-48CE-B5A8-E2EC5C60375F}" type="slidenum">
              <a:rPr lang="en-GB" smtClean="0"/>
              <a:t>10</a:t>
            </a:fld>
            <a:endParaRPr lang="en-GB"/>
          </a:p>
        </p:txBody>
      </p:sp>
    </p:spTree>
    <p:extLst>
      <p:ext uri="{BB962C8B-B14F-4D97-AF65-F5344CB8AC3E}">
        <p14:creationId xmlns:p14="http://schemas.microsoft.com/office/powerpoint/2010/main" val="7014917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0F0AFA8-6FBB-4EA4-B70E-C0955616250E}"/>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6" name="ZoneTexte 5">
            <a:extLst>
              <a:ext uri="{FF2B5EF4-FFF2-40B4-BE49-F238E27FC236}">
                <a16:creationId xmlns:a16="http://schemas.microsoft.com/office/drawing/2014/main" id="{0827FDDF-C186-4EE9-A99B-7B084A015BDA}"/>
              </a:ext>
            </a:extLst>
          </p:cNvPr>
          <p:cNvSpPr txBox="1"/>
          <p:nvPr/>
        </p:nvSpPr>
        <p:spPr>
          <a:xfrm>
            <a:off x="4055952" y="2565492"/>
            <a:ext cx="6006827" cy="369332"/>
          </a:xfrm>
          <a:prstGeom prst="rect">
            <a:avLst/>
          </a:prstGeom>
          <a:ln w="28575">
            <a:solidFill>
              <a:srgbClr val="FF0000"/>
            </a:solidFill>
          </a:ln>
          <a:effectLst>
            <a:glow rad="228600">
              <a:schemeClr val="accent6">
                <a:satMod val="175000"/>
                <a:alpha val="40000"/>
              </a:schemeClr>
            </a:glow>
          </a:effectLst>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dirty="0">
                <a:solidFill>
                  <a:srgbClr val="0070C0"/>
                </a:solidFill>
              </a:rPr>
              <a:t>Les ondes électro-magnétiques (ondes de champ)</a:t>
            </a:r>
          </a:p>
        </p:txBody>
      </p:sp>
      <p:sp>
        <p:nvSpPr>
          <p:cNvPr id="7" name="ZoneTexte 6">
            <a:extLst>
              <a:ext uri="{FF2B5EF4-FFF2-40B4-BE49-F238E27FC236}">
                <a16:creationId xmlns:a16="http://schemas.microsoft.com/office/drawing/2014/main" id="{BC599DFB-664D-458E-9178-850F80C15A8E}"/>
              </a:ext>
            </a:extLst>
          </p:cNvPr>
          <p:cNvSpPr txBox="1"/>
          <p:nvPr/>
        </p:nvSpPr>
        <p:spPr>
          <a:xfrm>
            <a:off x="6804493" y="376101"/>
            <a:ext cx="4036953" cy="369332"/>
          </a:xfrm>
          <a:prstGeom prst="rect">
            <a:avLst/>
          </a:prstGeom>
          <a:noFill/>
        </p:spPr>
        <p:txBody>
          <a:bodyPr wrap="square" rtlCol="0">
            <a:spAutoFit/>
          </a:bodyPr>
          <a:lstStyle/>
          <a:p>
            <a:r>
              <a:rPr lang="fr-FR" dirty="0">
                <a:solidFill>
                  <a:srgbClr val="FF0000"/>
                </a:solidFill>
              </a:rPr>
              <a:t>Les ondes et nous</a:t>
            </a:r>
            <a:endParaRPr lang="en-GB" dirty="0">
              <a:solidFill>
                <a:srgbClr val="FF0000"/>
              </a:solidFill>
            </a:endParaRPr>
          </a:p>
        </p:txBody>
      </p:sp>
      <p:sp>
        <p:nvSpPr>
          <p:cNvPr id="5" name="Espace réservé du numéro de diapositive 4">
            <a:extLst>
              <a:ext uri="{FF2B5EF4-FFF2-40B4-BE49-F238E27FC236}">
                <a16:creationId xmlns:a16="http://schemas.microsoft.com/office/drawing/2014/main" id="{9E81F5AF-75ED-400F-8BEF-7F1A1BFECCA3}"/>
              </a:ext>
            </a:extLst>
          </p:cNvPr>
          <p:cNvSpPr>
            <a:spLocks noGrp="1"/>
          </p:cNvSpPr>
          <p:nvPr>
            <p:ph type="sldNum" sz="quarter" idx="12"/>
          </p:nvPr>
        </p:nvSpPr>
        <p:spPr/>
        <p:txBody>
          <a:bodyPr/>
          <a:lstStyle/>
          <a:p>
            <a:fld id="{28CF56FF-A9C7-48CE-B5A8-E2EC5C60375F}" type="slidenum">
              <a:rPr lang="en-GB" smtClean="0"/>
              <a:t>11</a:t>
            </a:fld>
            <a:endParaRPr lang="en-GB"/>
          </a:p>
        </p:txBody>
      </p:sp>
    </p:spTree>
    <p:extLst>
      <p:ext uri="{BB962C8B-B14F-4D97-AF65-F5344CB8AC3E}">
        <p14:creationId xmlns:p14="http://schemas.microsoft.com/office/powerpoint/2010/main" val="16487504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70087DC-5CD4-4D53-B3BA-EF760D1E6D4C}"/>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6" name="ZoneTexte 5"/>
          <p:cNvSpPr txBox="1"/>
          <p:nvPr/>
        </p:nvSpPr>
        <p:spPr>
          <a:xfrm>
            <a:off x="6783552" y="422444"/>
            <a:ext cx="5126986" cy="369332"/>
          </a:xfrm>
          <a:prstGeom prst="rect">
            <a:avLst/>
          </a:prstGeom>
          <a:noFill/>
        </p:spPr>
        <p:txBody>
          <a:bodyPr wrap="square" rtlCol="0">
            <a:spAutoFit/>
          </a:bodyPr>
          <a:lstStyle/>
          <a:p>
            <a:r>
              <a:rPr lang="fr-FR" dirty="0">
                <a:solidFill>
                  <a:srgbClr val="FF0000"/>
                </a:solidFill>
              </a:rPr>
              <a:t>Les champs électrique et magnétique</a:t>
            </a:r>
            <a:endParaRPr lang="en-GB" dirty="0">
              <a:solidFill>
                <a:srgbClr val="FF0000"/>
              </a:solidFill>
            </a:endParaRPr>
          </a:p>
        </p:txBody>
      </p:sp>
      <p:sp>
        <p:nvSpPr>
          <p:cNvPr id="21" name="ZoneTexte 20">
            <a:extLst>
              <a:ext uri="{FF2B5EF4-FFF2-40B4-BE49-F238E27FC236}">
                <a16:creationId xmlns:a16="http://schemas.microsoft.com/office/drawing/2014/main" id="{6F489145-FD3B-45A9-A18A-941BF6E111B5}"/>
              </a:ext>
            </a:extLst>
          </p:cNvPr>
          <p:cNvSpPr txBox="1"/>
          <p:nvPr/>
        </p:nvSpPr>
        <p:spPr>
          <a:xfrm>
            <a:off x="2380671" y="3250327"/>
            <a:ext cx="5224613" cy="1600438"/>
          </a:xfrm>
          <a:prstGeom prst="rect">
            <a:avLst/>
          </a:prstGeom>
          <a:noFill/>
        </p:spPr>
        <p:txBody>
          <a:bodyPr wrap="square" rtlCol="0">
            <a:spAutoFit/>
          </a:bodyPr>
          <a:lstStyle/>
          <a:p>
            <a:r>
              <a:rPr lang="fr-FR" dirty="0"/>
              <a:t>Comment les mesure-t-on :</a:t>
            </a:r>
          </a:p>
          <a:p>
            <a:pPr marL="285750" indent="-285750">
              <a:buFont typeface="Arial" panose="020B0604020202020204" pitchFamily="34" charset="0"/>
              <a:buChar char="•"/>
            </a:pPr>
            <a:r>
              <a:rPr lang="fr-FR" sz="1600" dirty="0"/>
              <a:t>Champ électrique en volts par mètre (V/m)</a:t>
            </a:r>
          </a:p>
          <a:p>
            <a:pPr marL="285750" indent="-285750">
              <a:buFont typeface="Arial" panose="020B0604020202020204" pitchFamily="34" charset="0"/>
              <a:buChar char="•"/>
            </a:pPr>
            <a:endParaRPr lang="fr-FR" sz="1600" dirty="0"/>
          </a:p>
          <a:p>
            <a:pPr marL="285750" indent="-285750">
              <a:buFont typeface="Arial" panose="020B0604020202020204" pitchFamily="34" charset="0"/>
              <a:buChar char="•"/>
            </a:pPr>
            <a:endParaRPr lang="fr-FR" sz="1600" dirty="0"/>
          </a:p>
          <a:p>
            <a:pPr marL="285750" indent="-285750">
              <a:buFont typeface="Arial" panose="020B0604020202020204" pitchFamily="34" charset="0"/>
              <a:buChar char="•"/>
            </a:pPr>
            <a:endParaRPr lang="fr-FR" sz="1600" dirty="0"/>
          </a:p>
          <a:p>
            <a:pPr marL="285750" indent="-285750">
              <a:buFont typeface="Arial" panose="020B0604020202020204" pitchFamily="34" charset="0"/>
              <a:buChar char="•"/>
            </a:pPr>
            <a:r>
              <a:rPr lang="fr-FR" sz="1600" dirty="0"/>
              <a:t>Champ magnétique en Teslas (µT en général)</a:t>
            </a:r>
          </a:p>
        </p:txBody>
      </p:sp>
      <p:pic>
        <p:nvPicPr>
          <p:cNvPr id="22" name="Image 21">
            <a:extLst>
              <a:ext uri="{FF2B5EF4-FFF2-40B4-BE49-F238E27FC236}">
                <a16:creationId xmlns:a16="http://schemas.microsoft.com/office/drawing/2014/main" id="{38F9D918-5FB4-4D67-B3D0-3A7F0D8D28C1}"/>
              </a:ext>
            </a:extLst>
          </p:cNvPr>
          <p:cNvPicPr>
            <a:picLocks noChangeAspect="1"/>
          </p:cNvPicPr>
          <p:nvPr/>
        </p:nvPicPr>
        <p:blipFill>
          <a:blip r:embed="rId3"/>
          <a:stretch>
            <a:fillRect/>
          </a:stretch>
        </p:blipFill>
        <p:spPr>
          <a:xfrm>
            <a:off x="7556098" y="3174786"/>
            <a:ext cx="1397597" cy="875760"/>
          </a:xfrm>
          <a:prstGeom prst="rect">
            <a:avLst/>
          </a:prstGeom>
          <a:ln>
            <a:noFill/>
          </a:ln>
        </p:spPr>
      </p:pic>
      <p:grpSp>
        <p:nvGrpSpPr>
          <p:cNvPr id="5" name="Groupe 4">
            <a:extLst>
              <a:ext uri="{FF2B5EF4-FFF2-40B4-BE49-F238E27FC236}">
                <a16:creationId xmlns:a16="http://schemas.microsoft.com/office/drawing/2014/main" id="{0AF32D19-C047-42CD-98DE-C8F2B2AC7DDA}"/>
              </a:ext>
            </a:extLst>
          </p:cNvPr>
          <p:cNvGrpSpPr/>
          <p:nvPr/>
        </p:nvGrpSpPr>
        <p:grpSpPr>
          <a:xfrm>
            <a:off x="7556098" y="4269434"/>
            <a:ext cx="2633794" cy="798268"/>
            <a:chOff x="7623781" y="4877206"/>
            <a:chExt cx="2633794" cy="798268"/>
          </a:xfrm>
        </p:grpSpPr>
        <p:pic>
          <p:nvPicPr>
            <p:cNvPr id="25" name="Image 24">
              <a:extLst>
                <a:ext uri="{FF2B5EF4-FFF2-40B4-BE49-F238E27FC236}">
                  <a16:creationId xmlns:a16="http://schemas.microsoft.com/office/drawing/2014/main" id="{DA1A2280-6A80-4422-8405-2CFCFB37026D}"/>
                </a:ext>
              </a:extLst>
            </p:cNvPr>
            <p:cNvPicPr>
              <a:picLocks noChangeAspect="1"/>
            </p:cNvPicPr>
            <p:nvPr/>
          </p:nvPicPr>
          <p:blipFill>
            <a:blip r:embed="rId4"/>
            <a:stretch>
              <a:fillRect/>
            </a:stretch>
          </p:blipFill>
          <p:spPr>
            <a:xfrm>
              <a:off x="7623781" y="4877206"/>
              <a:ext cx="1148754" cy="798268"/>
            </a:xfrm>
            <a:prstGeom prst="rect">
              <a:avLst/>
            </a:prstGeom>
          </p:spPr>
        </p:pic>
        <p:sp>
          <p:nvSpPr>
            <p:cNvPr id="27" name="ZoneTexte 26">
              <a:extLst>
                <a:ext uri="{FF2B5EF4-FFF2-40B4-BE49-F238E27FC236}">
                  <a16:creationId xmlns:a16="http://schemas.microsoft.com/office/drawing/2014/main" id="{B95D69EC-4422-49EE-AFF5-338D01EDC764}"/>
                </a:ext>
              </a:extLst>
            </p:cNvPr>
            <p:cNvSpPr txBox="1"/>
            <p:nvPr/>
          </p:nvSpPr>
          <p:spPr>
            <a:xfrm>
              <a:off x="8644164" y="5076285"/>
              <a:ext cx="1613411" cy="461665"/>
            </a:xfrm>
            <a:prstGeom prst="rect">
              <a:avLst/>
            </a:prstGeom>
            <a:noFill/>
          </p:spPr>
          <p:txBody>
            <a:bodyPr wrap="square" rtlCol="0">
              <a:spAutoFit/>
            </a:bodyPr>
            <a:lstStyle/>
            <a:p>
              <a:r>
                <a:rPr lang="fr-FR" sz="1200" dirty="0">
                  <a:solidFill>
                    <a:srgbClr val="C00000"/>
                  </a:solidFill>
                </a:rPr>
                <a:t>58 µT </a:t>
              </a:r>
            </a:p>
            <a:p>
              <a:r>
                <a:rPr lang="fr-FR" sz="1200" dirty="0">
                  <a:solidFill>
                    <a:srgbClr val="C00000"/>
                  </a:solidFill>
                </a:rPr>
                <a:t>à latitude 50°</a:t>
              </a:r>
            </a:p>
          </p:txBody>
        </p:sp>
      </p:grpSp>
      <p:pic>
        <p:nvPicPr>
          <p:cNvPr id="7" name="Image 6">
            <a:extLst>
              <a:ext uri="{FF2B5EF4-FFF2-40B4-BE49-F238E27FC236}">
                <a16:creationId xmlns:a16="http://schemas.microsoft.com/office/drawing/2014/main" id="{97126F8C-BE3B-43D3-A34C-2AC0E4170CD2}"/>
              </a:ext>
            </a:extLst>
          </p:cNvPr>
          <p:cNvPicPr>
            <a:picLocks noChangeAspect="1"/>
          </p:cNvPicPr>
          <p:nvPr/>
        </p:nvPicPr>
        <p:blipFill rotWithShape="1">
          <a:blip r:embed="rId5"/>
          <a:srcRect r="4412"/>
          <a:stretch/>
        </p:blipFill>
        <p:spPr>
          <a:xfrm>
            <a:off x="2380671" y="1092454"/>
            <a:ext cx="6045118" cy="1677898"/>
          </a:xfrm>
          <a:prstGeom prst="rect">
            <a:avLst/>
          </a:prstGeom>
        </p:spPr>
      </p:pic>
      <p:sp>
        <p:nvSpPr>
          <p:cNvPr id="8" name="Espace réservé du numéro de diapositive 7">
            <a:extLst>
              <a:ext uri="{FF2B5EF4-FFF2-40B4-BE49-F238E27FC236}">
                <a16:creationId xmlns:a16="http://schemas.microsoft.com/office/drawing/2014/main" id="{7F9345F7-255D-4D95-909F-86F565E46651}"/>
              </a:ext>
            </a:extLst>
          </p:cNvPr>
          <p:cNvSpPr>
            <a:spLocks noGrp="1"/>
          </p:cNvSpPr>
          <p:nvPr>
            <p:ph type="sldNum" sz="quarter" idx="12"/>
          </p:nvPr>
        </p:nvSpPr>
        <p:spPr/>
        <p:txBody>
          <a:bodyPr/>
          <a:lstStyle/>
          <a:p>
            <a:fld id="{28CF56FF-A9C7-48CE-B5A8-E2EC5C60375F}" type="slidenum">
              <a:rPr lang="en-GB" smtClean="0"/>
              <a:t>12</a:t>
            </a:fld>
            <a:endParaRPr lang="en-GB"/>
          </a:p>
        </p:txBody>
      </p:sp>
      <p:pic>
        <p:nvPicPr>
          <p:cNvPr id="4" name="Image 3">
            <a:extLst>
              <a:ext uri="{FF2B5EF4-FFF2-40B4-BE49-F238E27FC236}">
                <a16:creationId xmlns:a16="http://schemas.microsoft.com/office/drawing/2014/main" id="{9EE2CDC0-B032-4C4F-A4A1-E81AB0C54DCA}"/>
              </a:ext>
            </a:extLst>
          </p:cNvPr>
          <p:cNvPicPr>
            <a:picLocks noChangeAspect="1"/>
          </p:cNvPicPr>
          <p:nvPr/>
        </p:nvPicPr>
        <p:blipFill>
          <a:blip r:embed="rId6"/>
          <a:stretch>
            <a:fillRect/>
          </a:stretch>
        </p:blipFill>
        <p:spPr>
          <a:xfrm>
            <a:off x="8486132" y="1324862"/>
            <a:ext cx="2448621" cy="1563632"/>
          </a:xfrm>
          <a:prstGeom prst="rect">
            <a:avLst/>
          </a:prstGeom>
        </p:spPr>
      </p:pic>
      <p:sp>
        <p:nvSpPr>
          <p:cNvPr id="9" name="ZoneTexte 8">
            <a:extLst>
              <a:ext uri="{FF2B5EF4-FFF2-40B4-BE49-F238E27FC236}">
                <a16:creationId xmlns:a16="http://schemas.microsoft.com/office/drawing/2014/main" id="{EC58276C-405E-4D78-9FE0-5265BAEF3D31}"/>
              </a:ext>
            </a:extLst>
          </p:cNvPr>
          <p:cNvSpPr txBox="1"/>
          <p:nvPr/>
        </p:nvSpPr>
        <p:spPr>
          <a:xfrm>
            <a:off x="2494964" y="5383022"/>
            <a:ext cx="7866648" cy="584775"/>
          </a:xfrm>
          <a:prstGeom prst="rect">
            <a:avLst/>
          </a:prstGeom>
          <a:noFill/>
        </p:spPr>
        <p:txBody>
          <a:bodyPr wrap="square" rtlCol="0">
            <a:spAutoFit/>
          </a:bodyPr>
          <a:lstStyle/>
          <a:p>
            <a:r>
              <a:rPr lang="fr-FR" sz="1600" dirty="0">
                <a:solidFill>
                  <a:srgbClr val="FF0000"/>
                </a:solidFill>
              </a:rPr>
              <a:t>L’intensité des champs décroit très vite en fonction de la distance</a:t>
            </a:r>
          </a:p>
          <a:p>
            <a:pPr algn="ctr"/>
            <a:r>
              <a:rPr lang="fr-FR" sz="1600" dirty="0">
                <a:solidFill>
                  <a:srgbClr val="FF0000"/>
                </a:solidFill>
              </a:rPr>
              <a:t>1/d² ou 1/d</a:t>
            </a:r>
            <a:r>
              <a:rPr lang="fr-FR" sz="1600" baseline="30000" dirty="0">
                <a:solidFill>
                  <a:srgbClr val="FF0000"/>
                </a:solidFill>
              </a:rPr>
              <a:t>3</a:t>
            </a:r>
            <a:r>
              <a:rPr lang="fr-FR" sz="1600" dirty="0">
                <a:solidFill>
                  <a:srgbClr val="FF0000"/>
                </a:solidFill>
              </a:rPr>
              <a:t> </a:t>
            </a:r>
          </a:p>
        </p:txBody>
      </p:sp>
    </p:spTree>
    <p:extLst>
      <p:ext uri="{BB962C8B-B14F-4D97-AF65-F5344CB8AC3E}">
        <p14:creationId xmlns:p14="http://schemas.microsoft.com/office/powerpoint/2010/main" val="2434474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3CF8039-7DB2-4B61-B71E-95E258DBE1E8}"/>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3133A92E-421C-4345-87BB-CEB65E9B4561}"/>
              </a:ext>
            </a:extLst>
          </p:cNvPr>
          <p:cNvSpPr>
            <a:spLocks noGrp="1"/>
          </p:cNvSpPr>
          <p:nvPr>
            <p:ph type="ftr" sz="quarter" idx="11"/>
          </p:nvPr>
        </p:nvSpPr>
        <p:spPr/>
        <p:txBody>
          <a:bodyPr/>
          <a:lstStyle/>
          <a:p>
            <a:r>
              <a:rPr lang="fr-FR"/>
              <a:t>Les ondes et nous</a:t>
            </a:r>
            <a:endParaRPr lang="en-GB" dirty="0"/>
          </a:p>
        </p:txBody>
      </p:sp>
      <p:sp>
        <p:nvSpPr>
          <p:cNvPr id="7" name="Rectangle 6">
            <a:extLst>
              <a:ext uri="{FF2B5EF4-FFF2-40B4-BE49-F238E27FC236}">
                <a16:creationId xmlns:a16="http://schemas.microsoft.com/office/drawing/2014/main" id="{30FB5049-2157-4931-B13E-E2C4D602D756}"/>
              </a:ext>
            </a:extLst>
          </p:cNvPr>
          <p:cNvSpPr/>
          <p:nvPr/>
        </p:nvSpPr>
        <p:spPr>
          <a:xfrm>
            <a:off x="5099258" y="389689"/>
            <a:ext cx="6408637" cy="369332"/>
          </a:xfrm>
          <a:prstGeom prst="rect">
            <a:avLst/>
          </a:prstGeom>
        </p:spPr>
        <p:txBody>
          <a:bodyPr wrap="square">
            <a:spAutoFit/>
          </a:bodyPr>
          <a:lstStyle/>
          <a:p>
            <a:r>
              <a:rPr lang="fr-FR" dirty="0">
                <a:solidFill>
                  <a:srgbClr val="FF0000"/>
                </a:solidFill>
              </a:rPr>
              <a:t>Champs électrique et magnétique et vie quotidienne</a:t>
            </a:r>
            <a:endParaRPr lang="en-GB" dirty="0">
              <a:solidFill>
                <a:srgbClr val="FF0000"/>
              </a:solidFill>
            </a:endParaRPr>
          </a:p>
        </p:txBody>
      </p:sp>
      <p:sp>
        <p:nvSpPr>
          <p:cNvPr id="8" name="ZoneTexte 7">
            <a:extLst>
              <a:ext uri="{FF2B5EF4-FFF2-40B4-BE49-F238E27FC236}">
                <a16:creationId xmlns:a16="http://schemas.microsoft.com/office/drawing/2014/main" id="{A3372A9B-7D77-492B-B331-D6F4A8AE30A0}"/>
              </a:ext>
            </a:extLst>
          </p:cNvPr>
          <p:cNvSpPr txBox="1"/>
          <p:nvPr/>
        </p:nvSpPr>
        <p:spPr>
          <a:xfrm>
            <a:off x="4615472" y="4770250"/>
            <a:ext cx="5825345" cy="369332"/>
          </a:xfrm>
          <a:prstGeom prst="rect">
            <a:avLst/>
          </a:prstGeom>
          <a:noFill/>
        </p:spPr>
        <p:txBody>
          <a:bodyPr wrap="square" rtlCol="0">
            <a:spAutoFit/>
          </a:bodyPr>
          <a:lstStyle/>
          <a:p>
            <a:r>
              <a:rPr lang="fr-FR" dirty="0"/>
              <a:t>Champs découplés – basses fréquences</a:t>
            </a:r>
            <a:endParaRPr lang="en-GB" dirty="0"/>
          </a:p>
        </p:txBody>
      </p:sp>
      <p:pic>
        <p:nvPicPr>
          <p:cNvPr id="6" name="Image 5">
            <a:extLst>
              <a:ext uri="{FF2B5EF4-FFF2-40B4-BE49-F238E27FC236}">
                <a16:creationId xmlns:a16="http://schemas.microsoft.com/office/drawing/2014/main" id="{FBFBC4D5-7CE3-4CB6-AAF5-E4070EAF135C}"/>
              </a:ext>
            </a:extLst>
          </p:cNvPr>
          <p:cNvPicPr>
            <a:picLocks noChangeAspect="1"/>
          </p:cNvPicPr>
          <p:nvPr/>
        </p:nvPicPr>
        <p:blipFill rotWithShape="1">
          <a:blip r:embed="rId2"/>
          <a:srcRect l="15868" t="23823" r="13991" b="33154"/>
          <a:stretch/>
        </p:blipFill>
        <p:spPr>
          <a:xfrm>
            <a:off x="3702865" y="2021233"/>
            <a:ext cx="6251387" cy="2662857"/>
          </a:xfrm>
          <a:prstGeom prst="rect">
            <a:avLst/>
          </a:prstGeom>
          <a:ln>
            <a:solidFill>
              <a:srgbClr val="C00000"/>
            </a:solidFill>
          </a:ln>
        </p:spPr>
      </p:pic>
      <p:sp>
        <p:nvSpPr>
          <p:cNvPr id="9" name="Nuage 8">
            <a:extLst>
              <a:ext uri="{FF2B5EF4-FFF2-40B4-BE49-F238E27FC236}">
                <a16:creationId xmlns:a16="http://schemas.microsoft.com/office/drawing/2014/main" id="{77278BAF-E4F2-4974-B795-867EB2ACD448}"/>
              </a:ext>
            </a:extLst>
          </p:cNvPr>
          <p:cNvSpPr/>
          <p:nvPr/>
        </p:nvSpPr>
        <p:spPr>
          <a:xfrm>
            <a:off x="3741016" y="4016600"/>
            <a:ext cx="1748913" cy="612140"/>
          </a:xfrm>
          <a:prstGeom prst="cloud">
            <a:avLst/>
          </a:prstGeom>
          <a:solidFill>
            <a:srgbClr val="FFC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00" dirty="0">
                <a:solidFill>
                  <a:schemeClr val="tx1"/>
                </a:solidFill>
              </a:rPr>
              <a:t>proportionnel à la tension</a:t>
            </a:r>
          </a:p>
        </p:txBody>
      </p:sp>
      <p:sp>
        <p:nvSpPr>
          <p:cNvPr id="12" name="Nuage 11">
            <a:extLst>
              <a:ext uri="{FF2B5EF4-FFF2-40B4-BE49-F238E27FC236}">
                <a16:creationId xmlns:a16="http://schemas.microsoft.com/office/drawing/2014/main" id="{BA0290E8-819E-45FD-8A3D-269E8111865D}"/>
              </a:ext>
            </a:extLst>
          </p:cNvPr>
          <p:cNvSpPr/>
          <p:nvPr/>
        </p:nvSpPr>
        <p:spPr>
          <a:xfrm>
            <a:off x="8085815" y="3978671"/>
            <a:ext cx="1748913" cy="612140"/>
          </a:xfrm>
          <a:prstGeom prst="cloud">
            <a:avLst/>
          </a:prstGeom>
          <a:solidFill>
            <a:srgbClr val="92D05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00" dirty="0">
                <a:solidFill>
                  <a:schemeClr val="tx1"/>
                </a:solidFill>
              </a:rPr>
              <a:t>proportionnel à l’intensité</a:t>
            </a:r>
          </a:p>
        </p:txBody>
      </p:sp>
      <p:sp>
        <p:nvSpPr>
          <p:cNvPr id="5" name="Espace réservé du numéro de diapositive 4">
            <a:extLst>
              <a:ext uri="{FF2B5EF4-FFF2-40B4-BE49-F238E27FC236}">
                <a16:creationId xmlns:a16="http://schemas.microsoft.com/office/drawing/2014/main" id="{A3C758C9-BED2-4682-91C1-2E6164775A18}"/>
              </a:ext>
            </a:extLst>
          </p:cNvPr>
          <p:cNvSpPr>
            <a:spLocks noGrp="1"/>
          </p:cNvSpPr>
          <p:nvPr>
            <p:ph type="sldNum" sz="quarter" idx="12"/>
          </p:nvPr>
        </p:nvSpPr>
        <p:spPr/>
        <p:txBody>
          <a:bodyPr/>
          <a:lstStyle/>
          <a:p>
            <a:fld id="{28CF56FF-A9C7-48CE-B5A8-E2EC5C60375F}" type="slidenum">
              <a:rPr lang="en-GB" smtClean="0"/>
              <a:t>13</a:t>
            </a:fld>
            <a:endParaRPr lang="en-GB"/>
          </a:p>
        </p:txBody>
      </p:sp>
      <p:sp>
        <p:nvSpPr>
          <p:cNvPr id="17" name="ZoneTexte 16">
            <a:extLst>
              <a:ext uri="{FF2B5EF4-FFF2-40B4-BE49-F238E27FC236}">
                <a16:creationId xmlns:a16="http://schemas.microsoft.com/office/drawing/2014/main" id="{FF2DC032-1248-4A00-8264-B080D9651BA8}"/>
              </a:ext>
            </a:extLst>
          </p:cNvPr>
          <p:cNvSpPr txBox="1"/>
          <p:nvPr/>
        </p:nvSpPr>
        <p:spPr>
          <a:xfrm>
            <a:off x="2660210" y="5527262"/>
            <a:ext cx="8030626" cy="461665"/>
          </a:xfrm>
          <a:prstGeom prst="rect">
            <a:avLst/>
          </a:prstGeom>
          <a:noFill/>
        </p:spPr>
        <p:txBody>
          <a:bodyPr wrap="square">
            <a:spAutoFit/>
          </a:bodyPr>
          <a:lstStyle/>
          <a:p>
            <a:r>
              <a:rPr lang="fr-FR" sz="1200" dirty="0"/>
              <a:t>Voir : « </a:t>
            </a:r>
            <a:r>
              <a:rPr lang="fr-FR" sz="1200" dirty="0">
                <a:solidFill>
                  <a:srgbClr val="0070C0"/>
                </a:solidFill>
              </a:rPr>
              <a:t>Champs électromagnétiques d’extrêmement basse fréquence : Les effets sur la santé </a:t>
            </a:r>
            <a:r>
              <a:rPr lang="fr-FR" sz="1200" dirty="0"/>
              <a:t>» </a:t>
            </a:r>
          </a:p>
          <a:p>
            <a:r>
              <a:rPr lang="fr-FR" sz="1200" dirty="0"/>
              <a:t>Direction générale de la santé (DGS) - 2014 </a:t>
            </a:r>
          </a:p>
        </p:txBody>
      </p:sp>
      <p:sp>
        <p:nvSpPr>
          <p:cNvPr id="4" name="ZoneTexte 3">
            <a:extLst>
              <a:ext uri="{FF2B5EF4-FFF2-40B4-BE49-F238E27FC236}">
                <a16:creationId xmlns:a16="http://schemas.microsoft.com/office/drawing/2014/main" id="{1AF3536F-792B-49D9-9058-00114737D6E1}"/>
              </a:ext>
            </a:extLst>
          </p:cNvPr>
          <p:cNvSpPr txBox="1"/>
          <p:nvPr/>
        </p:nvSpPr>
        <p:spPr>
          <a:xfrm>
            <a:off x="3235205" y="1152907"/>
            <a:ext cx="7728717" cy="646331"/>
          </a:xfrm>
          <a:prstGeom prst="rect">
            <a:avLst/>
          </a:prstGeom>
          <a:noFill/>
        </p:spPr>
        <p:txBody>
          <a:bodyPr wrap="square" rtlCol="0">
            <a:spAutoFit/>
          </a:bodyPr>
          <a:lstStyle/>
          <a:p>
            <a:r>
              <a:rPr lang="fr-FR" dirty="0"/>
              <a:t>La principale source de champs électrique et/ou magnétique est :</a:t>
            </a:r>
          </a:p>
          <a:p>
            <a:pPr algn="ctr"/>
            <a:r>
              <a:rPr lang="fr-FR" dirty="0">
                <a:solidFill>
                  <a:srgbClr val="0070C0"/>
                </a:solidFill>
              </a:rPr>
              <a:t>le courant alternatif 50 Hz</a:t>
            </a:r>
          </a:p>
        </p:txBody>
      </p:sp>
    </p:spTree>
    <p:extLst>
      <p:ext uri="{BB962C8B-B14F-4D97-AF65-F5344CB8AC3E}">
        <p14:creationId xmlns:p14="http://schemas.microsoft.com/office/powerpoint/2010/main" val="4176746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2" grpId="0" animBg="1"/>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56A6759-5EA8-4F06-AF44-A5050BAD468C}"/>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EB369334-E55E-4A9D-A05F-DA683E17F666}"/>
              </a:ext>
            </a:extLst>
          </p:cNvPr>
          <p:cNvSpPr>
            <a:spLocks noGrp="1"/>
          </p:cNvSpPr>
          <p:nvPr>
            <p:ph type="ftr" sz="quarter" idx="11"/>
          </p:nvPr>
        </p:nvSpPr>
        <p:spPr/>
        <p:txBody>
          <a:bodyPr/>
          <a:lstStyle/>
          <a:p>
            <a:r>
              <a:rPr lang="fr-FR"/>
              <a:t>Les ondes et nous</a:t>
            </a:r>
            <a:endParaRPr lang="en-GB" dirty="0"/>
          </a:p>
        </p:txBody>
      </p:sp>
      <p:pic>
        <p:nvPicPr>
          <p:cNvPr id="5" name="Image 4">
            <a:extLst>
              <a:ext uri="{FF2B5EF4-FFF2-40B4-BE49-F238E27FC236}">
                <a16:creationId xmlns:a16="http://schemas.microsoft.com/office/drawing/2014/main" id="{DEB591C3-10E0-47DB-931D-DEF9EB3900DF}"/>
              </a:ext>
            </a:extLst>
          </p:cNvPr>
          <p:cNvPicPr>
            <a:picLocks noChangeAspect="1"/>
          </p:cNvPicPr>
          <p:nvPr/>
        </p:nvPicPr>
        <p:blipFill rotWithShape="1">
          <a:blip r:embed="rId2"/>
          <a:srcRect l="22842" t="16082" r="26105" b="18421"/>
          <a:stretch/>
        </p:blipFill>
        <p:spPr>
          <a:xfrm>
            <a:off x="2679726" y="1877728"/>
            <a:ext cx="6497134" cy="3249426"/>
          </a:xfrm>
          <a:prstGeom prst="rect">
            <a:avLst/>
          </a:prstGeom>
          <a:ln>
            <a:solidFill>
              <a:schemeClr val="accent1"/>
            </a:solidFill>
          </a:ln>
        </p:spPr>
      </p:pic>
      <p:sp>
        <p:nvSpPr>
          <p:cNvPr id="6" name="Rectangle 5">
            <a:extLst>
              <a:ext uri="{FF2B5EF4-FFF2-40B4-BE49-F238E27FC236}">
                <a16:creationId xmlns:a16="http://schemas.microsoft.com/office/drawing/2014/main" id="{C7714A30-9D7E-4AF6-8028-37E0AE10700C}"/>
              </a:ext>
            </a:extLst>
          </p:cNvPr>
          <p:cNvSpPr/>
          <p:nvPr/>
        </p:nvSpPr>
        <p:spPr>
          <a:xfrm>
            <a:off x="5112068" y="381119"/>
            <a:ext cx="6395827" cy="369332"/>
          </a:xfrm>
          <a:prstGeom prst="rect">
            <a:avLst/>
          </a:prstGeom>
        </p:spPr>
        <p:txBody>
          <a:bodyPr wrap="square">
            <a:spAutoFit/>
          </a:bodyPr>
          <a:lstStyle/>
          <a:p>
            <a:r>
              <a:rPr lang="fr-FR" dirty="0">
                <a:solidFill>
                  <a:srgbClr val="FF0000"/>
                </a:solidFill>
              </a:rPr>
              <a:t>Champs électrique et magnétique et vie quotidienne</a:t>
            </a:r>
            <a:endParaRPr lang="en-GB" dirty="0">
              <a:solidFill>
                <a:srgbClr val="FF0000"/>
              </a:solidFill>
            </a:endParaRPr>
          </a:p>
        </p:txBody>
      </p:sp>
      <p:sp>
        <p:nvSpPr>
          <p:cNvPr id="7" name="ZoneTexte 6">
            <a:extLst>
              <a:ext uri="{FF2B5EF4-FFF2-40B4-BE49-F238E27FC236}">
                <a16:creationId xmlns:a16="http://schemas.microsoft.com/office/drawing/2014/main" id="{8DA6E3B8-5364-4C94-B27A-27FF48277868}"/>
              </a:ext>
            </a:extLst>
          </p:cNvPr>
          <p:cNvSpPr txBox="1"/>
          <p:nvPr/>
        </p:nvSpPr>
        <p:spPr>
          <a:xfrm>
            <a:off x="2589212" y="869073"/>
            <a:ext cx="5129510" cy="861774"/>
          </a:xfrm>
          <a:prstGeom prst="rect">
            <a:avLst/>
          </a:prstGeom>
          <a:noFill/>
        </p:spPr>
        <p:txBody>
          <a:bodyPr wrap="square" rtlCol="0">
            <a:spAutoFit/>
          </a:bodyPr>
          <a:lstStyle/>
          <a:p>
            <a:r>
              <a:rPr lang="fr-FR" dirty="0">
                <a:solidFill>
                  <a:srgbClr val="0070C0"/>
                </a:solidFill>
              </a:rPr>
              <a:t>Propriétés des courants de très basse fréquence</a:t>
            </a:r>
          </a:p>
          <a:p>
            <a:r>
              <a:rPr lang="fr-FR" sz="1400" dirty="0">
                <a:solidFill>
                  <a:srgbClr val="0070C0"/>
                </a:solidFill>
              </a:rPr>
              <a:t>(comme le courant électrique 50Hz)</a:t>
            </a:r>
          </a:p>
        </p:txBody>
      </p:sp>
      <p:sp>
        <p:nvSpPr>
          <p:cNvPr id="12" name="ZoneTexte 11">
            <a:extLst>
              <a:ext uri="{FF2B5EF4-FFF2-40B4-BE49-F238E27FC236}">
                <a16:creationId xmlns:a16="http://schemas.microsoft.com/office/drawing/2014/main" id="{EB5F57A5-5EA9-4887-87A8-DA51F36B2A5F}"/>
              </a:ext>
            </a:extLst>
          </p:cNvPr>
          <p:cNvSpPr txBox="1"/>
          <p:nvPr/>
        </p:nvSpPr>
        <p:spPr>
          <a:xfrm>
            <a:off x="2660210" y="5527262"/>
            <a:ext cx="8030626" cy="461665"/>
          </a:xfrm>
          <a:prstGeom prst="rect">
            <a:avLst/>
          </a:prstGeom>
          <a:noFill/>
        </p:spPr>
        <p:txBody>
          <a:bodyPr wrap="square">
            <a:spAutoFit/>
          </a:bodyPr>
          <a:lstStyle/>
          <a:p>
            <a:r>
              <a:rPr lang="fr-FR" sz="1200" dirty="0"/>
              <a:t>Voir : « </a:t>
            </a:r>
            <a:r>
              <a:rPr lang="fr-FR" sz="1200" dirty="0">
                <a:solidFill>
                  <a:srgbClr val="0070C0"/>
                </a:solidFill>
              </a:rPr>
              <a:t>Champs électromagnétiques d’extrêmement basse fréquence : Les effets sur la santé </a:t>
            </a:r>
            <a:r>
              <a:rPr lang="fr-FR" sz="1200" dirty="0"/>
              <a:t>» </a:t>
            </a:r>
          </a:p>
          <a:p>
            <a:r>
              <a:rPr lang="fr-FR" sz="1200" dirty="0"/>
              <a:t>Direction générale de la santé (DGS) - 2014 </a:t>
            </a:r>
          </a:p>
        </p:txBody>
      </p:sp>
      <p:sp>
        <p:nvSpPr>
          <p:cNvPr id="13" name="Espace réservé du numéro de diapositive 12">
            <a:extLst>
              <a:ext uri="{FF2B5EF4-FFF2-40B4-BE49-F238E27FC236}">
                <a16:creationId xmlns:a16="http://schemas.microsoft.com/office/drawing/2014/main" id="{FAD1B2AD-ADC4-4E08-A193-472B1E52D349}"/>
              </a:ext>
            </a:extLst>
          </p:cNvPr>
          <p:cNvSpPr>
            <a:spLocks noGrp="1"/>
          </p:cNvSpPr>
          <p:nvPr>
            <p:ph type="sldNum" sz="quarter" idx="12"/>
          </p:nvPr>
        </p:nvSpPr>
        <p:spPr/>
        <p:txBody>
          <a:bodyPr/>
          <a:lstStyle/>
          <a:p>
            <a:fld id="{28CF56FF-A9C7-48CE-B5A8-E2EC5C60375F}" type="slidenum">
              <a:rPr lang="en-GB" smtClean="0"/>
              <a:t>14</a:t>
            </a:fld>
            <a:endParaRPr lang="en-GB"/>
          </a:p>
        </p:txBody>
      </p:sp>
      <p:pic>
        <p:nvPicPr>
          <p:cNvPr id="4" name="Image 3">
            <a:extLst>
              <a:ext uri="{FF2B5EF4-FFF2-40B4-BE49-F238E27FC236}">
                <a16:creationId xmlns:a16="http://schemas.microsoft.com/office/drawing/2014/main" id="{28DEAFDE-4396-4130-ABFD-02CE26347DF7}"/>
              </a:ext>
            </a:extLst>
          </p:cNvPr>
          <p:cNvPicPr>
            <a:picLocks noChangeAspect="1"/>
          </p:cNvPicPr>
          <p:nvPr/>
        </p:nvPicPr>
        <p:blipFill>
          <a:blip r:embed="rId3"/>
          <a:stretch>
            <a:fillRect/>
          </a:stretch>
        </p:blipFill>
        <p:spPr>
          <a:xfrm>
            <a:off x="9544553" y="1992006"/>
            <a:ext cx="2078916" cy="969348"/>
          </a:xfrm>
          <a:prstGeom prst="rect">
            <a:avLst/>
          </a:prstGeom>
        </p:spPr>
      </p:pic>
      <p:pic>
        <p:nvPicPr>
          <p:cNvPr id="8" name="Image 7">
            <a:extLst>
              <a:ext uri="{FF2B5EF4-FFF2-40B4-BE49-F238E27FC236}">
                <a16:creationId xmlns:a16="http://schemas.microsoft.com/office/drawing/2014/main" id="{36694E2B-4992-42B9-A0AE-1F34359E9F60}"/>
              </a:ext>
            </a:extLst>
          </p:cNvPr>
          <p:cNvPicPr>
            <a:picLocks noChangeAspect="1"/>
          </p:cNvPicPr>
          <p:nvPr/>
        </p:nvPicPr>
        <p:blipFill>
          <a:blip r:embed="rId4"/>
          <a:stretch>
            <a:fillRect/>
          </a:stretch>
        </p:blipFill>
        <p:spPr>
          <a:xfrm>
            <a:off x="9587228" y="3580553"/>
            <a:ext cx="1993565" cy="1164437"/>
          </a:xfrm>
          <a:prstGeom prst="rect">
            <a:avLst/>
          </a:prstGeom>
        </p:spPr>
      </p:pic>
      <p:pic>
        <p:nvPicPr>
          <p:cNvPr id="9" name="Image 8">
            <a:extLst>
              <a:ext uri="{FF2B5EF4-FFF2-40B4-BE49-F238E27FC236}">
                <a16:creationId xmlns:a16="http://schemas.microsoft.com/office/drawing/2014/main" id="{68B262BF-437A-45A9-896F-AF5E124899EA}"/>
              </a:ext>
            </a:extLst>
          </p:cNvPr>
          <p:cNvPicPr>
            <a:picLocks noChangeAspect="1"/>
          </p:cNvPicPr>
          <p:nvPr/>
        </p:nvPicPr>
        <p:blipFill>
          <a:blip r:embed="rId5"/>
          <a:stretch>
            <a:fillRect/>
          </a:stretch>
        </p:blipFill>
        <p:spPr>
          <a:xfrm>
            <a:off x="10584010" y="924155"/>
            <a:ext cx="841321" cy="676715"/>
          </a:xfrm>
          <a:prstGeom prst="rect">
            <a:avLst/>
          </a:prstGeom>
        </p:spPr>
      </p:pic>
    </p:spTree>
    <p:extLst>
      <p:ext uri="{BB962C8B-B14F-4D97-AF65-F5344CB8AC3E}">
        <p14:creationId xmlns:p14="http://schemas.microsoft.com/office/powerpoint/2010/main" val="3171693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4BA4E31-42EC-42F6-A055-5FD038D5EA09}"/>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3F7C7854-59F8-4543-827B-22950CB57A22}"/>
              </a:ext>
            </a:extLst>
          </p:cNvPr>
          <p:cNvSpPr>
            <a:spLocks noGrp="1"/>
          </p:cNvSpPr>
          <p:nvPr>
            <p:ph type="ftr" sz="quarter" idx="11"/>
          </p:nvPr>
        </p:nvSpPr>
        <p:spPr/>
        <p:txBody>
          <a:bodyPr/>
          <a:lstStyle/>
          <a:p>
            <a:r>
              <a:rPr lang="fr-FR"/>
              <a:t>Les ondes et nous</a:t>
            </a:r>
            <a:endParaRPr lang="en-GB" dirty="0"/>
          </a:p>
        </p:txBody>
      </p:sp>
      <p:pic>
        <p:nvPicPr>
          <p:cNvPr id="5" name="Image 4">
            <a:extLst>
              <a:ext uri="{FF2B5EF4-FFF2-40B4-BE49-F238E27FC236}">
                <a16:creationId xmlns:a16="http://schemas.microsoft.com/office/drawing/2014/main" id="{892F7C7B-CDB0-4088-86D8-178965DE5A74}"/>
              </a:ext>
            </a:extLst>
          </p:cNvPr>
          <p:cNvPicPr>
            <a:picLocks noChangeAspect="1"/>
          </p:cNvPicPr>
          <p:nvPr/>
        </p:nvPicPr>
        <p:blipFill rotWithShape="1">
          <a:blip r:embed="rId2"/>
          <a:srcRect l="17791" t="5385" r="18719" b="4534"/>
          <a:stretch/>
        </p:blipFill>
        <p:spPr>
          <a:xfrm>
            <a:off x="4470228" y="839640"/>
            <a:ext cx="4661258" cy="5290797"/>
          </a:xfrm>
          <a:prstGeom prst="rect">
            <a:avLst/>
          </a:prstGeom>
        </p:spPr>
      </p:pic>
      <p:sp>
        <p:nvSpPr>
          <p:cNvPr id="6" name="ZoneTexte 5">
            <a:extLst>
              <a:ext uri="{FF2B5EF4-FFF2-40B4-BE49-F238E27FC236}">
                <a16:creationId xmlns:a16="http://schemas.microsoft.com/office/drawing/2014/main" id="{9F2EAAD2-DE70-4D3E-854D-79AAA614F913}"/>
              </a:ext>
            </a:extLst>
          </p:cNvPr>
          <p:cNvSpPr txBox="1"/>
          <p:nvPr/>
        </p:nvSpPr>
        <p:spPr>
          <a:xfrm>
            <a:off x="5344563" y="344399"/>
            <a:ext cx="6260764" cy="369332"/>
          </a:xfrm>
          <a:prstGeom prst="rect">
            <a:avLst/>
          </a:prstGeom>
          <a:noFill/>
        </p:spPr>
        <p:txBody>
          <a:bodyPr wrap="square" rtlCol="0">
            <a:spAutoFit/>
          </a:bodyPr>
          <a:lstStyle/>
          <a:p>
            <a:r>
              <a:rPr lang="fr-FR" dirty="0">
                <a:solidFill>
                  <a:srgbClr val="FF0000"/>
                </a:solidFill>
              </a:rPr>
              <a:t>Champs électrique et magnétique et vie quotidienne</a:t>
            </a:r>
            <a:endParaRPr lang="en-GB" dirty="0">
              <a:solidFill>
                <a:srgbClr val="FF0000"/>
              </a:solidFill>
            </a:endParaRPr>
          </a:p>
        </p:txBody>
      </p:sp>
      <p:sp>
        <p:nvSpPr>
          <p:cNvPr id="7" name="ZoneTexte 6">
            <a:extLst>
              <a:ext uri="{FF2B5EF4-FFF2-40B4-BE49-F238E27FC236}">
                <a16:creationId xmlns:a16="http://schemas.microsoft.com/office/drawing/2014/main" id="{E40DF961-514F-4A92-AD8A-6E04C9205BD9}"/>
              </a:ext>
            </a:extLst>
          </p:cNvPr>
          <p:cNvSpPr txBox="1"/>
          <p:nvPr/>
        </p:nvSpPr>
        <p:spPr>
          <a:xfrm>
            <a:off x="2348602" y="4813153"/>
            <a:ext cx="2398433" cy="830997"/>
          </a:xfrm>
          <a:prstGeom prst="rect">
            <a:avLst/>
          </a:prstGeom>
          <a:noFill/>
          <a:ln>
            <a:solidFill>
              <a:srgbClr val="FF0000"/>
            </a:solidFill>
          </a:ln>
        </p:spPr>
        <p:txBody>
          <a:bodyPr wrap="square" rtlCol="0">
            <a:spAutoFit/>
          </a:bodyPr>
          <a:lstStyle/>
          <a:p>
            <a:r>
              <a:rPr lang="fr-FR" sz="1600" dirty="0">
                <a:solidFill>
                  <a:srgbClr val="0070C0"/>
                </a:solidFill>
              </a:rPr>
              <a:t>Champ magnétique d’un appareil IRM </a:t>
            </a:r>
          </a:p>
          <a:p>
            <a:r>
              <a:rPr lang="fr-FR" sz="1600" dirty="0">
                <a:solidFill>
                  <a:schemeClr val="accent4"/>
                </a:solidFill>
              </a:rPr>
              <a:t>3 à 10 Teslas</a:t>
            </a:r>
            <a:endParaRPr lang="en-GB" sz="1600" dirty="0">
              <a:solidFill>
                <a:schemeClr val="accent4"/>
              </a:solidFill>
            </a:endParaRPr>
          </a:p>
        </p:txBody>
      </p:sp>
      <p:sp>
        <p:nvSpPr>
          <p:cNvPr id="9" name="ZoneTexte 8">
            <a:extLst>
              <a:ext uri="{FF2B5EF4-FFF2-40B4-BE49-F238E27FC236}">
                <a16:creationId xmlns:a16="http://schemas.microsoft.com/office/drawing/2014/main" id="{3ABCCF0F-DC33-4DA0-A273-AE89339CE6ED}"/>
              </a:ext>
            </a:extLst>
          </p:cNvPr>
          <p:cNvSpPr txBox="1"/>
          <p:nvPr/>
        </p:nvSpPr>
        <p:spPr>
          <a:xfrm>
            <a:off x="2620207" y="3402067"/>
            <a:ext cx="1855224" cy="769441"/>
          </a:xfrm>
          <a:prstGeom prst="rect">
            <a:avLst/>
          </a:prstGeom>
          <a:noFill/>
          <a:ln>
            <a:solidFill>
              <a:srgbClr val="FF0000"/>
            </a:solidFill>
          </a:ln>
        </p:spPr>
        <p:txBody>
          <a:bodyPr wrap="square" rtlCol="0">
            <a:spAutoFit/>
          </a:bodyPr>
          <a:lstStyle/>
          <a:p>
            <a:r>
              <a:rPr lang="fr-FR" sz="1600" dirty="0">
                <a:solidFill>
                  <a:srgbClr val="0070C0"/>
                </a:solidFill>
              </a:rPr>
              <a:t>A 30 cm</a:t>
            </a:r>
          </a:p>
          <a:p>
            <a:r>
              <a:rPr lang="fr-FR" sz="1400" dirty="0">
                <a:solidFill>
                  <a:schemeClr val="accent2">
                    <a:lumMod val="75000"/>
                  </a:schemeClr>
                </a:solidFill>
              </a:rPr>
              <a:t>0,25 et 1 V/m</a:t>
            </a:r>
            <a:endParaRPr lang="fr-FR" sz="1400" dirty="0"/>
          </a:p>
          <a:p>
            <a:r>
              <a:rPr lang="fr-FR" sz="1400" dirty="0">
                <a:solidFill>
                  <a:schemeClr val="accent4"/>
                </a:solidFill>
              </a:rPr>
              <a:t>0,01 µT et 0,05 µT</a:t>
            </a:r>
          </a:p>
        </p:txBody>
      </p:sp>
      <p:grpSp>
        <p:nvGrpSpPr>
          <p:cNvPr id="11" name="Groupe 10">
            <a:extLst>
              <a:ext uri="{FF2B5EF4-FFF2-40B4-BE49-F238E27FC236}">
                <a16:creationId xmlns:a16="http://schemas.microsoft.com/office/drawing/2014/main" id="{5C1F694C-5C05-4F1B-BABD-D87758DC4055}"/>
              </a:ext>
            </a:extLst>
          </p:cNvPr>
          <p:cNvGrpSpPr/>
          <p:nvPr/>
        </p:nvGrpSpPr>
        <p:grpSpPr>
          <a:xfrm>
            <a:off x="2875160" y="1214396"/>
            <a:ext cx="1392041" cy="2131075"/>
            <a:chOff x="1351159" y="1214395"/>
            <a:chExt cx="1392041" cy="2131075"/>
          </a:xfrm>
        </p:grpSpPr>
        <p:pic>
          <p:nvPicPr>
            <p:cNvPr id="8" name="Image 7">
              <a:extLst>
                <a:ext uri="{FF2B5EF4-FFF2-40B4-BE49-F238E27FC236}">
                  <a16:creationId xmlns:a16="http://schemas.microsoft.com/office/drawing/2014/main" id="{27803E77-3792-4C77-A6FD-5B6F2AB3140E}"/>
                </a:ext>
              </a:extLst>
            </p:cNvPr>
            <p:cNvPicPr>
              <a:picLocks noChangeAspect="1"/>
            </p:cNvPicPr>
            <p:nvPr/>
          </p:nvPicPr>
          <p:blipFill>
            <a:blip r:embed="rId3"/>
            <a:stretch>
              <a:fillRect/>
            </a:stretch>
          </p:blipFill>
          <p:spPr>
            <a:xfrm>
              <a:off x="1351159" y="1658936"/>
              <a:ext cx="1182512" cy="1686534"/>
            </a:xfrm>
            <a:prstGeom prst="rect">
              <a:avLst/>
            </a:prstGeom>
          </p:spPr>
        </p:pic>
        <p:sp>
          <p:nvSpPr>
            <p:cNvPr id="10" name="ZoneTexte 9">
              <a:extLst>
                <a:ext uri="{FF2B5EF4-FFF2-40B4-BE49-F238E27FC236}">
                  <a16:creationId xmlns:a16="http://schemas.microsoft.com/office/drawing/2014/main" id="{C562C5C3-913D-4BC6-95A3-F01E8DAA43CC}"/>
                </a:ext>
              </a:extLst>
            </p:cNvPr>
            <p:cNvSpPr txBox="1"/>
            <p:nvPr/>
          </p:nvSpPr>
          <p:spPr>
            <a:xfrm>
              <a:off x="1453211" y="1214395"/>
              <a:ext cx="1289989" cy="383746"/>
            </a:xfrm>
            <a:prstGeom prst="rect">
              <a:avLst/>
            </a:prstGeom>
            <a:noFill/>
          </p:spPr>
          <p:txBody>
            <a:bodyPr wrap="square" rtlCol="0">
              <a:spAutoFit/>
            </a:bodyPr>
            <a:lstStyle/>
            <a:p>
              <a:r>
                <a:rPr lang="fr-FR" dirty="0"/>
                <a:t>Et Linky ?</a:t>
              </a:r>
            </a:p>
          </p:txBody>
        </p:sp>
      </p:grpSp>
      <p:grpSp>
        <p:nvGrpSpPr>
          <p:cNvPr id="16" name="Groupe 15">
            <a:extLst>
              <a:ext uri="{FF2B5EF4-FFF2-40B4-BE49-F238E27FC236}">
                <a16:creationId xmlns:a16="http://schemas.microsoft.com/office/drawing/2014/main" id="{22549A42-A189-4901-9BE7-9B4EC38A1B46}"/>
              </a:ext>
            </a:extLst>
          </p:cNvPr>
          <p:cNvGrpSpPr/>
          <p:nvPr/>
        </p:nvGrpSpPr>
        <p:grpSpPr>
          <a:xfrm>
            <a:off x="8904707" y="4489364"/>
            <a:ext cx="2045864" cy="935561"/>
            <a:chOff x="8495162" y="4417758"/>
            <a:chExt cx="2045864" cy="935561"/>
          </a:xfrm>
        </p:grpSpPr>
        <p:sp>
          <p:nvSpPr>
            <p:cNvPr id="12" name="ZoneTexte 11">
              <a:extLst>
                <a:ext uri="{FF2B5EF4-FFF2-40B4-BE49-F238E27FC236}">
                  <a16:creationId xmlns:a16="http://schemas.microsoft.com/office/drawing/2014/main" id="{BF1D9FCD-DF05-4898-9778-603452755CE5}"/>
                </a:ext>
              </a:extLst>
            </p:cNvPr>
            <p:cNvSpPr txBox="1"/>
            <p:nvPr/>
          </p:nvSpPr>
          <p:spPr>
            <a:xfrm>
              <a:off x="8495162" y="4417758"/>
              <a:ext cx="1958549" cy="769441"/>
            </a:xfrm>
            <a:prstGeom prst="rect">
              <a:avLst/>
            </a:prstGeom>
            <a:solidFill>
              <a:srgbClr val="FFFF00"/>
            </a:solidFill>
            <a:ln>
              <a:solidFill>
                <a:srgbClr val="FF0000"/>
              </a:solidFill>
            </a:ln>
          </p:spPr>
          <p:txBody>
            <a:bodyPr wrap="square" rtlCol="0">
              <a:spAutoFit/>
            </a:bodyPr>
            <a:lstStyle/>
            <a:p>
              <a:r>
                <a:rPr lang="fr-FR" sz="1600" dirty="0"/>
                <a:t>Limite légale </a:t>
              </a:r>
            </a:p>
            <a:p>
              <a:r>
                <a:rPr lang="fr-FR" sz="1600" dirty="0">
                  <a:solidFill>
                    <a:schemeClr val="accent2">
                      <a:lumMod val="75000"/>
                    </a:schemeClr>
                  </a:solidFill>
                </a:rPr>
                <a:t>87 V/m </a:t>
              </a:r>
              <a:r>
                <a:rPr lang="fr-FR" sz="1600" dirty="0"/>
                <a:t>et </a:t>
              </a:r>
              <a:r>
                <a:rPr lang="fr-FR" sz="1600" dirty="0">
                  <a:solidFill>
                    <a:schemeClr val="accent4"/>
                  </a:solidFill>
                </a:rPr>
                <a:t>6,25 µT</a:t>
              </a:r>
            </a:p>
            <a:p>
              <a:r>
                <a:rPr lang="fr-FR" sz="1100" dirty="0"/>
                <a:t>Source ANFR</a:t>
              </a:r>
            </a:p>
          </p:txBody>
        </p:sp>
        <p:sp>
          <p:nvSpPr>
            <p:cNvPr id="13" name="ZoneTexte 12">
              <a:extLst>
                <a:ext uri="{FF2B5EF4-FFF2-40B4-BE49-F238E27FC236}">
                  <a16:creationId xmlns:a16="http://schemas.microsoft.com/office/drawing/2014/main" id="{9B407662-006B-4663-8298-3342A9B82F3E}"/>
                </a:ext>
              </a:extLst>
            </p:cNvPr>
            <p:cNvSpPr txBox="1"/>
            <p:nvPr/>
          </p:nvSpPr>
          <p:spPr>
            <a:xfrm flipH="1">
              <a:off x="9266207" y="5137875"/>
              <a:ext cx="1274819" cy="215444"/>
            </a:xfrm>
            <a:prstGeom prst="rect">
              <a:avLst/>
            </a:prstGeom>
            <a:noFill/>
          </p:spPr>
          <p:txBody>
            <a:bodyPr wrap="square" rtlCol="0">
              <a:spAutoFit/>
            </a:bodyPr>
            <a:lstStyle/>
            <a:p>
              <a:r>
                <a:rPr lang="en-GB" sz="800" dirty="0"/>
                <a:t>https://www.anfr.fr</a:t>
              </a:r>
            </a:p>
          </p:txBody>
        </p:sp>
      </p:grpSp>
      <p:pic>
        <p:nvPicPr>
          <p:cNvPr id="14" name="Image 13">
            <a:extLst>
              <a:ext uri="{FF2B5EF4-FFF2-40B4-BE49-F238E27FC236}">
                <a16:creationId xmlns:a16="http://schemas.microsoft.com/office/drawing/2014/main" id="{31850FAE-EEBB-484C-B158-E5E523FEB517}"/>
              </a:ext>
            </a:extLst>
          </p:cNvPr>
          <p:cNvPicPr>
            <a:picLocks noChangeAspect="1"/>
          </p:cNvPicPr>
          <p:nvPr/>
        </p:nvPicPr>
        <p:blipFill>
          <a:blip r:embed="rId4"/>
          <a:stretch>
            <a:fillRect/>
          </a:stretch>
        </p:blipFill>
        <p:spPr>
          <a:xfrm>
            <a:off x="9225785" y="1440037"/>
            <a:ext cx="1403708" cy="687817"/>
          </a:xfrm>
          <a:prstGeom prst="rect">
            <a:avLst/>
          </a:prstGeom>
          <a:effectLst>
            <a:softEdge rad="190500"/>
          </a:effectLst>
        </p:spPr>
      </p:pic>
      <p:pic>
        <p:nvPicPr>
          <p:cNvPr id="15" name="Image 14">
            <a:extLst>
              <a:ext uri="{FF2B5EF4-FFF2-40B4-BE49-F238E27FC236}">
                <a16:creationId xmlns:a16="http://schemas.microsoft.com/office/drawing/2014/main" id="{BD7FD1DB-CC49-4C94-BD24-F531466E2E3B}"/>
              </a:ext>
            </a:extLst>
          </p:cNvPr>
          <p:cNvPicPr>
            <a:picLocks noChangeAspect="1"/>
          </p:cNvPicPr>
          <p:nvPr/>
        </p:nvPicPr>
        <p:blipFill>
          <a:blip r:embed="rId5"/>
          <a:stretch>
            <a:fillRect/>
          </a:stretch>
        </p:blipFill>
        <p:spPr>
          <a:xfrm>
            <a:off x="9320473" y="2650624"/>
            <a:ext cx="1214332" cy="728599"/>
          </a:xfrm>
          <a:prstGeom prst="rect">
            <a:avLst/>
          </a:prstGeom>
          <a:effectLst>
            <a:softEdge rad="127000"/>
          </a:effectLst>
        </p:spPr>
      </p:pic>
      <p:sp>
        <p:nvSpPr>
          <p:cNvPr id="17" name="Espace réservé du numéro de diapositive 16">
            <a:extLst>
              <a:ext uri="{FF2B5EF4-FFF2-40B4-BE49-F238E27FC236}">
                <a16:creationId xmlns:a16="http://schemas.microsoft.com/office/drawing/2014/main" id="{30448BBA-80D8-4CF6-B711-261ED1214D53}"/>
              </a:ext>
            </a:extLst>
          </p:cNvPr>
          <p:cNvSpPr>
            <a:spLocks noGrp="1"/>
          </p:cNvSpPr>
          <p:nvPr>
            <p:ph type="sldNum" sz="quarter" idx="12"/>
          </p:nvPr>
        </p:nvSpPr>
        <p:spPr/>
        <p:txBody>
          <a:bodyPr/>
          <a:lstStyle/>
          <a:p>
            <a:fld id="{28CF56FF-A9C7-48CE-B5A8-E2EC5C60375F}" type="slidenum">
              <a:rPr lang="en-GB" smtClean="0"/>
              <a:t>15</a:t>
            </a:fld>
            <a:endParaRPr lang="en-GB"/>
          </a:p>
        </p:txBody>
      </p:sp>
      <p:pic>
        <p:nvPicPr>
          <p:cNvPr id="4" name="Image 3">
            <a:extLst>
              <a:ext uri="{FF2B5EF4-FFF2-40B4-BE49-F238E27FC236}">
                <a16:creationId xmlns:a16="http://schemas.microsoft.com/office/drawing/2014/main" id="{3A801C77-A0FF-4D6A-BCD0-ECE7F408349F}"/>
              </a:ext>
            </a:extLst>
          </p:cNvPr>
          <p:cNvPicPr>
            <a:picLocks noChangeAspect="1"/>
          </p:cNvPicPr>
          <p:nvPr/>
        </p:nvPicPr>
        <p:blipFill>
          <a:blip r:embed="rId6"/>
          <a:stretch>
            <a:fillRect/>
          </a:stretch>
        </p:blipFill>
        <p:spPr>
          <a:xfrm>
            <a:off x="10723792" y="970344"/>
            <a:ext cx="841321" cy="676715"/>
          </a:xfrm>
          <a:prstGeom prst="rect">
            <a:avLst/>
          </a:prstGeom>
        </p:spPr>
      </p:pic>
    </p:spTree>
    <p:extLst>
      <p:ext uri="{BB962C8B-B14F-4D97-AF65-F5344CB8AC3E}">
        <p14:creationId xmlns:p14="http://schemas.microsoft.com/office/powerpoint/2010/main" val="53913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5AD119B-19C8-4A42-965D-93C0C3D9BB02}"/>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6277495A-449F-49C6-AF28-82E28313BE1F}"/>
              </a:ext>
            </a:extLst>
          </p:cNvPr>
          <p:cNvSpPr>
            <a:spLocks noGrp="1"/>
          </p:cNvSpPr>
          <p:nvPr>
            <p:ph type="ftr" sz="quarter" idx="11"/>
          </p:nvPr>
        </p:nvSpPr>
        <p:spPr/>
        <p:txBody>
          <a:bodyPr/>
          <a:lstStyle/>
          <a:p>
            <a:r>
              <a:rPr lang="fr-FR"/>
              <a:t>Les ondes et nous</a:t>
            </a:r>
            <a:endParaRPr lang="en-GB" dirty="0"/>
          </a:p>
        </p:txBody>
      </p:sp>
      <p:sp>
        <p:nvSpPr>
          <p:cNvPr id="4" name="Espace réservé du numéro de diapositive 3">
            <a:extLst>
              <a:ext uri="{FF2B5EF4-FFF2-40B4-BE49-F238E27FC236}">
                <a16:creationId xmlns:a16="http://schemas.microsoft.com/office/drawing/2014/main" id="{D9AEB6A4-B557-4AB1-87A2-D599AFC9A921}"/>
              </a:ext>
            </a:extLst>
          </p:cNvPr>
          <p:cNvSpPr>
            <a:spLocks noGrp="1"/>
          </p:cNvSpPr>
          <p:nvPr>
            <p:ph type="sldNum" sz="quarter" idx="12"/>
          </p:nvPr>
        </p:nvSpPr>
        <p:spPr/>
        <p:txBody>
          <a:bodyPr/>
          <a:lstStyle/>
          <a:p>
            <a:fld id="{28CF56FF-A9C7-48CE-B5A8-E2EC5C60375F}" type="slidenum">
              <a:rPr lang="en-GB" smtClean="0"/>
              <a:t>16</a:t>
            </a:fld>
            <a:endParaRPr lang="en-GB"/>
          </a:p>
        </p:txBody>
      </p:sp>
      <p:sp>
        <p:nvSpPr>
          <p:cNvPr id="9" name="ZoneTexte 8">
            <a:extLst>
              <a:ext uri="{FF2B5EF4-FFF2-40B4-BE49-F238E27FC236}">
                <a16:creationId xmlns:a16="http://schemas.microsoft.com/office/drawing/2014/main" id="{D767A56C-16E8-43D6-85C2-FE89E3BD3338}"/>
              </a:ext>
            </a:extLst>
          </p:cNvPr>
          <p:cNvSpPr txBox="1"/>
          <p:nvPr/>
        </p:nvSpPr>
        <p:spPr>
          <a:xfrm>
            <a:off x="8030423" y="369474"/>
            <a:ext cx="2832519" cy="369332"/>
          </a:xfrm>
          <a:prstGeom prst="rect">
            <a:avLst/>
          </a:prstGeom>
          <a:noFill/>
        </p:spPr>
        <p:txBody>
          <a:bodyPr wrap="square" rtlCol="0">
            <a:spAutoFit/>
          </a:bodyPr>
          <a:lstStyle/>
          <a:p>
            <a:r>
              <a:rPr lang="fr-FR" dirty="0">
                <a:solidFill>
                  <a:srgbClr val="FF0000"/>
                </a:solidFill>
              </a:rPr>
              <a:t>Et les éoliennes ?</a:t>
            </a:r>
            <a:endParaRPr lang="en-GB" dirty="0">
              <a:solidFill>
                <a:srgbClr val="FF0000"/>
              </a:solidFill>
            </a:endParaRPr>
          </a:p>
        </p:txBody>
      </p:sp>
      <p:pic>
        <p:nvPicPr>
          <p:cNvPr id="10" name="Image 9">
            <a:extLst>
              <a:ext uri="{FF2B5EF4-FFF2-40B4-BE49-F238E27FC236}">
                <a16:creationId xmlns:a16="http://schemas.microsoft.com/office/drawing/2014/main" id="{D868C907-6F36-4384-ABC9-44177D16B567}"/>
              </a:ext>
            </a:extLst>
          </p:cNvPr>
          <p:cNvPicPr>
            <a:picLocks noChangeAspect="1"/>
          </p:cNvPicPr>
          <p:nvPr/>
        </p:nvPicPr>
        <p:blipFill>
          <a:blip r:embed="rId2"/>
          <a:stretch>
            <a:fillRect/>
          </a:stretch>
        </p:blipFill>
        <p:spPr>
          <a:xfrm>
            <a:off x="2994120" y="1496781"/>
            <a:ext cx="3320327" cy="3513370"/>
          </a:xfrm>
          <a:prstGeom prst="rect">
            <a:avLst/>
          </a:prstGeom>
        </p:spPr>
      </p:pic>
      <p:sp>
        <p:nvSpPr>
          <p:cNvPr id="11" name="ZoneTexte 10">
            <a:extLst>
              <a:ext uri="{FF2B5EF4-FFF2-40B4-BE49-F238E27FC236}">
                <a16:creationId xmlns:a16="http://schemas.microsoft.com/office/drawing/2014/main" id="{044132AB-F197-4009-9494-544FA87B0064}"/>
              </a:ext>
            </a:extLst>
          </p:cNvPr>
          <p:cNvSpPr txBox="1"/>
          <p:nvPr/>
        </p:nvSpPr>
        <p:spPr>
          <a:xfrm>
            <a:off x="6829425" y="1864463"/>
            <a:ext cx="4314825" cy="369332"/>
          </a:xfrm>
          <a:prstGeom prst="rect">
            <a:avLst/>
          </a:prstGeom>
          <a:noFill/>
        </p:spPr>
        <p:txBody>
          <a:bodyPr wrap="square" rtlCol="0">
            <a:spAutoFit/>
          </a:bodyPr>
          <a:lstStyle/>
          <a:p>
            <a:r>
              <a:rPr lang="fr-FR" dirty="0">
                <a:solidFill>
                  <a:srgbClr val="0070C0"/>
                </a:solidFill>
              </a:rPr>
              <a:t>Exemple : puissance de </a:t>
            </a:r>
            <a:r>
              <a:rPr lang="fr-FR" dirty="0">
                <a:solidFill>
                  <a:srgbClr val="FF0000"/>
                </a:solidFill>
              </a:rPr>
              <a:t>crête</a:t>
            </a:r>
            <a:r>
              <a:rPr lang="fr-FR" dirty="0">
                <a:solidFill>
                  <a:srgbClr val="0070C0"/>
                </a:solidFill>
              </a:rPr>
              <a:t> 2 </a:t>
            </a:r>
            <a:r>
              <a:rPr lang="fr-FR" dirty="0" err="1">
                <a:solidFill>
                  <a:srgbClr val="0070C0"/>
                </a:solidFill>
              </a:rPr>
              <a:t>MWc</a:t>
            </a:r>
            <a:r>
              <a:rPr lang="fr-FR" dirty="0">
                <a:solidFill>
                  <a:srgbClr val="0070C0"/>
                </a:solidFill>
              </a:rPr>
              <a:t> </a:t>
            </a:r>
          </a:p>
        </p:txBody>
      </p:sp>
      <p:sp>
        <p:nvSpPr>
          <p:cNvPr id="12" name="ZoneTexte 11">
            <a:extLst>
              <a:ext uri="{FF2B5EF4-FFF2-40B4-BE49-F238E27FC236}">
                <a16:creationId xmlns:a16="http://schemas.microsoft.com/office/drawing/2014/main" id="{8B710CE4-7806-4E63-9003-7E2E5D0474AB}"/>
              </a:ext>
            </a:extLst>
          </p:cNvPr>
          <p:cNvSpPr txBox="1"/>
          <p:nvPr/>
        </p:nvSpPr>
        <p:spPr>
          <a:xfrm>
            <a:off x="7187184" y="2794436"/>
            <a:ext cx="3747569" cy="1015663"/>
          </a:xfrm>
          <a:prstGeom prst="rect">
            <a:avLst/>
          </a:prstGeom>
          <a:noFill/>
          <a:ln>
            <a:solidFill>
              <a:srgbClr val="FF0000"/>
            </a:solidFill>
          </a:ln>
        </p:spPr>
        <p:txBody>
          <a:bodyPr wrap="square" rtlCol="0">
            <a:spAutoFit/>
          </a:bodyPr>
          <a:lstStyle/>
          <a:p>
            <a:r>
              <a:rPr lang="fr-FR" dirty="0"/>
              <a:t>Sortie de l’éolienne</a:t>
            </a:r>
          </a:p>
          <a:p>
            <a:pPr marL="285750" indent="-285750">
              <a:buFontTx/>
              <a:buChar char="-"/>
            </a:pPr>
            <a:r>
              <a:rPr lang="fr-FR" sz="1400" dirty="0"/>
              <a:t>Tension 	700 V</a:t>
            </a:r>
          </a:p>
          <a:p>
            <a:pPr marL="285750" indent="-285750">
              <a:buFontTx/>
              <a:buChar char="-"/>
            </a:pPr>
            <a:r>
              <a:rPr lang="fr-FR" sz="1400" dirty="0"/>
              <a:t>Intensité	3 000 A (env.)</a:t>
            </a:r>
          </a:p>
          <a:p>
            <a:pPr marL="285750" indent="-285750">
              <a:buFontTx/>
              <a:buChar char="-"/>
            </a:pPr>
            <a:r>
              <a:rPr lang="fr-FR" sz="1400" dirty="0"/>
              <a:t>Alternatif	fréquence variable</a:t>
            </a:r>
          </a:p>
        </p:txBody>
      </p:sp>
      <p:cxnSp>
        <p:nvCxnSpPr>
          <p:cNvPr id="14" name="Connecteur droit avec flèche 13">
            <a:extLst>
              <a:ext uri="{FF2B5EF4-FFF2-40B4-BE49-F238E27FC236}">
                <a16:creationId xmlns:a16="http://schemas.microsoft.com/office/drawing/2014/main" id="{CC791B6B-9427-4C5F-9A7D-9AAB79938A8A}"/>
              </a:ext>
            </a:extLst>
          </p:cNvPr>
          <p:cNvCxnSpPr>
            <a:cxnSpLocks/>
          </p:cNvCxnSpPr>
          <p:nvPr/>
        </p:nvCxnSpPr>
        <p:spPr>
          <a:xfrm flipH="1" flipV="1">
            <a:off x="4381877" y="3359452"/>
            <a:ext cx="2805307" cy="26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ZoneTexte 14">
            <a:extLst>
              <a:ext uri="{FF2B5EF4-FFF2-40B4-BE49-F238E27FC236}">
                <a16:creationId xmlns:a16="http://schemas.microsoft.com/office/drawing/2014/main" id="{BC19EC60-F57F-4B49-ADB5-AB53E96D4437}"/>
              </a:ext>
            </a:extLst>
          </p:cNvPr>
          <p:cNvSpPr txBox="1"/>
          <p:nvPr/>
        </p:nvSpPr>
        <p:spPr>
          <a:xfrm>
            <a:off x="7187183" y="4155296"/>
            <a:ext cx="3747569" cy="1015663"/>
          </a:xfrm>
          <a:prstGeom prst="rect">
            <a:avLst/>
          </a:prstGeom>
          <a:noFill/>
          <a:ln>
            <a:solidFill>
              <a:srgbClr val="FF0000"/>
            </a:solidFill>
          </a:ln>
        </p:spPr>
        <p:txBody>
          <a:bodyPr wrap="square" rtlCol="0">
            <a:spAutoFit/>
          </a:bodyPr>
          <a:lstStyle/>
          <a:p>
            <a:r>
              <a:rPr lang="fr-FR" dirty="0"/>
              <a:t>Sortie du transformateur</a:t>
            </a:r>
          </a:p>
          <a:p>
            <a:pPr marL="285750" indent="-285750">
              <a:buFontTx/>
              <a:buChar char="-"/>
            </a:pPr>
            <a:r>
              <a:rPr lang="fr-FR" sz="1400" dirty="0"/>
              <a:t>Tension 	20 000 V</a:t>
            </a:r>
          </a:p>
          <a:p>
            <a:pPr marL="285750" indent="-285750">
              <a:buFontTx/>
              <a:buChar char="-"/>
            </a:pPr>
            <a:r>
              <a:rPr lang="fr-FR" sz="1400" dirty="0"/>
              <a:t>Intensité	100 A (env.)</a:t>
            </a:r>
          </a:p>
          <a:p>
            <a:pPr marL="285750" indent="-285750">
              <a:buFontTx/>
              <a:buChar char="-"/>
            </a:pPr>
            <a:r>
              <a:rPr lang="fr-FR" sz="1400" dirty="0"/>
              <a:t>Alternatif 	50 Hz</a:t>
            </a:r>
          </a:p>
        </p:txBody>
      </p:sp>
      <p:cxnSp>
        <p:nvCxnSpPr>
          <p:cNvPr id="16" name="Connecteur droit avec flèche 15">
            <a:extLst>
              <a:ext uri="{FF2B5EF4-FFF2-40B4-BE49-F238E27FC236}">
                <a16:creationId xmlns:a16="http://schemas.microsoft.com/office/drawing/2014/main" id="{65979984-B970-4073-925E-AC89ADFCB444}"/>
              </a:ext>
            </a:extLst>
          </p:cNvPr>
          <p:cNvCxnSpPr>
            <a:cxnSpLocks/>
          </p:cNvCxnSpPr>
          <p:nvPr/>
        </p:nvCxnSpPr>
        <p:spPr>
          <a:xfrm flipH="1" flipV="1">
            <a:off x="4771176" y="4487744"/>
            <a:ext cx="2416009" cy="14032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ZoneTexte 17">
            <a:extLst>
              <a:ext uri="{FF2B5EF4-FFF2-40B4-BE49-F238E27FC236}">
                <a16:creationId xmlns:a16="http://schemas.microsoft.com/office/drawing/2014/main" id="{F24E3C4C-82A7-48BD-8D47-E2540341E10C}"/>
              </a:ext>
            </a:extLst>
          </p:cNvPr>
          <p:cNvSpPr txBox="1"/>
          <p:nvPr/>
        </p:nvSpPr>
        <p:spPr>
          <a:xfrm>
            <a:off x="3315771" y="5342599"/>
            <a:ext cx="7541135" cy="307777"/>
          </a:xfrm>
          <a:prstGeom prst="rect">
            <a:avLst/>
          </a:prstGeom>
          <a:noFill/>
        </p:spPr>
        <p:txBody>
          <a:bodyPr wrap="square" rtlCol="0">
            <a:spAutoFit/>
          </a:bodyPr>
          <a:lstStyle/>
          <a:p>
            <a:r>
              <a:rPr lang="fr-FR" sz="1400" dirty="0">
                <a:solidFill>
                  <a:srgbClr val="FF0000"/>
                </a:solidFill>
              </a:rPr>
              <a:t>Caractéristiques proches d’une ligne moyenne tension (entre 15 000 et 30 000 volts)</a:t>
            </a:r>
          </a:p>
        </p:txBody>
      </p:sp>
      <p:pic>
        <p:nvPicPr>
          <p:cNvPr id="5" name="Image 4">
            <a:extLst>
              <a:ext uri="{FF2B5EF4-FFF2-40B4-BE49-F238E27FC236}">
                <a16:creationId xmlns:a16="http://schemas.microsoft.com/office/drawing/2014/main" id="{E91CD7E7-A685-4377-A0AD-916D63D0FD75}"/>
              </a:ext>
            </a:extLst>
          </p:cNvPr>
          <p:cNvPicPr>
            <a:picLocks noChangeAspect="1"/>
          </p:cNvPicPr>
          <p:nvPr/>
        </p:nvPicPr>
        <p:blipFill>
          <a:blip r:embed="rId3"/>
          <a:stretch>
            <a:fillRect/>
          </a:stretch>
        </p:blipFill>
        <p:spPr>
          <a:xfrm>
            <a:off x="10514091" y="921682"/>
            <a:ext cx="841321" cy="676715"/>
          </a:xfrm>
          <a:prstGeom prst="rect">
            <a:avLst/>
          </a:prstGeom>
        </p:spPr>
      </p:pic>
    </p:spTree>
    <p:extLst>
      <p:ext uri="{BB962C8B-B14F-4D97-AF65-F5344CB8AC3E}">
        <p14:creationId xmlns:p14="http://schemas.microsoft.com/office/powerpoint/2010/main" val="3786907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1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2C787E-8460-AF4B-9177-6820A5E1BB28}"/>
            </a:ext>
          </a:extLst>
        </p:cNvPr>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210DA9B7-DD8F-33F0-5FB2-0C9F3F148B4A}"/>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AEAD083F-2C4F-3F18-3F99-48F352577CC7}"/>
              </a:ext>
            </a:extLst>
          </p:cNvPr>
          <p:cNvSpPr>
            <a:spLocks noGrp="1"/>
          </p:cNvSpPr>
          <p:nvPr>
            <p:ph type="ftr" sz="quarter" idx="11"/>
          </p:nvPr>
        </p:nvSpPr>
        <p:spPr>
          <a:xfrm>
            <a:off x="3485660" y="6098195"/>
            <a:ext cx="5716488" cy="365125"/>
          </a:xfrm>
        </p:spPr>
        <p:txBody>
          <a:bodyPr/>
          <a:lstStyle/>
          <a:p>
            <a:r>
              <a:rPr lang="fr-FR"/>
              <a:t>Les ondes et nous</a:t>
            </a:r>
            <a:endParaRPr lang="en-GB" dirty="0"/>
          </a:p>
        </p:txBody>
      </p:sp>
      <p:sp>
        <p:nvSpPr>
          <p:cNvPr id="5" name="ZoneTexte 4">
            <a:extLst>
              <a:ext uri="{FF2B5EF4-FFF2-40B4-BE49-F238E27FC236}">
                <a16:creationId xmlns:a16="http://schemas.microsoft.com/office/drawing/2014/main" id="{EA2355B7-6B5D-EF5E-436B-62486CD6116F}"/>
              </a:ext>
            </a:extLst>
          </p:cNvPr>
          <p:cNvSpPr txBox="1"/>
          <p:nvPr/>
        </p:nvSpPr>
        <p:spPr>
          <a:xfrm>
            <a:off x="5537688" y="408888"/>
            <a:ext cx="6094289" cy="369332"/>
          </a:xfrm>
          <a:prstGeom prst="rect">
            <a:avLst/>
          </a:prstGeom>
          <a:noFill/>
          <a:ln>
            <a:noFill/>
          </a:ln>
        </p:spPr>
        <p:txBody>
          <a:bodyPr wrap="square" rtlCol="0">
            <a:spAutoFit/>
          </a:bodyPr>
          <a:lstStyle/>
          <a:p>
            <a:r>
              <a:rPr lang="fr-FR" dirty="0">
                <a:solidFill>
                  <a:srgbClr val="FF0000"/>
                </a:solidFill>
              </a:rPr>
              <a:t>Effets sanitaires des champs basse fréquence</a:t>
            </a:r>
          </a:p>
        </p:txBody>
      </p:sp>
      <p:sp>
        <p:nvSpPr>
          <p:cNvPr id="19" name="ZoneTexte 18">
            <a:extLst>
              <a:ext uri="{FF2B5EF4-FFF2-40B4-BE49-F238E27FC236}">
                <a16:creationId xmlns:a16="http://schemas.microsoft.com/office/drawing/2014/main" id="{35F796A4-F512-8076-9F88-2D2D7E5FBC20}"/>
              </a:ext>
            </a:extLst>
          </p:cNvPr>
          <p:cNvSpPr txBox="1"/>
          <p:nvPr/>
        </p:nvSpPr>
        <p:spPr>
          <a:xfrm>
            <a:off x="3305917" y="909512"/>
            <a:ext cx="6678412" cy="369332"/>
          </a:xfrm>
          <a:prstGeom prst="rect">
            <a:avLst/>
          </a:prstGeom>
          <a:noFill/>
        </p:spPr>
        <p:txBody>
          <a:bodyPr wrap="square" rtlCol="0">
            <a:spAutoFit/>
          </a:bodyPr>
          <a:lstStyle/>
          <a:p>
            <a:r>
              <a:rPr lang="fr-FR" dirty="0"/>
              <a:t>Les 3 niveaux d’effets potentiels sur un corps humain</a:t>
            </a:r>
          </a:p>
        </p:txBody>
      </p:sp>
      <p:sp>
        <p:nvSpPr>
          <p:cNvPr id="6" name="Espace réservé du numéro de diapositive 5">
            <a:extLst>
              <a:ext uri="{FF2B5EF4-FFF2-40B4-BE49-F238E27FC236}">
                <a16:creationId xmlns:a16="http://schemas.microsoft.com/office/drawing/2014/main" id="{693A6800-9F28-29B4-D551-03FC755DE452}"/>
              </a:ext>
            </a:extLst>
          </p:cNvPr>
          <p:cNvSpPr>
            <a:spLocks noGrp="1"/>
          </p:cNvSpPr>
          <p:nvPr>
            <p:ph type="sldNum" sz="quarter" idx="12"/>
          </p:nvPr>
        </p:nvSpPr>
        <p:spPr/>
        <p:txBody>
          <a:bodyPr/>
          <a:lstStyle/>
          <a:p>
            <a:fld id="{28CF56FF-A9C7-48CE-B5A8-E2EC5C60375F}" type="slidenum">
              <a:rPr lang="en-GB" smtClean="0"/>
              <a:t>17</a:t>
            </a:fld>
            <a:endParaRPr lang="en-GB"/>
          </a:p>
        </p:txBody>
      </p:sp>
      <p:sp>
        <p:nvSpPr>
          <p:cNvPr id="4" name="Flèche : droite 3">
            <a:extLst>
              <a:ext uri="{FF2B5EF4-FFF2-40B4-BE49-F238E27FC236}">
                <a16:creationId xmlns:a16="http://schemas.microsoft.com/office/drawing/2014/main" id="{912D5A0F-B568-C84A-A82A-E539BAE6950F}"/>
              </a:ext>
            </a:extLst>
          </p:cNvPr>
          <p:cNvSpPr/>
          <p:nvPr/>
        </p:nvSpPr>
        <p:spPr>
          <a:xfrm>
            <a:off x="1461947" y="3329879"/>
            <a:ext cx="995150" cy="186431"/>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8" name="Groupe 7">
            <a:extLst>
              <a:ext uri="{FF2B5EF4-FFF2-40B4-BE49-F238E27FC236}">
                <a16:creationId xmlns:a16="http://schemas.microsoft.com/office/drawing/2014/main" id="{EE431993-E572-7A07-A5E9-7D12122D6E9E}"/>
              </a:ext>
            </a:extLst>
          </p:cNvPr>
          <p:cNvGrpSpPr/>
          <p:nvPr/>
        </p:nvGrpSpPr>
        <p:grpSpPr>
          <a:xfrm>
            <a:off x="2504354" y="1733822"/>
            <a:ext cx="7479975" cy="3510987"/>
            <a:chOff x="1052303" y="1727319"/>
            <a:chExt cx="7479975" cy="3510987"/>
          </a:xfrm>
        </p:grpSpPr>
        <p:grpSp>
          <p:nvGrpSpPr>
            <p:cNvPr id="17" name="Groupe 16">
              <a:extLst>
                <a:ext uri="{FF2B5EF4-FFF2-40B4-BE49-F238E27FC236}">
                  <a16:creationId xmlns:a16="http://schemas.microsoft.com/office/drawing/2014/main" id="{53CEED54-B2D0-9525-DCA5-593722031716}"/>
                </a:ext>
              </a:extLst>
            </p:cNvPr>
            <p:cNvGrpSpPr/>
            <p:nvPr/>
          </p:nvGrpSpPr>
          <p:grpSpPr>
            <a:xfrm>
              <a:off x="1052303" y="1727319"/>
              <a:ext cx="7479975" cy="3510987"/>
              <a:chOff x="600187" y="1811253"/>
              <a:chExt cx="7479975" cy="3510987"/>
            </a:xfrm>
          </p:grpSpPr>
          <p:sp>
            <p:nvSpPr>
              <p:cNvPr id="28" name="ZoneTexte 27">
                <a:extLst>
                  <a:ext uri="{FF2B5EF4-FFF2-40B4-BE49-F238E27FC236}">
                    <a16:creationId xmlns:a16="http://schemas.microsoft.com/office/drawing/2014/main" id="{BCF2A699-4058-BE10-C1D7-CD9977A213B2}"/>
                  </a:ext>
                </a:extLst>
              </p:cNvPr>
              <p:cNvSpPr txBox="1"/>
              <p:nvPr/>
            </p:nvSpPr>
            <p:spPr>
              <a:xfrm>
                <a:off x="600187" y="3001074"/>
                <a:ext cx="2702623" cy="923330"/>
              </a:xfrm>
              <a:prstGeom prst="rect">
                <a:avLst/>
              </a:prstGeom>
              <a:noFill/>
              <a:ln>
                <a:solidFill>
                  <a:srgbClr val="FF0000"/>
                </a:solidFill>
              </a:ln>
            </p:spPr>
            <p:txBody>
              <a:bodyPr wrap="square" rtlCol="0">
                <a:spAutoFit/>
              </a:bodyPr>
              <a:lstStyle/>
              <a:p>
                <a:r>
                  <a:rPr lang="fr-FR" dirty="0">
                    <a:solidFill>
                      <a:schemeClr val="accent2"/>
                    </a:solidFill>
                  </a:rPr>
                  <a:t>Le système nerveux propage des impulsions électriques</a:t>
                </a:r>
              </a:p>
            </p:txBody>
          </p:sp>
          <p:sp>
            <p:nvSpPr>
              <p:cNvPr id="29" name="Triangle isocèle 28">
                <a:extLst>
                  <a:ext uri="{FF2B5EF4-FFF2-40B4-BE49-F238E27FC236}">
                    <a16:creationId xmlns:a16="http://schemas.microsoft.com/office/drawing/2014/main" id="{279A7DEB-540B-376D-3DE7-6DDD3F5E1743}"/>
                  </a:ext>
                </a:extLst>
              </p:cNvPr>
              <p:cNvSpPr/>
              <p:nvPr/>
            </p:nvSpPr>
            <p:spPr>
              <a:xfrm rot="10800000">
                <a:off x="3633522" y="4098058"/>
                <a:ext cx="1222420" cy="1224182"/>
              </a:xfrm>
              <a:prstGeom prst="triangle">
                <a:avLst>
                  <a:gd name="adj" fmla="val 50794"/>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0" name="Trapèze 29">
                <a:extLst>
                  <a:ext uri="{FF2B5EF4-FFF2-40B4-BE49-F238E27FC236}">
                    <a16:creationId xmlns:a16="http://schemas.microsoft.com/office/drawing/2014/main" id="{C3E3FBC8-4CD1-AAB7-1E63-9F17A222BF96}"/>
                  </a:ext>
                </a:extLst>
              </p:cNvPr>
              <p:cNvSpPr/>
              <p:nvPr/>
            </p:nvSpPr>
            <p:spPr>
              <a:xfrm rot="10800000">
                <a:off x="3180555" y="2953742"/>
                <a:ext cx="2128355" cy="1017995"/>
              </a:xfrm>
              <a:prstGeom prst="trapezoid">
                <a:avLst>
                  <a:gd name="adj" fmla="val 42964"/>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1" name="Trapèze 30">
                <a:extLst>
                  <a:ext uri="{FF2B5EF4-FFF2-40B4-BE49-F238E27FC236}">
                    <a16:creationId xmlns:a16="http://schemas.microsoft.com/office/drawing/2014/main" id="{E9DD1CB6-0856-9C22-34B0-C013C59559FC}"/>
                  </a:ext>
                </a:extLst>
              </p:cNvPr>
              <p:cNvSpPr/>
              <p:nvPr/>
            </p:nvSpPr>
            <p:spPr>
              <a:xfrm rot="10800000">
                <a:off x="2748412" y="1811253"/>
                <a:ext cx="2964581" cy="1017995"/>
              </a:xfrm>
              <a:prstGeom prst="trapezoid">
                <a:avLst>
                  <a:gd name="adj" fmla="val 38237"/>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2" name="ZoneTexte 31">
                <a:extLst>
                  <a:ext uri="{FF2B5EF4-FFF2-40B4-BE49-F238E27FC236}">
                    <a16:creationId xmlns:a16="http://schemas.microsoft.com/office/drawing/2014/main" id="{D800FD11-FCA6-EABC-98F0-B5E289DA3022}"/>
                  </a:ext>
                </a:extLst>
              </p:cNvPr>
              <p:cNvSpPr txBox="1"/>
              <p:nvPr/>
            </p:nvSpPr>
            <p:spPr>
              <a:xfrm>
                <a:off x="4819904" y="4349012"/>
                <a:ext cx="3207554" cy="646331"/>
              </a:xfrm>
              <a:prstGeom prst="rect">
                <a:avLst/>
              </a:prstGeom>
              <a:noFill/>
              <a:ln>
                <a:solidFill>
                  <a:schemeClr val="accent1"/>
                </a:solidFill>
              </a:ln>
            </p:spPr>
            <p:txBody>
              <a:bodyPr wrap="square" rtlCol="0">
                <a:spAutoFit/>
              </a:bodyPr>
              <a:lstStyle/>
              <a:p>
                <a:r>
                  <a:rPr lang="fr-FR" dirty="0">
                    <a:solidFill>
                      <a:srgbClr val="FF0000"/>
                    </a:solidFill>
                  </a:rPr>
                  <a:t>Effets physiques sur les cellules</a:t>
                </a:r>
              </a:p>
            </p:txBody>
          </p:sp>
          <p:sp>
            <p:nvSpPr>
              <p:cNvPr id="33" name="ZoneTexte 32">
                <a:extLst>
                  <a:ext uri="{FF2B5EF4-FFF2-40B4-BE49-F238E27FC236}">
                    <a16:creationId xmlns:a16="http://schemas.microsoft.com/office/drawing/2014/main" id="{69F1583A-1062-FA26-F82C-8D4CE81DCA58}"/>
                  </a:ext>
                </a:extLst>
              </p:cNvPr>
              <p:cNvSpPr txBox="1"/>
              <p:nvPr/>
            </p:nvSpPr>
            <p:spPr>
              <a:xfrm>
                <a:off x="5510216" y="3100175"/>
                <a:ext cx="2569946" cy="646331"/>
              </a:xfrm>
              <a:prstGeom prst="rect">
                <a:avLst/>
              </a:prstGeom>
              <a:noFill/>
              <a:ln>
                <a:solidFill>
                  <a:schemeClr val="accent1"/>
                </a:solidFill>
              </a:ln>
            </p:spPr>
            <p:txBody>
              <a:bodyPr wrap="square" rtlCol="0">
                <a:spAutoFit/>
              </a:bodyPr>
              <a:lstStyle/>
              <a:p>
                <a:r>
                  <a:rPr lang="fr-FR" dirty="0">
                    <a:solidFill>
                      <a:schemeClr val="accent2"/>
                    </a:solidFill>
                  </a:rPr>
                  <a:t>Effets physiologiques sur les organismes</a:t>
                </a:r>
              </a:p>
            </p:txBody>
          </p:sp>
          <p:sp>
            <p:nvSpPr>
              <p:cNvPr id="34" name="ZoneTexte 33">
                <a:extLst>
                  <a:ext uri="{FF2B5EF4-FFF2-40B4-BE49-F238E27FC236}">
                    <a16:creationId xmlns:a16="http://schemas.microsoft.com/office/drawing/2014/main" id="{F2F138CB-FADB-5993-70BA-ECD0DC3F3B89}"/>
                  </a:ext>
                </a:extLst>
              </p:cNvPr>
              <p:cNvSpPr txBox="1"/>
              <p:nvPr/>
            </p:nvSpPr>
            <p:spPr>
              <a:xfrm>
                <a:off x="5899103" y="1920406"/>
                <a:ext cx="2128355" cy="923330"/>
              </a:xfrm>
              <a:prstGeom prst="rect">
                <a:avLst/>
              </a:prstGeom>
              <a:noFill/>
              <a:ln>
                <a:solidFill>
                  <a:schemeClr val="accent1"/>
                </a:solidFill>
              </a:ln>
            </p:spPr>
            <p:txBody>
              <a:bodyPr wrap="square" rtlCol="0">
                <a:spAutoFit/>
              </a:bodyPr>
              <a:lstStyle/>
              <a:p>
                <a:r>
                  <a:rPr lang="fr-FR" dirty="0">
                    <a:solidFill>
                      <a:srgbClr val="0070C0"/>
                    </a:solidFill>
                  </a:rPr>
                  <a:t>Effets psychologiques sur les individus</a:t>
                </a:r>
              </a:p>
            </p:txBody>
          </p:sp>
          <p:sp>
            <p:nvSpPr>
              <p:cNvPr id="35" name="ZoneTexte 34">
                <a:extLst>
                  <a:ext uri="{FF2B5EF4-FFF2-40B4-BE49-F238E27FC236}">
                    <a16:creationId xmlns:a16="http://schemas.microsoft.com/office/drawing/2014/main" id="{63375F12-2844-EBC5-1FA7-1C4521C57AF6}"/>
                  </a:ext>
                </a:extLst>
              </p:cNvPr>
              <p:cNvSpPr txBox="1"/>
              <p:nvPr/>
            </p:nvSpPr>
            <p:spPr>
              <a:xfrm>
                <a:off x="716040" y="4304437"/>
                <a:ext cx="2847724" cy="923330"/>
              </a:xfrm>
              <a:prstGeom prst="rect">
                <a:avLst/>
              </a:prstGeom>
              <a:noFill/>
              <a:ln>
                <a:solidFill>
                  <a:srgbClr val="FF0000"/>
                </a:solidFill>
              </a:ln>
            </p:spPr>
            <p:txBody>
              <a:bodyPr wrap="square" rtlCol="0">
                <a:spAutoFit/>
              </a:bodyPr>
              <a:lstStyle/>
              <a:p>
                <a:r>
                  <a:rPr lang="fr-FR" dirty="0">
                    <a:solidFill>
                      <a:srgbClr val="FF0000"/>
                    </a:solidFill>
                  </a:rPr>
                  <a:t>Le corps humain est constitué de molécules (ADN, protéines, …)</a:t>
                </a:r>
              </a:p>
            </p:txBody>
          </p:sp>
          <p:sp>
            <p:nvSpPr>
              <p:cNvPr id="36" name="ZoneTexte 35">
                <a:extLst>
                  <a:ext uri="{FF2B5EF4-FFF2-40B4-BE49-F238E27FC236}">
                    <a16:creationId xmlns:a16="http://schemas.microsoft.com/office/drawing/2014/main" id="{FCBA1BC6-D81E-BE6A-8297-77B89F984825}"/>
                  </a:ext>
                </a:extLst>
              </p:cNvPr>
              <p:cNvSpPr txBox="1"/>
              <p:nvPr/>
            </p:nvSpPr>
            <p:spPr>
              <a:xfrm>
                <a:off x="640502" y="1905918"/>
                <a:ext cx="1920739" cy="923330"/>
              </a:xfrm>
              <a:prstGeom prst="rect">
                <a:avLst/>
              </a:prstGeom>
              <a:noFill/>
              <a:ln>
                <a:solidFill>
                  <a:srgbClr val="FF0000"/>
                </a:solidFill>
              </a:ln>
            </p:spPr>
            <p:txBody>
              <a:bodyPr wrap="square" rtlCol="0">
                <a:spAutoFit/>
              </a:bodyPr>
              <a:lstStyle/>
              <a:p>
                <a:r>
                  <a:rPr lang="fr-FR" dirty="0">
                    <a:solidFill>
                      <a:srgbClr val="0070C0"/>
                    </a:solidFill>
                  </a:rPr>
                  <a:t>Le cerveau est à l’origine du comportement</a:t>
                </a:r>
              </a:p>
            </p:txBody>
          </p:sp>
        </p:grpSp>
        <p:pic>
          <p:nvPicPr>
            <p:cNvPr id="20" name="Image 19">
              <a:extLst>
                <a:ext uri="{FF2B5EF4-FFF2-40B4-BE49-F238E27FC236}">
                  <a16:creationId xmlns:a16="http://schemas.microsoft.com/office/drawing/2014/main" id="{DE659205-C3B7-1AF6-AF50-87DC54CDA759}"/>
                </a:ext>
              </a:extLst>
            </p:cNvPr>
            <p:cNvPicPr>
              <a:picLocks noChangeAspect="1"/>
            </p:cNvPicPr>
            <p:nvPr/>
          </p:nvPicPr>
          <p:blipFill>
            <a:blip r:embed="rId2">
              <a:alphaModFix amt="73000"/>
            </a:blip>
            <a:stretch>
              <a:fillRect/>
            </a:stretch>
          </p:blipFill>
          <p:spPr>
            <a:xfrm>
              <a:off x="4368576" y="4129939"/>
              <a:ext cx="522272" cy="395191"/>
            </a:xfrm>
            <a:prstGeom prst="rect">
              <a:avLst/>
            </a:prstGeom>
            <a:effectLst>
              <a:softEdge rad="50800"/>
            </a:effectLst>
          </p:spPr>
        </p:pic>
        <p:pic>
          <p:nvPicPr>
            <p:cNvPr id="24" name="Image 23">
              <a:extLst>
                <a:ext uri="{FF2B5EF4-FFF2-40B4-BE49-F238E27FC236}">
                  <a16:creationId xmlns:a16="http://schemas.microsoft.com/office/drawing/2014/main" id="{F285D375-0C49-E365-A653-E6CF5DCEE92E}"/>
                </a:ext>
              </a:extLst>
            </p:cNvPr>
            <p:cNvPicPr>
              <a:picLocks noChangeAspect="1"/>
            </p:cNvPicPr>
            <p:nvPr/>
          </p:nvPicPr>
          <p:blipFill>
            <a:blip r:embed="rId3"/>
            <a:stretch>
              <a:fillRect/>
            </a:stretch>
          </p:blipFill>
          <p:spPr>
            <a:xfrm>
              <a:off x="4197344" y="2989629"/>
              <a:ext cx="1002726" cy="667495"/>
            </a:xfrm>
            <a:prstGeom prst="rect">
              <a:avLst/>
            </a:prstGeom>
            <a:effectLst>
              <a:softEdge rad="139700"/>
            </a:effectLst>
          </p:spPr>
        </p:pic>
        <p:pic>
          <p:nvPicPr>
            <p:cNvPr id="25" name="Image 24">
              <a:extLst>
                <a:ext uri="{FF2B5EF4-FFF2-40B4-BE49-F238E27FC236}">
                  <a16:creationId xmlns:a16="http://schemas.microsoft.com/office/drawing/2014/main" id="{1D34F686-3A54-CD2F-DBCB-E589E26A342D}"/>
                </a:ext>
              </a:extLst>
            </p:cNvPr>
            <p:cNvPicPr>
              <a:picLocks noChangeAspect="1"/>
            </p:cNvPicPr>
            <p:nvPr/>
          </p:nvPicPr>
          <p:blipFill>
            <a:blip r:embed="rId4"/>
            <a:stretch>
              <a:fillRect/>
            </a:stretch>
          </p:blipFill>
          <p:spPr>
            <a:xfrm>
              <a:off x="3968243" y="1938827"/>
              <a:ext cx="1422832" cy="700301"/>
            </a:xfrm>
            <a:prstGeom prst="rect">
              <a:avLst/>
            </a:prstGeom>
            <a:effectLst>
              <a:softEdge rad="76200"/>
            </a:effectLst>
          </p:spPr>
        </p:pic>
      </p:grpSp>
      <p:sp>
        <p:nvSpPr>
          <p:cNvPr id="37" name="ZoneTexte 36">
            <a:extLst>
              <a:ext uri="{FF2B5EF4-FFF2-40B4-BE49-F238E27FC236}">
                <a16:creationId xmlns:a16="http://schemas.microsoft.com/office/drawing/2014/main" id="{DA1AA50C-D756-2EA8-92D1-A84C3D73F65E}"/>
              </a:ext>
            </a:extLst>
          </p:cNvPr>
          <p:cNvSpPr txBox="1"/>
          <p:nvPr/>
        </p:nvSpPr>
        <p:spPr>
          <a:xfrm>
            <a:off x="5247987" y="2688093"/>
            <a:ext cx="1911344" cy="215444"/>
          </a:xfrm>
          <a:prstGeom prst="rect">
            <a:avLst/>
          </a:prstGeom>
          <a:noFill/>
        </p:spPr>
        <p:txBody>
          <a:bodyPr wrap="square">
            <a:spAutoFit/>
          </a:bodyPr>
          <a:lstStyle/>
          <a:p>
            <a:r>
              <a:rPr lang="fr-FR" sz="800" dirty="0"/>
              <a:t>https://neurosciencenews.com/</a:t>
            </a:r>
          </a:p>
        </p:txBody>
      </p:sp>
      <p:sp>
        <p:nvSpPr>
          <p:cNvPr id="38" name="Flèche : droite 37">
            <a:extLst>
              <a:ext uri="{FF2B5EF4-FFF2-40B4-BE49-F238E27FC236}">
                <a16:creationId xmlns:a16="http://schemas.microsoft.com/office/drawing/2014/main" id="{BD35079F-B86C-C7CE-1E5F-4D9816C7158C}"/>
              </a:ext>
            </a:extLst>
          </p:cNvPr>
          <p:cNvSpPr/>
          <p:nvPr/>
        </p:nvSpPr>
        <p:spPr>
          <a:xfrm rot="10800000">
            <a:off x="10074658" y="3267897"/>
            <a:ext cx="995150" cy="186431"/>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2562969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B9CA990-904C-4377-A9A8-11F319FC2E3A}"/>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DDCA35DC-4D56-40CE-81D8-976B362E9CD9}"/>
              </a:ext>
            </a:extLst>
          </p:cNvPr>
          <p:cNvSpPr>
            <a:spLocks noGrp="1"/>
          </p:cNvSpPr>
          <p:nvPr>
            <p:ph type="ftr" sz="quarter" idx="11"/>
          </p:nvPr>
        </p:nvSpPr>
        <p:spPr/>
        <p:txBody>
          <a:bodyPr/>
          <a:lstStyle/>
          <a:p>
            <a:r>
              <a:rPr lang="fr-FR"/>
              <a:t>Les ondes et nous</a:t>
            </a:r>
            <a:endParaRPr lang="en-GB" dirty="0"/>
          </a:p>
        </p:txBody>
      </p:sp>
      <p:pic>
        <p:nvPicPr>
          <p:cNvPr id="6" name="Image 5">
            <a:extLst>
              <a:ext uri="{FF2B5EF4-FFF2-40B4-BE49-F238E27FC236}">
                <a16:creationId xmlns:a16="http://schemas.microsoft.com/office/drawing/2014/main" id="{5AAF6210-2D03-445D-839D-1B9928A50647}"/>
              </a:ext>
            </a:extLst>
          </p:cNvPr>
          <p:cNvPicPr>
            <a:picLocks noChangeAspect="1"/>
          </p:cNvPicPr>
          <p:nvPr/>
        </p:nvPicPr>
        <p:blipFill rotWithShape="1">
          <a:blip r:embed="rId2"/>
          <a:srcRect l="27109" t="9167" r="37969" b="4166"/>
          <a:stretch/>
        </p:blipFill>
        <p:spPr>
          <a:xfrm>
            <a:off x="2360247" y="1078563"/>
            <a:ext cx="1326924" cy="1852350"/>
          </a:xfrm>
          <a:prstGeom prst="rect">
            <a:avLst/>
          </a:prstGeom>
        </p:spPr>
      </p:pic>
      <p:pic>
        <p:nvPicPr>
          <p:cNvPr id="8" name="Image 7">
            <a:extLst>
              <a:ext uri="{FF2B5EF4-FFF2-40B4-BE49-F238E27FC236}">
                <a16:creationId xmlns:a16="http://schemas.microsoft.com/office/drawing/2014/main" id="{74F304AD-693A-4B39-A2E5-BD6D2CFB026E}"/>
              </a:ext>
            </a:extLst>
          </p:cNvPr>
          <p:cNvPicPr>
            <a:picLocks noChangeAspect="1"/>
          </p:cNvPicPr>
          <p:nvPr/>
        </p:nvPicPr>
        <p:blipFill rotWithShape="1">
          <a:blip r:embed="rId3"/>
          <a:srcRect l="20156" t="37362" r="29218" b="6666"/>
          <a:stretch/>
        </p:blipFill>
        <p:spPr>
          <a:xfrm>
            <a:off x="5089651" y="1211371"/>
            <a:ext cx="6172200" cy="3838576"/>
          </a:xfrm>
          <a:prstGeom prst="rect">
            <a:avLst/>
          </a:prstGeom>
        </p:spPr>
      </p:pic>
      <p:sp>
        <p:nvSpPr>
          <p:cNvPr id="9" name="Ellipse 8">
            <a:extLst>
              <a:ext uri="{FF2B5EF4-FFF2-40B4-BE49-F238E27FC236}">
                <a16:creationId xmlns:a16="http://schemas.microsoft.com/office/drawing/2014/main" id="{040517BB-FCB9-4E9F-9AF9-1D03D9308E0F}"/>
              </a:ext>
            </a:extLst>
          </p:cNvPr>
          <p:cNvSpPr/>
          <p:nvPr/>
        </p:nvSpPr>
        <p:spPr>
          <a:xfrm>
            <a:off x="8391901" y="3886357"/>
            <a:ext cx="1817310" cy="768177"/>
          </a:xfrm>
          <a:prstGeom prst="ellipse">
            <a:avLst/>
          </a:prstGeom>
          <a:no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Rectangle 9">
            <a:extLst>
              <a:ext uri="{FF2B5EF4-FFF2-40B4-BE49-F238E27FC236}">
                <a16:creationId xmlns:a16="http://schemas.microsoft.com/office/drawing/2014/main" id="{9000B6EC-05B8-4D9C-B8D7-4E94DAA32C40}"/>
              </a:ext>
            </a:extLst>
          </p:cNvPr>
          <p:cNvSpPr/>
          <p:nvPr/>
        </p:nvSpPr>
        <p:spPr>
          <a:xfrm>
            <a:off x="7128813" y="5326527"/>
            <a:ext cx="1222217" cy="68569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t>Leucémie infantile</a:t>
            </a:r>
          </a:p>
        </p:txBody>
      </p:sp>
      <p:sp>
        <p:nvSpPr>
          <p:cNvPr id="11" name="Rectangle 10">
            <a:extLst>
              <a:ext uri="{FF2B5EF4-FFF2-40B4-BE49-F238E27FC236}">
                <a16:creationId xmlns:a16="http://schemas.microsoft.com/office/drawing/2014/main" id="{442BBD3F-8894-493E-9B8A-8EAFAA9C21F9}"/>
              </a:ext>
            </a:extLst>
          </p:cNvPr>
          <p:cNvSpPr/>
          <p:nvPr/>
        </p:nvSpPr>
        <p:spPr>
          <a:xfrm>
            <a:off x="9101590" y="5296106"/>
            <a:ext cx="1450572" cy="1043427"/>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t>Cancer du sein, tumeurs cérébrales, sclérose en plaques</a:t>
            </a:r>
          </a:p>
        </p:txBody>
      </p:sp>
      <p:cxnSp>
        <p:nvCxnSpPr>
          <p:cNvPr id="13" name="Connecteur droit avec flèche 12">
            <a:extLst>
              <a:ext uri="{FF2B5EF4-FFF2-40B4-BE49-F238E27FC236}">
                <a16:creationId xmlns:a16="http://schemas.microsoft.com/office/drawing/2014/main" id="{3489CF7E-66FB-4B3B-A598-6A476A9D7C69}"/>
              </a:ext>
            </a:extLst>
          </p:cNvPr>
          <p:cNvCxnSpPr>
            <a:stCxn id="11" idx="0"/>
          </p:cNvCxnSpPr>
          <p:nvPr/>
        </p:nvCxnSpPr>
        <p:spPr>
          <a:xfrm flipH="1" flipV="1">
            <a:off x="9359397" y="4610416"/>
            <a:ext cx="467479" cy="685690"/>
          </a:xfrm>
          <a:prstGeom prst="straightConnector1">
            <a:avLst/>
          </a:prstGeom>
          <a:ln>
            <a:solidFill>
              <a:srgbClr val="00B0F0"/>
            </a:solidFill>
            <a:tailEnd type="triangle"/>
          </a:ln>
        </p:spPr>
        <p:style>
          <a:lnRef idx="1">
            <a:schemeClr val="accent1"/>
          </a:lnRef>
          <a:fillRef idx="0">
            <a:schemeClr val="accent1"/>
          </a:fillRef>
          <a:effectRef idx="0">
            <a:schemeClr val="accent1"/>
          </a:effectRef>
          <a:fontRef idx="minor">
            <a:schemeClr val="tx1"/>
          </a:fontRef>
        </p:style>
      </p:cxnSp>
      <p:sp>
        <p:nvSpPr>
          <p:cNvPr id="14" name="Ellipse 13">
            <a:extLst>
              <a:ext uri="{FF2B5EF4-FFF2-40B4-BE49-F238E27FC236}">
                <a16:creationId xmlns:a16="http://schemas.microsoft.com/office/drawing/2014/main" id="{7F2E5EF4-D501-4AC2-88A0-BE0F6D49B393}"/>
              </a:ext>
            </a:extLst>
          </p:cNvPr>
          <p:cNvSpPr/>
          <p:nvPr/>
        </p:nvSpPr>
        <p:spPr>
          <a:xfrm>
            <a:off x="9198321" y="3060198"/>
            <a:ext cx="470780" cy="517903"/>
          </a:xfrm>
          <a:prstGeom prst="ellipse">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16" name="Connecteur droit avec flèche 15">
            <a:extLst>
              <a:ext uri="{FF2B5EF4-FFF2-40B4-BE49-F238E27FC236}">
                <a16:creationId xmlns:a16="http://schemas.microsoft.com/office/drawing/2014/main" id="{3103EB4D-5CDE-4D2F-8413-9CAF0E3DEFC4}"/>
              </a:ext>
            </a:extLst>
          </p:cNvPr>
          <p:cNvCxnSpPr>
            <a:stCxn id="10" idx="0"/>
            <a:endCxn id="14" idx="3"/>
          </p:cNvCxnSpPr>
          <p:nvPr/>
        </p:nvCxnSpPr>
        <p:spPr>
          <a:xfrm flipV="1">
            <a:off x="7739922" y="3578101"/>
            <a:ext cx="1560634" cy="174842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7" name="ZoneTexte 16">
            <a:extLst>
              <a:ext uri="{FF2B5EF4-FFF2-40B4-BE49-F238E27FC236}">
                <a16:creationId xmlns:a16="http://schemas.microsoft.com/office/drawing/2014/main" id="{B779A9DF-FD04-40A7-9A3D-801EF73E3978}"/>
              </a:ext>
            </a:extLst>
          </p:cNvPr>
          <p:cNvSpPr txBox="1"/>
          <p:nvPr/>
        </p:nvSpPr>
        <p:spPr>
          <a:xfrm>
            <a:off x="8126474" y="371997"/>
            <a:ext cx="2933323" cy="369332"/>
          </a:xfrm>
          <a:prstGeom prst="rect">
            <a:avLst/>
          </a:prstGeom>
          <a:noFill/>
        </p:spPr>
        <p:txBody>
          <a:bodyPr wrap="square" rtlCol="0">
            <a:spAutoFit/>
          </a:bodyPr>
          <a:lstStyle/>
          <a:p>
            <a:r>
              <a:rPr lang="fr-FR" dirty="0">
                <a:solidFill>
                  <a:srgbClr val="FF0000"/>
                </a:solidFill>
              </a:rPr>
              <a:t>Effets sanitaires - ANSES</a:t>
            </a:r>
          </a:p>
        </p:txBody>
      </p:sp>
      <p:sp>
        <p:nvSpPr>
          <p:cNvPr id="18" name="Espace réservé du numéro de diapositive 17">
            <a:extLst>
              <a:ext uri="{FF2B5EF4-FFF2-40B4-BE49-F238E27FC236}">
                <a16:creationId xmlns:a16="http://schemas.microsoft.com/office/drawing/2014/main" id="{9EEEC6D4-1072-45C3-8AF0-3365597AF59E}"/>
              </a:ext>
            </a:extLst>
          </p:cNvPr>
          <p:cNvSpPr>
            <a:spLocks noGrp="1"/>
          </p:cNvSpPr>
          <p:nvPr>
            <p:ph type="sldNum" sz="quarter" idx="12"/>
          </p:nvPr>
        </p:nvSpPr>
        <p:spPr/>
        <p:txBody>
          <a:bodyPr/>
          <a:lstStyle/>
          <a:p>
            <a:fld id="{28CF56FF-A9C7-48CE-B5A8-E2EC5C60375F}" type="slidenum">
              <a:rPr lang="en-GB" smtClean="0"/>
              <a:t>18</a:t>
            </a:fld>
            <a:endParaRPr lang="en-GB"/>
          </a:p>
        </p:txBody>
      </p:sp>
      <p:sp>
        <p:nvSpPr>
          <p:cNvPr id="5" name="ZoneTexte 4">
            <a:extLst>
              <a:ext uri="{FF2B5EF4-FFF2-40B4-BE49-F238E27FC236}">
                <a16:creationId xmlns:a16="http://schemas.microsoft.com/office/drawing/2014/main" id="{B327887F-FF9E-AE2C-2326-E2AF0A80A6CC}"/>
              </a:ext>
            </a:extLst>
          </p:cNvPr>
          <p:cNvSpPr txBox="1"/>
          <p:nvPr/>
        </p:nvSpPr>
        <p:spPr>
          <a:xfrm rot="16200000">
            <a:off x="3758947" y="3553677"/>
            <a:ext cx="2288572" cy="276999"/>
          </a:xfrm>
          <a:prstGeom prst="rect">
            <a:avLst/>
          </a:prstGeom>
          <a:noFill/>
        </p:spPr>
        <p:txBody>
          <a:bodyPr vert="horz" wrap="square" rtlCol="0">
            <a:spAutoFit/>
          </a:bodyPr>
          <a:lstStyle/>
          <a:p>
            <a:r>
              <a:rPr lang="fr-FR" sz="1200" dirty="0">
                <a:solidFill>
                  <a:srgbClr val="FF0000"/>
                </a:solidFill>
              </a:rPr>
              <a:t>Enquêtes épidémiologiques</a:t>
            </a:r>
          </a:p>
        </p:txBody>
      </p:sp>
      <p:sp>
        <p:nvSpPr>
          <p:cNvPr id="7" name="ZoneTexte 6">
            <a:extLst>
              <a:ext uri="{FF2B5EF4-FFF2-40B4-BE49-F238E27FC236}">
                <a16:creationId xmlns:a16="http://schemas.microsoft.com/office/drawing/2014/main" id="{2E03499A-B9E1-5063-D499-B15A47EE5BB2}"/>
              </a:ext>
            </a:extLst>
          </p:cNvPr>
          <p:cNvSpPr txBox="1"/>
          <p:nvPr/>
        </p:nvSpPr>
        <p:spPr>
          <a:xfrm>
            <a:off x="7739921" y="982233"/>
            <a:ext cx="2562461" cy="276999"/>
          </a:xfrm>
          <a:prstGeom prst="rect">
            <a:avLst/>
          </a:prstGeom>
          <a:noFill/>
        </p:spPr>
        <p:txBody>
          <a:bodyPr vert="horz" wrap="square" rtlCol="0">
            <a:spAutoFit/>
          </a:bodyPr>
          <a:lstStyle/>
          <a:p>
            <a:r>
              <a:rPr lang="fr-FR" sz="1200" dirty="0">
                <a:solidFill>
                  <a:srgbClr val="FF0000"/>
                </a:solidFill>
              </a:rPr>
              <a:t>Tests sur modèles (laboratoire)</a:t>
            </a:r>
          </a:p>
        </p:txBody>
      </p:sp>
      <p:sp>
        <p:nvSpPr>
          <p:cNvPr id="15" name="ZoneTexte 14">
            <a:extLst>
              <a:ext uri="{FF2B5EF4-FFF2-40B4-BE49-F238E27FC236}">
                <a16:creationId xmlns:a16="http://schemas.microsoft.com/office/drawing/2014/main" id="{4B253AF3-89BE-2C0C-87AC-2C73C20ABB4F}"/>
              </a:ext>
            </a:extLst>
          </p:cNvPr>
          <p:cNvSpPr txBox="1"/>
          <p:nvPr/>
        </p:nvSpPr>
        <p:spPr>
          <a:xfrm>
            <a:off x="2359367" y="3130659"/>
            <a:ext cx="3189746" cy="3046988"/>
          </a:xfrm>
          <a:prstGeom prst="rect">
            <a:avLst/>
          </a:prstGeom>
          <a:solidFill>
            <a:srgbClr val="FFFF00"/>
          </a:solidFill>
        </p:spPr>
        <p:txBody>
          <a:bodyPr wrap="square">
            <a:spAutoFit/>
          </a:bodyPr>
          <a:lstStyle/>
          <a:p>
            <a:r>
              <a:rPr lang="fr-FR" sz="1200" dirty="0"/>
              <a:t>« Les études épidémiologiques ont suggéré une association entre la proximité de ces lignes et le risque de développement de leucémies de l’enfant (OMS, 2007), sans qu’un mécanisme biologique qui pourrait expliquer un tel effet ait été identifié… » </a:t>
            </a:r>
            <a:br>
              <a:rPr lang="fr-FR" sz="1200" dirty="0"/>
            </a:br>
            <a:endParaRPr lang="fr-FR" sz="1200" dirty="0"/>
          </a:p>
          <a:p>
            <a:r>
              <a:rPr lang="fr-FR" sz="1200" dirty="0"/>
              <a:t>« Les méta-analyses réalisées à partir des études épidémiologiques ne sont en revanche pas en faveur d’une augmentation du risque d’autres cancers de l’enfant (tels que les cancers du cerveau) ou des cancers de l’adulte. »</a:t>
            </a:r>
          </a:p>
          <a:p>
            <a:r>
              <a:rPr lang="fr-FR" sz="1200" dirty="0"/>
              <a:t>The conversation – 18Juillet 2018</a:t>
            </a:r>
          </a:p>
        </p:txBody>
      </p:sp>
    </p:spTree>
    <p:extLst>
      <p:ext uri="{BB962C8B-B14F-4D97-AF65-F5344CB8AC3E}">
        <p14:creationId xmlns:p14="http://schemas.microsoft.com/office/powerpoint/2010/main" val="3510941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4" grpId="0" animBg="1"/>
      <p:bldP spid="5" grpId="0"/>
      <p:bldP spid="7" grpId="0"/>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1DA5448-DEB5-87BD-EF49-EEAE3D3A0362}"/>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6E3B99C0-D52C-0FF2-4903-088A0FDC153B}"/>
              </a:ext>
            </a:extLst>
          </p:cNvPr>
          <p:cNvSpPr>
            <a:spLocks noGrp="1"/>
          </p:cNvSpPr>
          <p:nvPr>
            <p:ph type="ftr" sz="quarter" idx="11"/>
          </p:nvPr>
        </p:nvSpPr>
        <p:spPr/>
        <p:txBody>
          <a:bodyPr/>
          <a:lstStyle/>
          <a:p>
            <a:r>
              <a:rPr lang="fr-FR"/>
              <a:t>Les ondes et nous</a:t>
            </a:r>
            <a:endParaRPr lang="en-GB" dirty="0"/>
          </a:p>
        </p:txBody>
      </p:sp>
      <p:sp>
        <p:nvSpPr>
          <p:cNvPr id="4" name="Espace réservé du numéro de diapositive 3">
            <a:extLst>
              <a:ext uri="{FF2B5EF4-FFF2-40B4-BE49-F238E27FC236}">
                <a16:creationId xmlns:a16="http://schemas.microsoft.com/office/drawing/2014/main" id="{40F80249-42FE-10C8-8F3D-6AE1FFBD6805}"/>
              </a:ext>
            </a:extLst>
          </p:cNvPr>
          <p:cNvSpPr>
            <a:spLocks noGrp="1"/>
          </p:cNvSpPr>
          <p:nvPr>
            <p:ph type="sldNum" sz="quarter" idx="12"/>
          </p:nvPr>
        </p:nvSpPr>
        <p:spPr/>
        <p:txBody>
          <a:bodyPr/>
          <a:lstStyle/>
          <a:p>
            <a:fld id="{28CF56FF-A9C7-48CE-B5A8-E2EC5C60375F}" type="slidenum">
              <a:rPr lang="en-GB" smtClean="0"/>
              <a:t>19</a:t>
            </a:fld>
            <a:endParaRPr lang="en-GB"/>
          </a:p>
        </p:txBody>
      </p:sp>
      <p:grpSp>
        <p:nvGrpSpPr>
          <p:cNvPr id="8" name="Groupe 7">
            <a:extLst>
              <a:ext uri="{FF2B5EF4-FFF2-40B4-BE49-F238E27FC236}">
                <a16:creationId xmlns:a16="http://schemas.microsoft.com/office/drawing/2014/main" id="{3B5FAA07-84F2-8116-B90E-DA6C5989481E}"/>
              </a:ext>
            </a:extLst>
          </p:cNvPr>
          <p:cNvGrpSpPr/>
          <p:nvPr/>
        </p:nvGrpSpPr>
        <p:grpSpPr>
          <a:xfrm>
            <a:off x="2339789" y="803430"/>
            <a:ext cx="3889522" cy="4816135"/>
            <a:chOff x="3177150" y="970344"/>
            <a:chExt cx="3757050" cy="4644664"/>
          </a:xfrm>
        </p:grpSpPr>
        <p:pic>
          <p:nvPicPr>
            <p:cNvPr id="6" name="Image 5" descr="Une image contenant texte, journal, bétail, plein air&#10;&#10;Description générée automatiquement">
              <a:extLst>
                <a:ext uri="{FF2B5EF4-FFF2-40B4-BE49-F238E27FC236}">
                  <a16:creationId xmlns:a16="http://schemas.microsoft.com/office/drawing/2014/main" id="{C0F3C3FD-715B-735A-ACB7-B13E84FA4C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7150" y="1242991"/>
              <a:ext cx="3709426" cy="4372017"/>
            </a:xfrm>
            <a:prstGeom prst="rect">
              <a:avLst/>
            </a:prstGeom>
          </p:spPr>
        </p:pic>
        <p:sp>
          <p:nvSpPr>
            <p:cNvPr id="7" name="ZoneTexte 6">
              <a:extLst>
                <a:ext uri="{FF2B5EF4-FFF2-40B4-BE49-F238E27FC236}">
                  <a16:creationId xmlns:a16="http://schemas.microsoft.com/office/drawing/2014/main" id="{59C1F698-5252-7AF7-DA7F-BD500CAE4341}"/>
                </a:ext>
              </a:extLst>
            </p:cNvPr>
            <p:cNvSpPr txBox="1"/>
            <p:nvPr/>
          </p:nvSpPr>
          <p:spPr>
            <a:xfrm>
              <a:off x="3295650" y="970344"/>
              <a:ext cx="3638550" cy="338554"/>
            </a:xfrm>
            <a:prstGeom prst="rect">
              <a:avLst/>
            </a:prstGeom>
            <a:noFill/>
          </p:spPr>
          <p:txBody>
            <a:bodyPr wrap="square" rtlCol="0">
              <a:spAutoFit/>
            </a:bodyPr>
            <a:lstStyle/>
            <a:p>
              <a:r>
                <a:rPr lang="fr-FR" sz="1600" dirty="0">
                  <a:solidFill>
                    <a:srgbClr val="002060"/>
                  </a:solidFill>
                </a:rPr>
                <a:t>Ouest-France 30/10/2024</a:t>
              </a:r>
            </a:p>
          </p:txBody>
        </p:sp>
      </p:grpSp>
      <p:sp>
        <p:nvSpPr>
          <p:cNvPr id="9" name="ZoneTexte 8">
            <a:extLst>
              <a:ext uri="{FF2B5EF4-FFF2-40B4-BE49-F238E27FC236}">
                <a16:creationId xmlns:a16="http://schemas.microsoft.com/office/drawing/2014/main" id="{156A4950-FD70-D32D-7E5F-4A782C68DD12}"/>
              </a:ext>
            </a:extLst>
          </p:cNvPr>
          <p:cNvSpPr txBox="1"/>
          <p:nvPr/>
        </p:nvSpPr>
        <p:spPr>
          <a:xfrm>
            <a:off x="6096001" y="357067"/>
            <a:ext cx="5311806" cy="369332"/>
          </a:xfrm>
          <a:prstGeom prst="rect">
            <a:avLst/>
          </a:prstGeom>
          <a:noFill/>
          <a:ln>
            <a:noFill/>
          </a:ln>
        </p:spPr>
        <p:txBody>
          <a:bodyPr wrap="square" rtlCol="0">
            <a:spAutoFit/>
          </a:bodyPr>
          <a:lstStyle/>
          <a:p>
            <a:r>
              <a:rPr lang="fr-FR" dirty="0">
                <a:solidFill>
                  <a:srgbClr val="FF0000"/>
                </a:solidFill>
              </a:rPr>
              <a:t>Effets sanitaires des champs basse fréquence</a:t>
            </a:r>
          </a:p>
        </p:txBody>
      </p:sp>
      <p:grpSp>
        <p:nvGrpSpPr>
          <p:cNvPr id="15" name="Groupe 14">
            <a:extLst>
              <a:ext uri="{FF2B5EF4-FFF2-40B4-BE49-F238E27FC236}">
                <a16:creationId xmlns:a16="http://schemas.microsoft.com/office/drawing/2014/main" id="{7DF73CCB-BA04-5436-33A9-2FB519CBC24E}"/>
              </a:ext>
            </a:extLst>
          </p:cNvPr>
          <p:cNvGrpSpPr/>
          <p:nvPr/>
        </p:nvGrpSpPr>
        <p:grpSpPr>
          <a:xfrm>
            <a:off x="7075503" y="1149638"/>
            <a:ext cx="3559946" cy="3724096"/>
            <a:chOff x="7341833" y="1269507"/>
            <a:chExt cx="3559946" cy="3724096"/>
          </a:xfrm>
        </p:grpSpPr>
        <p:sp>
          <p:nvSpPr>
            <p:cNvPr id="11" name="ZoneTexte 10">
              <a:extLst>
                <a:ext uri="{FF2B5EF4-FFF2-40B4-BE49-F238E27FC236}">
                  <a16:creationId xmlns:a16="http://schemas.microsoft.com/office/drawing/2014/main" id="{CD4098DB-2270-A58E-3233-16EC732F7CA6}"/>
                </a:ext>
              </a:extLst>
            </p:cNvPr>
            <p:cNvSpPr txBox="1"/>
            <p:nvPr/>
          </p:nvSpPr>
          <p:spPr>
            <a:xfrm>
              <a:off x="7341833" y="1269507"/>
              <a:ext cx="3559946" cy="3724096"/>
            </a:xfrm>
            <a:prstGeom prst="rect">
              <a:avLst/>
            </a:prstGeom>
            <a:noFill/>
          </p:spPr>
          <p:txBody>
            <a:bodyPr wrap="square" rtlCol="0">
              <a:spAutoFit/>
            </a:bodyPr>
            <a:lstStyle/>
            <a:p>
              <a:r>
                <a:rPr lang="fr-FR" sz="1600" dirty="0"/>
                <a:t>Une ferme :</a:t>
              </a:r>
            </a:p>
            <a:p>
              <a:endParaRPr lang="fr-FR" dirty="0"/>
            </a:p>
            <a:p>
              <a:endParaRPr lang="fr-FR" dirty="0"/>
            </a:p>
            <a:p>
              <a:endParaRPr lang="fr-FR" dirty="0"/>
            </a:p>
            <a:p>
              <a:endParaRPr lang="fr-FR" dirty="0"/>
            </a:p>
            <a:p>
              <a:endParaRPr lang="fr-FR" dirty="0"/>
            </a:p>
            <a:p>
              <a:endParaRPr lang="fr-FR" dirty="0"/>
            </a:p>
            <a:p>
              <a:pPr marL="285750" indent="-285750">
                <a:buFont typeface="Arial" panose="020B0604020202020204" pitchFamily="34" charset="0"/>
                <a:buChar char="•"/>
              </a:pPr>
              <a:r>
                <a:rPr lang="fr-FR" sz="1400" dirty="0"/>
                <a:t>Des bâtiments métalliques</a:t>
              </a:r>
            </a:p>
            <a:p>
              <a:pPr marL="285750" indent="-285750">
                <a:buFont typeface="Arial" panose="020B0604020202020204" pitchFamily="34" charset="0"/>
                <a:buChar char="•"/>
              </a:pPr>
              <a:r>
                <a:rPr lang="fr-FR" sz="1400" dirty="0"/>
                <a:t>Alimentation électrique étendue par étapes, Pb de mises à la Terre</a:t>
              </a:r>
            </a:p>
            <a:p>
              <a:pPr marL="285750" indent="-285750">
                <a:buFont typeface="Arial" panose="020B0604020202020204" pitchFamily="34" charset="0"/>
                <a:buChar char="•"/>
              </a:pPr>
              <a:r>
                <a:rPr lang="fr-FR" sz="1400" dirty="0"/>
                <a:t>Un environnement humide et acide</a:t>
              </a:r>
            </a:p>
            <a:p>
              <a:pPr marL="285750" indent="-285750">
                <a:buFont typeface="Arial" panose="020B0604020202020204" pitchFamily="34" charset="0"/>
                <a:buChar char="•"/>
              </a:pPr>
              <a:r>
                <a:rPr lang="fr-FR" sz="1400" dirty="0"/>
                <a:t>Des clôtures électriques (retour du courant par la terre)</a:t>
              </a:r>
            </a:p>
            <a:p>
              <a:pPr marL="285750" indent="-285750">
                <a:buFont typeface="Arial" panose="020B0604020202020204" pitchFamily="34" charset="0"/>
                <a:buChar char="•"/>
              </a:pPr>
              <a:r>
                <a:rPr lang="fr-FR" sz="1400" dirty="0"/>
                <a:t>Etc.</a:t>
              </a:r>
            </a:p>
            <a:p>
              <a:pPr marL="285750" indent="-285750">
                <a:buFont typeface="Arial" panose="020B0604020202020204" pitchFamily="34" charset="0"/>
                <a:buChar char="•"/>
              </a:pPr>
              <a:r>
                <a:rPr lang="fr-FR" sz="1400" dirty="0">
                  <a:solidFill>
                    <a:srgbClr val="FF0000"/>
                  </a:solidFill>
                </a:rPr>
                <a:t>Et les lignes à haute tension…</a:t>
              </a:r>
            </a:p>
          </p:txBody>
        </p:sp>
        <p:pic>
          <p:nvPicPr>
            <p:cNvPr id="12" name="Image 11">
              <a:extLst>
                <a:ext uri="{FF2B5EF4-FFF2-40B4-BE49-F238E27FC236}">
                  <a16:creationId xmlns:a16="http://schemas.microsoft.com/office/drawing/2014/main" id="{862970AA-67EE-D7CB-4641-CF1176B5A19E}"/>
                </a:ext>
              </a:extLst>
            </p:cNvPr>
            <p:cNvPicPr>
              <a:picLocks noChangeAspect="1"/>
            </p:cNvPicPr>
            <p:nvPr/>
          </p:nvPicPr>
          <p:blipFill>
            <a:blip r:embed="rId3"/>
            <a:stretch>
              <a:fillRect/>
            </a:stretch>
          </p:blipFill>
          <p:spPr>
            <a:xfrm>
              <a:off x="7631607" y="1602882"/>
              <a:ext cx="2506583" cy="1406648"/>
            </a:xfrm>
            <a:prstGeom prst="rect">
              <a:avLst/>
            </a:prstGeom>
          </p:spPr>
        </p:pic>
      </p:grpSp>
      <p:sp>
        <p:nvSpPr>
          <p:cNvPr id="13" name="Bulle narrative : rectangle à coins arrondis 12">
            <a:extLst>
              <a:ext uri="{FF2B5EF4-FFF2-40B4-BE49-F238E27FC236}">
                <a16:creationId xmlns:a16="http://schemas.microsoft.com/office/drawing/2014/main" id="{F0A24D5E-9D13-7193-4A34-99BB73357094}"/>
              </a:ext>
            </a:extLst>
          </p:cNvPr>
          <p:cNvSpPr/>
          <p:nvPr/>
        </p:nvSpPr>
        <p:spPr>
          <a:xfrm>
            <a:off x="4660176" y="4229999"/>
            <a:ext cx="1528330" cy="1265280"/>
          </a:xfrm>
          <a:prstGeom prst="wedgeRoundRectCallout">
            <a:avLst>
              <a:gd name="adj1" fmla="val -83967"/>
              <a:gd name="adj2" fmla="val -95584"/>
              <a:gd name="adj3" fmla="val 16667"/>
            </a:avLst>
          </a:prstGeom>
          <a:solidFill>
            <a:srgbClr val="FFFF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200" dirty="0">
                <a:solidFill>
                  <a:srgbClr val="C00000"/>
                </a:solidFill>
              </a:rPr>
              <a:t>250 m d’un pylône et </a:t>
            </a:r>
          </a:p>
          <a:p>
            <a:pPr algn="ctr"/>
            <a:r>
              <a:rPr lang="fr-FR" sz="1200" dirty="0">
                <a:solidFill>
                  <a:srgbClr val="C00000"/>
                </a:solidFill>
              </a:rPr>
              <a:t>à 40 m d’un transformateur</a:t>
            </a:r>
          </a:p>
        </p:txBody>
      </p:sp>
      <p:pic>
        <p:nvPicPr>
          <p:cNvPr id="14" name="Image 13">
            <a:extLst>
              <a:ext uri="{FF2B5EF4-FFF2-40B4-BE49-F238E27FC236}">
                <a16:creationId xmlns:a16="http://schemas.microsoft.com/office/drawing/2014/main" id="{B901A54C-3A27-E026-1E66-54461E373D3C}"/>
              </a:ext>
            </a:extLst>
          </p:cNvPr>
          <p:cNvPicPr>
            <a:picLocks noChangeAspect="1"/>
          </p:cNvPicPr>
          <p:nvPr/>
        </p:nvPicPr>
        <p:blipFill>
          <a:blip r:embed="rId4"/>
          <a:stretch>
            <a:fillRect/>
          </a:stretch>
        </p:blipFill>
        <p:spPr>
          <a:xfrm>
            <a:off x="7365278" y="3112983"/>
            <a:ext cx="2506582" cy="2506582"/>
          </a:xfrm>
          <a:prstGeom prst="rect">
            <a:avLst/>
          </a:prstGeom>
        </p:spPr>
      </p:pic>
    </p:spTree>
    <p:extLst>
      <p:ext uri="{BB962C8B-B14F-4D97-AF65-F5344CB8AC3E}">
        <p14:creationId xmlns:p14="http://schemas.microsoft.com/office/powerpoint/2010/main" val="3923859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a:extLst>
              <a:ext uri="{FF2B5EF4-FFF2-40B4-BE49-F238E27FC236}">
                <a16:creationId xmlns:a16="http://schemas.microsoft.com/office/drawing/2014/main" id="{8035F867-FBB0-4346-88FD-58775C7AB8A9}"/>
              </a:ext>
            </a:extLst>
          </p:cNvPr>
          <p:cNvSpPr>
            <a:spLocks noGrp="1"/>
          </p:cNvSpPr>
          <p:nvPr>
            <p:ph type="sldNum" sz="quarter" idx="12"/>
          </p:nvPr>
        </p:nvSpPr>
        <p:spPr/>
        <p:txBody>
          <a:bodyPr/>
          <a:lstStyle/>
          <a:p>
            <a:fld id="{28CF56FF-A9C7-48CE-B5A8-E2EC5C60375F}" type="slidenum">
              <a:rPr lang="en-GB" smtClean="0"/>
              <a:t>20</a:t>
            </a:fld>
            <a:endParaRPr lang="en-GB" dirty="0"/>
          </a:p>
        </p:txBody>
      </p:sp>
      <p:sp>
        <p:nvSpPr>
          <p:cNvPr id="5" name="ZoneTexte 4">
            <a:extLst>
              <a:ext uri="{FF2B5EF4-FFF2-40B4-BE49-F238E27FC236}">
                <a16:creationId xmlns:a16="http://schemas.microsoft.com/office/drawing/2014/main" id="{0CE36A6C-9553-4865-8FA3-B4C2AEBC841E}"/>
              </a:ext>
            </a:extLst>
          </p:cNvPr>
          <p:cNvSpPr txBox="1"/>
          <p:nvPr/>
        </p:nvSpPr>
        <p:spPr>
          <a:xfrm>
            <a:off x="8161505" y="354201"/>
            <a:ext cx="3382909" cy="369332"/>
          </a:xfrm>
          <a:prstGeom prst="rect">
            <a:avLst/>
          </a:prstGeom>
          <a:noFill/>
        </p:spPr>
        <p:txBody>
          <a:bodyPr wrap="square" rtlCol="0">
            <a:spAutoFit/>
          </a:bodyPr>
          <a:lstStyle/>
          <a:p>
            <a:r>
              <a:rPr lang="fr-FR" dirty="0">
                <a:solidFill>
                  <a:srgbClr val="FF0000"/>
                </a:solidFill>
              </a:rPr>
              <a:t>La démarche scientifique </a:t>
            </a:r>
          </a:p>
        </p:txBody>
      </p:sp>
      <p:sp>
        <p:nvSpPr>
          <p:cNvPr id="7" name="ZoneTexte 6">
            <a:extLst>
              <a:ext uri="{FF2B5EF4-FFF2-40B4-BE49-F238E27FC236}">
                <a16:creationId xmlns:a16="http://schemas.microsoft.com/office/drawing/2014/main" id="{6390CD45-F887-4890-8DE9-E8DFC5931DF1}"/>
              </a:ext>
            </a:extLst>
          </p:cNvPr>
          <p:cNvSpPr txBox="1"/>
          <p:nvPr/>
        </p:nvSpPr>
        <p:spPr>
          <a:xfrm>
            <a:off x="4320048" y="2908226"/>
            <a:ext cx="2869896" cy="307777"/>
          </a:xfrm>
          <a:prstGeom prst="rect">
            <a:avLst/>
          </a:prstGeom>
          <a:noFill/>
          <a:ln>
            <a:solidFill>
              <a:srgbClr val="FF0000"/>
            </a:solidFill>
          </a:ln>
        </p:spPr>
        <p:txBody>
          <a:bodyPr wrap="square" rtlCol="0">
            <a:spAutoFit/>
          </a:bodyPr>
          <a:lstStyle/>
          <a:p>
            <a:r>
              <a:rPr lang="fr-FR" sz="1400" dirty="0"/>
              <a:t>Le </a:t>
            </a:r>
            <a:r>
              <a:rPr lang="fr-FR" sz="1400" dirty="0">
                <a:solidFill>
                  <a:srgbClr val="FF0000"/>
                </a:solidFill>
              </a:rPr>
              <a:t>travail</a:t>
            </a:r>
            <a:r>
              <a:rPr lang="fr-FR" sz="1400" dirty="0"/>
              <a:t> de recherche publié</a:t>
            </a:r>
          </a:p>
        </p:txBody>
      </p:sp>
      <p:sp>
        <p:nvSpPr>
          <p:cNvPr id="8" name="ZoneTexte 7">
            <a:extLst>
              <a:ext uri="{FF2B5EF4-FFF2-40B4-BE49-F238E27FC236}">
                <a16:creationId xmlns:a16="http://schemas.microsoft.com/office/drawing/2014/main" id="{828B0A64-5EA1-470C-9772-097A992DD206}"/>
              </a:ext>
            </a:extLst>
          </p:cNvPr>
          <p:cNvSpPr txBox="1"/>
          <p:nvPr/>
        </p:nvSpPr>
        <p:spPr>
          <a:xfrm>
            <a:off x="4289358" y="4112348"/>
            <a:ext cx="2750274" cy="307777"/>
          </a:xfrm>
          <a:prstGeom prst="rect">
            <a:avLst/>
          </a:prstGeom>
          <a:noFill/>
          <a:ln>
            <a:solidFill>
              <a:srgbClr val="FF0000"/>
            </a:solidFill>
          </a:ln>
        </p:spPr>
        <p:txBody>
          <a:bodyPr wrap="square" rtlCol="0">
            <a:spAutoFit/>
          </a:bodyPr>
          <a:lstStyle/>
          <a:p>
            <a:r>
              <a:rPr lang="fr-FR" sz="1400" dirty="0"/>
              <a:t>Le </a:t>
            </a:r>
            <a:r>
              <a:rPr lang="fr-FR" sz="1400" dirty="0">
                <a:solidFill>
                  <a:srgbClr val="FF0000"/>
                </a:solidFill>
              </a:rPr>
              <a:t>fait</a:t>
            </a:r>
            <a:r>
              <a:rPr lang="fr-FR" sz="1400" dirty="0"/>
              <a:t> scientifique reconnu</a:t>
            </a:r>
          </a:p>
        </p:txBody>
      </p:sp>
      <p:sp>
        <p:nvSpPr>
          <p:cNvPr id="9" name="ZoneTexte 8">
            <a:extLst>
              <a:ext uri="{FF2B5EF4-FFF2-40B4-BE49-F238E27FC236}">
                <a16:creationId xmlns:a16="http://schemas.microsoft.com/office/drawing/2014/main" id="{7C83AA53-6CCD-4A44-83D0-84CF2F815158}"/>
              </a:ext>
            </a:extLst>
          </p:cNvPr>
          <p:cNvSpPr txBox="1"/>
          <p:nvPr/>
        </p:nvSpPr>
        <p:spPr>
          <a:xfrm>
            <a:off x="4289359" y="5129647"/>
            <a:ext cx="2750273" cy="307777"/>
          </a:xfrm>
          <a:prstGeom prst="rect">
            <a:avLst/>
          </a:prstGeom>
          <a:noFill/>
          <a:ln>
            <a:solidFill>
              <a:srgbClr val="FF0000"/>
            </a:solidFill>
          </a:ln>
        </p:spPr>
        <p:txBody>
          <a:bodyPr wrap="square" rtlCol="0">
            <a:spAutoFit/>
          </a:bodyPr>
          <a:lstStyle/>
          <a:p>
            <a:r>
              <a:rPr lang="fr-FR" sz="1400" dirty="0"/>
              <a:t>La </a:t>
            </a:r>
            <a:r>
              <a:rPr lang="fr-FR" sz="1400" dirty="0">
                <a:solidFill>
                  <a:srgbClr val="FF0000"/>
                </a:solidFill>
              </a:rPr>
              <a:t>« vérité » </a:t>
            </a:r>
            <a:r>
              <a:rPr lang="fr-FR" sz="1400" dirty="0"/>
              <a:t>scientifique</a:t>
            </a:r>
          </a:p>
        </p:txBody>
      </p:sp>
      <p:sp>
        <p:nvSpPr>
          <p:cNvPr id="10" name="Nuage 9">
            <a:extLst>
              <a:ext uri="{FF2B5EF4-FFF2-40B4-BE49-F238E27FC236}">
                <a16:creationId xmlns:a16="http://schemas.microsoft.com/office/drawing/2014/main" id="{CCC2508E-824A-4E24-8726-6DEA29423AAF}"/>
              </a:ext>
            </a:extLst>
          </p:cNvPr>
          <p:cNvSpPr/>
          <p:nvPr/>
        </p:nvSpPr>
        <p:spPr>
          <a:xfrm>
            <a:off x="4320048" y="1612662"/>
            <a:ext cx="2366739" cy="710339"/>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a:t>Le travail de recherche</a:t>
            </a:r>
          </a:p>
        </p:txBody>
      </p:sp>
      <p:sp>
        <p:nvSpPr>
          <p:cNvPr id="11" name="Flèche : courbe vers la droite 10">
            <a:extLst>
              <a:ext uri="{FF2B5EF4-FFF2-40B4-BE49-F238E27FC236}">
                <a16:creationId xmlns:a16="http://schemas.microsoft.com/office/drawing/2014/main" id="{A7E77BD8-2EC9-4290-BA36-030656B888C7}"/>
              </a:ext>
            </a:extLst>
          </p:cNvPr>
          <p:cNvSpPr/>
          <p:nvPr/>
        </p:nvSpPr>
        <p:spPr>
          <a:xfrm>
            <a:off x="3770892" y="2239905"/>
            <a:ext cx="473901" cy="1018964"/>
          </a:xfrm>
          <a:prstGeom prst="curvedRightArrow">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23" name="Flèche : courbe vers la droite 22">
            <a:extLst>
              <a:ext uri="{FF2B5EF4-FFF2-40B4-BE49-F238E27FC236}">
                <a16:creationId xmlns:a16="http://schemas.microsoft.com/office/drawing/2014/main" id="{EA266A69-7639-43D4-B25A-127A3B558FF1}"/>
              </a:ext>
            </a:extLst>
          </p:cNvPr>
          <p:cNvSpPr/>
          <p:nvPr/>
        </p:nvSpPr>
        <p:spPr>
          <a:xfrm>
            <a:off x="3770892" y="3370383"/>
            <a:ext cx="473901" cy="1018964"/>
          </a:xfrm>
          <a:prstGeom prst="curvedRightArrow">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30" name="Flèche : courbe vers la droite 29">
            <a:extLst>
              <a:ext uri="{FF2B5EF4-FFF2-40B4-BE49-F238E27FC236}">
                <a16:creationId xmlns:a16="http://schemas.microsoft.com/office/drawing/2014/main" id="{8750BD20-56E4-4B48-8DE9-29042255B7B4}"/>
              </a:ext>
            </a:extLst>
          </p:cNvPr>
          <p:cNvSpPr/>
          <p:nvPr/>
        </p:nvSpPr>
        <p:spPr>
          <a:xfrm>
            <a:off x="3726327" y="4387682"/>
            <a:ext cx="473901" cy="1018964"/>
          </a:xfrm>
          <a:prstGeom prst="curvedRightArrow">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2" name="Espace réservé de la date 1">
            <a:extLst>
              <a:ext uri="{FF2B5EF4-FFF2-40B4-BE49-F238E27FC236}">
                <a16:creationId xmlns:a16="http://schemas.microsoft.com/office/drawing/2014/main" id="{0E65C28D-906B-49E2-BE90-9600A015F80C}"/>
              </a:ext>
            </a:extLst>
          </p:cNvPr>
          <p:cNvSpPr>
            <a:spLocks noGrp="1"/>
          </p:cNvSpPr>
          <p:nvPr>
            <p:ph type="dt" sz="half" idx="10"/>
          </p:nvPr>
        </p:nvSpPr>
        <p:spPr/>
        <p:txBody>
          <a:bodyPr/>
          <a:lstStyle/>
          <a:p>
            <a:r>
              <a:rPr lang="fr-FR"/>
              <a:t>2024</a:t>
            </a:r>
            <a:endParaRPr lang="en-GB" dirty="0"/>
          </a:p>
        </p:txBody>
      </p:sp>
      <p:sp>
        <p:nvSpPr>
          <p:cNvPr id="3" name="Flèche : bas 2">
            <a:extLst>
              <a:ext uri="{FF2B5EF4-FFF2-40B4-BE49-F238E27FC236}">
                <a16:creationId xmlns:a16="http://schemas.microsoft.com/office/drawing/2014/main" id="{34DAB22C-8ED4-4566-B97B-2F6C3587B81A}"/>
              </a:ext>
            </a:extLst>
          </p:cNvPr>
          <p:cNvSpPr/>
          <p:nvPr/>
        </p:nvSpPr>
        <p:spPr>
          <a:xfrm>
            <a:off x="7363989" y="1612662"/>
            <a:ext cx="191189" cy="2356570"/>
          </a:xfrm>
          <a:prstGeom prst="down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Flèche : bas 16">
            <a:extLst>
              <a:ext uri="{FF2B5EF4-FFF2-40B4-BE49-F238E27FC236}">
                <a16:creationId xmlns:a16="http://schemas.microsoft.com/office/drawing/2014/main" id="{51EFA370-9FEA-4691-98E3-9C00F3DB9F6A}"/>
              </a:ext>
            </a:extLst>
          </p:cNvPr>
          <p:cNvSpPr/>
          <p:nvPr/>
        </p:nvSpPr>
        <p:spPr>
          <a:xfrm>
            <a:off x="7400541" y="4266236"/>
            <a:ext cx="191189" cy="1121155"/>
          </a:xfrm>
          <a:prstGeom prst="down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Nuage 5">
            <a:extLst>
              <a:ext uri="{FF2B5EF4-FFF2-40B4-BE49-F238E27FC236}">
                <a16:creationId xmlns:a16="http://schemas.microsoft.com/office/drawing/2014/main" id="{E383F014-9174-434F-840F-0A8F36B15393}"/>
              </a:ext>
            </a:extLst>
          </p:cNvPr>
          <p:cNvSpPr/>
          <p:nvPr/>
        </p:nvSpPr>
        <p:spPr>
          <a:xfrm>
            <a:off x="7952639" y="4371360"/>
            <a:ext cx="1365319" cy="1006820"/>
          </a:xfrm>
          <a:prstGeom prst="cloud">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a:t>Science</a:t>
            </a:r>
          </a:p>
        </p:txBody>
      </p:sp>
      <p:sp>
        <p:nvSpPr>
          <p:cNvPr id="19" name="Nuage 18">
            <a:extLst>
              <a:ext uri="{FF2B5EF4-FFF2-40B4-BE49-F238E27FC236}">
                <a16:creationId xmlns:a16="http://schemas.microsoft.com/office/drawing/2014/main" id="{88B59F6B-BD9F-4953-9BDF-D69CF8A088C4}"/>
              </a:ext>
            </a:extLst>
          </p:cNvPr>
          <p:cNvSpPr/>
          <p:nvPr/>
        </p:nvSpPr>
        <p:spPr>
          <a:xfrm>
            <a:off x="7597748" y="2239905"/>
            <a:ext cx="1796249" cy="1006820"/>
          </a:xfrm>
          <a:prstGeom prst="cloud">
            <a:avLst/>
          </a:prstGeom>
          <a:solidFill>
            <a:srgbClr val="E6EA2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a:solidFill>
                  <a:schemeClr val="tx1"/>
                </a:solidFill>
              </a:rPr>
              <a:t>Démarche scientifique</a:t>
            </a:r>
          </a:p>
        </p:txBody>
      </p:sp>
      <p:sp>
        <p:nvSpPr>
          <p:cNvPr id="12" name="Espace réservé du pied de page 11">
            <a:extLst>
              <a:ext uri="{FF2B5EF4-FFF2-40B4-BE49-F238E27FC236}">
                <a16:creationId xmlns:a16="http://schemas.microsoft.com/office/drawing/2014/main" id="{5DC1471C-2D5D-40AE-BD34-77BDEBCF853F}"/>
              </a:ext>
            </a:extLst>
          </p:cNvPr>
          <p:cNvSpPr>
            <a:spLocks noGrp="1"/>
          </p:cNvSpPr>
          <p:nvPr>
            <p:ph type="ftr" sz="quarter" idx="11"/>
          </p:nvPr>
        </p:nvSpPr>
        <p:spPr/>
        <p:txBody>
          <a:bodyPr/>
          <a:lstStyle/>
          <a:p>
            <a:r>
              <a:rPr lang="fr-FR"/>
              <a:t>Les ondes et nous</a:t>
            </a:r>
            <a:endParaRPr lang="en-GB" dirty="0"/>
          </a:p>
        </p:txBody>
      </p:sp>
      <p:sp>
        <p:nvSpPr>
          <p:cNvPr id="14" name="Rectangle : coins arrondis 13">
            <a:extLst>
              <a:ext uri="{FF2B5EF4-FFF2-40B4-BE49-F238E27FC236}">
                <a16:creationId xmlns:a16="http://schemas.microsoft.com/office/drawing/2014/main" id="{64964222-5E68-6DA7-F7BF-C36A283EBFAA}"/>
              </a:ext>
            </a:extLst>
          </p:cNvPr>
          <p:cNvSpPr/>
          <p:nvPr/>
        </p:nvSpPr>
        <p:spPr>
          <a:xfrm>
            <a:off x="7626572" y="3689618"/>
            <a:ext cx="1796249" cy="510982"/>
          </a:xfrm>
          <a:prstGeom prst="roundRect">
            <a:avLst/>
          </a:prstGeom>
          <a:solidFill>
            <a:srgbClr val="92D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1400" dirty="0">
                <a:solidFill>
                  <a:schemeClr val="tx1"/>
                </a:solidFill>
              </a:rPr>
              <a:t>Rôle des études transversales</a:t>
            </a:r>
          </a:p>
        </p:txBody>
      </p:sp>
    </p:spTree>
    <p:extLst>
      <p:ext uri="{BB962C8B-B14F-4D97-AF65-F5344CB8AC3E}">
        <p14:creationId xmlns:p14="http://schemas.microsoft.com/office/powerpoint/2010/main" val="3623134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7"/>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23" grpId="0" animBg="1"/>
      <p:bldP spid="30" grpId="0" animBg="1"/>
      <p:bldP spid="3" grpId="0" animBg="1"/>
      <p:bldP spid="17" grpId="0" animBg="1"/>
      <p:bldP spid="6" grpId="0" animBg="1"/>
      <p:bldP spid="19" grpId="0" animBg="1"/>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0F0AFA8-6FBB-4EA4-B70E-C0955616250E}"/>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6" name="ZoneTexte 5">
            <a:extLst>
              <a:ext uri="{FF2B5EF4-FFF2-40B4-BE49-F238E27FC236}">
                <a16:creationId xmlns:a16="http://schemas.microsoft.com/office/drawing/2014/main" id="{0827FDDF-C186-4EE9-A99B-7B084A015BDA}"/>
              </a:ext>
            </a:extLst>
          </p:cNvPr>
          <p:cNvSpPr txBox="1"/>
          <p:nvPr/>
        </p:nvSpPr>
        <p:spPr>
          <a:xfrm>
            <a:off x="5658416" y="2565492"/>
            <a:ext cx="4404364" cy="369332"/>
          </a:xfrm>
          <a:prstGeom prst="rect">
            <a:avLst/>
          </a:prstGeom>
          <a:ln w="28575">
            <a:solidFill>
              <a:srgbClr val="FF0000"/>
            </a:solidFill>
          </a:ln>
          <a:effectLst>
            <a:glow rad="228600">
              <a:schemeClr val="accent6">
                <a:satMod val="175000"/>
                <a:alpha val="40000"/>
              </a:schemeClr>
            </a:glow>
          </a:effectLst>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dirty="0">
                <a:solidFill>
                  <a:srgbClr val="0070C0"/>
                </a:solidFill>
              </a:rPr>
              <a:t>Les ondes électromagnétiques</a:t>
            </a:r>
          </a:p>
        </p:txBody>
      </p:sp>
      <p:sp>
        <p:nvSpPr>
          <p:cNvPr id="7" name="ZoneTexte 6">
            <a:extLst>
              <a:ext uri="{FF2B5EF4-FFF2-40B4-BE49-F238E27FC236}">
                <a16:creationId xmlns:a16="http://schemas.microsoft.com/office/drawing/2014/main" id="{BC599DFB-664D-458E-9178-850F80C15A8E}"/>
              </a:ext>
            </a:extLst>
          </p:cNvPr>
          <p:cNvSpPr txBox="1"/>
          <p:nvPr/>
        </p:nvSpPr>
        <p:spPr>
          <a:xfrm>
            <a:off x="8269309" y="411001"/>
            <a:ext cx="2508183" cy="369332"/>
          </a:xfrm>
          <a:prstGeom prst="rect">
            <a:avLst/>
          </a:prstGeom>
          <a:noFill/>
        </p:spPr>
        <p:txBody>
          <a:bodyPr wrap="square" rtlCol="0">
            <a:spAutoFit/>
          </a:bodyPr>
          <a:lstStyle/>
          <a:p>
            <a:r>
              <a:rPr lang="fr-FR" dirty="0">
                <a:solidFill>
                  <a:srgbClr val="FF0000"/>
                </a:solidFill>
              </a:rPr>
              <a:t>Les ondes et nous</a:t>
            </a:r>
            <a:endParaRPr lang="en-GB" dirty="0">
              <a:solidFill>
                <a:srgbClr val="FF0000"/>
              </a:solidFill>
            </a:endParaRPr>
          </a:p>
        </p:txBody>
      </p:sp>
      <p:sp>
        <p:nvSpPr>
          <p:cNvPr id="5" name="Espace réservé du numéro de diapositive 4">
            <a:extLst>
              <a:ext uri="{FF2B5EF4-FFF2-40B4-BE49-F238E27FC236}">
                <a16:creationId xmlns:a16="http://schemas.microsoft.com/office/drawing/2014/main" id="{7353319A-8558-43A2-B0D2-8CF544814E25}"/>
              </a:ext>
            </a:extLst>
          </p:cNvPr>
          <p:cNvSpPr>
            <a:spLocks noGrp="1"/>
          </p:cNvSpPr>
          <p:nvPr>
            <p:ph type="sldNum" sz="quarter" idx="12"/>
          </p:nvPr>
        </p:nvSpPr>
        <p:spPr/>
        <p:txBody>
          <a:bodyPr/>
          <a:lstStyle/>
          <a:p>
            <a:fld id="{28CF56FF-A9C7-48CE-B5A8-E2EC5C60375F}" type="slidenum">
              <a:rPr lang="en-GB" smtClean="0"/>
              <a:t>21</a:t>
            </a:fld>
            <a:endParaRPr lang="en-GB"/>
          </a:p>
        </p:txBody>
      </p:sp>
    </p:spTree>
    <p:extLst>
      <p:ext uri="{BB962C8B-B14F-4D97-AF65-F5344CB8AC3E}">
        <p14:creationId xmlns:p14="http://schemas.microsoft.com/office/powerpoint/2010/main" val="313752236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CE37A8D-B9C7-430E-9E3C-7E1DC7CDF600}"/>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6" name="ZoneTexte 5"/>
          <p:cNvSpPr txBox="1"/>
          <p:nvPr/>
        </p:nvSpPr>
        <p:spPr>
          <a:xfrm>
            <a:off x="5866501" y="387480"/>
            <a:ext cx="5824155" cy="369332"/>
          </a:xfrm>
          <a:prstGeom prst="rect">
            <a:avLst/>
          </a:prstGeom>
          <a:noFill/>
        </p:spPr>
        <p:txBody>
          <a:bodyPr wrap="square" rtlCol="0">
            <a:spAutoFit/>
          </a:bodyPr>
          <a:lstStyle/>
          <a:p>
            <a:r>
              <a:rPr lang="fr-FR" dirty="0">
                <a:solidFill>
                  <a:srgbClr val="FF0000"/>
                </a:solidFill>
              </a:rPr>
              <a:t>Les ondes de champ électro-magnétique (1)</a:t>
            </a:r>
            <a:endParaRPr lang="en-GB" dirty="0">
              <a:solidFill>
                <a:srgbClr val="FF0000"/>
              </a:solidFill>
            </a:endParaRPr>
          </a:p>
        </p:txBody>
      </p:sp>
      <p:grpSp>
        <p:nvGrpSpPr>
          <p:cNvPr id="16" name="Groupe 15"/>
          <p:cNvGrpSpPr/>
          <p:nvPr/>
        </p:nvGrpSpPr>
        <p:grpSpPr>
          <a:xfrm>
            <a:off x="2426329" y="1003496"/>
            <a:ext cx="8845235" cy="2014646"/>
            <a:chOff x="1352810" y="1381125"/>
            <a:chExt cx="7677339" cy="2014646"/>
          </a:xfrm>
        </p:grpSpPr>
        <p:sp>
          <p:nvSpPr>
            <p:cNvPr id="12" name="ZoneTexte 11"/>
            <p:cNvSpPr txBox="1"/>
            <p:nvPr/>
          </p:nvSpPr>
          <p:spPr>
            <a:xfrm>
              <a:off x="1352810" y="1381125"/>
              <a:ext cx="7677339" cy="923330"/>
            </a:xfrm>
            <a:prstGeom prst="rect">
              <a:avLst/>
            </a:prstGeom>
            <a:noFill/>
          </p:spPr>
          <p:txBody>
            <a:bodyPr wrap="square" rtlCol="0">
              <a:spAutoFit/>
            </a:bodyPr>
            <a:lstStyle/>
            <a:p>
              <a:r>
                <a:rPr lang="fr-FR" dirty="0"/>
                <a:t>Un aimant (</a:t>
              </a:r>
              <a:r>
                <a:rPr lang="fr-FR" dirty="0">
                  <a:solidFill>
                    <a:srgbClr val="FF0000"/>
                  </a:solidFill>
                </a:rPr>
                <a:t>magnétisme</a:t>
              </a:r>
              <a:r>
                <a:rPr lang="fr-FR" dirty="0"/>
                <a:t>) qui bouge dans un circuit crée du courant </a:t>
              </a:r>
              <a:r>
                <a:rPr lang="fr-FR" dirty="0">
                  <a:solidFill>
                    <a:srgbClr val="FF0000"/>
                  </a:solidFill>
                </a:rPr>
                <a:t>électrique</a:t>
              </a:r>
              <a:r>
                <a:rPr lang="fr-FR" dirty="0"/>
                <a:t> (la dynamo) </a:t>
              </a:r>
            </a:p>
            <a:p>
              <a:endParaRPr lang="fr-FR" dirty="0"/>
            </a:p>
          </p:txBody>
        </p:sp>
        <p:pic>
          <p:nvPicPr>
            <p:cNvPr id="9" name="Imag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97727" y="2028933"/>
              <a:ext cx="1366838" cy="1366838"/>
            </a:xfrm>
            <a:prstGeom prst="rect">
              <a:avLst/>
            </a:prstGeom>
            <a:ln>
              <a:noFill/>
            </a:ln>
          </p:spPr>
        </p:pic>
        <p:pic>
          <p:nvPicPr>
            <p:cNvPr id="15" name="Imag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79052" y="2008335"/>
              <a:ext cx="1640873" cy="1325826"/>
            </a:xfrm>
            <a:prstGeom prst="rect">
              <a:avLst/>
            </a:prstGeom>
            <a:ln>
              <a:solidFill>
                <a:srgbClr val="FF0000"/>
              </a:solidFill>
            </a:ln>
          </p:spPr>
        </p:pic>
      </p:grpSp>
      <p:grpSp>
        <p:nvGrpSpPr>
          <p:cNvPr id="18" name="Groupe 17"/>
          <p:cNvGrpSpPr/>
          <p:nvPr/>
        </p:nvGrpSpPr>
        <p:grpSpPr>
          <a:xfrm>
            <a:off x="2620206" y="3297851"/>
            <a:ext cx="8171525" cy="2344590"/>
            <a:chOff x="1312187" y="3610407"/>
            <a:chExt cx="7822194" cy="2344590"/>
          </a:xfrm>
        </p:grpSpPr>
        <p:sp>
          <p:nvSpPr>
            <p:cNvPr id="8" name="ZoneTexte 7"/>
            <p:cNvSpPr txBox="1"/>
            <p:nvPr/>
          </p:nvSpPr>
          <p:spPr>
            <a:xfrm>
              <a:off x="1312187" y="3610407"/>
              <a:ext cx="7822194" cy="646331"/>
            </a:xfrm>
            <a:prstGeom prst="rect">
              <a:avLst/>
            </a:prstGeom>
            <a:noFill/>
          </p:spPr>
          <p:txBody>
            <a:bodyPr wrap="square" rtlCol="0">
              <a:spAutoFit/>
            </a:bodyPr>
            <a:lstStyle/>
            <a:p>
              <a:r>
                <a:rPr lang="fr-FR" dirty="0"/>
                <a:t>Un courant </a:t>
              </a:r>
              <a:r>
                <a:rPr lang="fr-FR" dirty="0">
                  <a:solidFill>
                    <a:srgbClr val="FF0000"/>
                  </a:solidFill>
                </a:rPr>
                <a:t>électrique</a:t>
              </a:r>
              <a:r>
                <a:rPr lang="fr-FR" dirty="0"/>
                <a:t> </a:t>
              </a:r>
              <a:r>
                <a:rPr lang="fr-FR" sz="1200" dirty="0"/>
                <a:t>(mouvement de charges électriques) </a:t>
              </a:r>
              <a:r>
                <a:rPr lang="fr-FR" dirty="0"/>
                <a:t>crée un champ </a:t>
              </a:r>
              <a:r>
                <a:rPr lang="fr-FR" dirty="0">
                  <a:solidFill>
                    <a:srgbClr val="FF0000"/>
                  </a:solidFill>
                </a:rPr>
                <a:t>magnétique</a:t>
              </a:r>
              <a:r>
                <a:rPr lang="fr-FR" dirty="0"/>
                <a:t> (moteur électrique)</a:t>
              </a:r>
              <a:endParaRPr lang="en-GB" dirty="0"/>
            </a:p>
          </p:txBody>
        </p:sp>
        <p:pic>
          <p:nvPicPr>
            <p:cNvPr id="13" name="Imag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366579" y="4354797"/>
              <a:ext cx="1600200" cy="1600200"/>
            </a:xfrm>
            <a:prstGeom prst="rect">
              <a:avLst/>
            </a:prstGeom>
          </p:spPr>
        </p:pic>
        <p:pic>
          <p:nvPicPr>
            <p:cNvPr id="17" name="Image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457884" y="4440522"/>
              <a:ext cx="1663345" cy="1245903"/>
            </a:xfrm>
            <a:prstGeom prst="rect">
              <a:avLst/>
            </a:prstGeom>
          </p:spPr>
        </p:pic>
      </p:grpSp>
      <p:sp>
        <p:nvSpPr>
          <p:cNvPr id="5" name="Espace réservé du numéro de diapositive 4">
            <a:extLst>
              <a:ext uri="{FF2B5EF4-FFF2-40B4-BE49-F238E27FC236}">
                <a16:creationId xmlns:a16="http://schemas.microsoft.com/office/drawing/2014/main" id="{1AE6D3CB-B463-432E-890B-68918F45923F}"/>
              </a:ext>
            </a:extLst>
          </p:cNvPr>
          <p:cNvSpPr>
            <a:spLocks noGrp="1"/>
          </p:cNvSpPr>
          <p:nvPr>
            <p:ph type="sldNum" sz="quarter" idx="12"/>
          </p:nvPr>
        </p:nvSpPr>
        <p:spPr/>
        <p:txBody>
          <a:bodyPr/>
          <a:lstStyle/>
          <a:p>
            <a:fld id="{28CF56FF-A9C7-48CE-B5A8-E2EC5C60375F}" type="slidenum">
              <a:rPr lang="en-GB" smtClean="0"/>
              <a:t>22</a:t>
            </a:fld>
            <a:endParaRPr lang="en-GB"/>
          </a:p>
        </p:txBody>
      </p:sp>
    </p:spTree>
    <p:extLst>
      <p:ext uri="{BB962C8B-B14F-4D97-AF65-F5344CB8AC3E}">
        <p14:creationId xmlns:p14="http://schemas.microsoft.com/office/powerpoint/2010/main" val="2764309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9F3DCF6-6C56-43A2-9FA0-61B5620B6C9A}"/>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1E9ECBAB-D89B-4431-881C-BDE40CDA1804}"/>
              </a:ext>
            </a:extLst>
          </p:cNvPr>
          <p:cNvSpPr>
            <a:spLocks noGrp="1"/>
          </p:cNvSpPr>
          <p:nvPr>
            <p:ph type="ftr" sz="quarter" idx="11"/>
          </p:nvPr>
        </p:nvSpPr>
        <p:spPr/>
        <p:txBody>
          <a:bodyPr/>
          <a:lstStyle/>
          <a:p>
            <a:r>
              <a:rPr lang="fr-FR"/>
              <a:t>Les ondes et nous</a:t>
            </a:r>
            <a:endParaRPr lang="en-GB" dirty="0"/>
          </a:p>
        </p:txBody>
      </p:sp>
      <p:sp>
        <p:nvSpPr>
          <p:cNvPr id="9" name="ZoneTexte 8">
            <a:extLst>
              <a:ext uri="{FF2B5EF4-FFF2-40B4-BE49-F238E27FC236}">
                <a16:creationId xmlns:a16="http://schemas.microsoft.com/office/drawing/2014/main" id="{CFFF460A-7154-40E5-9AD6-4BEF1623E932}"/>
              </a:ext>
            </a:extLst>
          </p:cNvPr>
          <p:cNvSpPr txBox="1"/>
          <p:nvPr/>
        </p:nvSpPr>
        <p:spPr>
          <a:xfrm>
            <a:off x="2050742" y="1115270"/>
            <a:ext cx="7856738" cy="584775"/>
          </a:xfrm>
          <a:prstGeom prst="rect">
            <a:avLst/>
          </a:prstGeom>
          <a:noFill/>
        </p:spPr>
        <p:txBody>
          <a:bodyPr wrap="square" rtlCol="0">
            <a:spAutoFit/>
          </a:bodyPr>
          <a:lstStyle/>
          <a:p>
            <a:r>
              <a:rPr lang="fr-FR" sz="1600" dirty="0">
                <a:solidFill>
                  <a:srgbClr val="0070C0"/>
                </a:solidFill>
              </a:rPr>
              <a:t>Des charges électriques en </a:t>
            </a:r>
            <a:r>
              <a:rPr lang="fr-FR" sz="1600" dirty="0">
                <a:solidFill>
                  <a:srgbClr val="FF0000"/>
                </a:solidFill>
              </a:rPr>
              <a:t>mouvement</a:t>
            </a:r>
            <a:br>
              <a:rPr lang="fr-FR" sz="1600" dirty="0">
                <a:solidFill>
                  <a:srgbClr val="0070C0"/>
                </a:solidFill>
              </a:rPr>
            </a:br>
            <a:r>
              <a:rPr lang="fr-FR" sz="1600" dirty="0">
                <a:solidFill>
                  <a:srgbClr val="0070C0"/>
                </a:solidFill>
              </a:rPr>
              <a:t> créent un champ électrique et un champ magnétique variables</a:t>
            </a:r>
          </a:p>
        </p:txBody>
      </p:sp>
      <p:sp>
        <p:nvSpPr>
          <p:cNvPr id="14" name="ZoneTexte 13">
            <a:extLst>
              <a:ext uri="{FF2B5EF4-FFF2-40B4-BE49-F238E27FC236}">
                <a16:creationId xmlns:a16="http://schemas.microsoft.com/office/drawing/2014/main" id="{D03EC4D2-C5BA-4F33-9EF1-177FD0AE0A8E}"/>
              </a:ext>
            </a:extLst>
          </p:cNvPr>
          <p:cNvSpPr txBox="1"/>
          <p:nvPr/>
        </p:nvSpPr>
        <p:spPr>
          <a:xfrm>
            <a:off x="2706204" y="4207360"/>
            <a:ext cx="7985236" cy="1323439"/>
          </a:xfrm>
          <a:prstGeom prst="rect">
            <a:avLst/>
          </a:prstGeom>
          <a:noFill/>
          <a:ln w="28575">
            <a:solidFill>
              <a:srgbClr val="FF0000"/>
            </a:solidFill>
          </a:ln>
        </p:spPr>
        <p:txBody>
          <a:bodyPr wrap="square" rtlCol="0">
            <a:spAutoFit/>
          </a:bodyPr>
          <a:lstStyle/>
          <a:p>
            <a:r>
              <a:rPr lang="fr-FR" sz="1600" dirty="0"/>
              <a:t>Les 2 champs oscillants </a:t>
            </a:r>
            <a:r>
              <a:rPr lang="fr-FR" sz="1600" dirty="0">
                <a:solidFill>
                  <a:srgbClr val="0070C0"/>
                </a:solidFill>
              </a:rPr>
              <a:t>peuvent être couplés et s’auto-entretenir</a:t>
            </a:r>
            <a:r>
              <a:rPr lang="fr-FR" sz="1600" dirty="0">
                <a:solidFill>
                  <a:srgbClr val="FF0000"/>
                </a:solidFill>
              </a:rPr>
              <a:t>.</a:t>
            </a:r>
          </a:p>
          <a:p>
            <a:r>
              <a:rPr lang="fr-FR" sz="1600" dirty="0">
                <a:solidFill>
                  <a:srgbClr val="FF0000"/>
                </a:solidFill>
              </a:rPr>
              <a:t>C’est une onde </a:t>
            </a:r>
            <a:r>
              <a:rPr lang="fr-FR" sz="1600" dirty="0"/>
              <a:t>électro-magnétique qui se propage à la vitesse de la lumière (Maxwell 1850)</a:t>
            </a:r>
          </a:p>
          <a:p>
            <a:endParaRPr lang="fr-FR" sz="1600" dirty="0"/>
          </a:p>
          <a:p>
            <a:pPr algn="ctr"/>
            <a:r>
              <a:rPr lang="fr-FR" sz="1600" dirty="0">
                <a:solidFill>
                  <a:srgbClr val="FF0000"/>
                </a:solidFill>
              </a:rPr>
              <a:t>Fréquence minimum 100 000 Hertz (longueur d’onde &lt; 3 000 mètres)</a:t>
            </a:r>
          </a:p>
        </p:txBody>
      </p:sp>
      <p:sp>
        <p:nvSpPr>
          <p:cNvPr id="26" name="ZoneTexte 25">
            <a:extLst>
              <a:ext uri="{FF2B5EF4-FFF2-40B4-BE49-F238E27FC236}">
                <a16:creationId xmlns:a16="http://schemas.microsoft.com/office/drawing/2014/main" id="{C2BED75A-FCDB-4C94-91A4-35FE25E7A5AA}"/>
              </a:ext>
            </a:extLst>
          </p:cNvPr>
          <p:cNvSpPr txBox="1"/>
          <p:nvPr/>
        </p:nvSpPr>
        <p:spPr>
          <a:xfrm>
            <a:off x="4846570" y="390962"/>
            <a:ext cx="5216211" cy="369332"/>
          </a:xfrm>
          <a:prstGeom prst="rect">
            <a:avLst/>
          </a:prstGeom>
          <a:noFill/>
        </p:spPr>
        <p:txBody>
          <a:bodyPr wrap="square" rtlCol="0">
            <a:spAutoFit/>
          </a:bodyPr>
          <a:lstStyle/>
          <a:p>
            <a:r>
              <a:rPr lang="fr-FR" dirty="0">
                <a:solidFill>
                  <a:srgbClr val="FF0000"/>
                </a:solidFill>
              </a:rPr>
              <a:t>Les ondes de champ électro-magnétique (2)</a:t>
            </a:r>
            <a:endParaRPr lang="en-GB" dirty="0">
              <a:solidFill>
                <a:srgbClr val="FF0000"/>
              </a:solidFill>
            </a:endParaRPr>
          </a:p>
        </p:txBody>
      </p:sp>
      <p:grpSp>
        <p:nvGrpSpPr>
          <p:cNvPr id="6" name="Groupe 5">
            <a:extLst>
              <a:ext uri="{FF2B5EF4-FFF2-40B4-BE49-F238E27FC236}">
                <a16:creationId xmlns:a16="http://schemas.microsoft.com/office/drawing/2014/main" id="{7F7BD2E1-1EB9-41DF-BE31-CD5BDBED11F4}"/>
              </a:ext>
            </a:extLst>
          </p:cNvPr>
          <p:cNvGrpSpPr/>
          <p:nvPr/>
        </p:nvGrpSpPr>
        <p:grpSpPr>
          <a:xfrm>
            <a:off x="7660476" y="2341264"/>
            <a:ext cx="2350782" cy="1355489"/>
            <a:chOff x="5486399" y="1657266"/>
            <a:chExt cx="2350782" cy="1355489"/>
          </a:xfrm>
        </p:grpSpPr>
        <p:pic>
          <p:nvPicPr>
            <p:cNvPr id="8" name="Image 7" descr="Une image contenant jeu, assis, table, signe&#10;&#10;Description générée automatiquement">
              <a:extLst>
                <a:ext uri="{FF2B5EF4-FFF2-40B4-BE49-F238E27FC236}">
                  <a16:creationId xmlns:a16="http://schemas.microsoft.com/office/drawing/2014/main" id="{973BCAF2-20A8-4CC0-AE5C-0EE8D29926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86399" y="1657266"/>
              <a:ext cx="2350782" cy="1157760"/>
            </a:xfrm>
            <a:prstGeom prst="rect">
              <a:avLst/>
            </a:prstGeom>
            <a:ln>
              <a:solidFill>
                <a:srgbClr val="C00000"/>
              </a:solidFill>
            </a:ln>
          </p:spPr>
        </p:pic>
        <p:sp>
          <p:nvSpPr>
            <p:cNvPr id="23" name="ZoneTexte 22">
              <a:extLst>
                <a:ext uri="{FF2B5EF4-FFF2-40B4-BE49-F238E27FC236}">
                  <a16:creationId xmlns:a16="http://schemas.microsoft.com/office/drawing/2014/main" id="{E9FAB5A7-3D37-4892-9E20-3DFB1F44FDB4}"/>
                </a:ext>
              </a:extLst>
            </p:cNvPr>
            <p:cNvSpPr txBox="1"/>
            <p:nvPr/>
          </p:nvSpPr>
          <p:spPr>
            <a:xfrm>
              <a:off x="5616969" y="2797311"/>
              <a:ext cx="2050610" cy="215444"/>
            </a:xfrm>
            <a:prstGeom prst="rect">
              <a:avLst/>
            </a:prstGeom>
            <a:noFill/>
          </p:spPr>
          <p:txBody>
            <a:bodyPr wrap="square">
              <a:spAutoFit/>
            </a:bodyPr>
            <a:lstStyle/>
            <a:p>
              <a:r>
                <a:rPr lang="fr-FR" sz="800" dirty="0" err="1"/>
                <a:t>Wikipedia</a:t>
              </a:r>
              <a:r>
                <a:rPr lang="fr-FR" sz="800" dirty="0"/>
                <a:t> – antenne radioélectrique</a:t>
              </a:r>
            </a:p>
          </p:txBody>
        </p:sp>
      </p:grpSp>
      <p:sp>
        <p:nvSpPr>
          <p:cNvPr id="5" name="Espace réservé du numéro de diapositive 4">
            <a:extLst>
              <a:ext uri="{FF2B5EF4-FFF2-40B4-BE49-F238E27FC236}">
                <a16:creationId xmlns:a16="http://schemas.microsoft.com/office/drawing/2014/main" id="{931724B6-6606-4DDB-80B8-6294E72C84FF}"/>
              </a:ext>
            </a:extLst>
          </p:cNvPr>
          <p:cNvSpPr>
            <a:spLocks noGrp="1"/>
          </p:cNvSpPr>
          <p:nvPr>
            <p:ph type="sldNum" sz="quarter" idx="12"/>
          </p:nvPr>
        </p:nvSpPr>
        <p:spPr/>
        <p:txBody>
          <a:bodyPr/>
          <a:lstStyle/>
          <a:p>
            <a:fld id="{28CF56FF-A9C7-48CE-B5A8-E2EC5C60375F}" type="slidenum">
              <a:rPr lang="en-GB" smtClean="0"/>
              <a:t>23</a:t>
            </a:fld>
            <a:endParaRPr lang="en-GB"/>
          </a:p>
        </p:txBody>
      </p:sp>
      <p:sp>
        <p:nvSpPr>
          <p:cNvPr id="16" name="ZoneTexte 15">
            <a:extLst>
              <a:ext uri="{FF2B5EF4-FFF2-40B4-BE49-F238E27FC236}">
                <a16:creationId xmlns:a16="http://schemas.microsoft.com/office/drawing/2014/main" id="{9B7CFF2A-7F51-4EE5-ED1C-A8E4C984964D}"/>
              </a:ext>
            </a:extLst>
          </p:cNvPr>
          <p:cNvSpPr txBox="1"/>
          <p:nvPr/>
        </p:nvSpPr>
        <p:spPr>
          <a:xfrm>
            <a:off x="2551972" y="2474893"/>
            <a:ext cx="1784411" cy="954107"/>
          </a:xfrm>
          <a:prstGeom prst="rect">
            <a:avLst/>
          </a:prstGeom>
          <a:noFill/>
        </p:spPr>
        <p:txBody>
          <a:bodyPr wrap="square" rtlCol="0">
            <a:spAutoFit/>
          </a:bodyPr>
          <a:lstStyle/>
          <a:p>
            <a:r>
              <a:rPr lang="fr-FR" sz="1400" dirty="0">
                <a:solidFill>
                  <a:srgbClr val="FF0000"/>
                </a:solidFill>
              </a:rPr>
              <a:t>Exemple : </a:t>
            </a:r>
          </a:p>
          <a:p>
            <a:r>
              <a:rPr lang="fr-FR" sz="1400" dirty="0"/>
              <a:t>une antenne alimentée en courant alternatif</a:t>
            </a:r>
          </a:p>
        </p:txBody>
      </p:sp>
      <p:grpSp>
        <p:nvGrpSpPr>
          <p:cNvPr id="25" name="Groupe 24">
            <a:extLst>
              <a:ext uri="{FF2B5EF4-FFF2-40B4-BE49-F238E27FC236}">
                <a16:creationId xmlns:a16="http://schemas.microsoft.com/office/drawing/2014/main" id="{4134B854-62C7-98E6-9218-6C278BB4ACF8}"/>
              </a:ext>
            </a:extLst>
          </p:cNvPr>
          <p:cNvGrpSpPr/>
          <p:nvPr/>
        </p:nvGrpSpPr>
        <p:grpSpPr>
          <a:xfrm>
            <a:off x="4160836" y="1932771"/>
            <a:ext cx="2238375" cy="2038350"/>
            <a:chOff x="4160836" y="1932771"/>
            <a:chExt cx="2238375" cy="2038350"/>
          </a:xfrm>
        </p:grpSpPr>
        <p:grpSp>
          <p:nvGrpSpPr>
            <p:cNvPr id="15" name="Groupe 14">
              <a:extLst>
                <a:ext uri="{FF2B5EF4-FFF2-40B4-BE49-F238E27FC236}">
                  <a16:creationId xmlns:a16="http://schemas.microsoft.com/office/drawing/2014/main" id="{00FEA031-BFCE-F00A-48C4-3B33818A4CA3}"/>
                </a:ext>
              </a:extLst>
            </p:cNvPr>
            <p:cNvGrpSpPr/>
            <p:nvPr/>
          </p:nvGrpSpPr>
          <p:grpSpPr>
            <a:xfrm>
              <a:off x="4160836" y="1932771"/>
              <a:ext cx="2238375" cy="2038350"/>
              <a:chOff x="3013610" y="1808556"/>
              <a:chExt cx="2238375" cy="2038350"/>
            </a:xfrm>
          </p:grpSpPr>
          <p:pic>
            <p:nvPicPr>
              <p:cNvPr id="10" name="Image 9">
                <a:extLst>
                  <a:ext uri="{FF2B5EF4-FFF2-40B4-BE49-F238E27FC236}">
                    <a16:creationId xmlns:a16="http://schemas.microsoft.com/office/drawing/2014/main" id="{221D65DA-94E5-F964-FE75-C7A846A0C764}"/>
                  </a:ext>
                </a:extLst>
              </p:cNvPr>
              <p:cNvPicPr>
                <a:picLocks noChangeAspect="1"/>
              </p:cNvPicPr>
              <p:nvPr/>
            </p:nvPicPr>
            <p:blipFill>
              <a:blip r:embed="rId3"/>
              <a:stretch>
                <a:fillRect/>
              </a:stretch>
            </p:blipFill>
            <p:spPr>
              <a:xfrm>
                <a:off x="3013610" y="1808556"/>
                <a:ext cx="2238375" cy="2038350"/>
              </a:xfrm>
              <a:prstGeom prst="rect">
                <a:avLst/>
              </a:prstGeom>
              <a:effectLst>
                <a:softEdge rad="317500"/>
              </a:effectLst>
            </p:spPr>
          </p:pic>
          <p:sp>
            <p:nvSpPr>
              <p:cNvPr id="12" name="ZoneTexte 11">
                <a:extLst>
                  <a:ext uri="{FF2B5EF4-FFF2-40B4-BE49-F238E27FC236}">
                    <a16:creationId xmlns:a16="http://schemas.microsoft.com/office/drawing/2014/main" id="{4F4B7884-15EE-F79D-23B1-F2861A276877}"/>
                  </a:ext>
                </a:extLst>
              </p:cNvPr>
              <p:cNvSpPr txBox="1"/>
              <p:nvPr/>
            </p:nvSpPr>
            <p:spPr>
              <a:xfrm>
                <a:off x="3276582" y="3378528"/>
                <a:ext cx="1856591" cy="307777"/>
              </a:xfrm>
              <a:prstGeom prst="rect">
                <a:avLst/>
              </a:prstGeom>
              <a:noFill/>
            </p:spPr>
            <p:txBody>
              <a:bodyPr wrap="square" rtlCol="0">
                <a:spAutoFit/>
              </a:bodyPr>
              <a:lstStyle/>
              <a:p>
                <a:r>
                  <a:rPr lang="fr-FR" sz="1400" dirty="0"/>
                  <a:t>Antenne dipolaire</a:t>
                </a:r>
              </a:p>
            </p:txBody>
          </p:sp>
        </p:grpSp>
        <p:pic>
          <p:nvPicPr>
            <p:cNvPr id="24" name="Image 23">
              <a:extLst>
                <a:ext uri="{FF2B5EF4-FFF2-40B4-BE49-F238E27FC236}">
                  <a16:creationId xmlns:a16="http://schemas.microsoft.com/office/drawing/2014/main" id="{1932FDFB-E26C-ADC1-4D79-D5E365F8DEF9}"/>
                </a:ext>
              </a:extLst>
            </p:cNvPr>
            <p:cNvPicPr>
              <a:picLocks noChangeAspect="1"/>
            </p:cNvPicPr>
            <p:nvPr/>
          </p:nvPicPr>
          <p:blipFill>
            <a:blip r:embed="rId4"/>
            <a:stretch>
              <a:fillRect/>
            </a:stretch>
          </p:blipFill>
          <p:spPr>
            <a:xfrm>
              <a:off x="5597648" y="2725900"/>
              <a:ext cx="430290" cy="280153"/>
            </a:xfrm>
            <a:prstGeom prst="rect">
              <a:avLst/>
            </a:prstGeom>
            <a:effectLst>
              <a:softEdge rad="63500"/>
            </a:effectLst>
          </p:spPr>
        </p:pic>
      </p:grpSp>
      <p:sp>
        <p:nvSpPr>
          <p:cNvPr id="4" name="Bulle narrative : ronde 3">
            <a:extLst>
              <a:ext uri="{FF2B5EF4-FFF2-40B4-BE49-F238E27FC236}">
                <a16:creationId xmlns:a16="http://schemas.microsoft.com/office/drawing/2014/main" id="{0E1C6295-E559-EBB5-3F88-1F9ECAEA5546}"/>
              </a:ext>
            </a:extLst>
          </p:cNvPr>
          <p:cNvSpPr/>
          <p:nvPr/>
        </p:nvSpPr>
        <p:spPr>
          <a:xfrm>
            <a:off x="5344357" y="2148396"/>
            <a:ext cx="383861" cy="1548357"/>
          </a:xfrm>
          <a:prstGeom prst="wedgeEllipseCallout">
            <a:avLst>
              <a:gd name="adj1" fmla="val 552724"/>
              <a:gd name="adj2" fmla="val -1143"/>
            </a:avLst>
          </a:prstGeom>
          <a:noFill/>
          <a:ln>
            <a:prstDash val="sysDot"/>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726563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C50D3A7-7590-4A94-8967-4DB0101BCA61}"/>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5" name="ZoneTexte 4"/>
          <p:cNvSpPr txBox="1"/>
          <p:nvPr/>
        </p:nvSpPr>
        <p:spPr>
          <a:xfrm>
            <a:off x="4602179" y="418451"/>
            <a:ext cx="5357671" cy="369332"/>
          </a:xfrm>
          <a:prstGeom prst="rect">
            <a:avLst/>
          </a:prstGeom>
          <a:noFill/>
        </p:spPr>
        <p:txBody>
          <a:bodyPr wrap="square" rtlCol="0">
            <a:spAutoFit/>
          </a:bodyPr>
          <a:lstStyle/>
          <a:p>
            <a:r>
              <a:rPr lang="fr-FR" dirty="0">
                <a:solidFill>
                  <a:srgbClr val="FF0000"/>
                </a:solidFill>
              </a:rPr>
              <a:t>Le spectre des ondes électromagnétiques</a:t>
            </a:r>
            <a:endParaRPr lang="en-GB" dirty="0">
              <a:solidFill>
                <a:srgbClr val="FF0000"/>
              </a:solidFill>
            </a:endParaRPr>
          </a:p>
        </p:txBody>
      </p:sp>
      <p:sp>
        <p:nvSpPr>
          <p:cNvPr id="6" name="Espace réservé du numéro de diapositive 5">
            <a:extLst>
              <a:ext uri="{FF2B5EF4-FFF2-40B4-BE49-F238E27FC236}">
                <a16:creationId xmlns:a16="http://schemas.microsoft.com/office/drawing/2014/main" id="{00975B34-6C57-49BB-89A9-725355521822}"/>
              </a:ext>
            </a:extLst>
          </p:cNvPr>
          <p:cNvSpPr>
            <a:spLocks noGrp="1"/>
          </p:cNvSpPr>
          <p:nvPr>
            <p:ph type="sldNum" sz="quarter" idx="12"/>
          </p:nvPr>
        </p:nvSpPr>
        <p:spPr/>
        <p:txBody>
          <a:bodyPr/>
          <a:lstStyle/>
          <a:p>
            <a:fld id="{28CF56FF-A9C7-48CE-B5A8-E2EC5C60375F}" type="slidenum">
              <a:rPr lang="en-GB" smtClean="0"/>
              <a:t>24</a:t>
            </a:fld>
            <a:endParaRPr lang="en-GB"/>
          </a:p>
        </p:txBody>
      </p:sp>
      <p:sp>
        <p:nvSpPr>
          <p:cNvPr id="12" name="ZoneTexte 11">
            <a:extLst>
              <a:ext uri="{FF2B5EF4-FFF2-40B4-BE49-F238E27FC236}">
                <a16:creationId xmlns:a16="http://schemas.microsoft.com/office/drawing/2014/main" id="{00F66AE1-CEFE-6F4A-CE99-2E17E9440539}"/>
              </a:ext>
            </a:extLst>
          </p:cNvPr>
          <p:cNvSpPr txBox="1"/>
          <p:nvPr/>
        </p:nvSpPr>
        <p:spPr>
          <a:xfrm rot="5400000">
            <a:off x="9557704" y="2864929"/>
            <a:ext cx="2069456" cy="261610"/>
          </a:xfrm>
          <a:prstGeom prst="rect">
            <a:avLst/>
          </a:prstGeom>
          <a:noFill/>
        </p:spPr>
        <p:txBody>
          <a:bodyPr wrap="square">
            <a:spAutoFit/>
          </a:bodyPr>
          <a:lstStyle/>
          <a:p>
            <a:r>
              <a:rPr lang="fr-FR" sz="1100" dirty="0"/>
              <a:t>https://pdfprof.com/</a:t>
            </a:r>
          </a:p>
        </p:txBody>
      </p:sp>
      <p:sp>
        <p:nvSpPr>
          <p:cNvPr id="7" name="ZoneTexte 6">
            <a:extLst>
              <a:ext uri="{FF2B5EF4-FFF2-40B4-BE49-F238E27FC236}">
                <a16:creationId xmlns:a16="http://schemas.microsoft.com/office/drawing/2014/main" id="{789E95FB-B290-E805-E094-DB258584FBA9}"/>
              </a:ext>
            </a:extLst>
          </p:cNvPr>
          <p:cNvSpPr txBox="1"/>
          <p:nvPr/>
        </p:nvSpPr>
        <p:spPr>
          <a:xfrm>
            <a:off x="2167776" y="5536202"/>
            <a:ext cx="8242348" cy="338554"/>
          </a:xfrm>
          <a:prstGeom prst="rect">
            <a:avLst/>
          </a:prstGeom>
          <a:noFill/>
        </p:spPr>
        <p:txBody>
          <a:bodyPr wrap="square" rtlCol="0">
            <a:spAutoFit/>
          </a:bodyPr>
          <a:lstStyle/>
          <a:p>
            <a:r>
              <a:rPr lang="fr-FR" sz="1600" dirty="0"/>
              <a:t>Les « grains » d’énergie (</a:t>
            </a:r>
            <a:r>
              <a:rPr lang="fr-FR" sz="1600" dirty="0">
                <a:solidFill>
                  <a:srgbClr val="0070C0"/>
                </a:solidFill>
              </a:rPr>
              <a:t>photons</a:t>
            </a:r>
            <a:r>
              <a:rPr lang="fr-FR" sz="1600" dirty="0"/>
              <a:t>) ont une énergie proportionnelle à la fréquence</a:t>
            </a:r>
          </a:p>
        </p:txBody>
      </p:sp>
      <p:grpSp>
        <p:nvGrpSpPr>
          <p:cNvPr id="8" name="Groupe 7">
            <a:extLst>
              <a:ext uri="{FF2B5EF4-FFF2-40B4-BE49-F238E27FC236}">
                <a16:creationId xmlns:a16="http://schemas.microsoft.com/office/drawing/2014/main" id="{3735C42F-A2A1-72EE-D203-F0258A904D3B}"/>
              </a:ext>
            </a:extLst>
          </p:cNvPr>
          <p:cNvGrpSpPr/>
          <p:nvPr/>
        </p:nvGrpSpPr>
        <p:grpSpPr>
          <a:xfrm>
            <a:off x="2203485" y="1321798"/>
            <a:ext cx="8242348" cy="3341435"/>
            <a:chOff x="2200867" y="1313895"/>
            <a:chExt cx="8242348" cy="3341435"/>
          </a:xfrm>
        </p:grpSpPr>
        <p:pic>
          <p:nvPicPr>
            <p:cNvPr id="4" name="Image 3">
              <a:extLst>
                <a:ext uri="{FF2B5EF4-FFF2-40B4-BE49-F238E27FC236}">
                  <a16:creationId xmlns:a16="http://schemas.microsoft.com/office/drawing/2014/main" id="{6BDA03F4-4AD4-8A99-4ED1-FD4DADCA2EF5}"/>
                </a:ext>
              </a:extLst>
            </p:cNvPr>
            <p:cNvPicPr>
              <a:picLocks noChangeAspect="1"/>
            </p:cNvPicPr>
            <p:nvPr/>
          </p:nvPicPr>
          <p:blipFill>
            <a:blip r:embed="rId3"/>
            <a:srcRect b="31372"/>
            <a:stretch/>
          </p:blipFill>
          <p:spPr>
            <a:xfrm>
              <a:off x="2200867" y="1313895"/>
              <a:ext cx="8242348" cy="3341435"/>
            </a:xfrm>
            <a:prstGeom prst="rect">
              <a:avLst/>
            </a:prstGeom>
            <a:ln>
              <a:solidFill>
                <a:srgbClr val="C00000"/>
              </a:solidFill>
            </a:ln>
          </p:spPr>
        </p:pic>
        <p:pic>
          <p:nvPicPr>
            <p:cNvPr id="9" name="Image 8">
              <a:extLst>
                <a:ext uri="{FF2B5EF4-FFF2-40B4-BE49-F238E27FC236}">
                  <a16:creationId xmlns:a16="http://schemas.microsoft.com/office/drawing/2014/main" id="{3AF78EC0-EC1A-67C8-32E3-FA155B1B63E0}"/>
                </a:ext>
              </a:extLst>
            </p:cNvPr>
            <p:cNvPicPr>
              <a:picLocks noChangeAspect="1"/>
            </p:cNvPicPr>
            <p:nvPr/>
          </p:nvPicPr>
          <p:blipFill>
            <a:blip r:embed="rId4"/>
            <a:srcRect l="18110" t="70042" r="4131" b="20670"/>
            <a:stretch/>
          </p:blipFill>
          <p:spPr>
            <a:xfrm>
              <a:off x="3498320" y="4149303"/>
              <a:ext cx="6807408" cy="506027"/>
            </a:xfrm>
            <a:prstGeom prst="rect">
              <a:avLst/>
            </a:prstGeom>
          </p:spPr>
        </p:pic>
      </p:grpSp>
      <p:sp>
        <p:nvSpPr>
          <p:cNvPr id="10" name="Flèche : courbe vers le haut 9">
            <a:extLst>
              <a:ext uri="{FF2B5EF4-FFF2-40B4-BE49-F238E27FC236}">
                <a16:creationId xmlns:a16="http://schemas.microsoft.com/office/drawing/2014/main" id="{33731F34-EE08-8BF4-AC89-9F5F18A242F3}"/>
              </a:ext>
            </a:extLst>
          </p:cNvPr>
          <p:cNvSpPr/>
          <p:nvPr/>
        </p:nvSpPr>
        <p:spPr>
          <a:xfrm>
            <a:off x="5365870" y="4723224"/>
            <a:ext cx="1917577" cy="230819"/>
          </a:xfrm>
          <a:prstGeom prst="curvedUp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solidFill>
                <a:schemeClr val="tx1"/>
              </a:solidFill>
            </a:endParaRPr>
          </a:p>
        </p:txBody>
      </p:sp>
      <p:sp>
        <p:nvSpPr>
          <p:cNvPr id="11" name="ZoneTexte 10">
            <a:extLst>
              <a:ext uri="{FF2B5EF4-FFF2-40B4-BE49-F238E27FC236}">
                <a16:creationId xmlns:a16="http://schemas.microsoft.com/office/drawing/2014/main" id="{6FF6E1C0-1FEC-F8BA-87F2-7FD0821B0E4A}"/>
              </a:ext>
            </a:extLst>
          </p:cNvPr>
          <p:cNvSpPr txBox="1"/>
          <p:nvPr/>
        </p:nvSpPr>
        <p:spPr>
          <a:xfrm>
            <a:off x="4731800" y="5014034"/>
            <a:ext cx="3817398" cy="307777"/>
          </a:xfrm>
          <a:prstGeom prst="rect">
            <a:avLst/>
          </a:prstGeom>
          <a:noFill/>
        </p:spPr>
        <p:txBody>
          <a:bodyPr wrap="square" rtlCol="0">
            <a:spAutoFit/>
          </a:bodyPr>
          <a:lstStyle/>
          <a:p>
            <a:r>
              <a:rPr lang="fr-FR" sz="1400" dirty="0">
                <a:solidFill>
                  <a:srgbClr val="FF0000"/>
                </a:solidFill>
              </a:rPr>
              <a:t>Énergie des photons X 1 000 000</a:t>
            </a:r>
          </a:p>
        </p:txBody>
      </p:sp>
    </p:spTree>
    <p:extLst>
      <p:ext uri="{BB962C8B-B14F-4D97-AF65-F5344CB8AC3E}">
        <p14:creationId xmlns:p14="http://schemas.microsoft.com/office/powerpoint/2010/main" val="2946118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animBg="1"/>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0F0AFA8-6FBB-4EA4-B70E-C0955616250E}"/>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6" name="ZoneTexte 5">
            <a:extLst>
              <a:ext uri="{FF2B5EF4-FFF2-40B4-BE49-F238E27FC236}">
                <a16:creationId xmlns:a16="http://schemas.microsoft.com/office/drawing/2014/main" id="{0827FDDF-C186-4EE9-A99B-7B084A015BDA}"/>
              </a:ext>
            </a:extLst>
          </p:cNvPr>
          <p:cNvSpPr txBox="1"/>
          <p:nvPr/>
        </p:nvSpPr>
        <p:spPr>
          <a:xfrm>
            <a:off x="4671588" y="2565492"/>
            <a:ext cx="5391192" cy="369332"/>
          </a:xfrm>
          <a:prstGeom prst="rect">
            <a:avLst/>
          </a:prstGeom>
          <a:ln w="28575">
            <a:solidFill>
              <a:srgbClr val="FF0000"/>
            </a:solidFill>
          </a:ln>
          <a:effectLst>
            <a:glow rad="228600">
              <a:schemeClr val="accent6">
                <a:satMod val="175000"/>
                <a:alpha val="40000"/>
              </a:schemeClr>
            </a:glow>
          </a:effectLst>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dirty="0">
                <a:solidFill>
                  <a:srgbClr val="0070C0"/>
                </a:solidFill>
              </a:rPr>
              <a:t>Vie et mort des ondes électro magnétiques</a:t>
            </a:r>
          </a:p>
        </p:txBody>
      </p:sp>
      <p:sp>
        <p:nvSpPr>
          <p:cNvPr id="7" name="ZoneTexte 6">
            <a:extLst>
              <a:ext uri="{FF2B5EF4-FFF2-40B4-BE49-F238E27FC236}">
                <a16:creationId xmlns:a16="http://schemas.microsoft.com/office/drawing/2014/main" id="{BC599DFB-664D-458E-9178-850F80C15A8E}"/>
              </a:ext>
            </a:extLst>
          </p:cNvPr>
          <p:cNvSpPr txBox="1"/>
          <p:nvPr/>
        </p:nvSpPr>
        <p:spPr>
          <a:xfrm>
            <a:off x="8123068" y="376101"/>
            <a:ext cx="2718378" cy="369332"/>
          </a:xfrm>
          <a:prstGeom prst="rect">
            <a:avLst/>
          </a:prstGeom>
          <a:noFill/>
        </p:spPr>
        <p:txBody>
          <a:bodyPr wrap="square" rtlCol="0">
            <a:spAutoFit/>
          </a:bodyPr>
          <a:lstStyle/>
          <a:p>
            <a:r>
              <a:rPr lang="fr-FR" dirty="0">
                <a:solidFill>
                  <a:srgbClr val="FF0000"/>
                </a:solidFill>
              </a:rPr>
              <a:t>Les ondes et nous</a:t>
            </a:r>
            <a:endParaRPr lang="en-GB" dirty="0">
              <a:solidFill>
                <a:srgbClr val="FF0000"/>
              </a:solidFill>
            </a:endParaRPr>
          </a:p>
        </p:txBody>
      </p:sp>
      <p:sp>
        <p:nvSpPr>
          <p:cNvPr id="5" name="Espace réservé du numéro de diapositive 4">
            <a:extLst>
              <a:ext uri="{FF2B5EF4-FFF2-40B4-BE49-F238E27FC236}">
                <a16:creationId xmlns:a16="http://schemas.microsoft.com/office/drawing/2014/main" id="{7F491D82-958C-4065-96CF-DC36C1C68EB1}"/>
              </a:ext>
            </a:extLst>
          </p:cNvPr>
          <p:cNvSpPr>
            <a:spLocks noGrp="1"/>
          </p:cNvSpPr>
          <p:nvPr>
            <p:ph type="sldNum" sz="quarter" idx="12"/>
          </p:nvPr>
        </p:nvSpPr>
        <p:spPr/>
        <p:txBody>
          <a:bodyPr/>
          <a:lstStyle/>
          <a:p>
            <a:fld id="{28CF56FF-A9C7-48CE-B5A8-E2EC5C60375F}" type="slidenum">
              <a:rPr lang="en-GB" smtClean="0"/>
              <a:t>25</a:t>
            </a:fld>
            <a:endParaRPr lang="en-GB"/>
          </a:p>
        </p:txBody>
      </p:sp>
    </p:spTree>
    <p:extLst>
      <p:ext uri="{BB962C8B-B14F-4D97-AF65-F5344CB8AC3E}">
        <p14:creationId xmlns:p14="http://schemas.microsoft.com/office/powerpoint/2010/main" val="29296477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e la date 6">
            <a:extLst>
              <a:ext uri="{FF2B5EF4-FFF2-40B4-BE49-F238E27FC236}">
                <a16:creationId xmlns:a16="http://schemas.microsoft.com/office/drawing/2014/main" id="{E9C5B260-BB76-430D-B1D1-C23339D92499}"/>
              </a:ext>
            </a:extLst>
          </p:cNvPr>
          <p:cNvSpPr>
            <a:spLocks noGrp="1"/>
          </p:cNvSpPr>
          <p:nvPr>
            <p:ph type="dt" sz="half" idx="10"/>
          </p:nvPr>
        </p:nvSpPr>
        <p:spPr/>
        <p:txBody>
          <a:bodyPr/>
          <a:lstStyle/>
          <a:p>
            <a:r>
              <a:rPr lang="fr-FR"/>
              <a:t>2024</a:t>
            </a:r>
            <a:endParaRPr lang="en-GB"/>
          </a:p>
        </p:txBody>
      </p:sp>
      <p:sp>
        <p:nvSpPr>
          <p:cNvPr id="8" name="Espace réservé du pied de page 7">
            <a:extLst>
              <a:ext uri="{FF2B5EF4-FFF2-40B4-BE49-F238E27FC236}">
                <a16:creationId xmlns:a16="http://schemas.microsoft.com/office/drawing/2014/main" id="{50501201-4D34-428E-B827-F5A09EB6D695}"/>
              </a:ext>
            </a:extLst>
          </p:cNvPr>
          <p:cNvSpPr>
            <a:spLocks noGrp="1"/>
          </p:cNvSpPr>
          <p:nvPr>
            <p:ph type="ftr" sz="quarter" idx="11"/>
          </p:nvPr>
        </p:nvSpPr>
        <p:spPr>
          <a:xfrm>
            <a:off x="2589212" y="6135708"/>
            <a:ext cx="7619999" cy="365125"/>
          </a:xfrm>
        </p:spPr>
        <p:txBody>
          <a:bodyPr/>
          <a:lstStyle/>
          <a:p>
            <a:r>
              <a:rPr lang="fr-FR"/>
              <a:t>Les ondes et nous</a:t>
            </a:r>
            <a:endParaRPr lang="en-GB" dirty="0"/>
          </a:p>
        </p:txBody>
      </p:sp>
      <p:sp>
        <p:nvSpPr>
          <p:cNvPr id="10" name="ZoneTexte 9">
            <a:extLst>
              <a:ext uri="{FF2B5EF4-FFF2-40B4-BE49-F238E27FC236}">
                <a16:creationId xmlns:a16="http://schemas.microsoft.com/office/drawing/2014/main" id="{B58A2B84-ED0D-4FAE-9C20-196FD0DAE4F8}"/>
              </a:ext>
            </a:extLst>
          </p:cNvPr>
          <p:cNvSpPr txBox="1"/>
          <p:nvPr/>
        </p:nvSpPr>
        <p:spPr>
          <a:xfrm>
            <a:off x="6500387" y="389299"/>
            <a:ext cx="5007507" cy="369332"/>
          </a:xfrm>
          <a:prstGeom prst="rect">
            <a:avLst/>
          </a:prstGeom>
          <a:noFill/>
        </p:spPr>
        <p:txBody>
          <a:bodyPr wrap="square" rtlCol="0">
            <a:spAutoFit/>
          </a:bodyPr>
          <a:lstStyle/>
          <a:p>
            <a:r>
              <a:rPr lang="fr-FR" dirty="0">
                <a:solidFill>
                  <a:srgbClr val="FF0000"/>
                </a:solidFill>
              </a:rPr>
              <a:t>Sources d’ondes électromagnétiques ?</a:t>
            </a:r>
          </a:p>
        </p:txBody>
      </p:sp>
      <p:pic>
        <p:nvPicPr>
          <p:cNvPr id="11" name="Image 10">
            <a:extLst>
              <a:ext uri="{FF2B5EF4-FFF2-40B4-BE49-F238E27FC236}">
                <a16:creationId xmlns:a16="http://schemas.microsoft.com/office/drawing/2014/main" id="{FEAFB6BE-B0F6-414A-833B-FD1EB61932A7}"/>
              </a:ext>
            </a:extLst>
          </p:cNvPr>
          <p:cNvPicPr>
            <a:picLocks noChangeAspect="1"/>
          </p:cNvPicPr>
          <p:nvPr/>
        </p:nvPicPr>
        <p:blipFill>
          <a:blip r:embed="rId2"/>
          <a:stretch>
            <a:fillRect/>
          </a:stretch>
        </p:blipFill>
        <p:spPr>
          <a:xfrm>
            <a:off x="4361978" y="1606056"/>
            <a:ext cx="4514850" cy="2533650"/>
          </a:xfrm>
          <a:prstGeom prst="rect">
            <a:avLst/>
          </a:prstGeom>
          <a:effectLst>
            <a:softEdge rad="190500"/>
          </a:effectLst>
        </p:spPr>
      </p:pic>
      <p:sp>
        <p:nvSpPr>
          <p:cNvPr id="12" name="ZoneTexte 11">
            <a:extLst>
              <a:ext uri="{FF2B5EF4-FFF2-40B4-BE49-F238E27FC236}">
                <a16:creationId xmlns:a16="http://schemas.microsoft.com/office/drawing/2014/main" id="{44DAA270-7FD4-408D-927D-B2532730664A}"/>
              </a:ext>
            </a:extLst>
          </p:cNvPr>
          <p:cNvSpPr txBox="1"/>
          <p:nvPr/>
        </p:nvSpPr>
        <p:spPr>
          <a:xfrm>
            <a:off x="6619403" y="1108151"/>
            <a:ext cx="4514850" cy="369332"/>
          </a:xfrm>
          <a:prstGeom prst="rect">
            <a:avLst/>
          </a:prstGeom>
          <a:noFill/>
          <a:ln>
            <a:solidFill>
              <a:srgbClr val="C00000"/>
            </a:solidFill>
          </a:ln>
        </p:spPr>
        <p:txBody>
          <a:bodyPr wrap="square" rtlCol="0">
            <a:spAutoFit/>
          </a:bodyPr>
          <a:lstStyle/>
          <a:p>
            <a:r>
              <a:rPr lang="fr-FR" dirty="0"/>
              <a:t>Sources ordonnées/ </a:t>
            </a:r>
            <a:r>
              <a:rPr lang="fr-FR" i="1" dirty="0"/>
              <a:t>désordonnées</a:t>
            </a:r>
          </a:p>
        </p:txBody>
      </p:sp>
      <p:sp>
        <p:nvSpPr>
          <p:cNvPr id="13" name="ZoneTexte 12">
            <a:extLst>
              <a:ext uri="{FF2B5EF4-FFF2-40B4-BE49-F238E27FC236}">
                <a16:creationId xmlns:a16="http://schemas.microsoft.com/office/drawing/2014/main" id="{CADBB97E-D6D9-4902-ACAC-E2DB6426082B}"/>
              </a:ext>
            </a:extLst>
          </p:cNvPr>
          <p:cNvSpPr txBox="1"/>
          <p:nvPr/>
        </p:nvSpPr>
        <p:spPr>
          <a:xfrm>
            <a:off x="2312987" y="5403523"/>
            <a:ext cx="3783013" cy="369332"/>
          </a:xfrm>
          <a:prstGeom prst="rect">
            <a:avLst/>
          </a:prstGeom>
          <a:noFill/>
          <a:ln>
            <a:solidFill>
              <a:srgbClr val="C00000"/>
            </a:solidFill>
          </a:ln>
        </p:spPr>
        <p:txBody>
          <a:bodyPr wrap="square" rtlCol="0">
            <a:spAutoFit/>
          </a:bodyPr>
          <a:lstStyle/>
          <a:p>
            <a:r>
              <a:rPr lang="fr-FR" dirty="0"/>
              <a:t>Sources </a:t>
            </a:r>
            <a:r>
              <a:rPr lang="fr-FR" dirty="0">
                <a:solidFill>
                  <a:srgbClr val="0070C0"/>
                </a:solidFill>
              </a:rPr>
              <a:t>naturelles</a:t>
            </a:r>
            <a:r>
              <a:rPr lang="fr-FR" dirty="0"/>
              <a:t>/ </a:t>
            </a:r>
            <a:r>
              <a:rPr lang="fr-FR" dirty="0">
                <a:solidFill>
                  <a:srgbClr val="FF0000"/>
                </a:solidFill>
              </a:rPr>
              <a:t>artificielles</a:t>
            </a:r>
            <a:r>
              <a:rPr lang="fr-FR" dirty="0"/>
              <a:t> ?</a:t>
            </a:r>
          </a:p>
        </p:txBody>
      </p:sp>
      <p:sp>
        <p:nvSpPr>
          <p:cNvPr id="15" name="ZoneTexte 14">
            <a:extLst>
              <a:ext uri="{FF2B5EF4-FFF2-40B4-BE49-F238E27FC236}">
                <a16:creationId xmlns:a16="http://schemas.microsoft.com/office/drawing/2014/main" id="{E0BDF435-827A-4333-9819-9850050C4933}"/>
              </a:ext>
            </a:extLst>
          </p:cNvPr>
          <p:cNvSpPr txBox="1"/>
          <p:nvPr/>
        </p:nvSpPr>
        <p:spPr>
          <a:xfrm>
            <a:off x="2312987" y="1912285"/>
            <a:ext cx="1630363" cy="1354217"/>
          </a:xfrm>
          <a:prstGeom prst="rect">
            <a:avLst/>
          </a:prstGeom>
          <a:noFill/>
        </p:spPr>
        <p:txBody>
          <a:bodyPr wrap="square" rtlCol="0">
            <a:spAutoFit/>
          </a:bodyPr>
          <a:lstStyle/>
          <a:p>
            <a:r>
              <a:rPr lang="fr-FR" dirty="0">
                <a:solidFill>
                  <a:srgbClr val="FF0000"/>
                </a:solidFill>
              </a:rPr>
              <a:t>Ondes radio</a:t>
            </a:r>
          </a:p>
          <a:p>
            <a:pPr marL="285750" indent="-285750">
              <a:buFontTx/>
              <a:buChar char="-"/>
            </a:pPr>
            <a:r>
              <a:rPr lang="fr-FR" sz="1600" dirty="0"/>
              <a:t>Radio FM</a:t>
            </a:r>
          </a:p>
          <a:p>
            <a:pPr marL="285750" indent="-285750">
              <a:buFontTx/>
              <a:buChar char="-"/>
            </a:pPr>
            <a:r>
              <a:rPr lang="fr-FR" sz="1600" dirty="0"/>
              <a:t>Ordinateurs</a:t>
            </a:r>
          </a:p>
          <a:p>
            <a:pPr marL="285750" indent="-285750">
              <a:buFontTx/>
              <a:buChar char="-"/>
            </a:pPr>
            <a:r>
              <a:rPr lang="fr-FR" sz="1600" dirty="0"/>
              <a:t>Téléphones mobiles</a:t>
            </a:r>
          </a:p>
        </p:txBody>
      </p:sp>
      <p:sp>
        <p:nvSpPr>
          <p:cNvPr id="16" name="ZoneTexte 15">
            <a:extLst>
              <a:ext uri="{FF2B5EF4-FFF2-40B4-BE49-F238E27FC236}">
                <a16:creationId xmlns:a16="http://schemas.microsoft.com/office/drawing/2014/main" id="{D6FAA33B-181B-4A68-BF4F-058742D83F88}"/>
              </a:ext>
            </a:extLst>
          </p:cNvPr>
          <p:cNvSpPr txBox="1"/>
          <p:nvPr/>
        </p:nvSpPr>
        <p:spPr>
          <a:xfrm>
            <a:off x="8741418" y="4245118"/>
            <a:ext cx="2392835" cy="1107996"/>
          </a:xfrm>
          <a:prstGeom prst="rect">
            <a:avLst/>
          </a:prstGeom>
          <a:noFill/>
        </p:spPr>
        <p:txBody>
          <a:bodyPr wrap="square" rtlCol="0">
            <a:spAutoFit/>
          </a:bodyPr>
          <a:lstStyle/>
          <a:p>
            <a:r>
              <a:rPr lang="fr-FR" dirty="0">
                <a:solidFill>
                  <a:srgbClr val="0070C0"/>
                </a:solidFill>
              </a:rPr>
              <a:t>Ondes Infra-rouges</a:t>
            </a:r>
          </a:p>
          <a:p>
            <a:r>
              <a:rPr lang="fr-FR" sz="1600" i="1" dirty="0"/>
              <a:t>Corps et mobilier en équilibre thermique à 20° C (300° K)</a:t>
            </a:r>
          </a:p>
        </p:txBody>
      </p:sp>
      <p:sp>
        <p:nvSpPr>
          <p:cNvPr id="17" name="ZoneTexte 16">
            <a:extLst>
              <a:ext uri="{FF2B5EF4-FFF2-40B4-BE49-F238E27FC236}">
                <a16:creationId xmlns:a16="http://schemas.microsoft.com/office/drawing/2014/main" id="{F5402D77-B43A-4CFE-977D-36E28852B629}"/>
              </a:ext>
            </a:extLst>
          </p:cNvPr>
          <p:cNvSpPr txBox="1"/>
          <p:nvPr/>
        </p:nvSpPr>
        <p:spPr>
          <a:xfrm>
            <a:off x="9376936" y="1895645"/>
            <a:ext cx="1869649" cy="1107996"/>
          </a:xfrm>
          <a:prstGeom prst="rect">
            <a:avLst/>
          </a:prstGeom>
          <a:noFill/>
        </p:spPr>
        <p:txBody>
          <a:bodyPr wrap="square" rtlCol="0">
            <a:spAutoFit/>
          </a:bodyPr>
          <a:lstStyle/>
          <a:p>
            <a:r>
              <a:rPr lang="fr-FR" dirty="0">
                <a:solidFill>
                  <a:srgbClr val="0070C0"/>
                </a:solidFill>
              </a:rPr>
              <a:t>Ondes visibles</a:t>
            </a:r>
          </a:p>
          <a:p>
            <a:r>
              <a:rPr lang="fr-FR" sz="1600" i="1" dirty="0"/>
              <a:t>Soleil ou imitations </a:t>
            </a:r>
          </a:p>
          <a:p>
            <a:r>
              <a:rPr lang="fr-FR" sz="1600" dirty="0" err="1">
                <a:solidFill>
                  <a:srgbClr val="FF0000"/>
                </a:solidFill>
              </a:rPr>
              <a:t>Leds</a:t>
            </a:r>
            <a:endParaRPr lang="fr-FR" sz="1600" dirty="0">
              <a:solidFill>
                <a:srgbClr val="FF0000"/>
              </a:solidFill>
            </a:endParaRPr>
          </a:p>
        </p:txBody>
      </p:sp>
      <p:sp>
        <p:nvSpPr>
          <p:cNvPr id="18" name="ZoneTexte 17">
            <a:extLst>
              <a:ext uri="{FF2B5EF4-FFF2-40B4-BE49-F238E27FC236}">
                <a16:creationId xmlns:a16="http://schemas.microsoft.com/office/drawing/2014/main" id="{D89C0C5C-0667-460E-9A80-0F5332629728}"/>
              </a:ext>
            </a:extLst>
          </p:cNvPr>
          <p:cNvSpPr txBox="1"/>
          <p:nvPr/>
        </p:nvSpPr>
        <p:spPr>
          <a:xfrm>
            <a:off x="2589212" y="4047320"/>
            <a:ext cx="1630363" cy="615553"/>
          </a:xfrm>
          <a:prstGeom prst="rect">
            <a:avLst/>
          </a:prstGeom>
          <a:noFill/>
        </p:spPr>
        <p:txBody>
          <a:bodyPr wrap="square" rtlCol="0">
            <a:spAutoFit/>
          </a:bodyPr>
          <a:lstStyle/>
          <a:p>
            <a:r>
              <a:rPr lang="fr-FR" dirty="0">
                <a:solidFill>
                  <a:srgbClr val="0070C0"/>
                </a:solidFill>
              </a:rPr>
              <a:t>Ondes radio</a:t>
            </a:r>
          </a:p>
          <a:p>
            <a:r>
              <a:rPr lang="fr-FR" sz="1600" i="1" dirty="0"/>
              <a:t>Univers à 2,3°K</a:t>
            </a:r>
          </a:p>
        </p:txBody>
      </p:sp>
      <p:sp>
        <p:nvSpPr>
          <p:cNvPr id="19" name="ZoneTexte 18">
            <a:extLst>
              <a:ext uri="{FF2B5EF4-FFF2-40B4-BE49-F238E27FC236}">
                <a16:creationId xmlns:a16="http://schemas.microsoft.com/office/drawing/2014/main" id="{A52CDB68-D543-451F-A8A8-659BF528B1FB}"/>
              </a:ext>
            </a:extLst>
          </p:cNvPr>
          <p:cNvSpPr txBox="1"/>
          <p:nvPr/>
        </p:nvSpPr>
        <p:spPr>
          <a:xfrm>
            <a:off x="4842801" y="4275933"/>
            <a:ext cx="3315172" cy="861774"/>
          </a:xfrm>
          <a:prstGeom prst="rect">
            <a:avLst/>
          </a:prstGeom>
          <a:noFill/>
        </p:spPr>
        <p:txBody>
          <a:bodyPr wrap="square" rtlCol="0">
            <a:spAutoFit/>
          </a:bodyPr>
          <a:lstStyle/>
          <a:p>
            <a:r>
              <a:rPr lang="fr-FR" dirty="0">
                <a:solidFill>
                  <a:srgbClr val="0070C0"/>
                </a:solidFill>
              </a:rPr>
              <a:t>Rayons gamma (quelques)</a:t>
            </a:r>
          </a:p>
          <a:p>
            <a:r>
              <a:rPr lang="fr-FR" sz="1600" dirty="0"/>
              <a:t>Radioactivité des corps humains (Potassium)</a:t>
            </a:r>
          </a:p>
        </p:txBody>
      </p:sp>
      <p:sp>
        <p:nvSpPr>
          <p:cNvPr id="2" name="Espace réservé du numéro de diapositive 1">
            <a:extLst>
              <a:ext uri="{FF2B5EF4-FFF2-40B4-BE49-F238E27FC236}">
                <a16:creationId xmlns:a16="http://schemas.microsoft.com/office/drawing/2014/main" id="{90C187F8-508A-453C-AEA5-C0D7265DE408}"/>
              </a:ext>
            </a:extLst>
          </p:cNvPr>
          <p:cNvSpPr>
            <a:spLocks noGrp="1"/>
          </p:cNvSpPr>
          <p:nvPr>
            <p:ph type="sldNum" sz="quarter" idx="12"/>
          </p:nvPr>
        </p:nvSpPr>
        <p:spPr/>
        <p:txBody>
          <a:bodyPr/>
          <a:lstStyle/>
          <a:p>
            <a:fld id="{28CF56FF-A9C7-48CE-B5A8-E2EC5C60375F}" type="slidenum">
              <a:rPr lang="en-GB" smtClean="0"/>
              <a:t>26</a:t>
            </a:fld>
            <a:endParaRPr lang="en-GB"/>
          </a:p>
        </p:txBody>
      </p:sp>
    </p:spTree>
    <p:extLst>
      <p:ext uri="{BB962C8B-B14F-4D97-AF65-F5344CB8AC3E}">
        <p14:creationId xmlns:p14="http://schemas.microsoft.com/office/powerpoint/2010/main" val="3445557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5" grpId="0"/>
      <p:bldP spid="16" grpId="0"/>
      <p:bldP spid="17" grpId="0"/>
      <p:bldP spid="18" grpId="0"/>
      <p:bldP spid="1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8FF1F31-1DE8-4533-9EAF-0B5030A10305}"/>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6" name="ZoneTexte 5"/>
          <p:cNvSpPr txBox="1"/>
          <p:nvPr/>
        </p:nvSpPr>
        <p:spPr>
          <a:xfrm>
            <a:off x="1930882" y="1152907"/>
            <a:ext cx="9219471" cy="584775"/>
          </a:xfrm>
          <a:prstGeom prst="rect">
            <a:avLst/>
          </a:prstGeom>
          <a:noFill/>
          <a:ln>
            <a:solidFill>
              <a:srgbClr val="FF0000"/>
            </a:solidFill>
          </a:ln>
        </p:spPr>
        <p:txBody>
          <a:bodyPr wrap="square" rtlCol="0">
            <a:spAutoFit/>
          </a:bodyPr>
          <a:lstStyle/>
          <a:p>
            <a:r>
              <a:rPr lang="fr-FR" dirty="0">
                <a:solidFill>
                  <a:srgbClr val="FF0000"/>
                </a:solidFill>
              </a:rPr>
              <a:t>1 - Tout corps « chaud » émet des ondes électromagnétiques </a:t>
            </a:r>
          </a:p>
          <a:p>
            <a:r>
              <a:rPr lang="fr-FR" sz="1400" dirty="0">
                <a:solidFill>
                  <a:srgbClr val="0070C0"/>
                </a:solidFill>
              </a:rPr>
              <a:t>Les fréquences émises ne dépendent que de la température en K (Kelvins, degrés Celsius + 273)</a:t>
            </a:r>
          </a:p>
        </p:txBody>
      </p:sp>
      <p:pic>
        <p:nvPicPr>
          <p:cNvPr id="13" name="Image 12">
            <a:extLst>
              <a:ext uri="{FF2B5EF4-FFF2-40B4-BE49-F238E27FC236}">
                <a16:creationId xmlns:a16="http://schemas.microsoft.com/office/drawing/2014/main" id="{AEED476D-C828-4DC0-B064-2FA23097E9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76095" y="2804381"/>
            <a:ext cx="2025211" cy="2025211"/>
          </a:xfrm>
          <a:prstGeom prst="rect">
            <a:avLst/>
          </a:prstGeom>
        </p:spPr>
      </p:pic>
      <p:pic>
        <p:nvPicPr>
          <p:cNvPr id="8" name="Image 7">
            <a:extLst>
              <a:ext uri="{FF2B5EF4-FFF2-40B4-BE49-F238E27FC236}">
                <a16:creationId xmlns:a16="http://schemas.microsoft.com/office/drawing/2014/main" id="{C1A46160-3A95-4B9A-8BCE-1DD918BBD917}"/>
              </a:ext>
            </a:extLst>
          </p:cNvPr>
          <p:cNvPicPr>
            <a:picLocks noChangeAspect="1"/>
          </p:cNvPicPr>
          <p:nvPr/>
        </p:nvPicPr>
        <p:blipFill>
          <a:blip r:embed="rId4"/>
          <a:stretch>
            <a:fillRect/>
          </a:stretch>
        </p:blipFill>
        <p:spPr>
          <a:xfrm>
            <a:off x="2896263" y="2156471"/>
            <a:ext cx="4354768" cy="3555176"/>
          </a:xfrm>
          <a:prstGeom prst="rect">
            <a:avLst/>
          </a:prstGeom>
        </p:spPr>
      </p:pic>
      <p:sp>
        <p:nvSpPr>
          <p:cNvPr id="9" name="Espace réservé du numéro de diapositive 8">
            <a:extLst>
              <a:ext uri="{FF2B5EF4-FFF2-40B4-BE49-F238E27FC236}">
                <a16:creationId xmlns:a16="http://schemas.microsoft.com/office/drawing/2014/main" id="{010ACED1-D699-4419-8461-A4FA5FF26F1B}"/>
              </a:ext>
            </a:extLst>
          </p:cNvPr>
          <p:cNvSpPr>
            <a:spLocks noGrp="1"/>
          </p:cNvSpPr>
          <p:nvPr>
            <p:ph type="sldNum" sz="quarter" idx="12"/>
          </p:nvPr>
        </p:nvSpPr>
        <p:spPr/>
        <p:txBody>
          <a:bodyPr/>
          <a:lstStyle/>
          <a:p>
            <a:fld id="{28CF56FF-A9C7-48CE-B5A8-E2EC5C60375F}" type="slidenum">
              <a:rPr lang="en-GB" smtClean="0"/>
              <a:t>27</a:t>
            </a:fld>
            <a:endParaRPr lang="en-GB"/>
          </a:p>
        </p:txBody>
      </p:sp>
      <p:sp>
        <p:nvSpPr>
          <p:cNvPr id="10" name="ZoneTexte 9">
            <a:extLst>
              <a:ext uri="{FF2B5EF4-FFF2-40B4-BE49-F238E27FC236}">
                <a16:creationId xmlns:a16="http://schemas.microsoft.com/office/drawing/2014/main" id="{F3BB4C7F-09F6-4445-B10B-F3A1B02F8DE9}"/>
              </a:ext>
            </a:extLst>
          </p:cNvPr>
          <p:cNvSpPr txBox="1"/>
          <p:nvPr/>
        </p:nvSpPr>
        <p:spPr>
          <a:xfrm>
            <a:off x="4653482" y="418450"/>
            <a:ext cx="6157318" cy="369332"/>
          </a:xfrm>
          <a:prstGeom prst="rect">
            <a:avLst/>
          </a:prstGeom>
          <a:noFill/>
        </p:spPr>
        <p:txBody>
          <a:bodyPr wrap="square" rtlCol="0">
            <a:spAutoFit/>
          </a:bodyPr>
          <a:lstStyle/>
          <a:p>
            <a:r>
              <a:rPr lang="fr-FR" dirty="0">
                <a:solidFill>
                  <a:srgbClr val="FF0000"/>
                </a:solidFill>
              </a:rPr>
              <a:t>Les émetteurs d’ondes électromagnétiques (1) </a:t>
            </a:r>
          </a:p>
        </p:txBody>
      </p:sp>
    </p:spTree>
    <p:extLst>
      <p:ext uri="{BB962C8B-B14F-4D97-AF65-F5344CB8AC3E}">
        <p14:creationId xmlns:p14="http://schemas.microsoft.com/office/powerpoint/2010/main" val="1808702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8FF1F31-1DE8-4533-9EAF-0B5030A10305}"/>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6" name="ZoneTexte 5"/>
          <p:cNvSpPr txBox="1"/>
          <p:nvPr/>
        </p:nvSpPr>
        <p:spPr>
          <a:xfrm>
            <a:off x="1795081" y="1441109"/>
            <a:ext cx="8082250" cy="369332"/>
          </a:xfrm>
          <a:prstGeom prst="rect">
            <a:avLst/>
          </a:prstGeom>
          <a:noFill/>
          <a:ln>
            <a:solidFill>
              <a:srgbClr val="FF0000"/>
            </a:solidFill>
          </a:ln>
        </p:spPr>
        <p:txBody>
          <a:bodyPr wrap="square" rtlCol="0">
            <a:spAutoFit/>
          </a:bodyPr>
          <a:lstStyle/>
          <a:p>
            <a:r>
              <a:rPr lang="fr-FR" dirty="0">
                <a:solidFill>
                  <a:srgbClr val="FF0000"/>
                </a:solidFill>
              </a:rPr>
              <a:t>2 – Au niveau atomique (aussi nucléaire) les transitions électroniques </a:t>
            </a:r>
          </a:p>
        </p:txBody>
      </p:sp>
      <p:sp>
        <p:nvSpPr>
          <p:cNvPr id="9" name="Espace réservé du numéro de diapositive 8">
            <a:extLst>
              <a:ext uri="{FF2B5EF4-FFF2-40B4-BE49-F238E27FC236}">
                <a16:creationId xmlns:a16="http://schemas.microsoft.com/office/drawing/2014/main" id="{010ACED1-D699-4419-8461-A4FA5FF26F1B}"/>
              </a:ext>
            </a:extLst>
          </p:cNvPr>
          <p:cNvSpPr>
            <a:spLocks noGrp="1"/>
          </p:cNvSpPr>
          <p:nvPr>
            <p:ph type="sldNum" sz="quarter" idx="12"/>
          </p:nvPr>
        </p:nvSpPr>
        <p:spPr/>
        <p:txBody>
          <a:bodyPr/>
          <a:lstStyle/>
          <a:p>
            <a:fld id="{28CF56FF-A9C7-48CE-B5A8-E2EC5C60375F}" type="slidenum">
              <a:rPr lang="en-GB" smtClean="0"/>
              <a:t>28</a:t>
            </a:fld>
            <a:endParaRPr lang="en-GB"/>
          </a:p>
        </p:txBody>
      </p:sp>
      <p:sp>
        <p:nvSpPr>
          <p:cNvPr id="10" name="ZoneTexte 9">
            <a:extLst>
              <a:ext uri="{FF2B5EF4-FFF2-40B4-BE49-F238E27FC236}">
                <a16:creationId xmlns:a16="http://schemas.microsoft.com/office/drawing/2014/main" id="{F3BB4C7F-09F6-4445-B10B-F3A1B02F8DE9}"/>
              </a:ext>
            </a:extLst>
          </p:cNvPr>
          <p:cNvSpPr txBox="1"/>
          <p:nvPr/>
        </p:nvSpPr>
        <p:spPr>
          <a:xfrm>
            <a:off x="4653482" y="418450"/>
            <a:ext cx="6157318" cy="369332"/>
          </a:xfrm>
          <a:prstGeom prst="rect">
            <a:avLst/>
          </a:prstGeom>
          <a:noFill/>
        </p:spPr>
        <p:txBody>
          <a:bodyPr wrap="square" rtlCol="0">
            <a:spAutoFit/>
          </a:bodyPr>
          <a:lstStyle/>
          <a:p>
            <a:r>
              <a:rPr lang="fr-FR" dirty="0">
                <a:solidFill>
                  <a:srgbClr val="FF0000"/>
                </a:solidFill>
              </a:rPr>
              <a:t>Les émetteurs d’ondes électromagnétiques (2) </a:t>
            </a:r>
          </a:p>
        </p:txBody>
      </p:sp>
      <p:sp>
        <p:nvSpPr>
          <p:cNvPr id="11" name="ZoneTexte 10">
            <a:extLst>
              <a:ext uri="{FF2B5EF4-FFF2-40B4-BE49-F238E27FC236}">
                <a16:creationId xmlns:a16="http://schemas.microsoft.com/office/drawing/2014/main" id="{E3EA140A-DECF-4329-9D01-DD98CBA2878B}"/>
              </a:ext>
            </a:extLst>
          </p:cNvPr>
          <p:cNvSpPr txBox="1"/>
          <p:nvPr/>
        </p:nvSpPr>
        <p:spPr>
          <a:xfrm>
            <a:off x="1721145" y="3846725"/>
            <a:ext cx="6636190" cy="369332"/>
          </a:xfrm>
          <a:prstGeom prst="rect">
            <a:avLst/>
          </a:prstGeom>
          <a:noFill/>
          <a:ln>
            <a:solidFill>
              <a:srgbClr val="FF0000"/>
            </a:solidFill>
          </a:ln>
        </p:spPr>
        <p:txBody>
          <a:bodyPr wrap="square" rtlCol="0">
            <a:spAutoFit/>
          </a:bodyPr>
          <a:lstStyle/>
          <a:p>
            <a:r>
              <a:rPr lang="fr-FR" dirty="0">
                <a:solidFill>
                  <a:srgbClr val="FF0000"/>
                </a:solidFill>
              </a:rPr>
              <a:t>3 – Les courants électriques hautes fréquences (Antennes)</a:t>
            </a:r>
          </a:p>
        </p:txBody>
      </p:sp>
      <p:sp>
        <p:nvSpPr>
          <p:cNvPr id="14" name="Ellipse 13">
            <a:extLst>
              <a:ext uri="{FF2B5EF4-FFF2-40B4-BE49-F238E27FC236}">
                <a16:creationId xmlns:a16="http://schemas.microsoft.com/office/drawing/2014/main" id="{92BA90FD-CF9D-4AF1-AA9D-AEF455290B8A}"/>
              </a:ext>
            </a:extLst>
          </p:cNvPr>
          <p:cNvSpPr/>
          <p:nvPr/>
        </p:nvSpPr>
        <p:spPr>
          <a:xfrm>
            <a:off x="2995195" y="2367937"/>
            <a:ext cx="108641" cy="79957"/>
          </a:xfrm>
          <a:prstGeom prst="ellipse">
            <a:avLst/>
          </a:prstGeom>
          <a:solidFill>
            <a:srgbClr val="00B050"/>
          </a:solid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Ellipse 14">
            <a:extLst>
              <a:ext uri="{FF2B5EF4-FFF2-40B4-BE49-F238E27FC236}">
                <a16:creationId xmlns:a16="http://schemas.microsoft.com/office/drawing/2014/main" id="{A773F576-B9F0-48D9-AB13-43CF93054732}"/>
              </a:ext>
            </a:extLst>
          </p:cNvPr>
          <p:cNvSpPr/>
          <p:nvPr/>
        </p:nvSpPr>
        <p:spPr>
          <a:xfrm>
            <a:off x="3011793" y="2991866"/>
            <a:ext cx="108641" cy="79957"/>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17" name="Groupe 16">
            <a:extLst>
              <a:ext uri="{FF2B5EF4-FFF2-40B4-BE49-F238E27FC236}">
                <a16:creationId xmlns:a16="http://schemas.microsoft.com/office/drawing/2014/main" id="{A20443F1-3907-4FE3-888B-EFABFFBC1C25}"/>
              </a:ext>
            </a:extLst>
          </p:cNvPr>
          <p:cNvGrpSpPr/>
          <p:nvPr/>
        </p:nvGrpSpPr>
        <p:grpSpPr>
          <a:xfrm>
            <a:off x="2507818" y="2253744"/>
            <a:ext cx="1316657" cy="1189543"/>
            <a:chOff x="2933325" y="4671007"/>
            <a:chExt cx="1316657" cy="1189543"/>
          </a:xfrm>
        </p:grpSpPr>
        <p:cxnSp>
          <p:nvCxnSpPr>
            <p:cNvPr id="18" name="Connecteur droit 17">
              <a:extLst>
                <a:ext uri="{FF2B5EF4-FFF2-40B4-BE49-F238E27FC236}">
                  <a16:creationId xmlns:a16="http://schemas.microsoft.com/office/drawing/2014/main" id="{38302123-2D62-4DC9-82A4-393E90EAFE3E}"/>
                </a:ext>
              </a:extLst>
            </p:cNvPr>
            <p:cNvCxnSpPr/>
            <p:nvPr/>
          </p:nvCxnSpPr>
          <p:spPr>
            <a:xfrm>
              <a:off x="3235994" y="4812508"/>
              <a:ext cx="101398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Connecteur droit 18">
              <a:extLst>
                <a:ext uri="{FF2B5EF4-FFF2-40B4-BE49-F238E27FC236}">
                  <a16:creationId xmlns:a16="http://schemas.microsoft.com/office/drawing/2014/main" id="{7B3E6619-8687-416E-9DDA-3DC4603F7DA7}"/>
                </a:ext>
              </a:extLst>
            </p:cNvPr>
            <p:cNvCxnSpPr/>
            <p:nvPr/>
          </p:nvCxnSpPr>
          <p:spPr>
            <a:xfrm>
              <a:off x="3235994" y="5118817"/>
              <a:ext cx="101398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Connecteur droit 19">
              <a:extLst>
                <a:ext uri="{FF2B5EF4-FFF2-40B4-BE49-F238E27FC236}">
                  <a16:creationId xmlns:a16="http://schemas.microsoft.com/office/drawing/2014/main" id="{7B09E2C3-3FDA-4478-8526-8D245573A473}"/>
                </a:ext>
              </a:extLst>
            </p:cNvPr>
            <p:cNvCxnSpPr/>
            <p:nvPr/>
          </p:nvCxnSpPr>
          <p:spPr>
            <a:xfrm>
              <a:off x="3235994" y="5434179"/>
              <a:ext cx="101398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Connecteur droit 20">
              <a:extLst>
                <a:ext uri="{FF2B5EF4-FFF2-40B4-BE49-F238E27FC236}">
                  <a16:creationId xmlns:a16="http://schemas.microsoft.com/office/drawing/2014/main" id="{4EF3E3CC-CF7F-4B3A-8F5D-90BCDDD7DF91}"/>
                </a:ext>
              </a:extLst>
            </p:cNvPr>
            <p:cNvCxnSpPr/>
            <p:nvPr/>
          </p:nvCxnSpPr>
          <p:spPr>
            <a:xfrm>
              <a:off x="3235994" y="5749542"/>
              <a:ext cx="1013988"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2" name="ZoneTexte 21">
                  <a:extLst>
                    <a:ext uri="{FF2B5EF4-FFF2-40B4-BE49-F238E27FC236}">
                      <a16:creationId xmlns:a16="http://schemas.microsoft.com/office/drawing/2014/main" id="{9DD6789B-6EA6-4FEE-8ECB-C0E633982836}"/>
                    </a:ext>
                  </a:extLst>
                </p:cNvPr>
                <p:cNvSpPr txBox="1"/>
                <p:nvPr/>
              </p:nvSpPr>
              <p:spPr>
                <a:xfrm>
                  <a:off x="2966251" y="5281826"/>
                  <a:ext cx="344029" cy="2616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fr-FR" sz="1100" b="0" i="1" smtClean="0">
                                <a:latin typeface="Cambria Math" panose="02040503050406030204" pitchFamily="18" charset="0"/>
                              </a:rPr>
                            </m:ctrlPr>
                          </m:sSubPr>
                          <m:e>
                            <m:r>
                              <a:rPr lang="fr-FR" sz="1100" b="0" i="1" smtClean="0">
                                <a:latin typeface="Cambria Math" panose="02040503050406030204" pitchFamily="18" charset="0"/>
                              </a:rPr>
                              <m:t>𝐸</m:t>
                            </m:r>
                          </m:e>
                          <m:sub>
                            <m:r>
                              <a:rPr lang="fr-FR" sz="1100" b="0" i="1" smtClean="0">
                                <a:latin typeface="Cambria Math" panose="02040503050406030204" pitchFamily="18" charset="0"/>
                              </a:rPr>
                              <m:t>2</m:t>
                            </m:r>
                          </m:sub>
                        </m:sSub>
                      </m:oMath>
                    </m:oMathPara>
                  </a14:m>
                  <a:endParaRPr lang="fr-FR" dirty="0"/>
                </a:p>
              </p:txBody>
            </p:sp>
          </mc:Choice>
          <mc:Fallback xmlns="">
            <p:sp>
              <p:nvSpPr>
                <p:cNvPr id="36" name="ZoneTexte 35">
                  <a:extLst>
                    <a:ext uri="{FF2B5EF4-FFF2-40B4-BE49-F238E27FC236}">
                      <a16:creationId xmlns:a16="http://schemas.microsoft.com/office/drawing/2014/main" id="{B3FB42A3-5F2B-4D37-B713-A19EA775E1F9}"/>
                    </a:ext>
                  </a:extLst>
                </p:cNvPr>
                <p:cNvSpPr txBox="1">
                  <a:spLocks noRot="1" noChangeAspect="1" noMove="1" noResize="1" noEditPoints="1" noAdjustHandles="1" noChangeArrowheads="1" noChangeShapeType="1" noTextEdit="1"/>
                </p:cNvSpPr>
                <p:nvPr/>
              </p:nvSpPr>
              <p:spPr>
                <a:xfrm>
                  <a:off x="2966251" y="5281826"/>
                  <a:ext cx="344029" cy="261610"/>
                </a:xfrm>
                <a:prstGeom prst="rect">
                  <a:avLst/>
                </a:prstGeom>
                <a:blipFill>
                  <a:blip r:embed="rId5"/>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23" name="ZoneTexte 22">
                  <a:extLst>
                    <a:ext uri="{FF2B5EF4-FFF2-40B4-BE49-F238E27FC236}">
                      <a16:creationId xmlns:a16="http://schemas.microsoft.com/office/drawing/2014/main" id="{F674C229-4EC7-41A6-91AE-36AC7996059F}"/>
                    </a:ext>
                  </a:extLst>
                </p:cNvPr>
                <p:cNvSpPr txBox="1"/>
                <p:nvPr/>
              </p:nvSpPr>
              <p:spPr>
                <a:xfrm>
                  <a:off x="2969671" y="5598940"/>
                  <a:ext cx="344029" cy="2616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fr-FR" sz="1100" b="0" i="1" smtClean="0">
                                <a:latin typeface="Cambria Math" panose="02040503050406030204" pitchFamily="18" charset="0"/>
                              </a:rPr>
                            </m:ctrlPr>
                          </m:sSubPr>
                          <m:e>
                            <m:r>
                              <a:rPr lang="fr-FR" sz="1100" b="0" i="1" smtClean="0">
                                <a:latin typeface="Cambria Math" panose="02040503050406030204" pitchFamily="18" charset="0"/>
                              </a:rPr>
                              <m:t>𝐸</m:t>
                            </m:r>
                          </m:e>
                          <m:sub>
                            <m:r>
                              <a:rPr lang="fr-FR" sz="1100" b="0" i="1" smtClean="0">
                                <a:latin typeface="Cambria Math" panose="02040503050406030204" pitchFamily="18" charset="0"/>
                              </a:rPr>
                              <m:t>1</m:t>
                            </m:r>
                          </m:sub>
                        </m:sSub>
                      </m:oMath>
                    </m:oMathPara>
                  </a14:m>
                  <a:endParaRPr lang="fr-FR" dirty="0"/>
                </a:p>
              </p:txBody>
            </p:sp>
          </mc:Choice>
          <mc:Fallback xmlns="">
            <p:sp>
              <p:nvSpPr>
                <p:cNvPr id="38" name="ZoneTexte 37">
                  <a:extLst>
                    <a:ext uri="{FF2B5EF4-FFF2-40B4-BE49-F238E27FC236}">
                      <a16:creationId xmlns:a16="http://schemas.microsoft.com/office/drawing/2014/main" id="{8E096D07-00D2-45D5-A7A9-0B63CF1E2A22}"/>
                    </a:ext>
                  </a:extLst>
                </p:cNvPr>
                <p:cNvSpPr txBox="1">
                  <a:spLocks noRot="1" noChangeAspect="1" noMove="1" noResize="1" noEditPoints="1" noAdjustHandles="1" noChangeArrowheads="1" noChangeShapeType="1" noTextEdit="1"/>
                </p:cNvSpPr>
                <p:nvPr/>
              </p:nvSpPr>
              <p:spPr>
                <a:xfrm>
                  <a:off x="2969671" y="5598940"/>
                  <a:ext cx="344029" cy="261610"/>
                </a:xfrm>
                <a:prstGeom prst="rect">
                  <a:avLst/>
                </a:prstGeom>
                <a:blipFill>
                  <a:blip r:embed="rId6"/>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24" name="ZoneTexte 23">
                  <a:extLst>
                    <a:ext uri="{FF2B5EF4-FFF2-40B4-BE49-F238E27FC236}">
                      <a16:creationId xmlns:a16="http://schemas.microsoft.com/office/drawing/2014/main" id="{0B078E1B-26C0-43C6-89F4-4378F3D1F913}"/>
                    </a:ext>
                  </a:extLst>
                </p:cNvPr>
                <p:cNvSpPr txBox="1"/>
                <p:nvPr/>
              </p:nvSpPr>
              <p:spPr>
                <a:xfrm>
                  <a:off x="2933325" y="4671007"/>
                  <a:ext cx="344029" cy="2616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fr-FR" sz="1100" b="0" i="1" smtClean="0">
                                <a:latin typeface="Cambria Math" panose="02040503050406030204" pitchFamily="18" charset="0"/>
                              </a:rPr>
                            </m:ctrlPr>
                          </m:sSubPr>
                          <m:e>
                            <m:r>
                              <a:rPr lang="fr-FR" sz="1100" b="0" i="1" smtClean="0">
                                <a:latin typeface="Cambria Math" panose="02040503050406030204" pitchFamily="18" charset="0"/>
                              </a:rPr>
                              <m:t>𝐸</m:t>
                            </m:r>
                          </m:e>
                          <m:sub>
                            <m:r>
                              <a:rPr lang="fr-FR" sz="1100" b="0" i="1" smtClean="0">
                                <a:latin typeface="Cambria Math" panose="02040503050406030204" pitchFamily="18" charset="0"/>
                              </a:rPr>
                              <m:t>4</m:t>
                            </m:r>
                          </m:sub>
                        </m:sSub>
                      </m:oMath>
                    </m:oMathPara>
                  </a14:m>
                  <a:endParaRPr lang="fr-FR" dirty="0"/>
                </a:p>
              </p:txBody>
            </p:sp>
          </mc:Choice>
          <mc:Fallback xmlns="">
            <p:sp>
              <p:nvSpPr>
                <p:cNvPr id="39" name="ZoneTexte 38">
                  <a:extLst>
                    <a:ext uri="{FF2B5EF4-FFF2-40B4-BE49-F238E27FC236}">
                      <a16:creationId xmlns:a16="http://schemas.microsoft.com/office/drawing/2014/main" id="{F06AA9E6-C494-4D0C-93DC-D75F16540515}"/>
                    </a:ext>
                  </a:extLst>
                </p:cNvPr>
                <p:cNvSpPr txBox="1">
                  <a:spLocks noRot="1" noChangeAspect="1" noMove="1" noResize="1" noEditPoints="1" noAdjustHandles="1" noChangeArrowheads="1" noChangeShapeType="1" noTextEdit="1"/>
                </p:cNvSpPr>
                <p:nvPr/>
              </p:nvSpPr>
              <p:spPr>
                <a:xfrm>
                  <a:off x="2933325" y="4671007"/>
                  <a:ext cx="344029" cy="261610"/>
                </a:xfrm>
                <a:prstGeom prst="rect">
                  <a:avLst/>
                </a:prstGeom>
                <a:blipFill>
                  <a:blip r:embed="rId7"/>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25" name="ZoneTexte 24">
                  <a:extLst>
                    <a:ext uri="{FF2B5EF4-FFF2-40B4-BE49-F238E27FC236}">
                      <a16:creationId xmlns:a16="http://schemas.microsoft.com/office/drawing/2014/main" id="{8CEA03E3-A2DD-49F9-8C4D-E4F36A1F9126}"/>
                    </a:ext>
                  </a:extLst>
                </p:cNvPr>
                <p:cNvSpPr txBox="1"/>
                <p:nvPr/>
              </p:nvSpPr>
              <p:spPr>
                <a:xfrm>
                  <a:off x="2953250" y="4978177"/>
                  <a:ext cx="344029" cy="2616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fr-FR" sz="1100" b="0" i="1" smtClean="0">
                                <a:latin typeface="Cambria Math" panose="02040503050406030204" pitchFamily="18" charset="0"/>
                              </a:rPr>
                            </m:ctrlPr>
                          </m:sSubPr>
                          <m:e>
                            <m:r>
                              <a:rPr lang="fr-FR" sz="1100" b="0" i="1" smtClean="0">
                                <a:latin typeface="Cambria Math" panose="02040503050406030204" pitchFamily="18" charset="0"/>
                              </a:rPr>
                              <m:t>𝐸</m:t>
                            </m:r>
                          </m:e>
                          <m:sub>
                            <m:r>
                              <a:rPr lang="fr-FR" sz="1100" b="0" i="1" smtClean="0">
                                <a:latin typeface="Cambria Math" panose="02040503050406030204" pitchFamily="18" charset="0"/>
                              </a:rPr>
                              <m:t>3</m:t>
                            </m:r>
                          </m:sub>
                        </m:sSub>
                      </m:oMath>
                    </m:oMathPara>
                  </a14:m>
                  <a:endParaRPr lang="fr-FR" dirty="0"/>
                </a:p>
              </p:txBody>
            </p:sp>
          </mc:Choice>
          <mc:Fallback xmlns="">
            <p:sp>
              <p:nvSpPr>
                <p:cNvPr id="40" name="ZoneTexte 39">
                  <a:extLst>
                    <a:ext uri="{FF2B5EF4-FFF2-40B4-BE49-F238E27FC236}">
                      <a16:creationId xmlns:a16="http://schemas.microsoft.com/office/drawing/2014/main" id="{910581E9-16E3-4D80-95B7-B380FDF1B18F}"/>
                    </a:ext>
                  </a:extLst>
                </p:cNvPr>
                <p:cNvSpPr txBox="1">
                  <a:spLocks noRot="1" noChangeAspect="1" noMove="1" noResize="1" noEditPoints="1" noAdjustHandles="1" noChangeArrowheads="1" noChangeShapeType="1" noTextEdit="1"/>
                </p:cNvSpPr>
                <p:nvPr/>
              </p:nvSpPr>
              <p:spPr>
                <a:xfrm>
                  <a:off x="2953250" y="4978177"/>
                  <a:ext cx="344029" cy="261610"/>
                </a:xfrm>
                <a:prstGeom prst="rect">
                  <a:avLst/>
                </a:prstGeom>
                <a:blipFill>
                  <a:blip r:embed="rId8"/>
                  <a:stretch>
                    <a:fillRect/>
                  </a:stretch>
                </a:blipFill>
              </p:spPr>
              <p:txBody>
                <a:bodyPr/>
                <a:lstStyle/>
                <a:p>
                  <a:r>
                    <a:rPr lang="fr-FR">
                      <a:noFill/>
                    </a:rPr>
                    <a:t> </a:t>
                  </a:r>
                </a:p>
              </p:txBody>
            </p:sp>
          </mc:Fallback>
        </mc:AlternateContent>
      </p:grpSp>
      <p:sp>
        <p:nvSpPr>
          <p:cNvPr id="26" name="Ellipse 25">
            <a:extLst>
              <a:ext uri="{FF2B5EF4-FFF2-40B4-BE49-F238E27FC236}">
                <a16:creationId xmlns:a16="http://schemas.microsoft.com/office/drawing/2014/main" id="{0A7706DE-99C3-40AB-A091-AEA08A57FDAA}"/>
              </a:ext>
            </a:extLst>
          </p:cNvPr>
          <p:cNvSpPr/>
          <p:nvPr/>
        </p:nvSpPr>
        <p:spPr>
          <a:xfrm>
            <a:off x="3621392" y="2975024"/>
            <a:ext cx="108641" cy="79957"/>
          </a:xfrm>
          <a:prstGeom prst="ellipse">
            <a:avLst/>
          </a:prstGeom>
          <a:solidFill>
            <a:srgbClr val="00B0F0"/>
          </a:solid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7" name="Ellipse 26">
            <a:extLst>
              <a:ext uri="{FF2B5EF4-FFF2-40B4-BE49-F238E27FC236}">
                <a16:creationId xmlns:a16="http://schemas.microsoft.com/office/drawing/2014/main" id="{9636C03E-6733-4484-BF28-27AF663A0B0F}"/>
              </a:ext>
            </a:extLst>
          </p:cNvPr>
          <p:cNvSpPr/>
          <p:nvPr/>
        </p:nvSpPr>
        <p:spPr>
          <a:xfrm>
            <a:off x="3621391" y="2367937"/>
            <a:ext cx="108641" cy="79957"/>
          </a:xfrm>
          <a:prstGeom prst="ellipse">
            <a:avLst/>
          </a:prstGeom>
          <a:solidFill>
            <a:srgbClr val="00B0F0"/>
          </a:solidFill>
          <a:ln>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28" name="Connecteur droit avec flèche 27">
            <a:extLst>
              <a:ext uri="{FF2B5EF4-FFF2-40B4-BE49-F238E27FC236}">
                <a16:creationId xmlns:a16="http://schemas.microsoft.com/office/drawing/2014/main" id="{D3973790-7B5C-4665-9191-F8AFAC1839CA}"/>
              </a:ext>
            </a:extLst>
          </p:cNvPr>
          <p:cNvCxnSpPr>
            <a:cxnSpLocks/>
          </p:cNvCxnSpPr>
          <p:nvPr/>
        </p:nvCxnSpPr>
        <p:spPr>
          <a:xfrm>
            <a:off x="3675711" y="2550055"/>
            <a:ext cx="0" cy="347066"/>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9" name="ZoneTexte 28">
                <a:extLst>
                  <a:ext uri="{FF2B5EF4-FFF2-40B4-BE49-F238E27FC236}">
                    <a16:creationId xmlns:a16="http://schemas.microsoft.com/office/drawing/2014/main" id="{0BF1E274-E18E-4B01-B79D-4C433630E8FE}"/>
                  </a:ext>
                </a:extLst>
              </p:cNvPr>
              <p:cNvSpPr txBox="1"/>
              <p:nvPr/>
            </p:nvSpPr>
            <p:spPr>
              <a:xfrm>
                <a:off x="4317625" y="2394575"/>
                <a:ext cx="1764696" cy="830997"/>
              </a:xfrm>
              <a:prstGeom prst="rect">
                <a:avLst/>
              </a:prstGeom>
              <a:noFill/>
            </p:spPr>
            <p:txBody>
              <a:bodyPr wrap="square" rtlCol="0">
                <a:spAutoFit/>
              </a:bodyPr>
              <a:lstStyle/>
              <a:p>
                <a:r>
                  <a:rPr lang="fr-FR" sz="1200" dirty="0">
                    <a:solidFill>
                      <a:srgbClr val="0070C0"/>
                    </a:solidFill>
                  </a:rPr>
                  <a:t>Désexcitation par émission onde </a:t>
                </a:r>
                <a:r>
                  <a:rPr lang="fr-FR" sz="1200" dirty="0" err="1">
                    <a:solidFill>
                      <a:srgbClr val="0070C0"/>
                    </a:solidFill>
                  </a:rPr>
                  <a:t>em</a:t>
                </a:r>
                <a:r>
                  <a:rPr lang="fr-FR" sz="1200" dirty="0">
                    <a:solidFill>
                      <a:srgbClr val="0070C0"/>
                    </a:solidFill>
                  </a:rPr>
                  <a:t> de fréquence </a:t>
                </a:r>
              </a:p>
              <a:p>
                <a:r>
                  <a:rPr lang="fr-FR" sz="1200" dirty="0">
                    <a:solidFill>
                      <a:srgbClr val="0070C0"/>
                    </a:solidFill>
                  </a:rPr>
                  <a:t>(</a:t>
                </a:r>
                <a14:m>
                  <m:oMath xmlns:m="http://schemas.openxmlformats.org/officeDocument/2006/math">
                    <m:sSub>
                      <m:sSubPr>
                        <m:ctrlPr>
                          <a:rPr lang="fr-FR" sz="1200" b="0" i="1" smtClean="0">
                            <a:solidFill>
                              <a:srgbClr val="0070C0"/>
                            </a:solidFill>
                            <a:latin typeface="Cambria Math" panose="02040503050406030204" pitchFamily="18" charset="0"/>
                          </a:rPr>
                        </m:ctrlPr>
                      </m:sSubPr>
                      <m:e>
                        <m:r>
                          <a:rPr lang="fr-FR" sz="1200" b="0" i="1" smtClean="0">
                            <a:solidFill>
                              <a:srgbClr val="0070C0"/>
                            </a:solidFill>
                            <a:latin typeface="Cambria Math" panose="02040503050406030204" pitchFamily="18" charset="0"/>
                          </a:rPr>
                          <m:t>𝐸</m:t>
                        </m:r>
                      </m:e>
                      <m:sub>
                        <m:r>
                          <a:rPr lang="fr-FR" sz="1200" b="0" i="1" smtClean="0">
                            <a:solidFill>
                              <a:srgbClr val="0070C0"/>
                            </a:solidFill>
                            <a:latin typeface="Cambria Math" panose="02040503050406030204" pitchFamily="18" charset="0"/>
                          </a:rPr>
                          <m:t>4</m:t>
                        </m:r>
                      </m:sub>
                    </m:sSub>
                    <m:r>
                      <a:rPr lang="fr-FR" sz="1200" b="0" i="1" smtClean="0">
                        <a:solidFill>
                          <a:srgbClr val="0070C0"/>
                        </a:solidFill>
                        <a:latin typeface="Cambria Math" panose="02040503050406030204" pitchFamily="18" charset="0"/>
                      </a:rPr>
                      <m:t>−</m:t>
                    </m:r>
                    <m:sSub>
                      <m:sSubPr>
                        <m:ctrlPr>
                          <a:rPr lang="fr-FR" sz="1200" b="0" i="1" smtClean="0">
                            <a:solidFill>
                              <a:srgbClr val="0070C0"/>
                            </a:solidFill>
                            <a:latin typeface="Cambria Math" panose="02040503050406030204" pitchFamily="18" charset="0"/>
                          </a:rPr>
                        </m:ctrlPr>
                      </m:sSubPr>
                      <m:e>
                        <m:r>
                          <a:rPr lang="fr-FR" sz="1200" b="0" i="1" smtClean="0">
                            <a:solidFill>
                              <a:srgbClr val="0070C0"/>
                            </a:solidFill>
                            <a:latin typeface="Cambria Math" panose="02040503050406030204" pitchFamily="18" charset="0"/>
                          </a:rPr>
                          <m:t>𝐸</m:t>
                        </m:r>
                      </m:e>
                      <m:sub>
                        <m:r>
                          <a:rPr lang="fr-FR" sz="1200" b="0" i="1" smtClean="0">
                            <a:solidFill>
                              <a:srgbClr val="0070C0"/>
                            </a:solidFill>
                            <a:latin typeface="Cambria Math" panose="02040503050406030204" pitchFamily="18" charset="0"/>
                          </a:rPr>
                          <m:t>2</m:t>
                        </m:r>
                      </m:sub>
                    </m:sSub>
                    <m:r>
                      <a:rPr lang="fr-FR" sz="1200" b="0" i="1" smtClean="0">
                        <a:solidFill>
                          <a:srgbClr val="0070C0"/>
                        </a:solidFill>
                        <a:latin typeface="Cambria Math" panose="02040503050406030204" pitchFamily="18" charset="0"/>
                      </a:rPr>
                      <m:t>)/</m:t>
                    </m:r>
                    <m:r>
                      <a:rPr lang="fr-FR" sz="1200" b="0" i="1" smtClean="0">
                        <a:solidFill>
                          <a:srgbClr val="0070C0"/>
                        </a:solidFill>
                        <a:latin typeface="Cambria Math" panose="02040503050406030204" pitchFamily="18" charset="0"/>
                      </a:rPr>
                      <m:t>h</m:t>
                    </m:r>
                  </m:oMath>
                </a14:m>
                <a:endParaRPr lang="fr-FR" sz="1200" dirty="0">
                  <a:solidFill>
                    <a:srgbClr val="0070C0"/>
                  </a:solidFill>
                </a:endParaRPr>
              </a:p>
            </p:txBody>
          </p:sp>
        </mc:Choice>
        <mc:Fallback xmlns="">
          <p:sp>
            <p:nvSpPr>
              <p:cNvPr id="29" name="ZoneTexte 28">
                <a:extLst>
                  <a:ext uri="{FF2B5EF4-FFF2-40B4-BE49-F238E27FC236}">
                    <a16:creationId xmlns:a16="http://schemas.microsoft.com/office/drawing/2014/main" id="{0BF1E274-E18E-4B01-B79D-4C433630E8FE}"/>
                  </a:ext>
                </a:extLst>
              </p:cNvPr>
              <p:cNvSpPr txBox="1">
                <a:spLocks noRot="1" noChangeAspect="1" noMove="1" noResize="1" noEditPoints="1" noAdjustHandles="1" noChangeArrowheads="1" noChangeShapeType="1" noTextEdit="1"/>
              </p:cNvSpPr>
              <p:nvPr/>
            </p:nvSpPr>
            <p:spPr>
              <a:xfrm>
                <a:off x="4317625" y="2394575"/>
                <a:ext cx="1764696" cy="830997"/>
              </a:xfrm>
              <a:prstGeom prst="rect">
                <a:avLst/>
              </a:prstGeom>
              <a:blipFill>
                <a:blip r:embed="rId9"/>
                <a:stretch>
                  <a:fillRect t="-735" b="-5147"/>
                </a:stretch>
              </a:blipFill>
            </p:spPr>
            <p:txBody>
              <a:bodyPr/>
              <a:lstStyle/>
              <a:p>
                <a:r>
                  <a:rPr lang="fr-FR">
                    <a:noFill/>
                  </a:rPr>
                  <a:t> </a:t>
                </a:r>
              </a:p>
            </p:txBody>
          </p:sp>
        </mc:Fallback>
      </mc:AlternateContent>
      <p:sp>
        <p:nvSpPr>
          <p:cNvPr id="30" name="Éclair 29">
            <a:extLst>
              <a:ext uri="{FF2B5EF4-FFF2-40B4-BE49-F238E27FC236}">
                <a16:creationId xmlns:a16="http://schemas.microsoft.com/office/drawing/2014/main" id="{9ED4CBB9-E221-4174-BE1D-7F8DB48D9CDF}"/>
              </a:ext>
            </a:extLst>
          </p:cNvPr>
          <p:cNvSpPr/>
          <p:nvPr/>
        </p:nvSpPr>
        <p:spPr>
          <a:xfrm rot="14581290">
            <a:off x="3890449" y="2284268"/>
            <a:ext cx="120089" cy="358714"/>
          </a:xfrm>
          <a:prstGeom prst="lightningBolt">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4" name="Image 3">
            <a:extLst>
              <a:ext uri="{FF2B5EF4-FFF2-40B4-BE49-F238E27FC236}">
                <a16:creationId xmlns:a16="http://schemas.microsoft.com/office/drawing/2014/main" id="{9A2F2BE5-72AA-4805-8E12-B911A21E4455}"/>
              </a:ext>
            </a:extLst>
          </p:cNvPr>
          <p:cNvPicPr>
            <a:picLocks noChangeAspect="1"/>
          </p:cNvPicPr>
          <p:nvPr/>
        </p:nvPicPr>
        <p:blipFill>
          <a:blip r:embed="rId10"/>
          <a:stretch>
            <a:fillRect/>
          </a:stretch>
        </p:blipFill>
        <p:spPr>
          <a:xfrm>
            <a:off x="6648130" y="2284651"/>
            <a:ext cx="4007934" cy="1144349"/>
          </a:xfrm>
          <a:prstGeom prst="rect">
            <a:avLst/>
          </a:prstGeom>
        </p:spPr>
      </p:pic>
      <p:grpSp>
        <p:nvGrpSpPr>
          <p:cNvPr id="52" name="Groupe 51">
            <a:extLst>
              <a:ext uri="{FF2B5EF4-FFF2-40B4-BE49-F238E27FC236}">
                <a16:creationId xmlns:a16="http://schemas.microsoft.com/office/drawing/2014/main" id="{DBE8A159-2C0E-47FF-8586-EE82C6D79145}"/>
              </a:ext>
            </a:extLst>
          </p:cNvPr>
          <p:cNvGrpSpPr/>
          <p:nvPr/>
        </p:nvGrpSpPr>
        <p:grpSpPr>
          <a:xfrm>
            <a:off x="2212297" y="4537796"/>
            <a:ext cx="2350782" cy="1478599"/>
            <a:chOff x="5486399" y="1657266"/>
            <a:chExt cx="2350782" cy="1478599"/>
          </a:xfrm>
        </p:grpSpPr>
        <p:pic>
          <p:nvPicPr>
            <p:cNvPr id="53" name="Image 52" descr="Une image contenant jeu, assis, table, signe&#10;&#10;Description générée automatiquement">
              <a:extLst>
                <a:ext uri="{FF2B5EF4-FFF2-40B4-BE49-F238E27FC236}">
                  <a16:creationId xmlns:a16="http://schemas.microsoft.com/office/drawing/2014/main" id="{3659ED62-E8E3-4178-8913-F1E8C766600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486399" y="1657266"/>
              <a:ext cx="2350782" cy="1157760"/>
            </a:xfrm>
            <a:prstGeom prst="rect">
              <a:avLst/>
            </a:prstGeom>
            <a:ln>
              <a:solidFill>
                <a:srgbClr val="C00000"/>
              </a:solidFill>
            </a:ln>
          </p:spPr>
        </p:pic>
        <p:sp>
          <p:nvSpPr>
            <p:cNvPr id="54" name="ZoneTexte 53">
              <a:extLst>
                <a:ext uri="{FF2B5EF4-FFF2-40B4-BE49-F238E27FC236}">
                  <a16:creationId xmlns:a16="http://schemas.microsoft.com/office/drawing/2014/main" id="{38C977BE-224A-4F97-8F9D-C97F97829E67}"/>
                </a:ext>
              </a:extLst>
            </p:cNvPr>
            <p:cNvSpPr txBox="1"/>
            <p:nvPr/>
          </p:nvSpPr>
          <p:spPr>
            <a:xfrm>
              <a:off x="5616969" y="2797311"/>
              <a:ext cx="2050610" cy="338554"/>
            </a:xfrm>
            <a:prstGeom prst="rect">
              <a:avLst/>
            </a:prstGeom>
            <a:noFill/>
          </p:spPr>
          <p:txBody>
            <a:bodyPr wrap="square">
              <a:spAutoFit/>
            </a:bodyPr>
            <a:lstStyle/>
            <a:p>
              <a:r>
                <a:rPr lang="fr-FR" sz="800" dirty="0" err="1"/>
                <a:t>Wikipedia</a:t>
              </a:r>
              <a:r>
                <a:rPr lang="fr-FR" sz="800" dirty="0"/>
                <a:t> – antenne radioélectrique doublet</a:t>
              </a:r>
            </a:p>
          </p:txBody>
        </p:sp>
      </p:grpSp>
      <mc:AlternateContent xmlns:mc="http://schemas.openxmlformats.org/markup-compatibility/2006" xmlns:a14="http://schemas.microsoft.com/office/drawing/2010/main">
        <mc:Choice Requires="a14">
          <p:sp>
            <p:nvSpPr>
              <p:cNvPr id="56" name="ZoneTexte 55">
                <a:extLst>
                  <a:ext uri="{FF2B5EF4-FFF2-40B4-BE49-F238E27FC236}">
                    <a16:creationId xmlns:a16="http://schemas.microsoft.com/office/drawing/2014/main" id="{BAE3B7FC-42C9-41D9-9DA3-C38862352675}"/>
                  </a:ext>
                </a:extLst>
              </p:cNvPr>
              <p:cNvSpPr txBox="1"/>
              <p:nvPr/>
            </p:nvSpPr>
            <p:spPr>
              <a:xfrm>
                <a:off x="5416341" y="4684939"/>
                <a:ext cx="5102382" cy="723340"/>
              </a:xfrm>
              <a:prstGeom prst="rect">
                <a:avLst/>
              </a:prstGeom>
              <a:noFill/>
            </p:spPr>
            <p:txBody>
              <a:bodyPr wrap="square">
                <a:spAutoFit/>
              </a:bodyPr>
              <a:lstStyle/>
              <a:p>
                <a:r>
                  <a:rPr lang="fr-FR" sz="1600" dirty="0">
                    <a:solidFill>
                      <a:srgbClr val="0070C0"/>
                    </a:solidFill>
                  </a:rPr>
                  <a:t>Rendement maximum </a:t>
                </a:r>
                <a:r>
                  <a:rPr lang="fr-FR" sz="1600" dirty="0">
                    <a:solidFill>
                      <a:srgbClr val="0070C0"/>
                    </a:solidFill>
                    <a:sym typeface="Wingdings" panose="05000000000000000000" pitchFamily="2" charset="2"/>
                  </a:rPr>
                  <a:t> </a:t>
                </a:r>
                <a:r>
                  <a:rPr lang="fr-FR" sz="1600" dirty="0">
                    <a:solidFill>
                      <a:srgbClr val="0070C0"/>
                    </a:solidFill>
                  </a:rPr>
                  <a:t>antenne demi-onde</a:t>
                </a:r>
              </a:p>
              <a:p>
                <a:pPr algn="ctr"/>
                <a:r>
                  <a:rPr lang="fr-FR" sz="1600" dirty="0"/>
                  <a:t>longueur de l’antenne </a:t>
                </a:r>
                <a14:m>
                  <m:oMath xmlns:m="http://schemas.openxmlformats.org/officeDocument/2006/math">
                    <m:r>
                      <a:rPr lang="fr-FR" sz="1600" i="1" dirty="0">
                        <a:latin typeface="Cambria Math" panose="02040503050406030204" pitchFamily="18" charset="0"/>
                      </a:rPr>
                      <m:t>𝐿</m:t>
                    </m:r>
                    <m:r>
                      <a:rPr lang="fr-FR" sz="1600" i="1" dirty="0">
                        <a:latin typeface="Cambria Math" panose="02040503050406030204" pitchFamily="18" charset="0"/>
                      </a:rPr>
                      <m:t> (</m:t>
                    </m:r>
                    <m:r>
                      <a:rPr lang="fr-FR" sz="1600" i="1" dirty="0">
                        <a:latin typeface="Cambria Math" panose="02040503050406030204" pitchFamily="18" charset="0"/>
                      </a:rPr>
                      <m:t>𝑚</m:t>
                    </m:r>
                    <m:r>
                      <a:rPr lang="fr-FR" sz="1600" i="1" dirty="0">
                        <a:latin typeface="Cambria Math" panose="02040503050406030204" pitchFamily="18" charset="0"/>
                      </a:rPr>
                      <m:t>è</m:t>
                    </m:r>
                    <m:r>
                      <a:rPr lang="fr-FR" sz="1600" i="1" dirty="0">
                        <a:latin typeface="Cambria Math" panose="02040503050406030204" pitchFamily="18" charset="0"/>
                      </a:rPr>
                      <m:t>𝑡𝑟𝑒</m:t>
                    </m:r>
                    <m:r>
                      <a:rPr lang="fr-FR" sz="1600" i="1" dirty="0">
                        <a:latin typeface="Cambria Math" panose="02040503050406030204" pitchFamily="18" charset="0"/>
                      </a:rPr>
                      <m:t>)=</m:t>
                    </m:r>
                    <m:f>
                      <m:fPr>
                        <m:ctrlPr>
                          <a:rPr lang="fr-FR" sz="1600" i="1" dirty="0">
                            <a:latin typeface="Cambria Math" panose="02040503050406030204" pitchFamily="18" charset="0"/>
                          </a:rPr>
                        </m:ctrlPr>
                      </m:fPr>
                      <m:num>
                        <m:r>
                          <a:rPr lang="fr-FR" sz="1600" i="1" dirty="0">
                            <a:latin typeface="Cambria Math" panose="02040503050406030204" pitchFamily="18" charset="0"/>
                          </a:rPr>
                          <m:t>1,5 </m:t>
                        </m:r>
                      </m:num>
                      <m:den>
                        <m:r>
                          <a:rPr lang="fr-FR" sz="1600" i="1" dirty="0">
                            <a:latin typeface="Cambria Math" panose="02040503050406030204" pitchFamily="18" charset="0"/>
                          </a:rPr>
                          <m:t>𝐹</m:t>
                        </m:r>
                        <m:r>
                          <a:rPr lang="fr-FR" sz="1600" i="1" dirty="0">
                            <a:latin typeface="Cambria Math" panose="02040503050406030204" pitchFamily="18" charset="0"/>
                          </a:rPr>
                          <m:t>(</m:t>
                        </m:r>
                        <m:r>
                          <a:rPr lang="fr-FR" sz="1600" i="1" dirty="0">
                            <a:latin typeface="Cambria Math" panose="02040503050406030204" pitchFamily="18" charset="0"/>
                          </a:rPr>
                          <m:t>𝑀𝐻𝑧</m:t>
                        </m:r>
                        <m:r>
                          <a:rPr lang="fr-FR" sz="1600" i="1" dirty="0">
                            <a:latin typeface="Cambria Math" panose="02040503050406030204" pitchFamily="18" charset="0"/>
                          </a:rPr>
                          <m:t>)</m:t>
                        </m:r>
                      </m:den>
                    </m:f>
                  </m:oMath>
                </a14:m>
                <a:endParaRPr lang="fr-FR" sz="1800" dirty="0"/>
              </a:p>
            </p:txBody>
          </p:sp>
        </mc:Choice>
        <mc:Fallback xmlns="">
          <p:sp>
            <p:nvSpPr>
              <p:cNvPr id="56" name="ZoneTexte 55">
                <a:extLst>
                  <a:ext uri="{FF2B5EF4-FFF2-40B4-BE49-F238E27FC236}">
                    <a16:creationId xmlns:a16="http://schemas.microsoft.com/office/drawing/2014/main" id="{BAE3B7FC-42C9-41D9-9DA3-C38862352675}"/>
                  </a:ext>
                </a:extLst>
              </p:cNvPr>
              <p:cNvSpPr txBox="1">
                <a:spLocks noRot="1" noChangeAspect="1" noMove="1" noResize="1" noEditPoints="1" noAdjustHandles="1" noChangeArrowheads="1" noChangeShapeType="1" noTextEdit="1"/>
              </p:cNvSpPr>
              <p:nvPr/>
            </p:nvSpPr>
            <p:spPr>
              <a:xfrm>
                <a:off x="5416341" y="4684939"/>
                <a:ext cx="5102382" cy="723340"/>
              </a:xfrm>
              <a:prstGeom prst="rect">
                <a:avLst/>
              </a:prstGeom>
              <a:blipFill>
                <a:blip r:embed="rId12"/>
                <a:stretch>
                  <a:fillRect l="-717" t="-3390" b="-2542"/>
                </a:stretch>
              </a:blipFill>
            </p:spPr>
            <p:txBody>
              <a:bodyPr/>
              <a:lstStyle/>
              <a:p>
                <a:r>
                  <a:rPr lang="fr-FR">
                    <a:noFill/>
                  </a:rPr>
                  <a:t> </a:t>
                </a:r>
              </a:p>
            </p:txBody>
          </p:sp>
        </mc:Fallback>
      </mc:AlternateContent>
    </p:spTree>
    <p:extLst>
      <p:ext uri="{BB962C8B-B14F-4D97-AF65-F5344CB8AC3E}">
        <p14:creationId xmlns:p14="http://schemas.microsoft.com/office/powerpoint/2010/main" val="61417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5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4" grpId="0" animBg="1"/>
      <p:bldP spid="15" grpId="0" animBg="1"/>
      <p:bldP spid="26" grpId="0" animBg="1"/>
      <p:bldP spid="27" grpId="0" animBg="1"/>
      <p:bldP spid="29" grpId="0"/>
      <p:bldP spid="30" grpId="0" animBg="1"/>
      <p:bldP spid="5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03D0893-23D1-4FAF-9FB0-7ECB48433A78}"/>
              </a:ext>
            </a:extLst>
          </p:cNvPr>
          <p:cNvSpPr>
            <a:spLocks noGrp="1"/>
          </p:cNvSpPr>
          <p:nvPr>
            <p:ph type="dt" sz="half" idx="10"/>
          </p:nvPr>
        </p:nvSpPr>
        <p:spPr/>
        <p:txBody>
          <a:bodyPr/>
          <a:lstStyle/>
          <a:p>
            <a:r>
              <a:rPr lang="fr-FR"/>
              <a:t>2024</a:t>
            </a:r>
            <a:endParaRPr lang="en-GB"/>
          </a:p>
        </p:txBody>
      </p:sp>
      <p:sp>
        <p:nvSpPr>
          <p:cNvPr id="3" name="Espace réservé du pied de page 2"/>
          <p:cNvSpPr>
            <a:spLocks noGrp="1"/>
          </p:cNvSpPr>
          <p:nvPr>
            <p:ph type="ftr" sz="quarter" idx="11"/>
          </p:nvPr>
        </p:nvSpPr>
        <p:spPr/>
        <p:txBody>
          <a:bodyPr/>
          <a:lstStyle/>
          <a:p>
            <a:r>
              <a:rPr lang="fr-FR"/>
              <a:t>Les ondes et nous</a:t>
            </a:r>
            <a:endParaRPr lang="en-GB" dirty="0"/>
          </a:p>
        </p:txBody>
      </p:sp>
      <p:sp>
        <p:nvSpPr>
          <p:cNvPr id="6" name="Espace réservé du numéro de diapositive 5">
            <a:extLst>
              <a:ext uri="{FF2B5EF4-FFF2-40B4-BE49-F238E27FC236}">
                <a16:creationId xmlns:a16="http://schemas.microsoft.com/office/drawing/2014/main" id="{022B8E62-F65F-4AAC-84B1-5886C6DDA400}"/>
              </a:ext>
            </a:extLst>
          </p:cNvPr>
          <p:cNvSpPr>
            <a:spLocks noGrp="1"/>
          </p:cNvSpPr>
          <p:nvPr>
            <p:ph type="sldNum" sz="quarter" idx="12"/>
          </p:nvPr>
        </p:nvSpPr>
        <p:spPr/>
        <p:txBody>
          <a:bodyPr/>
          <a:lstStyle/>
          <a:p>
            <a:fld id="{28CF56FF-A9C7-48CE-B5A8-E2EC5C60375F}" type="slidenum">
              <a:rPr lang="en-GB" smtClean="0"/>
              <a:t>29</a:t>
            </a:fld>
            <a:endParaRPr lang="en-GB"/>
          </a:p>
        </p:txBody>
      </p:sp>
      <p:sp>
        <p:nvSpPr>
          <p:cNvPr id="5" name="ZoneTexte 4"/>
          <p:cNvSpPr txBox="1"/>
          <p:nvPr/>
        </p:nvSpPr>
        <p:spPr>
          <a:xfrm>
            <a:off x="6096000" y="457005"/>
            <a:ext cx="5291604" cy="369332"/>
          </a:xfrm>
          <a:prstGeom prst="rect">
            <a:avLst/>
          </a:prstGeom>
          <a:noFill/>
        </p:spPr>
        <p:txBody>
          <a:bodyPr wrap="square" rtlCol="0">
            <a:spAutoFit/>
          </a:bodyPr>
          <a:lstStyle/>
          <a:p>
            <a:r>
              <a:rPr lang="fr-FR" dirty="0">
                <a:solidFill>
                  <a:srgbClr val="FF0000"/>
                </a:solidFill>
              </a:rPr>
              <a:t>La réception des ondes électromagnétiques</a:t>
            </a:r>
            <a:endParaRPr lang="en-GB" dirty="0">
              <a:solidFill>
                <a:srgbClr val="FF0000"/>
              </a:solidFill>
            </a:endParaRPr>
          </a:p>
        </p:txBody>
      </p:sp>
      <p:sp>
        <p:nvSpPr>
          <p:cNvPr id="4" name="ZoneTexte 3">
            <a:extLst>
              <a:ext uri="{FF2B5EF4-FFF2-40B4-BE49-F238E27FC236}">
                <a16:creationId xmlns:a16="http://schemas.microsoft.com/office/drawing/2014/main" id="{FD305094-FF1C-4809-9D7B-1E5BE6AD9389}"/>
              </a:ext>
            </a:extLst>
          </p:cNvPr>
          <p:cNvSpPr txBox="1"/>
          <p:nvPr/>
        </p:nvSpPr>
        <p:spPr>
          <a:xfrm>
            <a:off x="4208653" y="1306459"/>
            <a:ext cx="5291604" cy="369332"/>
          </a:xfrm>
          <a:prstGeom prst="rect">
            <a:avLst/>
          </a:prstGeom>
          <a:noFill/>
        </p:spPr>
        <p:txBody>
          <a:bodyPr wrap="square" rtlCol="0">
            <a:spAutoFit/>
          </a:bodyPr>
          <a:lstStyle/>
          <a:p>
            <a:r>
              <a:rPr lang="fr-FR" dirty="0">
                <a:solidFill>
                  <a:srgbClr val="0070C0"/>
                </a:solidFill>
              </a:rPr>
              <a:t>Réception = Processus Inverses de l’émission</a:t>
            </a:r>
          </a:p>
        </p:txBody>
      </p:sp>
      <p:pic>
        <p:nvPicPr>
          <p:cNvPr id="20" name="Image 19">
            <a:extLst>
              <a:ext uri="{FF2B5EF4-FFF2-40B4-BE49-F238E27FC236}">
                <a16:creationId xmlns:a16="http://schemas.microsoft.com/office/drawing/2014/main" id="{93911758-A234-4C0D-98B5-655413CAAB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54063" y="2102144"/>
            <a:ext cx="1693003" cy="1693003"/>
          </a:xfrm>
          <a:prstGeom prst="rect">
            <a:avLst/>
          </a:prstGeom>
        </p:spPr>
      </p:pic>
      <p:sp>
        <p:nvSpPr>
          <p:cNvPr id="22" name="ZoneTexte 21">
            <a:extLst>
              <a:ext uri="{FF2B5EF4-FFF2-40B4-BE49-F238E27FC236}">
                <a16:creationId xmlns:a16="http://schemas.microsoft.com/office/drawing/2014/main" id="{E725476D-1DFA-4286-B934-CB82E030A7F5}"/>
              </a:ext>
            </a:extLst>
          </p:cNvPr>
          <p:cNvSpPr txBox="1"/>
          <p:nvPr/>
        </p:nvSpPr>
        <p:spPr>
          <a:xfrm>
            <a:off x="4483685" y="2586871"/>
            <a:ext cx="1290123" cy="646331"/>
          </a:xfrm>
          <a:prstGeom prst="rect">
            <a:avLst/>
          </a:prstGeom>
          <a:noFill/>
        </p:spPr>
        <p:txBody>
          <a:bodyPr wrap="square" rtlCol="0">
            <a:spAutoFit/>
          </a:bodyPr>
          <a:lstStyle/>
          <a:p>
            <a:r>
              <a:rPr lang="fr-FR" sz="1200" dirty="0">
                <a:solidFill>
                  <a:srgbClr val="00B050"/>
                </a:solidFill>
              </a:rPr>
              <a:t>Excitation (électrique) fournit énergie </a:t>
            </a:r>
          </a:p>
        </p:txBody>
      </p:sp>
      <p:grpSp>
        <p:nvGrpSpPr>
          <p:cNvPr id="7" name="Groupe 6">
            <a:extLst>
              <a:ext uri="{FF2B5EF4-FFF2-40B4-BE49-F238E27FC236}">
                <a16:creationId xmlns:a16="http://schemas.microsoft.com/office/drawing/2014/main" id="{CE3CEC7D-B904-4DB6-8806-13916E75A7E0}"/>
              </a:ext>
            </a:extLst>
          </p:cNvPr>
          <p:cNvGrpSpPr/>
          <p:nvPr/>
        </p:nvGrpSpPr>
        <p:grpSpPr>
          <a:xfrm>
            <a:off x="5740882" y="2305269"/>
            <a:ext cx="1316657" cy="1189543"/>
            <a:chOff x="4982426" y="1933499"/>
            <a:chExt cx="1316657" cy="1189543"/>
          </a:xfrm>
        </p:grpSpPr>
        <p:sp>
          <p:nvSpPr>
            <p:cNvPr id="23" name="Ellipse 22">
              <a:extLst>
                <a:ext uri="{FF2B5EF4-FFF2-40B4-BE49-F238E27FC236}">
                  <a16:creationId xmlns:a16="http://schemas.microsoft.com/office/drawing/2014/main" id="{B61F3361-7EEA-48A0-9E79-1DC611C84DBE}"/>
                </a:ext>
              </a:extLst>
            </p:cNvPr>
            <p:cNvSpPr/>
            <p:nvPr/>
          </p:nvSpPr>
          <p:spPr>
            <a:xfrm>
              <a:off x="5469803" y="2047692"/>
              <a:ext cx="108641" cy="79957"/>
            </a:xfrm>
            <a:prstGeom prst="ellipse">
              <a:avLst/>
            </a:prstGeom>
            <a:solidFill>
              <a:srgbClr val="00B050"/>
            </a:solid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4" name="Ellipse 23">
              <a:extLst>
                <a:ext uri="{FF2B5EF4-FFF2-40B4-BE49-F238E27FC236}">
                  <a16:creationId xmlns:a16="http://schemas.microsoft.com/office/drawing/2014/main" id="{7148C310-65BF-486B-975C-80FB96007EE4}"/>
                </a:ext>
              </a:extLst>
            </p:cNvPr>
            <p:cNvSpPr/>
            <p:nvPr/>
          </p:nvSpPr>
          <p:spPr>
            <a:xfrm>
              <a:off x="5486401" y="2671621"/>
              <a:ext cx="108641" cy="79957"/>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cxnSp>
          <p:nvCxnSpPr>
            <p:cNvPr id="27" name="Connecteur droit avec flèche 26">
              <a:extLst>
                <a:ext uri="{FF2B5EF4-FFF2-40B4-BE49-F238E27FC236}">
                  <a16:creationId xmlns:a16="http://schemas.microsoft.com/office/drawing/2014/main" id="{A1B60E1D-BDA1-469F-93C4-0B38273B288C}"/>
                </a:ext>
              </a:extLst>
            </p:cNvPr>
            <p:cNvCxnSpPr/>
            <p:nvPr/>
          </p:nvCxnSpPr>
          <p:spPr>
            <a:xfrm flipV="1">
              <a:off x="5524123" y="2205684"/>
              <a:ext cx="0" cy="371192"/>
            </a:xfrm>
            <a:prstGeom prst="straightConnector1">
              <a:avLst/>
            </a:prstGeom>
            <a:ln w="28575">
              <a:solidFill>
                <a:srgbClr val="00B050"/>
              </a:solidFill>
              <a:tailEnd type="triangle"/>
            </a:ln>
          </p:spPr>
          <p:style>
            <a:lnRef idx="1">
              <a:schemeClr val="accent1"/>
            </a:lnRef>
            <a:fillRef idx="0">
              <a:schemeClr val="accent1"/>
            </a:fillRef>
            <a:effectRef idx="0">
              <a:schemeClr val="accent1"/>
            </a:effectRef>
            <a:fontRef idx="minor">
              <a:schemeClr val="tx1"/>
            </a:fontRef>
          </p:style>
        </p:cxnSp>
        <p:grpSp>
          <p:nvGrpSpPr>
            <p:cNvPr id="28" name="Groupe 27">
              <a:extLst>
                <a:ext uri="{FF2B5EF4-FFF2-40B4-BE49-F238E27FC236}">
                  <a16:creationId xmlns:a16="http://schemas.microsoft.com/office/drawing/2014/main" id="{5A68AF9A-8DBA-487C-8C38-5F69E0AA3DEF}"/>
                </a:ext>
              </a:extLst>
            </p:cNvPr>
            <p:cNvGrpSpPr/>
            <p:nvPr/>
          </p:nvGrpSpPr>
          <p:grpSpPr>
            <a:xfrm>
              <a:off x="4982426" y="1933499"/>
              <a:ext cx="1316657" cy="1189543"/>
              <a:chOff x="2933325" y="4671007"/>
              <a:chExt cx="1316657" cy="1189543"/>
            </a:xfrm>
          </p:grpSpPr>
          <p:cxnSp>
            <p:nvCxnSpPr>
              <p:cNvPr id="31" name="Connecteur droit 30">
                <a:extLst>
                  <a:ext uri="{FF2B5EF4-FFF2-40B4-BE49-F238E27FC236}">
                    <a16:creationId xmlns:a16="http://schemas.microsoft.com/office/drawing/2014/main" id="{89CBB237-8A01-4A6D-BBBB-FB7D07BA8908}"/>
                  </a:ext>
                </a:extLst>
              </p:cNvPr>
              <p:cNvCxnSpPr/>
              <p:nvPr/>
            </p:nvCxnSpPr>
            <p:spPr>
              <a:xfrm>
                <a:off x="3235994" y="4812508"/>
                <a:ext cx="101398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2" name="Connecteur droit 31">
                <a:extLst>
                  <a:ext uri="{FF2B5EF4-FFF2-40B4-BE49-F238E27FC236}">
                    <a16:creationId xmlns:a16="http://schemas.microsoft.com/office/drawing/2014/main" id="{8A2A9684-0A6D-4F2B-8EF0-E6884F5E5EA8}"/>
                  </a:ext>
                </a:extLst>
              </p:cNvPr>
              <p:cNvCxnSpPr/>
              <p:nvPr/>
            </p:nvCxnSpPr>
            <p:spPr>
              <a:xfrm>
                <a:off x="3235994" y="5118817"/>
                <a:ext cx="101398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Connecteur droit 33">
                <a:extLst>
                  <a:ext uri="{FF2B5EF4-FFF2-40B4-BE49-F238E27FC236}">
                    <a16:creationId xmlns:a16="http://schemas.microsoft.com/office/drawing/2014/main" id="{F91D2BC7-B1EA-4E66-8BEE-C639580FB250}"/>
                  </a:ext>
                </a:extLst>
              </p:cNvPr>
              <p:cNvCxnSpPr/>
              <p:nvPr/>
            </p:nvCxnSpPr>
            <p:spPr>
              <a:xfrm>
                <a:off x="3235994" y="5434179"/>
                <a:ext cx="1013988"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Connecteur droit 34">
                <a:extLst>
                  <a:ext uri="{FF2B5EF4-FFF2-40B4-BE49-F238E27FC236}">
                    <a16:creationId xmlns:a16="http://schemas.microsoft.com/office/drawing/2014/main" id="{2C664CE9-F5F6-4AE7-ADB6-E23AB2C7C6A0}"/>
                  </a:ext>
                </a:extLst>
              </p:cNvPr>
              <p:cNvCxnSpPr/>
              <p:nvPr/>
            </p:nvCxnSpPr>
            <p:spPr>
              <a:xfrm>
                <a:off x="3235994" y="5749542"/>
                <a:ext cx="1013988"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6" name="ZoneTexte 35">
                    <a:extLst>
                      <a:ext uri="{FF2B5EF4-FFF2-40B4-BE49-F238E27FC236}">
                        <a16:creationId xmlns:a16="http://schemas.microsoft.com/office/drawing/2014/main" id="{6BFE3762-B632-4CF2-B1C6-E583FF57D9D8}"/>
                      </a:ext>
                    </a:extLst>
                  </p:cNvPr>
                  <p:cNvSpPr txBox="1"/>
                  <p:nvPr/>
                </p:nvSpPr>
                <p:spPr>
                  <a:xfrm>
                    <a:off x="2966251" y="5281826"/>
                    <a:ext cx="344029" cy="2616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fr-FR" sz="1100" b="0" i="1" smtClean="0">
                                  <a:latin typeface="Cambria Math" panose="02040503050406030204" pitchFamily="18" charset="0"/>
                                </a:rPr>
                              </m:ctrlPr>
                            </m:sSubPr>
                            <m:e>
                              <m:r>
                                <a:rPr lang="fr-FR" sz="1100" b="0" i="1" smtClean="0">
                                  <a:latin typeface="Cambria Math" panose="02040503050406030204" pitchFamily="18" charset="0"/>
                                </a:rPr>
                                <m:t>𝐸</m:t>
                              </m:r>
                            </m:e>
                            <m:sub>
                              <m:r>
                                <a:rPr lang="fr-FR" sz="1100" b="0" i="1" smtClean="0">
                                  <a:latin typeface="Cambria Math" panose="02040503050406030204" pitchFamily="18" charset="0"/>
                                </a:rPr>
                                <m:t>2</m:t>
                              </m:r>
                            </m:sub>
                          </m:sSub>
                        </m:oMath>
                      </m:oMathPara>
                    </a14:m>
                    <a:endParaRPr lang="fr-FR" dirty="0"/>
                  </a:p>
                </p:txBody>
              </p:sp>
            </mc:Choice>
            <mc:Fallback xmlns="">
              <p:sp>
                <p:nvSpPr>
                  <p:cNvPr id="36" name="ZoneTexte 35">
                    <a:extLst>
                      <a:ext uri="{FF2B5EF4-FFF2-40B4-BE49-F238E27FC236}">
                        <a16:creationId xmlns:a16="http://schemas.microsoft.com/office/drawing/2014/main" id="{B3FB42A3-5F2B-4D37-B713-A19EA775E1F9}"/>
                      </a:ext>
                    </a:extLst>
                  </p:cNvPr>
                  <p:cNvSpPr txBox="1">
                    <a:spLocks noRot="1" noChangeAspect="1" noMove="1" noResize="1" noEditPoints="1" noAdjustHandles="1" noChangeArrowheads="1" noChangeShapeType="1" noTextEdit="1"/>
                  </p:cNvSpPr>
                  <p:nvPr/>
                </p:nvSpPr>
                <p:spPr>
                  <a:xfrm>
                    <a:off x="2966251" y="5281826"/>
                    <a:ext cx="344029" cy="261610"/>
                  </a:xfrm>
                  <a:prstGeom prst="rect">
                    <a:avLst/>
                  </a:prstGeom>
                  <a:blipFill>
                    <a:blip r:embed="rId5"/>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7" name="ZoneTexte 36">
                    <a:extLst>
                      <a:ext uri="{FF2B5EF4-FFF2-40B4-BE49-F238E27FC236}">
                        <a16:creationId xmlns:a16="http://schemas.microsoft.com/office/drawing/2014/main" id="{B2A896D0-07EE-413C-B2B2-40F2443C3BAB}"/>
                      </a:ext>
                    </a:extLst>
                  </p:cNvPr>
                  <p:cNvSpPr txBox="1"/>
                  <p:nvPr/>
                </p:nvSpPr>
                <p:spPr>
                  <a:xfrm>
                    <a:off x="2969671" y="5598940"/>
                    <a:ext cx="344029" cy="2616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fr-FR" sz="1100" b="0" i="1" smtClean="0">
                                  <a:latin typeface="Cambria Math" panose="02040503050406030204" pitchFamily="18" charset="0"/>
                                </a:rPr>
                              </m:ctrlPr>
                            </m:sSubPr>
                            <m:e>
                              <m:r>
                                <a:rPr lang="fr-FR" sz="1100" b="0" i="1" smtClean="0">
                                  <a:latin typeface="Cambria Math" panose="02040503050406030204" pitchFamily="18" charset="0"/>
                                </a:rPr>
                                <m:t>𝐸</m:t>
                              </m:r>
                            </m:e>
                            <m:sub>
                              <m:r>
                                <a:rPr lang="fr-FR" sz="1100" b="0" i="1" smtClean="0">
                                  <a:latin typeface="Cambria Math" panose="02040503050406030204" pitchFamily="18" charset="0"/>
                                </a:rPr>
                                <m:t>1</m:t>
                              </m:r>
                            </m:sub>
                          </m:sSub>
                        </m:oMath>
                      </m:oMathPara>
                    </a14:m>
                    <a:endParaRPr lang="fr-FR" dirty="0"/>
                  </a:p>
                </p:txBody>
              </p:sp>
            </mc:Choice>
            <mc:Fallback xmlns="">
              <p:sp>
                <p:nvSpPr>
                  <p:cNvPr id="38" name="ZoneTexte 37">
                    <a:extLst>
                      <a:ext uri="{FF2B5EF4-FFF2-40B4-BE49-F238E27FC236}">
                        <a16:creationId xmlns:a16="http://schemas.microsoft.com/office/drawing/2014/main" id="{8E096D07-00D2-45D5-A7A9-0B63CF1E2A22}"/>
                      </a:ext>
                    </a:extLst>
                  </p:cNvPr>
                  <p:cNvSpPr txBox="1">
                    <a:spLocks noRot="1" noChangeAspect="1" noMove="1" noResize="1" noEditPoints="1" noAdjustHandles="1" noChangeArrowheads="1" noChangeShapeType="1" noTextEdit="1"/>
                  </p:cNvSpPr>
                  <p:nvPr/>
                </p:nvSpPr>
                <p:spPr>
                  <a:xfrm>
                    <a:off x="2969671" y="5598940"/>
                    <a:ext cx="344029" cy="261610"/>
                  </a:xfrm>
                  <a:prstGeom prst="rect">
                    <a:avLst/>
                  </a:prstGeom>
                  <a:blipFill>
                    <a:blip r:embed="rId6"/>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38" name="ZoneTexte 37">
                    <a:extLst>
                      <a:ext uri="{FF2B5EF4-FFF2-40B4-BE49-F238E27FC236}">
                        <a16:creationId xmlns:a16="http://schemas.microsoft.com/office/drawing/2014/main" id="{C7C43B97-867E-499B-AD43-583FE10A2D65}"/>
                      </a:ext>
                    </a:extLst>
                  </p:cNvPr>
                  <p:cNvSpPr txBox="1"/>
                  <p:nvPr/>
                </p:nvSpPr>
                <p:spPr>
                  <a:xfrm>
                    <a:off x="2933325" y="4671007"/>
                    <a:ext cx="344029" cy="2616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fr-FR" sz="1100" b="0" i="1" smtClean="0">
                                  <a:latin typeface="Cambria Math" panose="02040503050406030204" pitchFamily="18" charset="0"/>
                                </a:rPr>
                              </m:ctrlPr>
                            </m:sSubPr>
                            <m:e>
                              <m:r>
                                <a:rPr lang="fr-FR" sz="1100" b="0" i="1" smtClean="0">
                                  <a:latin typeface="Cambria Math" panose="02040503050406030204" pitchFamily="18" charset="0"/>
                                </a:rPr>
                                <m:t>𝐸</m:t>
                              </m:r>
                            </m:e>
                            <m:sub>
                              <m:r>
                                <a:rPr lang="fr-FR" sz="1100" b="0" i="1" smtClean="0">
                                  <a:latin typeface="Cambria Math" panose="02040503050406030204" pitchFamily="18" charset="0"/>
                                </a:rPr>
                                <m:t>4</m:t>
                              </m:r>
                            </m:sub>
                          </m:sSub>
                        </m:oMath>
                      </m:oMathPara>
                    </a14:m>
                    <a:endParaRPr lang="fr-FR" dirty="0"/>
                  </a:p>
                </p:txBody>
              </p:sp>
            </mc:Choice>
            <mc:Fallback xmlns="">
              <p:sp>
                <p:nvSpPr>
                  <p:cNvPr id="39" name="ZoneTexte 38">
                    <a:extLst>
                      <a:ext uri="{FF2B5EF4-FFF2-40B4-BE49-F238E27FC236}">
                        <a16:creationId xmlns:a16="http://schemas.microsoft.com/office/drawing/2014/main" id="{F06AA9E6-C494-4D0C-93DC-D75F16540515}"/>
                      </a:ext>
                    </a:extLst>
                  </p:cNvPr>
                  <p:cNvSpPr txBox="1">
                    <a:spLocks noRot="1" noChangeAspect="1" noMove="1" noResize="1" noEditPoints="1" noAdjustHandles="1" noChangeArrowheads="1" noChangeShapeType="1" noTextEdit="1"/>
                  </p:cNvSpPr>
                  <p:nvPr/>
                </p:nvSpPr>
                <p:spPr>
                  <a:xfrm>
                    <a:off x="2933325" y="4671007"/>
                    <a:ext cx="344029" cy="261610"/>
                  </a:xfrm>
                  <a:prstGeom prst="rect">
                    <a:avLst/>
                  </a:prstGeom>
                  <a:blipFill>
                    <a:blip r:embed="rId7"/>
                    <a:stretch>
                      <a:fillRect/>
                    </a:stretch>
                  </a:blipFill>
                </p:spPr>
                <p:txBody>
                  <a:bodyPr/>
                  <a:lstStyle/>
                  <a:p>
                    <a:r>
                      <a:rPr lang="fr-FR">
                        <a:noFill/>
                      </a:rPr>
                      <a:t> </a:t>
                    </a:r>
                  </a:p>
                </p:txBody>
              </p:sp>
            </mc:Fallback>
          </mc:AlternateContent>
          <mc:AlternateContent xmlns:mc="http://schemas.openxmlformats.org/markup-compatibility/2006" xmlns:a14="http://schemas.microsoft.com/office/drawing/2010/main">
            <mc:Choice Requires="a14">
              <p:sp>
                <p:nvSpPr>
                  <p:cNvPr id="41" name="ZoneTexte 40">
                    <a:extLst>
                      <a:ext uri="{FF2B5EF4-FFF2-40B4-BE49-F238E27FC236}">
                        <a16:creationId xmlns:a16="http://schemas.microsoft.com/office/drawing/2014/main" id="{D05045F5-1145-432C-A035-7CE0EF78E40E}"/>
                      </a:ext>
                    </a:extLst>
                  </p:cNvPr>
                  <p:cNvSpPr txBox="1"/>
                  <p:nvPr/>
                </p:nvSpPr>
                <p:spPr>
                  <a:xfrm>
                    <a:off x="2953250" y="4978177"/>
                    <a:ext cx="344029" cy="261610"/>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fr-FR" sz="1100" b="0" i="1" smtClean="0">
                                  <a:latin typeface="Cambria Math" panose="02040503050406030204" pitchFamily="18" charset="0"/>
                                </a:rPr>
                              </m:ctrlPr>
                            </m:sSubPr>
                            <m:e>
                              <m:r>
                                <a:rPr lang="fr-FR" sz="1100" b="0" i="1" smtClean="0">
                                  <a:latin typeface="Cambria Math" panose="02040503050406030204" pitchFamily="18" charset="0"/>
                                </a:rPr>
                                <m:t>𝐸</m:t>
                              </m:r>
                            </m:e>
                            <m:sub>
                              <m:r>
                                <a:rPr lang="fr-FR" sz="1100" b="0" i="1" smtClean="0">
                                  <a:latin typeface="Cambria Math" panose="02040503050406030204" pitchFamily="18" charset="0"/>
                                </a:rPr>
                                <m:t>3</m:t>
                              </m:r>
                            </m:sub>
                          </m:sSub>
                        </m:oMath>
                      </m:oMathPara>
                    </a14:m>
                    <a:endParaRPr lang="fr-FR" dirty="0"/>
                  </a:p>
                </p:txBody>
              </p:sp>
            </mc:Choice>
            <mc:Fallback xmlns="">
              <p:sp>
                <p:nvSpPr>
                  <p:cNvPr id="40" name="ZoneTexte 39">
                    <a:extLst>
                      <a:ext uri="{FF2B5EF4-FFF2-40B4-BE49-F238E27FC236}">
                        <a16:creationId xmlns:a16="http://schemas.microsoft.com/office/drawing/2014/main" id="{910581E9-16E3-4D80-95B7-B380FDF1B18F}"/>
                      </a:ext>
                    </a:extLst>
                  </p:cNvPr>
                  <p:cNvSpPr txBox="1">
                    <a:spLocks noRot="1" noChangeAspect="1" noMove="1" noResize="1" noEditPoints="1" noAdjustHandles="1" noChangeArrowheads="1" noChangeShapeType="1" noTextEdit="1"/>
                  </p:cNvSpPr>
                  <p:nvPr/>
                </p:nvSpPr>
                <p:spPr>
                  <a:xfrm>
                    <a:off x="2953250" y="4978177"/>
                    <a:ext cx="344029" cy="261610"/>
                  </a:xfrm>
                  <a:prstGeom prst="rect">
                    <a:avLst/>
                  </a:prstGeom>
                  <a:blipFill>
                    <a:blip r:embed="rId8"/>
                    <a:stretch>
                      <a:fillRect/>
                    </a:stretch>
                  </a:blipFill>
                </p:spPr>
                <p:txBody>
                  <a:bodyPr/>
                  <a:lstStyle/>
                  <a:p>
                    <a:r>
                      <a:rPr lang="fr-FR">
                        <a:noFill/>
                      </a:rPr>
                      <a:t> </a:t>
                    </a:r>
                  </a:p>
                </p:txBody>
              </p:sp>
            </mc:Fallback>
          </mc:AlternateContent>
        </p:grpSp>
        <p:sp>
          <p:nvSpPr>
            <p:cNvPr id="42" name="Ellipse 41">
              <a:extLst>
                <a:ext uri="{FF2B5EF4-FFF2-40B4-BE49-F238E27FC236}">
                  <a16:creationId xmlns:a16="http://schemas.microsoft.com/office/drawing/2014/main" id="{F5A7CAEF-18DB-42F9-8852-DBA74C95C216}"/>
                </a:ext>
              </a:extLst>
            </p:cNvPr>
            <p:cNvSpPr/>
            <p:nvPr/>
          </p:nvSpPr>
          <p:spPr>
            <a:xfrm>
              <a:off x="6096000" y="2654779"/>
              <a:ext cx="108641" cy="79957"/>
            </a:xfrm>
            <a:prstGeom prst="ellipse">
              <a:avLst/>
            </a:prstGeom>
            <a:solidFill>
              <a:srgbClr val="00B0F0"/>
            </a:solidFill>
            <a:ln>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3" name="Ellipse 42">
              <a:extLst>
                <a:ext uri="{FF2B5EF4-FFF2-40B4-BE49-F238E27FC236}">
                  <a16:creationId xmlns:a16="http://schemas.microsoft.com/office/drawing/2014/main" id="{E63470CC-3345-4D9F-97F6-A5EC94227399}"/>
                </a:ext>
              </a:extLst>
            </p:cNvPr>
            <p:cNvSpPr/>
            <p:nvPr/>
          </p:nvSpPr>
          <p:spPr>
            <a:xfrm>
              <a:off x="6095999" y="2047692"/>
              <a:ext cx="108641" cy="79957"/>
            </a:xfrm>
            <a:prstGeom prst="ellipse">
              <a:avLst/>
            </a:prstGeom>
            <a:solidFill>
              <a:srgbClr val="00B0F0"/>
            </a:solidFill>
            <a:ln>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grpSp>
        <p:nvGrpSpPr>
          <p:cNvPr id="46" name="Groupe 45">
            <a:extLst>
              <a:ext uri="{FF2B5EF4-FFF2-40B4-BE49-F238E27FC236}">
                <a16:creationId xmlns:a16="http://schemas.microsoft.com/office/drawing/2014/main" id="{66A499C3-43BD-4056-8AFC-8F3473DB7F1B}"/>
              </a:ext>
            </a:extLst>
          </p:cNvPr>
          <p:cNvGrpSpPr/>
          <p:nvPr/>
        </p:nvGrpSpPr>
        <p:grpSpPr>
          <a:xfrm>
            <a:off x="8115073" y="2344069"/>
            <a:ext cx="2350782" cy="1478599"/>
            <a:chOff x="5486399" y="1657266"/>
            <a:chExt cx="2350782" cy="1478599"/>
          </a:xfrm>
        </p:grpSpPr>
        <p:pic>
          <p:nvPicPr>
            <p:cNvPr id="47" name="Image 46" descr="Une image contenant jeu, assis, table, signe&#10;&#10;Description générée automatiquement">
              <a:extLst>
                <a:ext uri="{FF2B5EF4-FFF2-40B4-BE49-F238E27FC236}">
                  <a16:creationId xmlns:a16="http://schemas.microsoft.com/office/drawing/2014/main" id="{6A783F0D-AC38-4C27-8926-31E2E588F8FF}"/>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486399" y="1657266"/>
              <a:ext cx="2350782" cy="1157760"/>
            </a:xfrm>
            <a:prstGeom prst="rect">
              <a:avLst/>
            </a:prstGeom>
            <a:ln>
              <a:solidFill>
                <a:srgbClr val="C00000"/>
              </a:solidFill>
            </a:ln>
          </p:spPr>
        </p:pic>
        <p:sp>
          <p:nvSpPr>
            <p:cNvPr id="48" name="ZoneTexte 47">
              <a:extLst>
                <a:ext uri="{FF2B5EF4-FFF2-40B4-BE49-F238E27FC236}">
                  <a16:creationId xmlns:a16="http://schemas.microsoft.com/office/drawing/2014/main" id="{091623D7-02B7-4FB3-A768-48D6E43C7E3A}"/>
                </a:ext>
              </a:extLst>
            </p:cNvPr>
            <p:cNvSpPr txBox="1"/>
            <p:nvPr/>
          </p:nvSpPr>
          <p:spPr>
            <a:xfrm>
              <a:off x="5616969" y="2797311"/>
              <a:ext cx="2050610" cy="338554"/>
            </a:xfrm>
            <a:prstGeom prst="rect">
              <a:avLst/>
            </a:prstGeom>
            <a:noFill/>
          </p:spPr>
          <p:txBody>
            <a:bodyPr wrap="square">
              <a:spAutoFit/>
            </a:bodyPr>
            <a:lstStyle/>
            <a:p>
              <a:r>
                <a:rPr lang="fr-FR" sz="800" dirty="0" err="1"/>
                <a:t>Wikipedia</a:t>
              </a:r>
              <a:r>
                <a:rPr lang="fr-FR" sz="800" dirty="0"/>
                <a:t> – antenne radioélectrique doublet</a:t>
              </a:r>
            </a:p>
          </p:txBody>
        </p:sp>
      </p:grpSp>
      <p:sp>
        <p:nvSpPr>
          <p:cNvPr id="8" name="ZoneTexte 7">
            <a:extLst>
              <a:ext uri="{FF2B5EF4-FFF2-40B4-BE49-F238E27FC236}">
                <a16:creationId xmlns:a16="http://schemas.microsoft.com/office/drawing/2014/main" id="{79236A57-1DC7-4D6E-9308-57007741CEF1}"/>
              </a:ext>
            </a:extLst>
          </p:cNvPr>
          <p:cNvSpPr txBox="1"/>
          <p:nvPr/>
        </p:nvSpPr>
        <p:spPr>
          <a:xfrm>
            <a:off x="2181886" y="4425240"/>
            <a:ext cx="1195058" cy="369332"/>
          </a:xfrm>
          <a:prstGeom prst="rect">
            <a:avLst/>
          </a:prstGeom>
          <a:noFill/>
        </p:spPr>
        <p:txBody>
          <a:bodyPr wrap="square" rtlCol="0">
            <a:spAutoFit/>
          </a:bodyPr>
          <a:lstStyle/>
          <a:p>
            <a:r>
              <a:rPr lang="fr-FR" dirty="0">
                <a:solidFill>
                  <a:srgbClr val="FF0000"/>
                </a:solidFill>
              </a:rPr>
              <a:t>Chaleur</a:t>
            </a:r>
          </a:p>
        </p:txBody>
      </p:sp>
      <p:sp>
        <p:nvSpPr>
          <p:cNvPr id="49" name="ZoneTexte 48">
            <a:extLst>
              <a:ext uri="{FF2B5EF4-FFF2-40B4-BE49-F238E27FC236}">
                <a16:creationId xmlns:a16="http://schemas.microsoft.com/office/drawing/2014/main" id="{9A931853-7073-4D1F-9151-50774B9B8F24}"/>
              </a:ext>
            </a:extLst>
          </p:cNvPr>
          <p:cNvSpPr txBox="1"/>
          <p:nvPr/>
        </p:nvSpPr>
        <p:spPr>
          <a:xfrm>
            <a:off x="5446021" y="4264821"/>
            <a:ext cx="1668677" cy="646331"/>
          </a:xfrm>
          <a:prstGeom prst="rect">
            <a:avLst/>
          </a:prstGeom>
          <a:noFill/>
        </p:spPr>
        <p:txBody>
          <a:bodyPr wrap="square" rtlCol="0">
            <a:spAutoFit/>
          </a:bodyPr>
          <a:lstStyle/>
          <a:p>
            <a:r>
              <a:rPr lang="fr-FR" dirty="0">
                <a:solidFill>
                  <a:srgbClr val="FF0000"/>
                </a:solidFill>
              </a:rPr>
              <a:t>Énergie chimique</a:t>
            </a:r>
          </a:p>
        </p:txBody>
      </p:sp>
      <p:sp>
        <p:nvSpPr>
          <p:cNvPr id="50" name="ZoneTexte 49">
            <a:extLst>
              <a:ext uri="{FF2B5EF4-FFF2-40B4-BE49-F238E27FC236}">
                <a16:creationId xmlns:a16="http://schemas.microsoft.com/office/drawing/2014/main" id="{11B235E4-CB20-4A9C-AFB8-1FE76C6B233E}"/>
              </a:ext>
            </a:extLst>
          </p:cNvPr>
          <p:cNvSpPr txBox="1"/>
          <p:nvPr/>
        </p:nvSpPr>
        <p:spPr>
          <a:xfrm>
            <a:off x="8692935" y="4209065"/>
            <a:ext cx="1668677" cy="646331"/>
          </a:xfrm>
          <a:prstGeom prst="rect">
            <a:avLst/>
          </a:prstGeom>
          <a:noFill/>
        </p:spPr>
        <p:txBody>
          <a:bodyPr wrap="square" rtlCol="0">
            <a:spAutoFit/>
          </a:bodyPr>
          <a:lstStyle/>
          <a:p>
            <a:r>
              <a:rPr lang="fr-FR" dirty="0">
                <a:solidFill>
                  <a:srgbClr val="FF0000"/>
                </a:solidFill>
              </a:rPr>
              <a:t>Courant électrique</a:t>
            </a:r>
          </a:p>
        </p:txBody>
      </p:sp>
    </p:spTree>
    <p:extLst>
      <p:ext uri="{BB962C8B-B14F-4D97-AF65-F5344CB8AC3E}">
        <p14:creationId xmlns:p14="http://schemas.microsoft.com/office/powerpoint/2010/main" val="1178369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8" grpId="0"/>
      <p:bldP spid="49" grpId="0"/>
      <p:bldP spid="5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09A2CE-4FCC-21F3-D52F-211626E0A385}"/>
            </a:ext>
          </a:extLst>
        </p:cNvPr>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8E83502-DC09-C4A7-E211-D9563B0C7647}"/>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4A006EBC-3698-8AE5-979D-9F717F27433E}"/>
              </a:ext>
            </a:extLst>
          </p:cNvPr>
          <p:cNvSpPr>
            <a:spLocks noGrp="1"/>
          </p:cNvSpPr>
          <p:nvPr>
            <p:ph type="ftr" sz="quarter" idx="11"/>
          </p:nvPr>
        </p:nvSpPr>
        <p:spPr>
          <a:xfrm>
            <a:off x="3490691" y="6140136"/>
            <a:ext cx="5716488" cy="365125"/>
          </a:xfrm>
        </p:spPr>
        <p:txBody>
          <a:bodyPr/>
          <a:lstStyle/>
          <a:p>
            <a:r>
              <a:rPr lang="fr-FR" dirty="0"/>
              <a:t>Les ondes et nous</a:t>
            </a:r>
            <a:endParaRPr lang="en-GB" dirty="0"/>
          </a:p>
        </p:txBody>
      </p:sp>
      <p:sp>
        <p:nvSpPr>
          <p:cNvPr id="5" name="ZoneTexte 4">
            <a:extLst>
              <a:ext uri="{FF2B5EF4-FFF2-40B4-BE49-F238E27FC236}">
                <a16:creationId xmlns:a16="http://schemas.microsoft.com/office/drawing/2014/main" id="{C06AE832-B004-C0DE-4054-B9E58709CCAE}"/>
              </a:ext>
            </a:extLst>
          </p:cNvPr>
          <p:cNvSpPr txBox="1"/>
          <p:nvPr/>
        </p:nvSpPr>
        <p:spPr>
          <a:xfrm>
            <a:off x="6924583" y="412113"/>
            <a:ext cx="4583312" cy="369332"/>
          </a:xfrm>
          <a:prstGeom prst="rect">
            <a:avLst/>
          </a:prstGeom>
          <a:noFill/>
        </p:spPr>
        <p:txBody>
          <a:bodyPr wrap="square" rtlCol="0">
            <a:spAutoFit/>
          </a:bodyPr>
          <a:lstStyle/>
          <a:p>
            <a:r>
              <a:rPr lang="fr-FR" dirty="0">
                <a:solidFill>
                  <a:srgbClr val="FF0000"/>
                </a:solidFill>
              </a:rPr>
              <a:t>Mesurer les ondes électromagnétiques</a:t>
            </a:r>
            <a:endParaRPr lang="en-GB" dirty="0">
              <a:solidFill>
                <a:srgbClr val="FF0000"/>
              </a:solidFill>
            </a:endParaRPr>
          </a:p>
        </p:txBody>
      </p:sp>
      <p:sp>
        <p:nvSpPr>
          <p:cNvPr id="11" name="Espace réservé du numéro de diapositive 10">
            <a:extLst>
              <a:ext uri="{FF2B5EF4-FFF2-40B4-BE49-F238E27FC236}">
                <a16:creationId xmlns:a16="http://schemas.microsoft.com/office/drawing/2014/main" id="{E20BC6BC-6F50-6317-2353-AD1DBFC801B0}"/>
              </a:ext>
            </a:extLst>
          </p:cNvPr>
          <p:cNvSpPr>
            <a:spLocks noGrp="1"/>
          </p:cNvSpPr>
          <p:nvPr>
            <p:ph type="sldNum" sz="quarter" idx="12"/>
          </p:nvPr>
        </p:nvSpPr>
        <p:spPr/>
        <p:txBody>
          <a:bodyPr/>
          <a:lstStyle/>
          <a:p>
            <a:fld id="{28CF56FF-A9C7-48CE-B5A8-E2EC5C60375F}" type="slidenum">
              <a:rPr lang="en-GB" smtClean="0"/>
              <a:t>30</a:t>
            </a:fld>
            <a:endParaRPr lang="en-GB"/>
          </a:p>
        </p:txBody>
      </p:sp>
      <p:sp>
        <p:nvSpPr>
          <p:cNvPr id="16" name="ZoneTexte 15">
            <a:extLst>
              <a:ext uri="{FF2B5EF4-FFF2-40B4-BE49-F238E27FC236}">
                <a16:creationId xmlns:a16="http://schemas.microsoft.com/office/drawing/2014/main" id="{CA587C67-13F8-B6E2-23F7-71D24136CBCE}"/>
              </a:ext>
            </a:extLst>
          </p:cNvPr>
          <p:cNvSpPr txBox="1"/>
          <p:nvPr/>
        </p:nvSpPr>
        <p:spPr>
          <a:xfrm>
            <a:off x="3461956" y="1600958"/>
            <a:ext cx="6230936" cy="584775"/>
          </a:xfrm>
          <a:prstGeom prst="rect">
            <a:avLst/>
          </a:prstGeom>
          <a:noFill/>
        </p:spPr>
        <p:txBody>
          <a:bodyPr wrap="square" rtlCol="0">
            <a:spAutoFit/>
          </a:bodyPr>
          <a:lstStyle/>
          <a:p>
            <a:r>
              <a:rPr lang="fr-FR" sz="1600" dirty="0">
                <a:solidFill>
                  <a:srgbClr val="0070C0"/>
                </a:solidFill>
              </a:rPr>
              <a:t>Mesurer le champ électrique </a:t>
            </a:r>
            <a:r>
              <a:rPr lang="fr-FR" sz="1600" dirty="0">
                <a:solidFill>
                  <a:srgbClr val="FF0000"/>
                </a:solidFill>
              </a:rPr>
              <a:t>ou</a:t>
            </a:r>
            <a:r>
              <a:rPr lang="fr-FR" sz="1600" dirty="0">
                <a:solidFill>
                  <a:srgbClr val="0070C0"/>
                </a:solidFill>
              </a:rPr>
              <a:t> le champ magnétique </a:t>
            </a:r>
          </a:p>
          <a:p>
            <a:r>
              <a:rPr lang="fr-FR" sz="1600" dirty="0">
                <a:solidFill>
                  <a:srgbClr val="0070C0"/>
                </a:solidFill>
              </a:rPr>
              <a:t>Ils sont couplés</a:t>
            </a:r>
            <a:endParaRPr lang="fr-FR" sz="1600" dirty="0"/>
          </a:p>
        </p:txBody>
      </p:sp>
      <p:pic>
        <p:nvPicPr>
          <p:cNvPr id="17" name="Image 16">
            <a:extLst>
              <a:ext uri="{FF2B5EF4-FFF2-40B4-BE49-F238E27FC236}">
                <a16:creationId xmlns:a16="http://schemas.microsoft.com/office/drawing/2014/main" id="{A5B1D323-6EDC-DA7C-3D84-D05E97B804F4}"/>
              </a:ext>
            </a:extLst>
          </p:cNvPr>
          <p:cNvPicPr>
            <a:picLocks noChangeAspect="1"/>
          </p:cNvPicPr>
          <p:nvPr/>
        </p:nvPicPr>
        <p:blipFill>
          <a:blip r:embed="rId3"/>
          <a:stretch>
            <a:fillRect/>
          </a:stretch>
        </p:blipFill>
        <p:spPr>
          <a:xfrm>
            <a:off x="2342716" y="2969564"/>
            <a:ext cx="1865954" cy="1865954"/>
          </a:xfrm>
          <a:prstGeom prst="rect">
            <a:avLst/>
          </a:prstGeom>
        </p:spPr>
      </p:pic>
      <p:pic>
        <p:nvPicPr>
          <p:cNvPr id="18" name="Image 17">
            <a:extLst>
              <a:ext uri="{FF2B5EF4-FFF2-40B4-BE49-F238E27FC236}">
                <a16:creationId xmlns:a16="http://schemas.microsoft.com/office/drawing/2014/main" id="{A133AE0B-2015-F066-E6A0-98B37A6F174A}"/>
              </a:ext>
            </a:extLst>
          </p:cNvPr>
          <p:cNvPicPr>
            <a:picLocks noChangeAspect="1"/>
          </p:cNvPicPr>
          <p:nvPr/>
        </p:nvPicPr>
        <p:blipFill>
          <a:blip r:embed="rId4"/>
          <a:stretch>
            <a:fillRect/>
          </a:stretch>
        </p:blipFill>
        <p:spPr>
          <a:xfrm>
            <a:off x="7063457" y="2444587"/>
            <a:ext cx="3871296" cy="2438611"/>
          </a:xfrm>
          <a:prstGeom prst="rect">
            <a:avLst/>
          </a:prstGeom>
        </p:spPr>
      </p:pic>
      <p:pic>
        <p:nvPicPr>
          <p:cNvPr id="4" name="Image 3">
            <a:extLst>
              <a:ext uri="{FF2B5EF4-FFF2-40B4-BE49-F238E27FC236}">
                <a16:creationId xmlns:a16="http://schemas.microsoft.com/office/drawing/2014/main" id="{54FB9B28-6C90-7EB2-9745-C56B539C6289}"/>
              </a:ext>
            </a:extLst>
          </p:cNvPr>
          <p:cNvPicPr>
            <a:picLocks noChangeAspect="1"/>
          </p:cNvPicPr>
          <p:nvPr/>
        </p:nvPicPr>
        <p:blipFill>
          <a:blip r:embed="rId5"/>
          <a:srcRect b="17800"/>
          <a:stretch/>
        </p:blipFill>
        <p:spPr>
          <a:xfrm>
            <a:off x="5031664" y="2969564"/>
            <a:ext cx="1104324" cy="1865954"/>
          </a:xfrm>
          <a:prstGeom prst="rect">
            <a:avLst/>
          </a:prstGeom>
        </p:spPr>
      </p:pic>
      <p:sp>
        <p:nvSpPr>
          <p:cNvPr id="6" name="ZoneTexte 5">
            <a:extLst>
              <a:ext uri="{FF2B5EF4-FFF2-40B4-BE49-F238E27FC236}">
                <a16:creationId xmlns:a16="http://schemas.microsoft.com/office/drawing/2014/main" id="{560B54BA-232D-67A4-FAB3-22B6B34304BB}"/>
              </a:ext>
            </a:extLst>
          </p:cNvPr>
          <p:cNvSpPr txBox="1"/>
          <p:nvPr/>
        </p:nvSpPr>
        <p:spPr>
          <a:xfrm>
            <a:off x="4963431" y="4883198"/>
            <a:ext cx="1623799" cy="600164"/>
          </a:xfrm>
          <a:prstGeom prst="rect">
            <a:avLst/>
          </a:prstGeom>
          <a:noFill/>
        </p:spPr>
        <p:txBody>
          <a:bodyPr wrap="square" rtlCol="0">
            <a:spAutoFit/>
          </a:bodyPr>
          <a:lstStyle/>
          <a:p>
            <a:r>
              <a:rPr lang="fr-FR" sz="1100" dirty="0"/>
              <a:t>Compteur électromagnétique</a:t>
            </a:r>
          </a:p>
          <a:p>
            <a:r>
              <a:rPr lang="fr-FR" sz="1100" dirty="0"/>
              <a:t>(Android)</a:t>
            </a:r>
          </a:p>
        </p:txBody>
      </p:sp>
      <p:sp>
        <p:nvSpPr>
          <p:cNvPr id="8" name="ZoneTexte 7">
            <a:extLst>
              <a:ext uri="{FF2B5EF4-FFF2-40B4-BE49-F238E27FC236}">
                <a16:creationId xmlns:a16="http://schemas.microsoft.com/office/drawing/2014/main" id="{BF47E268-0788-5E88-783C-2A7AACE15985}"/>
              </a:ext>
            </a:extLst>
          </p:cNvPr>
          <p:cNvSpPr txBox="1"/>
          <p:nvPr/>
        </p:nvSpPr>
        <p:spPr>
          <a:xfrm>
            <a:off x="4590227" y="2611276"/>
            <a:ext cx="1987197" cy="253916"/>
          </a:xfrm>
          <a:prstGeom prst="rect">
            <a:avLst/>
          </a:prstGeom>
          <a:noFill/>
        </p:spPr>
        <p:txBody>
          <a:bodyPr wrap="square" rtlCol="0">
            <a:spAutoFit/>
          </a:bodyPr>
          <a:lstStyle/>
          <a:p>
            <a:r>
              <a:rPr lang="fr-FR" sz="1050" i="1" dirty="0"/>
              <a:t>Champ lentement variable</a:t>
            </a:r>
          </a:p>
        </p:txBody>
      </p:sp>
      <p:pic>
        <p:nvPicPr>
          <p:cNvPr id="12" name="Image 11">
            <a:extLst>
              <a:ext uri="{FF2B5EF4-FFF2-40B4-BE49-F238E27FC236}">
                <a16:creationId xmlns:a16="http://schemas.microsoft.com/office/drawing/2014/main" id="{3000108C-7AE8-59B9-64E8-68C689871BE7}"/>
              </a:ext>
            </a:extLst>
          </p:cNvPr>
          <p:cNvPicPr>
            <a:picLocks noChangeAspect="1"/>
          </p:cNvPicPr>
          <p:nvPr/>
        </p:nvPicPr>
        <p:blipFill>
          <a:blip r:embed="rId6"/>
          <a:stretch>
            <a:fillRect/>
          </a:stretch>
        </p:blipFill>
        <p:spPr>
          <a:xfrm>
            <a:off x="8045912" y="4835518"/>
            <a:ext cx="1396105" cy="871804"/>
          </a:xfrm>
          <a:prstGeom prst="rect">
            <a:avLst/>
          </a:prstGeom>
        </p:spPr>
      </p:pic>
    </p:spTree>
    <p:extLst>
      <p:ext uri="{BB962C8B-B14F-4D97-AF65-F5344CB8AC3E}">
        <p14:creationId xmlns:p14="http://schemas.microsoft.com/office/powerpoint/2010/main" val="117059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Image 18">
            <a:extLst>
              <a:ext uri="{FF2B5EF4-FFF2-40B4-BE49-F238E27FC236}">
                <a16:creationId xmlns:a16="http://schemas.microsoft.com/office/drawing/2014/main" id="{89FF20B7-D4B6-4CA1-B427-7E5EECB47FC9}"/>
              </a:ext>
            </a:extLst>
          </p:cNvPr>
          <p:cNvPicPr>
            <a:picLocks noChangeAspect="1"/>
          </p:cNvPicPr>
          <p:nvPr/>
        </p:nvPicPr>
        <p:blipFill>
          <a:blip r:embed="rId2"/>
          <a:stretch>
            <a:fillRect/>
          </a:stretch>
        </p:blipFill>
        <p:spPr>
          <a:xfrm>
            <a:off x="8163712" y="3191943"/>
            <a:ext cx="922424" cy="719756"/>
          </a:xfrm>
          <a:prstGeom prst="rect">
            <a:avLst/>
          </a:prstGeom>
          <a:effectLst>
            <a:softEdge rad="76200"/>
          </a:effectLst>
        </p:spPr>
      </p:pic>
      <p:sp>
        <p:nvSpPr>
          <p:cNvPr id="2" name="Espace réservé de la date 1">
            <a:extLst>
              <a:ext uri="{FF2B5EF4-FFF2-40B4-BE49-F238E27FC236}">
                <a16:creationId xmlns:a16="http://schemas.microsoft.com/office/drawing/2014/main" id="{B3FC2143-F530-4CDE-92AD-E7B138EC52AF}"/>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13086A89-BEC4-46D9-8F9A-3502B4CF56F6}"/>
              </a:ext>
            </a:extLst>
          </p:cNvPr>
          <p:cNvSpPr>
            <a:spLocks noGrp="1"/>
          </p:cNvSpPr>
          <p:nvPr>
            <p:ph type="ftr" sz="quarter" idx="11"/>
          </p:nvPr>
        </p:nvSpPr>
        <p:spPr/>
        <p:txBody>
          <a:bodyPr/>
          <a:lstStyle/>
          <a:p>
            <a:r>
              <a:rPr lang="fr-FR"/>
              <a:t>Les ondes et nous</a:t>
            </a:r>
            <a:endParaRPr lang="en-GB" dirty="0"/>
          </a:p>
        </p:txBody>
      </p:sp>
      <p:sp>
        <p:nvSpPr>
          <p:cNvPr id="4" name="Espace réservé du numéro de diapositive 3">
            <a:extLst>
              <a:ext uri="{FF2B5EF4-FFF2-40B4-BE49-F238E27FC236}">
                <a16:creationId xmlns:a16="http://schemas.microsoft.com/office/drawing/2014/main" id="{AFFBF7FF-26D6-403A-96FA-6A4F87B4C7E9}"/>
              </a:ext>
            </a:extLst>
          </p:cNvPr>
          <p:cNvSpPr>
            <a:spLocks noGrp="1"/>
          </p:cNvSpPr>
          <p:nvPr>
            <p:ph type="sldNum" sz="quarter" idx="12"/>
          </p:nvPr>
        </p:nvSpPr>
        <p:spPr/>
        <p:txBody>
          <a:bodyPr/>
          <a:lstStyle/>
          <a:p>
            <a:fld id="{28CF56FF-A9C7-48CE-B5A8-E2EC5C60375F}" type="slidenum">
              <a:rPr lang="en-GB" smtClean="0"/>
              <a:t>31</a:t>
            </a:fld>
            <a:endParaRPr lang="en-GB"/>
          </a:p>
        </p:txBody>
      </p:sp>
      <p:pic>
        <p:nvPicPr>
          <p:cNvPr id="6" name="Image 5">
            <a:extLst>
              <a:ext uri="{FF2B5EF4-FFF2-40B4-BE49-F238E27FC236}">
                <a16:creationId xmlns:a16="http://schemas.microsoft.com/office/drawing/2014/main" id="{BC190F77-8187-43DB-A72F-31E6117B5601}"/>
              </a:ext>
            </a:extLst>
          </p:cNvPr>
          <p:cNvPicPr>
            <a:picLocks noChangeAspect="1"/>
          </p:cNvPicPr>
          <p:nvPr/>
        </p:nvPicPr>
        <p:blipFill>
          <a:blip r:embed="rId3"/>
          <a:stretch>
            <a:fillRect/>
          </a:stretch>
        </p:blipFill>
        <p:spPr>
          <a:xfrm>
            <a:off x="5010601" y="2703986"/>
            <a:ext cx="3041170" cy="863393"/>
          </a:xfrm>
          <a:prstGeom prst="rect">
            <a:avLst/>
          </a:prstGeom>
        </p:spPr>
      </p:pic>
      <p:sp>
        <p:nvSpPr>
          <p:cNvPr id="7" name="ZoneTexte 6">
            <a:extLst>
              <a:ext uri="{FF2B5EF4-FFF2-40B4-BE49-F238E27FC236}">
                <a16:creationId xmlns:a16="http://schemas.microsoft.com/office/drawing/2014/main" id="{DFF33168-2B92-443F-9AEC-BA00E95A40F5}"/>
              </a:ext>
            </a:extLst>
          </p:cNvPr>
          <p:cNvSpPr txBox="1"/>
          <p:nvPr/>
        </p:nvSpPr>
        <p:spPr>
          <a:xfrm>
            <a:off x="6325387" y="362822"/>
            <a:ext cx="5044894" cy="369332"/>
          </a:xfrm>
          <a:prstGeom prst="rect">
            <a:avLst/>
          </a:prstGeom>
          <a:noFill/>
        </p:spPr>
        <p:txBody>
          <a:bodyPr wrap="square" rtlCol="0">
            <a:spAutoFit/>
          </a:bodyPr>
          <a:lstStyle/>
          <a:p>
            <a:r>
              <a:rPr lang="fr-FR" dirty="0">
                <a:solidFill>
                  <a:srgbClr val="FF0000"/>
                </a:solidFill>
              </a:rPr>
              <a:t>Vie et mort des ondes électromagnétiques</a:t>
            </a:r>
          </a:p>
        </p:txBody>
      </p:sp>
      <p:sp>
        <p:nvSpPr>
          <p:cNvPr id="8" name="Nuage 7">
            <a:extLst>
              <a:ext uri="{FF2B5EF4-FFF2-40B4-BE49-F238E27FC236}">
                <a16:creationId xmlns:a16="http://schemas.microsoft.com/office/drawing/2014/main" id="{582D97BA-17A9-4D05-BAA2-79C0C13101BA}"/>
              </a:ext>
            </a:extLst>
          </p:cNvPr>
          <p:cNvSpPr/>
          <p:nvPr/>
        </p:nvSpPr>
        <p:spPr>
          <a:xfrm>
            <a:off x="2300140" y="1503394"/>
            <a:ext cx="2045617" cy="1027522"/>
          </a:xfrm>
          <a:prstGeom prst="clou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a:t>Énergie calorifique</a:t>
            </a:r>
          </a:p>
        </p:txBody>
      </p:sp>
      <p:sp>
        <p:nvSpPr>
          <p:cNvPr id="9" name="Nuage 8">
            <a:extLst>
              <a:ext uri="{FF2B5EF4-FFF2-40B4-BE49-F238E27FC236}">
                <a16:creationId xmlns:a16="http://schemas.microsoft.com/office/drawing/2014/main" id="{95E313AC-E12B-4152-9A48-AEE51AC42888}"/>
              </a:ext>
            </a:extLst>
          </p:cNvPr>
          <p:cNvSpPr/>
          <p:nvPr/>
        </p:nvSpPr>
        <p:spPr>
          <a:xfrm>
            <a:off x="2224724" y="3695307"/>
            <a:ext cx="2045617" cy="1314488"/>
          </a:xfrm>
          <a:prstGeom prst="cloud">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a:t>Énergie électrique</a:t>
            </a:r>
          </a:p>
          <a:p>
            <a:pPr algn="ctr"/>
            <a:r>
              <a:rPr lang="fr-FR" sz="1600" dirty="0"/>
              <a:t>chimique</a:t>
            </a:r>
          </a:p>
          <a:p>
            <a:pPr algn="ctr"/>
            <a:r>
              <a:rPr lang="fr-FR" sz="1600" dirty="0"/>
              <a:t>nucléaire</a:t>
            </a:r>
          </a:p>
        </p:txBody>
      </p:sp>
      <p:sp>
        <p:nvSpPr>
          <p:cNvPr id="10" name="Nuage 9">
            <a:extLst>
              <a:ext uri="{FF2B5EF4-FFF2-40B4-BE49-F238E27FC236}">
                <a16:creationId xmlns:a16="http://schemas.microsoft.com/office/drawing/2014/main" id="{E72CE430-94D8-4C53-B0FD-3089E3B8EE82}"/>
              </a:ext>
            </a:extLst>
          </p:cNvPr>
          <p:cNvSpPr/>
          <p:nvPr/>
        </p:nvSpPr>
        <p:spPr>
          <a:xfrm>
            <a:off x="8702510" y="1591018"/>
            <a:ext cx="2045617" cy="1027522"/>
          </a:xfrm>
          <a:prstGeom prst="cloud">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a:t>Énergie calorifique</a:t>
            </a:r>
          </a:p>
        </p:txBody>
      </p:sp>
      <p:sp>
        <p:nvSpPr>
          <p:cNvPr id="11" name="Flèche : bas 10">
            <a:extLst>
              <a:ext uri="{FF2B5EF4-FFF2-40B4-BE49-F238E27FC236}">
                <a16:creationId xmlns:a16="http://schemas.microsoft.com/office/drawing/2014/main" id="{A5AB040F-FB5D-468B-A591-91D53C8D922B}"/>
              </a:ext>
            </a:extLst>
          </p:cNvPr>
          <p:cNvSpPr/>
          <p:nvPr/>
        </p:nvSpPr>
        <p:spPr>
          <a:xfrm rot="18003771">
            <a:off x="4508766" y="2127625"/>
            <a:ext cx="197963" cy="683444"/>
          </a:xfrm>
          <a:prstGeom prst="down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Flèche : bas 11">
            <a:extLst>
              <a:ext uri="{FF2B5EF4-FFF2-40B4-BE49-F238E27FC236}">
                <a16:creationId xmlns:a16="http://schemas.microsoft.com/office/drawing/2014/main" id="{625CE426-AE1C-49B6-841B-866250DDDA4F}"/>
              </a:ext>
            </a:extLst>
          </p:cNvPr>
          <p:cNvSpPr/>
          <p:nvPr/>
        </p:nvSpPr>
        <p:spPr>
          <a:xfrm rot="14776107">
            <a:off x="4526234" y="3453796"/>
            <a:ext cx="197963" cy="683444"/>
          </a:xfrm>
          <a:prstGeom prst="down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Flèche : bas 12">
            <a:extLst>
              <a:ext uri="{FF2B5EF4-FFF2-40B4-BE49-F238E27FC236}">
                <a16:creationId xmlns:a16="http://schemas.microsoft.com/office/drawing/2014/main" id="{C06C2136-C69F-4F48-83A6-AC260738CFF8}"/>
              </a:ext>
            </a:extLst>
          </p:cNvPr>
          <p:cNvSpPr/>
          <p:nvPr/>
        </p:nvSpPr>
        <p:spPr>
          <a:xfrm rot="14776107">
            <a:off x="8487063" y="2355763"/>
            <a:ext cx="197963" cy="683444"/>
          </a:xfrm>
          <a:prstGeom prst="down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Nuage 14">
            <a:extLst>
              <a:ext uri="{FF2B5EF4-FFF2-40B4-BE49-F238E27FC236}">
                <a16:creationId xmlns:a16="http://schemas.microsoft.com/office/drawing/2014/main" id="{58BC9C13-7577-4B72-BAFA-20AAEA7B8940}"/>
              </a:ext>
            </a:extLst>
          </p:cNvPr>
          <p:cNvSpPr/>
          <p:nvPr/>
        </p:nvSpPr>
        <p:spPr>
          <a:xfrm>
            <a:off x="8624924" y="3531735"/>
            <a:ext cx="2045617" cy="1314488"/>
          </a:xfrm>
          <a:prstGeom prst="cloud">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600" dirty="0"/>
              <a:t>Énergie électrique</a:t>
            </a:r>
          </a:p>
          <a:p>
            <a:pPr algn="ctr"/>
            <a:r>
              <a:rPr lang="fr-FR" sz="1600" dirty="0"/>
              <a:t>chimique</a:t>
            </a:r>
          </a:p>
          <a:p>
            <a:pPr algn="ctr"/>
            <a:r>
              <a:rPr lang="fr-FR" sz="1600" dirty="0"/>
              <a:t>nucléaire</a:t>
            </a:r>
          </a:p>
        </p:txBody>
      </p:sp>
      <p:pic>
        <p:nvPicPr>
          <p:cNvPr id="18" name="Image 17">
            <a:extLst>
              <a:ext uri="{FF2B5EF4-FFF2-40B4-BE49-F238E27FC236}">
                <a16:creationId xmlns:a16="http://schemas.microsoft.com/office/drawing/2014/main" id="{0E6433C0-8E01-4D04-8203-8F18F36BD516}"/>
              </a:ext>
            </a:extLst>
          </p:cNvPr>
          <p:cNvPicPr>
            <a:picLocks noChangeAspect="1"/>
          </p:cNvPicPr>
          <p:nvPr/>
        </p:nvPicPr>
        <p:blipFill rotWithShape="1">
          <a:blip r:embed="rId4"/>
          <a:srcRect b="24603"/>
          <a:stretch/>
        </p:blipFill>
        <p:spPr>
          <a:xfrm>
            <a:off x="2886099" y="869715"/>
            <a:ext cx="659665" cy="633679"/>
          </a:xfrm>
          <a:prstGeom prst="rect">
            <a:avLst/>
          </a:prstGeom>
          <a:effectLst>
            <a:softEdge rad="101600"/>
          </a:effectLst>
        </p:spPr>
      </p:pic>
      <p:pic>
        <p:nvPicPr>
          <p:cNvPr id="5" name="Image 4">
            <a:extLst>
              <a:ext uri="{FF2B5EF4-FFF2-40B4-BE49-F238E27FC236}">
                <a16:creationId xmlns:a16="http://schemas.microsoft.com/office/drawing/2014/main" id="{99CD7B25-3A56-40F2-98C0-04C9F94D971A}"/>
              </a:ext>
            </a:extLst>
          </p:cNvPr>
          <p:cNvPicPr>
            <a:picLocks noChangeAspect="1"/>
          </p:cNvPicPr>
          <p:nvPr/>
        </p:nvPicPr>
        <p:blipFill rotWithShape="1">
          <a:blip r:embed="rId5"/>
          <a:srcRect r="44579"/>
          <a:stretch/>
        </p:blipFill>
        <p:spPr>
          <a:xfrm>
            <a:off x="7666942" y="3670045"/>
            <a:ext cx="935303" cy="757363"/>
          </a:xfrm>
          <a:prstGeom prst="rect">
            <a:avLst/>
          </a:prstGeom>
        </p:spPr>
      </p:pic>
      <p:pic>
        <p:nvPicPr>
          <p:cNvPr id="16" name="Image 15">
            <a:extLst>
              <a:ext uri="{FF2B5EF4-FFF2-40B4-BE49-F238E27FC236}">
                <a16:creationId xmlns:a16="http://schemas.microsoft.com/office/drawing/2014/main" id="{4CFE1E4C-0FBC-401E-BDFC-B9AE8BFDE7DD}"/>
              </a:ext>
            </a:extLst>
          </p:cNvPr>
          <p:cNvPicPr>
            <a:picLocks noChangeAspect="1"/>
          </p:cNvPicPr>
          <p:nvPr/>
        </p:nvPicPr>
        <p:blipFill>
          <a:blip r:embed="rId6"/>
          <a:stretch>
            <a:fillRect/>
          </a:stretch>
        </p:blipFill>
        <p:spPr>
          <a:xfrm>
            <a:off x="9573612" y="4764992"/>
            <a:ext cx="717708" cy="898390"/>
          </a:xfrm>
          <a:prstGeom prst="rect">
            <a:avLst/>
          </a:prstGeom>
          <a:effectLst>
            <a:softEdge rad="190500"/>
          </a:effectLst>
        </p:spPr>
      </p:pic>
      <p:pic>
        <p:nvPicPr>
          <p:cNvPr id="17" name="Image 16">
            <a:extLst>
              <a:ext uri="{FF2B5EF4-FFF2-40B4-BE49-F238E27FC236}">
                <a16:creationId xmlns:a16="http://schemas.microsoft.com/office/drawing/2014/main" id="{6E5B5C62-5E9F-4A1E-945C-C94486DC4E34}"/>
              </a:ext>
            </a:extLst>
          </p:cNvPr>
          <p:cNvPicPr>
            <a:picLocks noChangeAspect="1"/>
          </p:cNvPicPr>
          <p:nvPr/>
        </p:nvPicPr>
        <p:blipFill rotWithShape="1">
          <a:blip r:embed="rId7"/>
          <a:srcRect t="17816" r="29051" b="6803"/>
          <a:stretch/>
        </p:blipFill>
        <p:spPr>
          <a:xfrm>
            <a:off x="10729803" y="2017510"/>
            <a:ext cx="853632" cy="543804"/>
          </a:xfrm>
          <a:prstGeom prst="rect">
            <a:avLst/>
          </a:prstGeom>
          <a:effectLst>
            <a:softEdge rad="25400"/>
          </a:effectLst>
        </p:spPr>
      </p:pic>
      <p:sp>
        <p:nvSpPr>
          <p:cNvPr id="14" name="Flèche : bas 13">
            <a:extLst>
              <a:ext uri="{FF2B5EF4-FFF2-40B4-BE49-F238E27FC236}">
                <a16:creationId xmlns:a16="http://schemas.microsoft.com/office/drawing/2014/main" id="{A2F33466-1558-4A5B-A9A2-6D423569F7C4}"/>
              </a:ext>
            </a:extLst>
          </p:cNvPr>
          <p:cNvSpPr/>
          <p:nvPr/>
        </p:nvSpPr>
        <p:spPr>
          <a:xfrm rot="17922687">
            <a:off x="8332770" y="3386655"/>
            <a:ext cx="197963" cy="683444"/>
          </a:xfrm>
          <a:prstGeom prst="down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1" name="Image 20">
            <a:extLst>
              <a:ext uri="{FF2B5EF4-FFF2-40B4-BE49-F238E27FC236}">
                <a16:creationId xmlns:a16="http://schemas.microsoft.com/office/drawing/2014/main" id="{5F87E3A2-D3E4-4505-9DBB-FAC1CF1661C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913584" y="3253957"/>
            <a:ext cx="552314" cy="552314"/>
          </a:xfrm>
          <a:prstGeom prst="rect">
            <a:avLst/>
          </a:prstGeom>
          <a:effectLst>
            <a:softEdge rad="101600"/>
          </a:effectLst>
        </p:spPr>
      </p:pic>
      <p:pic>
        <p:nvPicPr>
          <p:cNvPr id="22" name="Image 21">
            <a:extLst>
              <a:ext uri="{FF2B5EF4-FFF2-40B4-BE49-F238E27FC236}">
                <a16:creationId xmlns:a16="http://schemas.microsoft.com/office/drawing/2014/main" id="{E73DB794-0486-4DA7-814E-460E0ECA564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732854" y="5089898"/>
            <a:ext cx="887289" cy="529416"/>
          </a:xfrm>
          <a:prstGeom prst="rect">
            <a:avLst/>
          </a:prstGeom>
          <a:effectLst>
            <a:softEdge rad="127000"/>
          </a:effectLst>
        </p:spPr>
      </p:pic>
      <p:pic>
        <p:nvPicPr>
          <p:cNvPr id="36" name="Image 35">
            <a:extLst>
              <a:ext uri="{FF2B5EF4-FFF2-40B4-BE49-F238E27FC236}">
                <a16:creationId xmlns:a16="http://schemas.microsoft.com/office/drawing/2014/main" id="{F03C3CA0-D21C-4572-B047-81B55E25D70E}"/>
              </a:ext>
            </a:extLst>
          </p:cNvPr>
          <p:cNvPicPr>
            <a:picLocks noChangeAspect="1"/>
          </p:cNvPicPr>
          <p:nvPr/>
        </p:nvPicPr>
        <p:blipFill>
          <a:blip r:embed="rId10"/>
          <a:stretch>
            <a:fillRect/>
          </a:stretch>
        </p:blipFill>
        <p:spPr>
          <a:xfrm>
            <a:off x="4321143" y="3869041"/>
            <a:ext cx="953986" cy="655035"/>
          </a:xfrm>
          <a:prstGeom prst="rect">
            <a:avLst/>
          </a:prstGeom>
        </p:spPr>
      </p:pic>
      <p:pic>
        <p:nvPicPr>
          <p:cNvPr id="37" name="Image 36">
            <a:extLst>
              <a:ext uri="{FF2B5EF4-FFF2-40B4-BE49-F238E27FC236}">
                <a16:creationId xmlns:a16="http://schemas.microsoft.com/office/drawing/2014/main" id="{A15BB7D4-2294-4B55-B06F-7329A5ACDB61}"/>
              </a:ext>
            </a:extLst>
          </p:cNvPr>
          <p:cNvPicPr>
            <a:picLocks noChangeAspect="1"/>
          </p:cNvPicPr>
          <p:nvPr/>
        </p:nvPicPr>
        <p:blipFill>
          <a:blip r:embed="rId11"/>
          <a:stretch>
            <a:fillRect/>
          </a:stretch>
        </p:blipFill>
        <p:spPr>
          <a:xfrm>
            <a:off x="1595472" y="4706023"/>
            <a:ext cx="717708" cy="735119"/>
          </a:xfrm>
          <a:prstGeom prst="rect">
            <a:avLst/>
          </a:prstGeom>
          <a:effectLst>
            <a:softEdge rad="63500"/>
          </a:effectLst>
        </p:spPr>
      </p:pic>
      <p:pic>
        <p:nvPicPr>
          <p:cNvPr id="38" name="Image 37">
            <a:extLst>
              <a:ext uri="{FF2B5EF4-FFF2-40B4-BE49-F238E27FC236}">
                <a16:creationId xmlns:a16="http://schemas.microsoft.com/office/drawing/2014/main" id="{A8A78362-E1AA-43EA-B442-FA39CE3693B7}"/>
              </a:ext>
            </a:extLst>
          </p:cNvPr>
          <p:cNvPicPr>
            <a:picLocks noChangeAspect="1"/>
          </p:cNvPicPr>
          <p:nvPr/>
        </p:nvPicPr>
        <p:blipFill>
          <a:blip r:embed="rId12"/>
          <a:stretch>
            <a:fillRect/>
          </a:stretch>
        </p:blipFill>
        <p:spPr>
          <a:xfrm>
            <a:off x="1891269" y="1061753"/>
            <a:ext cx="783074" cy="783074"/>
          </a:xfrm>
          <a:prstGeom prst="rect">
            <a:avLst/>
          </a:prstGeom>
          <a:effectLst>
            <a:softEdge rad="139700"/>
          </a:effectLst>
        </p:spPr>
      </p:pic>
      <p:pic>
        <p:nvPicPr>
          <p:cNvPr id="39" name="Image 38">
            <a:extLst>
              <a:ext uri="{FF2B5EF4-FFF2-40B4-BE49-F238E27FC236}">
                <a16:creationId xmlns:a16="http://schemas.microsoft.com/office/drawing/2014/main" id="{5314D9E6-82BB-47A5-BEC0-11C3FFB3E713}"/>
              </a:ext>
            </a:extLst>
          </p:cNvPr>
          <p:cNvPicPr>
            <a:picLocks noChangeAspect="1"/>
          </p:cNvPicPr>
          <p:nvPr/>
        </p:nvPicPr>
        <p:blipFill>
          <a:blip r:embed="rId6"/>
          <a:stretch>
            <a:fillRect/>
          </a:stretch>
        </p:blipFill>
        <p:spPr>
          <a:xfrm>
            <a:off x="1560613" y="3539496"/>
            <a:ext cx="717708" cy="898390"/>
          </a:xfrm>
          <a:prstGeom prst="rect">
            <a:avLst/>
          </a:prstGeom>
          <a:effectLst>
            <a:softEdge rad="190500"/>
          </a:effectLst>
        </p:spPr>
      </p:pic>
      <p:pic>
        <p:nvPicPr>
          <p:cNvPr id="40" name="Image 39">
            <a:extLst>
              <a:ext uri="{FF2B5EF4-FFF2-40B4-BE49-F238E27FC236}">
                <a16:creationId xmlns:a16="http://schemas.microsoft.com/office/drawing/2014/main" id="{DF96BB75-C6F0-483B-9A82-8EE09CFA5553}"/>
              </a:ext>
            </a:extLst>
          </p:cNvPr>
          <p:cNvPicPr>
            <a:picLocks noChangeAspect="1"/>
          </p:cNvPicPr>
          <p:nvPr/>
        </p:nvPicPr>
        <p:blipFill rotWithShape="1">
          <a:blip r:embed="rId13"/>
          <a:srcRect l="14899" t="6523" r="16242" b="17287"/>
          <a:stretch/>
        </p:blipFill>
        <p:spPr>
          <a:xfrm>
            <a:off x="3830385" y="4922909"/>
            <a:ext cx="598496" cy="863394"/>
          </a:xfrm>
          <a:prstGeom prst="rect">
            <a:avLst/>
          </a:prstGeom>
          <a:effectLst>
            <a:softEdge rad="50800"/>
          </a:effectLst>
        </p:spPr>
      </p:pic>
      <p:pic>
        <p:nvPicPr>
          <p:cNvPr id="41" name="Image 40">
            <a:extLst>
              <a:ext uri="{FF2B5EF4-FFF2-40B4-BE49-F238E27FC236}">
                <a16:creationId xmlns:a16="http://schemas.microsoft.com/office/drawing/2014/main" id="{1ED12121-C9D0-4847-AB4A-3B364F6582B9}"/>
              </a:ext>
            </a:extLst>
          </p:cNvPr>
          <p:cNvPicPr>
            <a:picLocks noChangeAspect="1"/>
          </p:cNvPicPr>
          <p:nvPr/>
        </p:nvPicPr>
        <p:blipFill rotWithShape="1">
          <a:blip r:embed="rId14"/>
          <a:srcRect l="7549" t="2404" r="50000" b="8726"/>
          <a:stretch/>
        </p:blipFill>
        <p:spPr>
          <a:xfrm>
            <a:off x="1775885" y="2138964"/>
            <a:ext cx="589028" cy="822078"/>
          </a:xfrm>
          <a:prstGeom prst="rect">
            <a:avLst/>
          </a:prstGeom>
          <a:effectLst>
            <a:softEdge rad="50800"/>
          </a:effectLst>
        </p:spPr>
      </p:pic>
      <p:pic>
        <p:nvPicPr>
          <p:cNvPr id="44" name="Image 43">
            <a:extLst>
              <a:ext uri="{FF2B5EF4-FFF2-40B4-BE49-F238E27FC236}">
                <a16:creationId xmlns:a16="http://schemas.microsoft.com/office/drawing/2014/main" id="{62678A5D-149F-4855-8199-B4EA470AE32D}"/>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642163" y="1813662"/>
            <a:ext cx="567316" cy="567316"/>
          </a:xfrm>
          <a:prstGeom prst="rect">
            <a:avLst/>
          </a:prstGeom>
        </p:spPr>
      </p:pic>
      <p:pic>
        <p:nvPicPr>
          <p:cNvPr id="45" name="Image 44">
            <a:extLst>
              <a:ext uri="{FF2B5EF4-FFF2-40B4-BE49-F238E27FC236}">
                <a16:creationId xmlns:a16="http://schemas.microsoft.com/office/drawing/2014/main" id="{66D45F59-03A9-4D94-8AEA-203B24E2B5FD}"/>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7949724" y="1927441"/>
            <a:ext cx="567316" cy="567316"/>
          </a:xfrm>
          <a:prstGeom prst="rect">
            <a:avLst/>
          </a:prstGeom>
        </p:spPr>
      </p:pic>
      <p:pic>
        <p:nvPicPr>
          <p:cNvPr id="46" name="Image 45">
            <a:extLst>
              <a:ext uri="{FF2B5EF4-FFF2-40B4-BE49-F238E27FC236}">
                <a16:creationId xmlns:a16="http://schemas.microsoft.com/office/drawing/2014/main" id="{DD424A41-55CC-42A8-814A-9BB2DF567E50}"/>
              </a:ext>
            </a:extLst>
          </p:cNvPr>
          <p:cNvPicPr>
            <a:picLocks noChangeAspect="1"/>
          </p:cNvPicPr>
          <p:nvPr/>
        </p:nvPicPr>
        <p:blipFill rotWithShape="1">
          <a:blip r:embed="rId16"/>
          <a:srcRect l="11198" t="42081" r="5213" b="4678"/>
          <a:stretch/>
        </p:blipFill>
        <p:spPr>
          <a:xfrm>
            <a:off x="10209211" y="1152855"/>
            <a:ext cx="1041185" cy="508362"/>
          </a:xfrm>
          <a:prstGeom prst="rect">
            <a:avLst/>
          </a:prstGeom>
          <a:effectLst>
            <a:softEdge rad="76200"/>
          </a:effectLst>
        </p:spPr>
      </p:pic>
      <p:pic>
        <p:nvPicPr>
          <p:cNvPr id="47" name="Image 46">
            <a:extLst>
              <a:ext uri="{FF2B5EF4-FFF2-40B4-BE49-F238E27FC236}">
                <a16:creationId xmlns:a16="http://schemas.microsoft.com/office/drawing/2014/main" id="{0DFC27E6-E24F-4B79-9B36-0B99AF016264}"/>
              </a:ext>
            </a:extLst>
          </p:cNvPr>
          <p:cNvPicPr>
            <a:picLocks noChangeAspect="1"/>
          </p:cNvPicPr>
          <p:nvPr/>
        </p:nvPicPr>
        <p:blipFill>
          <a:blip r:embed="rId17"/>
          <a:stretch>
            <a:fillRect/>
          </a:stretch>
        </p:blipFill>
        <p:spPr>
          <a:xfrm>
            <a:off x="2644940" y="2536797"/>
            <a:ext cx="764004" cy="764004"/>
          </a:xfrm>
          <a:prstGeom prst="rect">
            <a:avLst/>
          </a:prstGeom>
          <a:effectLst>
            <a:softEdge rad="38100"/>
          </a:effectLst>
        </p:spPr>
      </p:pic>
      <p:pic>
        <p:nvPicPr>
          <p:cNvPr id="48" name="Image 47">
            <a:extLst>
              <a:ext uri="{FF2B5EF4-FFF2-40B4-BE49-F238E27FC236}">
                <a16:creationId xmlns:a16="http://schemas.microsoft.com/office/drawing/2014/main" id="{D0121BAA-5EC7-4ED9-A9EB-EAF63C68E764}"/>
              </a:ext>
            </a:extLst>
          </p:cNvPr>
          <p:cNvPicPr>
            <a:picLocks noChangeAspect="1"/>
          </p:cNvPicPr>
          <p:nvPr/>
        </p:nvPicPr>
        <p:blipFill rotWithShape="1">
          <a:blip r:embed="rId18"/>
          <a:srcRect l="4649" t="18737" r="8942" b="18686"/>
          <a:stretch/>
        </p:blipFill>
        <p:spPr>
          <a:xfrm>
            <a:off x="10388415" y="4437886"/>
            <a:ext cx="992366" cy="718673"/>
          </a:xfrm>
          <a:prstGeom prst="rect">
            <a:avLst/>
          </a:prstGeom>
          <a:effectLst>
            <a:softEdge rad="38100"/>
          </a:effectLst>
        </p:spPr>
      </p:pic>
      <p:pic>
        <p:nvPicPr>
          <p:cNvPr id="49" name="Image 48">
            <a:extLst>
              <a:ext uri="{FF2B5EF4-FFF2-40B4-BE49-F238E27FC236}">
                <a16:creationId xmlns:a16="http://schemas.microsoft.com/office/drawing/2014/main" id="{DB3BAF8B-435D-4D12-B00E-BA96BB1BAAFD}"/>
              </a:ext>
            </a:extLst>
          </p:cNvPr>
          <p:cNvPicPr>
            <a:picLocks noChangeAspect="1"/>
          </p:cNvPicPr>
          <p:nvPr/>
        </p:nvPicPr>
        <p:blipFill rotWithShape="1">
          <a:blip r:embed="rId19"/>
          <a:srcRect l="15956" t="8515"/>
          <a:stretch/>
        </p:blipFill>
        <p:spPr>
          <a:xfrm>
            <a:off x="10086289" y="2598762"/>
            <a:ext cx="710526" cy="579695"/>
          </a:xfrm>
          <a:prstGeom prst="rect">
            <a:avLst/>
          </a:prstGeom>
          <a:effectLst>
            <a:softEdge rad="50800"/>
          </a:effectLst>
        </p:spPr>
      </p:pic>
      <p:pic>
        <p:nvPicPr>
          <p:cNvPr id="50" name="Image 49">
            <a:extLst>
              <a:ext uri="{FF2B5EF4-FFF2-40B4-BE49-F238E27FC236}">
                <a16:creationId xmlns:a16="http://schemas.microsoft.com/office/drawing/2014/main" id="{66E51A00-9293-4A29-89C5-D90838ADD69C}"/>
              </a:ext>
            </a:extLst>
          </p:cNvPr>
          <p:cNvPicPr>
            <a:picLocks noChangeAspect="1"/>
          </p:cNvPicPr>
          <p:nvPr/>
        </p:nvPicPr>
        <p:blipFill>
          <a:blip r:embed="rId20"/>
          <a:stretch>
            <a:fillRect/>
          </a:stretch>
        </p:blipFill>
        <p:spPr>
          <a:xfrm>
            <a:off x="8210741" y="4826878"/>
            <a:ext cx="1030060" cy="707862"/>
          </a:xfrm>
          <a:prstGeom prst="rect">
            <a:avLst/>
          </a:prstGeom>
          <a:effectLst>
            <a:softEdge rad="63500"/>
          </a:effectLst>
        </p:spPr>
      </p:pic>
      <p:sp>
        <p:nvSpPr>
          <p:cNvPr id="51" name="ZoneTexte 50">
            <a:extLst>
              <a:ext uri="{FF2B5EF4-FFF2-40B4-BE49-F238E27FC236}">
                <a16:creationId xmlns:a16="http://schemas.microsoft.com/office/drawing/2014/main" id="{54CDCB2F-CDD2-4268-ABB3-6A248A580D84}"/>
              </a:ext>
            </a:extLst>
          </p:cNvPr>
          <p:cNvSpPr txBox="1"/>
          <p:nvPr/>
        </p:nvSpPr>
        <p:spPr>
          <a:xfrm>
            <a:off x="5288794" y="1400278"/>
            <a:ext cx="2762977" cy="307777"/>
          </a:xfrm>
          <a:prstGeom prst="rect">
            <a:avLst/>
          </a:prstGeom>
          <a:noFill/>
          <a:ln>
            <a:solidFill>
              <a:srgbClr val="FF0000"/>
            </a:solidFill>
          </a:ln>
        </p:spPr>
        <p:txBody>
          <a:bodyPr wrap="square" rtlCol="0">
            <a:spAutoFit/>
          </a:bodyPr>
          <a:lstStyle/>
          <a:p>
            <a:r>
              <a:rPr lang="fr-FR" sz="1400" dirty="0">
                <a:solidFill>
                  <a:srgbClr val="FF0000"/>
                </a:solidFill>
              </a:rPr>
              <a:t>Large spectre de fréquences</a:t>
            </a:r>
          </a:p>
        </p:txBody>
      </p:sp>
      <p:sp>
        <p:nvSpPr>
          <p:cNvPr id="52" name="ZoneTexte 51">
            <a:extLst>
              <a:ext uri="{FF2B5EF4-FFF2-40B4-BE49-F238E27FC236}">
                <a16:creationId xmlns:a16="http://schemas.microsoft.com/office/drawing/2014/main" id="{8444AB30-D34E-4E9A-9314-7C9C5C062ABF}"/>
              </a:ext>
            </a:extLst>
          </p:cNvPr>
          <p:cNvSpPr txBox="1"/>
          <p:nvPr/>
        </p:nvSpPr>
        <p:spPr>
          <a:xfrm>
            <a:off x="4949685" y="4697554"/>
            <a:ext cx="3041169" cy="307777"/>
          </a:xfrm>
          <a:prstGeom prst="rect">
            <a:avLst/>
          </a:prstGeom>
          <a:noFill/>
          <a:ln>
            <a:solidFill>
              <a:srgbClr val="009644"/>
            </a:solidFill>
          </a:ln>
        </p:spPr>
        <p:txBody>
          <a:bodyPr wrap="square" rtlCol="0">
            <a:spAutoFit/>
          </a:bodyPr>
          <a:lstStyle/>
          <a:p>
            <a:r>
              <a:rPr lang="fr-FR" sz="1400" dirty="0">
                <a:solidFill>
                  <a:srgbClr val="009644"/>
                </a:solidFill>
              </a:rPr>
              <a:t>Fréquences discrètes spécifiques</a:t>
            </a:r>
          </a:p>
        </p:txBody>
      </p:sp>
    </p:spTree>
    <p:extLst>
      <p:ext uri="{BB962C8B-B14F-4D97-AF65-F5344CB8AC3E}">
        <p14:creationId xmlns:p14="http://schemas.microsoft.com/office/powerpoint/2010/main" val="3653113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8"/>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1"/>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7"/>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0"/>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8"/>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9"/>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0F0AFA8-6FBB-4EA4-B70E-C0955616250E}"/>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6" name="ZoneTexte 5">
            <a:extLst>
              <a:ext uri="{FF2B5EF4-FFF2-40B4-BE49-F238E27FC236}">
                <a16:creationId xmlns:a16="http://schemas.microsoft.com/office/drawing/2014/main" id="{0827FDDF-C186-4EE9-A99B-7B084A015BDA}"/>
              </a:ext>
            </a:extLst>
          </p:cNvPr>
          <p:cNvSpPr txBox="1"/>
          <p:nvPr/>
        </p:nvSpPr>
        <p:spPr>
          <a:xfrm>
            <a:off x="4671588" y="2565492"/>
            <a:ext cx="5391192" cy="369332"/>
          </a:xfrm>
          <a:prstGeom prst="rect">
            <a:avLst/>
          </a:prstGeom>
          <a:ln w="28575">
            <a:solidFill>
              <a:srgbClr val="FF0000"/>
            </a:solidFill>
          </a:ln>
          <a:effectLst>
            <a:glow rad="228600">
              <a:schemeClr val="accent6">
                <a:satMod val="175000"/>
                <a:alpha val="40000"/>
              </a:schemeClr>
            </a:glow>
          </a:effectLst>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dirty="0">
                <a:solidFill>
                  <a:srgbClr val="0070C0"/>
                </a:solidFill>
              </a:rPr>
              <a:t>Effets des ondes sur la matière (vivante)</a:t>
            </a:r>
          </a:p>
        </p:txBody>
      </p:sp>
      <p:sp>
        <p:nvSpPr>
          <p:cNvPr id="7" name="ZoneTexte 6">
            <a:extLst>
              <a:ext uri="{FF2B5EF4-FFF2-40B4-BE49-F238E27FC236}">
                <a16:creationId xmlns:a16="http://schemas.microsoft.com/office/drawing/2014/main" id="{BC599DFB-664D-458E-9178-850F80C15A8E}"/>
              </a:ext>
            </a:extLst>
          </p:cNvPr>
          <p:cNvSpPr txBox="1"/>
          <p:nvPr/>
        </p:nvSpPr>
        <p:spPr>
          <a:xfrm>
            <a:off x="6804493" y="376101"/>
            <a:ext cx="4036953" cy="369332"/>
          </a:xfrm>
          <a:prstGeom prst="rect">
            <a:avLst/>
          </a:prstGeom>
          <a:noFill/>
        </p:spPr>
        <p:txBody>
          <a:bodyPr wrap="square" rtlCol="0">
            <a:spAutoFit/>
          </a:bodyPr>
          <a:lstStyle/>
          <a:p>
            <a:r>
              <a:rPr lang="fr-FR" dirty="0">
                <a:solidFill>
                  <a:srgbClr val="FF0000"/>
                </a:solidFill>
              </a:rPr>
              <a:t>Les ondes et nous</a:t>
            </a:r>
            <a:endParaRPr lang="en-GB" dirty="0">
              <a:solidFill>
                <a:srgbClr val="FF0000"/>
              </a:solidFill>
            </a:endParaRPr>
          </a:p>
        </p:txBody>
      </p:sp>
      <p:sp>
        <p:nvSpPr>
          <p:cNvPr id="5" name="Espace réservé du numéro de diapositive 4">
            <a:extLst>
              <a:ext uri="{FF2B5EF4-FFF2-40B4-BE49-F238E27FC236}">
                <a16:creationId xmlns:a16="http://schemas.microsoft.com/office/drawing/2014/main" id="{7F491D82-958C-4065-96CF-DC36C1C68EB1}"/>
              </a:ext>
            </a:extLst>
          </p:cNvPr>
          <p:cNvSpPr>
            <a:spLocks noGrp="1"/>
          </p:cNvSpPr>
          <p:nvPr>
            <p:ph type="sldNum" sz="quarter" idx="12"/>
          </p:nvPr>
        </p:nvSpPr>
        <p:spPr/>
        <p:txBody>
          <a:bodyPr/>
          <a:lstStyle/>
          <a:p>
            <a:fld id="{28CF56FF-A9C7-48CE-B5A8-E2EC5C60375F}" type="slidenum">
              <a:rPr lang="en-GB" smtClean="0"/>
              <a:t>32</a:t>
            </a:fld>
            <a:endParaRPr lang="en-GB"/>
          </a:p>
        </p:txBody>
      </p:sp>
    </p:spTree>
    <p:extLst>
      <p:ext uri="{BB962C8B-B14F-4D97-AF65-F5344CB8AC3E}">
        <p14:creationId xmlns:p14="http://schemas.microsoft.com/office/powerpoint/2010/main" val="10917322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0ACA296-C956-1857-FD77-60DCFFA77D25}"/>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C48B9650-9203-A604-817A-09E39846BF04}"/>
              </a:ext>
            </a:extLst>
          </p:cNvPr>
          <p:cNvSpPr>
            <a:spLocks noGrp="1"/>
          </p:cNvSpPr>
          <p:nvPr>
            <p:ph type="ftr" sz="quarter" idx="11"/>
          </p:nvPr>
        </p:nvSpPr>
        <p:spPr/>
        <p:txBody>
          <a:bodyPr/>
          <a:lstStyle/>
          <a:p>
            <a:r>
              <a:rPr lang="fr-FR"/>
              <a:t>Les ondes et nous</a:t>
            </a:r>
            <a:endParaRPr lang="en-GB" dirty="0"/>
          </a:p>
        </p:txBody>
      </p:sp>
      <p:sp>
        <p:nvSpPr>
          <p:cNvPr id="4" name="Espace réservé du numéro de diapositive 3">
            <a:extLst>
              <a:ext uri="{FF2B5EF4-FFF2-40B4-BE49-F238E27FC236}">
                <a16:creationId xmlns:a16="http://schemas.microsoft.com/office/drawing/2014/main" id="{18DFBBE9-4112-5AD6-5CA8-8BC7A29BFCF3}"/>
              </a:ext>
            </a:extLst>
          </p:cNvPr>
          <p:cNvSpPr>
            <a:spLocks noGrp="1"/>
          </p:cNvSpPr>
          <p:nvPr>
            <p:ph type="sldNum" sz="quarter" idx="12"/>
          </p:nvPr>
        </p:nvSpPr>
        <p:spPr/>
        <p:txBody>
          <a:bodyPr/>
          <a:lstStyle/>
          <a:p>
            <a:fld id="{28CF56FF-A9C7-48CE-B5A8-E2EC5C60375F}" type="slidenum">
              <a:rPr lang="en-GB" smtClean="0"/>
              <a:t>33</a:t>
            </a:fld>
            <a:endParaRPr lang="en-GB"/>
          </a:p>
        </p:txBody>
      </p:sp>
      <p:sp>
        <p:nvSpPr>
          <p:cNvPr id="5" name="ZoneTexte 4">
            <a:extLst>
              <a:ext uri="{FF2B5EF4-FFF2-40B4-BE49-F238E27FC236}">
                <a16:creationId xmlns:a16="http://schemas.microsoft.com/office/drawing/2014/main" id="{E54AAF5F-E3D8-B423-B548-8BB44DA2E2E4}"/>
              </a:ext>
            </a:extLst>
          </p:cNvPr>
          <p:cNvSpPr txBox="1"/>
          <p:nvPr/>
        </p:nvSpPr>
        <p:spPr>
          <a:xfrm>
            <a:off x="6356411" y="412113"/>
            <a:ext cx="5151483" cy="369332"/>
          </a:xfrm>
          <a:prstGeom prst="rect">
            <a:avLst/>
          </a:prstGeom>
          <a:noFill/>
        </p:spPr>
        <p:txBody>
          <a:bodyPr wrap="square" rtlCol="0">
            <a:spAutoFit/>
          </a:bodyPr>
          <a:lstStyle/>
          <a:p>
            <a:r>
              <a:rPr lang="fr-FR" dirty="0">
                <a:solidFill>
                  <a:srgbClr val="FF0000"/>
                </a:solidFill>
              </a:rPr>
              <a:t>Absorption des ondes par le corps humain</a:t>
            </a:r>
            <a:endParaRPr lang="en-GB" dirty="0">
              <a:solidFill>
                <a:srgbClr val="FF0000"/>
              </a:solidFill>
            </a:endParaRPr>
          </a:p>
        </p:txBody>
      </p:sp>
      <p:sp>
        <p:nvSpPr>
          <p:cNvPr id="10" name="ZoneTexte 9">
            <a:extLst>
              <a:ext uri="{FF2B5EF4-FFF2-40B4-BE49-F238E27FC236}">
                <a16:creationId xmlns:a16="http://schemas.microsoft.com/office/drawing/2014/main" id="{2475C585-4B1D-2ED9-CF5D-94AAAB451A31}"/>
              </a:ext>
            </a:extLst>
          </p:cNvPr>
          <p:cNvSpPr txBox="1"/>
          <p:nvPr/>
        </p:nvSpPr>
        <p:spPr>
          <a:xfrm>
            <a:off x="2896970" y="1058802"/>
            <a:ext cx="2456265" cy="307777"/>
          </a:xfrm>
          <a:prstGeom prst="rect">
            <a:avLst/>
          </a:prstGeom>
          <a:noFill/>
        </p:spPr>
        <p:txBody>
          <a:bodyPr wrap="square" rtlCol="0">
            <a:spAutoFit/>
          </a:bodyPr>
          <a:lstStyle/>
          <a:p>
            <a:r>
              <a:rPr lang="fr-FR" sz="1400" dirty="0"/>
              <a:t>Pénétration dans le corps</a:t>
            </a:r>
          </a:p>
        </p:txBody>
      </p:sp>
      <p:sp>
        <p:nvSpPr>
          <p:cNvPr id="17" name="ZoneTexte 16">
            <a:extLst>
              <a:ext uri="{FF2B5EF4-FFF2-40B4-BE49-F238E27FC236}">
                <a16:creationId xmlns:a16="http://schemas.microsoft.com/office/drawing/2014/main" id="{59CA7B63-A8AB-6451-F290-1A6E106B6484}"/>
              </a:ext>
            </a:extLst>
          </p:cNvPr>
          <p:cNvSpPr txBox="1"/>
          <p:nvPr/>
        </p:nvSpPr>
        <p:spPr>
          <a:xfrm>
            <a:off x="7059119" y="1130830"/>
            <a:ext cx="3307111" cy="307777"/>
          </a:xfrm>
          <a:prstGeom prst="rect">
            <a:avLst/>
          </a:prstGeom>
          <a:noFill/>
        </p:spPr>
        <p:txBody>
          <a:bodyPr wrap="square" rtlCol="0">
            <a:spAutoFit/>
          </a:bodyPr>
          <a:lstStyle/>
          <a:p>
            <a:r>
              <a:rPr lang="fr-FR" sz="1400" dirty="0"/>
              <a:t>Énergie par photon (eV)</a:t>
            </a:r>
          </a:p>
        </p:txBody>
      </p:sp>
      <p:grpSp>
        <p:nvGrpSpPr>
          <p:cNvPr id="26" name="Groupe 25">
            <a:extLst>
              <a:ext uri="{FF2B5EF4-FFF2-40B4-BE49-F238E27FC236}">
                <a16:creationId xmlns:a16="http://schemas.microsoft.com/office/drawing/2014/main" id="{C8EA7E0C-F478-744F-0C50-D579B02C5E95}"/>
              </a:ext>
            </a:extLst>
          </p:cNvPr>
          <p:cNvGrpSpPr/>
          <p:nvPr/>
        </p:nvGrpSpPr>
        <p:grpSpPr>
          <a:xfrm>
            <a:off x="7174368" y="1544715"/>
            <a:ext cx="3187244" cy="3928560"/>
            <a:chOff x="7174368" y="1544715"/>
            <a:chExt cx="3187244" cy="3928560"/>
          </a:xfrm>
        </p:grpSpPr>
        <p:pic>
          <p:nvPicPr>
            <p:cNvPr id="12" name="Image 11">
              <a:extLst>
                <a:ext uri="{FF2B5EF4-FFF2-40B4-BE49-F238E27FC236}">
                  <a16:creationId xmlns:a16="http://schemas.microsoft.com/office/drawing/2014/main" id="{34A88477-92E5-E9AE-539F-9971AEEE39E7}"/>
                </a:ext>
              </a:extLst>
            </p:cNvPr>
            <p:cNvPicPr>
              <a:picLocks noChangeAspect="1"/>
            </p:cNvPicPr>
            <p:nvPr/>
          </p:nvPicPr>
          <p:blipFill>
            <a:blip r:embed="rId2"/>
            <a:stretch>
              <a:fillRect/>
            </a:stretch>
          </p:blipFill>
          <p:spPr>
            <a:xfrm>
              <a:off x="8737638" y="1703189"/>
              <a:ext cx="1463167" cy="3505504"/>
            </a:xfrm>
            <a:prstGeom prst="rect">
              <a:avLst/>
            </a:prstGeom>
          </p:spPr>
        </p:pic>
        <p:sp>
          <p:nvSpPr>
            <p:cNvPr id="13" name="ZoneTexte 12">
              <a:extLst>
                <a:ext uri="{FF2B5EF4-FFF2-40B4-BE49-F238E27FC236}">
                  <a16:creationId xmlns:a16="http://schemas.microsoft.com/office/drawing/2014/main" id="{7633EC42-A725-A010-370B-A985F96046F4}"/>
                </a:ext>
              </a:extLst>
            </p:cNvPr>
            <p:cNvSpPr txBox="1"/>
            <p:nvPr/>
          </p:nvSpPr>
          <p:spPr>
            <a:xfrm>
              <a:off x="7174368" y="2074119"/>
              <a:ext cx="1177298" cy="261610"/>
            </a:xfrm>
            <a:prstGeom prst="rect">
              <a:avLst/>
            </a:prstGeom>
            <a:noFill/>
          </p:spPr>
          <p:txBody>
            <a:bodyPr wrap="square" rtlCol="0">
              <a:spAutoFit/>
            </a:bodyPr>
            <a:lstStyle/>
            <a:p>
              <a:r>
                <a:rPr lang="fr-FR" sz="1100" dirty="0"/>
                <a:t>1 000 000</a:t>
              </a:r>
            </a:p>
          </p:txBody>
        </p:sp>
        <p:sp>
          <p:nvSpPr>
            <p:cNvPr id="14" name="ZoneTexte 13">
              <a:extLst>
                <a:ext uri="{FF2B5EF4-FFF2-40B4-BE49-F238E27FC236}">
                  <a16:creationId xmlns:a16="http://schemas.microsoft.com/office/drawing/2014/main" id="{2754B934-F1FC-6F0E-7BCA-065951B7C061}"/>
                </a:ext>
              </a:extLst>
            </p:cNvPr>
            <p:cNvSpPr txBox="1"/>
            <p:nvPr/>
          </p:nvSpPr>
          <p:spPr>
            <a:xfrm>
              <a:off x="7457000" y="2685114"/>
              <a:ext cx="562148" cy="261610"/>
            </a:xfrm>
            <a:prstGeom prst="rect">
              <a:avLst/>
            </a:prstGeom>
            <a:noFill/>
          </p:spPr>
          <p:txBody>
            <a:bodyPr wrap="square" rtlCol="0">
              <a:spAutoFit/>
            </a:bodyPr>
            <a:lstStyle/>
            <a:p>
              <a:r>
                <a:rPr lang="fr-FR" sz="1100" dirty="0"/>
                <a:t>1 000</a:t>
              </a:r>
            </a:p>
          </p:txBody>
        </p:sp>
        <p:sp>
          <p:nvSpPr>
            <p:cNvPr id="15" name="ZoneTexte 14">
              <a:extLst>
                <a:ext uri="{FF2B5EF4-FFF2-40B4-BE49-F238E27FC236}">
                  <a16:creationId xmlns:a16="http://schemas.microsoft.com/office/drawing/2014/main" id="{F282D072-6D3D-59BB-D539-76A8995C85E1}"/>
                </a:ext>
              </a:extLst>
            </p:cNvPr>
            <p:cNvSpPr txBox="1"/>
            <p:nvPr/>
          </p:nvSpPr>
          <p:spPr>
            <a:xfrm>
              <a:off x="7515830" y="3128336"/>
              <a:ext cx="562148" cy="261610"/>
            </a:xfrm>
            <a:prstGeom prst="rect">
              <a:avLst/>
            </a:prstGeom>
            <a:noFill/>
          </p:spPr>
          <p:txBody>
            <a:bodyPr wrap="square" rtlCol="0">
              <a:spAutoFit/>
            </a:bodyPr>
            <a:lstStyle/>
            <a:p>
              <a:r>
                <a:rPr lang="fr-FR" sz="1100" dirty="0"/>
                <a:t>      1</a:t>
              </a:r>
            </a:p>
          </p:txBody>
        </p:sp>
        <p:sp>
          <p:nvSpPr>
            <p:cNvPr id="16" name="ZoneTexte 15">
              <a:extLst>
                <a:ext uri="{FF2B5EF4-FFF2-40B4-BE49-F238E27FC236}">
                  <a16:creationId xmlns:a16="http://schemas.microsoft.com/office/drawing/2014/main" id="{27C1B1B1-8EC3-DF2F-CB1C-FD396EFE2D2B}"/>
                </a:ext>
              </a:extLst>
            </p:cNvPr>
            <p:cNvSpPr txBox="1"/>
            <p:nvPr/>
          </p:nvSpPr>
          <p:spPr>
            <a:xfrm>
              <a:off x="7515830" y="3700717"/>
              <a:ext cx="1091953" cy="261610"/>
            </a:xfrm>
            <a:prstGeom prst="rect">
              <a:avLst/>
            </a:prstGeom>
            <a:noFill/>
          </p:spPr>
          <p:txBody>
            <a:bodyPr wrap="square" rtlCol="0">
              <a:spAutoFit/>
            </a:bodyPr>
            <a:lstStyle/>
            <a:p>
              <a:r>
                <a:rPr lang="fr-FR" sz="1100" dirty="0"/>
                <a:t>      0,001</a:t>
              </a:r>
            </a:p>
          </p:txBody>
        </p:sp>
        <p:cxnSp>
          <p:nvCxnSpPr>
            <p:cNvPr id="19" name="Connecteur droit 18">
              <a:extLst>
                <a:ext uri="{FF2B5EF4-FFF2-40B4-BE49-F238E27FC236}">
                  <a16:creationId xmlns:a16="http://schemas.microsoft.com/office/drawing/2014/main" id="{21D0B7B6-702F-939A-620C-393F6D2D00B5}"/>
                </a:ext>
              </a:extLst>
            </p:cNvPr>
            <p:cNvCxnSpPr>
              <a:cxnSpLocks/>
            </p:cNvCxnSpPr>
            <p:nvPr/>
          </p:nvCxnSpPr>
          <p:spPr>
            <a:xfrm>
              <a:off x="7933829" y="1703189"/>
              <a:ext cx="0" cy="3374838"/>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21" name="ZoneTexte 20">
              <a:extLst>
                <a:ext uri="{FF2B5EF4-FFF2-40B4-BE49-F238E27FC236}">
                  <a16:creationId xmlns:a16="http://schemas.microsoft.com/office/drawing/2014/main" id="{6A043EDA-E237-1DAA-8CC1-1B1F9C2CBB2E}"/>
                </a:ext>
              </a:extLst>
            </p:cNvPr>
            <p:cNvSpPr txBox="1"/>
            <p:nvPr/>
          </p:nvSpPr>
          <p:spPr>
            <a:xfrm>
              <a:off x="7515830" y="4231509"/>
              <a:ext cx="1091953" cy="261610"/>
            </a:xfrm>
            <a:prstGeom prst="rect">
              <a:avLst/>
            </a:prstGeom>
            <a:noFill/>
          </p:spPr>
          <p:txBody>
            <a:bodyPr wrap="square" rtlCol="0">
              <a:spAutoFit/>
            </a:bodyPr>
            <a:lstStyle/>
            <a:p>
              <a:r>
                <a:rPr lang="fr-FR" sz="1100" dirty="0"/>
                <a:t>      0,000 001</a:t>
              </a:r>
            </a:p>
          </p:txBody>
        </p:sp>
        <p:sp>
          <p:nvSpPr>
            <p:cNvPr id="22" name="ZoneTexte 21">
              <a:extLst>
                <a:ext uri="{FF2B5EF4-FFF2-40B4-BE49-F238E27FC236}">
                  <a16:creationId xmlns:a16="http://schemas.microsoft.com/office/drawing/2014/main" id="{90916121-2725-767F-EA2A-287C2B9A4CC0}"/>
                </a:ext>
              </a:extLst>
            </p:cNvPr>
            <p:cNvSpPr txBox="1"/>
            <p:nvPr/>
          </p:nvSpPr>
          <p:spPr>
            <a:xfrm>
              <a:off x="7515830" y="4762302"/>
              <a:ext cx="1463167" cy="261610"/>
            </a:xfrm>
            <a:prstGeom prst="rect">
              <a:avLst/>
            </a:prstGeom>
            <a:noFill/>
          </p:spPr>
          <p:txBody>
            <a:bodyPr wrap="square" rtlCol="0">
              <a:spAutoFit/>
            </a:bodyPr>
            <a:lstStyle/>
            <a:p>
              <a:r>
                <a:rPr lang="fr-FR" sz="1100" dirty="0"/>
                <a:t>      0,000 000 001</a:t>
              </a:r>
            </a:p>
          </p:txBody>
        </p:sp>
        <p:sp>
          <p:nvSpPr>
            <p:cNvPr id="23" name="Rectangle 22">
              <a:extLst>
                <a:ext uri="{FF2B5EF4-FFF2-40B4-BE49-F238E27FC236}">
                  <a16:creationId xmlns:a16="http://schemas.microsoft.com/office/drawing/2014/main" id="{8AC33A35-AC09-61EA-EEE0-1300E5C46664}"/>
                </a:ext>
              </a:extLst>
            </p:cNvPr>
            <p:cNvSpPr/>
            <p:nvPr/>
          </p:nvSpPr>
          <p:spPr>
            <a:xfrm>
              <a:off x="7182035" y="1544715"/>
              <a:ext cx="3179577" cy="3928560"/>
            </a:xfrm>
            <a:prstGeom prst="rect">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grpSp>
      <p:grpSp>
        <p:nvGrpSpPr>
          <p:cNvPr id="20" name="Groupe 19">
            <a:extLst>
              <a:ext uri="{FF2B5EF4-FFF2-40B4-BE49-F238E27FC236}">
                <a16:creationId xmlns:a16="http://schemas.microsoft.com/office/drawing/2014/main" id="{01815DD7-E6A0-E874-90FE-02B5025DD1E4}"/>
              </a:ext>
            </a:extLst>
          </p:cNvPr>
          <p:cNvGrpSpPr/>
          <p:nvPr/>
        </p:nvGrpSpPr>
        <p:grpSpPr>
          <a:xfrm>
            <a:off x="2793802" y="1676248"/>
            <a:ext cx="3359187" cy="3505504"/>
            <a:chOff x="2793802" y="1676248"/>
            <a:chExt cx="3359187" cy="3505504"/>
          </a:xfrm>
        </p:grpSpPr>
        <p:pic>
          <p:nvPicPr>
            <p:cNvPr id="7" name="Image 6">
              <a:extLst>
                <a:ext uri="{FF2B5EF4-FFF2-40B4-BE49-F238E27FC236}">
                  <a16:creationId xmlns:a16="http://schemas.microsoft.com/office/drawing/2014/main" id="{3E57B97C-0BA0-69DC-2A8F-B7489928BB66}"/>
                </a:ext>
              </a:extLst>
            </p:cNvPr>
            <p:cNvPicPr>
              <a:picLocks noChangeAspect="1"/>
            </p:cNvPicPr>
            <p:nvPr/>
          </p:nvPicPr>
          <p:blipFill>
            <a:blip r:embed="rId3"/>
            <a:stretch>
              <a:fillRect/>
            </a:stretch>
          </p:blipFill>
          <p:spPr>
            <a:xfrm>
              <a:off x="2793802" y="1676248"/>
              <a:ext cx="3359187" cy="3505504"/>
            </a:xfrm>
            <a:prstGeom prst="rect">
              <a:avLst/>
            </a:prstGeom>
          </p:spPr>
        </p:pic>
        <p:sp>
          <p:nvSpPr>
            <p:cNvPr id="6" name="Explosion : 8 points 5">
              <a:extLst>
                <a:ext uri="{FF2B5EF4-FFF2-40B4-BE49-F238E27FC236}">
                  <a16:creationId xmlns:a16="http://schemas.microsoft.com/office/drawing/2014/main" id="{2CEB5A70-F474-EAC7-BE8E-0B6A8FF29C38}"/>
                </a:ext>
              </a:extLst>
            </p:cNvPr>
            <p:cNvSpPr/>
            <p:nvPr/>
          </p:nvSpPr>
          <p:spPr>
            <a:xfrm>
              <a:off x="5166804" y="2018729"/>
              <a:ext cx="106532" cy="110779"/>
            </a:xfrm>
            <a:prstGeom prst="irregularSeal1">
              <a:avLst/>
            </a:prstGeom>
            <a:solidFill>
              <a:srgbClr val="FF0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Explosion : 8 points 7">
              <a:extLst>
                <a:ext uri="{FF2B5EF4-FFF2-40B4-BE49-F238E27FC236}">
                  <a16:creationId xmlns:a16="http://schemas.microsoft.com/office/drawing/2014/main" id="{E885EAAD-0B88-58D9-95C5-DCAF321FAB6B}"/>
                </a:ext>
              </a:extLst>
            </p:cNvPr>
            <p:cNvSpPr/>
            <p:nvPr/>
          </p:nvSpPr>
          <p:spPr>
            <a:xfrm>
              <a:off x="5255581" y="2629724"/>
              <a:ext cx="106532" cy="110779"/>
            </a:xfrm>
            <a:prstGeom prst="irregularSeal1">
              <a:avLst/>
            </a:prstGeom>
            <a:solidFill>
              <a:srgbClr val="FFC000"/>
            </a:solid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xplosion : 8 points 8">
              <a:extLst>
                <a:ext uri="{FF2B5EF4-FFF2-40B4-BE49-F238E27FC236}">
                  <a16:creationId xmlns:a16="http://schemas.microsoft.com/office/drawing/2014/main" id="{91063881-2945-889B-04CF-EDB58E9C4D7D}"/>
                </a:ext>
              </a:extLst>
            </p:cNvPr>
            <p:cNvSpPr/>
            <p:nvPr/>
          </p:nvSpPr>
          <p:spPr>
            <a:xfrm>
              <a:off x="5095782" y="3102356"/>
              <a:ext cx="106532" cy="110779"/>
            </a:xfrm>
            <a:prstGeom prst="irregularSeal1">
              <a:avLst/>
            </a:pr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Explosion : 8 points 10">
              <a:extLst>
                <a:ext uri="{FF2B5EF4-FFF2-40B4-BE49-F238E27FC236}">
                  <a16:creationId xmlns:a16="http://schemas.microsoft.com/office/drawing/2014/main" id="{FBC102CD-CFE6-BE4B-1278-F98045F14E28}"/>
                </a:ext>
              </a:extLst>
            </p:cNvPr>
            <p:cNvSpPr/>
            <p:nvPr/>
          </p:nvSpPr>
          <p:spPr>
            <a:xfrm>
              <a:off x="5060272" y="3516962"/>
              <a:ext cx="106532" cy="110779"/>
            </a:xfrm>
            <a:prstGeom prst="irregularSeal1">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 name="Explosion : 8 points 17">
              <a:extLst>
                <a:ext uri="{FF2B5EF4-FFF2-40B4-BE49-F238E27FC236}">
                  <a16:creationId xmlns:a16="http://schemas.microsoft.com/office/drawing/2014/main" id="{0D8F78B8-7B51-8566-5AEC-3FA1BE4CDE19}"/>
                </a:ext>
              </a:extLst>
            </p:cNvPr>
            <p:cNvSpPr/>
            <p:nvPr/>
          </p:nvSpPr>
          <p:spPr>
            <a:xfrm>
              <a:off x="5166804" y="4077786"/>
              <a:ext cx="106532" cy="110779"/>
            </a:xfrm>
            <a:prstGeom prst="irregularSeal1">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grpSp>
    </p:spTree>
    <p:extLst>
      <p:ext uri="{BB962C8B-B14F-4D97-AF65-F5344CB8AC3E}">
        <p14:creationId xmlns:p14="http://schemas.microsoft.com/office/powerpoint/2010/main" val="781569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Image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75930" y="4238534"/>
            <a:ext cx="1003412" cy="590071"/>
          </a:xfrm>
          <a:prstGeom prst="rect">
            <a:avLst/>
          </a:prstGeom>
        </p:spPr>
      </p:pic>
      <p:pic>
        <p:nvPicPr>
          <p:cNvPr id="17" name="Imag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85026" y="3880105"/>
            <a:ext cx="1003413" cy="386845"/>
          </a:xfrm>
          <a:prstGeom prst="rect">
            <a:avLst/>
          </a:prstGeom>
        </p:spPr>
      </p:pic>
      <p:pic>
        <p:nvPicPr>
          <p:cNvPr id="16" name="Image 1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5400000">
            <a:off x="4717841" y="3198674"/>
            <a:ext cx="537785" cy="692885"/>
          </a:xfrm>
          <a:prstGeom prst="rect">
            <a:avLst/>
          </a:prstGeom>
        </p:spPr>
      </p:pic>
      <p:sp>
        <p:nvSpPr>
          <p:cNvPr id="2" name="Espace réservé de la date 1">
            <a:extLst>
              <a:ext uri="{FF2B5EF4-FFF2-40B4-BE49-F238E27FC236}">
                <a16:creationId xmlns:a16="http://schemas.microsoft.com/office/drawing/2014/main" id="{C0C93CA5-5A1D-42FC-8A9D-E62C62F917D4}"/>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5" name="ZoneTexte 4"/>
          <p:cNvSpPr txBox="1"/>
          <p:nvPr/>
        </p:nvSpPr>
        <p:spPr>
          <a:xfrm>
            <a:off x="8235598" y="311746"/>
            <a:ext cx="2772713" cy="372234"/>
          </a:xfrm>
          <a:prstGeom prst="rect">
            <a:avLst/>
          </a:prstGeom>
          <a:noFill/>
        </p:spPr>
        <p:txBody>
          <a:bodyPr wrap="square" rtlCol="0">
            <a:spAutoFit/>
          </a:bodyPr>
          <a:lstStyle/>
          <a:p>
            <a:r>
              <a:rPr lang="fr-FR" dirty="0">
                <a:solidFill>
                  <a:srgbClr val="FF0000"/>
                </a:solidFill>
              </a:rPr>
              <a:t>Les effets des ondes </a:t>
            </a:r>
          </a:p>
        </p:txBody>
      </p:sp>
      <p:sp>
        <p:nvSpPr>
          <p:cNvPr id="8" name="ZoneTexte 7"/>
          <p:cNvSpPr txBox="1"/>
          <p:nvPr/>
        </p:nvSpPr>
        <p:spPr>
          <a:xfrm>
            <a:off x="3990140" y="1013123"/>
            <a:ext cx="6116176" cy="369332"/>
          </a:xfrm>
          <a:prstGeom prst="rect">
            <a:avLst/>
          </a:prstGeom>
          <a:noFill/>
          <a:ln>
            <a:solidFill>
              <a:srgbClr val="FF0000"/>
            </a:solidFill>
          </a:ln>
        </p:spPr>
        <p:txBody>
          <a:bodyPr wrap="square" rtlCol="0">
            <a:spAutoFit/>
          </a:bodyPr>
          <a:lstStyle/>
          <a:p>
            <a:r>
              <a:rPr lang="fr-FR" dirty="0">
                <a:solidFill>
                  <a:srgbClr val="FF0000"/>
                </a:solidFill>
              </a:rPr>
              <a:t>Effets physiques en fonction de l’énergie (fréquence)</a:t>
            </a:r>
          </a:p>
        </p:txBody>
      </p:sp>
      <p:pic>
        <p:nvPicPr>
          <p:cNvPr id="13" name="Imag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07047" y="1985812"/>
            <a:ext cx="543135" cy="369332"/>
          </a:xfrm>
          <a:prstGeom prst="rect">
            <a:avLst/>
          </a:prstGeom>
        </p:spPr>
      </p:pic>
      <p:pic>
        <p:nvPicPr>
          <p:cNvPr id="14" name="Imag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640291" y="2525214"/>
            <a:ext cx="1074691" cy="767636"/>
          </a:xfrm>
          <a:prstGeom prst="rect">
            <a:avLst/>
          </a:prstGeom>
        </p:spPr>
      </p:pic>
      <p:pic>
        <p:nvPicPr>
          <p:cNvPr id="15" name="Image 14">
            <a:extLst>
              <a:ext uri="{FF2B5EF4-FFF2-40B4-BE49-F238E27FC236}">
                <a16:creationId xmlns:a16="http://schemas.microsoft.com/office/drawing/2014/main" id="{7B67122A-EDE8-4E05-B3E7-5A0300C5EA8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09230" y="2112609"/>
            <a:ext cx="543135" cy="369332"/>
          </a:xfrm>
          <a:prstGeom prst="rect">
            <a:avLst/>
          </a:prstGeom>
        </p:spPr>
      </p:pic>
      <p:pic>
        <p:nvPicPr>
          <p:cNvPr id="20" name="Image 19">
            <a:extLst>
              <a:ext uri="{FF2B5EF4-FFF2-40B4-BE49-F238E27FC236}">
                <a16:creationId xmlns:a16="http://schemas.microsoft.com/office/drawing/2014/main" id="{6770FF78-6202-452F-9A96-487A80EFA39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11414" y="2179919"/>
            <a:ext cx="646419" cy="439565"/>
          </a:xfrm>
          <a:prstGeom prst="rect">
            <a:avLst/>
          </a:prstGeom>
        </p:spPr>
      </p:pic>
      <p:sp>
        <p:nvSpPr>
          <p:cNvPr id="6" name="Espace réservé du numéro de diapositive 5">
            <a:extLst>
              <a:ext uri="{FF2B5EF4-FFF2-40B4-BE49-F238E27FC236}">
                <a16:creationId xmlns:a16="http://schemas.microsoft.com/office/drawing/2014/main" id="{9DFE5F58-E410-42DC-912D-9879E8B29615}"/>
              </a:ext>
            </a:extLst>
          </p:cNvPr>
          <p:cNvSpPr>
            <a:spLocks noGrp="1"/>
          </p:cNvSpPr>
          <p:nvPr>
            <p:ph type="sldNum" sz="quarter" idx="12"/>
          </p:nvPr>
        </p:nvSpPr>
        <p:spPr/>
        <p:txBody>
          <a:bodyPr/>
          <a:lstStyle/>
          <a:p>
            <a:fld id="{28CF56FF-A9C7-48CE-B5A8-E2EC5C60375F}" type="slidenum">
              <a:rPr lang="en-GB" smtClean="0"/>
              <a:t>34</a:t>
            </a:fld>
            <a:endParaRPr lang="en-GB"/>
          </a:p>
        </p:txBody>
      </p:sp>
      <p:graphicFrame>
        <p:nvGraphicFramePr>
          <p:cNvPr id="12" name="Tableau 11"/>
          <p:cNvGraphicFramePr>
            <a:graphicFrameLocks noGrp="1"/>
          </p:cNvGraphicFramePr>
          <p:nvPr>
            <p:extLst>
              <p:ext uri="{D42A27DB-BD31-4B8C-83A1-F6EECF244321}">
                <p14:modId xmlns:p14="http://schemas.microsoft.com/office/powerpoint/2010/main" val="2975890362"/>
              </p:ext>
            </p:extLst>
          </p:nvPr>
        </p:nvGraphicFramePr>
        <p:xfrm>
          <a:off x="2119674" y="2040381"/>
          <a:ext cx="6115924" cy="2656840"/>
        </p:xfrm>
        <a:graphic>
          <a:graphicData uri="http://schemas.openxmlformats.org/drawingml/2006/table">
            <a:tbl>
              <a:tblPr firstRow="1" bandRow="1">
                <a:tableStyleId>{5C22544A-7EE6-4342-B048-85BDC9FD1C3A}</a:tableStyleId>
              </a:tblPr>
              <a:tblGrid>
                <a:gridCol w="2139380">
                  <a:extLst>
                    <a:ext uri="{9D8B030D-6E8A-4147-A177-3AD203B41FA5}">
                      <a16:colId xmlns:a16="http://schemas.microsoft.com/office/drawing/2014/main" val="2029476769"/>
                    </a:ext>
                  </a:extLst>
                </a:gridCol>
                <a:gridCol w="1536792">
                  <a:extLst>
                    <a:ext uri="{9D8B030D-6E8A-4147-A177-3AD203B41FA5}">
                      <a16:colId xmlns:a16="http://schemas.microsoft.com/office/drawing/2014/main" val="4039709233"/>
                    </a:ext>
                  </a:extLst>
                </a:gridCol>
                <a:gridCol w="2439752">
                  <a:extLst>
                    <a:ext uri="{9D8B030D-6E8A-4147-A177-3AD203B41FA5}">
                      <a16:colId xmlns:a16="http://schemas.microsoft.com/office/drawing/2014/main" val="3213582522"/>
                    </a:ext>
                  </a:extLst>
                </a:gridCol>
              </a:tblGrid>
              <a:tr h="352268">
                <a:tc>
                  <a:txBody>
                    <a:bodyPr/>
                    <a:lstStyle/>
                    <a:p>
                      <a:r>
                        <a:rPr lang="fr-FR" sz="1400" b="0" dirty="0">
                          <a:solidFill>
                            <a:srgbClr val="0070C0"/>
                          </a:solidFill>
                        </a:rPr>
                        <a:t>Agitation </a:t>
                      </a:r>
                      <a:r>
                        <a:rPr lang="fr-FR" sz="1400" b="0" dirty="0">
                          <a:solidFill>
                            <a:schemeClr val="tx1"/>
                          </a:solidFill>
                        </a:rPr>
                        <a:t>(sans modifier la structure)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fr-FR" sz="1600" dirty="0">
                        <a:solidFill>
                          <a:srgbClr val="0070C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fr-FR" sz="1400" dirty="0">
                          <a:solidFill>
                            <a:srgbClr val="0070C0"/>
                          </a:solidFill>
                        </a:rPr>
                        <a:t> </a:t>
                      </a:r>
                      <a:r>
                        <a:rPr lang="fr-FR" sz="1400" b="0" dirty="0">
                          <a:solidFill>
                            <a:srgbClr val="0070C0"/>
                          </a:solidFill>
                        </a:rPr>
                        <a:t>production directe de </a:t>
                      </a:r>
                      <a:r>
                        <a:rPr lang="fr-FR" sz="1400" b="0" dirty="0">
                          <a:solidFill>
                            <a:srgbClr val="FF0000"/>
                          </a:solidFill>
                        </a:rPr>
                        <a:t>chaleur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9397073"/>
                  </a:ext>
                </a:extLst>
              </a:tr>
              <a:tr h="384199">
                <a:tc>
                  <a:txBody>
                    <a:bodyPr/>
                    <a:lstStyle/>
                    <a:p>
                      <a:r>
                        <a:rPr lang="fr-FR" sz="1400" dirty="0">
                          <a:solidFill>
                            <a:srgbClr val="0070C0"/>
                          </a:solidFill>
                        </a:rPr>
                        <a:t>Vibration/rotation </a:t>
                      </a:r>
                      <a:r>
                        <a:rPr lang="fr-FR" sz="1400" b="0" dirty="0">
                          <a:solidFill>
                            <a:schemeClr val="tx1"/>
                          </a:solidFill>
                        </a:rPr>
                        <a:t>(sans modifier les propriétés chimiques)</a:t>
                      </a:r>
                      <a:endParaRPr lang="fr-FR" sz="1400" dirty="0">
                        <a:solidFill>
                          <a:srgbClr val="0070C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fr-FR" sz="1600" dirty="0">
                        <a:solidFill>
                          <a:srgbClr val="0070C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fr-FR" sz="1400" b="0" dirty="0">
                          <a:solidFill>
                            <a:srgbClr val="0070C0"/>
                          </a:solidFill>
                        </a:rPr>
                        <a:t>production indirecte de </a:t>
                      </a:r>
                      <a:r>
                        <a:rPr lang="fr-FR" sz="1400" b="0" dirty="0">
                          <a:solidFill>
                            <a:srgbClr val="FF0000"/>
                          </a:solidFill>
                        </a:rPr>
                        <a:t>chaleur</a:t>
                      </a:r>
                      <a:endParaRPr lang="fr-FR" sz="1400" dirty="0">
                        <a:solidFill>
                          <a:srgbClr val="0070C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91789136"/>
                  </a:ext>
                </a:extLst>
              </a:tr>
              <a:tr h="0">
                <a:tc>
                  <a:txBody>
                    <a:bodyPr/>
                    <a:lstStyle/>
                    <a:p>
                      <a:r>
                        <a:rPr lang="fr-FR" sz="1400" dirty="0">
                          <a:solidFill>
                            <a:srgbClr val="0070C0"/>
                          </a:solidFill>
                        </a:rPr>
                        <a:t>Rupture  de liaison</a:t>
                      </a:r>
                    </a:p>
                    <a:p>
                      <a:endParaRPr lang="fr-FR" sz="1400" dirty="0">
                        <a:solidFill>
                          <a:srgbClr val="0070C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fr-FR" sz="1600" dirty="0">
                        <a:solidFill>
                          <a:srgbClr val="0070C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fr-FR" sz="1400" dirty="0">
                          <a:solidFill>
                            <a:srgbClr val="0070C0"/>
                          </a:solidFill>
                        </a:rPr>
                        <a:t>Effets </a:t>
                      </a:r>
                      <a:r>
                        <a:rPr lang="fr-FR" sz="1400" dirty="0">
                          <a:solidFill>
                            <a:srgbClr val="FF0000"/>
                          </a:solidFill>
                        </a:rPr>
                        <a:t>mutagènes</a:t>
                      </a:r>
                      <a:r>
                        <a:rPr lang="fr-FR" sz="1400" dirty="0">
                          <a:solidFill>
                            <a:srgbClr val="0070C0"/>
                          </a:solidFill>
                        </a:rPr>
                        <a:t> carcinogènes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148812908"/>
                  </a:ext>
                </a:extLst>
              </a:tr>
              <a:tr h="370840">
                <a:tc>
                  <a:txBody>
                    <a:bodyPr/>
                    <a:lstStyle/>
                    <a:p>
                      <a:r>
                        <a:rPr lang="fr-FR" sz="1400" dirty="0">
                          <a:solidFill>
                            <a:srgbClr val="0070C0"/>
                          </a:solidFill>
                        </a:rPr>
                        <a:t>Ionisation-excitation atomique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fr-FR" sz="1600" dirty="0">
                        <a:solidFill>
                          <a:srgbClr val="0070C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fr-FR" sz="1400" dirty="0">
                          <a:solidFill>
                            <a:srgbClr val="FF0000"/>
                          </a:solidFill>
                        </a:rPr>
                        <a:t>Mutation/lésion</a:t>
                      </a:r>
                    </a:p>
                    <a:p>
                      <a:r>
                        <a:rPr lang="fr-FR" sz="1400" dirty="0">
                          <a:solidFill>
                            <a:srgbClr val="0070C0"/>
                          </a:solidFill>
                        </a:rPr>
                        <a:t>cellulaire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701421112"/>
                  </a:ext>
                </a:extLst>
              </a:tr>
              <a:tr h="370840">
                <a:tc>
                  <a:txBody>
                    <a:bodyPr/>
                    <a:lstStyle/>
                    <a:p>
                      <a:r>
                        <a:rPr lang="fr-FR" sz="1400" dirty="0">
                          <a:solidFill>
                            <a:srgbClr val="0070C0"/>
                          </a:solidFill>
                        </a:rPr>
                        <a:t>Excitation nucléaire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fr-FR" sz="1600" dirty="0">
                        <a:solidFill>
                          <a:srgbClr val="0070C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fr-FR" sz="1400" dirty="0">
                          <a:solidFill>
                            <a:srgbClr val="FF0000"/>
                          </a:solidFill>
                        </a:rPr>
                        <a:t>Mort</a:t>
                      </a:r>
                      <a:r>
                        <a:rPr lang="fr-FR" sz="1400" dirty="0">
                          <a:solidFill>
                            <a:srgbClr val="0070C0"/>
                          </a:solidFill>
                        </a:rPr>
                        <a:t> cellulaire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58321190"/>
                  </a:ext>
                </a:extLst>
              </a:tr>
            </a:tbl>
          </a:graphicData>
        </a:graphic>
      </p:graphicFrame>
      <p:sp>
        <p:nvSpPr>
          <p:cNvPr id="4" name="Flèche : haut 3">
            <a:extLst>
              <a:ext uri="{FF2B5EF4-FFF2-40B4-BE49-F238E27FC236}">
                <a16:creationId xmlns:a16="http://schemas.microsoft.com/office/drawing/2014/main" id="{97A7EE3B-0C8B-4F53-197F-AE1D1C6BE181}"/>
              </a:ext>
            </a:extLst>
          </p:cNvPr>
          <p:cNvSpPr/>
          <p:nvPr/>
        </p:nvSpPr>
        <p:spPr>
          <a:xfrm>
            <a:off x="8629095" y="1988675"/>
            <a:ext cx="177554" cy="1197252"/>
          </a:xfrm>
          <a:prstGeom prst="upArrow">
            <a:avLst/>
          </a:prstGeom>
          <a:solidFill>
            <a:srgbClr val="00B0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ZoneTexte 6">
            <a:extLst>
              <a:ext uri="{FF2B5EF4-FFF2-40B4-BE49-F238E27FC236}">
                <a16:creationId xmlns:a16="http://schemas.microsoft.com/office/drawing/2014/main" id="{F333044D-5E40-ABFE-904C-B28D4492D256}"/>
              </a:ext>
            </a:extLst>
          </p:cNvPr>
          <p:cNvSpPr txBox="1"/>
          <p:nvPr/>
        </p:nvSpPr>
        <p:spPr>
          <a:xfrm>
            <a:off x="8951195" y="2324486"/>
            <a:ext cx="1742251" cy="738664"/>
          </a:xfrm>
          <a:prstGeom prst="rect">
            <a:avLst/>
          </a:prstGeom>
          <a:noFill/>
        </p:spPr>
        <p:txBody>
          <a:bodyPr wrap="square" rtlCol="0">
            <a:spAutoFit/>
          </a:bodyPr>
          <a:lstStyle/>
          <a:p>
            <a:r>
              <a:rPr lang="fr-FR" sz="1400" dirty="0">
                <a:solidFill>
                  <a:schemeClr val="accent6">
                    <a:lumMod val="75000"/>
                  </a:schemeClr>
                </a:solidFill>
              </a:rPr>
              <a:t>Non-ionisants</a:t>
            </a:r>
          </a:p>
          <a:p>
            <a:r>
              <a:rPr lang="fr-FR" sz="1400" dirty="0">
                <a:solidFill>
                  <a:schemeClr val="accent6">
                    <a:lumMod val="75000"/>
                  </a:schemeClr>
                </a:solidFill>
              </a:rPr>
              <a:t>Effets thermiques</a:t>
            </a:r>
            <a:br>
              <a:rPr lang="fr-FR" sz="1400" dirty="0">
                <a:solidFill>
                  <a:schemeClr val="accent6">
                    <a:lumMod val="75000"/>
                  </a:schemeClr>
                </a:solidFill>
              </a:rPr>
            </a:br>
            <a:r>
              <a:rPr lang="fr-FR" sz="1400" dirty="0">
                <a:solidFill>
                  <a:schemeClr val="accent6">
                    <a:lumMod val="75000"/>
                  </a:schemeClr>
                </a:solidFill>
              </a:rPr>
              <a:t>ou physiologiques</a:t>
            </a:r>
          </a:p>
        </p:txBody>
      </p:sp>
      <p:sp>
        <p:nvSpPr>
          <p:cNvPr id="9" name="Flèche : haut 8">
            <a:extLst>
              <a:ext uri="{FF2B5EF4-FFF2-40B4-BE49-F238E27FC236}">
                <a16:creationId xmlns:a16="http://schemas.microsoft.com/office/drawing/2014/main" id="{B9C65F7F-B00B-BEA3-4302-9FDDBD3DA2FD}"/>
              </a:ext>
            </a:extLst>
          </p:cNvPr>
          <p:cNvSpPr/>
          <p:nvPr/>
        </p:nvSpPr>
        <p:spPr>
          <a:xfrm rot="10800000">
            <a:off x="8629095" y="3347786"/>
            <a:ext cx="177554" cy="1259759"/>
          </a:xfrm>
          <a:prstGeom prst="up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solidFill>
                <a:srgbClr val="FF0000"/>
              </a:solidFill>
            </a:endParaRPr>
          </a:p>
        </p:txBody>
      </p:sp>
      <p:sp>
        <p:nvSpPr>
          <p:cNvPr id="10" name="ZoneTexte 9">
            <a:extLst>
              <a:ext uri="{FF2B5EF4-FFF2-40B4-BE49-F238E27FC236}">
                <a16:creationId xmlns:a16="http://schemas.microsoft.com/office/drawing/2014/main" id="{A062EB68-995D-BBA5-8CEA-D39206BA0E4D}"/>
              </a:ext>
            </a:extLst>
          </p:cNvPr>
          <p:cNvSpPr txBox="1"/>
          <p:nvPr/>
        </p:nvSpPr>
        <p:spPr>
          <a:xfrm>
            <a:off x="8951194" y="3410800"/>
            <a:ext cx="1742251" cy="738664"/>
          </a:xfrm>
          <a:prstGeom prst="rect">
            <a:avLst/>
          </a:prstGeom>
          <a:noFill/>
        </p:spPr>
        <p:txBody>
          <a:bodyPr wrap="square" rtlCol="0">
            <a:spAutoFit/>
          </a:bodyPr>
          <a:lstStyle/>
          <a:p>
            <a:r>
              <a:rPr lang="fr-FR" sz="1400" dirty="0">
                <a:solidFill>
                  <a:srgbClr val="FF0000"/>
                </a:solidFill>
              </a:rPr>
              <a:t>Ionisants</a:t>
            </a:r>
          </a:p>
          <a:p>
            <a:r>
              <a:rPr lang="fr-FR" sz="1400" dirty="0">
                <a:solidFill>
                  <a:srgbClr val="FF0000"/>
                </a:solidFill>
              </a:rPr>
              <a:t>Mutagènes/</a:t>
            </a:r>
          </a:p>
          <a:p>
            <a:r>
              <a:rPr lang="fr-FR" sz="1400" dirty="0">
                <a:solidFill>
                  <a:srgbClr val="FF0000"/>
                </a:solidFill>
              </a:rPr>
              <a:t>cancérogènes</a:t>
            </a:r>
          </a:p>
        </p:txBody>
      </p:sp>
      <p:pic>
        <p:nvPicPr>
          <p:cNvPr id="19" name="Image 18">
            <a:extLst>
              <a:ext uri="{FF2B5EF4-FFF2-40B4-BE49-F238E27FC236}">
                <a16:creationId xmlns:a16="http://schemas.microsoft.com/office/drawing/2014/main" id="{45C82452-2248-7A75-94D0-4A58065AD1A1}"/>
              </a:ext>
            </a:extLst>
          </p:cNvPr>
          <p:cNvPicPr>
            <a:picLocks noChangeAspect="1"/>
          </p:cNvPicPr>
          <p:nvPr/>
        </p:nvPicPr>
        <p:blipFill>
          <a:blip r:embed="rId8"/>
          <a:srcRect l="9560" t="64769" r="23782" b="30345"/>
          <a:stretch/>
        </p:blipFill>
        <p:spPr>
          <a:xfrm>
            <a:off x="7301884" y="3226814"/>
            <a:ext cx="3009530" cy="73526"/>
          </a:xfrm>
          <a:prstGeom prst="rect">
            <a:avLst/>
          </a:prstGeom>
        </p:spPr>
      </p:pic>
    </p:spTree>
    <p:extLst>
      <p:ext uri="{BB962C8B-B14F-4D97-AF65-F5344CB8AC3E}">
        <p14:creationId xmlns:p14="http://schemas.microsoft.com/office/powerpoint/2010/main" val="3774227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P spid="9" grpId="0" animBg="1"/>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49FAF5-6265-E993-7661-714B0D48EC75}"/>
            </a:ext>
          </a:extLst>
        </p:cNvPr>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BD32087-2C93-2076-B443-7DB4E10E4957}"/>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8796833E-1517-ABA7-83A2-BEF47CB8CD3C}"/>
              </a:ext>
            </a:extLst>
          </p:cNvPr>
          <p:cNvSpPr>
            <a:spLocks noGrp="1"/>
          </p:cNvSpPr>
          <p:nvPr>
            <p:ph type="ftr" sz="quarter" idx="11"/>
          </p:nvPr>
        </p:nvSpPr>
        <p:spPr>
          <a:xfrm>
            <a:off x="3485660" y="6098195"/>
            <a:ext cx="5716488" cy="365125"/>
          </a:xfrm>
        </p:spPr>
        <p:txBody>
          <a:bodyPr/>
          <a:lstStyle/>
          <a:p>
            <a:r>
              <a:rPr lang="fr-FR"/>
              <a:t>Les ondes et nous</a:t>
            </a:r>
            <a:endParaRPr lang="en-GB" dirty="0"/>
          </a:p>
        </p:txBody>
      </p:sp>
      <p:sp>
        <p:nvSpPr>
          <p:cNvPr id="5" name="ZoneTexte 4">
            <a:extLst>
              <a:ext uri="{FF2B5EF4-FFF2-40B4-BE49-F238E27FC236}">
                <a16:creationId xmlns:a16="http://schemas.microsoft.com/office/drawing/2014/main" id="{8AB3C014-0726-8EFB-01BF-910732452FF2}"/>
              </a:ext>
            </a:extLst>
          </p:cNvPr>
          <p:cNvSpPr txBox="1"/>
          <p:nvPr/>
        </p:nvSpPr>
        <p:spPr>
          <a:xfrm>
            <a:off x="5832798" y="408888"/>
            <a:ext cx="5799179" cy="369332"/>
          </a:xfrm>
          <a:prstGeom prst="rect">
            <a:avLst/>
          </a:prstGeom>
          <a:noFill/>
          <a:ln>
            <a:noFill/>
          </a:ln>
        </p:spPr>
        <p:txBody>
          <a:bodyPr wrap="square" rtlCol="0">
            <a:spAutoFit/>
          </a:bodyPr>
          <a:lstStyle/>
          <a:p>
            <a:r>
              <a:rPr lang="fr-FR" dirty="0">
                <a:solidFill>
                  <a:srgbClr val="FF0000"/>
                </a:solidFill>
              </a:rPr>
              <a:t>Effets sanitaires des champs et des ondes</a:t>
            </a:r>
          </a:p>
        </p:txBody>
      </p:sp>
      <p:sp>
        <p:nvSpPr>
          <p:cNvPr id="19" name="ZoneTexte 18">
            <a:extLst>
              <a:ext uri="{FF2B5EF4-FFF2-40B4-BE49-F238E27FC236}">
                <a16:creationId xmlns:a16="http://schemas.microsoft.com/office/drawing/2014/main" id="{72A522C2-A908-1AE8-5CDB-5645BEC03F1E}"/>
              </a:ext>
            </a:extLst>
          </p:cNvPr>
          <p:cNvSpPr txBox="1"/>
          <p:nvPr/>
        </p:nvSpPr>
        <p:spPr>
          <a:xfrm>
            <a:off x="3305917" y="909512"/>
            <a:ext cx="6678412" cy="369332"/>
          </a:xfrm>
          <a:prstGeom prst="rect">
            <a:avLst/>
          </a:prstGeom>
          <a:noFill/>
        </p:spPr>
        <p:txBody>
          <a:bodyPr wrap="square" rtlCol="0">
            <a:spAutoFit/>
          </a:bodyPr>
          <a:lstStyle/>
          <a:p>
            <a:r>
              <a:rPr lang="fr-FR" dirty="0"/>
              <a:t>Les 3 niveaux d’effets potentiels sur un corps humain</a:t>
            </a:r>
          </a:p>
        </p:txBody>
      </p:sp>
      <p:grpSp>
        <p:nvGrpSpPr>
          <p:cNvPr id="27" name="Groupe 26">
            <a:extLst>
              <a:ext uri="{FF2B5EF4-FFF2-40B4-BE49-F238E27FC236}">
                <a16:creationId xmlns:a16="http://schemas.microsoft.com/office/drawing/2014/main" id="{AB57D76C-0D55-706C-7AA1-476868957150}"/>
              </a:ext>
            </a:extLst>
          </p:cNvPr>
          <p:cNvGrpSpPr/>
          <p:nvPr/>
        </p:nvGrpSpPr>
        <p:grpSpPr>
          <a:xfrm>
            <a:off x="2507756" y="1670003"/>
            <a:ext cx="7479975" cy="3510987"/>
            <a:chOff x="1052303" y="1727319"/>
            <a:chExt cx="7479975" cy="3510987"/>
          </a:xfrm>
        </p:grpSpPr>
        <p:grpSp>
          <p:nvGrpSpPr>
            <p:cNvPr id="18" name="Groupe 17">
              <a:extLst>
                <a:ext uri="{FF2B5EF4-FFF2-40B4-BE49-F238E27FC236}">
                  <a16:creationId xmlns:a16="http://schemas.microsoft.com/office/drawing/2014/main" id="{8C3F34B4-4B94-76E4-CDCA-B2BA373BED5F}"/>
                </a:ext>
              </a:extLst>
            </p:cNvPr>
            <p:cNvGrpSpPr/>
            <p:nvPr/>
          </p:nvGrpSpPr>
          <p:grpSpPr>
            <a:xfrm>
              <a:off x="1052303" y="1727319"/>
              <a:ext cx="7479975" cy="3510987"/>
              <a:chOff x="600187" y="1811253"/>
              <a:chExt cx="7479975" cy="3510987"/>
            </a:xfrm>
          </p:grpSpPr>
          <p:sp>
            <p:nvSpPr>
              <p:cNvPr id="15" name="ZoneTexte 14">
                <a:extLst>
                  <a:ext uri="{FF2B5EF4-FFF2-40B4-BE49-F238E27FC236}">
                    <a16:creationId xmlns:a16="http://schemas.microsoft.com/office/drawing/2014/main" id="{9C9C5FE5-11C9-990C-E5E3-FD511D251AEC}"/>
                  </a:ext>
                </a:extLst>
              </p:cNvPr>
              <p:cNvSpPr txBox="1"/>
              <p:nvPr/>
            </p:nvSpPr>
            <p:spPr>
              <a:xfrm>
                <a:off x="600187" y="3001074"/>
                <a:ext cx="2702623" cy="523220"/>
              </a:xfrm>
              <a:prstGeom prst="rect">
                <a:avLst/>
              </a:prstGeom>
              <a:noFill/>
              <a:ln>
                <a:solidFill>
                  <a:srgbClr val="FF0000"/>
                </a:solidFill>
              </a:ln>
            </p:spPr>
            <p:txBody>
              <a:bodyPr wrap="square" rtlCol="0">
                <a:spAutoFit/>
              </a:bodyPr>
              <a:lstStyle/>
              <a:p>
                <a:r>
                  <a:rPr lang="fr-FR" sz="1400" dirty="0">
                    <a:solidFill>
                      <a:schemeClr val="accent2"/>
                    </a:solidFill>
                  </a:rPr>
                  <a:t>Le système nerveux propage des impulsions électriques</a:t>
                </a:r>
              </a:p>
            </p:txBody>
          </p:sp>
          <p:sp>
            <p:nvSpPr>
              <p:cNvPr id="7" name="Triangle isocèle 6">
                <a:extLst>
                  <a:ext uri="{FF2B5EF4-FFF2-40B4-BE49-F238E27FC236}">
                    <a16:creationId xmlns:a16="http://schemas.microsoft.com/office/drawing/2014/main" id="{EA054484-173F-C06E-E857-D1DCECCAB7C0}"/>
                  </a:ext>
                </a:extLst>
              </p:cNvPr>
              <p:cNvSpPr/>
              <p:nvPr/>
            </p:nvSpPr>
            <p:spPr>
              <a:xfrm rot="10800000">
                <a:off x="3633522" y="4098058"/>
                <a:ext cx="1222420" cy="1224182"/>
              </a:xfrm>
              <a:prstGeom prst="triangle">
                <a:avLst>
                  <a:gd name="adj" fmla="val 50794"/>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a:p>
            </p:txBody>
          </p:sp>
          <p:sp>
            <p:nvSpPr>
              <p:cNvPr id="9" name="Trapèze 8">
                <a:extLst>
                  <a:ext uri="{FF2B5EF4-FFF2-40B4-BE49-F238E27FC236}">
                    <a16:creationId xmlns:a16="http://schemas.microsoft.com/office/drawing/2014/main" id="{431467EC-EDAA-DF69-9D57-C00AC06CCDE2}"/>
                  </a:ext>
                </a:extLst>
              </p:cNvPr>
              <p:cNvSpPr/>
              <p:nvPr/>
            </p:nvSpPr>
            <p:spPr>
              <a:xfrm rot="10800000">
                <a:off x="3180555" y="2953742"/>
                <a:ext cx="2128355" cy="1017995"/>
              </a:xfrm>
              <a:prstGeom prst="trapezoid">
                <a:avLst>
                  <a:gd name="adj" fmla="val 42964"/>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a:p>
            </p:txBody>
          </p:sp>
          <p:sp>
            <p:nvSpPr>
              <p:cNvPr id="10" name="Trapèze 9">
                <a:extLst>
                  <a:ext uri="{FF2B5EF4-FFF2-40B4-BE49-F238E27FC236}">
                    <a16:creationId xmlns:a16="http://schemas.microsoft.com/office/drawing/2014/main" id="{2435BC7C-E01E-0E66-8483-121E2641366D}"/>
                  </a:ext>
                </a:extLst>
              </p:cNvPr>
              <p:cNvSpPr/>
              <p:nvPr/>
            </p:nvSpPr>
            <p:spPr>
              <a:xfrm rot="10800000">
                <a:off x="2748412" y="1811253"/>
                <a:ext cx="2964581" cy="1017995"/>
              </a:xfrm>
              <a:prstGeom prst="trapezoid">
                <a:avLst>
                  <a:gd name="adj" fmla="val 38237"/>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400"/>
              </a:p>
            </p:txBody>
          </p:sp>
          <p:sp>
            <p:nvSpPr>
              <p:cNvPr id="11" name="ZoneTexte 10">
                <a:extLst>
                  <a:ext uri="{FF2B5EF4-FFF2-40B4-BE49-F238E27FC236}">
                    <a16:creationId xmlns:a16="http://schemas.microsoft.com/office/drawing/2014/main" id="{2ABD158C-0611-1F94-F404-0E9B5132DFEE}"/>
                  </a:ext>
                </a:extLst>
              </p:cNvPr>
              <p:cNvSpPr txBox="1"/>
              <p:nvPr/>
            </p:nvSpPr>
            <p:spPr>
              <a:xfrm>
                <a:off x="4819904" y="4349012"/>
                <a:ext cx="3207554" cy="307777"/>
              </a:xfrm>
              <a:prstGeom prst="rect">
                <a:avLst/>
              </a:prstGeom>
              <a:noFill/>
              <a:ln>
                <a:solidFill>
                  <a:schemeClr val="accent1"/>
                </a:solidFill>
              </a:ln>
            </p:spPr>
            <p:txBody>
              <a:bodyPr wrap="square" rtlCol="0">
                <a:spAutoFit/>
              </a:bodyPr>
              <a:lstStyle/>
              <a:p>
                <a:r>
                  <a:rPr lang="fr-FR" sz="1400" dirty="0">
                    <a:solidFill>
                      <a:srgbClr val="FF0000"/>
                    </a:solidFill>
                  </a:rPr>
                  <a:t>Effets physiques sur les cellules</a:t>
                </a:r>
              </a:p>
            </p:txBody>
          </p:sp>
          <p:sp>
            <p:nvSpPr>
              <p:cNvPr id="12" name="ZoneTexte 11">
                <a:extLst>
                  <a:ext uri="{FF2B5EF4-FFF2-40B4-BE49-F238E27FC236}">
                    <a16:creationId xmlns:a16="http://schemas.microsoft.com/office/drawing/2014/main" id="{2D74609D-86C0-F634-44DE-7A4354F6D459}"/>
                  </a:ext>
                </a:extLst>
              </p:cNvPr>
              <p:cNvSpPr txBox="1"/>
              <p:nvPr/>
            </p:nvSpPr>
            <p:spPr>
              <a:xfrm>
                <a:off x="5510216" y="3100175"/>
                <a:ext cx="2569946" cy="523220"/>
              </a:xfrm>
              <a:prstGeom prst="rect">
                <a:avLst/>
              </a:prstGeom>
              <a:noFill/>
              <a:ln>
                <a:solidFill>
                  <a:schemeClr val="accent1"/>
                </a:solidFill>
              </a:ln>
            </p:spPr>
            <p:txBody>
              <a:bodyPr wrap="square" rtlCol="0">
                <a:spAutoFit/>
              </a:bodyPr>
              <a:lstStyle/>
              <a:p>
                <a:r>
                  <a:rPr lang="fr-FR" sz="1400" dirty="0">
                    <a:solidFill>
                      <a:schemeClr val="accent2"/>
                    </a:solidFill>
                  </a:rPr>
                  <a:t>Effets physiologiques sur les organismes</a:t>
                </a:r>
              </a:p>
            </p:txBody>
          </p:sp>
          <p:sp>
            <p:nvSpPr>
              <p:cNvPr id="13" name="ZoneTexte 12">
                <a:extLst>
                  <a:ext uri="{FF2B5EF4-FFF2-40B4-BE49-F238E27FC236}">
                    <a16:creationId xmlns:a16="http://schemas.microsoft.com/office/drawing/2014/main" id="{685E92D8-B79B-A411-0860-D523FC07371C}"/>
                  </a:ext>
                </a:extLst>
              </p:cNvPr>
              <p:cNvSpPr txBox="1"/>
              <p:nvPr/>
            </p:nvSpPr>
            <p:spPr>
              <a:xfrm>
                <a:off x="5899103" y="1920406"/>
                <a:ext cx="2128355" cy="523220"/>
              </a:xfrm>
              <a:prstGeom prst="rect">
                <a:avLst/>
              </a:prstGeom>
              <a:noFill/>
              <a:ln>
                <a:solidFill>
                  <a:schemeClr val="accent1"/>
                </a:solidFill>
              </a:ln>
            </p:spPr>
            <p:txBody>
              <a:bodyPr wrap="square" rtlCol="0">
                <a:spAutoFit/>
              </a:bodyPr>
              <a:lstStyle/>
              <a:p>
                <a:r>
                  <a:rPr lang="fr-FR" sz="1400" dirty="0">
                    <a:solidFill>
                      <a:srgbClr val="0070C0"/>
                    </a:solidFill>
                  </a:rPr>
                  <a:t>Effets psychologiques sur les individus</a:t>
                </a:r>
              </a:p>
            </p:txBody>
          </p:sp>
          <p:sp>
            <p:nvSpPr>
              <p:cNvPr id="14" name="ZoneTexte 13">
                <a:extLst>
                  <a:ext uri="{FF2B5EF4-FFF2-40B4-BE49-F238E27FC236}">
                    <a16:creationId xmlns:a16="http://schemas.microsoft.com/office/drawing/2014/main" id="{93C119AD-59E1-E36F-9DC6-D41A7BF4565E}"/>
                  </a:ext>
                </a:extLst>
              </p:cNvPr>
              <p:cNvSpPr txBox="1"/>
              <p:nvPr/>
            </p:nvSpPr>
            <p:spPr>
              <a:xfrm>
                <a:off x="716040" y="4304437"/>
                <a:ext cx="2847724" cy="738664"/>
              </a:xfrm>
              <a:prstGeom prst="rect">
                <a:avLst/>
              </a:prstGeom>
              <a:noFill/>
              <a:ln>
                <a:solidFill>
                  <a:srgbClr val="FF0000"/>
                </a:solidFill>
              </a:ln>
            </p:spPr>
            <p:txBody>
              <a:bodyPr wrap="square" rtlCol="0">
                <a:spAutoFit/>
              </a:bodyPr>
              <a:lstStyle/>
              <a:p>
                <a:r>
                  <a:rPr lang="fr-FR" sz="1400" dirty="0">
                    <a:solidFill>
                      <a:srgbClr val="FF0000"/>
                    </a:solidFill>
                  </a:rPr>
                  <a:t>Le corps humain est constitué de molécules (ADN, protéines, …)</a:t>
                </a:r>
              </a:p>
            </p:txBody>
          </p:sp>
          <p:sp>
            <p:nvSpPr>
              <p:cNvPr id="16" name="ZoneTexte 15">
                <a:extLst>
                  <a:ext uri="{FF2B5EF4-FFF2-40B4-BE49-F238E27FC236}">
                    <a16:creationId xmlns:a16="http://schemas.microsoft.com/office/drawing/2014/main" id="{33095257-2C04-15AE-B987-A616A6B97D82}"/>
                  </a:ext>
                </a:extLst>
              </p:cNvPr>
              <p:cNvSpPr txBox="1"/>
              <p:nvPr/>
            </p:nvSpPr>
            <p:spPr>
              <a:xfrm>
                <a:off x="640502" y="1905918"/>
                <a:ext cx="1920739" cy="738664"/>
              </a:xfrm>
              <a:prstGeom prst="rect">
                <a:avLst/>
              </a:prstGeom>
              <a:noFill/>
              <a:ln>
                <a:solidFill>
                  <a:srgbClr val="FF0000"/>
                </a:solidFill>
              </a:ln>
            </p:spPr>
            <p:txBody>
              <a:bodyPr wrap="square" rtlCol="0">
                <a:spAutoFit/>
              </a:bodyPr>
              <a:lstStyle/>
              <a:p>
                <a:r>
                  <a:rPr lang="fr-FR" sz="1400" dirty="0">
                    <a:solidFill>
                      <a:srgbClr val="0070C0"/>
                    </a:solidFill>
                  </a:rPr>
                  <a:t>Le cerveau est à l’origine du comportement</a:t>
                </a:r>
              </a:p>
            </p:txBody>
          </p:sp>
        </p:grpSp>
        <p:pic>
          <p:nvPicPr>
            <p:cNvPr id="21" name="Image 20">
              <a:extLst>
                <a:ext uri="{FF2B5EF4-FFF2-40B4-BE49-F238E27FC236}">
                  <a16:creationId xmlns:a16="http://schemas.microsoft.com/office/drawing/2014/main" id="{6608A1F4-5D1C-F553-A709-38997A439F6D}"/>
                </a:ext>
              </a:extLst>
            </p:cNvPr>
            <p:cNvPicPr>
              <a:picLocks noChangeAspect="1"/>
            </p:cNvPicPr>
            <p:nvPr/>
          </p:nvPicPr>
          <p:blipFill>
            <a:blip r:embed="rId2">
              <a:alphaModFix amt="73000"/>
            </a:blip>
            <a:stretch>
              <a:fillRect/>
            </a:stretch>
          </p:blipFill>
          <p:spPr>
            <a:xfrm>
              <a:off x="4368576" y="4129939"/>
              <a:ext cx="522272" cy="395191"/>
            </a:xfrm>
            <a:prstGeom prst="rect">
              <a:avLst/>
            </a:prstGeom>
            <a:effectLst>
              <a:softEdge rad="50800"/>
            </a:effectLst>
          </p:spPr>
        </p:pic>
        <p:pic>
          <p:nvPicPr>
            <p:cNvPr id="22" name="Image 21">
              <a:extLst>
                <a:ext uri="{FF2B5EF4-FFF2-40B4-BE49-F238E27FC236}">
                  <a16:creationId xmlns:a16="http://schemas.microsoft.com/office/drawing/2014/main" id="{305CC419-7876-071F-4E2F-A195E7D4A43A}"/>
                </a:ext>
              </a:extLst>
            </p:cNvPr>
            <p:cNvPicPr>
              <a:picLocks noChangeAspect="1"/>
            </p:cNvPicPr>
            <p:nvPr/>
          </p:nvPicPr>
          <p:blipFill>
            <a:blip r:embed="rId3"/>
            <a:stretch>
              <a:fillRect/>
            </a:stretch>
          </p:blipFill>
          <p:spPr>
            <a:xfrm>
              <a:off x="4197344" y="2989629"/>
              <a:ext cx="1002726" cy="667495"/>
            </a:xfrm>
            <a:prstGeom prst="rect">
              <a:avLst/>
            </a:prstGeom>
            <a:effectLst>
              <a:softEdge rad="139700"/>
            </a:effectLst>
          </p:spPr>
        </p:pic>
        <p:pic>
          <p:nvPicPr>
            <p:cNvPr id="23" name="Image 22">
              <a:extLst>
                <a:ext uri="{FF2B5EF4-FFF2-40B4-BE49-F238E27FC236}">
                  <a16:creationId xmlns:a16="http://schemas.microsoft.com/office/drawing/2014/main" id="{238FB098-9317-6154-3D91-430CF862C2C9}"/>
                </a:ext>
              </a:extLst>
            </p:cNvPr>
            <p:cNvPicPr>
              <a:picLocks noChangeAspect="1"/>
            </p:cNvPicPr>
            <p:nvPr/>
          </p:nvPicPr>
          <p:blipFill>
            <a:blip r:embed="rId4"/>
            <a:stretch>
              <a:fillRect/>
            </a:stretch>
          </p:blipFill>
          <p:spPr>
            <a:xfrm>
              <a:off x="3968243" y="1938827"/>
              <a:ext cx="1422832" cy="700301"/>
            </a:xfrm>
            <a:prstGeom prst="rect">
              <a:avLst/>
            </a:prstGeom>
            <a:effectLst>
              <a:softEdge rad="76200"/>
            </a:effectLst>
          </p:spPr>
        </p:pic>
      </p:grpSp>
      <p:sp>
        <p:nvSpPr>
          <p:cNvPr id="26" name="ZoneTexte 25">
            <a:extLst>
              <a:ext uri="{FF2B5EF4-FFF2-40B4-BE49-F238E27FC236}">
                <a16:creationId xmlns:a16="http://schemas.microsoft.com/office/drawing/2014/main" id="{68020C27-009E-2E6B-1141-C0CF35E9CC72}"/>
              </a:ext>
            </a:extLst>
          </p:cNvPr>
          <p:cNvSpPr txBox="1"/>
          <p:nvPr/>
        </p:nvSpPr>
        <p:spPr>
          <a:xfrm>
            <a:off x="5251389" y="2624274"/>
            <a:ext cx="1911344" cy="184666"/>
          </a:xfrm>
          <a:prstGeom prst="rect">
            <a:avLst/>
          </a:prstGeom>
          <a:noFill/>
        </p:spPr>
        <p:txBody>
          <a:bodyPr wrap="square">
            <a:spAutoFit/>
          </a:bodyPr>
          <a:lstStyle/>
          <a:p>
            <a:r>
              <a:rPr lang="fr-FR" sz="600" dirty="0"/>
              <a:t>https://neurosciencenews.com/</a:t>
            </a:r>
          </a:p>
        </p:txBody>
      </p:sp>
      <p:sp>
        <p:nvSpPr>
          <p:cNvPr id="6" name="Espace réservé du numéro de diapositive 5">
            <a:extLst>
              <a:ext uri="{FF2B5EF4-FFF2-40B4-BE49-F238E27FC236}">
                <a16:creationId xmlns:a16="http://schemas.microsoft.com/office/drawing/2014/main" id="{B8E9FEED-38FF-A664-8600-C2EDA7E0481F}"/>
              </a:ext>
            </a:extLst>
          </p:cNvPr>
          <p:cNvSpPr>
            <a:spLocks noGrp="1"/>
          </p:cNvSpPr>
          <p:nvPr>
            <p:ph type="sldNum" sz="quarter" idx="12"/>
          </p:nvPr>
        </p:nvSpPr>
        <p:spPr/>
        <p:txBody>
          <a:bodyPr/>
          <a:lstStyle/>
          <a:p>
            <a:fld id="{28CF56FF-A9C7-48CE-B5A8-E2EC5C60375F}" type="slidenum">
              <a:rPr lang="en-GB" smtClean="0"/>
              <a:t>35</a:t>
            </a:fld>
            <a:endParaRPr lang="en-GB"/>
          </a:p>
        </p:txBody>
      </p:sp>
      <p:sp>
        <p:nvSpPr>
          <p:cNvPr id="4" name="Flèche : droite 3">
            <a:extLst>
              <a:ext uri="{FF2B5EF4-FFF2-40B4-BE49-F238E27FC236}">
                <a16:creationId xmlns:a16="http://schemas.microsoft.com/office/drawing/2014/main" id="{839B8E01-FEE3-30DB-DDCB-D6882F151631}"/>
              </a:ext>
            </a:extLst>
          </p:cNvPr>
          <p:cNvSpPr/>
          <p:nvPr/>
        </p:nvSpPr>
        <p:spPr>
          <a:xfrm>
            <a:off x="1541499" y="4398803"/>
            <a:ext cx="977838" cy="138021"/>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Flèche : droite 7">
            <a:extLst>
              <a:ext uri="{FF2B5EF4-FFF2-40B4-BE49-F238E27FC236}">
                <a16:creationId xmlns:a16="http://schemas.microsoft.com/office/drawing/2014/main" id="{51176AC6-C326-28C9-84C5-4D84807F11A1}"/>
              </a:ext>
            </a:extLst>
          </p:cNvPr>
          <p:cNvSpPr/>
          <p:nvPr/>
        </p:nvSpPr>
        <p:spPr>
          <a:xfrm rot="10800000">
            <a:off x="10143572" y="4332139"/>
            <a:ext cx="977838" cy="138021"/>
          </a:xfrm>
          <a:prstGeom prst="rightArrow">
            <a:avLst/>
          </a:prstGeom>
          <a:solidFill>
            <a:srgbClr val="FF0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sz="1400"/>
          </a:p>
        </p:txBody>
      </p:sp>
      <p:sp>
        <p:nvSpPr>
          <p:cNvPr id="17" name="ZoneTexte 16">
            <a:extLst>
              <a:ext uri="{FF2B5EF4-FFF2-40B4-BE49-F238E27FC236}">
                <a16:creationId xmlns:a16="http://schemas.microsoft.com/office/drawing/2014/main" id="{D606440B-B36A-3D39-8781-FC95B38F236D}"/>
              </a:ext>
            </a:extLst>
          </p:cNvPr>
          <p:cNvSpPr txBox="1"/>
          <p:nvPr/>
        </p:nvSpPr>
        <p:spPr>
          <a:xfrm>
            <a:off x="2692726" y="5664541"/>
            <a:ext cx="6509422" cy="523220"/>
          </a:xfrm>
          <a:custGeom>
            <a:avLst/>
            <a:gdLst>
              <a:gd name="connsiteX0" fmla="*/ 0 w 6509422"/>
              <a:gd name="connsiteY0" fmla="*/ 0 h 523220"/>
              <a:gd name="connsiteX1" fmla="*/ 461577 w 6509422"/>
              <a:gd name="connsiteY1" fmla="*/ 0 h 523220"/>
              <a:gd name="connsiteX2" fmla="*/ 1183531 w 6509422"/>
              <a:gd name="connsiteY2" fmla="*/ 0 h 523220"/>
              <a:gd name="connsiteX3" fmla="*/ 1710203 w 6509422"/>
              <a:gd name="connsiteY3" fmla="*/ 0 h 523220"/>
              <a:gd name="connsiteX4" fmla="*/ 2301968 w 6509422"/>
              <a:gd name="connsiteY4" fmla="*/ 0 h 523220"/>
              <a:gd name="connsiteX5" fmla="*/ 2958828 w 6509422"/>
              <a:gd name="connsiteY5" fmla="*/ 0 h 523220"/>
              <a:gd name="connsiteX6" fmla="*/ 3355311 w 6509422"/>
              <a:gd name="connsiteY6" fmla="*/ 0 h 523220"/>
              <a:gd name="connsiteX7" fmla="*/ 4077265 w 6509422"/>
              <a:gd name="connsiteY7" fmla="*/ 0 h 523220"/>
              <a:gd name="connsiteX8" fmla="*/ 4734125 w 6509422"/>
              <a:gd name="connsiteY8" fmla="*/ 0 h 523220"/>
              <a:gd name="connsiteX9" fmla="*/ 5390985 w 6509422"/>
              <a:gd name="connsiteY9" fmla="*/ 0 h 523220"/>
              <a:gd name="connsiteX10" fmla="*/ 5917656 w 6509422"/>
              <a:gd name="connsiteY10" fmla="*/ 0 h 523220"/>
              <a:gd name="connsiteX11" fmla="*/ 6509422 w 6509422"/>
              <a:gd name="connsiteY11" fmla="*/ 0 h 523220"/>
              <a:gd name="connsiteX12" fmla="*/ 6509422 w 6509422"/>
              <a:gd name="connsiteY12" fmla="*/ 523220 h 523220"/>
              <a:gd name="connsiteX13" fmla="*/ 5787468 w 6509422"/>
              <a:gd name="connsiteY13" fmla="*/ 523220 h 523220"/>
              <a:gd name="connsiteX14" fmla="*/ 5260797 w 6509422"/>
              <a:gd name="connsiteY14" fmla="*/ 523220 h 523220"/>
              <a:gd name="connsiteX15" fmla="*/ 4734125 w 6509422"/>
              <a:gd name="connsiteY15" fmla="*/ 523220 h 523220"/>
              <a:gd name="connsiteX16" fmla="*/ 4337642 w 6509422"/>
              <a:gd name="connsiteY16" fmla="*/ 523220 h 523220"/>
              <a:gd name="connsiteX17" fmla="*/ 3615688 w 6509422"/>
              <a:gd name="connsiteY17" fmla="*/ 523220 h 523220"/>
              <a:gd name="connsiteX18" fmla="*/ 3154111 w 6509422"/>
              <a:gd name="connsiteY18" fmla="*/ 523220 h 523220"/>
              <a:gd name="connsiteX19" fmla="*/ 2497251 w 6509422"/>
              <a:gd name="connsiteY19" fmla="*/ 523220 h 523220"/>
              <a:gd name="connsiteX20" fmla="*/ 1905485 w 6509422"/>
              <a:gd name="connsiteY20" fmla="*/ 523220 h 523220"/>
              <a:gd name="connsiteX21" fmla="*/ 1313720 w 6509422"/>
              <a:gd name="connsiteY21" fmla="*/ 523220 h 523220"/>
              <a:gd name="connsiteX22" fmla="*/ 917237 w 6509422"/>
              <a:gd name="connsiteY22" fmla="*/ 523220 h 523220"/>
              <a:gd name="connsiteX23" fmla="*/ 520754 w 6509422"/>
              <a:gd name="connsiteY23" fmla="*/ 523220 h 523220"/>
              <a:gd name="connsiteX24" fmla="*/ 0 w 6509422"/>
              <a:gd name="connsiteY24" fmla="*/ 523220 h 523220"/>
              <a:gd name="connsiteX25" fmla="*/ 0 w 6509422"/>
              <a:gd name="connsiteY25" fmla="*/ 0 h 523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6509422" h="523220" extrusionOk="0">
                <a:moveTo>
                  <a:pt x="0" y="0"/>
                </a:moveTo>
                <a:cubicBezTo>
                  <a:pt x="138496" y="-54711"/>
                  <a:pt x="282973" y="9945"/>
                  <a:pt x="461577" y="0"/>
                </a:cubicBezTo>
                <a:cubicBezTo>
                  <a:pt x="640181" y="-9945"/>
                  <a:pt x="964798" y="25153"/>
                  <a:pt x="1183531" y="0"/>
                </a:cubicBezTo>
                <a:cubicBezTo>
                  <a:pt x="1402264" y="-25153"/>
                  <a:pt x="1527566" y="20539"/>
                  <a:pt x="1710203" y="0"/>
                </a:cubicBezTo>
                <a:cubicBezTo>
                  <a:pt x="1892840" y="-20539"/>
                  <a:pt x="2134230" y="55195"/>
                  <a:pt x="2301968" y="0"/>
                </a:cubicBezTo>
                <a:cubicBezTo>
                  <a:pt x="2469706" y="-55195"/>
                  <a:pt x="2729106" y="62806"/>
                  <a:pt x="2958828" y="0"/>
                </a:cubicBezTo>
                <a:cubicBezTo>
                  <a:pt x="3188550" y="-62806"/>
                  <a:pt x="3272778" y="10066"/>
                  <a:pt x="3355311" y="0"/>
                </a:cubicBezTo>
                <a:cubicBezTo>
                  <a:pt x="3437844" y="-10066"/>
                  <a:pt x="3872255" y="15542"/>
                  <a:pt x="4077265" y="0"/>
                </a:cubicBezTo>
                <a:cubicBezTo>
                  <a:pt x="4282275" y="-15542"/>
                  <a:pt x="4482082" y="19894"/>
                  <a:pt x="4734125" y="0"/>
                </a:cubicBezTo>
                <a:cubicBezTo>
                  <a:pt x="4986168" y="-19894"/>
                  <a:pt x="5196767" y="69012"/>
                  <a:pt x="5390985" y="0"/>
                </a:cubicBezTo>
                <a:cubicBezTo>
                  <a:pt x="5585203" y="-69012"/>
                  <a:pt x="5735413" y="56098"/>
                  <a:pt x="5917656" y="0"/>
                </a:cubicBezTo>
                <a:cubicBezTo>
                  <a:pt x="6099899" y="-56098"/>
                  <a:pt x="6281236" y="35097"/>
                  <a:pt x="6509422" y="0"/>
                </a:cubicBezTo>
                <a:cubicBezTo>
                  <a:pt x="6560396" y="147117"/>
                  <a:pt x="6500629" y="369582"/>
                  <a:pt x="6509422" y="523220"/>
                </a:cubicBezTo>
                <a:cubicBezTo>
                  <a:pt x="6194491" y="577189"/>
                  <a:pt x="5954351" y="508491"/>
                  <a:pt x="5787468" y="523220"/>
                </a:cubicBezTo>
                <a:cubicBezTo>
                  <a:pt x="5620585" y="537949"/>
                  <a:pt x="5523673" y="519029"/>
                  <a:pt x="5260797" y="523220"/>
                </a:cubicBezTo>
                <a:cubicBezTo>
                  <a:pt x="4997921" y="527411"/>
                  <a:pt x="4956073" y="471647"/>
                  <a:pt x="4734125" y="523220"/>
                </a:cubicBezTo>
                <a:cubicBezTo>
                  <a:pt x="4512177" y="574793"/>
                  <a:pt x="4459459" y="488291"/>
                  <a:pt x="4337642" y="523220"/>
                </a:cubicBezTo>
                <a:cubicBezTo>
                  <a:pt x="4215825" y="558149"/>
                  <a:pt x="3853671" y="507692"/>
                  <a:pt x="3615688" y="523220"/>
                </a:cubicBezTo>
                <a:cubicBezTo>
                  <a:pt x="3377705" y="538748"/>
                  <a:pt x="3358966" y="488556"/>
                  <a:pt x="3154111" y="523220"/>
                </a:cubicBezTo>
                <a:cubicBezTo>
                  <a:pt x="2949256" y="557884"/>
                  <a:pt x="2777787" y="477754"/>
                  <a:pt x="2497251" y="523220"/>
                </a:cubicBezTo>
                <a:cubicBezTo>
                  <a:pt x="2216715" y="568686"/>
                  <a:pt x="2171502" y="497954"/>
                  <a:pt x="1905485" y="523220"/>
                </a:cubicBezTo>
                <a:cubicBezTo>
                  <a:pt x="1639468" y="548486"/>
                  <a:pt x="1512979" y="462571"/>
                  <a:pt x="1313720" y="523220"/>
                </a:cubicBezTo>
                <a:cubicBezTo>
                  <a:pt x="1114461" y="583869"/>
                  <a:pt x="1101348" y="516990"/>
                  <a:pt x="917237" y="523220"/>
                </a:cubicBezTo>
                <a:cubicBezTo>
                  <a:pt x="733126" y="529450"/>
                  <a:pt x="645261" y="484146"/>
                  <a:pt x="520754" y="523220"/>
                </a:cubicBezTo>
                <a:cubicBezTo>
                  <a:pt x="396247" y="562294"/>
                  <a:pt x="155840" y="492138"/>
                  <a:pt x="0" y="523220"/>
                </a:cubicBezTo>
                <a:cubicBezTo>
                  <a:pt x="-28433" y="294896"/>
                  <a:pt x="56147" y="253780"/>
                  <a:pt x="0" y="0"/>
                </a:cubicBezTo>
                <a:close/>
              </a:path>
            </a:pathLst>
          </a:custGeom>
          <a:noFill/>
          <a:ln w="28575">
            <a:solidFill>
              <a:srgbClr val="FF0000"/>
            </a:solidFill>
            <a:extLst>
              <a:ext uri="{C807C97D-BFC1-408E-A445-0C87EB9F89A2}">
                <ask:lineSketchStyleProps xmlns:ask="http://schemas.microsoft.com/office/drawing/2018/sketchyshapes" sd="1755691087">
                  <a:prstGeom prst="rect">
                    <a:avLst/>
                  </a:prstGeom>
                  <ask:type>
                    <ask:lineSketchScribble/>
                  </ask:type>
                </ask:lineSketchStyleProps>
              </a:ext>
            </a:extLst>
          </a:ln>
        </p:spPr>
        <p:txBody>
          <a:bodyPr wrap="square" rtlCol="0">
            <a:spAutoFit/>
          </a:bodyPr>
          <a:lstStyle/>
          <a:p>
            <a:r>
              <a:rPr lang="fr-FR" sz="1400" dirty="0">
                <a:solidFill>
                  <a:srgbClr val="0070C0"/>
                </a:solidFill>
              </a:rPr>
              <a:t>Effets physiques avérés </a:t>
            </a:r>
            <a:r>
              <a:rPr lang="fr-FR" sz="1400" dirty="0"/>
              <a:t>pour les ondes ionisantes : UV, X et gamma</a:t>
            </a:r>
          </a:p>
          <a:p>
            <a:r>
              <a:rPr lang="fr-FR" sz="1400" dirty="0">
                <a:solidFill>
                  <a:srgbClr val="0070C0"/>
                </a:solidFill>
              </a:rPr>
              <a:t>Pas d’effets physiques </a:t>
            </a:r>
            <a:r>
              <a:rPr lang="fr-FR" sz="1400" dirty="0"/>
              <a:t>pour les ondes : infra-rouge, microondes et radio.</a:t>
            </a:r>
          </a:p>
        </p:txBody>
      </p:sp>
    </p:spTree>
    <p:extLst>
      <p:ext uri="{BB962C8B-B14F-4D97-AF65-F5344CB8AC3E}">
        <p14:creationId xmlns:p14="http://schemas.microsoft.com/office/powerpoint/2010/main" val="1344386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P spid="1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90CD20B-4E05-4C3C-8F5D-8C0837DAA37C}"/>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85660" y="6098195"/>
            <a:ext cx="5716488" cy="365125"/>
          </a:xfrm>
        </p:spPr>
        <p:txBody>
          <a:bodyPr/>
          <a:lstStyle/>
          <a:p>
            <a:r>
              <a:rPr lang="fr-FR"/>
              <a:t>Les ondes et nous</a:t>
            </a:r>
            <a:endParaRPr lang="en-GB" dirty="0"/>
          </a:p>
        </p:txBody>
      </p:sp>
      <p:sp>
        <p:nvSpPr>
          <p:cNvPr id="5" name="ZoneTexte 4"/>
          <p:cNvSpPr txBox="1"/>
          <p:nvPr/>
        </p:nvSpPr>
        <p:spPr>
          <a:xfrm>
            <a:off x="5832798" y="408888"/>
            <a:ext cx="5799179" cy="369332"/>
          </a:xfrm>
          <a:prstGeom prst="rect">
            <a:avLst/>
          </a:prstGeom>
          <a:noFill/>
          <a:ln>
            <a:noFill/>
          </a:ln>
        </p:spPr>
        <p:txBody>
          <a:bodyPr wrap="square" rtlCol="0">
            <a:spAutoFit/>
          </a:bodyPr>
          <a:lstStyle/>
          <a:p>
            <a:r>
              <a:rPr lang="fr-FR" dirty="0">
                <a:solidFill>
                  <a:srgbClr val="FF0000"/>
                </a:solidFill>
              </a:rPr>
              <a:t>Effets sanitaires des champs et des ondes</a:t>
            </a:r>
          </a:p>
        </p:txBody>
      </p:sp>
      <p:sp>
        <p:nvSpPr>
          <p:cNvPr id="19" name="ZoneTexte 18">
            <a:extLst>
              <a:ext uri="{FF2B5EF4-FFF2-40B4-BE49-F238E27FC236}">
                <a16:creationId xmlns:a16="http://schemas.microsoft.com/office/drawing/2014/main" id="{130BAC23-424F-4E2E-AFB1-7DF3AC893630}"/>
              </a:ext>
            </a:extLst>
          </p:cNvPr>
          <p:cNvSpPr txBox="1"/>
          <p:nvPr/>
        </p:nvSpPr>
        <p:spPr>
          <a:xfrm>
            <a:off x="3305917" y="909512"/>
            <a:ext cx="6678412" cy="369332"/>
          </a:xfrm>
          <a:prstGeom prst="rect">
            <a:avLst/>
          </a:prstGeom>
          <a:noFill/>
        </p:spPr>
        <p:txBody>
          <a:bodyPr wrap="square" rtlCol="0">
            <a:spAutoFit/>
          </a:bodyPr>
          <a:lstStyle/>
          <a:p>
            <a:r>
              <a:rPr lang="fr-FR" dirty="0"/>
              <a:t>Les 3 niveaux d’effets potentiels sur un corps humain</a:t>
            </a:r>
          </a:p>
        </p:txBody>
      </p:sp>
      <p:sp>
        <p:nvSpPr>
          <p:cNvPr id="6" name="Espace réservé du numéro de diapositive 5">
            <a:extLst>
              <a:ext uri="{FF2B5EF4-FFF2-40B4-BE49-F238E27FC236}">
                <a16:creationId xmlns:a16="http://schemas.microsoft.com/office/drawing/2014/main" id="{B5AF1FF3-5D2F-4D5E-A4FC-DA3D941DC00F}"/>
              </a:ext>
            </a:extLst>
          </p:cNvPr>
          <p:cNvSpPr>
            <a:spLocks noGrp="1"/>
          </p:cNvSpPr>
          <p:nvPr>
            <p:ph type="sldNum" sz="quarter" idx="12"/>
          </p:nvPr>
        </p:nvSpPr>
        <p:spPr/>
        <p:txBody>
          <a:bodyPr/>
          <a:lstStyle/>
          <a:p>
            <a:fld id="{28CF56FF-A9C7-48CE-B5A8-E2EC5C60375F}" type="slidenum">
              <a:rPr lang="en-GB" smtClean="0"/>
              <a:t>36</a:t>
            </a:fld>
            <a:endParaRPr lang="en-GB"/>
          </a:p>
        </p:txBody>
      </p:sp>
      <p:sp>
        <p:nvSpPr>
          <p:cNvPr id="4" name="Flèche : droite 3">
            <a:extLst>
              <a:ext uri="{FF2B5EF4-FFF2-40B4-BE49-F238E27FC236}">
                <a16:creationId xmlns:a16="http://schemas.microsoft.com/office/drawing/2014/main" id="{BB903718-CB72-8DCD-BED9-DF9A5362F0C0}"/>
              </a:ext>
            </a:extLst>
          </p:cNvPr>
          <p:cNvSpPr/>
          <p:nvPr/>
        </p:nvSpPr>
        <p:spPr>
          <a:xfrm>
            <a:off x="1461947" y="3329879"/>
            <a:ext cx="995150" cy="186431"/>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grpSp>
        <p:nvGrpSpPr>
          <p:cNvPr id="8" name="Groupe 7">
            <a:extLst>
              <a:ext uri="{FF2B5EF4-FFF2-40B4-BE49-F238E27FC236}">
                <a16:creationId xmlns:a16="http://schemas.microsoft.com/office/drawing/2014/main" id="{27BD49F7-F330-294E-FC8A-5D7004EAE564}"/>
              </a:ext>
            </a:extLst>
          </p:cNvPr>
          <p:cNvGrpSpPr/>
          <p:nvPr/>
        </p:nvGrpSpPr>
        <p:grpSpPr>
          <a:xfrm>
            <a:off x="2504354" y="1733822"/>
            <a:ext cx="7479975" cy="3510987"/>
            <a:chOff x="1052303" y="1727319"/>
            <a:chExt cx="7479975" cy="3510987"/>
          </a:xfrm>
        </p:grpSpPr>
        <p:grpSp>
          <p:nvGrpSpPr>
            <p:cNvPr id="17" name="Groupe 16">
              <a:extLst>
                <a:ext uri="{FF2B5EF4-FFF2-40B4-BE49-F238E27FC236}">
                  <a16:creationId xmlns:a16="http://schemas.microsoft.com/office/drawing/2014/main" id="{746770DF-0AAD-0446-B025-585F81227F39}"/>
                </a:ext>
              </a:extLst>
            </p:cNvPr>
            <p:cNvGrpSpPr/>
            <p:nvPr/>
          </p:nvGrpSpPr>
          <p:grpSpPr>
            <a:xfrm>
              <a:off x="1052303" y="1727319"/>
              <a:ext cx="7479975" cy="3510987"/>
              <a:chOff x="600187" y="1811253"/>
              <a:chExt cx="7479975" cy="3510987"/>
            </a:xfrm>
          </p:grpSpPr>
          <p:sp>
            <p:nvSpPr>
              <p:cNvPr id="28" name="ZoneTexte 27">
                <a:extLst>
                  <a:ext uri="{FF2B5EF4-FFF2-40B4-BE49-F238E27FC236}">
                    <a16:creationId xmlns:a16="http://schemas.microsoft.com/office/drawing/2014/main" id="{825B5519-EDCB-E4B6-4BFD-42EC03971769}"/>
                  </a:ext>
                </a:extLst>
              </p:cNvPr>
              <p:cNvSpPr txBox="1"/>
              <p:nvPr/>
            </p:nvSpPr>
            <p:spPr>
              <a:xfrm>
                <a:off x="600187" y="3001074"/>
                <a:ext cx="2702623" cy="830997"/>
              </a:xfrm>
              <a:prstGeom prst="rect">
                <a:avLst/>
              </a:prstGeom>
              <a:noFill/>
              <a:ln>
                <a:solidFill>
                  <a:srgbClr val="FF0000"/>
                </a:solidFill>
              </a:ln>
            </p:spPr>
            <p:txBody>
              <a:bodyPr wrap="square" rtlCol="0">
                <a:spAutoFit/>
              </a:bodyPr>
              <a:lstStyle/>
              <a:p>
                <a:r>
                  <a:rPr lang="fr-FR" sz="1600" dirty="0">
                    <a:solidFill>
                      <a:schemeClr val="accent2"/>
                    </a:solidFill>
                  </a:rPr>
                  <a:t>Le système nerveux propage des impulsions électriques</a:t>
                </a:r>
              </a:p>
            </p:txBody>
          </p:sp>
          <p:sp>
            <p:nvSpPr>
              <p:cNvPr id="29" name="Triangle isocèle 28">
                <a:extLst>
                  <a:ext uri="{FF2B5EF4-FFF2-40B4-BE49-F238E27FC236}">
                    <a16:creationId xmlns:a16="http://schemas.microsoft.com/office/drawing/2014/main" id="{D852500B-2F0D-43F3-C644-45325181B416}"/>
                  </a:ext>
                </a:extLst>
              </p:cNvPr>
              <p:cNvSpPr/>
              <p:nvPr/>
            </p:nvSpPr>
            <p:spPr>
              <a:xfrm rot="10800000">
                <a:off x="3633522" y="4098058"/>
                <a:ext cx="1222420" cy="1224182"/>
              </a:xfrm>
              <a:prstGeom prst="triangle">
                <a:avLst>
                  <a:gd name="adj" fmla="val 50794"/>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sp>
            <p:nvSpPr>
              <p:cNvPr id="30" name="Trapèze 29">
                <a:extLst>
                  <a:ext uri="{FF2B5EF4-FFF2-40B4-BE49-F238E27FC236}">
                    <a16:creationId xmlns:a16="http://schemas.microsoft.com/office/drawing/2014/main" id="{20107F1D-F04D-983D-6BD9-0EF79161D71E}"/>
                  </a:ext>
                </a:extLst>
              </p:cNvPr>
              <p:cNvSpPr/>
              <p:nvPr/>
            </p:nvSpPr>
            <p:spPr>
              <a:xfrm rot="10800000">
                <a:off x="3180555" y="2953742"/>
                <a:ext cx="2128355" cy="1017995"/>
              </a:xfrm>
              <a:prstGeom prst="trapezoid">
                <a:avLst>
                  <a:gd name="adj" fmla="val 42964"/>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sp>
            <p:nvSpPr>
              <p:cNvPr id="31" name="Trapèze 30">
                <a:extLst>
                  <a:ext uri="{FF2B5EF4-FFF2-40B4-BE49-F238E27FC236}">
                    <a16:creationId xmlns:a16="http://schemas.microsoft.com/office/drawing/2014/main" id="{F53913DB-6EDA-5177-FEC3-289C4BC722C0}"/>
                  </a:ext>
                </a:extLst>
              </p:cNvPr>
              <p:cNvSpPr/>
              <p:nvPr/>
            </p:nvSpPr>
            <p:spPr>
              <a:xfrm rot="10800000">
                <a:off x="2748412" y="1811253"/>
                <a:ext cx="2964581" cy="1017995"/>
              </a:xfrm>
              <a:prstGeom prst="trapezoid">
                <a:avLst>
                  <a:gd name="adj" fmla="val 38237"/>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600"/>
              </a:p>
            </p:txBody>
          </p:sp>
          <p:sp>
            <p:nvSpPr>
              <p:cNvPr id="32" name="ZoneTexte 31">
                <a:extLst>
                  <a:ext uri="{FF2B5EF4-FFF2-40B4-BE49-F238E27FC236}">
                    <a16:creationId xmlns:a16="http://schemas.microsoft.com/office/drawing/2014/main" id="{23BC63AB-13D1-4C82-BCA9-586AA7C648C9}"/>
                  </a:ext>
                </a:extLst>
              </p:cNvPr>
              <p:cNvSpPr txBox="1"/>
              <p:nvPr/>
            </p:nvSpPr>
            <p:spPr>
              <a:xfrm>
                <a:off x="4819904" y="4349012"/>
                <a:ext cx="3207554" cy="338554"/>
              </a:xfrm>
              <a:prstGeom prst="rect">
                <a:avLst/>
              </a:prstGeom>
              <a:noFill/>
              <a:ln>
                <a:solidFill>
                  <a:schemeClr val="accent1"/>
                </a:solidFill>
              </a:ln>
            </p:spPr>
            <p:txBody>
              <a:bodyPr wrap="square" rtlCol="0">
                <a:spAutoFit/>
              </a:bodyPr>
              <a:lstStyle/>
              <a:p>
                <a:r>
                  <a:rPr lang="fr-FR" sz="1600" dirty="0">
                    <a:solidFill>
                      <a:srgbClr val="FF0000"/>
                    </a:solidFill>
                  </a:rPr>
                  <a:t>Effets physiques sur les cellules</a:t>
                </a:r>
              </a:p>
            </p:txBody>
          </p:sp>
          <p:sp>
            <p:nvSpPr>
              <p:cNvPr id="33" name="ZoneTexte 32">
                <a:extLst>
                  <a:ext uri="{FF2B5EF4-FFF2-40B4-BE49-F238E27FC236}">
                    <a16:creationId xmlns:a16="http://schemas.microsoft.com/office/drawing/2014/main" id="{1483FAE3-2D1F-D5DD-EFFA-4348F9206820}"/>
                  </a:ext>
                </a:extLst>
              </p:cNvPr>
              <p:cNvSpPr txBox="1"/>
              <p:nvPr/>
            </p:nvSpPr>
            <p:spPr>
              <a:xfrm>
                <a:off x="5510216" y="3100175"/>
                <a:ext cx="2569946" cy="584775"/>
              </a:xfrm>
              <a:prstGeom prst="rect">
                <a:avLst/>
              </a:prstGeom>
              <a:noFill/>
              <a:ln>
                <a:solidFill>
                  <a:schemeClr val="accent1"/>
                </a:solidFill>
              </a:ln>
            </p:spPr>
            <p:txBody>
              <a:bodyPr wrap="square" rtlCol="0">
                <a:spAutoFit/>
              </a:bodyPr>
              <a:lstStyle/>
              <a:p>
                <a:r>
                  <a:rPr lang="fr-FR" sz="1600" dirty="0">
                    <a:solidFill>
                      <a:schemeClr val="accent2"/>
                    </a:solidFill>
                  </a:rPr>
                  <a:t>Effets physiologiques sur les organismes</a:t>
                </a:r>
              </a:p>
            </p:txBody>
          </p:sp>
          <p:sp>
            <p:nvSpPr>
              <p:cNvPr id="34" name="ZoneTexte 33">
                <a:extLst>
                  <a:ext uri="{FF2B5EF4-FFF2-40B4-BE49-F238E27FC236}">
                    <a16:creationId xmlns:a16="http://schemas.microsoft.com/office/drawing/2014/main" id="{30C1C15C-EEAA-2E96-9DCF-F792BA4C0E31}"/>
                  </a:ext>
                </a:extLst>
              </p:cNvPr>
              <p:cNvSpPr txBox="1"/>
              <p:nvPr/>
            </p:nvSpPr>
            <p:spPr>
              <a:xfrm>
                <a:off x="5899103" y="1920406"/>
                <a:ext cx="2128355" cy="830997"/>
              </a:xfrm>
              <a:prstGeom prst="rect">
                <a:avLst/>
              </a:prstGeom>
              <a:noFill/>
              <a:ln>
                <a:solidFill>
                  <a:schemeClr val="accent1"/>
                </a:solidFill>
              </a:ln>
            </p:spPr>
            <p:txBody>
              <a:bodyPr wrap="square" rtlCol="0">
                <a:spAutoFit/>
              </a:bodyPr>
              <a:lstStyle/>
              <a:p>
                <a:r>
                  <a:rPr lang="fr-FR" sz="1600" dirty="0">
                    <a:solidFill>
                      <a:srgbClr val="0070C0"/>
                    </a:solidFill>
                  </a:rPr>
                  <a:t>Effets psychologiques sur les individus</a:t>
                </a:r>
              </a:p>
            </p:txBody>
          </p:sp>
          <p:sp>
            <p:nvSpPr>
              <p:cNvPr id="35" name="ZoneTexte 34">
                <a:extLst>
                  <a:ext uri="{FF2B5EF4-FFF2-40B4-BE49-F238E27FC236}">
                    <a16:creationId xmlns:a16="http://schemas.microsoft.com/office/drawing/2014/main" id="{CD9F65F7-63A2-4EA8-C0FE-2325F131F900}"/>
                  </a:ext>
                </a:extLst>
              </p:cNvPr>
              <p:cNvSpPr txBox="1"/>
              <p:nvPr/>
            </p:nvSpPr>
            <p:spPr>
              <a:xfrm>
                <a:off x="716040" y="4304437"/>
                <a:ext cx="2847724" cy="830997"/>
              </a:xfrm>
              <a:prstGeom prst="rect">
                <a:avLst/>
              </a:prstGeom>
              <a:noFill/>
              <a:ln>
                <a:solidFill>
                  <a:srgbClr val="FF0000"/>
                </a:solidFill>
              </a:ln>
            </p:spPr>
            <p:txBody>
              <a:bodyPr wrap="square" rtlCol="0">
                <a:spAutoFit/>
              </a:bodyPr>
              <a:lstStyle/>
              <a:p>
                <a:r>
                  <a:rPr lang="fr-FR" sz="1600" dirty="0">
                    <a:solidFill>
                      <a:srgbClr val="FF0000"/>
                    </a:solidFill>
                  </a:rPr>
                  <a:t>Le corps humain est constitué de molécules (ADN, protéines, …)</a:t>
                </a:r>
              </a:p>
            </p:txBody>
          </p:sp>
          <p:sp>
            <p:nvSpPr>
              <p:cNvPr id="36" name="ZoneTexte 35">
                <a:extLst>
                  <a:ext uri="{FF2B5EF4-FFF2-40B4-BE49-F238E27FC236}">
                    <a16:creationId xmlns:a16="http://schemas.microsoft.com/office/drawing/2014/main" id="{CDC83284-5171-6146-4521-F3DF75226236}"/>
                  </a:ext>
                </a:extLst>
              </p:cNvPr>
              <p:cNvSpPr txBox="1"/>
              <p:nvPr/>
            </p:nvSpPr>
            <p:spPr>
              <a:xfrm>
                <a:off x="640502" y="1905918"/>
                <a:ext cx="1920739" cy="830997"/>
              </a:xfrm>
              <a:prstGeom prst="rect">
                <a:avLst/>
              </a:prstGeom>
              <a:noFill/>
              <a:ln>
                <a:solidFill>
                  <a:srgbClr val="FF0000"/>
                </a:solidFill>
              </a:ln>
            </p:spPr>
            <p:txBody>
              <a:bodyPr wrap="square" rtlCol="0">
                <a:spAutoFit/>
              </a:bodyPr>
              <a:lstStyle/>
              <a:p>
                <a:r>
                  <a:rPr lang="fr-FR" sz="1600" dirty="0">
                    <a:solidFill>
                      <a:srgbClr val="0070C0"/>
                    </a:solidFill>
                  </a:rPr>
                  <a:t>Le cerveau est à l’origine du comportement</a:t>
                </a:r>
              </a:p>
            </p:txBody>
          </p:sp>
        </p:grpSp>
        <p:pic>
          <p:nvPicPr>
            <p:cNvPr id="20" name="Image 19">
              <a:extLst>
                <a:ext uri="{FF2B5EF4-FFF2-40B4-BE49-F238E27FC236}">
                  <a16:creationId xmlns:a16="http://schemas.microsoft.com/office/drawing/2014/main" id="{B7057FC4-3900-C7E4-B79D-4D39C02D248C}"/>
                </a:ext>
              </a:extLst>
            </p:cNvPr>
            <p:cNvPicPr>
              <a:picLocks noChangeAspect="1"/>
            </p:cNvPicPr>
            <p:nvPr/>
          </p:nvPicPr>
          <p:blipFill>
            <a:blip r:embed="rId2">
              <a:alphaModFix amt="73000"/>
            </a:blip>
            <a:stretch>
              <a:fillRect/>
            </a:stretch>
          </p:blipFill>
          <p:spPr>
            <a:xfrm>
              <a:off x="4368576" y="4129939"/>
              <a:ext cx="522272" cy="395191"/>
            </a:xfrm>
            <a:prstGeom prst="rect">
              <a:avLst/>
            </a:prstGeom>
            <a:effectLst>
              <a:softEdge rad="50800"/>
            </a:effectLst>
          </p:spPr>
        </p:pic>
        <p:pic>
          <p:nvPicPr>
            <p:cNvPr id="24" name="Image 23">
              <a:extLst>
                <a:ext uri="{FF2B5EF4-FFF2-40B4-BE49-F238E27FC236}">
                  <a16:creationId xmlns:a16="http://schemas.microsoft.com/office/drawing/2014/main" id="{9C8DA2A5-3BBA-EA81-B5B9-38FF74F39548}"/>
                </a:ext>
              </a:extLst>
            </p:cNvPr>
            <p:cNvPicPr>
              <a:picLocks noChangeAspect="1"/>
            </p:cNvPicPr>
            <p:nvPr/>
          </p:nvPicPr>
          <p:blipFill>
            <a:blip r:embed="rId3"/>
            <a:stretch>
              <a:fillRect/>
            </a:stretch>
          </p:blipFill>
          <p:spPr>
            <a:xfrm>
              <a:off x="4197344" y="2989629"/>
              <a:ext cx="1002726" cy="667495"/>
            </a:xfrm>
            <a:prstGeom prst="rect">
              <a:avLst/>
            </a:prstGeom>
            <a:effectLst>
              <a:softEdge rad="139700"/>
            </a:effectLst>
          </p:spPr>
        </p:pic>
        <p:pic>
          <p:nvPicPr>
            <p:cNvPr id="25" name="Image 24">
              <a:extLst>
                <a:ext uri="{FF2B5EF4-FFF2-40B4-BE49-F238E27FC236}">
                  <a16:creationId xmlns:a16="http://schemas.microsoft.com/office/drawing/2014/main" id="{D1827E65-23D0-26CE-A513-380BD64BAC5B}"/>
                </a:ext>
              </a:extLst>
            </p:cNvPr>
            <p:cNvPicPr>
              <a:picLocks noChangeAspect="1"/>
            </p:cNvPicPr>
            <p:nvPr/>
          </p:nvPicPr>
          <p:blipFill>
            <a:blip r:embed="rId4"/>
            <a:stretch>
              <a:fillRect/>
            </a:stretch>
          </p:blipFill>
          <p:spPr>
            <a:xfrm>
              <a:off x="3968243" y="1938827"/>
              <a:ext cx="1422832" cy="700301"/>
            </a:xfrm>
            <a:prstGeom prst="rect">
              <a:avLst/>
            </a:prstGeom>
            <a:effectLst>
              <a:softEdge rad="76200"/>
            </a:effectLst>
          </p:spPr>
        </p:pic>
      </p:grpSp>
      <p:sp>
        <p:nvSpPr>
          <p:cNvPr id="37" name="ZoneTexte 36">
            <a:extLst>
              <a:ext uri="{FF2B5EF4-FFF2-40B4-BE49-F238E27FC236}">
                <a16:creationId xmlns:a16="http://schemas.microsoft.com/office/drawing/2014/main" id="{0934298D-741C-AB58-5F70-311F2490DB39}"/>
              </a:ext>
            </a:extLst>
          </p:cNvPr>
          <p:cNvSpPr txBox="1"/>
          <p:nvPr/>
        </p:nvSpPr>
        <p:spPr>
          <a:xfrm>
            <a:off x="5247987" y="2688093"/>
            <a:ext cx="1911344" cy="200055"/>
          </a:xfrm>
          <a:prstGeom prst="rect">
            <a:avLst/>
          </a:prstGeom>
          <a:noFill/>
        </p:spPr>
        <p:txBody>
          <a:bodyPr wrap="square">
            <a:spAutoFit/>
          </a:bodyPr>
          <a:lstStyle/>
          <a:p>
            <a:r>
              <a:rPr lang="fr-FR" sz="700" dirty="0"/>
              <a:t>https://neurosciencenews.com/</a:t>
            </a:r>
          </a:p>
        </p:txBody>
      </p:sp>
      <p:sp>
        <p:nvSpPr>
          <p:cNvPr id="38" name="Flèche : droite 37">
            <a:extLst>
              <a:ext uri="{FF2B5EF4-FFF2-40B4-BE49-F238E27FC236}">
                <a16:creationId xmlns:a16="http://schemas.microsoft.com/office/drawing/2014/main" id="{CF983116-2788-B999-4195-18C01CAAF8CE}"/>
              </a:ext>
            </a:extLst>
          </p:cNvPr>
          <p:cNvSpPr/>
          <p:nvPr/>
        </p:nvSpPr>
        <p:spPr>
          <a:xfrm rot="10800000">
            <a:off x="10074658" y="3267897"/>
            <a:ext cx="995150" cy="186431"/>
          </a:xfrm>
          <a:prstGeom prst="rightArrow">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1762320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45727FC-EDB0-896E-F2BC-C55C4109F258}"/>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5F3E58A2-8164-05CE-1F3E-AFD6B128566F}"/>
              </a:ext>
            </a:extLst>
          </p:cNvPr>
          <p:cNvSpPr>
            <a:spLocks noGrp="1"/>
          </p:cNvSpPr>
          <p:nvPr>
            <p:ph type="ftr" sz="quarter" idx="11"/>
          </p:nvPr>
        </p:nvSpPr>
        <p:spPr/>
        <p:txBody>
          <a:bodyPr/>
          <a:lstStyle/>
          <a:p>
            <a:r>
              <a:rPr lang="fr-FR" dirty="0"/>
              <a:t>Les ondes et nous</a:t>
            </a:r>
            <a:endParaRPr lang="en-GB" dirty="0"/>
          </a:p>
        </p:txBody>
      </p:sp>
      <p:sp>
        <p:nvSpPr>
          <p:cNvPr id="4" name="Espace réservé du numéro de diapositive 3">
            <a:extLst>
              <a:ext uri="{FF2B5EF4-FFF2-40B4-BE49-F238E27FC236}">
                <a16:creationId xmlns:a16="http://schemas.microsoft.com/office/drawing/2014/main" id="{BF9F1D98-6BE2-A5D2-283B-BF44AC45730B}"/>
              </a:ext>
            </a:extLst>
          </p:cNvPr>
          <p:cNvSpPr>
            <a:spLocks noGrp="1"/>
          </p:cNvSpPr>
          <p:nvPr>
            <p:ph type="sldNum" sz="quarter" idx="12"/>
          </p:nvPr>
        </p:nvSpPr>
        <p:spPr/>
        <p:txBody>
          <a:bodyPr/>
          <a:lstStyle/>
          <a:p>
            <a:fld id="{28CF56FF-A9C7-48CE-B5A8-E2EC5C60375F}" type="slidenum">
              <a:rPr lang="en-GB" smtClean="0"/>
              <a:t>37</a:t>
            </a:fld>
            <a:endParaRPr lang="en-GB"/>
          </a:p>
        </p:txBody>
      </p:sp>
      <p:sp>
        <p:nvSpPr>
          <p:cNvPr id="6" name="ZoneTexte 5">
            <a:extLst>
              <a:ext uri="{FF2B5EF4-FFF2-40B4-BE49-F238E27FC236}">
                <a16:creationId xmlns:a16="http://schemas.microsoft.com/office/drawing/2014/main" id="{B74B264F-70AC-7A63-EA54-3FCFD59A1C46}"/>
              </a:ext>
            </a:extLst>
          </p:cNvPr>
          <p:cNvSpPr txBox="1"/>
          <p:nvPr/>
        </p:nvSpPr>
        <p:spPr>
          <a:xfrm>
            <a:off x="1762315" y="1368286"/>
            <a:ext cx="4557312" cy="1169551"/>
          </a:xfrm>
          <a:prstGeom prst="rect">
            <a:avLst/>
          </a:prstGeom>
          <a:noFill/>
          <a:ln>
            <a:solidFill>
              <a:srgbClr val="C00000"/>
            </a:solidFill>
          </a:ln>
        </p:spPr>
        <p:txBody>
          <a:bodyPr wrap="square" rtlCol="0">
            <a:spAutoFit/>
          </a:bodyPr>
          <a:lstStyle/>
          <a:p>
            <a:r>
              <a:rPr lang="fr-FR" sz="1400" dirty="0"/>
              <a:t>L’influx nerveux (potentiel d’action) est une impulsion électrique se déplaçant à 100 m/s.</a:t>
            </a:r>
          </a:p>
          <a:p>
            <a:endParaRPr lang="fr-FR" sz="1400" dirty="0"/>
          </a:p>
          <a:p>
            <a:r>
              <a:rPr lang="fr-FR" sz="1400" dirty="0">
                <a:solidFill>
                  <a:srgbClr val="C00000"/>
                </a:solidFill>
              </a:rPr>
              <a:t>Le cerveau n’émet pas d’onde</a:t>
            </a:r>
          </a:p>
          <a:p>
            <a:r>
              <a:rPr lang="fr-FR" sz="1400" dirty="0">
                <a:solidFill>
                  <a:srgbClr val="0070C0"/>
                </a:solidFill>
              </a:rPr>
              <a:t>Mais peut être sensible aux champs extérieurs.</a:t>
            </a:r>
          </a:p>
        </p:txBody>
      </p:sp>
      <p:pic>
        <p:nvPicPr>
          <p:cNvPr id="7" name="Image 6">
            <a:extLst>
              <a:ext uri="{FF2B5EF4-FFF2-40B4-BE49-F238E27FC236}">
                <a16:creationId xmlns:a16="http://schemas.microsoft.com/office/drawing/2014/main" id="{3E799C7C-E9E9-8F0D-D7E4-E7E5771F19B7}"/>
              </a:ext>
            </a:extLst>
          </p:cNvPr>
          <p:cNvPicPr>
            <a:picLocks noChangeAspect="1"/>
          </p:cNvPicPr>
          <p:nvPr/>
        </p:nvPicPr>
        <p:blipFill>
          <a:blip r:embed="rId2"/>
          <a:stretch>
            <a:fillRect/>
          </a:stretch>
        </p:blipFill>
        <p:spPr>
          <a:xfrm>
            <a:off x="6563007" y="1284328"/>
            <a:ext cx="1888536" cy="1414579"/>
          </a:xfrm>
          <a:prstGeom prst="rect">
            <a:avLst/>
          </a:prstGeom>
        </p:spPr>
      </p:pic>
      <p:sp>
        <p:nvSpPr>
          <p:cNvPr id="8" name="ZoneTexte 7">
            <a:extLst>
              <a:ext uri="{FF2B5EF4-FFF2-40B4-BE49-F238E27FC236}">
                <a16:creationId xmlns:a16="http://schemas.microsoft.com/office/drawing/2014/main" id="{193C5600-8067-B116-7E65-9ED2C5006720}"/>
              </a:ext>
            </a:extLst>
          </p:cNvPr>
          <p:cNvSpPr txBox="1"/>
          <p:nvPr/>
        </p:nvSpPr>
        <p:spPr>
          <a:xfrm>
            <a:off x="5424256" y="3273219"/>
            <a:ext cx="5726644" cy="738664"/>
          </a:xfrm>
          <a:prstGeom prst="rect">
            <a:avLst/>
          </a:prstGeom>
          <a:noFill/>
          <a:ln>
            <a:solidFill>
              <a:srgbClr val="C00000"/>
            </a:solidFill>
          </a:ln>
        </p:spPr>
        <p:txBody>
          <a:bodyPr wrap="square" rtlCol="0">
            <a:spAutoFit/>
          </a:bodyPr>
          <a:lstStyle/>
          <a:p>
            <a:r>
              <a:rPr lang="fr-FR" sz="1400" dirty="0"/>
              <a:t>Les processus biologiques impliquent des échanges d’ions (particules chargées électriquement) </a:t>
            </a:r>
          </a:p>
          <a:p>
            <a:r>
              <a:rPr lang="fr-FR" sz="1400" dirty="0">
                <a:solidFill>
                  <a:srgbClr val="0070C0"/>
                </a:solidFill>
              </a:rPr>
              <a:t>peuvent être perturbés par des champs électromagnétiques.</a:t>
            </a:r>
          </a:p>
        </p:txBody>
      </p:sp>
      <p:pic>
        <p:nvPicPr>
          <p:cNvPr id="9" name="Image 8">
            <a:extLst>
              <a:ext uri="{FF2B5EF4-FFF2-40B4-BE49-F238E27FC236}">
                <a16:creationId xmlns:a16="http://schemas.microsoft.com/office/drawing/2014/main" id="{7CC35E56-9FD3-0847-0160-6411B57563CF}"/>
              </a:ext>
            </a:extLst>
          </p:cNvPr>
          <p:cNvPicPr>
            <a:picLocks noChangeAspect="1"/>
          </p:cNvPicPr>
          <p:nvPr/>
        </p:nvPicPr>
        <p:blipFill>
          <a:blip r:embed="rId3"/>
          <a:stretch>
            <a:fillRect/>
          </a:stretch>
        </p:blipFill>
        <p:spPr>
          <a:xfrm>
            <a:off x="2917617" y="3000325"/>
            <a:ext cx="2015257" cy="1240158"/>
          </a:xfrm>
          <a:prstGeom prst="rect">
            <a:avLst/>
          </a:prstGeom>
        </p:spPr>
      </p:pic>
      <p:sp>
        <p:nvSpPr>
          <p:cNvPr id="10" name="ZoneTexte 9">
            <a:extLst>
              <a:ext uri="{FF2B5EF4-FFF2-40B4-BE49-F238E27FC236}">
                <a16:creationId xmlns:a16="http://schemas.microsoft.com/office/drawing/2014/main" id="{90C3088C-1397-FC60-869C-6AFF3B1EED49}"/>
              </a:ext>
            </a:extLst>
          </p:cNvPr>
          <p:cNvSpPr txBox="1"/>
          <p:nvPr/>
        </p:nvSpPr>
        <p:spPr>
          <a:xfrm>
            <a:off x="1841899" y="4395458"/>
            <a:ext cx="6680664" cy="523220"/>
          </a:xfrm>
          <a:prstGeom prst="rect">
            <a:avLst/>
          </a:prstGeom>
          <a:noFill/>
          <a:ln>
            <a:solidFill>
              <a:srgbClr val="C00000"/>
            </a:solidFill>
          </a:ln>
        </p:spPr>
        <p:txBody>
          <a:bodyPr wrap="square" rtlCol="0">
            <a:spAutoFit/>
          </a:bodyPr>
          <a:lstStyle/>
          <a:p>
            <a:r>
              <a:rPr lang="fr-FR" sz="1400" dirty="0"/>
              <a:t>La grande résilience du corps humain aux champs magnétiques</a:t>
            </a:r>
          </a:p>
          <a:p>
            <a:r>
              <a:rPr lang="fr-FR" sz="1400" dirty="0">
                <a:solidFill>
                  <a:srgbClr val="0070C0"/>
                </a:solidFill>
                <a:sym typeface="Wingdings" panose="05000000000000000000" pitchFamily="2" charset="2"/>
              </a:rPr>
              <a:t> </a:t>
            </a:r>
            <a:r>
              <a:rPr lang="fr-FR" sz="1400" dirty="0">
                <a:solidFill>
                  <a:srgbClr val="0070C0"/>
                </a:solidFill>
              </a:rPr>
              <a:t>IRM plusieurs Teslas</a:t>
            </a:r>
          </a:p>
        </p:txBody>
      </p:sp>
      <p:sp>
        <p:nvSpPr>
          <p:cNvPr id="11" name="ZoneTexte 10">
            <a:extLst>
              <a:ext uri="{FF2B5EF4-FFF2-40B4-BE49-F238E27FC236}">
                <a16:creationId xmlns:a16="http://schemas.microsoft.com/office/drawing/2014/main" id="{1A39E4F5-256A-B884-5ADE-3C2DFD6B4DEE}"/>
              </a:ext>
            </a:extLst>
          </p:cNvPr>
          <p:cNvSpPr txBox="1"/>
          <p:nvPr/>
        </p:nvSpPr>
        <p:spPr>
          <a:xfrm>
            <a:off x="5832798" y="408888"/>
            <a:ext cx="5799179" cy="369332"/>
          </a:xfrm>
          <a:prstGeom prst="rect">
            <a:avLst/>
          </a:prstGeom>
          <a:noFill/>
          <a:ln>
            <a:noFill/>
          </a:ln>
        </p:spPr>
        <p:txBody>
          <a:bodyPr wrap="square" rtlCol="0">
            <a:spAutoFit/>
          </a:bodyPr>
          <a:lstStyle/>
          <a:p>
            <a:r>
              <a:rPr lang="fr-FR" dirty="0">
                <a:solidFill>
                  <a:srgbClr val="FF0000"/>
                </a:solidFill>
              </a:rPr>
              <a:t>Effets physiologiques des champs et des ondes</a:t>
            </a:r>
          </a:p>
        </p:txBody>
      </p:sp>
      <p:pic>
        <p:nvPicPr>
          <p:cNvPr id="12" name="Image 11">
            <a:extLst>
              <a:ext uri="{FF2B5EF4-FFF2-40B4-BE49-F238E27FC236}">
                <a16:creationId xmlns:a16="http://schemas.microsoft.com/office/drawing/2014/main" id="{3AAA2CA8-8B03-A556-A404-6BDDD1E907A2}"/>
              </a:ext>
            </a:extLst>
          </p:cNvPr>
          <p:cNvPicPr>
            <a:picLocks noChangeAspect="1"/>
          </p:cNvPicPr>
          <p:nvPr/>
        </p:nvPicPr>
        <p:blipFill>
          <a:blip r:embed="rId4"/>
          <a:stretch>
            <a:fillRect/>
          </a:stretch>
        </p:blipFill>
        <p:spPr>
          <a:xfrm>
            <a:off x="9025105" y="4146293"/>
            <a:ext cx="1324996" cy="997584"/>
          </a:xfrm>
          <a:prstGeom prst="rect">
            <a:avLst/>
          </a:prstGeom>
        </p:spPr>
      </p:pic>
      <p:pic>
        <p:nvPicPr>
          <p:cNvPr id="16" name="Image 15">
            <a:extLst>
              <a:ext uri="{FF2B5EF4-FFF2-40B4-BE49-F238E27FC236}">
                <a16:creationId xmlns:a16="http://schemas.microsoft.com/office/drawing/2014/main" id="{3B3734CA-08F7-0081-AA99-581362885A09}"/>
              </a:ext>
            </a:extLst>
          </p:cNvPr>
          <p:cNvPicPr>
            <a:picLocks noChangeAspect="1"/>
          </p:cNvPicPr>
          <p:nvPr/>
        </p:nvPicPr>
        <p:blipFill>
          <a:blip r:embed="rId5"/>
          <a:srcRect l="18800" r="27518"/>
          <a:stretch/>
        </p:blipFill>
        <p:spPr>
          <a:xfrm>
            <a:off x="9025105" y="1423648"/>
            <a:ext cx="2054359" cy="1114189"/>
          </a:xfrm>
          <a:prstGeom prst="rect">
            <a:avLst/>
          </a:prstGeom>
        </p:spPr>
      </p:pic>
      <p:sp>
        <p:nvSpPr>
          <p:cNvPr id="21" name="ZoneTexte 20">
            <a:extLst>
              <a:ext uri="{FF2B5EF4-FFF2-40B4-BE49-F238E27FC236}">
                <a16:creationId xmlns:a16="http://schemas.microsoft.com/office/drawing/2014/main" id="{DD676E60-BA0F-913F-4034-07A7C0FA3233}"/>
              </a:ext>
            </a:extLst>
          </p:cNvPr>
          <p:cNvSpPr txBox="1"/>
          <p:nvPr/>
        </p:nvSpPr>
        <p:spPr>
          <a:xfrm>
            <a:off x="2321293" y="5208305"/>
            <a:ext cx="8292974" cy="861774"/>
          </a:xfrm>
          <a:custGeom>
            <a:avLst/>
            <a:gdLst>
              <a:gd name="connsiteX0" fmla="*/ 0 w 8292974"/>
              <a:gd name="connsiteY0" fmla="*/ 0 h 861774"/>
              <a:gd name="connsiteX1" fmla="*/ 509426 w 8292974"/>
              <a:gd name="connsiteY1" fmla="*/ 0 h 861774"/>
              <a:gd name="connsiteX2" fmla="*/ 1184711 w 8292974"/>
              <a:gd name="connsiteY2" fmla="*/ 0 h 861774"/>
              <a:gd name="connsiteX3" fmla="*/ 1942925 w 8292974"/>
              <a:gd name="connsiteY3" fmla="*/ 0 h 861774"/>
              <a:gd name="connsiteX4" fmla="*/ 2452351 w 8292974"/>
              <a:gd name="connsiteY4" fmla="*/ 0 h 861774"/>
              <a:gd name="connsiteX5" fmla="*/ 3127636 w 8292974"/>
              <a:gd name="connsiteY5" fmla="*/ 0 h 861774"/>
              <a:gd name="connsiteX6" fmla="*/ 3637061 w 8292974"/>
              <a:gd name="connsiteY6" fmla="*/ 0 h 861774"/>
              <a:gd name="connsiteX7" fmla="*/ 4395276 w 8292974"/>
              <a:gd name="connsiteY7" fmla="*/ 0 h 861774"/>
              <a:gd name="connsiteX8" fmla="*/ 5153491 w 8292974"/>
              <a:gd name="connsiteY8" fmla="*/ 0 h 861774"/>
              <a:gd name="connsiteX9" fmla="*/ 5497057 w 8292974"/>
              <a:gd name="connsiteY9" fmla="*/ 0 h 861774"/>
              <a:gd name="connsiteX10" fmla="*/ 6172342 w 8292974"/>
              <a:gd name="connsiteY10" fmla="*/ 0 h 861774"/>
              <a:gd name="connsiteX11" fmla="*/ 6764697 w 8292974"/>
              <a:gd name="connsiteY11" fmla="*/ 0 h 861774"/>
              <a:gd name="connsiteX12" fmla="*/ 7108263 w 8292974"/>
              <a:gd name="connsiteY12" fmla="*/ 0 h 861774"/>
              <a:gd name="connsiteX13" fmla="*/ 7700619 w 8292974"/>
              <a:gd name="connsiteY13" fmla="*/ 0 h 861774"/>
              <a:gd name="connsiteX14" fmla="*/ 8292974 w 8292974"/>
              <a:gd name="connsiteY14" fmla="*/ 0 h 861774"/>
              <a:gd name="connsiteX15" fmla="*/ 8292974 w 8292974"/>
              <a:gd name="connsiteY15" fmla="*/ 430887 h 861774"/>
              <a:gd name="connsiteX16" fmla="*/ 8292974 w 8292974"/>
              <a:gd name="connsiteY16" fmla="*/ 861774 h 861774"/>
              <a:gd name="connsiteX17" fmla="*/ 7534759 w 8292974"/>
              <a:gd name="connsiteY17" fmla="*/ 861774 h 861774"/>
              <a:gd name="connsiteX18" fmla="*/ 7108263 w 8292974"/>
              <a:gd name="connsiteY18" fmla="*/ 861774 h 861774"/>
              <a:gd name="connsiteX19" fmla="*/ 6515908 w 8292974"/>
              <a:gd name="connsiteY19" fmla="*/ 861774 h 861774"/>
              <a:gd name="connsiteX20" fmla="*/ 5757693 w 8292974"/>
              <a:gd name="connsiteY20" fmla="*/ 861774 h 861774"/>
              <a:gd name="connsiteX21" fmla="*/ 5248268 w 8292974"/>
              <a:gd name="connsiteY21" fmla="*/ 861774 h 861774"/>
              <a:gd name="connsiteX22" fmla="*/ 4738842 w 8292974"/>
              <a:gd name="connsiteY22" fmla="*/ 861774 h 861774"/>
              <a:gd name="connsiteX23" fmla="*/ 4063557 w 8292974"/>
              <a:gd name="connsiteY23" fmla="*/ 861774 h 861774"/>
              <a:gd name="connsiteX24" fmla="*/ 3471202 w 8292974"/>
              <a:gd name="connsiteY24" fmla="*/ 861774 h 861774"/>
              <a:gd name="connsiteX25" fmla="*/ 2712987 w 8292974"/>
              <a:gd name="connsiteY25" fmla="*/ 861774 h 861774"/>
              <a:gd name="connsiteX26" fmla="*/ 2120632 w 8292974"/>
              <a:gd name="connsiteY26" fmla="*/ 861774 h 861774"/>
              <a:gd name="connsiteX27" fmla="*/ 1528277 w 8292974"/>
              <a:gd name="connsiteY27" fmla="*/ 861774 h 861774"/>
              <a:gd name="connsiteX28" fmla="*/ 1184711 w 8292974"/>
              <a:gd name="connsiteY28" fmla="*/ 861774 h 861774"/>
              <a:gd name="connsiteX29" fmla="*/ 758215 w 8292974"/>
              <a:gd name="connsiteY29" fmla="*/ 861774 h 861774"/>
              <a:gd name="connsiteX30" fmla="*/ 0 w 8292974"/>
              <a:gd name="connsiteY30" fmla="*/ 861774 h 861774"/>
              <a:gd name="connsiteX31" fmla="*/ 0 w 8292974"/>
              <a:gd name="connsiteY31" fmla="*/ 422269 h 861774"/>
              <a:gd name="connsiteX32" fmla="*/ 0 w 8292974"/>
              <a:gd name="connsiteY32" fmla="*/ 0 h 861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8292974" h="861774" extrusionOk="0">
                <a:moveTo>
                  <a:pt x="0" y="0"/>
                </a:moveTo>
                <a:cubicBezTo>
                  <a:pt x="192426" y="-11738"/>
                  <a:pt x="378800" y="37153"/>
                  <a:pt x="509426" y="0"/>
                </a:cubicBezTo>
                <a:cubicBezTo>
                  <a:pt x="640052" y="-37153"/>
                  <a:pt x="905358" y="12508"/>
                  <a:pt x="1184711" y="0"/>
                </a:cubicBezTo>
                <a:cubicBezTo>
                  <a:pt x="1464064" y="-12508"/>
                  <a:pt x="1676918" y="20862"/>
                  <a:pt x="1942925" y="0"/>
                </a:cubicBezTo>
                <a:cubicBezTo>
                  <a:pt x="2208932" y="-20862"/>
                  <a:pt x="2219997" y="40597"/>
                  <a:pt x="2452351" y="0"/>
                </a:cubicBezTo>
                <a:cubicBezTo>
                  <a:pt x="2684705" y="-40597"/>
                  <a:pt x="2918583" y="40835"/>
                  <a:pt x="3127636" y="0"/>
                </a:cubicBezTo>
                <a:cubicBezTo>
                  <a:pt x="3336689" y="-40835"/>
                  <a:pt x="3430959" y="46665"/>
                  <a:pt x="3637061" y="0"/>
                </a:cubicBezTo>
                <a:cubicBezTo>
                  <a:pt x="3843163" y="-46665"/>
                  <a:pt x="4191303" y="23695"/>
                  <a:pt x="4395276" y="0"/>
                </a:cubicBezTo>
                <a:cubicBezTo>
                  <a:pt x="4599249" y="-23695"/>
                  <a:pt x="4978930" y="76255"/>
                  <a:pt x="5153491" y="0"/>
                </a:cubicBezTo>
                <a:cubicBezTo>
                  <a:pt x="5328053" y="-76255"/>
                  <a:pt x="5387885" y="9943"/>
                  <a:pt x="5497057" y="0"/>
                </a:cubicBezTo>
                <a:cubicBezTo>
                  <a:pt x="5606229" y="-9943"/>
                  <a:pt x="5883176" y="9249"/>
                  <a:pt x="6172342" y="0"/>
                </a:cubicBezTo>
                <a:cubicBezTo>
                  <a:pt x="6461508" y="-9249"/>
                  <a:pt x="6606476" y="40723"/>
                  <a:pt x="6764697" y="0"/>
                </a:cubicBezTo>
                <a:cubicBezTo>
                  <a:pt x="6922918" y="-40723"/>
                  <a:pt x="7026968" y="21723"/>
                  <a:pt x="7108263" y="0"/>
                </a:cubicBezTo>
                <a:cubicBezTo>
                  <a:pt x="7189558" y="-21723"/>
                  <a:pt x="7464801" y="6539"/>
                  <a:pt x="7700619" y="0"/>
                </a:cubicBezTo>
                <a:cubicBezTo>
                  <a:pt x="7936437" y="-6539"/>
                  <a:pt x="8117331" y="43421"/>
                  <a:pt x="8292974" y="0"/>
                </a:cubicBezTo>
                <a:cubicBezTo>
                  <a:pt x="8323846" y="119980"/>
                  <a:pt x="8289455" y="242458"/>
                  <a:pt x="8292974" y="430887"/>
                </a:cubicBezTo>
                <a:cubicBezTo>
                  <a:pt x="8296493" y="619316"/>
                  <a:pt x="8274444" y="676063"/>
                  <a:pt x="8292974" y="861774"/>
                </a:cubicBezTo>
                <a:cubicBezTo>
                  <a:pt x="8108230" y="879045"/>
                  <a:pt x="7774210" y="819785"/>
                  <a:pt x="7534759" y="861774"/>
                </a:cubicBezTo>
                <a:cubicBezTo>
                  <a:pt x="7295309" y="903763"/>
                  <a:pt x="7221032" y="818189"/>
                  <a:pt x="7108263" y="861774"/>
                </a:cubicBezTo>
                <a:cubicBezTo>
                  <a:pt x="6995494" y="905359"/>
                  <a:pt x="6678932" y="792208"/>
                  <a:pt x="6515908" y="861774"/>
                </a:cubicBezTo>
                <a:cubicBezTo>
                  <a:pt x="6352885" y="931340"/>
                  <a:pt x="5922296" y="850330"/>
                  <a:pt x="5757693" y="861774"/>
                </a:cubicBezTo>
                <a:cubicBezTo>
                  <a:pt x="5593091" y="873218"/>
                  <a:pt x="5393125" y="858061"/>
                  <a:pt x="5248268" y="861774"/>
                </a:cubicBezTo>
                <a:cubicBezTo>
                  <a:pt x="5103412" y="865487"/>
                  <a:pt x="4955378" y="818535"/>
                  <a:pt x="4738842" y="861774"/>
                </a:cubicBezTo>
                <a:cubicBezTo>
                  <a:pt x="4522306" y="905013"/>
                  <a:pt x="4378790" y="809604"/>
                  <a:pt x="4063557" y="861774"/>
                </a:cubicBezTo>
                <a:cubicBezTo>
                  <a:pt x="3748325" y="913944"/>
                  <a:pt x="3717306" y="849264"/>
                  <a:pt x="3471202" y="861774"/>
                </a:cubicBezTo>
                <a:cubicBezTo>
                  <a:pt x="3225098" y="874284"/>
                  <a:pt x="3060621" y="773398"/>
                  <a:pt x="2712987" y="861774"/>
                </a:cubicBezTo>
                <a:cubicBezTo>
                  <a:pt x="2365353" y="950150"/>
                  <a:pt x="2294937" y="848496"/>
                  <a:pt x="2120632" y="861774"/>
                </a:cubicBezTo>
                <a:cubicBezTo>
                  <a:pt x="1946327" y="875052"/>
                  <a:pt x="1690176" y="816065"/>
                  <a:pt x="1528277" y="861774"/>
                </a:cubicBezTo>
                <a:cubicBezTo>
                  <a:pt x="1366379" y="907483"/>
                  <a:pt x="1351740" y="833528"/>
                  <a:pt x="1184711" y="861774"/>
                </a:cubicBezTo>
                <a:cubicBezTo>
                  <a:pt x="1017682" y="890020"/>
                  <a:pt x="970457" y="823169"/>
                  <a:pt x="758215" y="861774"/>
                </a:cubicBezTo>
                <a:cubicBezTo>
                  <a:pt x="545973" y="900379"/>
                  <a:pt x="351167" y="804628"/>
                  <a:pt x="0" y="861774"/>
                </a:cubicBezTo>
                <a:cubicBezTo>
                  <a:pt x="-20461" y="714821"/>
                  <a:pt x="50526" y="622670"/>
                  <a:pt x="0" y="422269"/>
                </a:cubicBezTo>
                <a:cubicBezTo>
                  <a:pt x="-50526" y="221869"/>
                  <a:pt x="44895" y="112756"/>
                  <a:pt x="0" y="0"/>
                </a:cubicBezTo>
                <a:close/>
              </a:path>
            </a:pathLst>
          </a:custGeom>
          <a:noFill/>
          <a:ln w="28575">
            <a:solidFill>
              <a:srgbClr val="FF0000"/>
            </a:solidFill>
            <a:extLst>
              <a:ext uri="{C807C97D-BFC1-408E-A445-0C87EB9F89A2}">
                <ask:lineSketchStyleProps xmlns:ask="http://schemas.microsoft.com/office/drawing/2018/sketchyshapes" sd="3907997878">
                  <a:prstGeom prst="rect">
                    <a:avLst/>
                  </a:prstGeom>
                  <ask:type>
                    <ask:lineSketchScribble/>
                  </ask:type>
                </ask:lineSketchStyleProps>
              </a:ext>
            </a:extLst>
          </a:ln>
        </p:spPr>
        <p:txBody>
          <a:bodyPr wrap="square">
            <a:spAutoFit/>
          </a:bodyPr>
          <a:lstStyle/>
          <a:p>
            <a:r>
              <a:rPr lang="fr-FR" sz="1400" dirty="0"/>
              <a:t>Ondes radio mobiles : </a:t>
            </a:r>
            <a:r>
              <a:rPr lang="fr-FR" sz="1400" dirty="0">
                <a:solidFill>
                  <a:srgbClr val="0070C0"/>
                </a:solidFill>
              </a:rPr>
              <a:t>catégorie 2B -peut-être cancérogènes- </a:t>
            </a:r>
          </a:p>
          <a:p>
            <a:r>
              <a:rPr lang="fr-FR" sz="1200" i="1" dirty="0"/>
              <a:t>Un lien de cause à effet crédible, mais sans qu’on puisse éliminer avec une certitude raisonnable le hasard, un biais ou des facteurs de confusion. </a:t>
            </a:r>
          </a:p>
          <a:p>
            <a:r>
              <a:rPr lang="fr-FR" sz="1200" i="1" dirty="0"/>
              <a:t>Le niveau de preuve est considéré comme inadéquat pour les autres types de cancer que les gliomes.</a:t>
            </a:r>
          </a:p>
        </p:txBody>
      </p:sp>
    </p:spTree>
    <p:extLst>
      <p:ext uri="{BB962C8B-B14F-4D97-AF65-F5344CB8AC3E}">
        <p14:creationId xmlns:p14="http://schemas.microsoft.com/office/powerpoint/2010/main" val="3199735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animBg="1"/>
      <p:bldP spid="2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08DB5E9-8EF0-4B85-A15D-EA8DD7C43D34}"/>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D2950947-C57D-4AA8-81DE-FF09FDC55AE2}"/>
              </a:ext>
            </a:extLst>
          </p:cNvPr>
          <p:cNvSpPr>
            <a:spLocks noGrp="1"/>
          </p:cNvSpPr>
          <p:nvPr>
            <p:ph type="ftr" sz="quarter" idx="11"/>
          </p:nvPr>
        </p:nvSpPr>
        <p:spPr/>
        <p:txBody>
          <a:bodyPr/>
          <a:lstStyle/>
          <a:p>
            <a:r>
              <a:rPr lang="fr-FR"/>
              <a:t>Les ondes et nous</a:t>
            </a:r>
            <a:endParaRPr lang="en-GB" dirty="0"/>
          </a:p>
        </p:txBody>
      </p:sp>
      <p:sp>
        <p:nvSpPr>
          <p:cNvPr id="5" name="Rectangle 1">
            <a:extLst>
              <a:ext uri="{FF2B5EF4-FFF2-40B4-BE49-F238E27FC236}">
                <a16:creationId xmlns:a16="http://schemas.microsoft.com/office/drawing/2014/main" id="{05240AA5-D2B6-450A-B690-A0A3E1BF19D0}"/>
              </a:ext>
            </a:extLst>
          </p:cNvPr>
          <p:cNvSpPr>
            <a:spLocks noChangeArrowheads="1"/>
          </p:cNvSpPr>
          <p:nvPr/>
        </p:nvSpPr>
        <p:spPr bwMode="auto">
          <a:xfrm>
            <a:off x="0" y="-138499"/>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a:ln>
                <a:noFill/>
              </a:ln>
              <a:solidFill>
                <a:schemeClr val="tx1"/>
              </a:solidFill>
              <a:effectLst/>
              <a:latin typeface="Arial" panose="020B0604020202020204" pitchFamily="34" charset="0"/>
            </a:endParaRPr>
          </a:p>
        </p:txBody>
      </p:sp>
      <p:sp>
        <p:nvSpPr>
          <p:cNvPr id="7" name="Rectangle 1">
            <a:extLst>
              <a:ext uri="{FF2B5EF4-FFF2-40B4-BE49-F238E27FC236}">
                <a16:creationId xmlns:a16="http://schemas.microsoft.com/office/drawing/2014/main" id="{56517F79-0EAE-48A7-B524-3028EE55ECAF}"/>
              </a:ext>
            </a:extLst>
          </p:cNvPr>
          <p:cNvSpPr>
            <a:spLocks noChangeArrowheads="1"/>
          </p:cNvSpPr>
          <p:nvPr/>
        </p:nvSpPr>
        <p:spPr bwMode="auto">
          <a:xfrm>
            <a:off x="0" y="-138499"/>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a:ln>
                <a:noFill/>
              </a:ln>
              <a:solidFill>
                <a:schemeClr val="tx1"/>
              </a:solidFill>
              <a:effectLst/>
              <a:latin typeface="Arial" panose="020B0604020202020204" pitchFamily="34" charset="0"/>
            </a:endParaRPr>
          </a:p>
        </p:txBody>
      </p:sp>
      <p:sp>
        <p:nvSpPr>
          <p:cNvPr id="8" name="ZoneTexte 7">
            <a:extLst>
              <a:ext uri="{FF2B5EF4-FFF2-40B4-BE49-F238E27FC236}">
                <a16:creationId xmlns:a16="http://schemas.microsoft.com/office/drawing/2014/main" id="{18C33851-02E7-40C2-89C8-B09A6805BEC8}"/>
              </a:ext>
            </a:extLst>
          </p:cNvPr>
          <p:cNvSpPr txBox="1"/>
          <p:nvPr/>
        </p:nvSpPr>
        <p:spPr>
          <a:xfrm>
            <a:off x="5821378" y="357067"/>
            <a:ext cx="5078994" cy="369332"/>
          </a:xfrm>
          <a:prstGeom prst="rect">
            <a:avLst/>
          </a:prstGeom>
          <a:noFill/>
        </p:spPr>
        <p:txBody>
          <a:bodyPr wrap="square" rtlCol="0">
            <a:spAutoFit/>
          </a:bodyPr>
          <a:lstStyle/>
          <a:p>
            <a:r>
              <a:rPr lang="fr-FR" dirty="0">
                <a:solidFill>
                  <a:srgbClr val="FF0000"/>
                </a:solidFill>
              </a:rPr>
              <a:t>Les difficiles enquêtes épidémiologiques</a:t>
            </a:r>
          </a:p>
        </p:txBody>
      </p:sp>
      <p:grpSp>
        <p:nvGrpSpPr>
          <p:cNvPr id="14" name="Groupe 13">
            <a:extLst>
              <a:ext uri="{FF2B5EF4-FFF2-40B4-BE49-F238E27FC236}">
                <a16:creationId xmlns:a16="http://schemas.microsoft.com/office/drawing/2014/main" id="{59BBF547-BBD7-4BC6-8A38-6CC0E0DEA8B2}"/>
              </a:ext>
            </a:extLst>
          </p:cNvPr>
          <p:cNvGrpSpPr/>
          <p:nvPr/>
        </p:nvGrpSpPr>
        <p:grpSpPr>
          <a:xfrm>
            <a:off x="2322513" y="952498"/>
            <a:ext cx="7772401" cy="2731580"/>
            <a:chOff x="2578875" y="1243442"/>
            <a:chExt cx="7433635" cy="2731580"/>
          </a:xfrm>
        </p:grpSpPr>
        <p:sp>
          <p:nvSpPr>
            <p:cNvPr id="6" name="ZoneTexte 5">
              <a:extLst>
                <a:ext uri="{FF2B5EF4-FFF2-40B4-BE49-F238E27FC236}">
                  <a16:creationId xmlns:a16="http://schemas.microsoft.com/office/drawing/2014/main" id="{860306E0-0EBD-4A06-840A-4E30CA3D0D0D}"/>
                </a:ext>
              </a:extLst>
            </p:cNvPr>
            <p:cNvSpPr txBox="1"/>
            <p:nvPr/>
          </p:nvSpPr>
          <p:spPr>
            <a:xfrm>
              <a:off x="2578875" y="1243442"/>
              <a:ext cx="7433635" cy="2562240"/>
            </a:xfrm>
            <a:prstGeom prst="rect">
              <a:avLst/>
            </a:prstGeom>
            <a:noFill/>
            <a:ln>
              <a:solidFill>
                <a:srgbClr val="C00000"/>
              </a:solidFill>
            </a:ln>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400" i="0" u="none" strike="noStrike" cap="none" normalizeH="0" baseline="0" dirty="0">
                  <a:ln>
                    <a:noFill/>
                  </a:ln>
                  <a:solidFill>
                    <a:srgbClr val="FF0000"/>
                  </a:solidFill>
                  <a:effectLst/>
                </a:rPr>
                <a:t>No Evidence for </a:t>
              </a:r>
              <a:r>
                <a:rPr lang="fr-FR" altLang="fr-FR" sz="1400" dirty="0" err="1">
                  <a:solidFill>
                    <a:srgbClr val="FF0000"/>
                  </a:solidFill>
                </a:rPr>
                <a:t>i</a:t>
              </a:r>
              <a:r>
                <a:rPr kumimoji="0" lang="fr-FR" altLang="fr-FR" sz="1400" i="0" u="none" strike="noStrike" cap="none" normalizeH="0" baseline="0" dirty="0" err="1">
                  <a:ln>
                    <a:noFill/>
                  </a:ln>
                  <a:solidFill>
                    <a:srgbClr val="FF0000"/>
                  </a:solidFill>
                  <a:effectLst/>
                </a:rPr>
                <a:t>ncreased</a:t>
              </a:r>
              <a:r>
                <a:rPr kumimoji="0" lang="fr-FR" altLang="fr-FR" sz="1400" i="0" u="none" strike="noStrike" cap="none" normalizeH="0" baseline="0" dirty="0">
                  <a:ln>
                    <a:noFill/>
                  </a:ln>
                  <a:solidFill>
                    <a:srgbClr val="FF0000"/>
                  </a:solidFill>
                  <a:effectLst/>
                </a:rPr>
                <a:t> </a:t>
              </a:r>
              <a:r>
                <a:rPr kumimoji="0" lang="fr-FR" altLang="fr-FR" sz="1400" i="0" u="none" strike="noStrike" cap="none" normalizeH="0" baseline="0" dirty="0">
                  <a:ln>
                    <a:noFill/>
                  </a:ln>
                  <a:solidFill>
                    <a:srgbClr val="212121"/>
                  </a:solidFill>
                  <a:effectLst/>
                </a:rPr>
                <a:t>Brain </a:t>
              </a:r>
              <a:r>
                <a:rPr kumimoji="0" lang="fr-FR" altLang="fr-FR" sz="1400" i="0" u="none" strike="noStrike" cap="none" normalizeH="0" baseline="0" dirty="0" err="1">
                  <a:ln>
                    <a:noFill/>
                  </a:ln>
                  <a:solidFill>
                    <a:srgbClr val="212121"/>
                  </a:solidFill>
                  <a:effectLst/>
                </a:rPr>
                <a:t>Tumour</a:t>
              </a:r>
              <a:r>
                <a:rPr kumimoji="0" lang="fr-FR" altLang="fr-FR" sz="1400" i="0" u="none" strike="noStrike" cap="none" normalizeH="0" baseline="0" dirty="0">
                  <a:ln>
                    <a:noFill/>
                  </a:ln>
                  <a:solidFill>
                    <a:srgbClr val="212121"/>
                  </a:solidFill>
                  <a:effectLst/>
                </a:rPr>
                <a:t> Incidence in the </a:t>
              </a:r>
              <a:r>
                <a:rPr kumimoji="0" lang="fr-FR" altLang="fr-FR" sz="1400" i="0" u="none" strike="noStrike" cap="none" normalizeH="0" baseline="0" dirty="0" err="1">
                  <a:ln>
                    <a:noFill/>
                  </a:ln>
                  <a:solidFill>
                    <a:srgbClr val="212121"/>
                  </a:solidFill>
                  <a:effectLst/>
                </a:rPr>
                <a:t>Swedish</a:t>
              </a:r>
              <a:r>
                <a:rPr kumimoji="0" lang="fr-FR" altLang="fr-FR" sz="1400" i="0" u="none" strike="noStrike" cap="none" normalizeH="0" baseline="0" dirty="0">
                  <a:ln>
                    <a:noFill/>
                  </a:ln>
                  <a:solidFill>
                    <a:srgbClr val="212121"/>
                  </a:solidFill>
                  <a:effectLst/>
                </a:rPr>
                <a:t> National Cancer </a:t>
              </a:r>
              <a:r>
                <a:rPr kumimoji="0" lang="fr-FR" altLang="fr-FR" sz="1400" i="0" u="none" strike="noStrike" cap="none" normalizeH="0" baseline="0" dirty="0" err="1">
                  <a:ln>
                    <a:noFill/>
                  </a:ln>
                  <a:solidFill>
                    <a:srgbClr val="212121"/>
                  </a:solidFill>
                  <a:effectLst/>
                </a:rPr>
                <a:t>Register</a:t>
              </a:r>
              <a:r>
                <a:rPr kumimoji="0" lang="fr-FR" altLang="fr-FR" sz="1400" i="0" u="none" strike="noStrike" cap="none" normalizeH="0" baseline="0" dirty="0">
                  <a:ln>
                    <a:noFill/>
                  </a:ln>
                  <a:solidFill>
                    <a:srgbClr val="212121"/>
                  </a:solidFill>
                  <a:effectLst/>
                </a:rPr>
                <a:t> </a:t>
              </a:r>
              <a:r>
                <a:rPr kumimoji="0" lang="fr-FR" altLang="fr-FR" sz="1400" i="0" u="none" strike="noStrike" cap="none" normalizeH="0" baseline="0" dirty="0" err="1">
                  <a:ln>
                    <a:noFill/>
                  </a:ln>
                  <a:solidFill>
                    <a:srgbClr val="212121"/>
                  </a:solidFill>
                  <a:effectLst/>
                </a:rPr>
                <a:t>Between</a:t>
              </a:r>
              <a:r>
                <a:rPr kumimoji="0" lang="fr-FR" altLang="fr-FR" sz="1400" i="0" u="none" strike="noStrike" cap="none" normalizeH="0" baseline="0" dirty="0">
                  <a:ln>
                    <a:noFill/>
                  </a:ln>
                  <a:solidFill>
                    <a:srgbClr val="212121"/>
                  </a:solidFill>
                  <a:effectLst/>
                </a:rPr>
                <a:t> </a:t>
              </a:r>
              <a:r>
                <a:rPr kumimoji="0" lang="fr-FR" altLang="fr-FR" sz="1400" i="0" u="none" strike="noStrike" cap="none" normalizeH="0" baseline="0" dirty="0" err="1">
                  <a:ln>
                    <a:noFill/>
                  </a:ln>
                  <a:solidFill>
                    <a:srgbClr val="212121"/>
                  </a:solidFill>
                  <a:effectLst/>
                </a:rPr>
                <a:t>Years</a:t>
              </a:r>
              <a:r>
                <a:rPr kumimoji="0" lang="fr-FR" altLang="fr-FR" sz="1400" i="0" u="none" strike="noStrike" cap="none" normalizeH="0" baseline="0" dirty="0">
                  <a:ln>
                    <a:noFill/>
                  </a:ln>
                  <a:solidFill>
                    <a:srgbClr val="212121"/>
                  </a:solidFill>
                  <a:effectLst/>
                </a:rPr>
                <a:t> 1980-2012</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100" i="1" u="none" strike="noStrike" cap="none" normalizeH="0" baseline="0" dirty="0" err="1">
                  <a:ln>
                    <a:noFill/>
                  </a:ln>
                  <a:solidFill>
                    <a:srgbClr val="212121"/>
                  </a:solidFill>
                  <a:effectLst/>
                </a:rPr>
                <a:t>AntiCancer</a:t>
              </a:r>
              <a:r>
                <a:rPr kumimoji="0" lang="fr-FR" altLang="fr-FR" sz="1100" i="1" u="none" strike="noStrike" cap="none" normalizeH="0" baseline="0" dirty="0">
                  <a:ln>
                    <a:noFill/>
                  </a:ln>
                  <a:solidFill>
                    <a:srgbClr val="212121"/>
                  </a:solidFill>
                  <a:effectLst/>
                </a:rPr>
                <a:t> </a:t>
              </a:r>
              <a:r>
                <a:rPr kumimoji="0" lang="fr-FR" altLang="fr-FR" sz="1100" i="1" u="none" strike="noStrike" cap="none" normalizeH="0" baseline="0" dirty="0" err="1">
                  <a:ln>
                    <a:noFill/>
                  </a:ln>
                  <a:solidFill>
                    <a:srgbClr val="212121"/>
                  </a:solidFill>
                  <a:effectLst/>
                </a:rPr>
                <a:t>research</a:t>
              </a:r>
              <a:r>
                <a:rPr kumimoji="0" lang="fr-FR" altLang="fr-FR" sz="1100" i="1" u="none" strike="noStrike" cap="none" normalizeH="0" baseline="0" dirty="0">
                  <a:ln>
                    <a:noFill/>
                  </a:ln>
                  <a:solidFill>
                    <a:srgbClr val="212121"/>
                  </a:solidFill>
                  <a:effectLst/>
                </a:rPr>
                <a:t> 2019 Feb;39(2):791-796. </a:t>
              </a:r>
              <a:r>
                <a:rPr kumimoji="0" lang="fr-FR" altLang="fr-FR" sz="1100" i="1" u="none" strike="noStrike" cap="none" normalizeH="0" baseline="0" dirty="0" err="1">
                  <a:ln>
                    <a:noFill/>
                  </a:ln>
                  <a:solidFill>
                    <a:srgbClr val="212121"/>
                  </a:solidFill>
                  <a:effectLst/>
                </a:rPr>
                <a:t>doi</a:t>
              </a:r>
              <a:r>
                <a:rPr kumimoji="0" lang="fr-FR" altLang="fr-FR" sz="1100" i="1" u="none" strike="noStrike" cap="none" normalizeH="0" baseline="0" dirty="0">
                  <a:ln>
                    <a:noFill/>
                  </a:ln>
                  <a:solidFill>
                    <a:srgbClr val="212121"/>
                  </a:solidFill>
                  <a:effectLst/>
                </a:rPr>
                <a:t>: 10.21873/anticanres.13176.</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600" b="1" i="0" u="none" strike="noStrike" cap="none" normalizeH="0" baseline="0" dirty="0">
                <a:ln>
                  <a:noFill/>
                </a:ln>
                <a:solidFill>
                  <a:srgbClr val="212121"/>
                </a:solidFill>
                <a:effectLst/>
              </a:endParaRPr>
            </a:p>
            <a:p>
              <a:r>
                <a:rPr lang="en-US" sz="1400" dirty="0"/>
                <a:t>Incidences of gliomas and meningiomas in Denmark, 1943 to 1997</a:t>
              </a:r>
            </a:p>
            <a:p>
              <a:r>
                <a:rPr lang="en-US" sz="1200" dirty="0"/>
                <a:t>The </a:t>
              </a:r>
              <a:r>
                <a:rPr lang="en-US" sz="1200" dirty="0">
                  <a:solidFill>
                    <a:srgbClr val="FF0000"/>
                  </a:solidFill>
                </a:rPr>
                <a:t>incidence of gliomas increased </a:t>
              </a:r>
              <a:r>
                <a:rPr lang="en-US" sz="1200" dirty="0"/>
                <a:t>1.7-fold from 1943 to 1947 to 1993 to 1997</a:t>
              </a:r>
            </a:p>
            <a:p>
              <a:r>
                <a:rPr lang="en-US" sz="1050" i="1" dirty="0"/>
                <a:t>Neurosurgery . 2003 Jun; 52(6):1327-33. </a:t>
              </a:r>
              <a:r>
                <a:rPr lang="en-US" sz="1050" i="1" dirty="0" err="1"/>
                <a:t>doi</a:t>
              </a:r>
              <a:r>
                <a:rPr lang="en-US" sz="1050" i="1" dirty="0"/>
                <a:t>: 10.1227/01.neu.0000064802.46759.53.</a:t>
              </a:r>
            </a:p>
            <a:p>
              <a:endParaRPr lang="en-US" sz="1600" dirty="0"/>
            </a:p>
            <a:p>
              <a:pPr algn="l"/>
              <a:r>
                <a:rPr lang="fr-FR" sz="1400" i="0" dirty="0" err="1">
                  <a:solidFill>
                    <a:srgbClr val="FF0000"/>
                  </a:solidFill>
                  <a:effectLst/>
                </a:rPr>
                <a:t>Increasing</a:t>
              </a:r>
              <a:r>
                <a:rPr lang="fr-FR" sz="1400" i="0" dirty="0">
                  <a:solidFill>
                    <a:srgbClr val="FF0000"/>
                  </a:solidFill>
                  <a:effectLst/>
                </a:rPr>
                <a:t> incidence </a:t>
              </a:r>
              <a:r>
                <a:rPr lang="fr-FR" sz="1400" i="0" dirty="0">
                  <a:solidFill>
                    <a:srgbClr val="000000"/>
                  </a:solidFill>
                  <a:effectLst/>
                </a:rPr>
                <a:t>of </a:t>
              </a:r>
              <a:r>
                <a:rPr lang="fr-FR" sz="1400" i="0" dirty="0" err="1">
                  <a:solidFill>
                    <a:srgbClr val="000000"/>
                  </a:solidFill>
                  <a:effectLst/>
                </a:rPr>
                <a:t>glioblastoma</a:t>
              </a:r>
              <a:r>
                <a:rPr lang="fr-FR" sz="1400" i="0" dirty="0">
                  <a:solidFill>
                    <a:srgbClr val="000000"/>
                  </a:solidFill>
                  <a:effectLst/>
                </a:rPr>
                <a:t> multiforme and </a:t>
              </a:r>
              <a:r>
                <a:rPr lang="fr-FR" sz="1400" i="0" dirty="0" err="1">
                  <a:solidFill>
                    <a:srgbClr val="000000"/>
                  </a:solidFill>
                  <a:effectLst/>
                </a:rPr>
                <a:t>meningioma</a:t>
              </a:r>
              <a:r>
                <a:rPr lang="fr-FR" sz="1400" i="0" dirty="0">
                  <a:solidFill>
                    <a:srgbClr val="000000"/>
                  </a:solidFill>
                  <a:effectLst/>
                </a:rPr>
                <a:t>, and </a:t>
              </a:r>
              <a:r>
                <a:rPr lang="fr-FR" sz="1400" i="0" dirty="0" err="1">
                  <a:solidFill>
                    <a:srgbClr val="FF0000"/>
                  </a:solidFill>
                  <a:effectLst/>
                </a:rPr>
                <a:t>decreasing</a:t>
              </a:r>
              <a:r>
                <a:rPr lang="fr-FR" sz="1400" i="0" dirty="0">
                  <a:solidFill>
                    <a:srgbClr val="FF0000"/>
                  </a:solidFill>
                  <a:effectLst/>
                </a:rPr>
                <a:t> incidence </a:t>
              </a:r>
              <a:r>
                <a:rPr lang="fr-FR" sz="1400" i="0" dirty="0">
                  <a:solidFill>
                    <a:srgbClr val="000000"/>
                  </a:solidFill>
                  <a:effectLst/>
                </a:rPr>
                <a:t>of </a:t>
              </a:r>
              <a:r>
                <a:rPr lang="fr-FR" sz="1400" i="0" dirty="0" err="1">
                  <a:solidFill>
                    <a:srgbClr val="000000"/>
                  </a:solidFill>
                  <a:effectLst/>
                </a:rPr>
                <a:t>Schwannoma</a:t>
              </a:r>
              <a:r>
                <a:rPr lang="fr-FR" sz="1400" i="0" dirty="0">
                  <a:solidFill>
                    <a:srgbClr val="000000"/>
                  </a:solidFill>
                  <a:effectLst/>
                </a:rPr>
                <a:t> (2000–2008): </a:t>
              </a:r>
            </a:p>
            <a:p>
              <a:pPr algn="l"/>
              <a:r>
                <a:rPr lang="fr-FR" sz="1400" i="0" dirty="0" err="1">
                  <a:solidFill>
                    <a:srgbClr val="000000"/>
                  </a:solidFill>
                  <a:effectLst/>
                </a:rPr>
                <a:t>Findings</a:t>
              </a:r>
              <a:r>
                <a:rPr lang="fr-FR" sz="1400" i="0" dirty="0">
                  <a:solidFill>
                    <a:srgbClr val="000000"/>
                  </a:solidFill>
                  <a:effectLst/>
                </a:rPr>
                <a:t> of a </a:t>
              </a:r>
              <a:r>
                <a:rPr lang="fr-FR" sz="1400" i="0" dirty="0" err="1">
                  <a:solidFill>
                    <a:srgbClr val="000000"/>
                  </a:solidFill>
                  <a:effectLst/>
                </a:rPr>
                <a:t>multicenter</a:t>
              </a:r>
              <a:r>
                <a:rPr lang="fr-FR" sz="1400" i="0" dirty="0">
                  <a:solidFill>
                    <a:srgbClr val="000000"/>
                  </a:solidFill>
                  <a:effectLst/>
                </a:rPr>
                <a:t> </a:t>
              </a:r>
              <a:r>
                <a:rPr lang="fr-FR" sz="1400" i="0" dirty="0" err="1">
                  <a:solidFill>
                    <a:srgbClr val="000000"/>
                  </a:solidFill>
                  <a:effectLst/>
                </a:rPr>
                <a:t>Australian</a:t>
              </a:r>
              <a:r>
                <a:rPr lang="fr-FR" sz="1400" i="0" dirty="0">
                  <a:solidFill>
                    <a:srgbClr val="000000"/>
                  </a:solidFill>
                  <a:effectLst/>
                </a:rPr>
                <a:t> </a:t>
              </a:r>
              <a:r>
                <a:rPr lang="fr-FR" sz="1400" i="0" dirty="0" err="1">
                  <a:solidFill>
                    <a:srgbClr val="000000"/>
                  </a:solidFill>
                  <a:effectLst/>
                </a:rPr>
                <a:t>study</a:t>
              </a:r>
              <a:endParaRPr lang="fr-FR" sz="1400" i="0" dirty="0">
                <a:solidFill>
                  <a:srgbClr val="000000"/>
                </a:solidFill>
                <a:effectLst/>
              </a:endParaRPr>
            </a:p>
            <a:p>
              <a:pPr algn="l" latinLnBrk="0"/>
              <a:r>
                <a:rPr lang="fr-FR" sz="1050" b="0" i="1" dirty="0" err="1">
                  <a:effectLst/>
                  <a:hlinkClick r:id="rId2">
                    <a:extLst>
                      <a:ext uri="{A12FA001-AC4F-418D-AE19-62706E023703}">
                        <ahyp:hlinkClr xmlns:ahyp="http://schemas.microsoft.com/office/drawing/2018/hyperlinkcolor" val="tx"/>
                      </a:ext>
                    </a:extLst>
                  </a:hlinkClick>
                </a:rPr>
                <a:t>Surg</a:t>
              </a:r>
              <a:r>
                <a:rPr lang="fr-FR" sz="1050" b="0" i="1" dirty="0">
                  <a:effectLst/>
                  <a:hlinkClick r:id="rId2">
                    <a:extLst>
                      <a:ext uri="{A12FA001-AC4F-418D-AE19-62706E023703}">
                        <ahyp:hlinkClr xmlns:ahyp="http://schemas.microsoft.com/office/drawing/2018/hyperlinkcolor" val="tx"/>
                      </a:ext>
                    </a:extLst>
                  </a:hlinkClick>
                </a:rPr>
                <a:t> </a:t>
              </a:r>
              <a:r>
                <a:rPr lang="fr-FR" sz="1050" b="0" i="1" dirty="0" err="1">
                  <a:effectLst/>
                  <a:hlinkClick r:id="rId2">
                    <a:extLst>
                      <a:ext uri="{A12FA001-AC4F-418D-AE19-62706E023703}">
                        <ahyp:hlinkClr xmlns:ahyp="http://schemas.microsoft.com/office/drawing/2018/hyperlinkcolor" val="tx"/>
                      </a:ext>
                    </a:extLst>
                  </a:hlinkClick>
                </a:rPr>
                <a:t>Neurol</a:t>
              </a:r>
              <a:r>
                <a:rPr lang="fr-FR" sz="1050" b="0" i="1" dirty="0">
                  <a:effectLst/>
                  <a:hlinkClick r:id="rId2">
                    <a:extLst>
                      <a:ext uri="{A12FA001-AC4F-418D-AE19-62706E023703}">
                        <ahyp:hlinkClr xmlns:ahyp="http://schemas.microsoft.com/office/drawing/2018/hyperlinkcolor" val="tx"/>
                      </a:ext>
                    </a:extLst>
                  </a:hlinkClick>
                </a:rPr>
                <a:t> Int.</a:t>
              </a:r>
              <a:r>
                <a:rPr lang="fr-FR" sz="1050" b="0" i="1" dirty="0">
                  <a:effectLst/>
                </a:rPr>
                <a:t> 2011; 2: 176. </a:t>
              </a:r>
              <a:r>
                <a:rPr lang="fr-FR" sz="1050" b="0" i="1" dirty="0" err="1">
                  <a:effectLst/>
                </a:rPr>
                <a:t>doi</a:t>
              </a:r>
              <a:r>
                <a:rPr lang="fr-FR" sz="1050" b="0" i="1" dirty="0">
                  <a:effectLst/>
                </a:rPr>
                <a:t>: </a:t>
              </a:r>
              <a:r>
                <a:rPr lang="fr-FR" sz="1050" b="0" i="1" dirty="0">
                  <a:effectLst/>
                  <a:hlinkClick r:id="rId3">
                    <a:extLst>
                      <a:ext uri="{A12FA001-AC4F-418D-AE19-62706E023703}">
                        <ahyp:hlinkClr xmlns:ahyp="http://schemas.microsoft.com/office/drawing/2018/hyperlinkcolor" val="tx"/>
                      </a:ext>
                    </a:extLst>
                  </a:hlinkClick>
                </a:rPr>
                <a:t>10.4103/2152-7806.90696</a:t>
              </a:r>
              <a:endParaRPr lang="fr-FR" sz="1050" b="0" i="1" dirty="0">
                <a:effectLst/>
              </a:endParaRPr>
            </a:p>
          </p:txBody>
        </p:sp>
        <p:sp>
          <p:nvSpPr>
            <p:cNvPr id="9" name="Flèche : droite 8">
              <a:extLst>
                <a:ext uri="{FF2B5EF4-FFF2-40B4-BE49-F238E27FC236}">
                  <a16:creationId xmlns:a16="http://schemas.microsoft.com/office/drawing/2014/main" id="{6D40F5A5-F2B3-4B6D-A8ED-D4E496EDFFA1}"/>
                </a:ext>
              </a:extLst>
            </p:cNvPr>
            <p:cNvSpPr/>
            <p:nvPr/>
          </p:nvSpPr>
          <p:spPr>
            <a:xfrm>
              <a:off x="9371610" y="1725088"/>
              <a:ext cx="537252" cy="244443"/>
            </a:xfrm>
            <a:prstGeom prst="righ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Flèche : droite 9">
              <a:extLst>
                <a:ext uri="{FF2B5EF4-FFF2-40B4-BE49-F238E27FC236}">
                  <a16:creationId xmlns:a16="http://schemas.microsoft.com/office/drawing/2014/main" id="{F6FD8BE2-3F3E-46C5-AEB7-1661661978F2}"/>
                </a:ext>
              </a:extLst>
            </p:cNvPr>
            <p:cNvSpPr/>
            <p:nvPr/>
          </p:nvSpPr>
          <p:spPr>
            <a:xfrm rot="19617730">
              <a:off x="9349836" y="2436965"/>
              <a:ext cx="537252" cy="24444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Flèche : droite 10">
              <a:extLst>
                <a:ext uri="{FF2B5EF4-FFF2-40B4-BE49-F238E27FC236}">
                  <a16:creationId xmlns:a16="http://schemas.microsoft.com/office/drawing/2014/main" id="{627C8276-C6A8-4179-8581-7977588C900F}"/>
                </a:ext>
              </a:extLst>
            </p:cNvPr>
            <p:cNvSpPr/>
            <p:nvPr/>
          </p:nvSpPr>
          <p:spPr>
            <a:xfrm rot="19617730">
              <a:off x="9309201" y="3263984"/>
              <a:ext cx="537252" cy="244443"/>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Flèche : droite 11">
              <a:extLst>
                <a:ext uri="{FF2B5EF4-FFF2-40B4-BE49-F238E27FC236}">
                  <a16:creationId xmlns:a16="http://schemas.microsoft.com/office/drawing/2014/main" id="{91102127-E981-42BF-80CA-5920B24B9114}"/>
                </a:ext>
              </a:extLst>
            </p:cNvPr>
            <p:cNvSpPr/>
            <p:nvPr/>
          </p:nvSpPr>
          <p:spPr>
            <a:xfrm rot="1729149">
              <a:off x="9250440" y="3730579"/>
              <a:ext cx="537252" cy="244443"/>
            </a:xfrm>
            <a:prstGeom prst="rightArrow">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13" name="ZoneTexte 12">
            <a:extLst>
              <a:ext uri="{FF2B5EF4-FFF2-40B4-BE49-F238E27FC236}">
                <a16:creationId xmlns:a16="http://schemas.microsoft.com/office/drawing/2014/main" id="{E42BE8E9-0833-4AE7-9A8A-D8032E0A8472}"/>
              </a:ext>
            </a:extLst>
          </p:cNvPr>
          <p:cNvSpPr txBox="1"/>
          <p:nvPr/>
        </p:nvSpPr>
        <p:spPr>
          <a:xfrm>
            <a:off x="2322513" y="4167525"/>
            <a:ext cx="5884641" cy="1077218"/>
          </a:xfrm>
          <a:prstGeom prst="rect">
            <a:avLst/>
          </a:prstGeom>
          <a:noFill/>
        </p:spPr>
        <p:txBody>
          <a:bodyPr wrap="square" rtlCol="0">
            <a:spAutoFit/>
          </a:bodyPr>
          <a:lstStyle/>
          <a:p>
            <a:pPr algn="ctr"/>
            <a:r>
              <a:rPr lang="fr-FR" sz="1600" dirty="0"/>
              <a:t>Signal faible dans un environnement multifactoriel</a:t>
            </a:r>
          </a:p>
          <a:p>
            <a:endParaRPr lang="fr-FR" sz="1600" dirty="0">
              <a:solidFill>
                <a:srgbClr val="0070C0"/>
              </a:solidFill>
            </a:endParaRPr>
          </a:p>
          <a:p>
            <a:r>
              <a:rPr lang="fr-FR" sz="1600" dirty="0">
                <a:solidFill>
                  <a:srgbClr val="0070C0"/>
                </a:solidFill>
              </a:rPr>
              <a:t>Cause de pb de santé </a:t>
            </a:r>
            <a:r>
              <a:rPr lang="fr-FR" sz="1600" dirty="0">
                <a:solidFill>
                  <a:srgbClr val="0070C0"/>
                </a:solidFill>
                <a:sym typeface="Wingdings" panose="05000000000000000000" pitchFamily="2" charset="2"/>
              </a:rPr>
              <a:t>  caractéristique d’un certain style de vie</a:t>
            </a:r>
            <a:endParaRPr lang="fr-FR" sz="1600" dirty="0">
              <a:solidFill>
                <a:srgbClr val="0070C0"/>
              </a:solidFill>
            </a:endParaRPr>
          </a:p>
        </p:txBody>
      </p:sp>
      <p:sp>
        <p:nvSpPr>
          <p:cNvPr id="15" name="Espace réservé du numéro de diapositive 14">
            <a:extLst>
              <a:ext uri="{FF2B5EF4-FFF2-40B4-BE49-F238E27FC236}">
                <a16:creationId xmlns:a16="http://schemas.microsoft.com/office/drawing/2014/main" id="{C082A067-18BC-4CAD-9CC0-9F543D75185E}"/>
              </a:ext>
            </a:extLst>
          </p:cNvPr>
          <p:cNvSpPr>
            <a:spLocks noGrp="1"/>
          </p:cNvSpPr>
          <p:nvPr>
            <p:ph type="sldNum" sz="quarter" idx="12"/>
          </p:nvPr>
        </p:nvSpPr>
        <p:spPr/>
        <p:txBody>
          <a:bodyPr/>
          <a:lstStyle/>
          <a:p>
            <a:fld id="{28CF56FF-A9C7-48CE-B5A8-E2EC5C60375F}" type="slidenum">
              <a:rPr lang="en-GB" smtClean="0"/>
              <a:t>38</a:t>
            </a:fld>
            <a:endParaRPr lang="en-GB"/>
          </a:p>
        </p:txBody>
      </p:sp>
      <p:pic>
        <p:nvPicPr>
          <p:cNvPr id="4" name="Image 3">
            <a:extLst>
              <a:ext uri="{FF2B5EF4-FFF2-40B4-BE49-F238E27FC236}">
                <a16:creationId xmlns:a16="http://schemas.microsoft.com/office/drawing/2014/main" id="{BB6E0F3C-162A-4146-8CB9-B8DD24635364}"/>
              </a:ext>
            </a:extLst>
          </p:cNvPr>
          <p:cNvPicPr>
            <a:picLocks noChangeAspect="1"/>
          </p:cNvPicPr>
          <p:nvPr/>
        </p:nvPicPr>
        <p:blipFill>
          <a:blip r:embed="rId4"/>
          <a:stretch>
            <a:fillRect/>
          </a:stretch>
        </p:blipFill>
        <p:spPr>
          <a:xfrm>
            <a:off x="8442967" y="4041697"/>
            <a:ext cx="1662035" cy="1382159"/>
          </a:xfrm>
          <a:prstGeom prst="rect">
            <a:avLst/>
          </a:prstGeom>
        </p:spPr>
      </p:pic>
      <p:pic>
        <p:nvPicPr>
          <p:cNvPr id="16" name="Image 15">
            <a:extLst>
              <a:ext uri="{FF2B5EF4-FFF2-40B4-BE49-F238E27FC236}">
                <a16:creationId xmlns:a16="http://schemas.microsoft.com/office/drawing/2014/main" id="{5934D6EB-62FA-4164-B1EC-632E623BA03E}"/>
              </a:ext>
            </a:extLst>
          </p:cNvPr>
          <p:cNvPicPr>
            <a:picLocks noChangeAspect="1"/>
          </p:cNvPicPr>
          <p:nvPr/>
        </p:nvPicPr>
        <p:blipFill>
          <a:blip r:embed="rId5"/>
          <a:stretch>
            <a:fillRect/>
          </a:stretch>
        </p:blipFill>
        <p:spPr>
          <a:xfrm>
            <a:off x="10599764" y="898206"/>
            <a:ext cx="841321" cy="676715"/>
          </a:xfrm>
          <a:prstGeom prst="rect">
            <a:avLst/>
          </a:prstGeom>
        </p:spPr>
      </p:pic>
    </p:spTree>
    <p:extLst>
      <p:ext uri="{BB962C8B-B14F-4D97-AF65-F5344CB8AC3E}">
        <p14:creationId xmlns:p14="http://schemas.microsoft.com/office/powerpoint/2010/main" val="2217460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08DB5E9-8EF0-4B85-A15D-EA8DD7C43D34}"/>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D2950947-C57D-4AA8-81DE-FF09FDC55AE2}"/>
              </a:ext>
            </a:extLst>
          </p:cNvPr>
          <p:cNvSpPr>
            <a:spLocks noGrp="1"/>
          </p:cNvSpPr>
          <p:nvPr>
            <p:ph type="ftr" sz="quarter" idx="11"/>
          </p:nvPr>
        </p:nvSpPr>
        <p:spPr/>
        <p:txBody>
          <a:bodyPr/>
          <a:lstStyle/>
          <a:p>
            <a:r>
              <a:rPr lang="fr-FR"/>
              <a:t>Les ondes et nous</a:t>
            </a:r>
            <a:endParaRPr lang="en-GB" dirty="0"/>
          </a:p>
        </p:txBody>
      </p:sp>
      <p:sp>
        <p:nvSpPr>
          <p:cNvPr id="5" name="Rectangle 1">
            <a:extLst>
              <a:ext uri="{FF2B5EF4-FFF2-40B4-BE49-F238E27FC236}">
                <a16:creationId xmlns:a16="http://schemas.microsoft.com/office/drawing/2014/main" id="{05240AA5-D2B6-450A-B690-A0A3E1BF19D0}"/>
              </a:ext>
            </a:extLst>
          </p:cNvPr>
          <p:cNvSpPr>
            <a:spLocks noChangeArrowheads="1"/>
          </p:cNvSpPr>
          <p:nvPr/>
        </p:nvSpPr>
        <p:spPr bwMode="auto">
          <a:xfrm>
            <a:off x="0" y="-138499"/>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a:ln>
                <a:noFill/>
              </a:ln>
              <a:solidFill>
                <a:schemeClr val="tx1"/>
              </a:solidFill>
              <a:effectLst/>
              <a:latin typeface="Arial" panose="020B0604020202020204" pitchFamily="34" charset="0"/>
            </a:endParaRPr>
          </a:p>
        </p:txBody>
      </p:sp>
      <p:sp>
        <p:nvSpPr>
          <p:cNvPr id="7" name="Rectangle 1">
            <a:extLst>
              <a:ext uri="{FF2B5EF4-FFF2-40B4-BE49-F238E27FC236}">
                <a16:creationId xmlns:a16="http://schemas.microsoft.com/office/drawing/2014/main" id="{56517F79-0EAE-48A7-B524-3028EE55ECAF}"/>
              </a:ext>
            </a:extLst>
          </p:cNvPr>
          <p:cNvSpPr>
            <a:spLocks noChangeArrowheads="1"/>
          </p:cNvSpPr>
          <p:nvPr/>
        </p:nvSpPr>
        <p:spPr bwMode="auto">
          <a:xfrm>
            <a:off x="0" y="-138499"/>
            <a:ext cx="65" cy="276999"/>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a:ln>
                <a:noFill/>
              </a:ln>
              <a:solidFill>
                <a:schemeClr val="tx1"/>
              </a:solidFill>
              <a:effectLst/>
              <a:latin typeface="Arial" panose="020B0604020202020204" pitchFamily="34" charset="0"/>
            </a:endParaRPr>
          </a:p>
        </p:txBody>
      </p:sp>
      <p:sp>
        <p:nvSpPr>
          <p:cNvPr id="8" name="ZoneTexte 7">
            <a:extLst>
              <a:ext uri="{FF2B5EF4-FFF2-40B4-BE49-F238E27FC236}">
                <a16:creationId xmlns:a16="http://schemas.microsoft.com/office/drawing/2014/main" id="{18C33851-02E7-40C2-89C8-B09A6805BEC8}"/>
              </a:ext>
            </a:extLst>
          </p:cNvPr>
          <p:cNvSpPr txBox="1"/>
          <p:nvPr/>
        </p:nvSpPr>
        <p:spPr>
          <a:xfrm>
            <a:off x="5368705" y="357067"/>
            <a:ext cx="5531667" cy="369332"/>
          </a:xfrm>
          <a:prstGeom prst="rect">
            <a:avLst/>
          </a:prstGeom>
          <a:noFill/>
        </p:spPr>
        <p:txBody>
          <a:bodyPr wrap="square" rtlCol="0">
            <a:spAutoFit/>
          </a:bodyPr>
          <a:lstStyle/>
          <a:p>
            <a:r>
              <a:rPr lang="fr-FR" dirty="0">
                <a:solidFill>
                  <a:srgbClr val="FF0000"/>
                </a:solidFill>
              </a:rPr>
              <a:t>Les difficiles enquêtes épidémiologiques (suite)</a:t>
            </a:r>
          </a:p>
        </p:txBody>
      </p:sp>
      <p:sp>
        <p:nvSpPr>
          <p:cNvPr id="15" name="Espace réservé du numéro de diapositive 14">
            <a:extLst>
              <a:ext uri="{FF2B5EF4-FFF2-40B4-BE49-F238E27FC236}">
                <a16:creationId xmlns:a16="http://schemas.microsoft.com/office/drawing/2014/main" id="{C082A067-18BC-4CAD-9CC0-9F543D75185E}"/>
              </a:ext>
            </a:extLst>
          </p:cNvPr>
          <p:cNvSpPr>
            <a:spLocks noGrp="1"/>
          </p:cNvSpPr>
          <p:nvPr>
            <p:ph type="sldNum" sz="quarter" idx="12"/>
          </p:nvPr>
        </p:nvSpPr>
        <p:spPr/>
        <p:txBody>
          <a:bodyPr/>
          <a:lstStyle/>
          <a:p>
            <a:fld id="{28CF56FF-A9C7-48CE-B5A8-E2EC5C60375F}" type="slidenum">
              <a:rPr lang="en-GB" smtClean="0"/>
              <a:t>39</a:t>
            </a:fld>
            <a:endParaRPr lang="en-GB"/>
          </a:p>
        </p:txBody>
      </p:sp>
      <p:pic>
        <p:nvPicPr>
          <p:cNvPr id="16" name="Image 15">
            <a:extLst>
              <a:ext uri="{FF2B5EF4-FFF2-40B4-BE49-F238E27FC236}">
                <a16:creationId xmlns:a16="http://schemas.microsoft.com/office/drawing/2014/main" id="{A004315E-13C8-448C-8853-698561E893E0}"/>
              </a:ext>
            </a:extLst>
          </p:cNvPr>
          <p:cNvPicPr>
            <a:picLocks noChangeAspect="1"/>
          </p:cNvPicPr>
          <p:nvPr/>
        </p:nvPicPr>
        <p:blipFill rotWithShape="1">
          <a:blip r:embed="rId2"/>
          <a:srcRect l="27847" t="24720" r="37995" b="20013"/>
          <a:stretch/>
        </p:blipFill>
        <p:spPr>
          <a:xfrm>
            <a:off x="7881838" y="2874663"/>
            <a:ext cx="2580870" cy="2348904"/>
          </a:xfrm>
          <a:prstGeom prst="rect">
            <a:avLst/>
          </a:prstGeom>
          <a:ln>
            <a:solidFill>
              <a:srgbClr val="C00000"/>
            </a:solidFill>
          </a:ln>
        </p:spPr>
      </p:pic>
      <p:pic>
        <p:nvPicPr>
          <p:cNvPr id="18" name="Image 17">
            <a:extLst>
              <a:ext uri="{FF2B5EF4-FFF2-40B4-BE49-F238E27FC236}">
                <a16:creationId xmlns:a16="http://schemas.microsoft.com/office/drawing/2014/main" id="{F37AC8F1-BACF-45F0-9BEE-2D1B7DAE4D84}"/>
              </a:ext>
            </a:extLst>
          </p:cNvPr>
          <p:cNvPicPr>
            <a:picLocks noChangeAspect="1"/>
          </p:cNvPicPr>
          <p:nvPr/>
        </p:nvPicPr>
        <p:blipFill rotWithShape="1">
          <a:blip r:embed="rId3"/>
          <a:srcRect l="20644" t="14654" r="39034" b="14191"/>
          <a:stretch/>
        </p:blipFill>
        <p:spPr>
          <a:xfrm>
            <a:off x="2605147" y="1305915"/>
            <a:ext cx="2763558" cy="2743200"/>
          </a:xfrm>
          <a:prstGeom prst="rect">
            <a:avLst/>
          </a:prstGeom>
        </p:spPr>
      </p:pic>
      <p:sp>
        <p:nvSpPr>
          <p:cNvPr id="20" name="ZoneTexte 19">
            <a:extLst>
              <a:ext uri="{FF2B5EF4-FFF2-40B4-BE49-F238E27FC236}">
                <a16:creationId xmlns:a16="http://schemas.microsoft.com/office/drawing/2014/main" id="{BD6D1908-3157-4E61-96C7-F6B5FAD4DF63}"/>
              </a:ext>
            </a:extLst>
          </p:cNvPr>
          <p:cNvSpPr txBox="1"/>
          <p:nvPr/>
        </p:nvSpPr>
        <p:spPr>
          <a:xfrm>
            <a:off x="6702003" y="1346869"/>
            <a:ext cx="4486247" cy="1231106"/>
          </a:xfrm>
          <a:prstGeom prst="rect">
            <a:avLst/>
          </a:prstGeom>
          <a:noFill/>
        </p:spPr>
        <p:txBody>
          <a:bodyPr wrap="square">
            <a:spAutoFit/>
          </a:bodyPr>
          <a:lstStyle/>
          <a:p>
            <a:r>
              <a:rPr lang="fr-FR" b="0" i="0" dirty="0">
                <a:solidFill>
                  <a:srgbClr val="FF0000"/>
                </a:solidFill>
                <a:effectLst/>
              </a:rPr>
              <a:t>Électrosensibilité</a:t>
            </a:r>
            <a:r>
              <a:rPr lang="fr-FR" b="0" i="0" dirty="0">
                <a:solidFill>
                  <a:srgbClr val="000000"/>
                </a:solidFill>
                <a:effectLst/>
              </a:rPr>
              <a:t> : </a:t>
            </a:r>
          </a:p>
          <a:p>
            <a:r>
              <a:rPr lang="fr-FR" sz="1400" b="0" i="0" dirty="0">
                <a:solidFill>
                  <a:srgbClr val="000000"/>
                </a:solidFill>
                <a:effectLst/>
              </a:rPr>
              <a:t>"</a:t>
            </a:r>
            <a:r>
              <a:rPr lang="fr-FR" sz="1400" b="1" i="0" dirty="0">
                <a:solidFill>
                  <a:srgbClr val="000000"/>
                </a:solidFill>
                <a:effectLst/>
              </a:rPr>
              <a:t>Il n'existe pas de critères de diagnostic validés à ce jour</a:t>
            </a:r>
            <a:r>
              <a:rPr lang="fr-FR" sz="1400" b="0" i="0" dirty="0">
                <a:solidFill>
                  <a:srgbClr val="000000"/>
                </a:solidFill>
                <a:effectLst/>
              </a:rPr>
              <a:t>", souligne cet avis", "mais les plaintes formulées par les personnes se déclarant EHS correspondent à une réalité vécue"</a:t>
            </a:r>
            <a:endParaRPr lang="fr-FR" sz="1400" dirty="0"/>
          </a:p>
        </p:txBody>
      </p:sp>
      <p:sp>
        <p:nvSpPr>
          <p:cNvPr id="22" name="ZoneTexte 21">
            <a:extLst>
              <a:ext uri="{FF2B5EF4-FFF2-40B4-BE49-F238E27FC236}">
                <a16:creationId xmlns:a16="http://schemas.microsoft.com/office/drawing/2014/main" id="{079AD4EE-11BC-4C9E-83CA-C6280FB4303B}"/>
              </a:ext>
            </a:extLst>
          </p:cNvPr>
          <p:cNvSpPr txBox="1"/>
          <p:nvPr/>
        </p:nvSpPr>
        <p:spPr>
          <a:xfrm>
            <a:off x="2238865" y="4465675"/>
            <a:ext cx="5130657" cy="954107"/>
          </a:xfrm>
          <a:prstGeom prst="rect">
            <a:avLst/>
          </a:prstGeom>
          <a:noFill/>
        </p:spPr>
        <p:txBody>
          <a:bodyPr wrap="square">
            <a:spAutoFit/>
          </a:bodyPr>
          <a:lstStyle/>
          <a:p>
            <a:r>
              <a:rPr lang="fr-FR" sz="1400" b="0" i="0" dirty="0">
                <a:solidFill>
                  <a:srgbClr val="000000"/>
                </a:solidFill>
                <a:effectLst/>
              </a:rPr>
              <a:t>L'Anses a jugé que () l‘effet (Nocébo) joue "</a:t>
            </a:r>
            <a:r>
              <a:rPr lang="fr-FR" sz="1400" b="1" i="0" dirty="0">
                <a:solidFill>
                  <a:srgbClr val="000000"/>
                </a:solidFill>
                <a:effectLst/>
              </a:rPr>
              <a:t>certainement un rôle non négligeable dans la persistance de l'EHS</a:t>
            </a:r>
            <a:r>
              <a:rPr lang="fr-FR" sz="1400" b="0" i="0" dirty="0">
                <a:solidFill>
                  <a:srgbClr val="000000"/>
                </a:solidFill>
                <a:effectLst/>
              </a:rPr>
              <a:t>", mais a ajouté qu'il n'excluait pas "une affection organique non identifiée</a:t>
            </a:r>
            <a:endParaRPr lang="fr-FR" sz="1400" dirty="0"/>
          </a:p>
        </p:txBody>
      </p:sp>
    </p:spTree>
    <p:extLst>
      <p:ext uri="{BB962C8B-B14F-4D97-AF65-F5344CB8AC3E}">
        <p14:creationId xmlns:p14="http://schemas.microsoft.com/office/powerpoint/2010/main" val="3577628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DE2D20E-ABE9-4A14-80E7-512F0B97EABD}"/>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6" name="ZoneTexte 5"/>
          <p:cNvSpPr txBox="1"/>
          <p:nvPr/>
        </p:nvSpPr>
        <p:spPr>
          <a:xfrm>
            <a:off x="6401616" y="1022629"/>
            <a:ext cx="4064269" cy="861774"/>
          </a:xfrm>
          <a:prstGeom prst="rect">
            <a:avLst/>
          </a:prstGeom>
          <a:noFill/>
          <a:ln>
            <a:solidFill>
              <a:srgbClr val="FF0000"/>
            </a:solidFill>
          </a:ln>
        </p:spPr>
        <p:txBody>
          <a:bodyPr wrap="square" rtlCol="0">
            <a:spAutoFit/>
          </a:bodyPr>
          <a:lstStyle/>
          <a:p>
            <a:r>
              <a:rPr lang="fr-FR" dirty="0">
                <a:solidFill>
                  <a:srgbClr val="FF0000"/>
                </a:solidFill>
                <a:sym typeface="Wingdings" panose="05000000000000000000" pitchFamily="2" charset="2"/>
              </a:rPr>
              <a:t>Effets psychologiques ?</a:t>
            </a:r>
          </a:p>
          <a:p>
            <a:r>
              <a:rPr lang="fr-FR" sz="1600" dirty="0">
                <a:solidFill>
                  <a:srgbClr val="0070C0"/>
                </a:solidFill>
                <a:sym typeface="Wingdings" panose="05000000000000000000" pitchFamily="2" charset="2"/>
              </a:rPr>
              <a:t>L’usage intensif des téléphones mobiles a-t-il des effets psychologiques ? </a:t>
            </a:r>
          </a:p>
        </p:txBody>
      </p:sp>
      <p:sp>
        <p:nvSpPr>
          <p:cNvPr id="14" name="ZoneTexte 13">
            <a:extLst>
              <a:ext uri="{FF2B5EF4-FFF2-40B4-BE49-F238E27FC236}">
                <a16:creationId xmlns:a16="http://schemas.microsoft.com/office/drawing/2014/main" id="{4EABEEF2-AEA1-4682-A59A-B8402124AC71}"/>
              </a:ext>
            </a:extLst>
          </p:cNvPr>
          <p:cNvSpPr txBox="1"/>
          <p:nvPr/>
        </p:nvSpPr>
        <p:spPr>
          <a:xfrm>
            <a:off x="2858640" y="3020325"/>
            <a:ext cx="5063962" cy="738664"/>
          </a:xfrm>
          <a:prstGeom prst="rect">
            <a:avLst/>
          </a:prstGeom>
          <a:noFill/>
          <a:ln>
            <a:solidFill>
              <a:srgbClr val="FF0000"/>
            </a:solidFill>
          </a:ln>
        </p:spPr>
        <p:txBody>
          <a:bodyPr wrap="square" rtlCol="0">
            <a:spAutoFit/>
          </a:bodyPr>
          <a:lstStyle/>
          <a:p>
            <a:r>
              <a:rPr lang="fr-FR" sz="1400" dirty="0">
                <a:solidFill>
                  <a:srgbClr val="0070C0"/>
                </a:solidFill>
              </a:rPr>
              <a:t>Pour s’informer, voir par exemple le rapport détaillé :</a:t>
            </a:r>
          </a:p>
          <a:p>
            <a:r>
              <a:rPr lang="fr-FR" sz="1400" dirty="0">
                <a:hlinkClick r:id="rId3"/>
              </a:rPr>
              <a:t> Exposition aux radiofréquences et santé des enfants</a:t>
            </a:r>
            <a:r>
              <a:rPr lang="fr-FR" sz="1400" dirty="0"/>
              <a:t> </a:t>
            </a:r>
            <a:r>
              <a:rPr lang="fr-FR" sz="1400" dirty="0">
                <a:solidFill>
                  <a:srgbClr val="0070C0"/>
                </a:solidFill>
              </a:rPr>
              <a:t>de l’ANSES</a:t>
            </a:r>
            <a:endParaRPr lang="en-GB" sz="1400" dirty="0">
              <a:solidFill>
                <a:srgbClr val="0070C0"/>
              </a:solidFill>
            </a:endParaRPr>
          </a:p>
        </p:txBody>
      </p:sp>
      <p:sp>
        <p:nvSpPr>
          <p:cNvPr id="15" name="ZoneTexte 14">
            <a:extLst>
              <a:ext uri="{FF2B5EF4-FFF2-40B4-BE49-F238E27FC236}">
                <a16:creationId xmlns:a16="http://schemas.microsoft.com/office/drawing/2014/main" id="{BF3E7E58-3350-4E09-9AB7-DD569D02505D}"/>
              </a:ext>
            </a:extLst>
          </p:cNvPr>
          <p:cNvSpPr txBox="1"/>
          <p:nvPr/>
        </p:nvSpPr>
        <p:spPr>
          <a:xfrm>
            <a:off x="5785165" y="423574"/>
            <a:ext cx="5877960" cy="369332"/>
          </a:xfrm>
          <a:prstGeom prst="rect">
            <a:avLst/>
          </a:prstGeom>
          <a:noFill/>
          <a:ln>
            <a:noFill/>
          </a:ln>
        </p:spPr>
        <p:txBody>
          <a:bodyPr wrap="square" rtlCol="0">
            <a:spAutoFit/>
          </a:bodyPr>
          <a:lstStyle/>
          <a:p>
            <a:r>
              <a:rPr lang="fr-FR" dirty="0">
                <a:solidFill>
                  <a:srgbClr val="FF0000"/>
                </a:solidFill>
              </a:rPr>
              <a:t>Effets psychologiques de la téléphonie mobile</a:t>
            </a:r>
          </a:p>
        </p:txBody>
      </p:sp>
      <p:sp>
        <p:nvSpPr>
          <p:cNvPr id="17" name="ZoneTexte 16">
            <a:extLst>
              <a:ext uri="{FF2B5EF4-FFF2-40B4-BE49-F238E27FC236}">
                <a16:creationId xmlns:a16="http://schemas.microsoft.com/office/drawing/2014/main" id="{98D68680-E897-4695-93E4-B6319E938F07}"/>
              </a:ext>
            </a:extLst>
          </p:cNvPr>
          <p:cNvSpPr txBox="1"/>
          <p:nvPr/>
        </p:nvSpPr>
        <p:spPr>
          <a:xfrm>
            <a:off x="2738743" y="4481154"/>
            <a:ext cx="7039919" cy="800219"/>
          </a:xfrm>
          <a:prstGeom prst="rect">
            <a:avLst/>
          </a:prstGeom>
          <a:noFill/>
        </p:spPr>
        <p:txBody>
          <a:bodyPr wrap="square" rtlCol="0">
            <a:spAutoFit/>
          </a:bodyPr>
          <a:lstStyle/>
          <a:p>
            <a:r>
              <a:rPr lang="fr-FR" dirty="0">
                <a:solidFill>
                  <a:srgbClr val="0070C0"/>
                </a:solidFill>
              </a:rPr>
              <a:t>Exemple de conclusions de l’ANSES</a:t>
            </a:r>
          </a:p>
          <a:p>
            <a:r>
              <a:rPr lang="fr-FR" sz="1400" dirty="0">
                <a:solidFill>
                  <a:srgbClr val="FF0000"/>
                </a:solidFill>
              </a:rPr>
              <a:t>Pour fonctions cognitives</a:t>
            </a:r>
            <a:r>
              <a:rPr lang="fr-FR" sz="1400" dirty="0"/>
              <a:t>, « les données disponibles permettent de conclure à un effet possible des radiofréquences sur les fonctions cognitives de l’enfant.</a:t>
            </a:r>
          </a:p>
        </p:txBody>
      </p:sp>
      <p:pic>
        <p:nvPicPr>
          <p:cNvPr id="5" name="Image 4">
            <a:extLst>
              <a:ext uri="{FF2B5EF4-FFF2-40B4-BE49-F238E27FC236}">
                <a16:creationId xmlns:a16="http://schemas.microsoft.com/office/drawing/2014/main" id="{35CDD477-430D-4090-AE35-A2EE041A2222}"/>
              </a:ext>
            </a:extLst>
          </p:cNvPr>
          <p:cNvPicPr>
            <a:picLocks noChangeAspect="1"/>
          </p:cNvPicPr>
          <p:nvPr/>
        </p:nvPicPr>
        <p:blipFill rotWithShape="1">
          <a:blip r:embed="rId4"/>
          <a:srcRect l="39473" t="23700" r="40316" b="25906"/>
          <a:stretch/>
        </p:blipFill>
        <p:spPr>
          <a:xfrm>
            <a:off x="8964592" y="2466549"/>
            <a:ext cx="1501293" cy="2105665"/>
          </a:xfrm>
          <a:prstGeom prst="rect">
            <a:avLst/>
          </a:prstGeom>
          <a:ln>
            <a:solidFill>
              <a:srgbClr val="FF0000"/>
            </a:solidFill>
          </a:ln>
        </p:spPr>
      </p:pic>
      <p:pic>
        <p:nvPicPr>
          <p:cNvPr id="7" name="Image 6">
            <a:extLst>
              <a:ext uri="{FF2B5EF4-FFF2-40B4-BE49-F238E27FC236}">
                <a16:creationId xmlns:a16="http://schemas.microsoft.com/office/drawing/2014/main" id="{C86D55E5-CBF2-4CF6-8E73-5BA311D4AD43}"/>
              </a:ext>
            </a:extLst>
          </p:cNvPr>
          <p:cNvPicPr>
            <a:picLocks noChangeAspect="1"/>
          </p:cNvPicPr>
          <p:nvPr/>
        </p:nvPicPr>
        <p:blipFill>
          <a:blip r:embed="rId5"/>
          <a:stretch>
            <a:fillRect/>
          </a:stretch>
        </p:blipFill>
        <p:spPr>
          <a:xfrm>
            <a:off x="3214147" y="1294100"/>
            <a:ext cx="1995801" cy="1027172"/>
          </a:xfrm>
          <a:prstGeom prst="rect">
            <a:avLst/>
          </a:prstGeom>
        </p:spPr>
      </p:pic>
      <p:sp>
        <p:nvSpPr>
          <p:cNvPr id="8" name="Ellipse 7">
            <a:extLst>
              <a:ext uri="{FF2B5EF4-FFF2-40B4-BE49-F238E27FC236}">
                <a16:creationId xmlns:a16="http://schemas.microsoft.com/office/drawing/2014/main" id="{91928D61-8B96-4456-821D-673C258C81E7}"/>
              </a:ext>
            </a:extLst>
          </p:cNvPr>
          <p:cNvSpPr/>
          <p:nvPr/>
        </p:nvSpPr>
        <p:spPr>
          <a:xfrm>
            <a:off x="3768526" y="1261473"/>
            <a:ext cx="679010" cy="404491"/>
          </a:xfrm>
          <a:prstGeom prst="ellipse">
            <a:avLst/>
          </a:prstGeom>
          <a:solidFill>
            <a:schemeClr val="bg2">
              <a:lumMod val="90000"/>
              <a:alpha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Espace réservé du numéro de diapositive 8">
            <a:extLst>
              <a:ext uri="{FF2B5EF4-FFF2-40B4-BE49-F238E27FC236}">
                <a16:creationId xmlns:a16="http://schemas.microsoft.com/office/drawing/2014/main" id="{5B0C85F9-2F5E-4C20-96D3-74AF78BE8B75}"/>
              </a:ext>
            </a:extLst>
          </p:cNvPr>
          <p:cNvSpPr>
            <a:spLocks noGrp="1"/>
          </p:cNvSpPr>
          <p:nvPr>
            <p:ph type="sldNum" sz="quarter" idx="12"/>
          </p:nvPr>
        </p:nvSpPr>
        <p:spPr/>
        <p:txBody>
          <a:bodyPr/>
          <a:lstStyle/>
          <a:p>
            <a:fld id="{28CF56FF-A9C7-48CE-B5A8-E2EC5C60375F}" type="slidenum">
              <a:rPr lang="en-GB" smtClean="0"/>
              <a:t>40</a:t>
            </a:fld>
            <a:endParaRPr lang="en-GB"/>
          </a:p>
        </p:txBody>
      </p:sp>
    </p:spTree>
    <p:extLst>
      <p:ext uri="{BB962C8B-B14F-4D97-AF65-F5344CB8AC3E}">
        <p14:creationId xmlns:p14="http://schemas.microsoft.com/office/powerpoint/2010/main" val="3280596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1205A5C-18CF-4738-AD23-25B7A89CF4A7}"/>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BF4DEFFB-2BEE-4D2B-9DC1-DB055DF7A99E}"/>
              </a:ext>
            </a:extLst>
          </p:cNvPr>
          <p:cNvSpPr>
            <a:spLocks noGrp="1"/>
          </p:cNvSpPr>
          <p:nvPr>
            <p:ph type="ftr" sz="quarter" idx="11"/>
          </p:nvPr>
        </p:nvSpPr>
        <p:spPr/>
        <p:txBody>
          <a:bodyPr/>
          <a:lstStyle/>
          <a:p>
            <a:r>
              <a:rPr lang="fr-FR"/>
              <a:t>Les ondes et nous</a:t>
            </a:r>
            <a:endParaRPr lang="en-GB" dirty="0"/>
          </a:p>
        </p:txBody>
      </p:sp>
      <p:sp>
        <p:nvSpPr>
          <p:cNvPr id="4" name="Espace réservé du numéro de diapositive 3">
            <a:extLst>
              <a:ext uri="{FF2B5EF4-FFF2-40B4-BE49-F238E27FC236}">
                <a16:creationId xmlns:a16="http://schemas.microsoft.com/office/drawing/2014/main" id="{DB6595DD-8534-4F93-BE18-5FFF920E5C36}"/>
              </a:ext>
            </a:extLst>
          </p:cNvPr>
          <p:cNvSpPr>
            <a:spLocks noGrp="1"/>
          </p:cNvSpPr>
          <p:nvPr>
            <p:ph type="sldNum" sz="quarter" idx="12"/>
          </p:nvPr>
        </p:nvSpPr>
        <p:spPr/>
        <p:txBody>
          <a:bodyPr/>
          <a:lstStyle/>
          <a:p>
            <a:fld id="{28CF56FF-A9C7-48CE-B5A8-E2EC5C60375F}" type="slidenum">
              <a:rPr lang="en-GB" smtClean="0"/>
              <a:t>41</a:t>
            </a:fld>
            <a:endParaRPr lang="en-GB"/>
          </a:p>
        </p:txBody>
      </p:sp>
      <p:sp>
        <p:nvSpPr>
          <p:cNvPr id="5" name="Rectangle 4">
            <a:extLst>
              <a:ext uri="{FF2B5EF4-FFF2-40B4-BE49-F238E27FC236}">
                <a16:creationId xmlns:a16="http://schemas.microsoft.com/office/drawing/2014/main" id="{40550ABB-AB2D-4A61-9070-0F39D950E69A}"/>
              </a:ext>
            </a:extLst>
          </p:cNvPr>
          <p:cNvSpPr/>
          <p:nvPr/>
        </p:nvSpPr>
        <p:spPr>
          <a:xfrm>
            <a:off x="2467131" y="3049877"/>
            <a:ext cx="3972019" cy="1600438"/>
          </a:xfrm>
          <a:prstGeom prst="rect">
            <a:avLst/>
          </a:prstGeom>
          <a:ln>
            <a:solidFill>
              <a:srgbClr val="C00000"/>
            </a:solidFill>
          </a:ln>
        </p:spPr>
        <p:txBody>
          <a:bodyPr wrap="square">
            <a:spAutoFit/>
          </a:bodyPr>
          <a:lstStyle/>
          <a:p>
            <a:pPr fontAlgn="base"/>
            <a:r>
              <a:rPr lang="fr-FR" sz="1400" dirty="0">
                <a:solidFill>
                  <a:srgbClr val="000033"/>
                </a:solidFill>
              </a:rPr>
              <a:t>Mais c’est méconnaître le principe selon lequel </a:t>
            </a:r>
            <a:r>
              <a:rPr lang="fr-FR" sz="1400" dirty="0">
                <a:solidFill>
                  <a:srgbClr val="0070C0"/>
                </a:solidFill>
              </a:rPr>
              <a:t>la science ne peut pas prouver qu’un effet n’existe pas. </a:t>
            </a:r>
          </a:p>
          <a:p>
            <a:pPr fontAlgn="base"/>
            <a:endParaRPr lang="fr-FR" sz="1400" dirty="0">
              <a:solidFill>
                <a:srgbClr val="0070C0"/>
              </a:solidFill>
            </a:endParaRPr>
          </a:p>
          <a:p>
            <a:pPr fontAlgn="base"/>
            <a:r>
              <a:rPr lang="fr-FR" sz="1400" dirty="0">
                <a:solidFill>
                  <a:srgbClr val="000033"/>
                </a:solidFill>
              </a:rPr>
              <a:t>Autrement dit, la méthode scientifique permet de </a:t>
            </a:r>
            <a:r>
              <a:rPr lang="fr-FR" sz="1400" dirty="0">
                <a:solidFill>
                  <a:srgbClr val="0070C0"/>
                </a:solidFill>
              </a:rPr>
              <a:t>quantifier les effets d’une cause mesurable. </a:t>
            </a:r>
          </a:p>
        </p:txBody>
      </p:sp>
      <p:sp>
        <p:nvSpPr>
          <p:cNvPr id="6" name="ZoneTexte 5">
            <a:extLst>
              <a:ext uri="{FF2B5EF4-FFF2-40B4-BE49-F238E27FC236}">
                <a16:creationId xmlns:a16="http://schemas.microsoft.com/office/drawing/2014/main" id="{A0A52BB5-8A7D-47B9-A27B-7603DBCB7C3B}"/>
              </a:ext>
            </a:extLst>
          </p:cNvPr>
          <p:cNvSpPr txBox="1"/>
          <p:nvPr/>
        </p:nvSpPr>
        <p:spPr>
          <a:xfrm>
            <a:off x="4792302" y="352740"/>
            <a:ext cx="5270479" cy="369332"/>
          </a:xfrm>
          <a:prstGeom prst="rect">
            <a:avLst/>
          </a:prstGeom>
          <a:noFill/>
        </p:spPr>
        <p:txBody>
          <a:bodyPr wrap="square" rtlCol="0">
            <a:spAutoFit/>
          </a:bodyPr>
          <a:lstStyle/>
          <a:p>
            <a:r>
              <a:rPr lang="fr-FR" dirty="0">
                <a:solidFill>
                  <a:srgbClr val="FF0000"/>
                </a:solidFill>
              </a:rPr>
              <a:t>Principe de précaution … ou de prudence</a:t>
            </a:r>
          </a:p>
        </p:txBody>
      </p:sp>
      <p:sp>
        <p:nvSpPr>
          <p:cNvPr id="14" name="ZoneTexte 13">
            <a:extLst>
              <a:ext uri="{FF2B5EF4-FFF2-40B4-BE49-F238E27FC236}">
                <a16:creationId xmlns:a16="http://schemas.microsoft.com/office/drawing/2014/main" id="{CA2C3367-00AB-4BAD-847D-76EDF0827F6C}"/>
              </a:ext>
            </a:extLst>
          </p:cNvPr>
          <p:cNvSpPr txBox="1"/>
          <p:nvPr/>
        </p:nvSpPr>
        <p:spPr>
          <a:xfrm>
            <a:off x="2467131" y="1324777"/>
            <a:ext cx="8467622" cy="646331"/>
          </a:xfrm>
          <a:prstGeom prst="rect">
            <a:avLst/>
          </a:prstGeom>
          <a:noFill/>
          <a:ln>
            <a:solidFill>
              <a:schemeClr val="tx1"/>
            </a:solidFill>
          </a:ln>
        </p:spPr>
        <p:txBody>
          <a:bodyPr wrap="square">
            <a:spAutoFit/>
          </a:bodyPr>
          <a:lstStyle/>
          <a:p>
            <a:pPr fontAlgn="base"/>
            <a:r>
              <a:rPr lang="fr-FR" dirty="0">
                <a:solidFill>
                  <a:srgbClr val="000033"/>
                </a:solidFill>
              </a:rPr>
              <a:t>« </a:t>
            </a:r>
            <a:r>
              <a:rPr lang="fr-FR" i="1" dirty="0">
                <a:solidFill>
                  <a:srgbClr val="FF0000"/>
                </a:solidFill>
              </a:rPr>
              <a:t>Aucune étude n’a prouvé que l’exposition aux champs électromagnétiques ne présente pas de risques </a:t>
            </a:r>
            <a:r>
              <a:rPr lang="fr-FR" dirty="0">
                <a:solidFill>
                  <a:srgbClr val="000033"/>
                </a:solidFill>
              </a:rPr>
              <a:t>»</a:t>
            </a:r>
          </a:p>
        </p:txBody>
      </p:sp>
      <p:pic>
        <p:nvPicPr>
          <p:cNvPr id="7" name="Image 6">
            <a:extLst>
              <a:ext uri="{FF2B5EF4-FFF2-40B4-BE49-F238E27FC236}">
                <a16:creationId xmlns:a16="http://schemas.microsoft.com/office/drawing/2014/main" id="{4054C413-8788-4476-8DA2-FF0584E753A1}"/>
              </a:ext>
            </a:extLst>
          </p:cNvPr>
          <p:cNvPicPr>
            <a:picLocks noChangeAspect="1"/>
          </p:cNvPicPr>
          <p:nvPr/>
        </p:nvPicPr>
        <p:blipFill>
          <a:blip r:embed="rId2"/>
          <a:stretch>
            <a:fillRect/>
          </a:stretch>
        </p:blipFill>
        <p:spPr>
          <a:xfrm>
            <a:off x="6962734" y="2388794"/>
            <a:ext cx="3972019" cy="2795124"/>
          </a:xfrm>
          <a:prstGeom prst="rect">
            <a:avLst/>
          </a:prstGeom>
          <a:ln>
            <a:solidFill>
              <a:srgbClr val="C00000"/>
            </a:solidFill>
          </a:ln>
        </p:spPr>
      </p:pic>
    </p:spTree>
    <p:extLst>
      <p:ext uri="{BB962C8B-B14F-4D97-AF65-F5344CB8AC3E}">
        <p14:creationId xmlns:p14="http://schemas.microsoft.com/office/powerpoint/2010/main" val="343902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0F0AFA8-6FBB-4EA4-B70E-C0955616250E}"/>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6" name="ZoneTexte 5">
            <a:extLst>
              <a:ext uri="{FF2B5EF4-FFF2-40B4-BE49-F238E27FC236}">
                <a16:creationId xmlns:a16="http://schemas.microsoft.com/office/drawing/2014/main" id="{0827FDDF-C186-4EE9-A99B-7B084A015BDA}"/>
              </a:ext>
            </a:extLst>
          </p:cNvPr>
          <p:cNvSpPr txBox="1"/>
          <p:nvPr/>
        </p:nvSpPr>
        <p:spPr>
          <a:xfrm>
            <a:off x="4848438" y="2609880"/>
            <a:ext cx="2298086" cy="369332"/>
          </a:xfrm>
          <a:prstGeom prst="rect">
            <a:avLst/>
          </a:prstGeom>
          <a:ln w="28575">
            <a:solidFill>
              <a:srgbClr val="FF0000"/>
            </a:solidFill>
          </a:ln>
          <a:effectLst>
            <a:glow rad="228600">
              <a:schemeClr val="accent6">
                <a:satMod val="175000"/>
                <a:alpha val="40000"/>
              </a:schemeClr>
            </a:glow>
          </a:effectLst>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dirty="0">
                <a:solidFill>
                  <a:srgbClr val="0070C0"/>
                </a:solidFill>
              </a:rPr>
              <a:t>Et la 5G ?</a:t>
            </a:r>
          </a:p>
        </p:txBody>
      </p:sp>
      <p:sp>
        <p:nvSpPr>
          <p:cNvPr id="7" name="ZoneTexte 6">
            <a:extLst>
              <a:ext uri="{FF2B5EF4-FFF2-40B4-BE49-F238E27FC236}">
                <a16:creationId xmlns:a16="http://schemas.microsoft.com/office/drawing/2014/main" id="{BC599DFB-664D-458E-9178-850F80C15A8E}"/>
              </a:ext>
            </a:extLst>
          </p:cNvPr>
          <p:cNvSpPr txBox="1"/>
          <p:nvPr/>
        </p:nvSpPr>
        <p:spPr>
          <a:xfrm>
            <a:off x="6804493" y="376101"/>
            <a:ext cx="4036953" cy="369332"/>
          </a:xfrm>
          <a:prstGeom prst="rect">
            <a:avLst/>
          </a:prstGeom>
          <a:noFill/>
        </p:spPr>
        <p:txBody>
          <a:bodyPr wrap="square" rtlCol="0">
            <a:spAutoFit/>
          </a:bodyPr>
          <a:lstStyle/>
          <a:p>
            <a:r>
              <a:rPr lang="fr-FR" dirty="0">
                <a:solidFill>
                  <a:srgbClr val="FF0000"/>
                </a:solidFill>
              </a:rPr>
              <a:t>Les ondes, la 5G et nous</a:t>
            </a:r>
            <a:endParaRPr lang="en-GB" dirty="0">
              <a:solidFill>
                <a:srgbClr val="FF0000"/>
              </a:solidFill>
            </a:endParaRPr>
          </a:p>
        </p:txBody>
      </p:sp>
      <p:sp>
        <p:nvSpPr>
          <p:cNvPr id="5" name="Espace réservé du numéro de diapositive 4">
            <a:extLst>
              <a:ext uri="{FF2B5EF4-FFF2-40B4-BE49-F238E27FC236}">
                <a16:creationId xmlns:a16="http://schemas.microsoft.com/office/drawing/2014/main" id="{4175E3A8-6C0B-4377-9864-03F4273D29B0}"/>
              </a:ext>
            </a:extLst>
          </p:cNvPr>
          <p:cNvSpPr>
            <a:spLocks noGrp="1"/>
          </p:cNvSpPr>
          <p:nvPr>
            <p:ph type="sldNum" sz="quarter" idx="12"/>
          </p:nvPr>
        </p:nvSpPr>
        <p:spPr/>
        <p:txBody>
          <a:bodyPr/>
          <a:lstStyle/>
          <a:p>
            <a:fld id="{28CF56FF-A9C7-48CE-B5A8-E2EC5C60375F}" type="slidenum">
              <a:rPr lang="en-GB" smtClean="0"/>
              <a:t>42</a:t>
            </a:fld>
            <a:endParaRPr lang="en-GB"/>
          </a:p>
        </p:txBody>
      </p:sp>
    </p:spTree>
    <p:extLst>
      <p:ext uri="{BB962C8B-B14F-4D97-AF65-F5344CB8AC3E}">
        <p14:creationId xmlns:p14="http://schemas.microsoft.com/office/powerpoint/2010/main" val="402266322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CDAF175-CA96-43F5-AD0A-B35B0A289324}"/>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E26A1D51-5CB6-4AE9-8931-ACD420729DD0}"/>
              </a:ext>
            </a:extLst>
          </p:cNvPr>
          <p:cNvSpPr>
            <a:spLocks noGrp="1"/>
          </p:cNvSpPr>
          <p:nvPr>
            <p:ph type="ftr" sz="quarter" idx="11"/>
          </p:nvPr>
        </p:nvSpPr>
        <p:spPr/>
        <p:txBody>
          <a:bodyPr/>
          <a:lstStyle/>
          <a:p>
            <a:r>
              <a:rPr lang="fr-FR"/>
              <a:t>Les ondes et nous</a:t>
            </a:r>
            <a:endParaRPr lang="en-GB" dirty="0"/>
          </a:p>
        </p:txBody>
      </p:sp>
      <p:sp>
        <p:nvSpPr>
          <p:cNvPr id="4" name="Espace réservé du numéro de diapositive 3">
            <a:extLst>
              <a:ext uri="{FF2B5EF4-FFF2-40B4-BE49-F238E27FC236}">
                <a16:creationId xmlns:a16="http://schemas.microsoft.com/office/drawing/2014/main" id="{21F7F6BD-C978-4941-AD3C-E57BB9D2B4BF}"/>
              </a:ext>
            </a:extLst>
          </p:cNvPr>
          <p:cNvSpPr>
            <a:spLocks noGrp="1"/>
          </p:cNvSpPr>
          <p:nvPr>
            <p:ph type="sldNum" sz="quarter" idx="12"/>
          </p:nvPr>
        </p:nvSpPr>
        <p:spPr/>
        <p:txBody>
          <a:bodyPr/>
          <a:lstStyle/>
          <a:p>
            <a:fld id="{28CF56FF-A9C7-48CE-B5A8-E2EC5C60375F}" type="slidenum">
              <a:rPr lang="en-GB" smtClean="0"/>
              <a:t>43</a:t>
            </a:fld>
            <a:endParaRPr lang="en-GB"/>
          </a:p>
        </p:txBody>
      </p:sp>
      <p:sp>
        <p:nvSpPr>
          <p:cNvPr id="5" name="ZoneTexte 4">
            <a:extLst>
              <a:ext uri="{FF2B5EF4-FFF2-40B4-BE49-F238E27FC236}">
                <a16:creationId xmlns:a16="http://schemas.microsoft.com/office/drawing/2014/main" id="{92F09198-878A-4195-95DF-B56F0658E30C}"/>
              </a:ext>
            </a:extLst>
          </p:cNvPr>
          <p:cNvSpPr txBox="1"/>
          <p:nvPr/>
        </p:nvSpPr>
        <p:spPr>
          <a:xfrm>
            <a:off x="5386813" y="371192"/>
            <a:ext cx="5957180" cy="369332"/>
          </a:xfrm>
          <a:prstGeom prst="rect">
            <a:avLst/>
          </a:prstGeom>
          <a:noFill/>
        </p:spPr>
        <p:txBody>
          <a:bodyPr wrap="square" rtlCol="0">
            <a:spAutoFit/>
          </a:bodyPr>
          <a:lstStyle/>
          <a:p>
            <a:r>
              <a:rPr lang="fr-FR" dirty="0">
                <a:solidFill>
                  <a:srgbClr val="FF0000"/>
                </a:solidFill>
              </a:rPr>
              <a:t>Évolution technologique de la téléphonie mobile</a:t>
            </a:r>
          </a:p>
        </p:txBody>
      </p:sp>
      <p:pic>
        <p:nvPicPr>
          <p:cNvPr id="6" name="Image 5">
            <a:extLst>
              <a:ext uri="{FF2B5EF4-FFF2-40B4-BE49-F238E27FC236}">
                <a16:creationId xmlns:a16="http://schemas.microsoft.com/office/drawing/2014/main" id="{F93F9B54-8A61-4A87-A378-F2317ADA23E5}"/>
              </a:ext>
            </a:extLst>
          </p:cNvPr>
          <p:cNvPicPr>
            <a:picLocks noChangeAspect="1"/>
          </p:cNvPicPr>
          <p:nvPr/>
        </p:nvPicPr>
        <p:blipFill rotWithShape="1">
          <a:blip r:embed="rId2"/>
          <a:srcRect t="20606" b="32457"/>
          <a:stretch/>
        </p:blipFill>
        <p:spPr>
          <a:xfrm>
            <a:off x="4206991" y="1256146"/>
            <a:ext cx="5061324" cy="1191491"/>
          </a:xfrm>
          <a:prstGeom prst="rect">
            <a:avLst/>
          </a:prstGeom>
        </p:spPr>
      </p:pic>
      <p:sp>
        <p:nvSpPr>
          <p:cNvPr id="7" name="Rectangle : coins arrondis 6">
            <a:extLst>
              <a:ext uri="{FF2B5EF4-FFF2-40B4-BE49-F238E27FC236}">
                <a16:creationId xmlns:a16="http://schemas.microsoft.com/office/drawing/2014/main" id="{324AEDC3-C750-4D47-80EB-5F2800A5B1C6}"/>
              </a:ext>
            </a:extLst>
          </p:cNvPr>
          <p:cNvSpPr/>
          <p:nvPr/>
        </p:nvSpPr>
        <p:spPr>
          <a:xfrm>
            <a:off x="3132835" y="2780695"/>
            <a:ext cx="1502954" cy="365125"/>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t>1980</a:t>
            </a:r>
          </a:p>
          <a:p>
            <a:pPr algn="ctr"/>
            <a:r>
              <a:rPr lang="fr-FR" sz="1200" dirty="0"/>
              <a:t>Voix analogique</a:t>
            </a:r>
          </a:p>
        </p:txBody>
      </p:sp>
      <p:sp>
        <p:nvSpPr>
          <p:cNvPr id="8" name="Rectangle : coins arrondis 7">
            <a:extLst>
              <a:ext uri="{FF2B5EF4-FFF2-40B4-BE49-F238E27FC236}">
                <a16:creationId xmlns:a16="http://schemas.microsoft.com/office/drawing/2014/main" id="{0B304177-E088-4A7B-93D4-D297C9DE3D24}"/>
              </a:ext>
            </a:extLst>
          </p:cNvPr>
          <p:cNvSpPr/>
          <p:nvPr/>
        </p:nvSpPr>
        <p:spPr>
          <a:xfrm>
            <a:off x="4786947" y="2780696"/>
            <a:ext cx="1199732" cy="365125"/>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t>1990</a:t>
            </a:r>
          </a:p>
          <a:p>
            <a:pPr algn="ctr"/>
            <a:r>
              <a:rPr lang="fr-FR" sz="1200" dirty="0"/>
              <a:t>Voix digitale</a:t>
            </a:r>
          </a:p>
        </p:txBody>
      </p:sp>
      <p:sp>
        <p:nvSpPr>
          <p:cNvPr id="9" name="Rectangle : coins arrondis 8">
            <a:extLst>
              <a:ext uri="{FF2B5EF4-FFF2-40B4-BE49-F238E27FC236}">
                <a16:creationId xmlns:a16="http://schemas.microsoft.com/office/drawing/2014/main" id="{0420C6AF-51F5-4AF3-B51E-3C3BD9183D43}"/>
              </a:ext>
            </a:extLst>
          </p:cNvPr>
          <p:cNvSpPr/>
          <p:nvPr/>
        </p:nvSpPr>
        <p:spPr>
          <a:xfrm>
            <a:off x="6205323" y="2790686"/>
            <a:ext cx="887702" cy="365125"/>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t>2000</a:t>
            </a:r>
          </a:p>
          <a:p>
            <a:pPr algn="ctr"/>
            <a:r>
              <a:rPr lang="fr-FR" sz="1200" dirty="0"/>
              <a:t>Données</a:t>
            </a:r>
          </a:p>
        </p:txBody>
      </p:sp>
      <p:sp>
        <p:nvSpPr>
          <p:cNvPr id="10" name="Rectangle : coins arrondis 9">
            <a:extLst>
              <a:ext uri="{FF2B5EF4-FFF2-40B4-BE49-F238E27FC236}">
                <a16:creationId xmlns:a16="http://schemas.microsoft.com/office/drawing/2014/main" id="{0C612F57-0D4B-444A-BDDF-446D24A556D3}"/>
              </a:ext>
            </a:extLst>
          </p:cNvPr>
          <p:cNvSpPr/>
          <p:nvPr/>
        </p:nvSpPr>
        <p:spPr>
          <a:xfrm>
            <a:off x="7168604" y="2599835"/>
            <a:ext cx="1038860" cy="726843"/>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t>2010</a:t>
            </a:r>
          </a:p>
          <a:p>
            <a:pPr algn="ctr"/>
            <a:r>
              <a:rPr lang="fr-FR" sz="1200" dirty="0"/>
              <a:t>IP - Voix et données</a:t>
            </a:r>
          </a:p>
        </p:txBody>
      </p:sp>
      <p:sp>
        <p:nvSpPr>
          <p:cNvPr id="11" name="Rectangle : coins arrondis 10">
            <a:extLst>
              <a:ext uri="{FF2B5EF4-FFF2-40B4-BE49-F238E27FC236}">
                <a16:creationId xmlns:a16="http://schemas.microsoft.com/office/drawing/2014/main" id="{AC8DE5DC-00FE-475B-BF8C-D3735EE278FA}"/>
              </a:ext>
            </a:extLst>
          </p:cNvPr>
          <p:cNvSpPr/>
          <p:nvPr/>
        </p:nvSpPr>
        <p:spPr>
          <a:xfrm>
            <a:off x="8380613" y="2599834"/>
            <a:ext cx="887702" cy="726843"/>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a:t>2020</a:t>
            </a:r>
          </a:p>
          <a:p>
            <a:pPr algn="ctr"/>
            <a:r>
              <a:rPr lang="fr-FR" sz="1200" dirty="0"/>
              <a:t>Internet des choses</a:t>
            </a:r>
          </a:p>
        </p:txBody>
      </p:sp>
      <p:cxnSp>
        <p:nvCxnSpPr>
          <p:cNvPr id="13" name="Connecteur droit avec flèche 12">
            <a:extLst>
              <a:ext uri="{FF2B5EF4-FFF2-40B4-BE49-F238E27FC236}">
                <a16:creationId xmlns:a16="http://schemas.microsoft.com/office/drawing/2014/main" id="{BA37B3A4-2D01-4151-928E-F34133386826}"/>
              </a:ext>
            </a:extLst>
          </p:cNvPr>
          <p:cNvCxnSpPr>
            <a:stCxn id="7" idx="0"/>
          </p:cNvCxnSpPr>
          <p:nvPr/>
        </p:nvCxnSpPr>
        <p:spPr>
          <a:xfrm flipV="1">
            <a:off x="3884312" y="2335794"/>
            <a:ext cx="902635" cy="4449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Connecteur droit avec flèche 13">
            <a:extLst>
              <a:ext uri="{FF2B5EF4-FFF2-40B4-BE49-F238E27FC236}">
                <a16:creationId xmlns:a16="http://schemas.microsoft.com/office/drawing/2014/main" id="{BCCD5981-3E9F-4974-A5EC-7074D7321F6A}"/>
              </a:ext>
            </a:extLst>
          </p:cNvPr>
          <p:cNvCxnSpPr>
            <a:cxnSpLocks/>
          </p:cNvCxnSpPr>
          <p:nvPr/>
        </p:nvCxnSpPr>
        <p:spPr>
          <a:xfrm flipV="1">
            <a:off x="5375300" y="2362159"/>
            <a:ext cx="292131" cy="42852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Connecteur droit avec flèche 15">
            <a:extLst>
              <a:ext uri="{FF2B5EF4-FFF2-40B4-BE49-F238E27FC236}">
                <a16:creationId xmlns:a16="http://schemas.microsoft.com/office/drawing/2014/main" id="{7D17057E-CF24-4C56-8A7C-8D8D625F1094}"/>
              </a:ext>
            </a:extLst>
          </p:cNvPr>
          <p:cNvCxnSpPr>
            <a:cxnSpLocks/>
          </p:cNvCxnSpPr>
          <p:nvPr/>
        </p:nvCxnSpPr>
        <p:spPr>
          <a:xfrm flipH="1" flipV="1">
            <a:off x="6591200" y="2335794"/>
            <a:ext cx="387" cy="44490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Connecteur droit avec flèche 17">
            <a:extLst>
              <a:ext uri="{FF2B5EF4-FFF2-40B4-BE49-F238E27FC236}">
                <a16:creationId xmlns:a16="http://schemas.microsoft.com/office/drawing/2014/main" id="{D46D5ED9-473D-413F-BD84-45CE531FB9B6}"/>
              </a:ext>
            </a:extLst>
          </p:cNvPr>
          <p:cNvCxnSpPr>
            <a:cxnSpLocks/>
          </p:cNvCxnSpPr>
          <p:nvPr/>
        </p:nvCxnSpPr>
        <p:spPr>
          <a:xfrm flipH="1" flipV="1">
            <a:off x="7562129" y="2362159"/>
            <a:ext cx="125905" cy="2181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Connecteur droit avec flèche 19">
            <a:extLst>
              <a:ext uri="{FF2B5EF4-FFF2-40B4-BE49-F238E27FC236}">
                <a16:creationId xmlns:a16="http://schemas.microsoft.com/office/drawing/2014/main" id="{04608B18-2E21-41C7-A2C3-5AEF44E66727}"/>
              </a:ext>
            </a:extLst>
          </p:cNvPr>
          <p:cNvCxnSpPr>
            <a:cxnSpLocks/>
          </p:cNvCxnSpPr>
          <p:nvPr/>
        </p:nvCxnSpPr>
        <p:spPr>
          <a:xfrm flipH="1" flipV="1">
            <a:off x="8415222" y="2362159"/>
            <a:ext cx="369260" cy="21811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2" name="ZoneTexte 21">
            <a:extLst>
              <a:ext uri="{FF2B5EF4-FFF2-40B4-BE49-F238E27FC236}">
                <a16:creationId xmlns:a16="http://schemas.microsoft.com/office/drawing/2014/main" id="{81724DF5-BE48-48AE-8FCB-ED8859F59098}"/>
              </a:ext>
            </a:extLst>
          </p:cNvPr>
          <p:cNvSpPr txBox="1"/>
          <p:nvPr/>
        </p:nvSpPr>
        <p:spPr>
          <a:xfrm>
            <a:off x="1811835" y="4153266"/>
            <a:ext cx="5432502" cy="1446550"/>
          </a:xfrm>
          <a:prstGeom prst="rect">
            <a:avLst/>
          </a:prstGeom>
          <a:noFill/>
          <a:ln>
            <a:solidFill>
              <a:srgbClr val="C00000"/>
            </a:solidFill>
          </a:ln>
        </p:spPr>
        <p:txBody>
          <a:bodyPr wrap="square" rtlCol="0">
            <a:spAutoFit/>
          </a:bodyPr>
          <a:lstStyle/>
          <a:p>
            <a:r>
              <a:rPr lang="fr-FR" dirty="0">
                <a:solidFill>
                  <a:srgbClr val="FF0000"/>
                </a:solidFill>
              </a:rPr>
              <a:t>Internet des « choses » - IoT (Internet of </a:t>
            </a:r>
            <a:r>
              <a:rPr lang="fr-FR" dirty="0" err="1">
                <a:solidFill>
                  <a:srgbClr val="FF0000"/>
                </a:solidFill>
              </a:rPr>
              <a:t>Things</a:t>
            </a:r>
            <a:r>
              <a:rPr lang="fr-FR" dirty="0">
                <a:solidFill>
                  <a:srgbClr val="FF0000"/>
                </a:solidFill>
              </a:rPr>
              <a:t>)</a:t>
            </a:r>
          </a:p>
          <a:p>
            <a:pPr marL="285750" indent="-285750">
              <a:buFont typeface="Arial" panose="020B0604020202020204" pitchFamily="34" charset="0"/>
              <a:buChar char="•"/>
            </a:pPr>
            <a:r>
              <a:rPr lang="fr-FR" sz="1400" dirty="0">
                <a:solidFill>
                  <a:srgbClr val="00B0F0"/>
                </a:solidFill>
              </a:rPr>
              <a:t>Temps de latence </a:t>
            </a:r>
            <a:r>
              <a:rPr lang="fr-FR" sz="1400" dirty="0"/>
              <a:t>1 milliseconde</a:t>
            </a:r>
          </a:p>
          <a:p>
            <a:pPr marL="285750" indent="-285750">
              <a:buFont typeface="Arial" panose="020B0604020202020204" pitchFamily="34" charset="0"/>
              <a:buChar char="•"/>
            </a:pPr>
            <a:r>
              <a:rPr lang="fr-FR" sz="1400" dirty="0"/>
              <a:t>Jusqu’à 10</a:t>
            </a:r>
            <a:r>
              <a:rPr lang="fr-FR" sz="1400" baseline="30000" dirty="0"/>
              <a:t>10 </a:t>
            </a:r>
            <a:r>
              <a:rPr lang="fr-FR" sz="1400" dirty="0"/>
              <a:t>bits par seconde</a:t>
            </a:r>
          </a:p>
          <a:p>
            <a:pPr marL="285750" indent="-285750">
              <a:buFont typeface="Arial" panose="020B0604020202020204" pitchFamily="34" charset="0"/>
              <a:buChar char="•"/>
            </a:pPr>
            <a:r>
              <a:rPr lang="fr-FR" sz="1400" dirty="0">
                <a:solidFill>
                  <a:srgbClr val="00B0F0"/>
                </a:solidFill>
              </a:rPr>
              <a:t>Taux de disponibilité </a:t>
            </a:r>
            <a:r>
              <a:rPr lang="fr-FR" sz="1400" dirty="0"/>
              <a:t>(100- </a:t>
            </a:r>
            <a:r>
              <a:rPr lang="el-GR" sz="1400" dirty="0"/>
              <a:t>ε</a:t>
            </a:r>
            <a:r>
              <a:rPr lang="fr-FR" sz="1400" dirty="0"/>
              <a:t>)%</a:t>
            </a:r>
          </a:p>
          <a:p>
            <a:pPr marL="285750" indent="-285750">
              <a:buFont typeface="Arial" panose="020B0604020202020204" pitchFamily="34" charset="0"/>
              <a:buChar char="•"/>
            </a:pPr>
            <a:r>
              <a:rPr lang="fr-FR" sz="1400" dirty="0"/>
              <a:t>Réduction de la </a:t>
            </a:r>
            <a:r>
              <a:rPr lang="fr-FR" sz="1400" dirty="0">
                <a:solidFill>
                  <a:srgbClr val="00B0F0"/>
                </a:solidFill>
              </a:rPr>
              <a:t>consommation d’énergie </a:t>
            </a:r>
            <a:r>
              <a:rPr lang="fr-FR" sz="1400" dirty="0"/>
              <a:t>(90%)</a:t>
            </a:r>
          </a:p>
          <a:p>
            <a:pPr marL="285750" indent="-285750">
              <a:buFont typeface="Arial" panose="020B0604020202020204" pitchFamily="34" charset="0"/>
              <a:buChar char="•"/>
            </a:pPr>
            <a:r>
              <a:rPr lang="fr-FR" sz="1400" dirty="0">
                <a:solidFill>
                  <a:srgbClr val="00B0F0"/>
                </a:solidFill>
              </a:rPr>
              <a:t>Grand nombre </a:t>
            </a:r>
            <a:r>
              <a:rPr lang="fr-FR" sz="1400" dirty="0"/>
              <a:t>d’appareils connectés</a:t>
            </a:r>
          </a:p>
        </p:txBody>
      </p:sp>
      <p:pic>
        <p:nvPicPr>
          <p:cNvPr id="23" name="Image 22">
            <a:extLst>
              <a:ext uri="{FF2B5EF4-FFF2-40B4-BE49-F238E27FC236}">
                <a16:creationId xmlns:a16="http://schemas.microsoft.com/office/drawing/2014/main" id="{D5385244-C314-4FAF-A684-EA7897EEA573}"/>
              </a:ext>
            </a:extLst>
          </p:cNvPr>
          <p:cNvPicPr>
            <a:picLocks noChangeAspect="1"/>
          </p:cNvPicPr>
          <p:nvPr/>
        </p:nvPicPr>
        <p:blipFill>
          <a:blip r:embed="rId3"/>
          <a:stretch>
            <a:fillRect/>
          </a:stretch>
        </p:blipFill>
        <p:spPr>
          <a:xfrm>
            <a:off x="7663915" y="3896699"/>
            <a:ext cx="3154617" cy="1921449"/>
          </a:xfrm>
          <a:prstGeom prst="rect">
            <a:avLst/>
          </a:prstGeom>
          <a:ln>
            <a:solidFill>
              <a:srgbClr val="C00000"/>
            </a:solidFill>
          </a:ln>
        </p:spPr>
      </p:pic>
      <p:pic>
        <p:nvPicPr>
          <p:cNvPr id="24" name="Image 23">
            <a:extLst>
              <a:ext uri="{FF2B5EF4-FFF2-40B4-BE49-F238E27FC236}">
                <a16:creationId xmlns:a16="http://schemas.microsoft.com/office/drawing/2014/main" id="{B6A8D840-3EC6-4A08-A870-2854E9C9AC87}"/>
              </a:ext>
            </a:extLst>
          </p:cNvPr>
          <p:cNvPicPr>
            <a:picLocks noChangeAspect="1"/>
          </p:cNvPicPr>
          <p:nvPr/>
        </p:nvPicPr>
        <p:blipFill>
          <a:blip r:embed="rId4"/>
          <a:stretch>
            <a:fillRect/>
          </a:stretch>
        </p:blipFill>
        <p:spPr>
          <a:xfrm>
            <a:off x="10249124" y="917788"/>
            <a:ext cx="841321" cy="676715"/>
          </a:xfrm>
          <a:prstGeom prst="rect">
            <a:avLst/>
          </a:prstGeom>
        </p:spPr>
      </p:pic>
    </p:spTree>
    <p:extLst>
      <p:ext uri="{BB962C8B-B14F-4D97-AF65-F5344CB8AC3E}">
        <p14:creationId xmlns:p14="http://schemas.microsoft.com/office/powerpoint/2010/main" val="1301629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453A593-770E-433E-91BF-5B0E72B3CE64}"/>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90691" y="6140136"/>
            <a:ext cx="5716488" cy="365125"/>
          </a:xfrm>
        </p:spPr>
        <p:txBody>
          <a:bodyPr/>
          <a:lstStyle/>
          <a:p>
            <a:r>
              <a:rPr lang="fr-FR"/>
              <a:t>Les ondes et nous</a:t>
            </a:r>
            <a:endParaRPr lang="en-GB" dirty="0"/>
          </a:p>
        </p:txBody>
      </p:sp>
      <p:sp>
        <p:nvSpPr>
          <p:cNvPr id="5" name="ZoneTexte 4"/>
          <p:cNvSpPr txBox="1"/>
          <p:nvPr/>
        </p:nvSpPr>
        <p:spPr>
          <a:xfrm>
            <a:off x="6924583" y="412113"/>
            <a:ext cx="4583312" cy="369332"/>
          </a:xfrm>
          <a:prstGeom prst="rect">
            <a:avLst/>
          </a:prstGeom>
          <a:noFill/>
        </p:spPr>
        <p:txBody>
          <a:bodyPr wrap="square" rtlCol="0">
            <a:spAutoFit/>
          </a:bodyPr>
          <a:lstStyle/>
          <a:p>
            <a:r>
              <a:rPr lang="fr-FR" dirty="0">
                <a:solidFill>
                  <a:srgbClr val="FF0000"/>
                </a:solidFill>
              </a:rPr>
              <a:t>Mesurer les ondes électromagnétiques</a:t>
            </a:r>
            <a:endParaRPr lang="en-GB" dirty="0">
              <a:solidFill>
                <a:srgbClr val="FF0000"/>
              </a:solidFill>
            </a:endParaRPr>
          </a:p>
        </p:txBody>
      </p:sp>
      <p:sp>
        <p:nvSpPr>
          <p:cNvPr id="23" name="ZoneTexte 22"/>
          <p:cNvSpPr txBox="1"/>
          <p:nvPr/>
        </p:nvSpPr>
        <p:spPr>
          <a:xfrm>
            <a:off x="3722653" y="1120981"/>
            <a:ext cx="5989350" cy="307777"/>
          </a:xfrm>
          <a:prstGeom prst="rect">
            <a:avLst/>
          </a:prstGeom>
          <a:noFill/>
          <a:ln>
            <a:solidFill>
              <a:srgbClr val="FF0000"/>
            </a:solidFill>
          </a:ln>
        </p:spPr>
        <p:txBody>
          <a:bodyPr wrap="square" rtlCol="0">
            <a:spAutoFit/>
          </a:bodyPr>
          <a:lstStyle/>
          <a:p>
            <a:r>
              <a:rPr lang="fr-FR" sz="1400" dirty="0">
                <a:solidFill>
                  <a:srgbClr val="0070C0"/>
                </a:solidFill>
              </a:rPr>
              <a:t>Plus de 99% de l’énergie des ondes</a:t>
            </a:r>
            <a:r>
              <a:rPr lang="fr-FR" sz="1400" dirty="0">
                <a:solidFill>
                  <a:srgbClr val="002060"/>
                </a:solidFill>
              </a:rPr>
              <a:t> est </a:t>
            </a:r>
            <a:r>
              <a:rPr lang="fr-FR" sz="1400" dirty="0"/>
              <a:t>transformée </a:t>
            </a:r>
            <a:r>
              <a:rPr lang="fr-FR" sz="1400" dirty="0">
                <a:solidFill>
                  <a:srgbClr val="FF0000"/>
                </a:solidFill>
              </a:rPr>
              <a:t>en chaleur</a:t>
            </a:r>
          </a:p>
        </p:txBody>
      </p:sp>
      <p:sp>
        <p:nvSpPr>
          <p:cNvPr id="10" name="ZoneTexte 9">
            <a:extLst>
              <a:ext uri="{FF2B5EF4-FFF2-40B4-BE49-F238E27FC236}">
                <a16:creationId xmlns:a16="http://schemas.microsoft.com/office/drawing/2014/main" id="{88319E4B-B103-4D7B-812A-B00B0461276D}"/>
              </a:ext>
            </a:extLst>
          </p:cNvPr>
          <p:cNvSpPr txBox="1"/>
          <p:nvPr/>
        </p:nvSpPr>
        <p:spPr>
          <a:xfrm>
            <a:off x="6975845" y="1675374"/>
            <a:ext cx="3988760" cy="492443"/>
          </a:xfrm>
          <a:prstGeom prst="rect">
            <a:avLst/>
          </a:prstGeom>
          <a:noFill/>
          <a:ln>
            <a:solidFill>
              <a:srgbClr val="C00000"/>
            </a:solidFill>
          </a:ln>
        </p:spPr>
        <p:txBody>
          <a:bodyPr wrap="square">
            <a:spAutoFit/>
          </a:bodyPr>
          <a:lstStyle/>
          <a:p>
            <a:r>
              <a:rPr lang="fr-FR" sz="1400" dirty="0">
                <a:solidFill>
                  <a:srgbClr val="0070C0"/>
                </a:solidFill>
              </a:rPr>
              <a:t>Puissance en Watt/m</a:t>
            </a:r>
            <a:r>
              <a:rPr lang="fr-FR" sz="1400" baseline="30000" dirty="0">
                <a:solidFill>
                  <a:srgbClr val="0070C0"/>
                </a:solidFill>
              </a:rPr>
              <a:t>2 </a:t>
            </a:r>
            <a:r>
              <a:rPr lang="fr-FR" sz="1400" dirty="0">
                <a:solidFill>
                  <a:srgbClr val="0070C0"/>
                </a:solidFill>
              </a:rPr>
              <a:t> - </a:t>
            </a:r>
            <a:r>
              <a:rPr lang="fr-FR" sz="1200" dirty="0"/>
              <a:t>Pour les rayonnements peu pénétrants</a:t>
            </a:r>
          </a:p>
        </p:txBody>
      </p:sp>
      <p:pic>
        <p:nvPicPr>
          <p:cNvPr id="7" name="Image 6">
            <a:extLst>
              <a:ext uri="{FF2B5EF4-FFF2-40B4-BE49-F238E27FC236}">
                <a16:creationId xmlns:a16="http://schemas.microsoft.com/office/drawing/2014/main" id="{9DF88859-AC39-4B54-911D-056D3CEB1FBE}"/>
              </a:ext>
            </a:extLst>
          </p:cNvPr>
          <p:cNvPicPr>
            <a:picLocks noChangeAspect="1"/>
          </p:cNvPicPr>
          <p:nvPr/>
        </p:nvPicPr>
        <p:blipFill>
          <a:blip r:embed="rId3"/>
          <a:stretch>
            <a:fillRect/>
          </a:stretch>
        </p:blipFill>
        <p:spPr>
          <a:xfrm>
            <a:off x="7847264" y="2262881"/>
            <a:ext cx="1396676" cy="966420"/>
          </a:xfrm>
          <a:prstGeom prst="rect">
            <a:avLst/>
          </a:prstGeom>
        </p:spPr>
      </p:pic>
      <p:pic>
        <p:nvPicPr>
          <p:cNvPr id="9" name="Image 8">
            <a:extLst>
              <a:ext uri="{FF2B5EF4-FFF2-40B4-BE49-F238E27FC236}">
                <a16:creationId xmlns:a16="http://schemas.microsoft.com/office/drawing/2014/main" id="{DA666483-2345-4A33-B189-B5917AA1B0A4}"/>
              </a:ext>
            </a:extLst>
          </p:cNvPr>
          <p:cNvPicPr>
            <a:picLocks noChangeAspect="1"/>
          </p:cNvPicPr>
          <p:nvPr/>
        </p:nvPicPr>
        <p:blipFill rotWithShape="1">
          <a:blip r:embed="rId4"/>
          <a:srcRect l="16118"/>
          <a:stretch/>
        </p:blipFill>
        <p:spPr>
          <a:xfrm>
            <a:off x="2948060" y="2221292"/>
            <a:ext cx="1242367" cy="1001450"/>
          </a:xfrm>
          <a:prstGeom prst="rect">
            <a:avLst/>
          </a:prstGeom>
        </p:spPr>
      </p:pic>
      <p:sp>
        <p:nvSpPr>
          <p:cNvPr id="14" name="ZoneTexte 13">
            <a:extLst>
              <a:ext uri="{FF2B5EF4-FFF2-40B4-BE49-F238E27FC236}">
                <a16:creationId xmlns:a16="http://schemas.microsoft.com/office/drawing/2014/main" id="{25BE6F9D-A9FF-4260-8B2B-A684522F6D88}"/>
              </a:ext>
            </a:extLst>
          </p:cNvPr>
          <p:cNvSpPr txBox="1"/>
          <p:nvPr/>
        </p:nvSpPr>
        <p:spPr>
          <a:xfrm>
            <a:off x="9243940" y="2543169"/>
            <a:ext cx="1222094" cy="307777"/>
          </a:xfrm>
          <a:prstGeom prst="rect">
            <a:avLst/>
          </a:prstGeom>
          <a:noFill/>
        </p:spPr>
        <p:txBody>
          <a:bodyPr wrap="square">
            <a:spAutoFit/>
          </a:bodyPr>
          <a:lstStyle/>
          <a:p>
            <a:r>
              <a:rPr lang="fr-FR" sz="1400" dirty="0">
                <a:solidFill>
                  <a:srgbClr val="0070C0"/>
                </a:solidFill>
              </a:rPr>
              <a:t>Watt/m</a:t>
            </a:r>
            <a:r>
              <a:rPr lang="fr-FR" sz="1400" baseline="30000" dirty="0">
                <a:solidFill>
                  <a:srgbClr val="0070C0"/>
                </a:solidFill>
              </a:rPr>
              <a:t>2 </a:t>
            </a:r>
            <a:endParaRPr lang="fr-FR" sz="1400" dirty="0"/>
          </a:p>
        </p:txBody>
      </p:sp>
      <p:sp>
        <p:nvSpPr>
          <p:cNvPr id="15" name="ZoneTexte 14">
            <a:extLst>
              <a:ext uri="{FF2B5EF4-FFF2-40B4-BE49-F238E27FC236}">
                <a16:creationId xmlns:a16="http://schemas.microsoft.com/office/drawing/2014/main" id="{D9A7DDCF-A09F-4364-8969-8F9A8C0584F0}"/>
              </a:ext>
            </a:extLst>
          </p:cNvPr>
          <p:cNvSpPr txBox="1"/>
          <p:nvPr/>
        </p:nvSpPr>
        <p:spPr>
          <a:xfrm>
            <a:off x="4286543" y="2487763"/>
            <a:ext cx="1222094" cy="307777"/>
          </a:xfrm>
          <a:prstGeom prst="rect">
            <a:avLst/>
          </a:prstGeom>
          <a:noFill/>
        </p:spPr>
        <p:txBody>
          <a:bodyPr wrap="square">
            <a:spAutoFit/>
          </a:bodyPr>
          <a:lstStyle/>
          <a:p>
            <a:r>
              <a:rPr lang="fr-FR" sz="1400" dirty="0">
                <a:solidFill>
                  <a:srgbClr val="0070C0"/>
                </a:solidFill>
              </a:rPr>
              <a:t>Watt/kg</a:t>
            </a:r>
            <a:endParaRPr lang="fr-FR" sz="1400" dirty="0"/>
          </a:p>
        </p:txBody>
      </p:sp>
      <p:sp>
        <p:nvSpPr>
          <p:cNvPr id="11" name="Espace réservé du numéro de diapositive 10">
            <a:extLst>
              <a:ext uri="{FF2B5EF4-FFF2-40B4-BE49-F238E27FC236}">
                <a16:creationId xmlns:a16="http://schemas.microsoft.com/office/drawing/2014/main" id="{AA5E356B-67A8-43F8-9EF1-78A2FDF403B0}"/>
              </a:ext>
            </a:extLst>
          </p:cNvPr>
          <p:cNvSpPr>
            <a:spLocks noGrp="1"/>
          </p:cNvSpPr>
          <p:nvPr>
            <p:ph type="sldNum" sz="quarter" idx="12"/>
          </p:nvPr>
        </p:nvSpPr>
        <p:spPr/>
        <p:txBody>
          <a:bodyPr/>
          <a:lstStyle/>
          <a:p>
            <a:fld id="{28CF56FF-A9C7-48CE-B5A8-E2EC5C60375F}" type="slidenum">
              <a:rPr lang="en-GB" smtClean="0"/>
              <a:t>44</a:t>
            </a:fld>
            <a:endParaRPr lang="en-GB"/>
          </a:p>
        </p:txBody>
      </p:sp>
      <p:sp>
        <p:nvSpPr>
          <p:cNvPr id="4" name="ZoneTexte 3">
            <a:extLst>
              <a:ext uri="{FF2B5EF4-FFF2-40B4-BE49-F238E27FC236}">
                <a16:creationId xmlns:a16="http://schemas.microsoft.com/office/drawing/2014/main" id="{FCC403A6-4BA9-5F35-8274-5959840E0D7A}"/>
              </a:ext>
            </a:extLst>
          </p:cNvPr>
          <p:cNvSpPr txBox="1"/>
          <p:nvPr/>
        </p:nvSpPr>
        <p:spPr>
          <a:xfrm>
            <a:off x="1878541" y="1625945"/>
            <a:ext cx="3988760" cy="492443"/>
          </a:xfrm>
          <a:prstGeom prst="rect">
            <a:avLst/>
          </a:prstGeom>
          <a:noFill/>
          <a:ln>
            <a:solidFill>
              <a:srgbClr val="C00000"/>
            </a:solidFill>
          </a:ln>
        </p:spPr>
        <p:txBody>
          <a:bodyPr wrap="square">
            <a:spAutoFit/>
          </a:bodyPr>
          <a:lstStyle/>
          <a:p>
            <a:r>
              <a:rPr lang="fr-FR" sz="1400" dirty="0">
                <a:solidFill>
                  <a:srgbClr val="0070C0"/>
                </a:solidFill>
              </a:rPr>
              <a:t>Puissance en Watt/kg  -</a:t>
            </a:r>
            <a:r>
              <a:rPr lang="fr-FR" sz="1400" baseline="30000" dirty="0">
                <a:solidFill>
                  <a:srgbClr val="0070C0"/>
                </a:solidFill>
              </a:rPr>
              <a:t> </a:t>
            </a:r>
            <a:r>
              <a:rPr lang="fr-FR" sz="1400" dirty="0"/>
              <a:t> </a:t>
            </a:r>
            <a:r>
              <a:rPr lang="fr-FR" sz="1200" dirty="0"/>
              <a:t>Pour les rayonnements absorbés plus en profondeur</a:t>
            </a:r>
            <a:endParaRPr lang="fr-FR" sz="1400" dirty="0"/>
          </a:p>
        </p:txBody>
      </p:sp>
      <p:grpSp>
        <p:nvGrpSpPr>
          <p:cNvPr id="6" name="Groupe 5">
            <a:extLst>
              <a:ext uri="{FF2B5EF4-FFF2-40B4-BE49-F238E27FC236}">
                <a16:creationId xmlns:a16="http://schemas.microsoft.com/office/drawing/2014/main" id="{6214318F-932F-DE22-FC42-4CB81FE2413E}"/>
              </a:ext>
            </a:extLst>
          </p:cNvPr>
          <p:cNvGrpSpPr/>
          <p:nvPr/>
        </p:nvGrpSpPr>
        <p:grpSpPr>
          <a:xfrm>
            <a:off x="1878541" y="3555487"/>
            <a:ext cx="8644537" cy="2088351"/>
            <a:chOff x="2373197" y="2694193"/>
            <a:chExt cx="8197277" cy="2078127"/>
          </a:xfrm>
        </p:grpSpPr>
        <p:sp>
          <p:nvSpPr>
            <p:cNvPr id="8" name="ZoneTexte 7">
              <a:extLst>
                <a:ext uri="{FF2B5EF4-FFF2-40B4-BE49-F238E27FC236}">
                  <a16:creationId xmlns:a16="http://schemas.microsoft.com/office/drawing/2014/main" id="{1C961E5A-D4AD-C3C0-A460-E1FF6475F4BA}"/>
                </a:ext>
              </a:extLst>
            </p:cNvPr>
            <p:cNvSpPr txBox="1"/>
            <p:nvPr/>
          </p:nvSpPr>
          <p:spPr>
            <a:xfrm>
              <a:off x="2373197" y="2959681"/>
              <a:ext cx="5940152" cy="735048"/>
            </a:xfrm>
            <a:prstGeom prst="rect">
              <a:avLst/>
            </a:prstGeom>
            <a:noFill/>
            <a:ln>
              <a:solidFill>
                <a:srgbClr val="FF0000"/>
              </a:solidFill>
            </a:ln>
          </p:spPr>
          <p:txBody>
            <a:bodyPr wrap="square" rtlCol="0">
              <a:spAutoFit/>
            </a:bodyPr>
            <a:lstStyle/>
            <a:p>
              <a:r>
                <a:rPr lang="fr-FR" sz="1400" dirty="0"/>
                <a:t>L’indice </a:t>
              </a:r>
              <a:r>
                <a:rPr lang="fr-FR" sz="1400" dirty="0">
                  <a:solidFill>
                    <a:srgbClr val="FF0000"/>
                  </a:solidFill>
                </a:rPr>
                <a:t>DAS</a:t>
              </a:r>
              <a:r>
                <a:rPr lang="fr-FR" sz="1400" dirty="0"/>
                <a:t> (débit d'absorption spécifique) est mesuré en Watts par kilo (W/kg)</a:t>
              </a:r>
            </a:p>
            <a:p>
              <a:r>
                <a:rPr lang="fr-FR" sz="1400" dirty="0">
                  <a:sym typeface="Wingdings" panose="05000000000000000000" pitchFamily="2" charset="2"/>
                </a:rPr>
                <a:t>Les téléphones mobiles actuels : de 0,2 à 1 W/kg</a:t>
              </a:r>
            </a:p>
          </p:txBody>
        </p:sp>
        <p:grpSp>
          <p:nvGrpSpPr>
            <p:cNvPr id="12" name="Groupe 11">
              <a:extLst>
                <a:ext uri="{FF2B5EF4-FFF2-40B4-BE49-F238E27FC236}">
                  <a16:creationId xmlns:a16="http://schemas.microsoft.com/office/drawing/2014/main" id="{3B25C667-1771-22B5-96CD-FA01BF99CFC1}"/>
                </a:ext>
              </a:extLst>
            </p:cNvPr>
            <p:cNvGrpSpPr/>
            <p:nvPr/>
          </p:nvGrpSpPr>
          <p:grpSpPr>
            <a:xfrm>
              <a:off x="8626789" y="2694193"/>
              <a:ext cx="1943685" cy="2078127"/>
              <a:chOff x="8644206" y="2693364"/>
              <a:chExt cx="2125663" cy="2333340"/>
            </a:xfrm>
          </p:grpSpPr>
          <p:pic>
            <p:nvPicPr>
              <p:cNvPr id="13" name="Image 12">
                <a:extLst>
                  <a:ext uri="{FF2B5EF4-FFF2-40B4-BE49-F238E27FC236}">
                    <a16:creationId xmlns:a16="http://schemas.microsoft.com/office/drawing/2014/main" id="{F2BF8D27-FE88-660A-217F-69F7DD730A4B}"/>
                  </a:ext>
                </a:extLst>
              </p:cNvPr>
              <p:cNvPicPr>
                <a:picLocks noChangeAspect="1"/>
              </p:cNvPicPr>
              <p:nvPr/>
            </p:nvPicPr>
            <p:blipFill>
              <a:blip r:embed="rId5"/>
              <a:stretch>
                <a:fillRect/>
              </a:stretch>
            </p:blipFill>
            <p:spPr>
              <a:xfrm>
                <a:off x="8644206" y="2693364"/>
                <a:ext cx="2125663" cy="2051265"/>
              </a:xfrm>
              <a:prstGeom prst="rect">
                <a:avLst/>
              </a:prstGeom>
            </p:spPr>
          </p:pic>
          <p:sp>
            <p:nvSpPr>
              <p:cNvPr id="19" name="ZoneTexte 18">
                <a:extLst>
                  <a:ext uri="{FF2B5EF4-FFF2-40B4-BE49-F238E27FC236}">
                    <a16:creationId xmlns:a16="http://schemas.microsoft.com/office/drawing/2014/main" id="{1FDA48A0-552B-D01E-5120-8D662E3AA938}"/>
                  </a:ext>
                </a:extLst>
              </p:cNvPr>
              <p:cNvSpPr txBox="1"/>
              <p:nvPr/>
            </p:nvSpPr>
            <p:spPr>
              <a:xfrm>
                <a:off x="9260179" y="4765094"/>
                <a:ext cx="1314450" cy="261610"/>
              </a:xfrm>
              <a:prstGeom prst="rect">
                <a:avLst/>
              </a:prstGeom>
              <a:noFill/>
            </p:spPr>
            <p:txBody>
              <a:bodyPr wrap="square" rtlCol="0">
                <a:spAutoFit/>
              </a:bodyPr>
              <a:lstStyle/>
              <a:p>
                <a:r>
                  <a:rPr lang="fr-FR" sz="1100" dirty="0"/>
                  <a:t>Source CNET</a:t>
                </a:r>
              </a:p>
            </p:txBody>
          </p:sp>
        </p:grpSp>
      </p:grpSp>
      <p:sp>
        <p:nvSpPr>
          <p:cNvPr id="20" name="ZoneTexte 19">
            <a:extLst>
              <a:ext uri="{FF2B5EF4-FFF2-40B4-BE49-F238E27FC236}">
                <a16:creationId xmlns:a16="http://schemas.microsoft.com/office/drawing/2014/main" id="{CCF9D951-DF0A-E24E-836C-2E99C4AE408E}"/>
              </a:ext>
            </a:extLst>
          </p:cNvPr>
          <p:cNvSpPr txBox="1"/>
          <p:nvPr/>
        </p:nvSpPr>
        <p:spPr>
          <a:xfrm>
            <a:off x="1878541" y="5665298"/>
            <a:ext cx="5148477" cy="461665"/>
          </a:xfrm>
          <a:prstGeom prst="rect">
            <a:avLst/>
          </a:prstGeom>
          <a:noFill/>
        </p:spPr>
        <p:txBody>
          <a:bodyPr wrap="square">
            <a:spAutoFit/>
          </a:bodyPr>
          <a:lstStyle/>
          <a:p>
            <a:r>
              <a:rPr lang="fr-FR" sz="1200" dirty="0">
                <a:sym typeface="Wingdings" panose="05000000000000000000" pitchFamily="2" charset="2"/>
              </a:rPr>
              <a:t>NB : Une tête de profil en plein soleil reçoit </a:t>
            </a:r>
          </a:p>
          <a:p>
            <a:pPr algn="ctr"/>
            <a:r>
              <a:rPr lang="fr-FR" sz="1200" dirty="0">
                <a:sym typeface="Wingdings" panose="05000000000000000000" pitchFamily="2" charset="2"/>
              </a:rPr>
              <a:t>1 000 W/m</a:t>
            </a:r>
            <a:r>
              <a:rPr lang="fr-FR" sz="1200" baseline="30000" dirty="0">
                <a:sym typeface="Wingdings" panose="05000000000000000000" pitchFamily="2" charset="2"/>
              </a:rPr>
              <a:t>2</a:t>
            </a:r>
            <a:r>
              <a:rPr lang="fr-FR" sz="1200" dirty="0">
                <a:sym typeface="Wingdings" panose="05000000000000000000" pitchFamily="2" charset="2"/>
              </a:rPr>
              <a:t> x 0,04 m</a:t>
            </a:r>
            <a:r>
              <a:rPr lang="fr-FR" sz="1200" baseline="30000" dirty="0">
                <a:sym typeface="Wingdings" panose="05000000000000000000" pitchFamily="2" charset="2"/>
              </a:rPr>
              <a:t>2</a:t>
            </a:r>
            <a:r>
              <a:rPr lang="fr-FR" sz="1200" dirty="0">
                <a:sym typeface="Wingdings" panose="05000000000000000000" pitchFamily="2" charset="2"/>
              </a:rPr>
              <a:t>= 40 W dont absorbés ( 80%  32 W)</a:t>
            </a:r>
          </a:p>
        </p:txBody>
      </p:sp>
    </p:spTree>
    <p:extLst>
      <p:ext uri="{BB962C8B-B14F-4D97-AF65-F5344CB8AC3E}">
        <p14:creationId xmlns:p14="http://schemas.microsoft.com/office/powerpoint/2010/main" val="427197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p:bldP spid="15" grpId="0"/>
      <p:bldP spid="4" grpId="0" animBg="1"/>
      <p:bldP spid="2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7F5E391-2D4E-4A0D-93D0-421FEABE513B}"/>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5" name="ZoneTexte 4"/>
          <p:cNvSpPr txBox="1"/>
          <p:nvPr/>
        </p:nvSpPr>
        <p:spPr>
          <a:xfrm>
            <a:off x="4971207" y="418451"/>
            <a:ext cx="4960418" cy="369332"/>
          </a:xfrm>
          <a:prstGeom prst="rect">
            <a:avLst/>
          </a:prstGeom>
          <a:noFill/>
          <a:ln>
            <a:noFill/>
          </a:ln>
        </p:spPr>
        <p:txBody>
          <a:bodyPr wrap="square" rtlCol="0">
            <a:spAutoFit/>
          </a:bodyPr>
          <a:lstStyle/>
          <a:p>
            <a:r>
              <a:rPr lang="fr-FR" dirty="0">
                <a:solidFill>
                  <a:srgbClr val="FF0000"/>
                </a:solidFill>
              </a:rPr>
              <a:t>Les ondes de la téléphonie mobile (1)</a:t>
            </a:r>
          </a:p>
        </p:txBody>
      </p:sp>
      <p:sp>
        <p:nvSpPr>
          <p:cNvPr id="6" name="ZoneTexte 5"/>
          <p:cNvSpPr txBox="1"/>
          <p:nvPr/>
        </p:nvSpPr>
        <p:spPr>
          <a:xfrm>
            <a:off x="2415442" y="4040055"/>
            <a:ext cx="8519311" cy="1231106"/>
          </a:xfrm>
          <a:prstGeom prst="rect">
            <a:avLst/>
          </a:prstGeom>
          <a:noFill/>
          <a:ln>
            <a:solidFill>
              <a:srgbClr val="FF0000"/>
            </a:solidFill>
          </a:ln>
        </p:spPr>
        <p:txBody>
          <a:bodyPr wrap="square" rtlCol="0">
            <a:spAutoFit/>
          </a:bodyPr>
          <a:lstStyle/>
          <a:p>
            <a:r>
              <a:rPr lang="fr-FR" dirty="0">
                <a:solidFill>
                  <a:srgbClr val="0070C0"/>
                </a:solidFill>
                <a:sym typeface="Wingdings" panose="05000000000000000000" pitchFamily="2" charset="2"/>
              </a:rPr>
              <a:t>Les bandes de fréquence concernées (1 à 4 10</a:t>
            </a:r>
            <a:r>
              <a:rPr lang="fr-FR" baseline="30000" dirty="0">
                <a:solidFill>
                  <a:srgbClr val="0070C0"/>
                </a:solidFill>
                <a:sym typeface="Wingdings" panose="05000000000000000000" pitchFamily="2" charset="2"/>
              </a:rPr>
              <a:t>9</a:t>
            </a:r>
            <a:r>
              <a:rPr lang="fr-FR" dirty="0">
                <a:solidFill>
                  <a:srgbClr val="0070C0"/>
                </a:solidFill>
                <a:sym typeface="Wingdings" panose="05000000000000000000" pitchFamily="2" charset="2"/>
              </a:rPr>
              <a:t> Hz)</a:t>
            </a:r>
          </a:p>
          <a:p>
            <a:pPr marL="285750" indent="-285750">
              <a:buFont typeface="Arial" panose="020B0604020202020204" pitchFamily="34" charset="0"/>
              <a:buChar char="•"/>
            </a:pPr>
            <a:r>
              <a:rPr lang="fr-FR" sz="1400" dirty="0">
                <a:sym typeface="Wingdings" panose="05000000000000000000" pitchFamily="2" charset="2"/>
              </a:rPr>
              <a:t>Téléphonie mobile </a:t>
            </a:r>
            <a:r>
              <a:rPr lang="fr-FR" sz="1400" dirty="0">
                <a:solidFill>
                  <a:srgbClr val="FF0000"/>
                </a:solidFill>
                <a:sym typeface="Wingdings" panose="05000000000000000000" pitchFamily="2" charset="2"/>
              </a:rPr>
              <a:t>4G</a:t>
            </a:r>
            <a:r>
              <a:rPr lang="fr-FR" sz="1400" dirty="0">
                <a:sym typeface="Wingdings" panose="05000000000000000000" pitchFamily="2" charset="2"/>
              </a:rPr>
              <a:t> : 700 MHz à 2 400 MHz</a:t>
            </a:r>
          </a:p>
          <a:p>
            <a:pPr marL="285750" indent="-285750">
              <a:buFont typeface="Arial" panose="020B0604020202020204" pitchFamily="34" charset="0"/>
              <a:buChar char="•"/>
            </a:pPr>
            <a:r>
              <a:rPr lang="fr-FR" sz="1400" dirty="0">
                <a:sym typeface="Wingdings" panose="05000000000000000000" pitchFamily="2" charset="2"/>
              </a:rPr>
              <a:t>Téléphonie </a:t>
            </a:r>
            <a:r>
              <a:rPr lang="fr-FR" sz="1400" dirty="0">
                <a:solidFill>
                  <a:srgbClr val="FF0000"/>
                </a:solidFill>
                <a:sym typeface="Wingdings" panose="05000000000000000000" pitchFamily="2" charset="2"/>
              </a:rPr>
              <a:t>5G</a:t>
            </a:r>
            <a:r>
              <a:rPr lang="fr-FR" sz="1400" dirty="0">
                <a:sym typeface="Wingdings" panose="05000000000000000000" pitchFamily="2" charset="2"/>
              </a:rPr>
              <a:t> sur les fréquences de la </a:t>
            </a:r>
            <a:r>
              <a:rPr lang="fr-FR" sz="1400" dirty="0">
                <a:solidFill>
                  <a:srgbClr val="FF0000"/>
                </a:solidFill>
                <a:sym typeface="Wingdings" panose="05000000000000000000" pitchFamily="2" charset="2"/>
              </a:rPr>
              <a:t>4G </a:t>
            </a:r>
            <a:r>
              <a:rPr lang="fr-FR" sz="1400" dirty="0">
                <a:sym typeface="Wingdings" panose="05000000000000000000" pitchFamily="2" charset="2"/>
              </a:rPr>
              <a:t>(</a:t>
            </a:r>
            <a:r>
              <a:rPr lang="fr-FR" sz="1400" dirty="0">
                <a:solidFill>
                  <a:srgbClr val="0070C0"/>
                </a:solidFill>
                <a:sym typeface="Wingdings" panose="05000000000000000000" pitchFamily="2" charset="2"/>
              </a:rPr>
              <a:t>en cours</a:t>
            </a:r>
            <a:r>
              <a:rPr lang="fr-FR" sz="1400" dirty="0">
                <a:sym typeface="Wingdings" panose="05000000000000000000" pitchFamily="2" charset="2"/>
              </a:rPr>
              <a:t>)</a:t>
            </a:r>
            <a:endParaRPr lang="fr-FR" sz="1400" dirty="0">
              <a:solidFill>
                <a:srgbClr val="FF0000"/>
              </a:solidFill>
              <a:sym typeface="Wingdings" panose="05000000000000000000" pitchFamily="2" charset="2"/>
            </a:endParaRPr>
          </a:p>
          <a:p>
            <a:pPr marL="285750" indent="-285750">
              <a:buFont typeface="Arial" panose="020B0604020202020204" pitchFamily="34" charset="0"/>
              <a:buChar char="•"/>
            </a:pPr>
            <a:r>
              <a:rPr lang="fr-FR" sz="1400" dirty="0">
                <a:sym typeface="Wingdings" panose="05000000000000000000" pitchFamily="2" charset="2"/>
              </a:rPr>
              <a:t>Téléphonie </a:t>
            </a:r>
            <a:r>
              <a:rPr lang="fr-FR" sz="1400" dirty="0">
                <a:solidFill>
                  <a:srgbClr val="FF0000"/>
                </a:solidFill>
                <a:sym typeface="Wingdings" panose="05000000000000000000" pitchFamily="2" charset="2"/>
              </a:rPr>
              <a:t>5G-A</a:t>
            </a:r>
            <a:r>
              <a:rPr lang="fr-FR" sz="1400" dirty="0">
                <a:sym typeface="Wingdings" panose="05000000000000000000" pitchFamily="2" charset="2"/>
              </a:rPr>
              <a:t> : sur créneau spécifique 3 400-3 800 MHz (</a:t>
            </a:r>
            <a:r>
              <a:rPr lang="fr-FR" sz="1400" dirty="0">
                <a:solidFill>
                  <a:srgbClr val="0070C0"/>
                </a:solidFill>
                <a:sym typeface="Wingdings" panose="05000000000000000000" pitchFamily="2" charset="2"/>
              </a:rPr>
              <a:t>en développement</a:t>
            </a:r>
            <a:r>
              <a:rPr lang="fr-FR" sz="1400" dirty="0">
                <a:sym typeface="Wingdings" panose="05000000000000000000" pitchFamily="2" charset="2"/>
              </a:rPr>
              <a:t>)</a:t>
            </a:r>
          </a:p>
          <a:p>
            <a:pPr marL="285750" indent="-285750">
              <a:buFont typeface="Arial" panose="020B0604020202020204" pitchFamily="34" charset="0"/>
              <a:buChar char="•"/>
            </a:pPr>
            <a:r>
              <a:rPr lang="fr-FR" sz="1400" dirty="0">
                <a:sym typeface="Wingdings" panose="05000000000000000000" pitchFamily="2" charset="2"/>
              </a:rPr>
              <a:t>Téléphonie </a:t>
            </a:r>
            <a:r>
              <a:rPr lang="fr-FR" sz="1400" dirty="0">
                <a:solidFill>
                  <a:srgbClr val="FF0000"/>
                </a:solidFill>
                <a:sym typeface="Wingdings" panose="05000000000000000000" pitchFamily="2" charset="2"/>
              </a:rPr>
              <a:t>5G-B</a:t>
            </a:r>
            <a:r>
              <a:rPr lang="fr-FR" sz="1400" dirty="0">
                <a:sym typeface="Wingdings" panose="05000000000000000000" pitchFamily="2" charset="2"/>
              </a:rPr>
              <a:t> : sur créneau spécifique 26 000 MHz (</a:t>
            </a:r>
            <a:r>
              <a:rPr lang="fr-FR" sz="1400" dirty="0">
                <a:solidFill>
                  <a:srgbClr val="0070C0"/>
                </a:solidFill>
                <a:sym typeface="Wingdings" panose="05000000000000000000" pitchFamily="2" charset="2"/>
              </a:rPr>
              <a:t>en projet</a:t>
            </a:r>
            <a:r>
              <a:rPr lang="fr-FR" sz="1400" dirty="0">
                <a:sym typeface="Wingdings" panose="05000000000000000000" pitchFamily="2" charset="2"/>
              </a:rPr>
              <a:t>)</a:t>
            </a:r>
          </a:p>
        </p:txBody>
      </p:sp>
      <p:pic>
        <p:nvPicPr>
          <p:cNvPr id="10" name="Image 9">
            <a:extLst>
              <a:ext uri="{FF2B5EF4-FFF2-40B4-BE49-F238E27FC236}">
                <a16:creationId xmlns:a16="http://schemas.microsoft.com/office/drawing/2014/main" id="{A56A18C5-4588-4753-8FBE-4DFA45714DE6}"/>
              </a:ext>
            </a:extLst>
          </p:cNvPr>
          <p:cNvPicPr>
            <a:picLocks noChangeAspect="1"/>
          </p:cNvPicPr>
          <p:nvPr/>
        </p:nvPicPr>
        <p:blipFill>
          <a:blip r:embed="rId3"/>
          <a:stretch>
            <a:fillRect/>
          </a:stretch>
        </p:blipFill>
        <p:spPr>
          <a:xfrm>
            <a:off x="2663693" y="1264723"/>
            <a:ext cx="7321931" cy="2298391"/>
          </a:xfrm>
          <a:prstGeom prst="rect">
            <a:avLst/>
          </a:prstGeom>
        </p:spPr>
      </p:pic>
      <p:sp>
        <p:nvSpPr>
          <p:cNvPr id="7" name="Espace réservé du numéro de diapositive 6">
            <a:extLst>
              <a:ext uri="{FF2B5EF4-FFF2-40B4-BE49-F238E27FC236}">
                <a16:creationId xmlns:a16="http://schemas.microsoft.com/office/drawing/2014/main" id="{685187D4-46B3-4BBE-B5DE-BF0000F74606}"/>
              </a:ext>
            </a:extLst>
          </p:cNvPr>
          <p:cNvSpPr>
            <a:spLocks noGrp="1"/>
          </p:cNvSpPr>
          <p:nvPr>
            <p:ph type="sldNum" sz="quarter" idx="12"/>
          </p:nvPr>
        </p:nvSpPr>
        <p:spPr/>
        <p:txBody>
          <a:bodyPr/>
          <a:lstStyle/>
          <a:p>
            <a:fld id="{28CF56FF-A9C7-48CE-B5A8-E2EC5C60375F}" type="slidenum">
              <a:rPr lang="en-GB" smtClean="0"/>
              <a:t>45</a:t>
            </a:fld>
            <a:endParaRPr lang="en-GB"/>
          </a:p>
        </p:txBody>
      </p:sp>
    </p:spTree>
    <p:extLst>
      <p:ext uri="{BB962C8B-B14F-4D97-AF65-F5344CB8AC3E}">
        <p14:creationId xmlns:p14="http://schemas.microsoft.com/office/powerpoint/2010/main" val="7777638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7CA2488-1A41-4554-AE4F-8EC21028B4E6}"/>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CEAE90D6-3F09-4791-8398-8091ED138097}"/>
              </a:ext>
            </a:extLst>
          </p:cNvPr>
          <p:cNvSpPr>
            <a:spLocks noGrp="1"/>
          </p:cNvSpPr>
          <p:nvPr>
            <p:ph type="ftr" sz="quarter" idx="11"/>
          </p:nvPr>
        </p:nvSpPr>
        <p:spPr/>
        <p:txBody>
          <a:bodyPr/>
          <a:lstStyle/>
          <a:p>
            <a:r>
              <a:rPr lang="fr-FR"/>
              <a:t>Les ondes et nous</a:t>
            </a:r>
            <a:endParaRPr lang="en-GB" dirty="0"/>
          </a:p>
        </p:txBody>
      </p:sp>
      <p:grpSp>
        <p:nvGrpSpPr>
          <p:cNvPr id="6" name="Groupe 5">
            <a:extLst>
              <a:ext uri="{FF2B5EF4-FFF2-40B4-BE49-F238E27FC236}">
                <a16:creationId xmlns:a16="http://schemas.microsoft.com/office/drawing/2014/main" id="{F99763BB-89EA-4153-8E5B-1A4BFAFC613F}"/>
              </a:ext>
            </a:extLst>
          </p:cNvPr>
          <p:cNvGrpSpPr/>
          <p:nvPr/>
        </p:nvGrpSpPr>
        <p:grpSpPr>
          <a:xfrm>
            <a:off x="2803797" y="1603553"/>
            <a:ext cx="3820940" cy="3072687"/>
            <a:chOff x="3923468" y="1592619"/>
            <a:chExt cx="4850457" cy="3486150"/>
          </a:xfrm>
        </p:grpSpPr>
        <p:pic>
          <p:nvPicPr>
            <p:cNvPr id="5" name="Image 4">
              <a:extLst>
                <a:ext uri="{FF2B5EF4-FFF2-40B4-BE49-F238E27FC236}">
                  <a16:creationId xmlns:a16="http://schemas.microsoft.com/office/drawing/2014/main" id="{38DF47F7-84C1-40DA-9524-D2019EC69664}"/>
                </a:ext>
              </a:extLst>
            </p:cNvPr>
            <p:cNvPicPr>
              <a:picLocks noChangeAspect="1"/>
            </p:cNvPicPr>
            <p:nvPr/>
          </p:nvPicPr>
          <p:blipFill>
            <a:blip r:embed="rId2"/>
            <a:stretch>
              <a:fillRect/>
            </a:stretch>
          </p:blipFill>
          <p:spPr>
            <a:xfrm>
              <a:off x="3923468" y="1592619"/>
              <a:ext cx="4619625" cy="3486150"/>
            </a:xfrm>
            <a:prstGeom prst="rect">
              <a:avLst/>
            </a:prstGeom>
          </p:spPr>
        </p:pic>
        <p:sp>
          <p:nvSpPr>
            <p:cNvPr id="9" name="ZoneTexte 8">
              <a:extLst>
                <a:ext uri="{FF2B5EF4-FFF2-40B4-BE49-F238E27FC236}">
                  <a16:creationId xmlns:a16="http://schemas.microsoft.com/office/drawing/2014/main" id="{05737D3F-E325-4616-9157-E8F06CBE7E13}"/>
                </a:ext>
              </a:extLst>
            </p:cNvPr>
            <p:cNvSpPr txBox="1"/>
            <p:nvPr/>
          </p:nvSpPr>
          <p:spPr>
            <a:xfrm rot="5400000">
              <a:off x="7236548" y="3387712"/>
              <a:ext cx="2843922" cy="230832"/>
            </a:xfrm>
            <a:prstGeom prst="rect">
              <a:avLst/>
            </a:prstGeom>
            <a:noFill/>
          </p:spPr>
          <p:txBody>
            <a:bodyPr wrap="square">
              <a:spAutoFit/>
            </a:bodyPr>
            <a:lstStyle/>
            <a:p>
              <a:r>
                <a:rPr lang="fr-FR" sz="900" dirty="0"/>
                <a:t>http://www.senat.fr/rap/r02-052/r02-0523.html</a:t>
              </a:r>
            </a:p>
          </p:txBody>
        </p:sp>
      </p:grpSp>
      <p:sp>
        <p:nvSpPr>
          <p:cNvPr id="7" name="ZoneTexte 6">
            <a:extLst>
              <a:ext uri="{FF2B5EF4-FFF2-40B4-BE49-F238E27FC236}">
                <a16:creationId xmlns:a16="http://schemas.microsoft.com/office/drawing/2014/main" id="{5B07BC5B-C459-4D39-8C35-72670F3EB9FA}"/>
              </a:ext>
            </a:extLst>
          </p:cNvPr>
          <p:cNvSpPr txBox="1"/>
          <p:nvPr/>
        </p:nvSpPr>
        <p:spPr>
          <a:xfrm>
            <a:off x="5413788" y="407366"/>
            <a:ext cx="5922906" cy="369332"/>
          </a:xfrm>
          <a:prstGeom prst="rect">
            <a:avLst/>
          </a:prstGeom>
          <a:noFill/>
        </p:spPr>
        <p:txBody>
          <a:bodyPr wrap="square" rtlCol="0">
            <a:spAutoFit/>
          </a:bodyPr>
          <a:lstStyle/>
          <a:p>
            <a:r>
              <a:rPr lang="fr-FR" dirty="0">
                <a:solidFill>
                  <a:srgbClr val="FF0000"/>
                </a:solidFill>
              </a:rPr>
              <a:t>Source la plus importante : antenne ou téléphone</a:t>
            </a:r>
          </a:p>
        </p:txBody>
      </p:sp>
      <p:sp>
        <p:nvSpPr>
          <p:cNvPr id="8" name="ZoneTexte 7">
            <a:extLst>
              <a:ext uri="{FF2B5EF4-FFF2-40B4-BE49-F238E27FC236}">
                <a16:creationId xmlns:a16="http://schemas.microsoft.com/office/drawing/2014/main" id="{A6247FE9-9555-42D9-BDD3-9E1FF4023CC5}"/>
              </a:ext>
            </a:extLst>
          </p:cNvPr>
          <p:cNvSpPr txBox="1"/>
          <p:nvPr/>
        </p:nvSpPr>
        <p:spPr>
          <a:xfrm>
            <a:off x="2355980" y="4698775"/>
            <a:ext cx="5029200" cy="307777"/>
          </a:xfrm>
          <a:prstGeom prst="rect">
            <a:avLst/>
          </a:prstGeom>
          <a:noFill/>
        </p:spPr>
        <p:txBody>
          <a:bodyPr wrap="square" rtlCol="0">
            <a:spAutoFit/>
          </a:bodyPr>
          <a:lstStyle/>
          <a:p>
            <a:r>
              <a:rPr lang="fr-FR" sz="1400" dirty="0">
                <a:solidFill>
                  <a:srgbClr val="002060"/>
                </a:solidFill>
              </a:rPr>
              <a:t>Profil d’émission d’une antenne 4G sur un immeuble</a:t>
            </a:r>
          </a:p>
        </p:txBody>
      </p:sp>
      <p:pic>
        <p:nvPicPr>
          <p:cNvPr id="10" name="Image 9">
            <a:extLst>
              <a:ext uri="{FF2B5EF4-FFF2-40B4-BE49-F238E27FC236}">
                <a16:creationId xmlns:a16="http://schemas.microsoft.com/office/drawing/2014/main" id="{C54251E4-88A0-47C0-BA7B-322C9AA54DAF}"/>
              </a:ext>
            </a:extLst>
          </p:cNvPr>
          <p:cNvPicPr>
            <a:picLocks noChangeAspect="1"/>
          </p:cNvPicPr>
          <p:nvPr/>
        </p:nvPicPr>
        <p:blipFill>
          <a:blip r:embed="rId3"/>
          <a:stretch>
            <a:fillRect/>
          </a:stretch>
        </p:blipFill>
        <p:spPr>
          <a:xfrm>
            <a:off x="7902892" y="2055433"/>
            <a:ext cx="2895978" cy="2168928"/>
          </a:xfrm>
          <a:prstGeom prst="rect">
            <a:avLst/>
          </a:prstGeom>
        </p:spPr>
      </p:pic>
      <p:sp>
        <p:nvSpPr>
          <p:cNvPr id="12" name="ZoneTexte 11">
            <a:extLst>
              <a:ext uri="{FF2B5EF4-FFF2-40B4-BE49-F238E27FC236}">
                <a16:creationId xmlns:a16="http://schemas.microsoft.com/office/drawing/2014/main" id="{2EE57FC3-B7D0-4B2F-8EAA-26392006D510}"/>
              </a:ext>
            </a:extLst>
          </p:cNvPr>
          <p:cNvSpPr txBox="1"/>
          <p:nvPr/>
        </p:nvSpPr>
        <p:spPr>
          <a:xfrm>
            <a:off x="3684455" y="1057797"/>
            <a:ext cx="1803140" cy="369332"/>
          </a:xfrm>
          <a:prstGeom prst="rect">
            <a:avLst/>
          </a:prstGeom>
          <a:noFill/>
        </p:spPr>
        <p:txBody>
          <a:bodyPr wrap="square">
            <a:spAutoFit/>
          </a:bodyPr>
          <a:lstStyle/>
          <a:p>
            <a:r>
              <a:rPr lang="fr-FR" sz="1800" dirty="0">
                <a:solidFill>
                  <a:srgbClr val="002060"/>
                </a:solidFill>
              </a:rPr>
              <a:t>L’antenne</a:t>
            </a:r>
            <a:endParaRPr lang="fr-FR" dirty="0"/>
          </a:p>
        </p:txBody>
      </p:sp>
      <p:sp>
        <p:nvSpPr>
          <p:cNvPr id="13" name="ZoneTexte 12">
            <a:extLst>
              <a:ext uri="{FF2B5EF4-FFF2-40B4-BE49-F238E27FC236}">
                <a16:creationId xmlns:a16="http://schemas.microsoft.com/office/drawing/2014/main" id="{4C9F34A0-753C-4391-8CAA-08797B12B28C}"/>
              </a:ext>
            </a:extLst>
          </p:cNvPr>
          <p:cNvSpPr txBox="1"/>
          <p:nvPr/>
        </p:nvSpPr>
        <p:spPr>
          <a:xfrm>
            <a:off x="8103637" y="1152907"/>
            <a:ext cx="2695233" cy="646331"/>
          </a:xfrm>
          <a:prstGeom prst="rect">
            <a:avLst/>
          </a:prstGeom>
          <a:noFill/>
        </p:spPr>
        <p:txBody>
          <a:bodyPr wrap="square">
            <a:spAutoFit/>
          </a:bodyPr>
          <a:lstStyle/>
          <a:p>
            <a:r>
              <a:rPr lang="fr-FR" sz="1800" dirty="0">
                <a:solidFill>
                  <a:srgbClr val="002060"/>
                </a:solidFill>
              </a:rPr>
              <a:t>Le téléphone mobile est aussi un émetteur</a:t>
            </a:r>
            <a:endParaRPr lang="fr-FR" dirty="0"/>
          </a:p>
        </p:txBody>
      </p:sp>
      <p:sp>
        <p:nvSpPr>
          <p:cNvPr id="14" name="ZoneTexte 13">
            <a:extLst>
              <a:ext uri="{FF2B5EF4-FFF2-40B4-BE49-F238E27FC236}">
                <a16:creationId xmlns:a16="http://schemas.microsoft.com/office/drawing/2014/main" id="{ED6F5B30-C9A3-4F6B-AF5B-EB93128CC471}"/>
              </a:ext>
            </a:extLst>
          </p:cNvPr>
          <p:cNvSpPr txBox="1"/>
          <p:nvPr/>
        </p:nvSpPr>
        <p:spPr>
          <a:xfrm>
            <a:off x="2260919" y="5300711"/>
            <a:ext cx="5995842" cy="369332"/>
          </a:xfrm>
          <a:prstGeom prst="rect">
            <a:avLst/>
          </a:prstGeom>
          <a:noFill/>
        </p:spPr>
        <p:txBody>
          <a:bodyPr wrap="square" rtlCol="0">
            <a:spAutoFit/>
          </a:bodyPr>
          <a:lstStyle/>
          <a:p>
            <a:r>
              <a:rPr lang="fr-FR" dirty="0">
                <a:solidFill>
                  <a:srgbClr val="FF0000"/>
                </a:solidFill>
              </a:rPr>
              <a:t>Loi en 1/d² pour l’affaiblissement avec la distance</a:t>
            </a:r>
          </a:p>
        </p:txBody>
      </p:sp>
      <mc:AlternateContent xmlns:mc="http://schemas.openxmlformats.org/markup-compatibility/2006" xmlns:a14="http://schemas.microsoft.com/office/drawing/2010/main">
        <mc:Choice Requires="a14">
          <p:sp>
            <p:nvSpPr>
              <p:cNvPr id="16" name="ZoneTexte 15">
                <a:extLst>
                  <a:ext uri="{FF2B5EF4-FFF2-40B4-BE49-F238E27FC236}">
                    <a16:creationId xmlns:a16="http://schemas.microsoft.com/office/drawing/2014/main" id="{64CD28D3-18F1-4481-8E18-4E2B51032E08}"/>
                  </a:ext>
                </a:extLst>
              </p:cNvPr>
              <p:cNvSpPr txBox="1"/>
              <p:nvPr/>
            </p:nvSpPr>
            <p:spPr>
              <a:xfrm>
                <a:off x="8256761" y="5119303"/>
                <a:ext cx="3079933" cy="854529"/>
              </a:xfrm>
              <a:prstGeom prst="rect">
                <a:avLst/>
              </a:prstGeom>
              <a:noFill/>
            </p:spPr>
            <p:txBody>
              <a:bodyPr wrap="square" rtlCol="0">
                <a:spAutoFit/>
              </a:bodyPr>
              <a:lstStyle/>
              <a:p>
                <a:r>
                  <a:rPr lang="fr-FR" sz="1200" dirty="0">
                    <a:solidFill>
                      <a:srgbClr val="0070C0"/>
                    </a:solidFill>
                  </a:rPr>
                  <a:t>De 20 cm à 10 m, un facteur de réduction de </a:t>
                </a:r>
              </a:p>
              <a:p>
                <a:pPr algn="ctr"/>
                <a:r>
                  <a:rPr lang="fr-FR" dirty="0">
                    <a:solidFill>
                      <a:srgbClr val="0070C0"/>
                    </a:solidFill>
                  </a:rPr>
                  <a:t> </a:t>
                </a:r>
                <a14:m>
                  <m:oMath xmlns:m="http://schemas.openxmlformats.org/officeDocument/2006/math">
                    <m:f>
                      <m:fPr>
                        <m:ctrlPr>
                          <a:rPr lang="fr-FR" i="1" smtClean="0">
                            <a:solidFill>
                              <a:srgbClr val="0070C0"/>
                            </a:solidFill>
                            <a:latin typeface="Cambria Math" panose="02040503050406030204" pitchFamily="18" charset="0"/>
                          </a:rPr>
                        </m:ctrlPr>
                      </m:fPr>
                      <m:num>
                        <m:r>
                          <a:rPr lang="fr-FR" b="0" i="1" smtClean="0">
                            <a:solidFill>
                              <a:srgbClr val="0070C0"/>
                            </a:solidFill>
                            <a:latin typeface="Cambria Math" panose="02040503050406030204" pitchFamily="18" charset="0"/>
                          </a:rPr>
                          <m:t>1</m:t>
                        </m:r>
                      </m:num>
                      <m:den>
                        <m:r>
                          <a:rPr lang="fr-FR" b="0" i="1" smtClean="0">
                            <a:solidFill>
                              <a:srgbClr val="0070C0"/>
                            </a:solidFill>
                            <a:latin typeface="Cambria Math" panose="02040503050406030204" pitchFamily="18" charset="0"/>
                          </a:rPr>
                          <m:t>2500</m:t>
                        </m:r>
                      </m:den>
                    </m:f>
                  </m:oMath>
                </a14:m>
                <a:endParaRPr lang="fr-FR" dirty="0">
                  <a:solidFill>
                    <a:srgbClr val="0070C0"/>
                  </a:solidFill>
                </a:endParaRPr>
              </a:p>
            </p:txBody>
          </p:sp>
        </mc:Choice>
        <mc:Fallback xmlns="">
          <p:sp>
            <p:nvSpPr>
              <p:cNvPr id="16" name="ZoneTexte 15">
                <a:extLst>
                  <a:ext uri="{FF2B5EF4-FFF2-40B4-BE49-F238E27FC236}">
                    <a16:creationId xmlns:a16="http://schemas.microsoft.com/office/drawing/2014/main" id="{64CD28D3-18F1-4481-8E18-4E2B51032E08}"/>
                  </a:ext>
                </a:extLst>
              </p:cNvPr>
              <p:cNvSpPr txBox="1">
                <a:spLocks noRot="1" noChangeAspect="1" noMove="1" noResize="1" noEditPoints="1" noAdjustHandles="1" noChangeArrowheads="1" noChangeShapeType="1" noTextEdit="1"/>
              </p:cNvSpPr>
              <p:nvPr/>
            </p:nvSpPr>
            <p:spPr>
              <a:xfrm>
                <a:off x="8256761" y="5119303"/>
                <a:ext cx="3079933" cy="854529"/>
              </a:xfrm>
              <a:prstGeom prst="rect">
                <a:avLst/>
              </a:prstGeom>
              <a:blipFill>
                <a:blip r:embed="rId4"/>
                <a:stretch>
                  <a:fillRect t="-714" b="-714"/>
                </a:stretch>
              </a:blipFill>
            </p:spPr>
            <p:txBody>
              <a:bodyPr/>
              <a:lstStyle/>
              <a:p>
                <a:r>
                  <a:rPr lang="fr-FR">
                    <a:noFill/>
                  </a:rPr>
                  <a:t> </a:t>
                </a:r>
              </a:p>
            </p:txBody>
          </p:sp>
        </mc:Fallback>
      </mc:AlternateContent>
      <p:sp>
        <p:nvSpPr>
          <p:cNvPr id="11" name="Espace réservé du numéro de diapositive 10">
            <a:extLst>
              <a:ext uri="{FF2B5EF4-FFF2-40B4-BE49-F238E27FC236}">
                <a16:creationId xmlns:a16="http://schemas.microsoft.com/office/drawing/2014/main" id="{6AB09740-A71D-48CB-9E85-84E067CBAD16}"/>
              </a:ext>
            </a:extLst>
          </p:cNvPr>
          <p:cNvSpPr>
            <a:spLocks noGrp="1"/>
          </p:cNvSpPr>
          <p:nvPr>
            <p:ph type="sldNum" sz="quarter" idx="12"/>
          </p:nvPr>
        </p:nvSpPr>
        <p:spPr/>
        <p:txBody>
          <a:bodyPr/>
          <a:lstStyle/>
          <a:p>
            <a:fld id="{28CF56FF-A9C7-48CE-B5A8-E2EC5C60375F}" type="slidenum">
              <a:rPr lang="en-GB" smtClean="0"/>
              <a:t>46</a:t>
            </a:fld>
            <a:endParaRPr lang="en-GB"/>
          </a:p>
        </p:txBody>
      </p:sp>
    </p:spTree>
    <p:extLst>
      <p:ext uri="{BB962C8B-B14F-4D97-AF65-F5344CB8AC3E}">
        <p14:creationId xmlns:p14="http://schemas.microsoft.com/office/powerpoint/2010/main" val="355263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13" grpId="0"/>
      <p:bldP spid="14" grpId="0"/>
      <p:bldP spid="1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E12F0701-BA98-420B-AAFA-26EECFE05078}"/>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EE635DCE-2B69-4E10-938E-1FFA32D29902}"/>
              </a:ext>
            </a:extLst>
          </p:cNvPr>
          <p:cNvSpPr>
            <a:spLocks noGrp="1"/>
          </p:cNvSpPr>
          <p:nvPr>
            <p:ph type="ftr" sz="quarter" idx="11"/>
          </p:nvPr>
        </p:nvSpPr>
        <p:spPr/>
        <p:txBody>
          <a:bodyPr/>
          <a:lstStyle/>
          <a:p>
            <a:r>
              <a:rPr lang="fr-FR"/>
              <a:t>Les ondes et nous</a:t>
            </a:r>
            <a:endParaRPr lang="en-GB" dirty="0"/>
          </a:p>
        </p:txBody>
      </p:sp>
      <p:sp>
        <p:nvSpPr>
          <p:cNvPr id="6" name="ZoneTexte 5">
            <a:extLst>
              <a:ext uri="{FF2B5EF4-FFF2-40B4-BE49-F238E27FC236}">
                <a16:creationId xmlns:a16="http://schemas.microsoft.com/office/drawing/2014/main" id="{71A61191-23E9-4EAA-BE67-3107C25D61E2}"/>
              </a:ext>
            </a:extLst>
          </p:cNvPr>
          <p:cNvSpPr txBox="1"/>
          <p:nvPr/>
        </p:nvSpPr>
        <p:spPr>
          <a:xfrm>
            <a:off x="6310265" y="425513"/>
            <a:ext cx="4916032" cy="369332"/>
          </a:xfrm>
          <a:prstGeom prst="rect">
            <a:avLst/>
          </a:prstGeom>
          <a:noFill/>
        </p:spPr>
        <p:txBody>
          <a:bodyPr wrap="square" rtlCol="0">
            <a:spAutoFit/>
          </a:bodyPr>
          <a:lstStyle/>
          <a:p>
            <a:r>
              <a:rPr lang="fr-FR" dirty="0">
                <a:solidFill>
                  <a:srgbClr val="FF0000"/>
                </a:solidFill>
              </a:rPr>
              <a:t>Qui émet ? Valeur des champs mesurés</a:t>
            </a:r>
          </a:p>
        </p:txBody>
      </p:sp>
      <p:cxnSp>
        <p:nvCxnSpPr>
          <p:cNvPr id="23" name="Connecteur droit avec flèche 22">
            <a:extLst>
              <a:ext uri="{FF2B5EF4-FFF2-40B4-BE49-F238E27FC236}">
                <a16:creationId xmlns:a16="http://schemas.microsoft.com/office/drawing/2014/main" id="{163CBE23-D4AB-4D60-87CD-AF7EF0D3D083}"/>
              </a:ext>
            </a:extLst>
          </p:cNvPr>
          <p:cNvCxnSpPr>
            <a:cxnSpLocks/>
          </p:cNvCxnSpPr>
          <p:nvPr/>
        </p:nvCxnSpPr>
        <p:spPr>
          <a:xfrm>
            <a:off x="4501403" y="3352096"/>
            <a:ext cx="1594597" cy="3101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 name="Espace réservé du numéro de diapositive 4">
            <a:extLst>
              <a:ext uri="{FF2B5EF4-FFF2-40B4-BE49-F238E27FC236}">
                <a16:creationId xmlns:a16="http://schemas.microsoft.com/office/drawing/2014/main" id="{A08E9B93-F0FE-4532-82A6-429DFB87C1AB}"/>
              </a:ext>
            </a:extLst>
          </p:cNvPr>
          <p:cNvSpPr>
            <a:spLocks noGrp="1"/>
          </p:cNvSpPr>
          <p:nvPr>
            <p:ph type="sldNum" sz="quarter" idx="12"/>
          </p:nvPr>
        </p:nvSpPr>
        <p:spPr/>
        <p:txBody>
          <a:bodyPr/>
          <a:lstStyle/>
          <a:p>
            <a:fld id="{28CF56FF-A9C7-48CE-B5A8-E2EC5C60375F}" type="slidenum">
              <a:rPr lang="en-GB" smtClean="0"/>
              <a:t>47</a:t>
            </a:fld>
            <a:endParaRPr lang="en-GB"/>
          </a:p>
        </p:txBody>
      </p:sp>
      <p:pic>
        <p:nvPicPr>
          <p:cNvPr id="7" name="Image 6">
            <a:extLst>
              <a:ext uri="{FF2B5EF4-FFF2-40B4-BE49-F238E27FC236}">
                <a16:creationId xmlns:a16="http://schemas.microsoft.com/office/drawing/2014/main" id="{902ED57A-CEAC-70F8-6CF8-BA8561C6F808}"/>
              </a:ext>
            </a:extLst>
          </p:cNvPr>
          <p:cNvPicPr>
            <a:picLocks noChangeAspect="1"/>
          </p:cNvPicPr>
          <p:nvPr/>
        </p:nvPicPr>
        <p:blipFill>
          <a:blip r:embed="rId2"/>
          <a:srcRect l="36669" t="26537" r="21237" b="16505"/>
          <a:stretch/>
        </p:blipFill>
        <p:spPr>
          <a:xfrm>
            <a:off x="4470690" y="1819922"/>
            <a:ext cx="5132098" cy="3906175"/>
          </a:xfrm>
          <a:prstGeom prst="rect">
            <a:avLst/>
          </a:prstGeom>
        </p:spPr>
      </p:pic>
      <p:sp>
        <p:nvSpPr>
          <p:cNvPr id="11" name="ZoneTexte 10">
            <a:extLst>
              <a:ext uri="{FF2B5EF4-FFF2-40B4-BE49-F238E27FC236}">
                <a16:creationId xmlns:a16="http://schemas.microsoft.com/office/drawing/2014/main" id="{1EFFB7D7-C7B1-90B1-BA35-6ACAEEC97296}"/>
              </a:ext>
            </a:extLst>
          </p:cNvPr>
          <p:cNvSpPr txBox="1"/>
          <p:nvPr/>
        </p:nvSpPr>
        <p:spPr>
          <a:xfrm>
            <a:off x="7210887" y="1410211"/>
            <a:ext cx="2519039" cy="307777"/>
          </a:xfrm>
          <a:prstGeom prst="rect">
            <a:avLst/>
          </a:prstGeom>
          <a:noFill/>
        </p:spPr>
        <p:txBody>
          <a:bodyPr wrap="square">
            <a:spAutoFit/>
          </a:bodyPr>
          <a:lstStyle/>
          <a:p>
            <a:r>
              <a:rPr lang="fr-FR" sz="1400" dirty="0"/>
              <a:t>https://www.cartoradio.fr/</a:t>
            </a:r>
          </a:p>
        </p:txBody>
      </p:sp>
      <p:pic>
        <p:nvPicPr>
          <p:cNvPr id="14" name="Image 13">
            <a:extLst>
              <a:ext uri="{FF2B5EF4-FFF2-40B4-BE49-F238E27FC236}">
                <a16:creationId xmlns:a16="http://schemas.microsoft.com/office/drawing/2014/main" id="{F5BEF442-5AA8-8181-A3DD-8DCF4C7ABD9A}"/>
              </a:ext>
            </a:extLst>
          </p:cNvPr>
          <p:cNvPicPr>
            <a:picLocks noChangeAspect="1"/>
          </p:cNvPicPr>
          <p:nvPr/>
        </p:nvPicPr>
        <p:blipFill>
          <a:blip r:embed="rId3"/>
          <a:srcRect l="29199" t="14239" r="29879" b="20563"/>
          <a:stretch/>
        </p:blipFill>
        <p:spPr>
          <a:xfrm>
            <a:off x="931219" y="1410211"/>
            <a:ext cx="4049895" cy="3629418"/>
          </a:xfrm>
          <a:prstGeom prst="rect">
            <a:avLst/>
          </a:prstGeom>
          <a:ln>
            <a:solidFill>
              <a:schemeClr val="tx1"/>
            </a:solidFill>
          </a:ln>
        </p:spPr>
      </p:pic>
      <p:cxnSp>
        <p:nvCxnSpPr>
          <p:cNvPr id="17" name="Connecteur droit avec flèche 16">
            <a:extLst>
              <a:ext uri="{FF2B5EF4-FFF2-40B4-BE49-F238E27FC236}">
                <a16:creationId xmlns:a16="http://schemas.microsoft.com/office/drawing/2014/main" id="{3E49B275-8DCB-3DE5-ECC6-A3F06ACE50C6}"/>
              </a:ext>
            </a:extLst>
          </p:cNvPr>
          <p:cNvCxnSpPr>
            <a:stCxn id="14" idx="3"/>
          </p:cNvCxnSpPr>
          <p:nvPr/>
        </p:nvCxnSpPr>
        <p:spPr>
          <a:xfrm>
            <a:off x="4981114" y="3224920"/>
            <a:ext cx="843333" cy="5480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9" name="Image 18">
            <a:extLst>
              <a:ext uri="{FF2B5EF4-FFF2-40B4-BE49-F238E27FC236}">
                <a16:creationId xmlns:a16="http://schemas.microsoft.com/office/drawing/2014/main" id="{9C4C7FF0-23BA-4A2E-2365-7FAEAF7B2D2D}"/>
              </a:ext>
            </a:extLst>
          </p:cNvPr>
          <p:cNvPicPr>
            <a:picLocks noChangeAspect="1"/>
          </p:cNvPicPr>
          <p:nvPr/>
        </p:nvPicPr>
        <p:blipFill>
          <a:blip r:embed="rId4"/>
          <a:srcRect l="28097" t="19793" r="43359" b="27285"/>
          <a:stretch/>
        </p:blipFill>
        <p:spPr>
          <a:xfrm>
            <a:off x="7210887" y="1410211"/>
            <a:ext cx="3088482" cy="3221047"/>
          </a:xfrm>
          <a:prstGeom prst="rect">
            <a:avLst/>
          </a:prstGeom>
        </p:spPr>
      </p:pic>
      <p:cxnSp>
        <p:nvCxnSpPr>
          <p:cNvPr id="20" name="Connecteur droit avec flèche 19">
            <a:extLst>
              <a:ext uri="{FF2B5EF4-FFF2-40B4-BE49-F238E27FC236}">
                <a16:creationId xmlns:a16="http://schemas.microsoft.com/office/drawing/2014/main" id="{52A15FBA-0255-D7FA-21C0-AA7756F27267}"/>
              </a:ext>
            </a:extLst>
          </p:cNvPr>
          <p:cNvCxnSpPr>
            <a:cxnSpLocks/>
            <a:stCxn id="19" idx="1"/>
          </p:cNvCxnSpPr>
          <p:nvPr/>
        </p:nvCxnSpPr>
        <p:spPr>
          <a:xfrm flipH="1">
            <a:off x="5897286" y="3020735"/>
            <a:ext cx="1313601" cy="7836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0" name="ZoneTexte 29">
            <a:extLst>
              <a:ext uri="{FF2B5EF4-FFF2-40B4-BE49-F238E27FC236}">
                <a16:creationId xmlns:a16="http://schemas.microsoft.com/office/drawing/2014/main" id="{28350691-82CC-CBBE-4DC9-2B22A04B501E}"/>
              </a:ext>
            </a:extLst>
          </p:cNvPr>
          <p:cNvSpPr txBox="1"/>
          <p:nvPr/>
        </p:nvSpPr>
        <p:spPr>
          <a:xfrm>
            <a:off x="2843721" y="5742732"/>
            <a:ext cx="3435756" cy="369332"/>
          </a:xfrm>
          <a:prstGeom prst="rect">
            <a:avLst/>
          </a:prstGeom>
          <a:noFill/>
        </p:spPr>
        <p:txBody>
          <a:bodyPr wrap="square" rtlCol="0">
            <a:spAutoFit/>
          </a:bodyPr>
          <a:lstStyle/>
          <a:p>
            <a:r>
              <a:rPr lang="fr-FR" dirty="0">
                <a:hlinkClick r:id="rId5"/>
              </a:rPr>
              <a:t>Carte de Chateaubriant</a:t>
            </a:r>
            <a:endParaRPr lang="fr-FR" dirty="0"/>
          </a:p>
        </p:txBody>
      </p:sp>
    </p:spTree>
    <p:extLst>
      <p:ext uri="{BB962C8B-B14F-4D97-AF65-F5344CB8AC3E}">
        <p14:creationId xmlns:p14="http://schemas.microsoft.com/office/powerpoint/2010/main" val="2265686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2615F81-3B9D-4416-B4F9-A598CB6F6534}"/>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5" name="ZoneTexte 4"/>
          <p:cNvSpPr txBox="1"/>
          <p:nvPr/>
        </p:nvSpPr>
        <p:spPr>
          <a:xfrm>
            <a:off x="9182903" y="446127"/>
            <a:ext cx="2283446" cy="369332"/>
          </a:xfrm>
          <a:prstGeom prst="rect">
            <a:avLst/>
          </a:prstGeom>
          <a:noFill/>
        </p:spPr>
        <p:txBody>
          <a:bodyPr wrap="square" rtlCol="0">
            <a:spAutoFit/>
          </a:bodyPr>
          <a:lstStyle/>
          <a:p>
            <a:r>
              <a:rPr lang="fr-FR" dirty="0">
                <a:solidFill>
                  <a:srgbClr val="FF0000"/>
                </a:solidFill>
              </a:rPr>
              <a:t>Et le CPL, </a:t>
            </a:r>
            <a:r>
              <a:rPr lang="fr-FR" dirty="0" err="1">
                <a:solidFill>
                  <a:srgbClr val="FF0000"/>
                </a:solidFill>
              </a:rPr>
              <a:t>Linky</a:t>
            </a:r>
            <a:r>
              <a:rPr lang="fr-FR" dirty="0">
                <a:solidFill>
                  <a:srgbClr val="FF0000"/>
                </a:solidFill>
              </a:rPr>
              <a:t> ?</a:t>
            </a:r>
            <a:endParaRPr lang="en-GB" dirty="0">
              <a:solidFill>
                <a:srgbClr val="FF0000"/>
              </a:solidFill>
            </a:endParaRPr>
          </a:p>
        </p:txBody>
      </p:sp>
      <p:sp>
        <p:nvSpPr>
          <p:cNvPr id="6" name="ZoneTexte 5"/>
          <p:cNvSpPr txBox="1"/>
          <p:nvPr/>
        </p:nvSpPr>
        <p:spPr>
          <a:xfrm>
            <a:off x="2863913" y="1061358"/>
            <a:ext cx="7295040" cy="338554"/>
          </a:xfrm>
          <a:prstGeom prst="rect">
            <a:avLst/>
          </a:prstGeom>
          <a:noFill/>
        </p:spPr>
        <p:txBody>
          <a:bodyPr wrap="square" rtlCol="0">
            <a:spAutoFit/>
          </a:bodyPr>
          <a:lstStyle/>
          <a:p>
            <a:r>
              <a:rPr lang="fr-FR" sz="1600" dirty="0">
                <a:solidFill>
                  <a:srgbClr val="FF0000"/>
                </a:solidFill>
              </a:rPr>
              <a:t>Principe</a:t>
            </a:r>
            <a:r>
              <a:rPr lang="fr-FR" sz="1600" dirty="0"/>
              <a:t> : CPL (Courant porteur en ligne, utiliser le réseau électrique)</a:t>
            </a:r>
            <a:endParaRPr lang="en-GB" sz="1600" dirty="0"/>
          </a:p>
        </p:txBody>
      </p:sp>
      <p:pic>
        <p:nvPicPr>
          <p:cNvPr id="7" name="Imag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1140" y="1856519"/>
            <a:ext cx="2162174" cy="1185476"/>
          </a:xfrm>
          <a:prstGeom prst="rect">
            <a:avLst/>
          </a:prstGeom>
          <a:ln>
            <a:solidFill>
              <a:srgbClr val="FF0000"/>
            </a:solidFill>
          </a:ln>
        </p:spPr>
      </p:pic>
      <p:sp>
        <p:nvSpPr>
          <p:cNvPr id="8" name="ZoneTexte 7"/>
          <p:cNvSpPr txBox="1"/>
          <p:nvPr/>
        </p:nvSpPr>
        <p:spPr>
          <a:xfrm>
            <a:off x="3592640" y="3895779"/>
            <a:ext cx="5489760" cy="1815882"/>
          </a:xfrm>
          <a:prstGeom prst="rect">
            <a:avLst/>
          </a:prstGeom>
          <a:noFill/>
          <a:ln>
            <a:solidFill>
              <a:srgbClr val="FF0000"/>
            </a:solidFill>
          </a:ln>
        </p:spPr>
        <p:txBody>
          <a:bodyPr wrap="square" rtlCol="0">
            <a:spAutoFit/>
          </a:bodyPr>
          <a:lstStyle/>
          <a:p>
            <a:r>
              <a:rPr lang="fr-FR" sz="1600" dirty="0">
                <a:solidFill>
                  <a:srgbClr val="FF0000"/>
                </a:solidFill>
              </a:rPr>
              <a:t>Fréquences</a:t>
            </a:r>
            <a:r>
              <a:rPr lang="fr-FR" sz="1600" dirty="0"/>
              <a:t> CPL:    bas débit	  10-150 kHz (10</a:t>
            </a:r>
            <a:r>
              <a:rPr lang="fr-FR" sz="1600" baseline="30000" dirty="0"/>
              <a:t>5</a:t>
            </a:r>
            <a:r>
              <a:rPr lang="fr-FR" sz="1600" dirty="0"/>
              <a:t> Hz)</a:t>
            </a:r>
          </a:p>
          <a:p>
            <a:r>
              <a:rPr lang="fr-FR" sz="1600" dirty="0"/>
              <a:t>				    haut débit  3 à 30 MHz(10</a:t>
            </a:r>
            <a:r>
              <a:rPr lang="fr-FR" sz="1600" baseline="30000" dirty="0"/>
              <a:t>7</a:t>
            </a:r>
            <a:r>
              <a:rPr lang="fr-FR" sz="1600" dirty="0"/>
              <a:t> Hz)</a:t>
            </a:r>
          </a:p>
          <a:p>
            <a:r>
              <a:rPr lang="fr-FR" sz="1600" dirty="0">
                <a:solidFill>
                  <a:srgbClr val="FF0000"/>
                </a:solidFill>
              </a:rPr>
              <a:t>Longueur d’ondes </a:t>
            </a:r>
            <a:r>
              <a:rPr lang="fr-FR" sz="1600" dirty="0"/>
              <a:t>CPL :  30 à 3 000 mètres</a:t>
            </a:r>
          </a:p>
          <a:p>
            <a:endParaRPr lang="fr-FR" sz="1600" dirty="0">
              <a:solidFill>
                <a:srgbClr val="FF0000"/>
              </a:solidFill>
            </a:endParaRPr>
          </a:p>
          <a:p>
            <a:r>
              <a:rPr lang="fr-FR" sz="1600" dirty="0">
                <a:solidFill>
                  <a:srgbClr val="FF0000"/>
                </a:solidFill>
              </a:rPr>
              <a:t>Fréquences</a:t>
            </a:r>
            <a:r>
              <a:rPr lang="fr-FR" sz="1600" dirty="0"/>
              <a:t> Linky:  20-500 kHz (10</a:t>
            </a:r>
            <a:r>
              <a:rPr lang="fr-FR" sz="1600" baseline="30000" dirty="0"/>
              <a:t>5</a:t>
            </a:r>
            <a:r>
              <a:rPr lang="fr-FR" sz="1600" dirty="0"/>
              <a:t> Hz)</a:t>
            </a:r>
          </a:p>
          <a:p>
            <a:pPr algn="ctr"/>
            <a:r>
              <a:rPr lang="fr-FR" sz="1600" dirty="0">
                <a:solidFill>
                  <a:srgbClr val="0070C0"/>
                </a:solidFill>
              </a:rPr>
              <a:t>Fréquence de la Radio</a:t>
            </a:r>
          </a:p>
          <a:p>
            <a:r>
              <a:rPr lang="fr-FR" sz="1600" dirty="0">
                <a:solidFill>
                  <a:srgbClr val="FF0000"/>
                </a:solidFill>
              </a:rPr>
              <a:t>Longueur d’ondes </a:t>
            </a:r>
            <a:r>
              <a:rPr lang="fr-FR" sz="1600" dirty="0"/>
              <a:t>Linky : 3 000 mètres</a:t>
            </a:r>
          </a:p>
        </p:txBody>
      </p:sp>
      <p:pic>
        <p:nvPicPr>
          <p:cNvPr id="12" name="Image 11">
            <a:extLst>
              <a:ext uri="{FF2B5EF4-FFF2-40B4-BE49-F238E27FC236}">
                <a16:creationId xmlns:a16="http://schemas.microsoft.com/office/drawing/2014/main" id="{23774C78-E0D1-440A-BCCD-5BA28688062A}"/>
              </a:ext>
            </a:extLst>
          </p:cNvPr>
          <p:cNvPicPr>
            <a:picLocks noChangeAspect="1"/>
          </p:cNvPicPr>
          <p:nvPr/>
        </p:nvPicPr>
        <p:blipFill rotWithShape="1">
          <a:blip r:embed="rId3"/>
          <a:srcRect l="26289" t="28746" r="27491" b="19153"/>
          <a:stretch/>
        </p:blipFill>
        <p:spPr>
          <a:xfrm>
            <a:off x="7591425" y="1741416"/>
            <a:ext cx="2981950" cy="1890786"/>
          </a:xfrm>
          <a:prstGeom prst="rect">
            <a:avLst/>
          </a:prstGeom>
        </p:spPr>
      </p:pic>
      <p:sp>
        <p:nvSpPr>
          <p:cNvPr id="9" name="Espace réservé du numéro de diapositive 8">
            <a:extLst>
              <a:ext uri="{FF2B5EF4-FFF2-40B4-BE49-F238E27FC236}">
                <a16:creationId xmlns:a16="http://schemas.microsoft.com/office/drawing/2014/main" id="{6E2429AD-0892-41A2-B705-DA7C3D8DED0D}"/>
              </a:ext>
            </a:extLst>
          </p:cNvPr>
          <p:cNvSpPr>
            <a:spLocks noGrp="1"/>
          </p:cNvSpPr>
          <p:nvPr>
            <p:ph type="sldNum" sz="quarter" idx="12"/>
          </p:nvPr>
        </p:nvSpPr>
        <p:spPr/>
        <p:txBody>
          <a:bodyPr/>
          <a:lstStyle/>
          <a:p>
            <a:fld id="{28CF56FF-A9C7-48CE-B5A8-E2EC5C60375F}" type="slidenum">
              <a:rPr lang="en-GB" smtClean="0"/>
              <a:t>48</a:t>
            </a:fld>
            <a:endParaRPr lang="en-GB"/>
          </a:p>
        </p:txBody>
      </p:sp>
      <p:pic>
        <p:nvPicPr>
          <p:cNvPr id="4" name="Image 3">
            <a:extLst>
              <a:ext uri="{FF2B5EF4-FFF2-40B4-BE49-F238E27FC236}">
                <a16:creationId xmlns:a16="http://schemas.microsoft.com/office/drawing/2014/main" id="{B9D16C39-5C2B-4F4F-9424-BD449EC612F7}"/>
              </a:ext>
            </a:extLst>
          </p:cNvPr>
          <p:cNvPicPr>
            <a:picLocks noChangeAspect="1"/>
          </p:cNvPicPr>
          <p:nvPr/>
        </p:nvPicPr>
        <p:blipFill>
          <a:blip r:embed="rId4"/>
          <a:stretch>
            <a:fillRect/>
          </a:stretch>
        </p:blipFill>
        <p:spPr>
          <a:xfrm>
            <a:off x="10666574" y="940080"/>
            <a:ext cx="841321" cy="676715"/>
          </a:xfrm>
          <a:prstGeom prst="rect">
            <a:avLst/>
          </a:prstGeom>
        </p:spPr>
      </p:pic>
    </p:spTree>
    <p:extLst>
      <p:ext uri="{BB962C8B-B14F-4D97-AF65-F5344CB8AC3E}">
        <p14:creationId xmlns:p14="http://schemas.microsoft.com/office/powerpoint/2010/main" val="69039207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e la date 6">
            <a:extLst>
              <a:ext uri="{FF2B5EF4-FFF2-40B4-BE49-F238E27FC236}">
                <a16:creationId xmlns:a16="http://schemas.microsoft.com/office/drawing/2014/main" id="{15098151-04AC-4574-AD2C-1E62945997B4}"/>
              </a:ext>
            </a:extLst>
          </p:cNvPr>
          <p:cNvSpPr>
            <a:spLocks noGrp="1"/>
          </p:cNvSpPr>
          <p:nvPr>
            <p:ph type="dt" sz="half" idx="10"/>
          </p:nvPr>
        </p:nvSpPr>
        <p:spPr/>
        <p:txBody>
          <a:bodyPr/>
          <a:lstStyle/>
          <a:p>
            <a:r>
              <a:rPr lang="fr-FR"/>
              <a:t>2024</a:t>
            </a:r>
            <a:endParaRPr lang="en-GB"/>
          </a:p>
        </p:txBody>
      </p:sp>
      <p:sp>
        <p:nvSpPr>
          <p:cNvPr id="8" name="Espace réservé du pied de page 7">
            <a:extLst>
              <a:ext uri="{FF2B5EF4-FFF2-40B4-BE49-F238E27FC236}">
                <a16:creationId xmlns:a16="http://schemas.microsoft.com/office/drawing/2014/main" id="{52A17955-67B4-4AB4-9D09-CDE719846B07}"/>
              </a:ext>
            </a:extLst>
          </p:cNvPr>
          <p:cNvSpPr>
            <a:spLocks noGrp="1"/>
          </p:cNvSpPr>
          <p:nvPr>
            <p:ph type="ftr" sz="quarter" idx="11"/>
          </p:nvPr>
        </p:nvSpPr>
        <p:spPr/>
        <p:txBody>
          <a:bodyPr/>
          <a:lstStyle/>
          <a:p>
            <a:r>
              <a:rPr lang="fr-FR"/>
              <a:t>Les ondes et nous</a:t>
            </a:r>
            <a:endParaRPr lang="en-GB"/>
          </a:p>
        </p:txBody>
      </p:sp>
      <p:grpSp>
        <p:nvGrpSpPr>
          <p:cNvPr id="19" name="Groupe 18">
            <a:extLst>
              <a:ext uri="{FF2B5EF4-FFF2-40B4-BE49-F238E27FC236}">
                <a16:creationId xmlns:a16="http://schemas.microsoft.com/office/drawing/2014/main" id="{FCB38DED-0EDB-4F16-857D-9C9B927BAC63}"/>
              </a:ext>
            </a:extLst>
          </p:cNvPr>
          <p:cNvGrpSpPr/>
          <p:nvPr/>
        </p:nvGrpSpPr>
        <p:grpSpPr>
          <a:xfrm>
            <a:off x="6329396" y="3384926"/>
            <a:ext cx="4458131" cy="2502730"/>
            <a:chOff x="5618375" y="3791649"/>
            <a:chExt cx="4458131" cy="2502730"/>
          </a:xfrm>
        </p:grpSpPr>
        <p:pic>
          <p:nvPicPr>
            <p:cNvPr id="16" name="Image 15">
              <a:extLst>
                <a:ext uri="{FF2B5EF4-FFF2-40B4-BE49-F238E27FC236}">
                  <a16:creationId xmlns:a16="http://schemas.microsoft.com/office/drawing/2014/main" id="{3B6097E8-6036-4C5C-8352-EAB1DE4FB1DD}"/>
                </a:ext>
              </a:extLst>
            </p:cNvPr>
            <p:cNvPicPr>
              <a:picLocks noChangeAspect="1"/>
            </p:cNvPicPr>
            <p:nvPr/>
          </p:nvPicPr>
          <p:blipFill rotWithShape="1">
            <a:blip r:embed="rId2"/>
            <a:srcRect l="33490" t="39136" r="33333" b="26446"/>
            <a:stretch/>
          </p:blipFill>
          <p:spPr>
            <a:xfrm>
              <a:off x="5618375" y="3791649"/>
              <a:ext cx="4006393" cy="2337848"/>
            </a:xfrm>
            <a:prstGeom prst="rect">
              <a:avLst/>
            </a:prstGeom>
          </p:spPr>
        </p:pic>
        <p:sp>
          <p:nvSpPr>
            <p:cNvPr id="18" name="ZoneTexte 17">
              <a:extLst>
                <a:ext uri="{FF2B5EF4-FFF2-40B4-BE49-F238E27FC236}">
                  <a16:creationId xmlns:a16="http://schemas.microsoft.com/office/drawing/2014/main" id="{2A06BC8B-604C-4A4E-AD8D-63322E483A65}"/>
                </a:ext>
              </a:extLst>
            </p:cNvPr>
            <p:cNvSpPr txBox="1"/>
            <p:nvPr/>
          </p:nvSpPr>
          <p:spPr>
            <a:xfrm>
              <a:off x="7871470" y="6032769"/>
              <a:ext cx="2205036" cy="261610"/>
            </a:xfrm>
            <a:prstGeom prst="rect">
              <a:avLst/>
            </a:prstGeom>
            <a:noFill/>
          </p:spPr>
          <p:txBody>
            <a:bodyPr wrap="square">
              <a:spAutoFit/>
            </a:bodyPr>
            <a:lstStyle/>
            <a:p>
              <a:r>
                <a:rPr lang="fr-FR" sz="900" dirty="0"/>
                <a:t>https://www.pueschner.com</a:t>
              </a:r>
              <a:r>
                <a:rPr lang="fr-FR" sz="1100" dirty="0"/>
                <a:t>/</a:t>
              </a:r>
            </a:p>
          </p:txBody>
        </p:sp>
      </p:grpSp>
      <p:sp>
        <p:nvSpPr>
          <p:cNvPr id="22" name="ZoneTexte 21">
            <a:extLst>
              <a:ext uri="{FF2B5EF4-FFF2-40B4-BE49-F238E27FC236}">
                <a16:creationId xmlns:a16="http://schemas.microsoft.com/office/drawing/2014/main" id="{D3A8AC1F-D0F4-4B99-AF0D-210A617B0DA7}"/>
              </a:ext>
            </a:extLst>
          </p:cNvPr>
          <p:cNvSpPr txBox="1"/>
          <p:nvPr/>
        </p:nvSpPr>
        <p:spPr>
          <a:xfrm>
            <a:off x="2435382" y="4306282"/>
            <a:ext cx="4350890" cy="861774"/>
          </a:xfrm>
          <a:prstGeom prst="rect">
            <a:avLst/>
          </a:prstGeom>
          <a:noFill/>
        </p:spPr>
        <p:txBody>
          <a:bodyPr wrap="square" rtlCol="0">
            <a:spAutoFit/>
          </a:bodyPr>
          <a:lstStyle/>
          <a:p>
            <a:r>
              <a:rPr lang="fr-FR" sz="1600" dirty="0"/>
              <a:t>Le « pic » d’absorption de l’eau</a:t>
            </a:r>
          </a:p>
          <a:p>
            <a:r>
              <a:rPr lang="fr-FR" sz="1600" dirty="0"/>
              <a:t>(four à micro-ondes, météorologie)</a:t>
            </a:r>
          </a:p>
          <a:p>
            <a:pPr algn="ctr"/>
            <a:r>
              <a:rPr lang="fr-FR" sz="1600" dirty="0">
                <a:solidFill>
                  <a:srgbClr val="FF0000"/>
                </a:solidFill>
              </a:rPr>
              <a:t>2,45 GHz</a:t>
            </a:r>
          </a:p>
        </p:txBody>
      </p:sp>
      <p:sp>
        <p:nvSpPr>
          <p:cNvPr id="13" name="ZoneTexte 12">
            <a:extLst>
              <a:ext uri="{FF2B5EF4-FFF2-40B4-BE49-F238E27FC236}">
                <a16:creationId xmlns:a16="http://schemas.microsoft.com/office/drawing/2014/main" id="{1EE511A4-CC5E-411D-81A7-11CC4214F014}"/>
              </a:ext>
            </a:extLst>
          </p:cNvPr>
          <p:cNvSpPr txBox="1"/>
          <p:nvPr/>
        </p:nvSpPr>
        <p:spPr>
          <a:xfrm>
            <a:off x="6849646" y="392693"/>
            <a:ext cx="4960418" cy="369332"/>
          </a:xfrm>
          <a:prstGeom prst="rect">
            <a:avLst/>
          </a:prstGeom>
          <a:noFill/>
          <a:ln>
            <a:noFill/>
          </a:ln>
        </p:spPr>
        <p:txBody>
          <a:bodyPr wrap="square" rtlCol="0">
            <a:spAutoFit/>
          </a:bodyPr>
          <a:lstStyle/>
          <a:p>
            <a:r>
              <a:rPr lang="fr-FR" dirty="0">
                <a:solidFill>
                  <a:srgbClr val="FF0000"/>
                </a:solidFill>
              </a:rPr>
              <a:t>Les ondes et la molécule d’eau</a:t>
            </a:r>
          </a:p>
        </p:txBody>
      </p:sp>
      <p:sp>
        <p:nvSpPr>
          <p:cNvPr id="3" name="Espace réservé du numéro de diapositive 2">
            <a:extLst>
              <a:ext uri="{FF2B5EF4-FFF2-40B4-BE49-F238E27FC236}">
                <a16:creationId xmlns:a16="http://schemas.microsoft.com/office/drawing/2014/main" id="{9A7EA6B2-03FF-4BC5-8005-9CA890F670D2}"/>
              </a:ext>
            </a:extLst>
          </p:cNvPr>
          <p:cNvSpPr>
            <a:spLocks noGrp="1"/>
          </p:cNvSpPr>
          <p:nvPr>
            <p:ph type="sldNum" sz="quarter" idx="12"/>
          </p:nvPr>
        </p:nvSpPr>
        <p:spPr/>
        <p:txBody>
          <a:bodyPr/>
          <a:lstStyle/>
          <a:p>
            <a:fld id="{28CF56FF-A9C7-48CE-B5A8-E2EC5C60375F}" type="slidenum">
              <a:rPr lang="en-GB" smtClean="0"/>
              <a:t>49</a:t>
            </a:fld>
            <a:endParaRPr lang="en-GB"/>
          </a:p>
        </p:txBody>
      </p:sp>
      <p:pic>
        <p:nvPicPr>
          <p:cNvPr id="2" name="Image 1">
            <a:extLst>
              <a:ext uri="{FF2B5EF4-FFF2-40B4-BE49-F238E27FC236}">
                <a16:creationId xmlns:a16="http://schemas.microsoft.com/office/drawing/2014/main" id="{AD3891EB-C72A-4745-9341-312D7443AFE3}"/>
              </a:ext>
            </a:extLst>
          </p:cNvPr>
          <p:cNvPicPr>
            <a:picLocks noChangeAspect="1"/>
          </p:cNvPicPr>
          <p:nvPr/>
        </p:nvPicPr>
        <p:blipFill>
          <a:blip r:embed="rId3"/>
          <a:stretch>
            <a:fillRect/>
          </a:stretch>
        </p:blipFill>
        <p:spPr>
          <a:xfrm>
            <a:off x="10647524" y="970344"/>
            <a:ext cx="841321" cy="676715"/>
          </a:xfrm>
          <a:prstGeom prst="rect">
            <a:avLst/>
          </a:prstGeom>
        </p:spPr>
      </p:pic>
      <p:grpSp>
        <p:nvGrpSpPr>
          <p:cNvPr id="4" name="Groupe 3">
            <a:extLst>
              <a:ext uri="{FF2B5EF4-FFF2-40B4-BE49-F238E27FC236}">
                <a16:creationId xmlns:a16="http://schemas.microsoft.com/office/drawing/2014/main" id="{1A686132-A30A-4D52-8366-A4542B794C55}"/>
              </a:ext>
            </a:extLst>
          </p:cNvPr>
          <p:cNvGrpSpPr/>
          <p:nvPr/>
        </p:nvGrpSpPr>
        <p:grpSpPr>
          <a:xfrm>
            <a:off x="2589212" y="1368848"/>
            <a:ext cx="7772400" cy="1591278"/>
            <a:chOff x="2613927" y="1612406"/>
            <a:chExt cx="7772400" cy="1591278"/>
          </a:xfrm>
        </p:grpSpPr>
        <p:sp>
          <p:nvSpPr>
            <p:cNvPr id="11" name="ZoneTexte 10">
              <a:extLst>
                <a:ext uri="{FF2B5EF4-FFF2-40B4-BE49-F238E27FC236}">
                  <a16:creationId xmlns:a16="http://schemas.microsoft.com/office/drawing/2014/main" id="{2E28FCE0-FBFE-400C-8746-8923A76DF9C8}"/>
                </a:ext>
              </a:extLst>
            </p:cNvPr>
            <p:cNvSpPr txBox="1"/>
            <p:nvPr/>
          </p:nvSpPr>
          <p:spPr>
            <a:xfrm>
              <a:off x="4083033" y="2988240"/>
              <a:ext cx="5694629" cy="215444"/>
            </a:xfrm>
            <a:prstGeom prst="rect">
              <a:avLst/>
            </a:prstGeom>
            <a:noFill/>
          </p:spPr>
          <p:txBody>
            <a:bodyPr wrap="square">
              <a:spAutoFit/>
            </a:bodyPr>
            <a:lstStyle/>
            <a:p>
              <a:r>
                <a:rPr lang="en-US" sz="800" dirty="0"/>
                <a:t>By NASA, Robert Rohde - http://earthobservatory.nasa.gov/Features/EnergyBalance</a:t>
              </a:r>
              <a:endParaRPr lang="fr-FR" sz="800" dirty="0"/>
            </a:p>
          </p:txBody>
        </p:sp>
        <p:pic>
          <p:nvPicPr>
            <p:cNvPr id="12" name="Image 11">
              <a:extLst>
                <a:ext uri="{FF2B5EF4-FFF2-40B4-BE49-F238E27FC236}">
                  <a16:creationId xmlns:a16="http://schemas.microsoft.com/office/drawing/2014/main" id="{FBF46D5D-1823-4BA4-B91D-8C38047FEB62}"/>
                </a:ext>
              </a:extLst>
            </p:cNvPr>
            <p:cNvPicPr>
              <a:picLocks noChangeAspect="1"/>
            </p:cNvPicPr>
            <p:nvPr/>
          </p:nvPicPr>
          <p:blipFill>
            <a:blip r:embed="rId4"/>
            <a:stretch>
              <a:fillRect/>
            </a:stretch>
          </p:blipFill>
          <p:spPr>
            <a:xfrm>
              <a:off x="2613927" y="1612406"/>
              <a:ext cx="7772400" cy="1155065"/>
            </a:xfrm>
            <a:prstGeom prst="rect">
              <a:avLst/>
            </a:prstGeom>
            <a:ln>
              <a:solidFill>
                <a:srgbClr val="FF0000"/>
              </a:solidFill>
            </a:ln>
          </p:spPr>
        </p:pic>
      </p:grpSp>
    </p:spTree>
    <p:extLst>
      <p:ext uri="{BB962C8B-B14F-4D97-AF65-F5344CB8AC3E}">
        <p14:creationId xmlns:p14="http://schemas.microsoft.com/office/powerpoint/2010/main" val="103401996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0F0AFA8-6FBB-4EA4-B70E-C0955616250E}"/>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6" name="ZoneTexte 5">
            <a:extLst>
              <a:ext uri="{FF2B5EF4-FFF2-40B4-BE49-F238E27FC236}">
                <a16:creationId xmlns:a16="http://schemas.microsoft.com/office/drawing/2014/main" id="{0827FDDF-C186-4EE9-A99B-7B084A015BDA}"/>
              </a:ext>
            </a:extLst>
          </p:cNvPr>
          <p:cNvSpPr txBox="1"/>
          <p:nvPr/>
        </p:nvSpPr>
        <p:spPr>
          <a:xfrm>
            <a:off x="3720974" y="2565492"/>
            <a:ext cx="6341806" cy="369332"/>
          </a:xfrm>
          <a:prstGeom prst="rect">
            <a:avLst/>
          </a:prstGeom>
          <a:ln w="28575">
            <a:solidFill>
              <a:srgbClr val="FF0000"/>
            </a:solidFill>
          </a:ln>
          <a:effectLst>
            <a:glow rad="228600">
              <a:schemeClr val="accent6">
                <a:satMod val="175000"/>
                <a:alpha val="40000"/>
              </a:schemeClr>
            </a:glow>
          </a:effectLst>
        </p:spPr>
        <p:style>
          <a:lnRef idx="2">
            <a:schemeClr val="accent1"/>
          </a:lnRef>
          <a:fillRef idx="1">
            <a:schemeClr val="lt1"/>
          </a:fillRef>
          <a:effectRef idx="0">
            <a:schemeClr val="accent1"/>
          </a:effectRef>
          <a:fontRef idx="minor">
            <a:schemeClr val="dk1"/>
          </a:fontRef>
        </p:style>
        <p:txBody>
          <a:bodyPr wrap="square" rtlCol="0">
            <a:spAutoFit/>
          </a:bodyPr>
          <a:lstStyle/>
          <a:p>
            <a:r>
              <a:rPr lang="fr-FR" dirty="0">
                <a:solidFill>
                  <a:srgbClr val="0070C0"/>
                </a:solidFill>
              </a:rPr>
              <a:t>Que disent les expertises ?</a:t>
            </a:r>
          </a:p>
        </p:txBody>
      </p:sp>
      <p:sp>
        <p:nvSpPr>
          <p:cNvPr id="7" name="ZoneTexte 6">
            <a:extLst>
              <a:ext uri="{FF2B5EF4-FFF2-40B4-BE49-F238E27FC236}">
                <a16:creationId xmlns:a16="http://schemas.microsoft.com/office/drawing/2014/main" id="{BC599DFB-664D-458E-9178-850F80C15A8E}"/>
              </a:ext>
            </a:extLst>
          </p:cNvPr>
          <p:cNvSpPr txBox="1"/>
          <p:nvPr/>
        </p:nvSpPr>
        <p:spPr>
          <a:xfrm>
            <a:off x="6804493" y="376101"/>
            <a:ext cx="4036953" cy="369332"/>
          </a:xfrm>
          <a:prstGeom prst="rect">
            <a:avLst/>
          </a:prstGeom>
          <a:noFill/>
        </p:spPr>
        <p:txBody>
          <a:bodyPr wrap="square" rtlCol="0">
            <a:spAutoFit/>
          </a:bodyPr>
          <a:lstStyle/>
          <a:p>
            <a:r>
              <a:rPr lang="fr-FR" dirty="0">
                <a:solidFill>
                  <a:srgbClr val="FF0000"/>
                </a:solidFill>
              </a:rPr>
              <a:t>Les ondes, la 5G et moi</a:t>
            </a:r>
            <a:endParaRPr lang="en-GB" dirty="0">
              <a:solidFill>
                <a:srgbClr val="FF0000"/>
              </a:solidFill>
            </a:endParaRPr>
          </a:p>
        </p:txBody>
      </p:sp>
      <p:sp>
        <p:nvSpPr>
          <p:cNvPr id="5" name="Espace réservé du numéro de diapositive 4">
            <a:extLst>
              <a:ext uri="{FF2B5EF4-FFF2-40B4-BE49-F238E27FC236}">
                <a16:creationId xmlns:a16="http://schemas.microsoft.com/office/drawing/2014/main" id="{C5CBD08F-DF05-4D44-AD99-E34382FFE59A}"/>
              </a:ext>
            </a:extLst>
          </p:cNvPr>
          <p:cNvSpPr>
            <a:spLocks noGrp="1"/>
          </p:cNvSpPr>
          <p:nvPr>
            <p:ph type="sldNum" sz="quarter" idx="12"/>
          </p:nvPr>
        </p:nvSpPr>
        <p:spPr/>
        <p:txBody>
          <a:bodyPr/>
          <a:lstStyle/>
          <a:p>
            <a:fld id="{28CF56FF-A9C7-48CE-B5A8-E2EC5C60375F}" type="slidenum">
              <a:rPr lang="en-GB" smtClean="0"/>
              <a:t>50</a:t>
            </a:fld>
            <a:endParaRPr lang="en-GB"/>
          </a:p>
        </p:txBody>
      </p:sp>
    </p:spTree>
    <p:extLst>
      <p:ext uri="{BB962C8B-B14F-4D97-AF65-F5344CB8AC3E}">
        <p14:creationId xmlns:p14="http://schemas.microsoft.com/office/powerpoint/2010/main" val="284733959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a:extLst>
              <a:ext uri="{FF2B5EF4-FFF2-40B4-BE49-F238E27FC236}">
                <a16:creationId xmlns:a16="http://schemas.microsoft.com/office/drawing/2014/main" id="{4D95BBDF-B0C6-4D8D-829A-2848F941249E}"/>
              </a:ext>
            </a:extLst>
          </p:cNvPr>
          <p:cNvSpPr txBox="1"/>
          <p:nvPr/>
        </p:nvSpPr>
        <p:spPr>
          <a:xfrm>
            <a:off x="7732536" y="352740"/>
            <a:ext cx="3068248" cy="369332"/>
          </a:xfrm>
          <a:prstGeom prst="rect">
            <a:avLst/>
          </a:prstGeom>
          <a:noFill/>
        </p:spPr>
        <p:txBody>
          <a:bodyPr wrap="square" rtlCol="0">
            <a:spAutoFit/>
          </a:bodyPr>
          <a:lstStyle/>
          <a:p>
            <a:r>
              <a:rPr lang="fr-FR" dirty="0">
                <a:solidFill>
                  <a:srgbClr val="FF0000"/>
                </a:solidFill>
              </a:rPr>
              <a:t>Se faire une opinion</a:t>
            </a:r>
          </a:p>
        </p:txBody>
      </p:sp>
      <p:sp>
        <p:nvSpPr>
          <p:cNvPr id="11" name="Rectangle 10">
            <a:extLst>
              <a:ext uri="{FF2B5EF4-FFF2-40B4-BE49-F238E27FC236}">
                <a16:creationId xmlns:a16="http://schemas.microsoft.com/office/drawing/2014/main" id="{0B30FCE8-91D8-41BE-A225-F3305229A581}"/>
              </a:ext>
            </a:extLst>
          </p:cNvPr>
          <p:cNvSpPr/>
          <p:nvPr/>
        </p:nvSpPr>
        <p:spPr>
          <a:xfrm>
            <a:off x="8561555" y="1482113"/>
            <a:ext cx="2330244" cy="2031325"/>
          </a:xfrm>
          <a:prstGeom prst="rect">
            <a:avLst/>
          </a:prstGeom>
          <a:ln>
            <a:solidFill>
              <a:srgbClr val="FF0000"/>
            </a:solidFill>
          </a:ln>
        </p:spPr>
        <p:txBody>
          <a:bodyPr wrap="square">
            <a:spAutoFit/>
          </a:bodyPr>
          <a:lstStyle/>
          <a:p>
            <a:r>
              <a:rPr lang="fr-FR" dirty="0">
                <a:solidFill>
                  <a:srgbClr val="444444"/>
                </a:solidFill>
              </a:rPr>
              <a:t>L’opinion est quelque chose d’intermédiaire entre la connaissance et l’ignorance (Platon)</a:t>
            </a:r>
            <a:endParaRPr lang="fr-FR" dirty="0"/>
          </a:p>
        </p:txBody>
      </p:sp>
      <p:sp>
        <p:nvSpPr>
          <p:cNvPr id="24" name="Rectangle 23">
            <a:extLst>
              <a:ext uri="{FF2B5EF4-FFF2-40B4-BE49-F238E27FC236}">
                <a16:creationId xmlns:a16="http://schemas.microsoft.com/office/drawing/2014/main" id="{CA730F17-C2DD-46CC-8ACA-F43FA055F6B3}"/>
              </a:ext>
            </a:extLst>
          </p:cNvPr>
          <p:cNvSpPr/>
          <p:nvPr/>
        </p:nvSpPr>
        <p:spPr>
          <a:xfrm>
            <a:off x="2118509" y="4030072"/>
            <a:ext cx="8773288" cy="1138773"/>
          </a:xfrm>
          <a:prstGeom prst="rect">
            <a:avLst/>
          </a:prstGeom>
          <a:ln>
            <a:solidFill>
              <a:srgbClr val="FF0000"/>
            </a:solidFill>
          </a:ln>
        </p:spPr>
        <p:txBody>
          <a:bodyPr wrap="square">
            <a:spAutoFit/>
          </a:bodyPr>
          <a:lstStyle/>
          <a:p>
            <a:r>
              <a:rPr lang="fr-FR" dirty="0"/>
              <a:t>« La science elle-même est plus robuste que jamais dans ses démonstrations, prédictions et applications, mais on peut en effet parler d’une crise de </a:t>
            </a:r>
            <a:r>
              <a:rPr lang="fr-FR" dirty="0">
                <a:solidFill>
                  <a:srgbClr val="FF0000"/>
                </a:solidFill>
              </a:rPr>
              <a:t>dévalorisation du savoir et de l’expertise »</a:t>
            </a:r>
            <a:r>
              <a:rPr lang="fr-FR" dirty="0"/>
              <a:t>. </a:t>
            </a:r>
          </a:p>
          <a:p>
            <a:r>
              <a:rPr lang="fr-FR" sz="1400" dirty="0"/>
              <a:t>Mathias Girel  - Journal du CNRS</a:t>
            </a:r>
            <a:endParaRPr lang="fr-FR" dirty="0"/>
          </a:p>
        </p:txBody>
      </p:sp>
      <p:pic>
        <p:nvPicPr>
          <p:cNvPr id="2" name="Image 1">
            <a:extLst>
              <a:ext uri="{FF2B5EF4-FFF2-40B4-BE49-F238E27FC236}">
                <a16:creationId xmlns:a16="http://schemas.microsoft.com/office/drawing/2014/main" id="{FA5BFAAD-FB55-41F1-8543-EA4031993DB2}"/>
              </a:ext>
            </a:extLst>
          </p:cNvPr>
          <p:cNvPicPr>
            <a:picLocks noChangeAspect="1"/>
          </p:cNvPicPr>
          <p:nvPr/>
        </p:nvPicPr>
        <p:blipFill>
          <a:blip r:embed="rId3"/>
          <a:stretch>
            <a:fillRect/>
          </a:stretch>
        </p:blipFill>
        <p:spPr>
          <a:xfrm>
            <a:off x="2589212" y="1482113"/>
            <a:ext cx="5350287" cy="2031325"/>
          </a:xfrm>
          <a:prstGeom prst="rect">
            <a:avLst/>
          </a:prstGeom>
        </p:spPr>
      </p:pic>
      <p:sp>
        <p:nvSpPr>
          <p:cNvPr id="3" name="ZoneTexte 2">
            <a:extLst>
              <a:ext uri="{FF2B5EF4-FFF2-40B4-BE49-F238E27FC236}">
                <a16:creationId xmlns:a16="http://schemas.microsoft.com/office/drawing/2014/main" id="{9AF76BD1-3845-4F52-AA22-39373428BE62}"/>
              </a:ext>
            </a:extLst>
          </p:cNvPr>
          <p:cNvSpPr txBox="1"/>
          <p:nvPr/>
        </p:nvSpPr>
        <p:spPr>
          <a:xfrm>
            <a:off x="2032740" y="5500813"/>
            <a:ext cx="8944825" cy="369332"/>
          </a:xfrm>
          <a:prstGeom prst="rect">
            <a:avLst/>
          </a:prstGeom>
          <a:noFill/>
        </p:spPr>
        <p:txBody>
          <a:bodyPr wrap="square" rtlCol="0">
            <a:spAutoFit/>
          </a:bodyPr>
          <a:lstStyle/>
          <a:p>
            <a:pPr algn="ctr"/>
            <a:r>
              <a:rPr lang="fr-FR" i="1" dirty="0"/>
              <a:t>L’expert scientifique : l’« idiot utile » pour conforter ses opinions (croyances) ?</a:t>
            </a:r>
          </a:p>
        </p:txBody>
      </p:sp>
      <p:sp>
        <p:nvSpPr>
          <p:cNvPr id="7" name="Espace réservé de la date 6">
            <a:extLst>
              <a:ext uri="{FF2B5EF4-FFF2-40B4-BE49-F238E27FC236}">
                <a16:creationId xmlns:a16="http://schemas.microsoft.com/office/drawing/2014/main" id="{D3C23EDB-BB86-49CB-83EB-36972616CA45}"/>
              </a:ext>
            </a:extLst>
          </p:cNvPr>
          <p:cNvSpPr>
            <a:spLocks noGrp="1"/>
          </p:cNvSpPr>
          <p:nvPr>
            <p:ph type="dt" sz="half" idx="10"/>
          </p:nvPr>
        </p:nvSpPr>
        <p:spPr/>
        <p:txBody>
          <a:bodyPr/>
          <a:lstStyle/>
          <a:p>
            <a:r>
              <a:rPr lang="fr-FR"/>
              <a:t>2024</a:t>
            </a:r>
            <a:endParaRPr lang="en-GB" dirty="0"/>
          </a:p>
        </p:txBody>
      </p:sp>
      <p:sp>
        <p:nvSpPr>
          <p:cNvPr id="9" name="Espace réservé du pied de page 8">
            <a:extLst>
              <a:ext uri="{FF2B5EF4-FFF2-40B4-BE49-F238E27FC236}">
                <a16:creationId xmlns:a16="http://schemas.microsoft.com/office/drawing/2014/main" id="{7F93863F-EB5A-405C-8160-E2B9656F41D5}"/>
              </a:ext>
            </a:extLst>
          </p:cNvPr>
          <p:cNvSpPr>
            <a:spLocks noGrp="1"/>
          </p:cNvSpPr>
          <p:nvPr>
            <p:ph type="ftr" sz="quarter" idx="11"/>
          </p:nvPr>
        </p:nvSpPr>
        <p:spPr/>
        <p:txBody>
          <a:bodyPr/>
          <a:lstStyle/>
          <a:p>
            <a:r>
              <a:rPr lang="fr-FR"/>
              <a:t>Les ondes et nous</a:t>
            </a:r>
            <a:endParaRPr lang="en-GB" dirty="0"/>
          </a:p>
        </p:txBody>
      </p:sp>
      <p:sp>
        <p:nvSpPr>
          <p:cNvPr id="10" name="Espace réservé du numéro de diapositive 9">
            <a:extLst>
              <a:ext uri="{FF2B5EF4-FFF2-40B4-BE49-F238E27FC236}">
                <a16:creationId xmlns:a16="http://schemas.microsoft.com/office/drawing/2014/main" id="{9B49B1CB-B1B1-4F66-AAB8-980CBA4AEA99}"/>
              </a:ext>
            </a:extLst>
          </p:cNvPr>
          <p:cNvSpPr>
            <a:spLocks noGrp="1"/>
          </p:cNvSpPr>
          <p:nvPr>
            <p:ph type="sldNum" sz="quarter" idx="12"/>
          </p:nvPr>
        </p:nvSpPr>
        <p:spPr/>
        <p:txBody>
          <a:bodyPr/>
          <a:lstStyle/>
          <a:p>
            <a:fld id="{28CF56FF-A9C7-48CE-B5A8-E2EC5C60375F}" type="slidenum">
              <a:rPr lang="en-GB" smtClean="0"/>
              <a:t>51</a:t>
            </a:fld>
            <a:endParaRPr lang="en-GB"/>
          </a:p>
        </p:txBody>
      </p:sp>
    </p:spTree>
    <p:extLst>
      <p:ext uri="{BB962C8B-B14F-4D97-AF65-F5344CB8AC3E}">
        <p14:creationId xmlns:p14="http://schemas.microsoft.com/office/powerpoint/2010/main" val="3118359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4" grpId="0" animBg="1"/>
      <p:bldP spid="3"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6E6E03D-A3AF-4FE5-B68B-D1187E958848}"/>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3D353E78-49EB-4DC6-B237-18C368221F15}"/>
              </a:ext>
            </a:extLst>
          </p:cNvPr>
          <p:cNvSpPr>
            <a:spLocks noGrp="1"/>
          </p:cNvSpPr>
          <p:nvPr>
            <p:ph type="ftr" sz="quarter" idx="11"/>
          </p:nvPr>
        </p:nvSpPr>
        <p:spPr/>
        <p:txBody>
          <a:bodyPr/>
          <a:lstStyle/>
          <a:p>
            <a:r>
              <a:rPr lang="fr-FR"/>
              <a:t>Les ondes et nous</a:t>
            </a:r>
            <a:endParaRPr lang="en-GB" dirty="0"/>
          </a:p>
        </p:txBody>
      </p:sp>
      <p:sp>
        <p:nvSpPr>
          <p:cNvPr id="7" name="ZoneTexte 6">
            <a:extLst>
              <a:ext uri="{FF2B5EF4-FFF2-40B4-BE49-F238E27FC236}">
                <a16:creationId xmlns:a16="http://schemas.microsoft.com/office/drawing/2014/main" id="{EB1E395D-6F49-4A35-9556-8B9B08BB1462}"/>
              </a:ext>
            </a:extLst>
          </p:cNvPr>
          <p:cNvSpPr txBox="1"/>
          <p:nvPr/>
        </p:nvSpPr>
        <p:spPr>
          <a:xfrm>
            <a:off x="2461955" y="1238369"/>
            <a:ext cx="5885340" cy="1323439"/>
          </a:xfrm>
          <a:prstGeom prst="rect">
            <a:avLst/>
          </a:prstGeom>
          <a:noFill/>
          <a:ln>
            <a:solidFill>
              <a:srgbClr val="C00000"/>
            </a:solidFill>
          </a:ln>
        </p:spPr>
        <p:txBody>
          <a:bodyPr wrap="square">
            <a:spAutoFit/>
          </a:bodyPr>
          <a:lstStyle/>
          <a:p>
            <a:r>
              <a:rPr lang="en-US" sz="1600" b="0" i="1" dirty="0">
                <a:solidFill>
                  <a:srgbClr val="333333"/>
                </a:solidFill>
                <a:effectLst/>
                <a:latin typeface="Conv_RobotoCondensed-Regular"/>
              </a:rPr>
              <a:t>“</a:t>
            </a:r>
            <a:r>
              <a:rPr lang="fr-FR" sz="1600" b="0" i="1" dirty="0">
                <a:solidFill>
                  <a:srgbClr val="333333"/>
                </a:solidFill>
                <a:effectLst/>
                <a:latin typeface="Conv_RobotoCondensed-Regular"/>
              </a:rPr>
              <a:t>L'évaluation globale de toutes les recherches sur les champs de Electromagnétiques - Radiofréquences émis par les téléphones mobiles conduit à la conclusion que l'exposition en dessous du seuil thermique est </a:t>
            </a:r>
            <a:r>
              <a:rPr lang="fr-FR" sz="1600" b="0" i="1" dirty="0">
                <a:solidFill>
                  <a:srgbClr val="0070C0"/>
                </a:solidFill>
                <a:effectLst/>
                <a:latin typeface="Conv_RobotoCondensed-Regular"/>
              </a:rPr>
              <a:t>peu susceptible d'être associée à des effets néfastes sur la santé</a:t>
            </a:r>
            <a:r>
              <a:rPr lang="fr-FR" sz="1600" b="0" i="1" dirty="0">
                <a:solidFill>
                  <a:srgbClr val="333333"/>
                </a:solidFill>
                <a:effectLst/>
                <a:latin typeface="Conv_RobotoCondensed-Regular"/>
              </a:rPr>
              <a:t>.</a:t>
            </a:r>
            <a:r>
              <a:rPr lang="en-US" sz="1600" b="0" i="1" dirty="0">
                <a:solidFill>
                  <a:srgbClr val="333333"/>
                </a:solidFill>
                <a:effectLst/>
                <a:latin typeface="Conv_RobotoCondensed-Regular"/>
              </a:rPr>
              <a:t>” (ICNIRP “Mobile Phones</a:t>
            </a:r>
            <a:r>
              <a:rPr lang="en-US" sz="1600" i="1" dirty="0">
                <a:solidFill>
                  <a:srgbClr val="333333"/>
                </a:solidFill>
                <a:latin typeface="Conv_RobotoCondensed-Regular"/>
              </a:rPr>
              <a:t> </a:t>
            </a:r>
            <a:r>
              <a:rPr lang="en-US" sz="1600" b="0" i="1" dirty="0">
                <a:solidFill>
                  <a:srgbClr val="333333"/>
                </a:solidFill>
                <a:effectLst/>
                <a:latin typeface="Conv_RobotoCondensed-Regular"/>
              </a:rPr>
              <a:t>Radiofrequency - RF EMF”)</a:t>
            </a:r>
            <a:endParaRPr lang="fr-FR" sz="1600" i="1" dirty="0"/>
          </a:p>
        </p:txBody>
      </p:sp>
      <p:sp>
        <p:nvSpPr>
          <p:cNvPr id="9" name="ZoneTexte 8">
            <a:extLst>
              <a:ext uri="{FF2B5EF4-FFF2-40B4-BE49-F238E27FC236}">
                <a16:creationId xmlns:a16="http://schemas.microsoft.com/office/drawing/2014/main" id="{7AE97FC8-C971-480B-8ECA-7890873C8805}"/>
              </a:ext>
            </a:extLst>
          </p:cNvPr>
          <p:cNvSpPr txBox="1"/>
          <p:nvPr/>
        </p:nvSpPr>
        <p:spPr>
          <a:xfrm>
            <a:off x="2428930" y="2962076"/>
            <a:ext cx="5901562" cy="2893100"/>
          </a:xfrm>
          <a:prstGeom prst="rect">
            <a:avLst/>
          </a:prstGeom>
          <a:noFill/>
          <a:ln>
            <a:solidFill>
              <a:srgbClr val="C00000"/>
            </a:solidFill>
          </a:ln>
        </p:spPr>
        <p:txBody>
          <a:bodyPr wrap="square">
            <a:spAutoFit/>
          </a:bodyPr>
          <a:lstStyle/>
          <a:p>
            <a:r>
              <a:rPr lang="fr-FR" sz="1400" b="0" i="0" dirty="0">
                <a:solidFill>
                  <a:srgbClr val="0070C0"/>
                </a:solidFill>
                <a:effectLst/>
                <a:latin typeface="Arial" panose="020B0604020202020204" pitchFamily="34" charset="0"/>
              </a:rPr>
              <a:t>« Les conclusions de l’évaluation des risques publiées en 2013 ne mettent pas en évidence d’effets sanitaires avérés. </a:t>
            </a:r>
            <a:r>
              <a:rPr lang="fr-FR" sz="1400" b="0" i="0" dirty="0">
                <a:effectLst/>
                <a:latin typeface="Arial" panose="020B0604020202020204" pitchFamily="34" charset="0"/>
              </a:rPr>
              <a:t>Certaines publications évoquent néanmoins une possible augmentation du risque de tumeur cérébrale, sur le long terme, pour les utilisateurs intensifs de téléphones portables(…). </a:t>
            </a:r>
          </a:p>
          <a:p>
            <a:r>
              <a:rPr lang="fr-FR" sz="1400" b="0" i="0" dirty="0">
                <a:solidFill>
                  <a:srgbClr val="0070C0"/>
                </a:solidFill>
                <a:effectLst/>
                <a:latin typeface="Arial" panose="020B0604020202020204" pitchFamily="34" charset="0"/>
              </a:rPr>
              <a:t>Des effets biologiques, correspondant à des changements </a:t>
            </a:r>
            <a:r>
              <a:rPr lang="fr-FR" sz="1400" b="0" i="0" dirty="0">
                <a:solidFill>
                  <a:srgbClr val="FF0000"/>
                </a:solidFill>
                <a:effectLst/>
                <a:latin typeface="Arial" panose="020B0604020202020204" pitchFamily="34" charset="0"/>
              </a:rPr>
              <a:t>généralement réversibles </a:t>
            </a:r>
            <a:r>
              <a:rPr lang="fr-FR" sz="1400" b="0" i="0" dirty="0">
                <a:effectLst/>
                <a:latin typeface="Arial" panose="020B0604020202020204" pitchFamily="34" charset="0"/>
              </a:rPr>
              <a:t>dans le fonctionnement interne de l’organisme, peuvent ainsi être observés, comme dans le cas d’expositions aux différents </a:t>
            </a:r>
            <a:r>
              <a:rPr lang="fr-FR" sz="1400" b="0" i="1" dirty="0">
                <a:effectLst/>
                <a:latin typeface="Arial" panose="020B0604020202020204" pitchFamily="34" charset="0"/>
              </a:rPr>
              <a:t>stimuli</a:t>
            </a:r>
            <a:r>
              <a:rPr lang="fr-FR" sz="1400" b="0" i="0" dirty="0">
                <a:effectLst/>
                <a:latin typeface="Arial" panose="020B0604020202020204" pitchFamily="34" charset="0"/>
              </a:rPr>
              <a:t> de la vie quotidienne. </a:t>
            </a:r>
          </a:p>
          <a:p>
            <a:r>
              <a:rPr lang="fr-FR" sz="1400" b="0" i="0" dirty="0">
                <a:effectLst/>
                <a:latin typeface="Arial" panose="020B0604020202020204" pitchFamily="34" charset="0"/>
              </a:rPr>
              <a:t>Néanmoins, </a:t>
            </a:r>
            <a:r>
              <a:rPr lang="fr-FR" sz="1400" b="0" i="0" dirty="0">
                <a:solidFill>
                  <a:srgbClr val="0070C0"/>
                </a:solidFill>
                <a:effectLst/>
                <a:latin typeface="Arial" panose="020B0604020202020204" pitchFamily="34" charset="0"/>
              </a:rPr>
              <a:t>les experts de l’Agence n’ont pu établir un lien de causalité </a:t>
            </a:r>
            <a:r>
              <a:rPr lang="fr-FR" sz="1400" b="0" i="0" dirty="0">
                <a:effectLst/>
                <a:latin typeface="Arial" panose="020B0604020202020204" pitchFamily="34" charset="0"/>
              </a:rPr>
              <a:t>entre les effets biologiques décrits sur des modèles cellulaires, animaux ou chez l’Homme et d’éventuels effets sanitaires qui en résulteraient » (ANSES 2020)</a:t>
            </a:r>
            <a:endParaRPr lang="fr-FR" sz="1400" dirty="0"/>
          </a:p>
        </p:txBody>
      </p:sp>
      <p:pic>
        <p:nvPicPr>
          <p:cNvPr id="11" name="Image 10">
            <a:extLst>
              <a:ext uri="{FF2B5EF4-FFF2-40B4-BE49-F238E27FC236}">
                <a16:creationId xmlns:a16="http://schemas.microsoft.com/office/drawing/2014/main" id="{7482A571-BB95-4C79-A947-125F4742A869}"/>
              </a:ext>
            </a:extLst>
          </p:cNvPr>
          <p:cNvPicPr>
            <a:picLocks noChangeAspect="1"/>
          </p:cNvPicPr>
          <p:nvPr/>
        </p:nvPicPr>
        <p:blipFill>
          <a:blip r:embed="rId2"/>
          <a:stretch>
            <a:fillRect/>
          </a:stretch>
        </p:blipFill>
        <p:spPr>
          <a:xfrm>
            <a:off x="8847137" y="1372638"/>
            <a:ext cx="1514475" cy="781050"/>
          </a:xfrm>
          <a:prstGeom prst="rect">
            <a:avLst/>
          </a:prstGeom>
        </p:spPr>
      </p:pic>
      <p:sp>
        <p:nvSpPr>
          <p:cNvPr id="12" name="ZoneTexte 11">
            <a:extLst>
              <a:ext uri="{FF2B5EF4-FFF2-40B4-BE49-F238E27FC236}">
                <a16:creationId xmlns:a16="http://schemas.microsoft.com/office/drawing/2014/main" id="{8C829B70-1EDD-4413-8C17-21C1521F9B39}"/>
              </a:ext>
            </a:extLst>
          </p:cNvPr>
          <p:cNvSpPr txBox="1"/>
          <p:nvPr/>
        </p:nvSpPr>
        <p:spPr>
          <a:xfrm>
            <a:off x="6853474" y="357067"/>
            <a:ext cx="4500042" cy="369332"/>
          </a:xfrm>
          <a:prstGeom prst="rect">
            <a:avLst/>
          </a:prstGeom>
          <a:noFill/>
        </p:spPr>
        <p:txBody>
          <a:bodyPr wrap="square" rtlCol="0">
            <a:spAutoFit/>
          </a:bodyPr>
          <a:lstStyle/>
          <a:p>
            <a:r>
              <a:rPr lang="fr-FR" dirty="0">
                <a:solidFill>
                  <a:srgbClr val="FF0000"/>
                </a:solidFill>
              </a:rPr>
              <a:t>Les expertises sur la téléphonie mobile</a:t>
            </a:r>
          </a:p>
        </p:txBody>
      </p:sp>
      <p:sp>
        <p:nvSpPr>
          <p:cNvPr id="5" name="Espace réservé du numéro de diapositive 4">
            <a:extLst>
              <a:ext uri="{FF2B5EF4-FFF2-40B4-BE49-F238E27FC236}">
                <a16:creationId xmlns:a16="http://schemas.microsoft.com/office/drawing/2014/main" id="{DFDD251D-DD47-416D-B76F-FB7BC6FB951E}"/>
              </a:ext>
            </a:extLst>
          </p:cNvPr>
          <p:cNvSpPr>
            <a:spLocks noGrp="1"/>
          </p:cNvSpPr>
          <p:nvPr>
            <p:ph type="sldNum" sz="quarter" idx="12"/>
          </p:nvPr>
        </p:nvSpPr>
        <p:spPr/>
        <p:txBody>
          <a:bodyPr/>
          <a:lstStyle/>
          <a:p>
            <a:fld id="{28CF56FF-A9C7-48CE-B5A8-E2EC5C60375F}" type="slidenum">
              <a:rPr lang="en-GB" smtClean="0"/>
              <a:t>52</a:t>
            </a:fld>
            <a:endParaRPr lang="en-GB"/>
          </a:p>
        </p:txBody>
      </p:sp>
      <p:pic>
        <p:nvPicPr>
          <p:cNvPr id="20" name="Image 19">
            <a:extLst>
              <a:ext uri="{FF2B5EF4-FFF2-40B4-BE49-F238E27FC236}">
                <a16:creationId xmlns:a16="http://schemas.microsoft.com/office/drawing/2014/main" id="{215CF597-B829-4291-91A9-B2687165E3FC}"/>
              </a:ext>
            </a:extLst>
          </p:cNvPr>
          <p:cNvPicPr>
            <a:picLocks noChangeAspect="1"/>
          </p:cNvPicPr>
          <p:nvPr/>
        </p:nvPicPr>
        <p:blipFill>
          <a:blip r:embed="rId3"/>
          <a:stretch>
            <a:fillRect/>
          </a:stretch>
        </p:blipFill>
        <p:spPr>
          <a:xfrm>
            <a:off x="10671021" y="900823"/>
            <a:ext cx="836874" cy="675092"/>
          </a:xfrm>
          <a:prstGeom prst="rect">
            <a:avLst/>
          </a:prstGeom>
        </p:spPr>
      </p:pic>
      <p:pic>
        <p:nvPicPr>
          <p:cNvPr id="4" name="Image 3">
            <a:extLst>
              <a:ext uri="{FF2B5EF4-FFF2-40B4-BE49-F238E27FC236}">
                <a16:creationId xmlns:a16="http://schemas.microsoft.com/office/drawing/2014/main" id="{9A0022C5-CC87-C782-12FD-2789A3A31EF0}"/>
              </a:ext>
            </a:extLst>
          </p:cNvPr>
          <p:cNvPicPr>
            <a:picLocks noChangeAspect="1"/>
          </p:cNvPicPr>
          <p:nvPr/>
        </p:nvPicPr>
        <p:blipFill rotWithShape="1">
          <a:blip r:embed="rId4"/>
          <a:srcRect l="23837" t="15842" r="43341" b="23227"/>
          <a:stretch/>
        </p:blipFill>
        <p:spPr>
          <a:xfrm>
            <a:off x="8616556" y="3036424"/>
            <a:ext cx="2699316" cy="2818752"/>
          </a:xfrm>
          <a:prstGeom prst="rect">
            <a:avLst/>
          </a:prstGeom>
          <a:ln>
            <a:solidFill>
              <a:srgbClr val="FF0000"/>
            </a:solidFill>
          </a:ln>
        </p:spPr>
      </p:pic>
    </p:spTree>
    <p:extLst>
      <p:ext uri="{BB962C8B-B14F-4D97-AF65-F5344CB8AC3E}">
        <p14:creationId xmlns:p14="http://schemas.microsoft.com/office/powerpoint/2010/main" val="318372490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26565A0-24F3-4481-B0E1-C6E60CC37F29}"/>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B8E731D6-BC8B-41AF-BC07-7CA5BEA47133}"/>
              </a:ext>
            </a:extLst>
          </p:cNvPr>
          <p:cNvSpPr>
            <a:spLocks noGrp="1"/>
          </p:cNvSpPr>
          <p:nvPr>
            <p:ph type="ftr" sz="quarter" idx="11"/>
          </p:nvPr>
        </p:nvSpPr>
        <p:spPr/>
        <p:txBody>
          <a:bodyPr/>
          <a:lstStyle/>
          <a:p>
            <a:r>
              <a:rPr lang="fr-FR"/>
              <a:t>Les ondes et nous</a:t>
            </a:r>
            <a:endParaRPr lang="en-GB" dirty="0"/>
          </a:p>
        </p:txBody>
      </p:sp>
      <p:sp>
        <p:nvSpPr>
          <p:cNvPr id="5" name="ZoneTexte 4">
            <a:extLst>
              <a:ext uri="{FF2B5EF4-FFF2-40B4-BE49-F238E27FC236}">
                <a16:creationId xmlns:a16="http://schemas.microsoft.com/office/drawing/2014/main" id="{AC93F89F-A78C-4DBE-897B-5AB605DD1D08}"/>
              </a:ext>
            </a:extLst>
          </p:cNvPr>
          <p:cNvSpPr txBox="1"/>
          <p:nvPr/>
        </p:nvSpPr>
        <p:spPr>
          <a:xfrm>
            <a:off x="8105775" y="371475"/>
            <a:ext cx="3248024" cy="369332"/>
          </a:xfrm>
          <a:prstGeom prst="rect">
            <a:avLst/>
          </a:prstGeom>
          <a:noFill/>
        </p:spPr>
        <p:txBody>
          <a:bodyPr wrap="square" rtlCol="0">
            <a:spAutoFit/>
          </a:bodyPr>
          <a:lstStyle/>
          <a:p>
            <a:r>
              <a:rPr lang="fr-FR" dirty="0">
                <a:solidFill>
                  <a:srgbClr val="FF0000"/>
                </a:solidFill>
              </a:rPr>
              <a:t>Les experts en débat</a:t>
            </a:r>
          </a:p>
        </p:txBody>
      </p:sp>
      <p:pic>
        <p:nvPicPr>
          <p:cNvPr id="25" name="Image 24">
            <a:extLst>
              <a:ext uri="{FF2B5EF4-FFF2-40B4-BE49-F238E27FC236}">
                <a16:creationId xmlns:a16="http://schemas.microsoft.com/office/drawing/2014/main" id="{EA06A0C1-F0D4-4234-A7B0-59AACFD0DC3A}"/>
              </a:ext>
            </a:extLst>
          </p:cNvPr>
          <p:cNvPicPr>
            <a:picLocks noChangeAspect="1"/>
          </p:cNvPicPr>
          <p:nvPr/>
        </p:nvPicPr>
        <p:blipFill>
          <a:blip r:embed="rId2"/>
          <a:stretch>
            <a:fillRect/>
          </a:stretch>
        </p:blipFill>
        <p:spPr>
          <a:xfrm>
            <a:off x="2057539" y="2388057"/>
            <a:ext cx="4551124" cy="1727909"/>
          </a:xfrm>
          <a:prstGeom prst="rect">
            <a:avLst/>
          </a:prstGeom>
        </p:spPr>
      </p:pic>
      <p:sp>
        <p:nvSpPr>
          <p:cNvPr id="11" name="ZoneTexte 10">
            <a:extLst>
              <a:ext uri="{FF2B5EF4-FFF2-40B4-BE49-F238E27FC236}">
                <a16:creationId xmlns:a16="http://schemas.microsoft.com/office/drawing/2014/main" id="{94563853-A4DE-4A7F-B224-4F1A3610776E}"/>
              </a:ext>
            </a:extLst>
          </p:cNvPr>
          <p:cNvSpPr txBox="1"/>
          <p:nvPr/>
        </p:nvSpPr>
        <p:spPr>
          <a:xfrm>
            <a:off x="7329284" y="2767645"/>
            <a:ext cx="3777485" cy="830997"/>
          </a:xfrm>
          <a:prstGeom prst="rect">
            <a:avLst/>
          </a:prstGeom>
          <a:noFill/>
          <a:ln>
            <a:solidFill>
              <a:schemeClr val="tx1"/>
            </a:solidFill>
          </a:ln>
        </p:spPr>
        <p:txBody>
          <a:bodyPr wrap="square">
            <a:spAutoFit/>
          </a:bodyPr>
          <a:lstStyle/>
          <a:p>
            <a:pPr fontAlgn="base"/>
            <a:r>
              <a:rPr lang="fr-FR" sz="1600" dirty="0">
                <a:solidFill>
                  <a:srgbClr val="FF0000"/>
                </a:solidFill>
              </a:rPr>
              <a:t>« Les experts font partie du « système » qui nous ment et nous manipule »</a:t>
            </a:r>
          </a:p>
        </p:txBody>
      </p:sp>
      <p:sp>
        <p:nvSpPr>
          <p:cNvPr id="6" name="Espace réservé du numéro de diapositive 5">
            <a:extLst>
              <a:ext uri="{FF2B5EF4-FFF2-40B4-BE49-F238E27FC236}">
                <a16:creationId xmlns:a16="http://schemas.microsoft.com/office/drawing/2014/main" id="{DFD326BE-05ED-4D77-B3B8-59652E45ABF5}"/>
              </a:ext>
            </a:extLst>
          </p:cNvPr>
          <p:cNvSpPr>
            <a:spLocks noGrp="1"/>
          </p:cNvSpPr>
          <p:nvPr>
            <p:ph type="sldNum" sz="quarter" idx="12"/>
          </p:nvPr>
        </p:nvSpPr>
        <p:spPr/>
        <p:txBody>
          <a:bodyPr/>
          <a:lstStyle/>
          <a:p>
            <a:fld id="{28CF56FF-A9C7-48CE-B5A8-E2EC5C60375F}" type="slidenum">
              <a:rPr lang="en-GB" smtClean="0"/>
              <a:t>53</a:t>
            </a:fld>
            <a:endParaRPr lang="en-GB"/>
          </a:p>
        </p:txBody>
      </p:sp>
    </p:spTree>
    <p:extLst>
      <p:ext uri="{BB962C8B-B14F-4D97-AF65-F5344CB8AC3E}">
        <p14:creationId xmlns:p14="http://schemas.microsoft.com/office/powerpoint/2010/main" val="408493947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 11">
            <a:extLst>
              <a:ext uri="{FF2B5EF4-FFF2-40B4-BE49-F238E27FC236}">
                <a16:creationId xmlns:a16="http://schemas.microsoft.com/office/drawing/2014/main" id="{C30F8EFD-C862-407B-939D-B0976271A256}"/>
              </a:ext>
            </a:extLst>
          </p:cNvPr>
          <p:cNvPicPr>
            <a:picLocks noChangeAspect="1"/>
          </p:cNvPicPr>
          <p:nvPr/>
        </p:nvPicPr>
        <p:blipFill rotWithShape="1">
          <a:blip r:embed="rId2"/>
          <a:srcRect l="52265" t="13264" r="30066" b="46102"/>
          <a:stretch/>
        </p:blipFill>
        <p:spPr>
          <a:xfrm>
            <a:off x="6053750" y="3581406"/>
            <a:ext cx="1323001" cy="1711539"/>
          </a:xfrm>
          <a:prstGeom prst="rect">
            <a:avLst/>
          </a:prstGeom>
        </p:spPr>
      </p:pic>
      <p:sp>
        <p:nvSpPr>
          <p:cNvPr id="2" name="Espace réservé de la date 1">
            <a:extLst>
              <a:ext uri="{FF2B5EF4-FFF2-40B4-BE49-F238E27FC236}">
                <a16:creationId xmlns:a16="http://schemas.microsoft.com/office/drawing/2014/main" id="{E1185569-FADB-482F-9BA9-BDBCE9DB0761}"/>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44E38A14-760D-41B1-8315-C95352FD7B18}"/>
              </a:ext>
            </a:extLst>
          </p:cNvPr>
          <p:cNvSpPr>
            <a:spLocks noGrp="1"/>
          </p:cNvSpPr>
          <p:nvPr>
            <p:ph type="ftr" sz="quarter" idx="11"/>
          </p:nvPr>
        </p:nvSpPr>
        <p:spPr/>
        <p:txBody>
          <a:bodyPr/>
          <a:lstStyle/>
          <a:p>
            <a:r>
              <a:rPr lang="fr-FR"/>
              <a:t>Les ondes et nous</a:t>
            </a:r>
            <a:endParaRPr lang="en-GB" dirty="0"/>
          </a:p>
        </p:txBody>
      </p:sp>
      <p:sp>
        <p:nvSpPr>
          <p:cNvPr id="6" name="ZoneTexte 5">
            <a:extLst>
              <a:ext uri="{FF2B5EF4-FFF2-40B4-BE49-F238E27FC236}">
                <a16:creationId xmlns:a16="http://schemas.microsoft.com/office/drawing/2014/main" id="{8CFB1C3B-A6B7-4D23-8865-10967B468A67}"/>
              </a:ext>
            </a:extLst>
          </p:cNvPr>
          <p:cNvSpPr txBox="1"/>
          <p:nvPr/>
        </p:nvSpPr>
        <p:spPr>
          <a:xfrm>
            <a:off x="2447198" y="1985821"/>
            <a:ext cx="3236119" cy="1131079"/>
          </a:xfrm>
          <a:prstGeom prst="rect">
            <a:avLst/>
          </a:prstGeom>
          <a:noFill/>
          <a:ln>
            <a:solidFill>
              <a:srgbClr val="C00000"/>
            </a:solidFill>
          </a:ln>
        </p:spPr>
        <p:txBody>
          <a:bodyPr wrap="square">
            <a:spAutoFit/>
          </a:bodyPr>
          <a:lstStyle/>
          <a:p>
            <a:r>
              <a:rPr lang="fr-FR" sz="1350" b="1" dirty="0">
                <a:solidFill>
                  <a:srgbClr val="222222"/>
                </a:solidFill>
                <a:latin typeface="Roboto Slab"/>
                <a:hlinkClick r:id="rId3" tooltip="Les ondes électromagnétiques artificielles qui nous envahissent de manière exponentielle sont des ondes de mort, des ondes morbides qui s'opposent aux lois naturelles, qui agressent les êtres vivants. Il ne faut pas les confondre avec les ondes naturelles..."/>
              </a:rPr>
              <a:t>Ces ondes qui tuent !</a:t>
            </a:r>
            <a:endParaRPr lang="fr-FR" sz="1350" b="1" dirty="0">
              <a:solidFill>
                <a:srgbClr val="222222"/>
              </a:solidFill>
              <a:latin typeface="Roboto Slab"/>
            </a:endParaRPr>
          </a:p>
          <a:p>
            <a:r>
              <a:rPr lang="fr-FR" sz="1350" dirty="0">
                <a:solidFill>
                  <a:srgbClr val="888888"/>
                </a:solidFill>
                <a:latin typeface="Georgia" panose="02040502050405020303" pitchFamily="18" charset="0"/>
              </a:rPr>
              <a:t>Les ondes électromagnétiques artificielles qui nous envahissent de manière exponentielle sont des ondes de mort, des ondes morbides…</a:t>
            </a:r>
            <a:endParaRPr lang="fr-FR" sz="1350" dirty="0"/>
          </a:p>
        </p:txBody>
      </p:sp>
      <p:sp>
        <p:nvSpPr>
          <p:cNvPr id="8" name="ZoneTexte 7">
            <a:extLst>
              <a:ext uri="{FF2B5EF4-FFF2-40B4-BE49-F238E27FC236}">
                <a16:creationId xmlns:a16="http://schemas.microsoft.com/office/drawing/2014/main" id="{5B4B7FAD-9C56-4497-82AB-40F7728D677E}"/>
              </a:ext>
            </a:extLst>
          </p:cNvPr>
          <p:cNvSpPr txBox="1"/>
          <p:nvPr/>
        </p:nvSpPr>
        <p:spPr>
          <a:xfrm>
            <a:off x="7507313" y="2083637"/>
            <a:ext cx="2785689" cy="3485570"/>
          </a:xfrm>
          <a:prstGeom prst="rect">
            <a:avLst/>
          </a:prstGeom>
          <a:noFill/>
          <a:ln>
            <a:solidFill>
              <a:srgbClr val="C00000"/>
            </a:solidFill>
          </a:ln>
        </p:spPr>
        <p:txBody>
          <a:bodyPr wrap="square">
            <a:spAutoFit/>
          </a:bodyPr>
          <a:lstStyle/>
          <a:p>
            <a:r>
              <a:rPr lang="fr-FR" sz="1050" dirty="0"/>
              <a:t>On </a:t>
            </a:r>
            <a:r>
              <a:rPr lang="fr-FR" sz="1050" dirty="0">
                <a:solidFill>
                  <a:srgbClr val="FF0000"/>
                </a:solidFill>
              </a:rPr>
              <a:t>ne peut pas exclure le fait que dans certaines conditions </a:t>
            </a:r>
            <a:r>
              <a:rPr lang="fr-FR" sz="1050" dirty="0"/>
              <a:t>(notamment avec des expositions à des signaux modulés), les radiofréquences : </a:t>
            </a:r>
          </a:p>
          <a:p>
            <a:pPr marL="214313" indent="-214313">
              <a:buFont typeface="Arial" panose="020B0604020202020204" pitchFamily="34" charset="0"/>
              <a:buChar char="•"/>
            </a:pPr>
            <a:r>
              <a:rPr lang="fr-FR" sz="1050" dirty="0"/>
              <a:t>puissent favoriser l’oxydation de l’ADN (…). Néanmoins, ces dernières sont souvent de faible ampleur (proche du bruit de fond naturel</a:t>
            </a:r>
          </a:p>
          <a:p>
            <a:pPr marL="214313" indent="-214313">
              <a:buFont typeface="Arial" panose="020B0604020202020204" pitchFamily="34" charset="0"/>
              <a:buChar char="•"/>
            </a:pPr>
            <a:r>
              <a:rPr lang="fr-FR" sz="1050" dirty="0"/>
              <a:t>cependant, </a:t>
            </a:r>
            <a:r>
              <a:rPr lang="fr-FR" sz="1050" dirty="0">
                <a:solidFill>
                  <a:srgbClr val="FF0000"/>
                </a:solidFill>
              </a:rPr>
              <a:t>aucun effet pérenne des radiofréquences sur la perte d’intégrité de l’ADN</a:t>
            </a:r>
            <a:r>
              <a:rPr lang="fr-FR" sz="1050" dirty="0"/>
              <a:t> n’a été mis en évidence à un faible niveau d’exposition</a:t>
            </a:r>
          </a:p>
          <a:p>
            <a:pPr marL="214313" indent="-214313">
              <a:buFont typeface="Arial" panose="020B0604020202020204" pitchFamily="34" charset="0"/>
              <a:buChar char="•"/>
            </a:pPr>
            <a:r>
              <a:rPr lang="fr-FR" sz="1050" dirty="0">
                <a:solidFill>
                  <a:srgbClr val="FF0000"/>
                </a:solidFill>
              </a:rPr>
              <a:t>aucun effet mutagène ou </a:t>
            </a:r>
            <a:r>
              <a:rPr lang="fr-FR" sz="1050" dirty="0" err="1">
                <a:solidFill>
                  <a:srgbClr val="FF0000"/>
                </a:solidFill>
              </a:rPr>
              <a:t>co</a:t>
            </a:r>
            <a:r>
              <a:rPr lang="fr-FR" sz="1050" dirty="0">
                <a:solidFill>
                  <a:srgbClr val="FF0000"/>
                </a:solidFill>
              </a:rPr>
              <a:t>-mutagène des radiofréquences n’a été observé </a:t>
            </a:r>
            <a:r>
              <a:rPr lang="fr-FR" sz="1050" dirty="0"/>
              <a:t>; </a:t>
            </a:r>
          </a:p>
          <a:p>
            <a:pPr marL="214313" indent="-214313">
              <a:buFont typeface="Arial" panose="020B0604020202020204" pitchFamily="34" charset="0"/>
              <a:buChar char="•"/>
            </a:pPr>
            <a:r>
              <a:rPr lang="fr-FR" sz="1050" dirty="0">
                <a:solidFill>
                  <a:srgbClr val="FF0000"/>
                </a:solidFill>
              </a:rPr>
              <a:t>aucune donnée ne semble indiquer </a:t>
            </a:r>
            <a:r>
              <a:rPr lang="fr-FR" sz="1050" dirty="0"/>
              <a:t>que l’exposition aux radiofréquences induise de problème de ségrégation des chromosomes lors de la mitose</a:t>
            </a:r>
          </a:p>
        </p:txBody>
      </p:sp>
      <p:sp>
        <p:nvSpPr>
          <p:cNvPr id="10" name="ZoneTexte 9">
            <a:extLst>
              <a:ext uri="{FF2B5EF4-FFF2-40B4-BE49-F238E27FC236}">
                <a16:creationId xmlns:a16="http://schemas.microsoft.com/office/drawing/2014/main" id="{58E5162A-82B8-49B9-BF59-B475A04DE5DF}"/>
              </a:ext>
            </a:extLst>
          </p:cNvPr>
          <p:cNvSpPr txBox="1"/>
          <p:nvPr/>
        </p:nvSpPr>
        <p:spPr>
          <a:xfrm>
            <a:off x="2447198" y="1267177"/>
            <a:ext cx="3959913" cy="492443"/>
          </a:xfrm>
          <a:prstGeom prst="rect">
            <a:avLst/>
          </a:prstGeom>
          <a:noFill/>
        </p:spPr>
        <p:txBody>
          <a:bodyPr wrap="square">
            <a:spAutoFit/>
          </a:bodyPr>
          <a:lstStyle/>
          <a:p>
            <a:r>
              <a:rPr lang="fr-FR" sz="1400" dirty="0">
                <a:solidFill>
                  <a:srgbClr val="0070C0"/>
                </a:solidFill>
              </a:rPr>
              <a:t>Un site associatif et militant </a:t>
            </a:r>
            <a:r>
              <a:rPr lang="fr-FR" sz="1100" dirty="0"/>
              <a:t>http://www.electroprevention.com/</a:t>
            </a:r>
            <a:endParaRPr lang="fr-FR" sz="1400" dirty="0"/>
          </a:p>
        </p:txBody>
      </p:sp>
      <p:sp>
        <p:nvSpPr>
          <p:cNvPr id="5" name="ZoneTexte 4">
            <a:extLst>
              <a:ext uri="{FF2B5EF4-FFF2-40B4-BE49-F238E27FC236}">
                <a16:creationId xmlns:a16="http://schemas.microsoft.com/office/drawing/2014/main" id="{41A39D94-6D92-4A11-AB6A-ECFE988EDED9}"/>
              </a:ext>
            </a:extLst>
          </p:cNvPr>
          <p:cNvSpPr txBox="1"/>
          <p:nvPr/>
        </p:nvSpPr>
        <p:spPr>
          <a:xfrm>
            <a:off x="6689924" y="1128859"/>
            <a:ext cx="4207261" cy="877163"/>
          </a:xfrm>
          <a:prstGeom prst="rect">
            <a:avLst/>
          </a:prstGeom>
          <a:noFill/>
        </p:spPr>
        <p:txBody>
          <a:bodyPr wrap="square" rtlCol="0">
            <a:spAutoFit/>
          </a:bodyPr>
          <a:lstStyle/>
          <a:p>
            <a:r>
              <a:rPr lang="fr-FR" sz="1400" dirty="0">
                <a:solidFill>
                  <a:srgbClr val="0070C0"/>
                </a:solidFill>
              </a:rPr>
              <a:t>Un site officiel s’appuyant sur des panels de spécialistes</a:t>
            </a:r>
          </a:p>
          <a:p>
            <a:r>
              <a:rPr lang="fr-FR" sz="1100" dirty="0">
                <a:solidFill>
                  <a:srgbClr val="0070C0"/>
                </a:solidFill>
                <a:hlinkClick r:id="rId4"/>
              </a:rPr>
              <a:t>https://www.anses.fr/fr</a:t>
            </a:r>
            <a:r>
              <a:rPr lang="fr-FR" sz="1100" dirty="0">
                <a:solidFill>
                  <a:srgbClr val="0070C0"/>
                </a:solidFill>
              </a:rPr>
              <a:t> </a:t>
            </a:r>
            <a:endParaRPr lang="fr-FR" sz="1400" dirty="0"/>
          </a:p>
          <a:p>
            <a:r>
              <a:rPr lang="fr-FR" sz="1200" dirty="0"/>
              <a:t>Extrait d’un rapport de 350 pages</a:t>
            </a:r>
          </a:p>
        </p:txBody>
      </p:sp>
      <p:sp>
        <p:nvSpPr>
          <p:cNvPr id="7" name="Nuage 6">
            <a:extLst>
              <a:ext uri="{FF2B5EF4-FFF2-40B4-BE49-F238E27FC236}">
                <a16:creationId xmlns:a16="http://schemas.microsoft.com/office/drawing/2014/main" id="{38C97BC1-927F-4B51-B2BF-EE736C1DE1BF}"/>
              </a:ext>
            </a:extLst>
          </p:cNvPr>
          <p:cNvSpPr/>
          <p:nvPr/>
        </p:nvSpPr>
        <p:spPr>
          <a:xfrm>
            <a:off x="2626714" y="3596181"/>
            <a:ext cx="2347685" cy="1863945"/>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fr-FR" dirty="0">
                <a:solidFill>
                  <a:srgbClr val="FFFF00"/>
                </a:solidFill>
              </a:rPr>
              <a:t>Que pèse l’avis scientifique vis-à-vis de l’opinion ?</a:t>
            </a:r>
          </a:p>
        </p:txBody>
      </p:sp>
      <p:sp>
        <p:nvSpPr>
          <p:cNvPr id="14" name="ZoneTexte 13">
            <a:extLst>
              <a:ext uri="{FF2B5EF4-FFF2-40B4-BE49-F238E27FC236}">
                <a16:creationId xmlns:a16="http://schemas.microsoft.com/office/drawing/2014/main" id="{48E1C5B0-88DE-43B5-8FDD-42E6FF6433AF}"/>
              </a:ext>
            </a:extLst>
          </p:cNvPr>
          <p:cNvSpPr txBox="1"/>
          <p:nvPr/>
        </p:nvSpPr>
        <p:spPr>
          <a:xfrm>
            <a:off x="6053750" y="438182"/>
            <a:ext cx="5479610" cy="369332"/>
          </a:xfrm>
          <a:prstGeom prst="rect">
            <a:avLst/>
          </a:prstGeom>
          <a:noFill/>
        </p:spPr>
        <p:txBody>
          <a:bodyPr wrap="square">
            <a:spAutoFit/>
          </a:bodyPr>
          <a:lstStyle/>
          <a:p>
            <a:r>
              <a:rPr lang="fr-FR" dirty="0">
                <a:solidFill>
                  <a:srgbClr val="FF0000"/>
                </a:solidFill>
              </a:rPr>
              <a:t>Le doute : arme absolue et « talon d’Achille »</a:t>
            </a:r>
          </a:p>
        </p:txBody>
      </p:sp>
      <p:sp>
        <p:nvSpPr>
          <p:cNvPr id="11" name="Espace réservé du numéro de diapositive 10">
            <a:extLst>
              <a:ext uri="{FF2B5EF4-FFF2-40B4-BE49-F238E27FC236}">
                <a16:creationId xmlns:a16="http://schemas.microsoft.com/office/drawing/2014/main" id="{AD2E44CA-8D42-4BC0-83F9-93E19D0924F7}"/>
              </a:ext>
            </a:extLst>
          </p:cNvPr>
          <p:cNvSpPr>
            <a:spLocks noGrp="1"/>
          </p:cNvSpPr>
          <p:nvPr>
            <p:ph type="sldNum" sz="quarter" idx="12"/>
          </p:nvPr>
        </p:nvSpPr>
        <p:spPr/>
        <p:txBody>
          <a:bodyPr/>
          <a:lstStyle/>
          <a:p>
            <a:fld id="{28CF56FF-A9C7-48CE-B5A8-E2EC5C60375F}" type="slidenum">
              <a:rPr lang="en-GB" smtClean="0"/>
              <a:t>54</a:t>
            </a:fld>
            <a:endParaRPr lang="en-GB"/>
          </a:p>
        </p:txBody>
      </p:sp>
      <p:pic>
        <p:nvPicPr>
          <p:cNvPr id="4" name="Image 3">
            <a:extLst>
              <a:ext uri="{FF2B5EF4-FFF2-40B4-BE49-F238E27FC236}">
                <a16:creationId xmlns:a16="http://schemas.microsoft.com/office/drawing/2014/main" id="{A04FA0C5-4EDF-4B04-83E4-C430A650390D}"/>
              </a:ext>
            </a:extLst>
          </p:cNvPr>
          <p:cNvPicPr>
            <a:picLocks noChangeAspect="1"/>
          </p:cNvPicPr>
          <p:nvPr/>
        </p:nvPicPr>
        <p:blipFill>
          <a:blip r:embed="rId5"/>
          <a:stretch>
            <a:fillRect/>
          </a:stretch>
        </p:blipFill>
        <p:spPr>
          <a:xfrm>
            <a:off x="10692039" y="928819"/>
            <a:ext cx="841321" cy="676715"/>
          </a:xfrm>
          <a:prstGeom prst="rect">
            <a:avLst/>
          </a:prstGeom>
        </p:spPr>
      </p:pic>
    </p:spTree>
    <p:extLst>
      <p:ext uri="{BB962C8B-B14F-4D97-AF65-F5344CB8AC3E}">
        <p14:creationId xmlns:p14="http://schemas.microsoft.com/office/powerpoint/2010/main" val="3734265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10" grpId="0"/>
      <p:bldP spid="5" grpId="0"/>
      <p:bldP spid="7"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ZoneTexte 15">
            <a:extLst>
              <a:ext uri="{FF2B5EF4-FFF2-40B4-BE49-F238E27FC236}">
                <a16:creationId xmlns:a16="http://schemas.microsoft.com/office/drawing/2014/main" id="{4C294B49-956E-4300-B51D-5A30A7513B79}"/>
              </a:ext>
            </a:extLst>
          </p:cNvPr>
          <p:cNvSpPr txBox="1"/>
          <p:nvPr/>
        </p:nvSpPr>
        <p:spPr>
          <a:xfrm>
            <a:off x="7976946" y="340384"/>
            <a:ext cx="3303672" cy="369332"/>
          </a:xfrm>
          <a:prstGeom prst="rect">
            <a:avLst/>
          </a:prstGeom>
          <a:noFill/>
        </p:spPr>
        <p:txBody>
          <a:bodyPr wrap="square" rtlCol="0">
            <a:spAutoFit/>
          </a:bodyPr>
          <a:lstStyle/>
          <a:p>
            <a:r>
              <a:rPr lang="fr-FR" dirty="0">
                <a:solidFill>
                  <a:srgbClr val="FF0000"/>
                </a:solidFill>
              </a:rPr>
              <a:t>En guise </a:t>
            </a:r>
            <a:r>
              <a:rPr lang="fr-FR">
                <a:solidFill>
                  <a:srgbClr val="FF0000"/>
                </a:solidFill>
              </a:rPr>
              <a:t>de conclusion</a:t>
            </a:r>
            <a:endParaRPr lang="fr-FR" dirty="0">
              <a:solidFill>
                <a:srgbClr val="FF0000"/>
              </a:solidFill>
            </a:endParaRPr>
          </a:p>
        </p:txBody>
      </p:sp>
      <p:pic>
        <p:nvPicPr>
          <p:cNvPr id="2" name="Image 1">
            <a:extLst>
              <a:ext uri="{FF2B5EF4-FFF2-40B4-BE49-F238E27FC236}">
                <a16:creationId xmlns:a16="http://schemas.microsoft.com/office/drawing/2014/main" id="{02B7C1B2-93A8-4E6E-AE75-9536DAC56650}"/>
              </a:ext>
            </a:extLst>
          </p:cNvPr>
          <p:cNvPicPr>
            <a:picLocks noChangeAspect="1"/>
          </p:cNvPicPr>
          <p:nvPr/>
        </p:nvPicPr>
        <p:blipFill>
          <a:blip r:embed="rId3"/>
          <a:stretch>
            <a:fillRect/>
          </a:stretch>
        </p:blipFill>
        <p:spPr>
          <a:xfrm>
            <a:off x="2195961" y="1152907"/>
            <a:ext cx="3644133" cy="2133500"/>
          </a:xfrm>
          <a:prstGeom prst="rect">
            <a:avLst/>
          </a:prstGeom>
        </p:spPr>
      </p:pic>
      <p:sp>
        <p:nvSpPr>
          <p:cNvPr id="3" name="Nuage 2">
            <a:extLst>
              <a:ext uri="{FF2B5EF4-FFF2-40B4-BE49-F238E27FC236}">
                <a16:creationId xmlns:a16="http://schemas.microsoft.com/office/drawing/2014/main" id="{510932E8-66A0-45EA-8FAB-43CB21B66589}"/>
              </a:ext>
            </a:extLst>
          </p:cNvPr>
          <p:cNvSpPr/>
          <p:nvPr/>
        </p:nvSpPr>
        <p:spPr>
          <a:xfrm>
            <a:off x="7091656" y="1229007"/>
            <a:ext cx="4001632" cy="2057400"/>
          </a:xfrm>
          <a:prstGeom prst="cloud">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Pour ou contre la 5G</a:t>
            </a:r>
          </a:p>
          <a:p>
            <a:pPr algn="ctr"/>
            <a:endParaRPr lang="fr-FR" dirty="0"/>
          </a:p>
          <a:p>
            <a:pPr algn="ctr"/>
            <a:r>
              <a:rPr lang="fr-FR" dirty="0"/>
              <a:t> Surtout un problème de choix de société</a:t>
            </a:r>
          </a:p>
        </p:txBody>
      </p:sp>
      <p:sp>
        <p:nvSpPr>
          <p:cNvPr id="22" name="Espace réservé de la date 21">
            <a:extLst>
              <a:ext uri="{FF2B5EF4-FFF2-40B4-BE49-F238E27FC236}">
                <a16:creationId xmlns:a16="http://schemas.microsoft.com/office/drawing/2014/main" id="{9A08C1AC-A09A-40B5-98E7-4314ACAD5549}"/>
              </a:ext>
            </a:extLst>
          </p:cNvPr>
          <p:cNvSpPr>
            <a:spLocks noGrp="1"/>
          </p:cNvSpPr>
          <p:nvPr>
            <p:ph type="dt" sz="half" idx="10"/>
          </p:nvPr>
        </p:nvSpPr>
        <p:spPr/>
        <p:txBody>
          <a:bodyPr/>
          <a:lstStyle/>
          <a:p>
            <a:r>
              <a:rPr lang="fr-FR"/>
              <a:t>2024</a:t>
            </a:r>
            <a:endParaRPr lang="en-GB" dirty="0"/>
          </a:p>
        </p:txBody>
      </p:sp>
      <p:sp>
        <p:nvSpPr>
          <p:cNvPr id="28" name="Espace réservé du pied de page 27">
            <a:extLst>
              <a:ext uri="{FF2B5EF4-FFF2-40B4-BE49-F238E27FC236}">
                <a16:creationId xmlns:a16="http://schemas.microsoft.com/office/drawing/2014/main" id="{D65AC82D-424F-4145-87F5-59B3D3C72FD8}"/>
              </a:ext>
            </a:extLst>
          </p:cNvPr>
          <p:cNvSpPr>
            <a:spLocks noGrp="1"/>
          </p:cNvSpPr>
          <p:nvPr>
            <p:ph type="ftr" sz="quarter" idx="11"/>
          </p:nvPr>
        </p:nvSpPr>
        <p:spPr/>
        <p:txBody>
          <a:bodyPr/>
          <a:lstStyle/>
          <a:p>
            <a:r>
              <a:rPr lang="fr-FR"/>
              <a:t>Les ondes et nous</a:t>
            </a:r>
            <a:endParaRPr lang="en-GB" dirty="0"/>
          </a:p>
        </p:txBody>
      </p:sp>
      <p:sp>
        <p:nvSpPr>
          <p:cNvPr id="29" name="Espace réservé du numéro de diapositive 28">
            <a:extLst>
              <a:ext uri="{FF2B5EF4-FFF2-40B4-BE49-F238E27FC236}">
                <a16:creationId xmlns:a16="http://schemas.microsoft.com/office/drawing/2014/main" id="{4464BA38-BA59-4C5C-A199-C22B8FBB095C}"/>
              </a:ext>
            </a:extLst>
          </p:cNvPr>
          <p:cNvSpPr>
            <a:spLocks noGrp="1"/>
          </p:cNvSpPr>
          <p:nvPr>
            <p:ph type="sldNum" sz="quarter" idx="12"/>
          </p:nvPr>
        </p:nvSpPr>
        <p:spPr/>
        <p:txBody>
          <a:bodyPr/>
          <a:lstStyle/>
          <a:p>
            <a:fld id="{28CF56FF-A9C7-48CE-B5A8-E2EC5C60375F}" type="slidenum">
              <a:rPr lang="en-GB" smtClean="0"/>
              <a:t>55</a:t>
            </a:fld>
            <a:endParaRPr lang="en-GB"/>
          </a:p>
        </p:txBody>
      </p:sp>
      <p:sp>
        <p:nvSpPr>
          <p:cNvPr id="8" name="ZoneTexte 7">
            <a:extLst>
              <a:ext uri="{FF2B5EF4-FFF2-40B4-BE49-F238E27FC236}">
                <a16:creationId xmlns:a16="http://schemas.microsoft.com/office/drawing/2014/main" id="{EB9E0FD5-D751-453E-BDC9-22F78304DCA3}"/>
              </a:ext>
            </a:extLst>
          </p:cNvPr>
          <p:cNvSpPr txBox="1"/>
          <p:nvPr/>
        </p:nvSpPr>
        <p:spPr>
          <a:xfrm>
            <a:off x="6928028" y="3649277"/>
            <a:ext cx="4337275" cy="954107"/>
          </a:xfrm>
          <a:prstGeom prst="rect">
            <a:avLst/>
          </a:prstGeom>
          <a:noFill/>
          <a:ln>
            <a:solidFill>
              <a:srgbClr val="C00000"/>
            </a:solidFill>
          </a:ln>
        </p:spPr>
        <p:txBody>
          <a:bodyPr wrap="square">
            <a:spAutoFit/>
          </a:bodyPr>
          <a:lstStyle/>
          <a:p>
            <a:r>
              <a:rPr lang="fr-FR" sz="1400" b="0" i="1" dirty="0">
                <a:solidFill>
                  <a:srgbClr val="0070C0"/>
                </a:solidFill>
                <a:effectLst/>
              </a:rPr>
              <a:t>« La 5G tue. Non pas à cause des effets des ondes sur la santé humaine. Mais en tant que création artificielle d’un besoin arbitraire aux conséquences dévastatrice ». (Aurélien </a:t>
            </a:r>
            <a:r>
              <a:rPr lang="fr-FR" sz="1400" b="0" i="1" dirty="0" err="1">
                <a:solidFill>
                  <a:srgbClr val="0070C0"/>
                </a:solidFill>
                <a:effectLst/>
              </a:rPr>
              <a:t>Barrau</a:t>
            </a:r>
            <a:r>
              <a:rPr lang="fr-FR" sz="1400" b="0" i="1" dirty="0">
                <a:solidFill>
                  <a:srgbClr val="0070C0"/>
                </a:solidFill>
                <a:effectLst/>
              </a:rPr>
              <a:t>)</a:t>
            </a:r>
            <a:endParaRPr lang="fr-FR" sz="1400" dirty="0">
              <a:solidFill>
                <a:srgbClr val="0070C0"/>
              </a:solidFill>
            </a:endParaRPr>
          </a:p>
        </p:txBody>
      </p:sp>
      <p:sp>
        <p:nvSpPr>
          <p:cNvPr id="9" name="ZoneTexte 8">
            <a:extLst>
              <a:ext uri="{FF2B5EF4-FFF2-40B4-BE49-F238E27FC236}">
                <a16:creationId xmlns:a16="http://schemas.microsoft.com/office/drawing/2014/main" id="{B33AC211-DAA5-480B-A2B7-B8BDC5CBB9C5}"/>
              </a:ext>
            </a:extLst>
          </p:cNvPr>
          <p:cNvSpPr txBox="1"/>
          <p:nvPr/>
        </p:nvSpPr>
        <p:spPr>
          <a:xfrm>
            <a:off x="2018923" y="3541556"/>
            <a:ext cx="4617268" cy="1169551"/>
          </a:xfrm>
          <a:prstGeom prst="rect">
            <a:avLst/>
          </a:prstGeom>
          <a:noFill/>
          <a:ln>
            <a:solidFill>
              <a:srgbClr val="C00000"/>
            </a:solidFill>
          </a:ln>
        </p:spPr>
        <p:txBody>
          <a:bodyPr wrap="square">
            <a:spAutoFit/>
          </a:bodyPr>
          <a:lstStyle/>
          <a:p>
            <a:r>
              <a:rPr lang="fr-FR" sz="1400" b="0" i="1" dirty="0">
                <a:solidFill>
                  <a:srgbClr val="0070C0"/>
                </a:solidFill>
                <a:effectLst/>
              </a:rPr>
              <a:t>« Pas question, après avoir raté le virage des puces électroniques et des </a:t>
            </a:r>
            <a:r>
              <a:rPr lang="fr-FR" sz="1400" b="0" i="1" dirty="0" err="1">
                <a:solidFill>
                  <a:srgbClr val="0070C0"/>
                </a:solidFill>
                <a:effectLst/>
                <a:hlinkClick r:id="rId4">
                  <a:extLst>
                    <a:ext uri="{A12FA001-AC4F-418D-AE19-62706E023703}">
                      <ahyp:hlinkClr xmlns:ahyp="http://schemas.microsoft.com/office/drawing/2018/hyperlinkcolor" val="tx"/>
                    </a:ext>
                  </a:extLst>
                </a:hlinkClick>
              </a:rPr>
              <a:t>Gafa</a:t>
            </a:r>
            <a:r>
              <a:rPr lang="fr-FR" sz="1400" b="0" i="1" dirty="0">
                <a:solidFill>
                  <a:srgbClr val="0070C0"/>
                </a:solidFill>
                <a:effectLst/>
              </a:rPr>
              <a:t>, que l’Europe dépende, en matière de réseaux de téléphonie, d’acteurs étrangers ».</a:t>
            </a:r>
            <a:endParaRPr lang="fr-FR" sz="1400" i="1" dirty="0">
              <a:solidFill>
                <a:srgbClr val="0070C0"/>
              </a:solidFill>
            </a:endParaRPr>
          </a:p>
          <a:p>
            <a:r>
              <a:rPr lang="fr-FR" sz="1400" b="0" i="1" dirty="0">
                <a:solidFill>
                  <a:srgbClr val="0070C0"/>
                </a:solidFill>
                <a:effectLst/>
              </a:rPr>
              <a:t>Thierry Breton (Commissaire européen)</a:t>
            </a:r>
            <a:endParaRPr lang="fr-FR" sz="1400" i="1" dirty="0">
              <a:solidFill>
                <a:srgbClr val="0070C0"/>
              </a:solidFill>
            </a:endParaRPr>
          </a:p>
        </p:txBody>
      </p:sp>
      <p:sp>
        <p:nvSpPr>
          <p:cNvPr id="4" name="ZoneTexte 3">
            <a:extLst>
              <a:ext uri="{FF2B5EF4-FFF2-40B4-BE49-F238E27FC236}">
                <a16:creationId xmlns:a16="http://schemas.microsoft.com/office/drawing/2014/main" id="{ED0AF51C-C4D7-49F7-8FC6-097817B8AD9D}"/>
              </a:ext>
            </a:extLst>
          </p:cNvPr>
          <p:cNvSpPr txBox="1"/>
          <p:nvPr/>
        </p:nvSpPr>
        <p:spPr>
          <a:xfrm>
            <a:off x="2018923" y="4874469"/>
            <a:ext cx="9246380" cy="1200329"/>
          </a:xfrm>
          <a:prstGeom prst="rect">
            <a:avLst/>
          </a:prstGeom>
          <a:noFill/>
        </p:spPr>
        <p:txBody>
          <a:bodyPr wrap="square" rtlCol="0">
            <a:spAutoFit/>
          </a:bodyPr>
          <a:lstStyle/>
          <a:p>
            <a:pPr algn="ctr"/>
            <a:r>
              <a:rPr lang="fr-FR" sz="1600" dirty="0">
                <a:solidFill>
                  <a:srgbClr val="FF0000"/>
                </a:solidFill>
              </a:rPr>
              <a:t>Quel niveau de la balance avantage </a:t>
            </a:r>
            <a:r>
              <a:rPr lang="fr-FR" sz="1600" dirty="0">
                <a:solidFill>
                  <a:srgbClr val="FF0000"/>
                </a:solidFill>
                <a:sym typeface="Wingdings" panose="05000000000000000000" pitchFamily="2" charset="2"/>
              </a:rPr>
              <a:t>  </a:t>
            </a:r>
            <a:r>
              <a:rPr lang="fr-FR" sz="1600" dirty="0">
                <a:solidFill>
                  <a:srgbClr val="FF0000"/>
                </a:solidFill>
              </a:rPr>
              <a:t>risque est acceptable pour l’opinion</a:t>
            </a:r>
          </a:p>
          <a:p>
            <a:pPr algn="ctr"/>
            <a:r>
              <a:rPr lang="fr-FR" sz="1400" dirty="0"/>
              <a:t>La voiture ?</a:t>
            </a:r>
          </a:p>
          <a:p>
            <a:pPr algn="ctr"/>
            <a:r>
              <a:rPr lang="fr-FR" sz="1400" dirty="0"/>
              <a:t>Les OGM ?</a:t>
            </a:r>
          </a:p>
          <a:p>
            <a:pPr algn="ctr"/>
            <a:r>
              <a:rPr lang="fr-FR" sz="1400" dirty="0"/>
              <a:t>Les vaccins anti-covid ?</a:t>
            </a:r>
          </a:p>
          <a:p>
            <a:pPr algn="ctr"/>
            <a:r>
              <a:rPr lang="fr-FR" sz="1400" dirty="0"/>
              <a:t>La téléphonie mobile ?</a:t>
            </a:r>
          </a:p>
        </p:txBody>
      </p:sp>
    </p:spTree>
    <p:extLst>
      <p:ext uri="{BB962C8B-B14F-4D97-AF65-F5344CB8AC3E}">
        <p14:creationId xmlns:p14="http://schemas.microsoft.com/office/powerpoint/2010/main" val="2931684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Espace réservé de la date 7">
            <a:extLst>
              <a:ext uri="{FF2B5EF4-FFF2-40B4-BE49-F238E27FC236}">
                <a16:creationId xmlns:a16="http://schemas.microsoft.com/office/drawing/2014/main" id="{0B34A527-9317-489D-A1EA-CCA78BCB248A}"/>
              </a:ext>
            </a:extLst>
          </p:cNvPr>
          <p:cNvSpPr>
            <a:spLocks noGrp="1"/>
          </p:cNvSpPr>
          <p:nvPr>
            <p:ph type="dt" sz="half" idx="10"/>
          </p:nvPr>
        </p:nvSpPr>
        <p:spPr/>
        <p:txBody>
          <a:bodyPr/>
          <a:lstStyle/>
          <a:p>
            <a:r>
              <a:rPr lang="fr-FR"/>
              <a:t>2024</a:t>
            </a:r>
            <a:endParaRPr lang="en-GB"/>
          </a:p>
        </p:txBody>
      </p:sp>
      <p:sp>
        <p:nvSpPr>
          <p:cNvPr id="2" name="Espace réservé du pied de page 1">
            <a:extLst>
              <a:ext uri="{FF2B5EF4-FFF2-40B4-BE49-F238E27FC236}">
                <a16:creationId xmlns:a16="http://schemas.microsoft.com/office/drawing/2014/main" id="{C6AB87ED-265B-443E-84AF-6202233D5991}"/>
              </a:ext>
            </a:extLst>
          </p:cNvPr>
          <p:cNvSpPr>
            <a:spLocks noGrp="1"/>
          </p:cNvSpPr>
          <p:nvPr>
            <p:ph type="ftr" sz="quarter" idx="11"/>
          </p:nvPr>
        </p:nvSpPr>
        <p:spPr/>
        <p:txBody>
          <a:bodyPr/>
          <a:lstStyle/>
          <a:p>
            <a:r>
              <a:rPr lang="fr-FR"/>
              <a:t>Les ondes et nous</a:t>
            </a:r>
            <a:endParaRPr lang="en-GB" dirty="0"/>
          </a:p>
        </p:txBody>
      </p:sp>
      <p:sp>
        <p:nvSpPr>
          <p:cNvPr id="5" name="ZoneTexte 4">
            <a:extLst>
              <a:ext uri="{FF2B5EF4-FFF2-40B4-BE49-F238E27FC236}">
                <a16:creationId xmlns:a16="http://schemas.microsoft.com/office/drawing/2014/main" id="{65AEF472-55BE-4444-A8F4-0F5DCC2D38EB}"/>
              </a:ext>
            </a:extLst>
          </p:cNvPr>
          <p:cNvSpPr txBox="1"/>
          <p:nvPr/>
        </p:nvSpPr>
        <p:spPr>
          <a:xfrm>
            <a:off x="3070286" y="1323272"/>
            <a:ext cx="5592178" cy="338554"/>
          </a:xfrm>
          <a:custGeom>
            <a:avLst/>
            <a:gdLst>
              <a:gd name="connsiteX0" fmla="*/ 0 w 5592178"/>
              <a:gd name="connsiteY0" fmla="*/ 0 h 338554"/>
              <a:gd name="connsiteX1" fmla="*/ 447374 w 5592178"/>
              <a:gd name="connsiteY1" fmla="*/ 0 h 338554"/>
              <a:gd name="connsiteX2" fmla="*/ 950670 w 5592178"/>
              <a:gd name="connsiteY2" fmla="*/ 0 h 338554"/>
              <a:gd name="connsiteX3" fmla="*/ 1565810 w 5592178"/>
              <a:gd name="connsiteY3" fmla="*/ 0 h 338554"/>
              <a:gd name="connsiteX4" fmla="*/ 2180949 w 5592178"/>
              <a:gd name="connsiteY4" fmla="*/ 0 h 338554"/>
              <a:gd name="connsiteX5" fmla="*/ 2796089 w 5592178"/>
              <a:gd name="connsiteY5" fmla="*/ 0 h 338554"/>
              <a:gd name="connsiteX6" fmla="*/ 3355307 w 5592178"/>
              <a:gd name="connsiteY6" fmla="*/ 0 h 338554"/>
              <a:gd name="connsiteX7" fmla="*/ 3746759 w 5592178"/>
              <a:gd name="connsiteY7" fmla="*/ 0 h 338554"/>
              <a:gd name="connsiteX8" fmla="*/ 4417821 w 5592178"/>
              <a:gd name="connsiteY8" fmla="*/ 0 h 338554"/>
              <a:gd name="connsiteX9" fmla="*/ 4921117 w 5592178"/>
              <a:gd name="connsiteY9" fmla="*/ 0 h 338554"/>
              <a:gd name="connsiteX10" fmla="*/ 5592178 w 5592178"/>
              <a:gd name="connsiteY10" fmla="*/ 0 h 338554"/>
              <a:gd name="connsiteX11" fmla="*/ 5592178 w 5592178"/>
              <a:gd name="connsiteY11" fmla="*/ 338554 h 338554"/>
              <a:gd name="connsiteX12" fmla="*/ 5088882 w 5592178"/>
              <a:gd name="connsiteY12" fmla="*/ 338554 h 338554"/>
              <a:gd name="connsiteX13" fmla="*/ 4641508 w 5592178"/>
              <a:gd name="connsiteY13" fmla="*/ 338554 h 338554"/>
              <a:gd name="connsiteX14" fmla="*/ 3970446 w 5592178"/>
              <a:gd name="connsiteY14" fmla="*/ 338554 h 338554"/>
              <a:gd name="connsiteX15" fmla="*/ 3355307 w 5592178"/>
              <a:gd name="connsiteY15" fmla="*/ 338554 h 338554"/>
              <a:gd name="connsiteX16" fmla="*/ 2963854 w 5592178"/>
              <a:gd name="connsiteY16" fmla="*/ 338554 h 338554"/>
              <a:gd name="connsiteX17" fmla="*/ 2348715 w 5592178"/>
              <a:gd name="connsiteY17" fmla="*/ 338554 h 338554"/>
              <a:gd name="connsiteX18" fmla="*/ 1901341 w 5592178"/>
              <a:gd name="connsiteY18" fmla="*/ 338554 h 338554"/>
              <a:gd name="connsiteX19" fmla="*/ 1230279 w 5592178"/>
              <a:gd name="connsiteY19" fmla="*/ 338554 h 338554"/>
              <a:gd name="connsiteX20" fmla="*/ 726983 w 5592178"/>
              <a:gd name="connsiteY20" fmla="*/ 338554 h 338554"/>
              <a:gd name="connsiteX21" fmla="*/ 0 w 5592178"/>
              <a:gd name="connsiteY21" fmla="*/ 338554 h 338554"/>
              <a:gd name="connsiteX22" fmla="*/ 0 w 5592178"/>
              <a:gd name="connsiteY22" fmla="*/ 0 h 3385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592178" h="338554" extrusionOk="0">
                <a:moveTo>
                  <a:pt x="0" y="0"/>
                </a:moveTo>
                <a:cubicBezTo>
                  <a:pt x="153004" y="-46201"/>
                  <a:pt x="290154" y="36575"/>
                  <a:pt x="447374" y="0"/>
                </a:cubicBezTo>
                <a:cubicBezTo>
                  <a:pt x="604594" y="-36575"/>
                  <a:pt x="757263" y="56691"/>
                  <a:pt x="950670" y="0"/>
                </a:cubicBezTo>
                <a:cubicBezTo>
                  <a:pt x="1144077" y="-56691"/>
                  <a:pt x="1297994" y="21404"/>
                  <a:pt x="1565810" y="0"/>
                </a:cubicBezTo>
                <a:cubicBezTo>
                  <a:pt x="1833626" y="-21404"/>
                  <a:pt x="1906744" y="7582"/>
                  <a:pt x="2180949" y="0"/>
                </a:cubicBezTo>
                <a:cubicBezTo>
                  <a:pt x="2455154" y="-7582"/>
                  <a:pt x="2610065" y="21255"/>
                  <a:pt x="2796089" y="0"/>
                </a:cubicBezTo>
                <a:cubicBezTo>
                  <a:pt x="2982113" y="-21255"/>
                  <a:pt x="3139294" y="28365"/>
                  <a:pt x="3355307" y="0"/>
                </a:cubicBezTo>
                <a:cubicBezTo>
                  <a:pt x="3571320" y="-28365"/>
                  <a:pt x="3615023" y="3760"/>
                  <a:pt x="3746759" y="0"/>
                </a:cubicBezTo>
                <a:cubicBezTo>
                  <a:pt x="3878495" y="-3760"/>
                  <a:pt x="4273085" y="24318"/>
                  <a:pt x="4417821" y="0"/>
                </a:cubicBezTo>
                <a:cubicBezTo>
                  <a:pt x="4562557" y="-24318"/>
                  <a:pt x="4679029" y="19170"/>
                  <a:pt x="4921117" y="0"/>
                </a:cubicBezTo>
                <a:cubicBezTo>
                  <a:pt x="5163205" y="-19170"/>
                  <a:pt x="5444666" y="29516"/>
                  <a:pt x="5592178" y="0"/>
                </a:cubicBezTo>
                <a:cubicBezTo>
                  <a:pt x="5600167" y="75032"/>
                  <a:pt x="5566233" y="235962"/>
                  <a:pt x="5592178" y="338554"/>
                </a:cubicBezTo>
                <a:cubicBezTo>
                  <a:pt x="5435856" y="363823"/>
                  <a:pt x="5190708" y="338465"/>
                  <a:pt x="5088882" y="338554"/>
                </a:cubicBezTo>
                <a:cubicBezTo>
                  <a:pt x="4987056" y="338643"/>
                  <a:pt x="4733570" y="329318"/>
                  <a:pt x="4641508" y="338554"/>
                </a:cubicBezTo>
                <a:cubicBezTo>
                  <a:pt x="4549446" y="347790"/>
                  <a:pt x="4239712" y="316416"/>
                  <a:pt x="3970446" y="338554"/>
                </a:cubicBezTo>
                <a:cubicBezTo>
                  <a:pt x="3701180" y="360692"/>
                  <a:pt x="3614621" y="295444"/>
                  <a:pt x="3355307" y="338554"/>
                </a:cubicBezTo>
                <a:cubicBezTo>
                  <a:pt x="3095993" y="381664"/>
                  <a:pt x="3135025" y="309376"/>
                  <a:pt x="2963854" y="338554"/>
                </a:cubicBezTo>
                <a:cubicBezTo>
                  <a:pt x="2792683" y="367732"/>
                  <a:pt x="2514648" y="317289"/>
                  <a:pt x="2348715" y="338554"/>
                </a:cubicBezTo>
                <a:cubicBezTo>
                  <a:pt x="2182782" y="359819"/>
                  <a:pt x="2001490" y="313416"/>
                  <a:pt x="1901341" y="338554"/>
                </a:cubicBezTo>
                <a:cubicBezTo>
                  <a:pt x="1801192" y="363692"/>
                  <a:pt x="1388821" y="271666"/>
                  <a:pt x="1230279" y="338554"/>
                </a:cubicBezTo>
                <a:cubicBezTo>
                  <a:pt x="1071737" y="405442"/>
                  <a:pt x="936312" y="303704"/>
                  <a:pt x="726983" y="338554"/>
                </a:cubicBezTo>
                <a:cubicBezTo>
                  <a:pt x="517654" y="373404"/>
                  <a:pt x="362336" y="287148"/>
                  <a:pt x="0" y="338554"/>
                </a:cubicBezTo>
                <a:cubicBezTo>
                  <a:pt x="-39524" y="257758"/>
                  <a:pt x="15991" y="117655"/>
                  <a:pt x="0" y="0"/>
                </a:cubicBezTo>
                <a:close/>
              </a:path>
            </a:pathLst>
          </a:custGeom>
          <a:noFill/>
          <a:ln>
            <a:solidFill>
              <a:srgbClr val="C00000"/>
            </a:solidFill>
            <a:extLst>
              <a:ext uri="{C807C97D-BFC1-408E-A445-0C87EB9F89A2}">
                <ask:lineSketchStyleProps xmlns:ask="http://schemas.microsoft.com/office/drawing/2018/sketchyshapes" sd="31528089">
                  <a:prstGeom prst="rect">
                    <a:avLst/>
                  </a:prstGeom>
                  <ask:type>
                    <ask:lineSketchScribble/>
                  </ask:type>
                </ask:lineSketchStyleProps>
              </a:ext>
            </a:extLst>
          </a:ln>
        </p:spPr>
        <p:txBody>
          <a:bodyPr wrap="square" rtlCol="0">
            <a:spAutoFit/>
          </a:bodyPr>
          <a:lstStyle/>
          <a:p>
            <a:r>
              <a:rPr lang="fr-FR" sz="1600" dirty="0"/>
              <a:t>Pour aller plus loin sur le thème Science et société</a:t>
            </a:r>
          </a:p>
        </p:txBody>
      </p:sp>
      <p:sp>
        <p:nvSpPr>
          <p:cNvPr id="4" name="ZoneTexte 3">
            <a:extLst>
              <a:ext uri="{FF2B5EF4-FFF2-40B4-BE49-F238E27FC236}">
                <a16:creationId xmlns:a16="http://schemas.microsoft.com/office/drawing/2014/main" id="{EBD3D584-4EA7-4E0E-A430-B5EDF353492E}"/>
              </a:ext>
            </a:extLst>
          </p:cNvPr>
          <p:cNvSpPr txBox="1"/>
          <p:nvPr/>
        </p:nvSpPr>
        <p:spPr>
          <a:xfrm>
            <a:off x="3060071" y="2106096"/>
            <a:ext cx="5251109" cy="584775"/>
          </a:xfrm>
          <a:prstGeom prst="rect">
            <a:avLst/>
          </a:prstGeom>
          <a:noFill/>
        </p:spPr>
        <p:txBody>
          <a:bodyPr wrap="square" rtlCol="0">
            <a:spAutoFit/>
          </a:bodyPr>
          <a:lstStyle/>
          <a:p>
            <a:r>
              <a:rPr lang="fr-FR" sz="1600" dirty="0"/>
              <a:t>Des vidéo conférences sur la chaîne YouTube : </a:t>
            </a:r>
          </a:p>
          <a:p>
            <a:r>
              <a:rPr lang="fr-FR" sz="1600" dirty="0">
                <a:solidFill>
                  <a:srgbClr val="FF0000"/>
                </a:solidFill>
              </a:rPr>
              <a:t>la Science de Bernie</a:t>
            </a:r>
          </a:p>
        </p:txBody>
      </p:sp>
      <p:pic>
        <p:nvPicPr>
          <p:cNvPr id="6" name="Image 5">
            <a:extLst>
              <a:ext uri="{FF2B5EF4-FFF2-40B4-BE49-F238E27FC236}">
                <a16:creationId xmlns:a16="http://schemas.microsoft.com/office/drawing/2014/main" id="{0A2706F2-15BA-4A97-84C4-3ACFD9397394}"/>
              </a:ext>
            </a:extLst>
          </p:cNvPr>
          <p:cNvPicPr>
            <a:picLocks noChangeAspect="1"/>
          </p:cNvPicPr>
          <p:nvPr/>
        </p:nvPicPr>
        <p:blipFill>
          <a:blip r:embed="rId2"/>
          <a:stretch>
            <a:fillRect/>
          </a:stretch>
        </p:blipFill>
        <p:spPr>
          <a:xfrm>
            <a:off x="3232188" y="3096716"/>
            <a:ext cx="2572902" cy="740997"/>
          </a:xfrm>
          <a:prstGeom prst="rect">
            <a:avLst/>
          </a:prstGeom>
        </p:spPr>
      </p:pic>
      <p:pic>
        <p:nvPicPr>
          <p:cNvPr id="7" name="Image 6">
            <a:extLst>
              <a:ext uri="{FF2B5EF4-FFF2-40B4-BE49-F238E27FC236}">
                <a16:creationId xmlns:a16="http://schemas.microsoft.com/office/drawing/2014/main" id="{CE27A991-DD0E-486B-9269-6E3E23D1C0EC}"/>
              </a:ext>
            </a:extLst>
          </p:cNvPr>
          <p:cNvPicPr>
            <a:picLocks noChangeAspect="1"/>
          </p:cNvPicPr>
          <p:nvPr/>
        </p:nvPicPr>
        <p:blipFill>
          <a:blip r:embed="rId3"/>
          <a:stretch>
            <a:fillRect/>
          </a:stretch>
        </p:blipFill>
        <p:spPr>
          <a:xfrm>
            <a:off x="8873523" y="4352392"/>
            <a:ext cx="1488089" cy="763001"/>
          </a:xfrm>
          <a:prstGeom prst="rect">
            <a:avLst/>
          </a:prstGeom>
        </p:spPr>
      </p:pic>
      <p:sp>
        <p:nvSpPr>
          <p:cNvPr id="9" name="ZoneTexte 8">
            <a:extLst>
              <a:ext uri="{FF2B5EF4-FFF2-40B4-BE49-F238E27FC236}">
                <a16:creationId xmlns:a16="http://schemas.microsoft.com/office/drawing/2014/main" id="{326A6A2B-8616-4492-AFE3-DC773D2D0BAF}"/>
              </a:ext>
            </a:extLst>
          </p:cNvPr>
          <p:cNvSpPr txBox="1"/>
          <p:nvPr/>
        </p:nvSpPr>
        <p:spPr>
          <a:xfrm>
            <a:off x="3070286" y="4582072"/>
            <a:ext cx="4864039" cy="461665"/>
          </a:xfrm>
          <a:prstGeom prst="rect">
            <a:avLst/>
          </a:prstGeom>
          <a:noFill/>
        </p:spPr>
        <p:txBody>
          <a:bodyPr wrap="square">
            <a:spAutoFit/>
          </a:bodyPr>
          <a:lstStyle/>
          <a:p>
            <a:r>
              <a:rPr lang="fr-FR" sz="1200" dirty="0"/>
              <a:t>Des cours en ligne ou présentiels à l’Université Permanente de Nantes : </a:t>
            </a:r>
            <a:r>
              <a:rPr lang="fr-FR" sz="1200" dirty="0">
                <a:hlinkClick r:id="rId4"/>
              </a:rPr>
              <a:t>https://up.univ-nantes.fr/</a:t>
            </a:r>
            <a:endParaRPr lang="fr-FR" sz="1200" dirty="0"/>
          </a:p>
        </p:txBody>
      </p:sp>
      <p:sp>
        <p:nvSpPr>
          <p:cNvPr id="11" name="ZoneTexte 10">
            <a:extLst>
              <a:ext uri="{FF2B5EF4-FFF2-40B4-BE49-F238E27FC236}">
                <a16:creationId xmlns:a16="http://schemas.microsoft.com/office/drawing/2014/main" id="{721C7EAD-F763-4147-9D92-1E9F4D4C627D}"/>
              </a:ext>
            </a:extLst>
          </p:cNvPr>
          <p:cNvSpPr txBox="1"/>
          <p:nvPr/>
        </p:nvSpPr>
        <p:spPr>
          <a:xfrm>
            <a:off x="6096000" y="3198167"/>
            <a:ext cx="4596143" cy="584775"/>
          </a:xfrm>
          <a:prstGeom prst="rect">
            <a:avLst/>
          </a:prstGeom>
          <a:noFill/>
        </p:spPr>
        <p:txBody>
          <a:bodyPr wrap="square">
            <a:spAutoFit/>
          </a:bodyPr>
          <a:lstStyle/>
          <a:p>
            <a:r>
              <a:rPr lang="fr-FR" sz="1600" dirty="0"/>
              <a:t>Mon blog </a:t>
            </a:r>
            <a:r>
              <a:rPr lang="fr-FR" sz="1600" dirty="0">
                <a:hlinkClick r:id="rId5"/>
              </a:rPr>
              <a:t>https://un-peu-de-physique.fr/</a:t>
            </a:r>
            <a:r>
              <a:rPr lang="fr-FR" sz="1600" dirty="0"/>
              <a:t> </a:t>
            </a:r>
          </a:p>
          <a:p>
            <a:r>
              <a:rPr lang="fr-FR" sz="1600" dirty="0"/>
              <a:t>Des cours, des ressources…</a:t>
            </a:r>
          </a:p>
        </p:txBody>
      </p:sp>
      <p:pic>
        <p:nvPicPr>
          <p:cNvPr id="16" name="Image 15" descr="Une image contenant signe, dessin&#10;&#10;Description générée automatiquement">
            <a:extLst>
              <a:ext uri="{FF2B5EF4-FFF2-40B4-BE49-F238E27FC236}">
                <a16:creationId xmlns:a16="http://schemas.microsoft.com/office/drawing/2014/main" id="{759C7204-AF81-408B-82A3-6087B3E2D33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36465" y="1779040"/>
            <a:ext cx="1238885" cy="1238885"/>
          </a:xfrm>
          <a:prstGeom prst="rect">
            <a:avLst/>
          </a:prstGeom>
          <a:ln>
            <a:solidFill>
              <a:srgbClr val="C00000"/>
            </a:solidFill>
          </a:ln>
        </p:spPr>
      </p:pic>
      <p:sp>
        <p:nvSpPr>
          <p:cNvPr id="10" name="Espace réservé du numéro de diapositive 9">
            <a:extLst>
              <a:ext uri="{FF2B5EF4-FFF2-40B4-BE49-F238E27FC236}">
                <a16:creationId xmlns:a16="http://schemas.microsoft.com/office/drawing/2014/main" id="{4042555B-452B-415E-8726-EB19F8EE2270}"/>
              </a:ext>
            </a:extLst>
          </p:cNvPr>
          <p:cNvSpPr>
            <a:spLocks noGrp="1"/>
          </p:cNvSpPr>
          <p:nvPr>
            <p:ph type="sldNum" sz="quarter" idx="12"/>
          </p:nvPr>
        </p:nvSpPr>
        <p:spPr/>
        <p:txBody>
          <a:bodyPr/>
          <a:lstStyle/>
          <a:p>
            <a:fld id="{28CF56FF-A9C7-48CE-B5A8-E2EC5C60375F}" type="slidenum">
              <a:rPr lang="en-GB" smtClean="0"/>
              <a:t>56</a:t>
            </a:fld>
            <a:endParaRPr lang="en-GB"/>
          </a:p>
        </p:txBody>
      </p:sp>
    </p:spTree>
    <p:extLst>
      <p:ext uri="{BB962C8B-B14F-4D97-AF65-F5344CB8AC3E}">
        <p14:creationId xmlns:p14="http://schemas.microsoft.com/office/powerpoint/2010/main" val="192023954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7F5E391-2D4E-4A0D-93D0-421FEABE513B}"/>
              </a:ext>
            </a:extLst>
          </p:cNvPr>
          <p:cNvSpPr>
            <a:spLocks noGrp="1"/>
          </p:cNvSpPr>
          <p:nvPr>
            <p:ph type="dt" sz="half" idx="10"/>
          </p:nvPr>
        </p:nvSpPr>
        <p:spPr/>
        <p:txBody>
          <a:bodyPr/>
          <a:lstStyle/>
          <a:p>
            <a:r>
              <a:rPr lang="fr-FR"/>
              <a:t>2024</a:t>
            </a:r>
            <a:endParaRPr lang="en-GB" dirty="0"/>
          </a:p>
        </p:txBody>
      </p:sp>
      <p:sp>
        <p:nvSpPr>
          <p:cNvPr id="3" name="Espace réservé du pied de page 2"/>
          <p:cNvSpPr>
            <a:spLocks noGrp="1"/>
          </p:cNvSpPr>
          <p:nvPr>
            <p:ph type="ftr" sz="quarter" idx="11"/>
          </p:nvPr>
        </p:nvSpPr>
        <p:spPr>
          <a:xfrm>
            <a:off x="3466415" y="6135810"/>
            <a:ext cx="5716488" cy="365125"/>
          </a:xfrm>
        </p:spPr>
        <p:txBody>
          <a:bodyPr/>
          <a:lstStyle/>
          <a:p>
            <a:r>
              <a:rPr lang="fr-FR"/>
              <a:t>Les ondes et nous</a:t>
            </a:r>
            <a:endParaRPr lang="en-GB" dirty="0"/>
          </a:p>
        </p:txBody>
      </p:sp>
      <p:sp>
        <p:nvSpPr>
          <p:cNvPr id="5" name="ZoneTexte 4"/>
          <p:cNvSpPr txBox="1"/>
          <p:nvPr/>
        </p:nvSpPr>
        <p:spPr>
          <a:xfrm>
            <a:off x="6781046" y="418451"/>
            <a:ext cx="4608212" cy="369332"/>
          </a:xfrm>
          <a:prstGeom prst="rect">
            <a:avLst/>
          </a:prstGeom>
          <a:noFill/>
          <a:ln>
            <a:noFill/>
          </a:ln>
        </p:spPr>
        <p:txBody>
          <a:bodyPr wrap="square" rtlCol="0">
            <a:spAutoFit/>
          </a:bodyPr>
          <a:lstStyle/>
          <a:p>
            <a:r>
              <a:rPr lang="fr-FR" dirty="0">
                <a:solidFill>
                  <a:srgbClr val="FF0000"/>
                </a:solidFill>
              </a:rPr>
              <a:t>Les ondes de la téléphonie mobile (2)</a:t>
            </a:r>
          </a:p>
        </p:txBody>
      </p:sp>
      <p:sp>
        <p:nvSpPr>
          <p:cNvPr id="6" name="ZoneTexte 5"/>
          <p:cNvSpPr txBox="1"/>
          <p:nvPr/>
        </p:nvSpPr>
        <p:spPr>
          <a:xfrm>
            <a:off x="2582852" y="4117200"/>
            <a:ext cx="8408055" cy="1015663"/>
          </a:xfrm>
          <a:prstGeom prst="rect">
            <a:avLst/>
          </a:prstGeom>
          <a:noFill/>
          <a:ln>
            <a:solidFill>
              <a:srgbClr val="FF0000"/>
            </a:solidFill>
          </a:ln>
        </p:spPr>
        <p:txBody>
          <a:bodyPr wrap="square" rtlCol="0">
            <a:spAutoFit/>
          </a:bodyPr>
          <a:lstStyle/>
          <a:p>
            <a:r>
              <a:rPr lang="fr-FR" dirty="0">
                <a:solidFill>
                  <a:srgbClr val="0070C0"/>
                </a:solidFill>
              </a:rPr>
              <a:t>Longueurs d’onde </a:t>
            </a:r>
          </a:p>
          <a:p>
            <a:pPr marL="285750" indent="-285750">
              <a:buFont typeface="Arial" panose="020B0604020202020204" pitchFamily="34" charset="0"/>
              <a:buChar char="•"/>
            </a:pPr>
            <a:r>
              <a:rPr lang="fr-FR" sz="1400" dirty="0">
                <a:solidFill>
                  <a:srgbClr val="0070C0"/>
                </a:solidFill>
              </a:rPr>
              <a:t>autour de 0,1m </a:t>
            </a:r>
            <a:r>
              <a:rPr lang="fr-FR" sz="1400" dirty="0"/>
              <a:t>(faible absorption dans l’air ou dans les matériaux de construction)</a:t>
            </a:r>
          </a:p>
          <a:p>
            <a:pPr marL="285750" indent="-285750">
              <a:buFont typeface="Arial" panose="020B0604020202020204" pitchFamily="34" charset="0"/>
              <a:buChar char="•"/>
            </a:pPr>
            <a:r>
              <a:rPr lang="fr-FR" sz="1400" dirty="0">
                <a:solidFill>
                  <a:srgbClr val="0070C0"/>
                </a:solidFill>
              </a:rPr>
              <a:t>autour de 0,01m </a:t>
            </a:r>
            <a:r>
              <a:rPr lang="fr-FR" sz="1400" dirty="0"/>
              <a:t>(plus forte absorption dans l’air, dans les matériaux de construction ou dans la matière vivante)</a:t>
            </a:r>
          </a:p>
        </p:txBody>
      </p:sp>
      <p:pic>
        <p:nvPicPr>
          <p:cNvPr id="10" name="Image 9">
            <a:extLst>
              <a:ext uri="{FF2B5EF4-FFF2-40B4-BE49-F238E27FC236}">
                <a16:creationId xmlns:a16="http://schemas.microsoft.com/office/drawing/2014/main" id="{A56A18C5-4588-4753-8FBE-4DFA45714DE6}"/>
              </a:ext>
            </a:extLst>
          </p:cNvPr>
          <p:cNvPicPr>
            <a:picLocks noChangeAspect="1"/>
          </p:cNvPicPr>
          <p:nvPr/>
        </p:nvPicPr>
        <p:blipFill>
          <a:blip r:embed="rId3"/>
          <a:stretch>
            <a:fillRect/>
          </a:stretch>
        </p:blipFill>
        <p:spPr>
          <a:xfrm>
            <a:off x="2732312" y="962782"/>
            <a:ext cx="2551917" cy="801060"/>
          </a:xfrm>
          <a:prstGeom prst="rect">
            <a:avLst/>
          </a:prstGeom>
        </p:spPr>
      </p:pic>
      <p:sp>
        <p:nvSpPr>
          <p:cNvPr id="7" name="Espace réservé du numéro de diapositive 6">
            <a:extLst>
              <a:ext uri="{FF2B5EF4-FFF2-40B4-BE49-F238E27FC236}">
                <a16:creationId xmlns:a16="http://schemas.microsoft.com/office/drawing/2014/main" id="{685187D4-46B3-4BBE-B5DE-BF0000F74606}"/>
              </a:ext>
            </a:extLst>
          </p:cNvPr>
          <p:cNvSpPr>
            <a:spLocks noGrp="1"/>
          </p:cNvSpPr>
          <p:nvPr>
            <p:ph type="sldNum" sz="quarter" idx="12"/>
          </p:nvPr>
        </p:nvSpPr>
        <p:spPr/>
        <p:txBody>
          <a:bodyPr/>
          <a:lstStyle/>
          <a:p>
            <a:fld id="{28CF56FF-A9C7-48CE-B5A8-E2EC5C60375F}" type="slidenum">
              <a:rPr lang="en-GB" smtClean="0"/>
              <a:t>57</a:t>
            </a:fld>
            <a:endParaRPr lang="en-GB"/>
          </a:p>
        </p:txBody>
      </p:sp>
      <p:sp>
        <p:nvSpPr>
          <p:cNvPr id="8" name="ZoneTexte 7">
            <a:extLst>
              <a:ext uri="{FF2B5EF4-FFF2-40B4-BE49-F238E27FC236}">
                <a16:creationId xmlns:a16="http://schemas.microsoft.com/office/drawing/2014/main" id="{5A2EDED3-6EB5-44D5-91A4-D93C3B85EC0B}"/>
              </a:ext>
            </a:extLst>
          </p:cNvPr>
          <p:cNvSpPr txBox="1"/>
          <p:nvPr/>
        </p:nvSpPr>
        <p:spPr>
          <a:xfrm>
            <a:off x="2732312" y="2058507"/>
            <a:ext cx="4700582" cy="1446550"/>
          </a:xfrm>
          <a:prstGeom prst="rect">
            <a:avLst/>
          </a:prstGeom>
          <a:noFill/>
        </p:spPr>
        <p:txBody>
          <a:bodyPr wrap="square">
            <a:spAutoFit/>
          </a:bodyPr>
          <a:lstStyle/>
          <a:p>
            <a:r>
              <a:rPr lang="fr-FR" sz="1800" dirty="0">
                <a:solidFill>
                  <a:srgbClr val="0070C0"/>
                </a:solidFill>
                <a:sym typeface="Wingdings" panose="05000000000000000000" pitchFamily="2" charset="2"/>
              </a:rPr>
              <a:t>Il y a déjà du monde !</a:t>
            </a:r>
          </a:p>
          <a:p>
            <a:pPr marL="285750" indent="-285750">
              <a:buFont typeface="Arial" panose="020B0604020202020204" pitchFamily="34" charset="0"/>
              <a:buChar char="•"/>
            </a:pPr>
            <a:r>
              <a:rPr lang="fr-FR" sz="1400" dirty="0">
                <a:solidFill>
                  <a:srgbClr val="FF0000"/>
                </a:solidFill>
                <a:sym typeface="Wingdings" panose="05000000000000000000" pitchFamily="2" charset="2"/>
              </a:rPr>
              <a:t>Alarmes : </a:t>
            </a:r>
            <a:r>
              <a:rPr lang="fr-FR" sz="1400" dirty="0">
                <a:sym typeface="Wingdings" panose="05000000000000000000" pitchFamily="2" charset="2"/>
              </a:rPr>
              <a:t>0,87 GHz</a:t>
            </a:r>
          </a:p>
          <a:p>
            <a:pPr marL="285750" indent="-285750">
              <a:buFont typeface="Arial" panose="020B0604020202020204" pitchFamily="34" charset="0"/>
              <a:buChar char="•"/>
            </a:pPr>
            <a:r>
              <a:rPr lang="fr-FR" sz="1400" dirty="0">
                <a:solidFill>
                  <a:srgbClr val="FF0000"/>
                </a:solidFill>
                <a:sym typeface="Wingdings" panose="05000000000000000000" pitchFamily="2" charset="2"/>
              </a:rPr>
              <a:t>Bluetooth</a:t>
            </a:r>
            <a:r>
              <a:rPr lang="fr-FR" sz="1400" dirty="0">
                <a:sym typeface="Wingdings" panose="05000000000000000000" pitchFamily="2" charset="2"/>
              </a:rPr>
              <a:t> : 2,480 – 2,483  GHz</a:t>
            </a:r>
          </a:p>
          <a:p>
            <a:pPr marL="285750" indent="-285750">
              <a:buFont typeface="Arial" panose="020B0604020202020204" pitchFamily="34" charset="0"/>
              <a:buChar char="•"/>
            </a:pPr>
            <a:r>
              <a:rPr lang="fr-FR" sz="1400" dirty="0">
                <a:solidFill>
                  <a:srgbClr val="FF0000"/>
                </a:solidFill>
                <a:sym typeface="Wingdings" panose="05000000000000000000" pitchFamily="2" charset="2"/>
              </a:rPr>
              <a:t>Wi Fi </a:t>
            </a:r>
            <a:r>
              <a:rPr lang="fr-FR" sz="1400" dirty="0">
                <a:sym typeface="Wingdings" panose="05000000000000000000" pitchFamily="2" charset="2"/>
              </a:rPr>
              <a:t>: autour de 2,400 GHz ou de 5,15 à 5,7 GHz </a:t>
            </a:r>
          </a:p>
          <a:p>
            <a:pPr marL="285750" indent="-285750">
              <a:buFont typeface="Arial" panose="020B0604020202020204" pitchFamily="34" charset="0"/>
              <a:buChar char="•"/>
            </a:pPr>
            <a:r>
              <a:rPr lang="fr-FR" sz="1400" dirty="0">
                <a:solidFill>
                  <a:srgbClr val="FF0000"/>
                </a:solidFill>
                <a:sym typeface="Wingdings" panose="05000000000000000000" pitchFamily="2" charset="2"/>
              </a:rPr>
              <a:t>Four à micro-ondes </a:t>
            </a:r>
            <a:r>
              <a:rPr lang="fr-FR" sz="1400" dirty="0">
                <a:sym typeface="Wingdings" panose="05000000000000000000" pitchFamily="2" charset="2"/>
              </a:rPr>
              <a:t>: 2 450 MHz</a:t>
            </a:r>
          </a:p>
          <a:p>
            <a:pPr marL="285750" indent="-285750">
              <a:buFont typeface="Arial" panose="020B0604020202020204" pitchFamily="34" charset="0"/>
              <a:buChar char="•"/>
            </a:pPr>
            <a:r>
              <a:rPr lang="fr-FR" sz="1400" dirty="0">
                <a:solidFill>
                  <a:srgbClr val="FF0000"/>
                </a:solidFill>
                <a:sym typeface="Wingdings" panose="05000000000000000000" pitchFamily="2" charset="2"/>
              </a:rPr>
              <a:t>Scanners</a:t>
            </a:r>
            <a:r>
              <a:rPr lang="fr-FR" sz="1400" dirty="0">
                <a:sym typeface="Wingdings" panose="05000000000000000000" pitchFamily="2" charset="2"/>
              </a:rPr>
              <a:t> d’aéroport, gare, …  : 24-30 GHz</a:t>
            </a:r>
          </a:p>
        </p:txBody>
      </p:sp>
      <p:pic>
        <p:nvPicPr>
          <p:cNvPr id="9" name="Image 8">
            <a:extLst>
              <a:ext uri="{FF2B5EF4-FFF2-40B4-BE49-F238E27FC236}">
                <a16:creationId xmlns:a16="http://schemas.microsoft.com/office/drawing/2014/main" id="{9163D3F2-57D4-40EF-AA7F-46293C4E1444}"/>
              </a:ext>
            </a:extLst>
          </p:cNvPr>
          <p:cNvPicPr>
            <a:picLocks noChangeAspect="1"/>
          </p:cNvPicPr>
          <p:nvPr/>
        </p:nvPicPr>
        <p:blipFill>
          <a:blip r:embed="rId4"/>
          <a:stretch>
            <a:fillRect/>
          </a:stretch>
        </p:blipFill>
        <p:spPr>
          <a:xfrm>
            <a:off x="8000736" y="1339235"/>
            <a:ext cx="2917904" cy="2226513"/>
          </a:xfrm>
          <a:prstGeom prst="rect">
            <a:avLst/>
          </a:prstGeom>
        </p:spPr>
      </p:pic>
    </p:spTree>
    <p:extLst>
      <p:ext uri="{BB962C8B-B14F-4D97-AF65-F5344CB8AC3E}">
        <p14:creationId xmlns:p14="http://schemas.microsoft.com/office/powerpoint/2010/main" val="339365321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5208A52-E17D-4315-A466-D098EA80CB2B}"/>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4AF96D06-CDE4-48B9-8CAD-3BD4DB6E4382}"/>
              </a:ext>
            </a:extLst>
          </p:cNvPr>
          <p:cNvSpPr>
            <a:spLocks noGrp="1"/>
          </p:cNvSpPr>
          <p:nvPr>
            <p:ph type="ftr" sz="quarter" idx="11"/>
          </p:nvPr>
        </p:nvSpPr>
        <p:spPr/>
        <p:txBody>
          <a:bodyPr/>
          <a:lstStyle/>
          <a:p>
            <a:r>
              <a:rPr lang="fr-FR"/>
              <a:t>Les ondes et nous</a:t>
            </a:r>
            <a:endParaRPr lang="en-GB" dirty="0"/>
          </a:p>
        </p:txBody>
      </p:sp>
      <p:sp>
        <p:nvSpPr>
          <p:cNvPr id="4" name="Espace réservé du numéro de diapositive 3">
            <a:extLst>
              <a:ext uri="{FF2B5EF4-FFF2-40B4-BE49-F238E27FC236}">
                <a16:creationId xmlns:a16="http://schemas.microsoft.com/office/drawing/2014/main" id="{20790235-8DF5-4C49-B324-B92F3F745B5A}"/>
              </a:ext>
            </a:extLst>
          </p:cNvPr>
          <p:cNvSpPr>
            <a:spLocks noGrp="1"/>
          </p:cNvSpPr>
          <p:nvPr>
            <p:ph type="sldNum" sz="quarter" idx="12"/>
          </p:nvPr>
        </p:nvSpPr>
        <p:spPr/>
        <p:txBody>
          <a:bodyPr/>
          <a:lstStyle/>
          <a:p>
            <a:fld id="{28CF56FF-A9C7-48CE-B5A8-E2EC5C60375F}" type="slidenum">
              <a:rPr lang="en-GB" smtClean="0"/>
              <a:t>58</a:t>
            </a:fld>
            <a:endParaRPr lang="en-GB"/>
          </a:p>
        </p:txBody>
      </p:sp>
      <p:sp>
        <p:nvSpPr>
          <p:cNvPr id="5" name="ZoneTexte 4">
            <a:extLst>
              <a:ext uri="{FF2B5EF4-FFF2-40B4-BE49-F238E27FC236}">
                <a16:creationId xmlns:a16="http://schemas.microsoft.com/office/drawing/2014/main" id="{BB44061E-3A78-4319-9F5A-DDFB552CCB6F}"/>
              </a:ext>
            </a:extLst>
          </p:cNvPr>
          <p:cNvSpPr txBox="1"/>
          <p:nvPr/>
        </p:nvSpPr>
        <p:spPr>
          <a:xfrm>
            <a:off x="8311080" y="316871"/>
            <a:ext cx="3069125" cy="369332"/>
          </a:xfrm>
          <a:prstGeom prst="rect">
            <a:avLst/>
          </a:prstGeom>
          <a:noFill/>
        </p:spPr>
        <p:txBody>
          <a:bodyPr wrap="square" rtlCol="0">
            <a:spAutoFit/>
          </a:bodyPr>
          <a:lstStyle/>
          <a:p>
            <a:r>
              <a:rPr lang="fr-FR" dirty="0">
                <a:solidFill>
                  <a:srgbClr val="FF0000"/>
                </a:solidFill>
              </a:rPr>
              <a:t>Pour ou contre la 5G ?</a:t>
            </a:r>
          </a:p>
        </p:txBody>
      </p:sp>
      <p:graphicFrame>
        <p:nvGraphicFramePr>
          <p:cNvPr id="8" name="Tableau 8">
            <a:extLst>
              <a:ext uri="{FF2B5EF4-FFF2-40B4-BE49-F238E27FC236}">
                <a16:creationId xmlns:a16="http://schemas.microsoft.com/office/drawing/2014/main" id="{7B1999F0-468E-4F24-AACC-3A891D513BD3}"/>
              </a:ext>
            </a:extLst>
          </p:cNvPr>
          <p:cNvGraphicFramePr>
            <a:graphicFrameLocks noGrp="1"/>
          </p:cNvGraphicFramePr>
          <p:nvPr>
            <p:extLst>
              <p:ext uri="{D42A27DB-BD31-4B8C-83A1-F6EECF244321}">
                <p14:modId xmlns:p14="http://schemas.microsoft.com/office/powerpoint/2010/main" val="4179395478"/>
              </p:ext>
            </p:extLst>
          </p:nvPr>
        </p:nvGraphicFramePr>
        <p:xfrm>
          <a:off x="2609128" y="1340678"/>
          <a:ext cx="8718488" cy="4089400"/>
        </p:xfrm>
        <a:graphic>
          <a:graphicData uri="http://schemas.openxmlformats.org/drawingml/2006/table">
            <a:tbl>
              <a:tblPr firstRow="1" bandRow="1">
                <a:tableStyleId>{5C22544A-7EE6-4342-B048-85BDC9FD1C3A}</a:tableStyleId>
              </a:tblPr>
              <a:tblGrid>
                <a:gridCol w="2951430">
                  <a:extLst>
                    <a:ext uri="{9D8B030D-6E8A-4147-A177-3AD203B41FA5}">
                      <a16:colId xmlns:a16="http://schemas.microsoft.com/office/drawing/2014/main" val="3795492127"/>
                    </a:ext>
                  </a:extLst>
                </a:gridCol>
                <a:gridCol w="2836213">
                  <a:extLst>
                    <a:ext uri="{9D8B030D-6E8A-4147-A177-3AD203B41FA5}">
                      <a16:colId xmlns:a16="http://schemas.microsoft.com/office/drawing/2014/main" val="1789008589"/>
                    </a:ext>
                  </a:extLst>
                </a:gridCol>
                <a:gridCol w="2930845">
                  <a:extLst>
                    <a:ext uri="{9D8B030D-6E8A-4147-A177-3AD203B41FA5}">
                      <a16:colId xmlns:a16="http://schemas.microsoft.com/office/drawing/2014/main" val="3704508810"/>
                    </a:ext>
                  </a:extLst>
                </a:gridCol>
              </a:tblGrid>
              <a:tr h="370840">
                <a:tc>
                  <a:txBody>
                    <a:bodyPr/>
                    <a:lstStyle/>
                    <a:p>
                      <a:pPr algn="ctr"/>
                      <a:r>
                        <a:rPr lang="fr-FR" dirty="0"/>
                        <a:t>Pour</a:t>
                      </a:r>
                    </a:p>
                  </a:txBody>
                  <a:tcPr/>
                </a:tc>
                <a:tc>
                  <a:txBody>
                    <a:bodyPr/>
                    <a:lstStyle/>
                    <a:p>
                      <a:pPr algn="ctr"/>
                      <a:endParaRPr lang="fr-FR" dirty="0"/>
                    </a:p>
                  </a:txBody>
                  <a:tcPr/>
                </a:tc>
                <a:tc>
                  <a:txBody>
                    <a:bodyPr/>
                    <a:lstStyle/>
                    <a:p>
                      <a:pPr algn="ctr"/>
                      <a:r>
                        <a:rPr lang="fr-FR" dirty="0"/>
                        <a:t>Contre</a:t>
                      </a:r>
                    </a:p>
                  </a:txBody>
                  <a:tcPr/>
                </a:tc>
                <a:extLst>
                  <a:ext uri="{0D108BD9-81ED-4DB2-BD59-A6C34878D82A}">
                    <a16:rowId xmlns:a16="http://schemas.microsoft.com/office/drawing/2014/main" val="3589408722"/>
                  </a:ext>
                </a:extLst>
              </a:tr>
              <a:tr h="370840">
                <a:tc>
                  <a:txBody>
                    <a:bodyPr/>
                    <a:lstStyle/>
                    <a:p>
                      <a:r>
                        <a:rPr lang="fr-FR" sz="1600" dirty="0">
                          <a:solidFill>
                            <a:srgbClr val="002060"/>
                          </a:solidFill>
                        </a:rPr>
                        <a:t>Plus grande vitesse de transmission </a:t>
                      </a:r>
                      <a:r>
                        <a:rPr lang="fr-FR" sz="1600" dirty="0"/>
                        <a:t>1Go/s </a:t>
                      </a:r>
                      <a:r>
                        <a:rPr lang="fr-FR" sz="1600" dirty="0">
                          <a:sym typeface="Wingdings" panose="05000000000000000000" pitchFamily="2" charset="2"/>
                        </a:rPr>
                        <a:t></a:t>
                      </a:r>
                      <a:r>
                        <a:rPr lang="fr-FR" sz="1600" dirty="0"/>
                        <a:t> 10 Go/s</a:t>
                      </a:r>
                      <a:r>
                        <a:rPr lang="fr-FR" sz="1600" dirty="0">
                          <a:sym typeface="Wingdings" panose="05000000000000000000" pitchFamily="2" charset="2"/>
                        </a:rPr>
                        <a:t> </a:t>
                      </a:r>
                      <a:endParaRPr lang="fr-FR" sz="1600" dirty="0"/>
                    </a:p>
                  </a:txBody>
                  <a:tcPr/>
                </a:tc>
                <a:tc>
                  <a:txBody>
                    <a:bodyPr/>
                    <a:lstStyle/>
                    <a:p>
                      <a:endParaRPr lang="fr-FR" sz="1600" dirty="0">
                        <a:solidFill>
                          <a:srgbClr val="002060"/>
                        </a:solidFill>
                      </a:endParaRPr>
                    </a:p>
                  </a:txBody>
                  <a:tcPr/>
                </a:tc>
                <a:tc>
                  <a:txBody>
                    <a:bodyPr/>
                    <a:lstStyle/>
                    <a:p>
                      <a:r>
                        <a:rPr lang="fr-FR" sz="1600" dirty="0">
                          <a:solidFill>
                            <a:srgbClr val="002060"/>
                          </a:solidFill>
                        </a:rPr>
                        <a:t>Coûts d’investissement</a:t>
                      </a:r>
                    </a:p>
                  </a:txBody>
                  <a:tcPr/>
                </a:tc>
                <a:extLst>
                  <a:ext uri="{0D108BD9-81ED-4DB2-BD59-A6C34878D82A}">
                    <a16:rowId xmlns:a16="http://schemas.microsoft.com/office/drawing/2014/main" val="540259302"/>
                  </a:ext>
                </a:extLst>
              </a:tr>
              <a:tr h="370840">
                <a:tc>
                  <a:txBody>
                    <a:bodyPr/>
                    <a:lstStyle/>
                    <a:p>
                      <a:r>
                        <a:rPr lang="fr-FR" sz="1600" dirty="0">
                          <a:solidFill>
                            <a:srgbClr val="002060"/>
                          </a:solidFill>
                        </a:rPr>
                        <a:t>Temps de Latence /10 </a:t>
                      </a:r>
                    </a:p>
                    <a:p>
                      <a:r>
                        <a:rPr lang="fr-FR" sz="1400" dirty="0">
                          <a:sym typeface="Wingdings" panose="05000000000000000000" pitchFamily="2" charset="2"/>
                        </a:rPr>
                        <a:t> réalité virtuelle (construction, médecine, télétravail, etc..)</a:t>
                      </a:r>
                      <a:endParaRPr lang="fr-FR" sz="1400" dirty="0"/>
                    </a:p>
                  </a:txBody>
                  <a:tcPr/>
                </a:tc>
                <a:tc>
                  <a:txBody>
                    <a:bodyPr/>
                    <a:lstStyle/>
                    <a:p>
                      <a:endParaRPr lang="fr-FR" sz="1600" dirty="0">
                        <a:solidFill>
                          <a:srgbClr val="002060"/>
                        </a:solidFill>
                      </a:endParaRPr>
                    </a:p>
                  </a:txBody>
                  <a:tcPr/>
                </a:tc>
                <a:tc>
                  <a:txBody>
                    <a:bodyPr/>
                    <a:lstStyle/>
                    <a:p>
                      <a:r>
                        <a:rPr lang="fr-FR" sz="1600" dirty="0">
                          <a:solidFill>
                            <a:srgbClr val="002060"/>
                          </a:solidFill>
                        </a:rPr>
                        <a:t>Processus et applications encore en développement</a:t>
                      </a:r>
                    </a:p>
                  </a:txBody>
                  <a:tcPr/>
                </a:tc>
                <a:extLst>
                  <a:ext uri="{0D108BD9-81ED-4DB2-BD59-A6C34878D82A}">
                    <a16:rowId xmlns:a16="http://schemas.microsoft.com/office/drawing/2014/main" val="3441532683"/>
                  </a:ext>
                </a:extLst>
              </a:tr>
              <a:tr h="370840">
                <a:tc>
                  <a:txBody>
                    <a:bodyPr/>
                    <a:lstStyle/>
                    <a:p>
                      <a:r>
                        <a:rPr lang="fr-FR" sz="1600" dirty="0">
                          <a:solidFill>
                            <a:srgbClr val="002060"/>
                          </a:solidFill>
                        </a:rPr>
                        <a:t>Connectivité accrue</a:t>
                      </a:r>
                    </a:p>
                    <a:p>
                      <a:r>
                        <a:rPr lang="fr-FR" sz="1400" dirty="0">
                          <a:solidFill>
                            <a:schemeClr val="tx1"/>
                          </a:solidFill>
                          <a:sym typeface="Wingdings" panose="05000000000000000000" pitchFamily="2" charset="2"/>
                        </a:rPr>
                        <a:t> Objets connectés</a:t>
                      </a:r>
                      <a:endParaRPr lang="fr-FR" sz="1400" dirty="0">
                        <a:solidFill>
                          <a:schemeClr val="tx1"/>
                        </a:solidFill>
                      </a:endParaRPr>
                    </a:p>
                  </a:txBody>
                  <a:tcPr/>
                </a:tc>
                <a:tc>
                  <a:txBody>
                    <a:bodyPr/>
                    <a:lstStyle/>
                    <a:p>
                      <a:endParaRPr lang="fr-FR" sz="1400" dirty="0">
                        <a:solidFill>
                          <a:schemeClr val="tx1"/>
                        </a:solidFill>
                      </a:endParaRPr>
                    </a:p>
                  </a:txBody>
                  <a:tcPr/>
                </a:tc>
                <a:tc>
                  <a:txBody>
                    <a:bodyPr/>
                    <a:lstStyle/>
                    <a:p>
                      <a:r>
                        <a:rPr lang="fr-FR" sz="1600" dirty="0">
                          <a:solidFill>
                            <a:srgbClr val="002060"/>
                          </a:solidFill>
                        </a:rPr>
                        <a:t>Couverture limitée</a:t>
                      </a:r>
                    </a:p>
                    <a:p>
                      <a:r>
                        <a:rPr lang="fr-FR" sz="1400" dirty="0">
                          <a:solidFill>
                            <a:schemeClr val="tx1"/>
                          </a:solidFill>
                        </a:rPr>
                        <a:t>(faible portée des antennes)</a:t>
                      </a:r>
                    </a:p>
                  </a:txBody>
                  <a:tcPr/>
                </a:tc>
                <a:extLst>
                  <a:ext uri="{0D108BD9-81ED-4DB2-BD59-A6C34878D82A}">
                    <a16:rowId xmlns:a16="http://schemas.microsoft.com/office/drawing/2014/main" val="3018435215"/>
                  </a:ext>
                </a:extLst>
              </a:tr>
              <a:tr h="370840">
                <a:tc>
                  <a:txBody>
                    <a:bodyPr/>
                    <a:lstStyle/>
                    <a:p>
                      <a:r>
                        <a:rPr lang="fr-FR" sz="1600" dirty="0">
                          <a:solidFill>
                            <a:srgbClr val="002060"/>
                          </a:solidFill>
                        </a:rPr>
                        <a:t>Plus efficace en énergie à débit constant</a:t>
                      </a:r>
                    </a:p>
                  </a:txBody>
                  <a:tcPr/>
                </a:tc>
                <a:tc>
                  <a:txBody>
                    <a:bodyPr/>
                    <a:lstStyle/>
                    <a:p>
                      <a:endParaRPr lang="fr-FR" sz="1600" dirty="0">
                        <a:solidFill>
                          <a:srgbClr val="002060"/>
                        </a:solidFill>
                      </a:endParaRPr>
                    </a:p>
                  </a:txBody>
                  <a:tcPr/>
                </a:tc>
                <a:tc>
                  <a:txBody>
                    <a:bodyPr/>
                    <a:lstStyle/>
                    <a:p>
                      <a:r>
                        <a:rPr lang="fr-FR" sz="1600" dirty="0">
                          <a:solidFill>
                            <a:srgbClr val="002060"/>
                          </a:solidFill>
                        </a:rPr>
                        <a:t>Problèmes de sécurité et de confidentialité </a:t>
                      </a:r>
                    </a:p>
                  </a:txBody>
                  <a:tcPr/>
                </a:tc>
                <a:extLst>
                  <a:ext uri="{0D108BD9-81ED-4DB2-BD59-A6C34878D82A}">
                    <a16:rowId xmlns:a16="http://schemas.microsoft.com/office/drawing/2014/main" val="1308656868"/>
                  </a:ext>
                </a:extLst>
              </a:tr>
              <a:tr h="370840">
                <a:tc>
                  <a:txBody>
                    <a:bodyPr/>
                    <a:lstStyle/>
                    <a:p>
                      <a:r>
                        <a:rPr lang="fr-FR" sz="1600" dirty="0">
                          <a:solidFill>
                            <a:srgbClr val="002060"/>
                          </a:solidFill>
                        </a:rPr>
                        <a:t>Efficacité des entreprises</a:t>
                      </a:r>
                    </a:p>
                    <a:p>
                      <a:r>
                        <a:rPr lang="fr-FR" sz="1400" dirty="0">
                          <a:solidFill>
                            <a:schemeClr val="tx1"/>
                          </a:solidFill>
                          <a:sym typeface="Wingdings" panose="05000000000000000000" pitchFamily="2" charset="2"/>
                        </a:rPr>
                        <a:t></a:t>
                      </a:r>
                      <a:r>
                        <a:rPr lang="fr-FR" sz="1400" dirty="0">
                          <a:solidFill>
                            <a:schemeClr val="tx1"/>
                          </a:solidFill>
                        </a:rPr>
                        <a:t>coordination des processus industriels</a:t>
                      </a:r>
                    </a:p>
                  </a:txBody>
                  <a:tcPr/>
                </a:tc>
                <a:tc>
                  <a:txBody>
                    <a:bodyPr/>
                    <a:lstStyle/>
                    <a:p>
                      <a:endParaRPr lang="fr-FR" dirty="0"/>
                    </a:p>
                  </a:txBody>
                  <a:tcPr/>
                </a:tc>
                <a:tc>
                  <a:txBody>
                    <a:bodyPr/>
                    <a:lstStyle/>
                    <a:p>
                      <a:r>
                        <a:rPr lang="fr-FR" sz="1600" dirty="0">
                          <a:solidFill>
                            <a:srgbClr val="002060"/>
                          </a:solidFill>
                        </a:rPr>
                        <a:t>Zone de fréquences encombrées </a:t>
                      </a:r>
                    </a:p>
                    <a:p>
                      <a:r>
                        <a:rPr lang="fr-FR" sz="1400" dirty="0"/>
                        <a:t>(</a:t>
                      </a:r>
                      <a:r>
                        <a:rPr lang="fr-FR" sz="1400" dirty="0" err="1"/>
                        <a:t>cf</a:t>
                      </a:r>
                      <a:r>
                        <a:rPr lang="fr-FR" sz="1400" dirty="0"/>
                        <a:t> fréquence de résonance de l’eau, contrôle aérien)</a:t>
                      </a:r>
                    </a:p>
                  </a:txBody>
                  <a:tcPr/>
                </a:tc>
                <a:extLst>
                  <a:ext uri="{0D108BD9-81ED-4DB2-BD59-A6C34878D82A}">
                    <a16:rowId xmlns:a16="http://schemas.microsoft.com/office/drawing/2014/main" val="3555579494"/>
                  </a:ext>
                </a:extLst>
              </a:tr>
            </a:tbl>
          </a:graphicData>
        </a:graphic>
      </p:graphicFrame>
      <p:pic>
        <p:nvPicPr>
          <p:cNvPr id="9" name="Image 8">
            <a:extLst>
              <a:ext uri="{FF2B5EF4-FFF2-40B4-BE49-F238E27FC236}">
                <a16:creationId xmlns:a16="http://schemas.microsoft.com/office/drawing/2014/main" id="{998D647E-B727-44E9-B43B-280CD56994D5}"/>
              </a:ext>
            </a:extLst>
          </p:cNvPr>
          <p:cNvPicPr>
            <a:picLocks noChangeAspect="1"/>
          </p:cNvPicPr>
          <p:nvPr/>
        </p:nvPicPr>
        <p:blipFill>
          <a:blip r:embed="rId2"/>
          <a:stretch>
            <a:fillRect/>
          </a:stretch>
        </p:blipFill>
        <p:spPr>
          <a:xfrm>
            <a:off x="5580090" y="2533040"/>
            <a:ext cx="2805150" cy="1922479"/>
          </a:xfrm>
          <a:prstGeom prst="rect">
            <a:avLst/>
          </a:prstGeom>
        </p:spPr>
      </p:pic>
      <p:pic>
        <p:nvPicPr>
          <p:cNvPr id="11" name="Image 10" descr="Une image contenant texte, signe, clipart&#10;&#10;Description générée automatiquement">
            <a:extLst>
              <a:ext uri="{FF2B5EF4-FFF2-40B4-BE49-F238E27FC236}">
                <a16:creationId xmlns:a16="http://schemas.microsoft.com/office/drawing/2014/main" id="{45CBC10C-781F-413E-BB7F-A35FDACA7717}"/>
              </a:ext>
            </a:extLst>
          </p:cNvPr>
          <p:cNvPicPr>
            <a:picLocks noChangeAspect="1"/>
          </p:cNvPicPr>
          <p:nvPr/>
        </p:nvPicPr>
        <p:blipFill>
          <a:blip r:embed="rId3"/>
          <a:stretch>
            <a:fillRect/>
          </a:stretch>
        </p:blipFill>
        <p:spPr>
          <a:xfrm>
            <a:off x="7462974" y="4481665"/>
            <a:ext cx="922266" cy="922266"/>
          </a:xfrm>
          <a:prstGeom prst="rect">
            <a:avLst/>
          </a:prstGeom>
        </p:spPr>
      </p:pic>
      <p:pic>
        <p:nvPicPr>
          <p:cNvPr id="13" name="Image 12">
            <a:extLst>
              <a:ext uri="{FF2B5EF4-FFF2-40B4-BE49-F238E27FC236}">
                <a16:creationId xmlns:a16="http://schemas.microsoft.com/office/drawing/2014/main" id="{107A594A-07F0-4FD3-9012-DB2F6231C08A}"/>
              </a:ext>
            </a:extLst>
          </p:cNvPr>
          <p:cNvPicPr>
            <a:picLocks noChangeAspect="1"/>
          </p:cNvPicPr>
          <p:nvPr/>
        </p:nvPicPr>
        <p:blipFill>
          <a:blip r:embed="rId4"/>
          <a:stretch>
            <a:fillRect/>
          </a:stretch>
        </p:blipFill>
        <p:spPr>
          <a:xfrm>
            <a:off x="5580090" y="1725728"/>
            <a:ext cx="1277241" cy="797602"/>
          </a:xfrm>
          <a:prstGeom prst="rect">
            <a:avLst/>
          </a:prstGeom>
        </p:spPr>
      </p:pic>
    </p:spTree>
    <p:extLst>
      <p:ext uri="{BB962C8B-B14F-4D97-AF65-F5344CB8AC3E}">
        <p14:creationId xmlns:p14="http://schemas.microsoft.com/office/powerpoint/2010/main" val="1262851205"/>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55208A52-E17D-4315-A466-D098EA80CB2B}"/>
              </a:ext>
            </a:extLst>
          </p:cNvPr>
          <p:cNvSpPr>
            <a:spLocks noGrp="1"/>
          </p:cNvSpPr>
          <p:nvPr>
            <p:ph type="dt" sz="half" idx="10"/>
          </p:nvPr>
        </p:nvSpPr>
        <p:spPr/>
        <p:txBody>
          <a:bodyPr/>
          <a:lstStyle/>
          <a:p>
            <a:r>
              <a:rPr lang="fr-FR"/>
              <a:t>2024</a:t>
            </a:r>
            <a:endParaRPr lang="en-GB" dirty="0"/>
          </a:p>
        </p:txBody>
      </p:sp>
      <p:sp>
        <p:nvSpPr>
          <p:cNvPr id="3" name="Espace réservé du pied de page 2">
            <a:extLst>
              <a:ext uri="{FF2B5EF4-FFF2-40B4-BE49-F238E27FC236}">
                <a16:creationId xmlns:a16="http://schemas.microsoft.com/office/drawing/2014/main" id="{4AF96D06-CDE4-48B9-8CAD-3BD4DB6E4382}"/>
              </a:ext>
            </a:extLst>
          </p:cNvPr>
          <p:cNvSpPr>
            <a:spLocks noGrp="1"/>
          </p:cNvSpPr>
          <p:nvPr>
            <p:ph type="ftr" sz="quarter" idx="11"/>
          </p:nvPr>
        </p:nvSpPr>
        <p:spPr/>
        <p:txBody>
          <a:bodyPr/>
          <a:lstStyle/>
          <a:p>
            <a:r>
              <a:rPr lang="fr-FR"/>
              <a:t>Les ondes et nous</a:t>
            </a:r>
            <a:endParaRPr lang="en-GB" dirty="0"/>
          </a:p>
        </p:txBody>
      </p:sp>
      <p:sp>
        <p:nvSpPr>
          <p:cNvPr id="4" name="Espace réservé du numéro de diapositive 3">
            <a:extLst>
              <a:ext uri="{FF2B5EF4-FFF2-40B4-BE49-F238E27FC236}">
                <a16:creationId xmlns:a16="http://schemas.microsoft.com/office/drawing/2014/main" id="{20790235-8DF5-4C49-B324-B92F3F745B5A}"/>
              </a:ext>
            </a:extLst>
          </p:cNvPr>
          <p:cNvSpPr>
            <a:spLocks noGrp="1"/>
          </p:cNvSpPr>
          <p:nvPr>
            <p:ph type="sldNum" sz="quarter" idx="12"/>
          </p:nvPr>
        </p:nvSpPr>
        <p:spPr/>
        <p:txBody>
          <a:bodyPr/>
          <a:lstStyle/>
          <a:p>
            <a:fld id="{28CF56FF-A9C7-48CE-B5A8-E2EC5C60375F}" type="slidenum">
              <a:rPr lang="en-GB" smtClean="0"/>
              <a:t>59</a:t>
            </a:fld>
            <a:endParaRPr lang="en-GB"/>
          </a:p>
        </p:txBody>
      </p:sp>
      <p:sp>
        <p:nvSpPr>
          <p:cNvPr id="5" name="ZoneTexte 4">
            <a:extLst>
              <a:ext uri="{FF2B5EF4-FFF2-40B4-BE49-F238E27FC236}">
                <a16:creationId xmlns:a16="http://schemas.microsoft.com/office/drawing/2014/main" id="{BB44061E-3A78-4319-9F5A-DDFB552CCB6F}"/>
              </a:ext>
            </a:extLst>
          </p:cNvPr>
          <p:cNvSpPr txBox="1"/>
          <p:nvPr/>
        </p:nvSpPr>
        <p:spPr>
          <a:xfrm>
            <a:off x="7659232" y="316871"/>
            <a:ext cx="3720973" cy="369332"/>
          </a:xfrm>
          <a:prstGeom prst="rect">
            <a:avLst/>
          </a:prstGeom>
          <a:noFill/>
        </p:spPr>
        <p:txBody>
          <a:bodyPr wrap="square" rtlCol="0">
            <a:spAutoFit/>
          </a:bodyPr>
          <a:lstStyle/>
          <a:p>
            <a:r>
              <a:rPr lang="fr-FR" dirty="0">
                <a:solidFill>
                  <a:srgbClr val="FF0000"/>
                </a:solidFill>
              </a:rPr>
              <a:t>Pour ou contre la 5G (suite) ?</a:t>
            </a:r>
          </a:p>
        </p:txBody>
      </p:sp>
      <p:sp>
        <p:nvSpPr>
          <p:cNvPr id="12" name="ZoneTexte 11">
            <a:extLst>
              <a:ext uri="{FF2B5EF4-FFF2-40B4-BE49-F238E27FC236}">
                <a16:creationId xmlns:a16="http://schemas.microsoft.com/office/drawing/2014/main" id="{BCE210BE-B881-436E-95E2-C70142E5D330}"/>
              </a:ext>
            </a:extLst>
          </p:cNvPr>
          <p:cNvSpPr txBox="1"/>
          <p:nvPr/>
        </p:nvSpPr>
        <p:spPr>
          <a:xfrm>
            <a:off x="2167213" y="1787439"/>
            <a:ext cx="3717539" cy="830997"/>
          </a:xfrm>
          <a:prstGeom prst="rect">
            <a:avLst/>
          </a:prstGeom>
          <a:noFill/>
        </p:spPr>
        <p:txBody>
          <a:bodyPr wrap="square">
            <a:spAutoFit/>
          </a:bodyPr>
          <a:lstStyle/>
          <a:p>
            <a:r>
              <a:rPr lang="fr-FR" sz="1600" b="0" i="0" dirty="0">
                <a:solidFill>
                  <a:srgbClr val="4A4A4A"/>
                </a:solidFill>
                <a:effectLst/>
              </a:rPr>
              <a:t>Le secteur télécom représente environ 3 % de l’énergie consommée dans le monde (2020).</a:t>
            </a:r>
            <a:endParaRPr lang="fr-FR" sz="1600" dirty="0"/>
          </a:p>
        </p:txBody>
      </p:sp>
      <p:sp>
        <p:nvSpPr>
          <p:cNvPr id="10" name="ZoneTexte 9">
            <a:extLst>
              <a:ext uri="{FF2B5EF4-FFF2-40B4-BE49-F238E27FC236}">
                <a16:creationId xmlns:a16="http://schemas.microsoft.com/office/drawing/2014/main" id="{3FEDD66E-C9D3-4893-AA8D-ABB562187308}"/>
              </a:ext>
            </a:extLst>
          </p:cNvPr>
          <p:cNvSpPr txBox="1"/>
          <p:nvPr/>
        </p:nvSpPr>
        <p:spPr>
          <a:xfrm>
            <a:off x="2167213" y="999346"/>
            <a:ext cx="1765426" cy="369332"/>
          </a:xfrm>
          <a:prstGeom prst="rect">
            <a:avLst/>
          </a:prstGeom>
          <a:noFill/>
        </p:spPr>
        <p:txBody>
          <a:bodyPr wrap="square" rtlCol="0">
            <a:spAutoFit/>
          </a:bodyPr>
          <a:lstStyle/>
          <a:p>
            <a:r>
              <a:rPr lang="fr-FR" dirty="0">
                <a:solidFill>
                  <a:srgbClr val="FF0000"/>
                </a:solidFill>
              </a:rPr>
              <a:t>Et l’énergie ?</a:t>
            </a:r>
          </a:p>
        </p:txBody>
      </p:sp>
      <p:graphicFrame>
        <p:nvGraphicFramePr>
          <p:cNvPr id="17" name="Tableau 17">
            <a:extLst>
              <a:ext uri="{FF2B5EF4-FFF2-40B4-BE49-F238E27FC236}">
                <a16:creationId xmlns:a16="http://schemas.microsoft.com/office/drawing/2014/main" id="{BE1B3285-D570-43A7-B1F1-E1044FF110C2}"/>
              </a:ext>
            </a:extLst>
          </p:cNvPr>
          <p:cNvGraphicFramePr>
            <a:graphicFrameLocks noGrp="1"/>
          </p:cNvGraphicFramePr>
          <p:nvPr>
            <p:extLst>
              <p:ext uri="{D42A27DB-BD31-4B8C-83A1-F6EECF244321}">
                <p14:modId xmlns:p14="http://schemas.microsoft.com/office/powerpoint/2010/main" val="808016499"/>
              </p:ext>
            </p:extLst>
          </p:nvPr>
        </p:nvGraphicFramePr>
        <p:xfrm>
          <a:off x="2167213" y="3232361"/>
          <a:ext cx="8017070" cy="2529221"/>
        </p:xfrm>
        <a:graphic>
          <a:graphicData uri="http://schemas.openxmlformats.org/drawingml/2006/table">
            <a:tbl>
              <a:tblPr firstRow="1" bandRow="1">
                <a:tableStyleId>{5C22544A-7EE6-4342-B048-85BDC9FD1C3A}</a:tableStyleId>
              </a:tblPr>
              <a:tblGrid>
                <a:gridCol w="4008535">
                  <a:extLst>
                    <a:ext uri="{9D8B030D-6E8A-4147-A177-3AD203B41FA5}">
                      <a16:colId xmlns:a16="http://schemas.microsoft.com/office/drawing/2014/main" val="3321200596"/>
                    </a:ext>
                  </a:extLst>
                </a:gridCol>
                <a:gridCol w="4008535">
                  <a:extLst>
                    <a:ext uri="{9D8B030D-6E8A-4147-A177-3AD203B41FA5}">
                      <a16:colId xmlns:a16="http://schemas.microsoft.com/office/drawing/2014/main" val="3833772831"/>
                    </a:ext>
                  </a:extLst>
                </a:gridCol>
              </a:tblGrid>
              <a:tr h="421021">
                <a:tc>
                  <a:txBody>
                    <a:bodyPr/>
                    <a:lstStyle/>
                    <a:p>
                      <a:r>
                        <a:rPr lang="fr-FR" sz="1600" dirty="0" err="1"/>
                        <a:t>Élements</a:t>
                      </a:r>
                      <a:r>
                        <a:rPr lang="fr-FR" sz="1600" dirty="0"/>
                        <a:t> défavorables</a:t>
                      </a:r>
                    </a:p>
                  </a:txBody>
                  <a:tcPr/>
                </a:tc>
                <a:tc>
                  <a:txBody>
                    <a:bodyPr/>
                    <a:lstStyle/>
                    <a:p>
                      <a:r>
                        <a:rPr lang="fr-FR" sz="1600" dirty="0" err="1"/>
                        <a:t>Élements</a:t>
                      </a:r>
                      <a:r>
                        <a:rPr lang="fr-FR" sz="1600" dirty="0"/>
                        <a:t> favorables</a:t>
                      </a:r>
                    </a:p>
                  </a:txBody>
                  <a:tcPr/>
                </a:tc>
                <a:extLst>
                  <a:ext uri="{0D108BD9-81ED-4DB2-BD59-A6C34878D82A}">
                    <a16:rowId xmlns:a16="http://schemas.microsoft.com/office/drawing/2014/main" val="152512795"/>
                  </a:ext>
                </a:extLst>
              </a:tr>
              <a:tr h="370840">
                <a:tc>
                  <a:txBody>
                    <a:bodyPr/>
                    <a:lstStyle/>
                    <a:p>
                      <a:r>
                        <a:rPr lang="fr-FR" sz="1600" dirty="0"/>
                        <a:t>Augmentation du trafic </a:t>
                      </a:r>
                    </a:p>
                  </a:txBody>
                  <a:tcPr/>
                </a:tc>
                <a:tc>
                  <a:txBody>
                    <a:bodyPr/>
                    <a:lstStyle/>
                    <a:p>
                      <a:r>
                        <a:rPr lang="fr-FR" sz="1600" dirty="0"/>
                        <a:t>Meilleure efficacité par octet transmis</a:t>
                      </a:r>
                    </a:p>
                  </a:txBody>
                  <a:tcPr/>
                </a:tc>
                <a:extLst>
                  <a:ext uri="{0D108BD9-81ED-4DB2-BD59-A6C34878D82A}">
                    <a16:rowId xmlns:a16="http://schemas.microsoft.com/office/drawing/2014/main" val="873270092"/>
                  </a:ext>
                </a:extLst>
              </a:tr>
              <a:tr h="370840">
                <a:tc>
                  <a:txBody>
                    <a:bodyPr/>
                    <a:lstStyle/>
                    <a:p>
                      <a:r>
                        <a:rPr lang="fr-FR" sz="1600" dirty="0"/>
                        <a:t>Multiplication des objets connectés</a:t>
                      </a:r>
                    </a:p>
                  </a:txBody>
                  <a:tcPr/>
                </a:tc>
                <a:tc>
                  <a:txBody>
                    <a:bodyPr/>
                    <a:lstStyle/>
                    <a:p>
                      <a:r>
                        <a:rPr lang="fr-FR" sz="1600" dirty="0"/>
                        <a:t>IoT  </a:t>
                      </a:r>
                      <a:r>
                        <a:rPr lang="fr-FR" sz="1600" dirty="0">
                          <a:sym typeface="Wingdings" panose="05000000000000000000" pitchFamily="2" charset="2"/>
                        </a:rPr>
                        <a:t> objets indépendants très économes</a:t>
                      </a:r>
                      <a:endParaRPr lang="fr-FR" sz="1600" dirty="0"/>
                    </a:p>
                  </a:txBody>
                  <a:tcPr/>
                </a:tc>
                <a:extLst>
                  <a:ext uri="{0D108BD9-81ED-4DB2-BD59-A6C34878D82A}">
                    <a16:rowId xmlns:a16="http://schemas.microsoft.com/office/drawing/2014/main" val="4284196713"/>
                  </a:ext>
                </a:extLst>
              </a:tr>
              <a:tr h="370840">
                <a:tc>
                  <a:txBody>
                    <a:bodyPr/>
                    <a:lstStyle/>
                    <a:p>
                      <a:r>
                        <a:rPr lang="fr-FR" sz="1600" dirty="0"/>
                        <a:t>Stations composées d’antennes multiples</a:t>
                      </a:r>
                    </a:p>
                  </a:txBody>
                  <a:tcPr/>
                </a:tc>
                <a:tc>
                  <a:txBody>
                    <a:bodyPr/>
                    <a:lstStyle/>
                    <a:p>
                      <a:r>
                        <a:rPr lang="fr-FR" sz="1600" dirty="0"/>
                        <a:t>Antennes plus sélectives, plus intelligentes  (mode veille)</a:t>
                      </a:r>
                    </a:p>
                  </a:txBody>
                  <a:tcPr/>
                </a:tc>
                <a:extLst>
                  <a:ext uri="{0D108BD9-81ED-4DB2-BD59-A6C34878D82A}">
                    <a16:rowId xmlns:a16="http://schemas.microsoft.com/office/drawing/2014/main" val="4066103377"/>
                  </a:ext>
                </a:extLst>
              </a:tr>
              <a:tr h="370840">
                <a:tc>
                  <a:txBody>
                    <a:bodyPr/>
                    <a:lstStyle/>
                    <a:p>
                      <a:r>
                        <a:rPr lang="fr-FR" sz="1600" dirty="0"/>
                        <a:t>Plus faible portée</a:t>
                      </a:r>
                    </a:p>
                  </a:txBody>
                  <a:tcPr/>
                </a:tc>
                <a:tc>
                  <a:txBody>
                    <a:bodyPr/>
                    <a:lstStyle/>
                    <a:p>
                      <a:r>
                        <a:rPr lang="fr-FR" sz="1600" dirty="0"/>
                        <a:t>Diminution du transport physique de matériel et de personnel</a:t>
                      </a:r>
                    </a:p>
                  </a:txBody>
                  <a:tcPr/>
                </a:tc>
                <a:extLst>
                  <a:ext uri="{0D108BD9-81ED-4DB2-BD59-A6C34878D82A}">
                    <a16:rowId xmlns:a16="http://schemas.microsoft.com/office/drawing/2014/main" val="886958268"/>
                  </a:ext>
                </a:extLst>
              </a:tr>
            </a:tbl>
          </a:graphicData>
        </a:graphic>
      </p:graphicFrame>
      <p:pic>
        <p:nvPicPr>
          <p:cNvPr id="18" name="Image 17">
            <a:extLst>
              <a:ext uri="{FF2B5EF4-FFF2-40B4-BE49-F238E27FC236}">
                <a16:creationId xmlns:a16="http://schemas.microsoft.com/office/drawing/2014/main" id="{8AC066F9-F0CB-4420-9DFA-585B037B1ADA}"/>
              </a:ext>
            </a:extLst>
          </p:cNvPr>
          <p:cNvPicPr>
            <a:picLocks noChangeAspect="1"/>
          </p:cNvPicPr>
          <p:nvPr/>
        </p:nvPicPr>
        <p:blipFill>
          <a:blip r:embed="rId2"/>
          <a:stretch>
            <a:fillRect/>
          </a:stretch>
        </p:blipFill>
        <p:spPr>
          <a:xfrm>
            <a:off x="7189693" y="1096692"/>
            <a:ext cx="3171919" cy="1766815"/>
          </a:xfrm>
          <a:prstGeom prst="rect">
            <a:avLst/>
          </a:prstGeom>
        </p:spPr>
      </p:pic>
    </p:spTree>
    <p:extLst>
      <p:ext uri="{BB962C8B-B14F-4D97-AF65-F5344CB8AC3E}">
        <p14:creationId xmlns:p14="http://schemas.microsoft.com/office/powerpoint/2010/main" val="531258421"/>
      </p:ext>
    </p:extLst>
  </p:cSld>
  <p:clrMapOvr>
    <a:masterClrMapping/>
  </p:clrMapOvr>
</p:sld>
</file>

<file path=ppt/theme/theme1.xml><?xml version="1.0" encoding="utf-8"?>
<a:theme xmlns:a="http://schemas.openxmlformats.org/drawingml/2006/main" name="Brin">
  <a:themeElements>
    <a:clrScheme name="Brin">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Bri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ri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11409</TotalTime>
  <Words>4191</Words>
  <Application>Microsoft Office PowerPoint</Application>
  <PresentationFormat>Grand écran</PresentationFormat>
  <Paragraphs>695</Paragraphs>
  <Slides>59</Slides>
  <Notes>31</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59</vt:i4>
      </vt:variant>
    </vt:vector>
  </HeadingPairs>
  <TitlesOfParts>
    <vt:vector size="69" baseType="lpstr">
      <vt:lpstr>Arial</vt:lpstr>
      <vt:lpstr>Calibri</vt:lpstr>
      <vt:lpstr>Cambria Math</vt:lpstr>
      <vt:lpstr>Century Gothic</vt:lpstr>
      <vt:lpstr>Conv_RobotoCondensed-Regular</vt:lpstr>
      <vt:lpstr>Georgia</vt:lpstr>
      <vt:lpstr>Roboto Slab</vt:lpstr>
      <vt:lpstr>Wingdings</vt:lpstr>
      <vt:lpstr>Wingdings 3</vt:lpstr>
      <vt:lpstr>Brin</vt:lpstr>
      <vt:lpstr>            Les ondes et nous</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Remaud Bernard</dc:creator>
  <cp:lastModifiedBy>Remaud Bernard</cp:lastModifiedBy>
  <cp:revision>405</cp:revision>
  <cp:lastPrinted>2017-01-10T15:41:07Z</cp:lastPrinted>
  <dcterms:created xsi:type="dcterms:W3CDTF">2016-09-30T09:23:13Z</dcterms:created>
  <dcterms:modified xsi:type="dcterms:W3CDTF">2024-11-09T09:16:53Z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iveCommonsLicenseID">
    <vt:lpwstr>standard&amp;commercial=y&amp;derivatives=sa&amp;jurisdiction=fr</vt:lpwstr>
  </property>
  <property fmtid="{D5CDD505-2E9C-101B-9397-08002B2CF9AE}" pid="3" name="CreativeCommonsLicenseURL">
    <vt:lpwstr>http://creativecommons.org/licenses/by-sa/3.0/fr/</vt:lpwstr>
  </property>
  <property fmtid="{D5CDD505-2E9C-101B-9397-08002B2CF9AE}" pid="4" name="CreativeCommonsLicenseXml">
    <vt:lpwstr>&lt;?xml version="1.0" encoding="utf-8"?&gt;&lt;result&gt;&lt;license-uri&gt;http://creativecommons.org/licenses/by-sa/3.0/fr/&lt;/license-uri&gt;&lt;license-name&gt;Attribution-ShareAlike 3.0 France&lt;/license-name&gt;&lt;deprecated&gt;false&lt;/deprecated&gt;&lt;rdf&gt;&lt;rdf:RDF xmlns="http://creativecommo</vt:lpwstr>
  </property>
</Properties>
</file>