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7" r:id="rId1"/>
    <p:sldMasterId id="2147483734" r:id="rId2"/>
  </p:sldMasterIdLst>
  <p:notesMasterIdLst>
    <p:notesMasterId r:id="rId47"/>
  </p:notesMasterIdLst>
  <p:handoutMasterIdLst>
    <p:handoutMasterId r:id="rId48"/>
  </p:handoutMasterIdLst>
  <p:sldIdLst>
    <p:sldId id="257" r:id="rId3"/>
    <p:sldId id="342" r:id="rId4"/>
    <p:sldId id="621" r:id="rId5"/>
    <p:sldId id="471" r:id="rId6"/>
    <p:sldId id="465" r:id="rId7"/>
    <p:sldId id="470" r:id="rId8"/>
    <p:sldId id="348" r:id="rId9"/>
    <p:sldId id="376" r:id="rId10"/>
    <p:sldId id="619" r:id="rId11"/>
    <p:sldId id="467" r:id="rId12"/>
    <p:sldId id="346" r:id="rId13"/>
    <p:sldId id="625" r:id="rId14"/>
    <p:sldId id="622" r:id="rId15"/>
    <p:sldId id="377" r:id="rId16"/>
    <p:sldId id="350" r:id="rId17"/>
    <p:sldId id="378" r:id="rId18"/>
    <p:sldId id="360" r:id="rId19"/>
    <p:sldId id="356" r:id="rId20"/>
    <p:sldId id="379" r:id="rId21"/>
    <p:sldId id="372" r:id="rId22"/>
    <p:sldId id="359" r:id="rId23"/>
    <p:sldId id="361" r:id="rId24"/>
    <p:sldId id="389" r:id="rId25"/>
    <p:sldId id="380" r:id="rId26"/>
    <p:sldId id="358" r:id="rId27"/>
    <p:sldId id="362" r:id="rId28"/>
    <p:sldId id="365" r:id="rId29"/>
    <p:sldId id="367" r:id="rId30"/>
    <p:sldId id="357" r:id="rId31"/>
    <p:sldId id="381" r:id="rId32"/>
    <p:sldId id="393" r:id="rId33"/>
    <p:sldId id="366" r:id="rId34"/>
    <p:sldId id="469" r:id="rId35"/>
    <p:sldId id="373" r:id="rId36"/>
    <p:sldId id="386" r:id="rId37"/>
    <p:sldId id="382" r:id="rId38"/>
    <p:sldId id="368" r:id="rId39"/>
    <p:sldId id="369" r:id="rId40"/>
    <p:sldId id="385" r:id="rId41"/>
    <p:sldId id="383" r:id="rId42"/>
    <p:sldId id="374" r:id="rId43"/>
    <p:sldId id="375" r:id="rId44"/>
    <p:sldId id="384" r:id="rId45"/>
    <p:sldId id="464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maud Bernard" initials="RB" lastIdx="3" clrIdx="0">
    <p:extLst>
      <p:ext uri="{19B8F6BF-5375-455C-9EA6-DF929625EA0E}">
        <p15:presenceInfo xmlns:p15="http://schemas.microsoft.com/office/powerpoint/2012/main" userId="0a9b62a6bed289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17" autoAdjust="0"/>
    <p:restoredTop sz="94598" autoAdjust="0"/>
  </p:normalViewPr>
  <p:slideViewPr>
    <p:cSldViewPr snapToGrid="0">
      <p:cViewPr varScale="1">
        <p:scale>
          <a:sx n="110" d="100"/>
          <a:sy n="110" d="100"/>
        </p:scale>
        <p:origin x="804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93930E6-FA67-493B-A3DF-38C06636C5D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C00608-5419-41D3-BB7E-F17097CD767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3E9F0-6754-4E93-96D3-C4020E1F763B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2C11AF-CB31-4775-AFB2-22BA718B02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50B7261-D907-44BE-BEEE-E04AB259D4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BEEB7-18A6-4AAD-85FE-A7D027BEE232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564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950A6-AFDB-43AF-8E97-F7AA81D3FE4D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9AD21F-9328-4FDF-B011-8639040226CD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5016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444500" y="1243013"/>
            <a:ext cx="5969000" cy="3357562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9AD21F-9328-4FDF-B011-8639040226CD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262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787AC97-EB3D-4536-BCB9-2398296F9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0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077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009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497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938051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337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36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582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19">
                <a:latin typeface="Avenir LT Std 55 Roman" pitchFamily="34" charset="0"/>
              </a:defRPr>
            </a:lvl1pPr>
          </a:lstStyle>
          <a:p>
            <a:fld id="{45E6FB0D-F0DB-4FBC-A1DD-939FF27E752A}" type="slidenum">
              <a:rPr lang="en-US" kern="0" smtClean="0">
                <a:solidFill>
                  <a:sysClr val="windowText" lastClr="000000"/>
                </a:solidFill>
              </a:rPr>
              <a:pPr/>
              <a:t>‹N°›</a:t>
            </a:fld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1013886" y="274640"/>
            <a:ext cx="6034617" cy="496887"/>
          </a:xfrm>
          <a:prstGeom prst="rect">
            <a:avLst/>
          </a:prstGeom>
        </p:spPr>
        <p:txBody>
          <a:bodyPr/>
          <a:lstStyle>
            <a:lvl1pPr algn="l">
              <a:defRPr sz="1350" baseline="0">
                <a:solidFill>
                  <a:srgbClr val="F6621D"/>
                </a:solidFill>
                <a:latin typeface="Geared Slab" pitchFamily="2" charset="0"/>
                <a:ea typeface="Geared Slab" pitchFamily="2" charset="0"/>
              </a:defRPr>
            </a:lvl1pPr>
          </a:lstStyle>
          <a:p>
            <a:r>
              <a:rPr lang="fr-FR" dirty="0"/>
              <a:t>Titre de la présentation</a:t>
            </a:r>
            <a:endParaRPr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013884" y="1428751"/>
            <a:ext cx="6756400" cy="128208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013"/>
            </a:lvl1pPr>
            <a:lvl2pPr>
              <a:defRPr sz="1013"/>
            </a:lvl2pPr>
            <a:lvl3pPr>
              <a:defRPr sz="1013"/>
            </a:lvl3pPr>
            <a:lvl4pPr>
              <a:defRPr sz="1013"/>
            </a:lvl4pPr>
            <a:lvl5pPr>
              <a:defRPr sz="1013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22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CEC63C-48C9-4145-8721-39934D6EC8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5765" y="3627120"/>
            <a:ext cx="6962235" cy="60965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33ECD30-7DFB-4A84-B4FC-20DC646BE39A}"/>
              </a:ext>
            </a:extLst>
          </p:cNvPr>
          <p:cNvSpPr txBox="1">
            <a:spLocks/>
          </p:cNvSpPr>
          <p:nvPr userDrawn="1"/>
        </p:nvSpPr>
        <p:spPr>
          <a:xfrm>
            <a:off x="2806702" y="6140856"/>
            <a:ext cx="57747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900" dirty="0"/>
              <a:t>Un peu de Physique pour comprendre le monde moderne -janvier 2018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16384548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68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460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5010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37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8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7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2D2F75FD-AEBD-44F1-8143-98262EC2B4F1}"/>
              </a:ext>
            </a:extLst>
          </p:cNvPr>
          <p:cNvCxnSpPr/>
          <p:nvPr userDrawn="1"/>
        </p:nvCxnSpPr>
        <p:spPr>
          <a:xfrm flipV="1">
            <a:off x="4508501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39267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66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28884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46484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22063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354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56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42112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339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778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7600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825">
                <a:latin typeface="Avenir LT Std 55 Roman" pitchFamily="34" charset="0"/>
              </a:defRPr>
            </a:lvl1pPr>
          </a:lstStyle>
          <a:p>
            <a:fld id="{45E6FB0D-F0DB-4FBC-A1DD-939FF27E752A}" type="slidenum">
              <a:rPr lang="en-US" kern="0" smtClean="0">
                <a:solidFill>
                  <a:sysClr val="windowText" lastClr="000000"/>
                </a:solidFill>
              </a:rPr>
              <a:pPr/>
              <a:t>‹N°›</a:t>
            </a:fld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5" name="Titre 4"/>
          <p:cNvSpPr>
            <a:spLocks noGrp="1"/>
          </p:cNvSpPr>
          <p:nvPr>
            <p:ph type="title" hasCustomPrompt="1"/>
          </p:nvPr>
        </p:nvSpPr>
        <p:spPr>
          <a:xfrm>
            <a:off x="1013885" y="274640"/>
            <a:ext cx="6034617" cy="496887"/>
          </a:xfrm>
          <a:prstGeom prst="rect">
            <a:avLst/>
          </a:prstGeom>
        </p:spPr>
        <p:txBody>
          <a:bodyPr/>
          <a:lstStyle>
            <a:lvl1pPr algn="l">
              <a:defRPr sz="1800" baseline="0">
                <a:solidFill>
                  <a:srgbClr val="F6621D"/>
                </a:solidFill>
                <a:latin typeface="Geared Slab" pitchFamily="2" charset="0"/>
                <a:ea typeface="Geared Slab" pitchFamily="2" charset="0"/>
              </a:defRPr>
            </a:lvl1pPr>
          </a:lstStyle>
          <a:p>
            <a:r>
              <a:rPr lang="fr-FR" dirty="0"/>
              <a:t>Titre de la présentation</a:t>
            </a:r>
            <a:endParaRPr lang="en-US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4"/>
          </p:nvPr>
        </p:nvSpPr>
        <p:spPr>
          <a:xfrm>
            <a:off x="1013884" y="1428751"/>
            <a:ext cx="6756400" cy="164404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35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32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67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53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1969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 dirty="0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6EB06B3-7326-4429-8366-0DE15EAAEB66}"/>
              </a:ext>
            </a:extLst>
          </p:cNvPr>
          <p:cNvCxnSpPr/>
          <p:nvPr userDrawn="1"/>
        </p:nvCxnSpPr>
        <p:spPr>
          <a:xfrm flipV="1">
            <a:off x="4508502" y="812800"/>
            <a:ext cx="6946900" cy="381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82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8865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8793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8E3AED26-E9A2-457F-B81D-2D2273AFBC2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4069" y="6192962"/>
            <a:ext cx="1016088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67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16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FR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2025-2026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8CF56FF-A9C7-48CE-B5A8-E2EC5C60375F}" type="slidenum">
              <a:rPr lang="en-GB" smtClean="0"/>
              <a:t>‹N°›</a:t>
            </a:fld>
            <a:endParaRPr lang="en-GB"/>
          </a:p>
        </p:txBody>
      </p:sp>
      <p:pic>
        <p:nvPicPr>
          <p:cNvPr id="36" name="Image 35" descr="Une image contenant clipart&#10;&#10;Description générée automatiquement">
            <a:extLst>
              <a:ext uri="{FF2B5EF4-FFF2-40B4-BE49-F238E27FC236}">
                <a16:creationId xmlns:a16="http://schemas.microsoft.com/office/drawing/2014/main" id="{05A2B20A-F94E-48CF-9242-DD06CDD367E6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827" y="6184789"/>
            <a:ext cx="1049767" cy="27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0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698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bernard.remaud@univ-nantes.fr" TargetMode="External"/><Relationship Id="rId2" Type="http://schemas.openxmlformats.org/officeDocument/2006/relationships/hyperlink" Target="https://intraperso.univ-nantes.fr/m-bernard-remaud-4061.kjsp?RH=127315235768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hyperlink" Target="https://www.un-peu-de-physique.fr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6.png"/><Relationship Id="rId4" Type="http://schemas.openxmlformats.org/officeDocument/2006/relationships/image" Target="../media/image2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hyperlink" Target="https://youtu.be/YPlAWN3k6So" TargetMode="External"/><Relationship Id="rId4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7.png"/><Relationship Id="rId5" Type="http://schemas.openxmlformats.org/officeDocument/2006/relationships/image" Target="../media/image9.png"/><Relationship Id="rId4" Type="http://schemas.openxmlformats.org/officeDocument/2006/relationships/image" Target="../media/image9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0.gif"/><Relationship Id="rId5" Type="http://schemas.openxmlformats.org/officeDocument/2006/relationships/image" Target="../media/image59.gif"/><Relationship Id="rId4" Type="http://schemas.openxmlformats.org/officeDocument/2006/relationships/image" Target="../media/image58.gi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9.jpg"/><Relationship Id="rId5" Type="http://schemas.openxmlformats.org/officeDocument/2006/relationships/hyperlink" Target="https://youtu.be/UDxdq_ogqR8" TargetMode="Externa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4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dailymotion.com/video/xdom9u" TargetMode="Externa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6.png"/><Relationship Id="rId5" Type="http://schemas.openxmlformats.org/officeDocument/2006/relationships/image" Target="../media/image75.gif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bernard.remaud@univ-nantes.f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9.png"/><Relationship Id="rId5" Type="http://schemas.openxmlformats.org/officeDocument/2006/relationships/hyperlink" Target="https://www.youtube.com/channel/UCdPBh5KXlol50MEV8p1DrlA/playlists" TargetMode="External"/><Relationship Id="rId4" Type="http://schemas.openxmlformats.org/officeDocument/2006/relationships/hyperlink" Target="https://www.un-peu-de-physique.f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phyanim.sciences.univ-nantes.fr/Ondes/ondes_stationnaires/melde.php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1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552157" y="1632592"/>
            <a:ext cx="5833269" cy="933921"/>
          </a:xfrm>
          <a:solidFill>
            <a:schemeClr val="bg2"/>
          </a:solidFill>
          <a:ln>
            <a:solidFill>
              <a:srgbClr val="FF000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"/>
          </a:effectLst>
        </p:spPr>
        <p:txBody>
          <a:bodyPr>
            <a:noAutofit/>
          </a:bodyPr>
          <a:lstStyle/>
          <a:p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br>
              <a:rPr lang="fr-FR" sz="2400" dirty="0"/>
            </a:br>
            <a:r>
              <a:rPr lang="fr-FR" sz="2400" dirty="0">
                <a:latin typeface="+mn-lt"/>
              </a:rPr>
              <a:t>Un peu de Physique … pour comprendre le monde moderne</a:t>
            </a:r>
            <a:endParaRPr lang="en-GB" sz="900" dirty="0"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5E469A-CA11-49F7-A1C6-871C553C9DD1}"/>
              </a:ext>
            </a:extLst>
          </p:cNvPr>
          <p:cNvSpPr/>
          <p:nvPr/>
        </p:nvSpPr>
        <p:spPr>
          <a:xfrm>
            <a:off x="4062885" y="6062635"/>
            <a:ext cx="373618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fr-FR" sz="750" dirty="0">
                <a:solidFill>
                  <a:srgbClr val="FF0000"/>
                </a:solidFill>
                <a:latin typeface="Century Gothic" panose="020B0502020202020204"/>
              </a:rPr>
              <a:t>Cette œuvre est sous licence Creative Commons Attribution - Pas d’Utilisation Commerciale 4.0 International.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483092-4450-42C2-A2A7-F63B72841F6A}"/>
              </a:ext>
            </a:extLst>
          </p:cNvPr>
          <p:cNvSpPr/>
          <p:nvPr/>
        </p:nvSpPr>
        <p:spPr>
          <a:xfrm>
            <a:off x="3428632" y="2780879"/>
            <a:ext cx="184785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500" dirty="0">
                <a:solidFill>
                  <a:prstClr val="black"/>
                </a:solidFill>
                <a:latin typeface="Century Gothic" panose="020B0502020202020204"/>
                <a:hlinkClick r:id="rId2"/>
              </a:rPr>
              <a:t>Bernard Remaud</a:t>
            </a:r>
            <a:r>
              <a:rPr lang="fr-FR" sz="1500" dirty="0">
                <a:solidFill>
                  <a:prstClr val="black"/>
                </a:solidFill>
                <a:latin typeface="Century Gothic" panose="020B0502020202020204"/>
              </a:rPr>
              <a:t>                                               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3D4C19-BF62-4A6E-ADCD-913E5E3C1984}"/>
              </a:ext>
            </a:extLst>
          </p:cNvPr>
          <p:cNvSpPr/>
          <p:nvPr/>
        </p:nvSpPr>
        <p:spPr>
          <a:xfrm>
            <a:off x="6915519" y="2757125"/>
            <a:ext cx="28023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prstClr val="black"/>
                </a:solidFill>
                <a:latin typeface="Century Gothic" panose="020B0502020202020204"/>
                <a:hlinkClick r:id="rId3"/>
              </a:rPr>
              <a:t>bernard.remaud@univ-nantes.fr</a:t>
            </a:r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685800"/>
            <a:endParaRPr lang="fr-FR" sz="1200" dirty="0">
              <a:solidFill>
                <a:prstClr val="black"/>
              </a:solidFill>
              <a:latin typeface="Century Gothic" panose="020B0502020202020204"/>
            </a:endParaRPr>
          </a:p>
          <a:p>
            <a:pPr defTabSz="914400">
              <a:defRPr/>
            </a:pPr>
            <a:r>
              <a:rPr lang="fr-FR" sz="1200" dirty="0">
                <a:solidFill>
                  <a:prstClr val="black"/>
                </a:solidFill>
                <a:hlinkClick r:id="rId4"/>
              </a:rPr>
              <a:t>https://www.un-peu-de-physique.fr</a:t>
            </a:r>
            <a:endParaRPr lang="fr-FR" sz="1200" dirty="0">
              <a:solidFill>
                <a:prstClr val="black"/>
              </a:solidFill>
            </a:endParaRPr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3B6E00BB-9B76-38E3-4AA0-349438909F92}"/>
              </a:ext>
            </a:extLst>
          </p:cNvPr>
          <p:cNvSpPr txBox="1">
            <a:spLocks/>
          </p:cNvSpPr>
          <p:nvPr/>
        </p:nvSpPr>
        <p:spPr>
          <a:xfrm>
            <a:off x="3970316" y="4121613"/>
            <a:ext cx="2612331" cy="987227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>
                <a:solidFill>
                  <a:schemeClr val="tx1"/>
                </a:solidFill>
              </a:rPr>
              <a:t>Ch</a:t>
            </a:r>
            <a:r>
              <a:rPr lang="fr-FR" sz="1400" dirty="0">
                <a:solidFill>
                  <a:schemeClr val="tx1"/>
                </a:solidFill>
              </a:rPr>
              <a:t> -2-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  <a:p>
            <a:r>
              <a:rPr lang="fr-FR" sz="1900" dirty="0">
                <a:solidFill>
                  <a:srgbClr val="FF0000"/>
                </a:solidFill>
              </a:rPr>
              <a:t>Mécanique quantique </a:t>
            </a:r>
          </a:p>
          <a:p>
            <a:r>
              <a:rPr lang="fr-FR" sz="2000" dirty="0">
                <a:solidFill>
                  <a:srgbClr val="0070C0"/>
                </a:solidFill>
              </a:rPr>
              <a:t>b) Les états liés</a:t>
            </a:r>
            <a:endParaRPr lang="fr-FR" sz="1900" dirty="0">
              <a:solidFill>
                <a:srgbClr val="FF0000"/>
              </a:solidFill>
            </a:endParaRPr>
          </a:p>
        </p:txBody>
      </p:sp>
      <p:pic>
        <p:nvPicPr>
          <p:cNvPr id="8" name="Image 7" descr="quantum mechanics states observables equations">
            <a:extLst>
              <a:ext uri="{FF2B5EF4-FFF2-40B4-BE49-F238E27FC236}">
                <a16:creationId xmlns:a16="http://schemas.microsoft.com/office/drawing/2014/main" id="{EFD6BEDB-A89E-7AB1-1A7C-E2641BBEE9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5080" y="3840481"/>
            <a:ext cx="1965960" cy="1965960"/>
          </a:xfrm>
          <a:prstGeom prst="rect">
            <a:avLst/>
          </a:prstGeom>
        </p:spPr>
      </p:pic>
      <p:pic>
        <p:nvPicPr>
          <p:cNvPr id="3" name="Image 2" descr="Schrödinger equation abstract space">
            <a:extLst>
              <a:ext uri="{FF2B5EF4-FFF2-40B4-BE49-F238E27FC236}">
                <a16:creationId xmlns:a16="http://schemas.microsoft.com/office/drawing/2014/main" id="{B42323DB-F128-5440-6DFF-E125E60ECC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7783" y="3840481"/>
            <a:ext cx="204216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66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A12092-E9D9-434C-BE12-93753D7F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6400" y="6135090"/>
            <a:ext cx="966486" cy="370171"/>
          </a:xfrm>
        </p:spPr>
        <p:txBody>
          <a:bodyPr/>
          <a:lstStyle/>
          <a:p>
            <a:r>
              <a:rPr lang="fr-FR" sz="1100"/>
              <a:t>2025-2026</a:t>
            </a:r>
            <a:endParaRPr lang="en-GB" sz="11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A6A80-98C8-4817-AC0B-DC2241F3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CFC90C-9215-4260-B6C3-EA154139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10</a:t>
            </a:fld>
            <a:endParaRPr lang="en-GB" dirty="0"/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41E73FBB-BC07-4460-8624-0D77AE27CC61}"/>
              </a:ext>
            </a:extLst>
          </p:cNvPr>
          <p:cNvGrpSpPr/>
          <p:nvPr/>
        </p:nvGrpSpPr>
        <p:grpSpPr>
          <a:xfrm>
            <a:off x="2695033" y="2122088"/>
            <a:ext cx="1784398" cy="2048649"/>
            <a:chOff x="1815367" y="1409700"/>
            <a:chExt cx="1784398" cy="2048649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E73891D-551B-4B94-A13C-0F47CE5D6FCA}"/>
                </a:ext>
              </a:extLst>
            </p:cNvPr>
            <p:cNvGrpSpPr/>
            <p:nvPr/>
          </p:nvGrpSpPr>
          <p:grpSpPr>
            <a:xfrm>
              <a:off x="1942415" y="1409700"/>
              <a:ext cx="1143000" cy="1771650"/>
              <a:chOff x="1942415" y="1409700"/>
              <a:chExt cx="1143000" cy="1771650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D6F69123-DF0E-44B1-BC77-24FCB1C900CC}"/>
                  </a:ext>
                </a:extLst>
              </p:cNvPr>
              <p:cNvCxnSpPr/>
              <p:nvPr/>
            </p:nvCxnSpPr>
            <p:spPr>
              <a:xfrm>
                <a:off x="1942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01444BD-33EF-45AA-BE69-4B37C03D7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2415" y="3181350"/>
                <a:ext cx="1143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3B59FCB2-D8A8-4952-BB64-A12DF61D7504}"/>
                  </a:ext>
                </a:extLst>
              </p:cNvPr>
              <p:cNvCxnSpPr/>
              <p:nvPr/>
            </p:nvCxnSpPr>
            <p:spPr>
              <a:xfrm>
                <a:off x="3085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EE79393-7F41-4C4D-A553-968BB91417CE}"/>
                </a:ext>
              </a:extLst>
            </p:cNvPr>
            <p:cNvSpPr/>
            <p:nvPr/>
          </p:nvSpPr>
          <p:spPr>
            <a:xfrm>
              <a:off x="2447583" y="2471746"/>
              <a:ext cx="180973" cy="1809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E8B59D9-A9E1-4AAE-B857-455F1424C6CD}"/>
                </a:ext>
              </a:extLst>
            </p:cNvPr>
            <p:cNvCxnSpPr>
              <a:stCxn id="11" idx="6"/>
            </p:cNvCxnSpPr>
            <p:nvPr/>
          </p:nvCxnSpPr>
          <p:spPr>
            <a:xfrm>
              <a:off x="2628556" y="2562227"/>
              <a:ext cx="266359" cy="47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30EC77F2-8FE6-4051-912B-2C0766920D4A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2132915" y="2562227"/>
              <a:ext cx="314668" cy="95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F81545F-77F6-4D70-A691-336A56787A2D}"/>
                </a:ext>
              </a:extLst>
            </p:cNvPr>
            <p:cNvSpPr txBox="1"/>
            <p:nvPr/>
          </p:nvSpPr>
          <p:spPr>
            <a:xfrm>
              <a:off x="2955288" y="3152001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</a:t>
              </a:r>
              <a:endParaRPr lang="en-GB" sz="1200" dirty="0"/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48029F0-33D6-4BA6-812B-C9FE6EFB8757}"/>
                </a:ext>
              </a:extLst>
            </p:cNvPr>
            <p:cNvCxnSpPr/>
            <p:nvPr/>
          </p:nvCxnSpPr>
          <p:spPr>
            <a:xfrm>
              <a:off x="1942415" y="3181350"/>
              <a:ext cx="15998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3E9856C-0D49-45DC-89DD-2F24667F260F}"/>
                </a:ext>
              </a:extLst>
            </p:cNvPr>
            <p:cNvSpPr txBox="1"/>
            <p:nvPr/>
          </p:nvSpPr>
          <p:spPr>
            <a:xfrm>
              <a:off x="1815367" y="3142646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0</a:t>
              </a:r>
              <a:endParaRPr lang="en-GB" sz="12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45AECB6-62A3-4FB6-8ABB-315BE9602400}"/>
                </a:ext>
              </a:extLst>
            </p:cNvPr>
            <p:cNvSpPr txBox="1"/>
            <p:nvPr/>
          </p:nvSpPr>
          <p:spPr>
            <a:xfrm>
              <a:off x="3342590" y="3181350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X</a:t>
              </a:r>
              <a:endParaRPr lang="en-GB" sz="1200" dirty="0"/>
            </a:p>
          </p:txBody>
        </p:sp>
      </p:grpSp>
      <p:sp>
        <p:nvSpPr>
          <p:cNvPr id="28" name="ZoneTexte 27">
            <a:extLst>
              <a:ext uri="{FF2B5EF4-FFF2-40B4-BE49-F238E27FC236}">
                <a16:creationId xmlns:a16="http://schemas.microsoft.com/office/drawing/2014/main" id="{FAA806D6-07EE-47CD-BC28-1D29E8AE89BB}"/>
              </a:ext>
            </a:extLst>
          </p:cNvPr>
          <p:cNvSpPr txBox="1"/>
          <p:nvPr/>
        </p:nvSpPr>
        <p:spPr>
          <a:xfrm>
            <a:off x="2047873" y="835059"/>
            <a:ext cx="93916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200" dirty="0"/>
              <a:t>Avant d’étudier en détail les propriétés des fonctions d’état des objets quantiques (voir chapitre suivant), étudions –de manière intuitive – </a:t>
            </a:r>
            <a:r>
              <a:rPr lang="fr-FR" sz="1200" dirty="0">
                <a:solidFill>
                  <a:srgbClr val="FF0000"/>
                </a:solidFill>
              </a:rPr>
              <a:t>un cas simple et aisément calculable</a:t>
            </a:r>
            <a:r>
              <a:rPr lang="fr-FR" sz="1200" dirty="0"/>
              <a:t> (?)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08BCCEE-B7C7-7BDF-E1C7-ACBC93DDB3AB}"/>
                  </a:ext>
                </a:extLst>
              </p:cNvPr>
              <p:cNvSpPr txBox="1"/>
              <p:nvPr/>
            </p:nvSpPr>
            <p:spPr>
              <a:xfrm>
                <a:off x="5363183" y="2122487"/>
                <a:ext cx="5082299" cy="1466427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16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fr-FR" sz="1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𝐸𝑡</m:t>
                              </m:r>
                            </m:num>
                            <m:den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r>
                  <a:rPr lang="fr-FR" sz="1600" dirty="0"/>
                  <a:t>Sa probabilité de présence est simplement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FR" sz="18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  <m: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fr-FR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  <m:sup>
                          <m:r>
                            <a:rPr lang="fr-F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fr-F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F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fr-F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fr-FR" dirty="0"/>
              </a:p>
              <a:p>
                <a:r>
                  <a:rPr lang="fr-FR" sz="1600" dirty="0"/>
                  <a:t>L’objet ne sort pas du puits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≤0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; 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≥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fr-FR" sz="1600" i="1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08BCCEE-B7C7-7BDF-E1C7-ACBC93DDB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183" y="2122487"/>
                <a:ext cx="5082299" cy="1466427"/>
              </a:xfrm>
              <a:prstGeom prst="rect">
                <a:avLst/>
              </a:prstGeom>
              <a:blipFill>
                <a:blip r:embed="rId2"/>
                <a:stretch>
                  <a:fillRect l="-599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77E1FBB-89AA-35C1-562A-EB23BE490029}"/>
                  </a:ext>
                </a:extLst>
              </p:cNvPr>
              <p:cNvSpPr txBox="1"/>
              <p:nvPr/>
            </p:nvSpPr>
            <p:spPr>
              <a:xfrm>
                <a:off x="5363182" y="3688553"/>
                <a:ext cx="5082299" cy="9643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Seules solutions (symétrie axiale) compatibles avec les conditions aux limites 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2/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  <m:func>
                      <m:func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GB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𝑛𝑥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=1, 2, 3,…</m:t>
                        </m:r>
                      </m:e>
                    </m:func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277E1FBB-89AA-35C1-562A-EB23BE4900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182" y="3688553"/>
                <a:ext cx="5082299" cy="964367"/>
              </a:xfrm>
              <a:prstGeom prst="rect">
                <a:avLst/>
              </a:prstGeom>
              <a:blipFill>
                <a:blip r:embed="rId3"/>
                <a:stretch>
                  <a:fillRect l="-720" t="-1899" b="-6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ZoneTexte 23">
            <a:extLst>
              <a:ext uri="{FF2B5EF4-FFF2-40B4-BE49-F238E27FC236}">
                <a16:creationId xmlns:a16="http://schemas.microsoft.com/office/drawing/2014/main" id="{6B1DE069-7362-41FF-A272-6B404524E02D}"/>
              </a:ext>
            </a:extLst>
          </p:cNvPr>
          <p:cNvSpPr txBox="1"/>
          <p:nvPr/>
        </p:nvSpPr>
        <p:spPr>
          <a:xfrm>
            <a:off x="2160843" y="1363119"/>
            <a:ext cx="9154857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2060"/>
                </a:solidFill>
              </a:rPr>
              <a:t>Objet quantique de masse m et d’énergie E, dans un état stationnaire, confiné/lié dans un « puits » de potentiel de largeur « L »</a:t>
            </a:r>
            <a:endParaRPr lang="en-GB" sz="1600" dirty="0">
              <a:solidFill>
                <a:srgbClr val="00206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A680E4-9AAF-BB34-E172-A83DBA86B565}"/>
              </a:ext>
            </a:extLst>
          </p:cNvPr>
          <p:cNvSpPr txBox="1"/>
          <p:nvPr/>
        </p:nvSpPr>
        <p:spPr>
          <a:xfrm>
            <a:off x="7221682" y="275709"/>
            <a:ext cx="379286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États  stationnaires  - un exemple </a:t>
            </a:r>
            <a:endParaRPr lang="en-GB" sz="1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A070173-B726-7206-EF76-78DAC6DB3052}"/>
                  </a:ext>
                </a:extLst>
              </p:cNvPr>
              <p:cNvSpPr txBox="1"/>
              <p:nvPr/>
            </p:nvSpPr>
            <p:spPr>
              <a:xfrm>
                <a:off x="2428008" y="4707887"/>
                <a:ext cx="8362950" cy="111075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La fonction d’état exacte de l’état stationnaire d’un objet de masse </a:t>
                </a:r>
                <a:r>
                  <a:rPr lang="fr-FR" sz="1600" i="1" dirty="0"/>
                  <a:t>m</a:t>
                </a:r>
                <a:r>
                  <a:rPr lang="fr-FR" sz="1600" dirty="0"/>
                  <a:t>, confiné dans un puits de largeur </a:t>
                </a:r>
                <a:r>
                  <a:rPr lang="fr-FR" sz="1600" i="1" dirty="0"/>
                  <a:t>L</a:t>
                </a:r>
                <a:r>
                  <a:rPr lang="fr-FR" sz="1600" dirty="0"/>
                  <a:t> est donc 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fr-FR" sz="180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80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80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800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fr-FR" sz="1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𝐸𝑡</m:t>
                            </m:r>
                          </m:num>
                          <m:den>
                            <m:r>
                              <a:rPr lang="fr-FR" sz="1800" i="1">
                                <a:latin typeface="Cambria Math" panose="02040503050406030204" pitchFamily="18" charset="0"/>
                              </a:rPr>
                              <m:t>ħ</m:t>
                            </m:r>
                          </m:den>
                        </m:f>
                      </m:sup>
                    </m:sSup>
                    <m:r>
                      <a:rPr lang="fr-FR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6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16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rad>
                    <m:func>
                      <m:funcPr>
                        <m:ctrlPr>
                          <a:rPr lang="en-GB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6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GB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fr-FR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fr-FR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func>
                    <m:sSup>
                      <m:sSupPr>
                        <m:ctrlPr>
                          <a:rPr lang="fr-FR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6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ctrlPr>
                              <a:rPr lang="fr-FR" sz="16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GB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GB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f>
                              <m:fPr>
                                <m:ctrlPr>
                                  <a:rPr lang="fr-FR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ℏ</m:t>
                                    </m:r>
                                    <m:r>
                                      <a:rPr lang="fr-FR" sz="1600" b="0" i="1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fr-FR" sz="16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GB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fr-FR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GB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e>
                                  <m:sup>
                                    <m:r>
                                      <a:rPr lang="en-GB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</m:e>
                        </m:d>
                        <m:r>
                          <a:rPr lang="fr-FR" sz="16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  <m:r>
                      <a:rPr lang="fr-FR" sz="16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=1,2,…</m:t>
                    </m:r>
                  </m:oMath>
                </a14:m>
                <a:endParaRPr lang="fr-FR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A070173-B726-7206-EF76-78DAC6DB30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8008" y="4707887"/>
                <a:ext cx="8362950" cy="1110753"/>
              </a:xfrm>
              <a:prstGeom prst="rect">
                <a:avLst/>
              </a:prstGeom>
              <a:blipFill>
                <a:blip r:embed="rId4"/>
                <a:stretch>
                  <a:fillRect l="-291" t="-1081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755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  <p:bldP spid="24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89E7370-5FCC-47DC-A7BE-5BB789D76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A6A80-98C8-4817-AC0B-DC2241F3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CFC90C-9215-4260-B6C3-EA154139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11</a:t>
            </a:fld>
            <a:endParaRPr lang="en-GB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262F5-D839-4FF8-8265-AAF5F751228B}"/>
              </a:ext>
            </a:extLst>
          </p:cNvPr>
          <p:cNvSpPr txBox="1"/>
          <p:nvPr/>
        </p:nvSpPr>
        <p:spPr>
          <a:xfrm>
            <a:off x="4866589" y="1219303"/>
            <a:ext cx="6045833" cy="5847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seules fonctions d’état compatibles avec les conditions aux limites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B79A64F-99BD-4E11-973D-DCCB8C0D6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00" b="-571"/>
          <a:stretch/>
        </p:blipFill>
        <p:spPr>
          <a:xfrm>
            <a:off x="5809514" y="2043181"/>
            <a:ext cx="4159982" cy="24481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D8C44B9E-1B37-4BA9-B442-1A012B56E47A}"/>
              </a:ext>
            </a:extLst>
          </p:cNvPr>
          <p:cNvSpPr txBox="1"/>
          <p:nvPr/>
        </p:nvSpPr>
        <p:spPr>
          <a:xfrm>
            <a:off x="2644042" y="3541334"/>
            <a:ext cx="26994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 </a:t>
            </a:r>
            <a:r>
              <a:rPr lang="fr-FR" sz="1600" dirty="0">
                <a:solidFill>
                  <a:srgbClr val="0070C0"/>
                </a:solidFill>
              </a:rPr>
              <a:t>exemple</a:t>
            </a:r>
            <a:r>
              <a:rPr lang="fr-FR" sz="1600" dirty="0"/>
              <a:t> n=5</a:t>
            </a:r>
          </a:p>
          <a:p>
            <a:endParaRPr lang="fr-FR" sz="1600" dirty="0"/>
          </a:p>
          <a:p>
            <a:r>
              <a:rPr lang="fr-FR" sz="1400" dirty="0"/>
              <a:t>Seule </a:t>
            </a:r>
            <a:r>
              <a:rPr lang="fr-FR" sz="1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A(x)**2 </a:t>
            </a:r>
            <a:r>
              <a:rPr lang="fr-FR" sz="1400" dirty="0"/>
              <a:t>est observable, statistiquement </a:t>
            </a:r>
            <a:endParaRPr lang="en-GB" sz="1400" dirty="0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6D154D2D-29B9-4A54-9E71-A7E26F041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990" y="2286976"/>
            <a:ext cx="1141615" cy="703270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41E73FBB-BC07-4460-8624-0D77AE27CC61}"/>
              </a:ext>
            </a:extLst>
          </p:cNvPr>
          <p:cNvGrpSpPr/>
          <p:nvPr/>
        </p:nvGrpSpPr>
        <p:grpSpPr>
          <a:xfrm>
            <a:off x="2644042" y="1257300"/>
            <a:ext cx="1748254" cy="2019300"/>
            <a:chOff x="1815367" y="1409700"/>
            <a:chExt cx="1748254" cy="201930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E73891D-551B-4B94-A13C-0F47CE5D6FCA}"/>
                </a:ext>
              </a:extLst>
            </p:cNvPr>
            <p:cNvGrpSpPr/>
            <p:nvPr/>
          </p:nvGrpSpPr>
          <p:grpSpPr>
            <a:xfrm>
              <a:off x="1942415" y="1409700"/>
              <a:ext cx="1143000" cy="1771650"/>
              <a:chOff x="1942415" y="1409700"/>
              <a:chExt cx="1143000" cy="1771650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D6F69123-DF0E-44B1-BC77-24FCB1C900CC}"/>
                  </a:ext>
                </a:extLst>
              </p:cNvPr>
              <p:cNvCxnSpPr/>
              <p:nvPr/>
            </p:nvCxnSpPr>
            <p:spPr>
              <a:xfrm>
                <a:off x="1942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01444BD-33EF-45AA-BE69-4B37C03D7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2415" y="3181350"/>
                <a:ext cx="1143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3B59FCB2-D8A8-4952-BB64-A12DF61D7504}"/>
                  </a:ext>
                </a:extLst>
              </p:cNvPr>
              <p:cNvCxnSpPr/>
              <p:nvPr/>
            </p:nvCxnSpPr>
            <p:spPr>
              <a:xfrm>
                <a:off x="3085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EE79393-7F41-4C4D-A553-968BB91417CE}"/>
                </a:ext>
              </a:extLst>
            </p:cNvPr>
            <p:cNvSpPr/>
            <p:nvPr/>
          </p:nvSpPr>
          <p:spPr>
            <a:xfrm>
              <a:off x="2447583" y="1576396"/>
              <a:ext cx="180973" cy="1809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E8B59D9-A9E1-4AAE-B857-455F1424C6CD}"/>
                </a:ext>
              </a:extLst>
            </p:cNvPr>
            <p:cNvCxnSpPr>
              <a:stCxn id="11" idx="6"/>
            </p:cNvCxnSpPr>
            <p:nvPr/>
          </p:nvCxnSpPr>
          <p:spPr>
            <a:xfrm>
              <a:off x="2628556" y="1666877"/>
              <a:ext cx="266359" cy="47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30EC77F2-8FE6-4051-912B-2C0766920D4A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2132915" y="1666877"/>
              <a:ext cx="314668" cy="95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F81545F-77F6-4D70-A691-336A56787A2D}"/>
                </a:ext>
              </a:extLst>
            </p:cNvPr>
            <p:cNvSpPr txBox="1"/>
            <p:nvPr/>
          </p:nvSpPr>
          <p:spPr>
            <a:xfrm>
              <a:off x="2955288" y="3152001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</a:t>
              </a:r>
              <a:endParaRPr lang="en-GB" sz="1200" dirty="0"/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48029F0-33D6-4BA6-812B-C9FE6EFB8757}"/>
                </a:ext>
              </a:extLst>
            </p:cNvPr>
            <p:cNvCxnSpPr/>
            <p:nvPr/>
          </p:nvCxnSpPr>
          <p:spPr>
            <a:xfrm>
              <a:off x="1921314" y="2771961"/>
              <a:ext cx="15998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3E9856C-0D49-45DC-89DD-2F24667F260F}"/>
                </a:ext>
              </a:extLst>
            </p:cNvPr>
            <p:cNvSpPr txBox="1"/>
            <p:nvPr/>
          </p:nvSpPr>
          <p:spPr>
            <a:xfrm>
              <a:off x="1815367" y="3142646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0</a:t>
              </a:r>
              <a:endParaRPr lang="en-GB" sz="12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45AECB6-62A3-4FB6-8ABB-315BE9602400}"/>
                </a:ext>
              </a:extLst>
            </p:cNvPr>
            <p:cNvSpPr txBox="1"/>
            <p:nvPr/>
          </p:nvSpPr>
          <p:spPr>
            <a:xfrm>
              <a:off x="3306446" y="2791011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X</a:t>
              </a:r>
              <a:endParaRPr lang="en-GB" sz="1200" dirty="0"/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1EA0E07-1B46-6B87-6639-14A83C695872}"/>
              </a:ext>
            </a:extLst>
          </p:cNvPr>
          <p:cNvSpPr txBox="1"/>
          <p:nvPr/>
        </p:nvSpPr>
        <p:spPr>
          <a:xfrm>
            <a:off x="7429500" y="314280"/>
            <a:ext cx="379286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États  stationnaires  - un exemple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11BF53-DC9B-4117-B86E-4FAF63955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ED3BD1C0-92A5-4994-B8D4-7BD31FBA9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148C498-D7F8-4543-9119-7B5B2175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3DC6D90-562C-45A7-B0E3-72715D6B1A0A}"/>
                  </a:ext>
                </a:extLst>
              </p:cNvPr>
              <p:cNvSpPr txBox="1"/>
              <p:nvPr/>
            </p:nvSpPr>
            <p:spPr>
              <a:xfrm>
                <a:off x="4153541" y="1040239"/>
                <a:ext cx="7222671" cy="5150192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fr-FR" sz="1000" dirty="0"/>
                  <a:t>Lorsque l’état quantique d’une particule est stationnaire, sa fonction d’onde est : </a:t>
                </a:r>
                <a14:m>
                  <m:oMath xmlns:m="http://schemas.openxmlformats.org/officeDocument/2006/math">
                    <m:r>
                      <a:rPr lang="fr-FR" sz="1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00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00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sSup>
                      <m:sSupPr>
                        <m:ctrlP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f>
                          <m:fPr>
                            <m:ctrlP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𝐸𝑡</m:t>
                            </m:r>
                          </m:num>
                          <m:den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ħ</m:t>
                            </m:r>
                          </m:den>
                        </m:f>
                      </m:sup>
                    </m:sSup>
                    <m:r>
                      <a:rPr lang="fr-FR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; </m:t>
                    </m:r>
                  </m:oMath>
                </a14:m>
                <a:r>
                  <a:rPr lang="fr-FR" sz="1000" dirty="0">
                    <a:latin typeface="Century Gothic" panose="020B0502020202020204" pitchFamily="34" charset="0"/>
                  </a:rPr>
                  <a:t>et donc sa probabilité de présence ne dépend que de la position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0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0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fr-FR" sz="1000" dirty="0"/>
              </a:p>
              <a:p>
                <a:endParaRPr lang="fr-FR" sz="1000" dirty="0"/>
              </a:p>
              <a:p>
                <a:r>
                  <a:rPr lang="fr-FR" sz="1000" dirty="0"/>
                  <a:t>Comme c’est une densité de probabilité, la valeur moyenne d’une observable à partir de son opérateur associé est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fr-FR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𝑂𝑝</m:t>
                          </m:r>
                        </m:e>
                      </m:d>
                      <m:r>
                        <a:rPr lang="fr-FR" sz="1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⟨"/>
                          <m:endChr m:val="⟩"/>
                          <m:ctrlPr>
                            <a:rPr lang="fr-FR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acc>
                            <m:accPr>
                              <m:chr m:val="̂"/>
                              <m:ctrlP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𝑂𝑝</m:t>
                              </m:r>
                            </m:e>
                          </m:acc>
                        </m:e>
                        <m:e>
                          <m:r>
                            <a:rPr lang="fr-FR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d>
                      <m:r>
                        <a:rPr lang="fr-FR" sz="1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subHide m:val="on"/>
                          <m:supHide m:val="on"/>
                          <m:ctrlPr>
                            <a:rPr lang="fr-FR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acc>
                        <m:accPr>
                          <m:chr m:val="̂"/>
                          <m:ctrlPr>
                            <a:rPr lang="fr-FR" sz="1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d>
                            <m:dPr>
                              <m:begChr m:val=""/>
                              <m:ctrlP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  <m:r>
                                <a:rPr lang="fr-FR" sz="10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fr-FR" sz="1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acc>
                      <m:r>
                        <a:rPr lang="fr-FR" sz="10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fr-FR" sz="1000" dirty="0"/>
              </a:p>
              <a:p>
                <a:r>
                  <a:rPr lang="fr-FR" sz="1000" dirty="0"/>
                  <a:t>L’opérateur pour la position est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fr-FR" sz="1000" dirty="0"/>
                  <a:t> lui-même</a:t>
                </a:r>
              </a:p>
              <a:p>
                <a:r>
                  <a:rPr lang="fr-FR" sz="1000" dirty="0"/>
                  <a:t>L’opérateur pour la quantité de mouvement p est 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fr-FR" sz="1000" dirty="0"/>
                  <a:t> </a:t>
                </a:r>
                <a:r>
                  <a:rPr lang="fr-FR" sz="1000" dirty="0">
                    <a:latin typeface="+mj-lt"/>
                  </a:rPr>
                  <a:t>=</a:t>
                </a:r>
                <a14:m>
                  <m:oMath xmlns:m="http://schemas.openxmlformats.org/officeDocument/2006/math">
                    <m:r>
                      <a:rPr lang="fr-FR" sz="1000" i="1"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nor/>
                      </m:rPr>
                      <a:rPr lang="fr-FR" sz="1000"/>
                      <m:t>ℏ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endParaRPr lang="fr-FR" sz="1000" dirty="0"/>
              </a:p>
              <a:p>
                <a:r>
                  <a:rPr lang="fr-FR" sz="1000" dirty="0"/>
                  <a:t>Pour une particule dans un puits de potentiel de profondeur infinie, de largeur L, la solution de l’équation de Schrödinger avec les conditions aux limites </a:t>
                </a:r>
                <a14:m>
                  <m:oMath xmlns:m="http://schemas.openxmlformats.org/officeDocument/2006/math">
                    <m:r>
                      <a:rPr lang="fr-FR" sz="1000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sz="1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fr-FR" sz="1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sz="1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fr-FR" sz="1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fr-FR" sz="1000" dirty="0"/>
              </a:p>
              <a:p>
                <a:pPr algn="ctr"/>
                <a:r>
                  <a:rPr lang="fr-FR" sz="1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fr-FR" sz="1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2/</m:t>
                        </m:r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rad>
                    <m:func>
                      <m:func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fr-FR" sz="10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𝑛𝑥</m:t>
                            </m:r>
                          </m:num>
                          <m:den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𝐿</m:t>
                            </m:r>
                          </m:den>
                        </m:f>
                      </m:e>
                    </m:func>
                  </m:oMath>
                </a14:m>
                <a:endParaRPr lang="fr-FR" sz="1000" dirty="0"/>
              </a:p>
              <a:p>
                <a:r>
                  <a:rPr lang="fr-FR" sz="1000" dirty="0"/>
                  <a:t>Donc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𝑂𝑝</m:t>
                        </m:r>
                      </m:e>
                    </m:d>
                    <m:r>
                      <a:rPr lang="fr-FR" sz="1000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⟨"/>
                        <m:endChr m:val="⟩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e>
                        <m:acc>
                          <m:accPr>
                            <m:chr m:val="̂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𝑂𝑝</m:t>
                            </m:r>
                          </m:e>
                        </m:acc>
                      </m:e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fr-FR" sz="1000">
                        <a:latin typeface="Cambria Math" panose="02040503050406030204" pitchFamily="18" charset="0"/>
                      </a:rPr>
                      <m:t>= </m:t>
                    </m:r>
                    <m:nary>
                      <m:naryPr>
                        <m:subHide m:val="on"/>
                        <m:supHide m:val="on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acc>
                      <m:accPr>
                        <m:chr m:val="̂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d>
                          <m:dPr>
                            <m:begChr m:val=""/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𝑂𝑝</m:t>
                            </m:r>
                            <m:r>
                              <a:rPr lang="fr-FR" sz="100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acc>
                    <m:r>
                      <a:rPr lang="fr-FR" sz="1000" i="1">
                        <a:latin typeface="Cambria Math" panose="02040503050406030204" pitchFamily="18" charset="0"/>
                      </a:rPr>
                      <m:t>𝑑𝑥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nary>
                      <m:naryPr>
                        <m:limLoc m:val="subSup"/>
                        <m:ctrlP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fr-FR" sz="1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func>
                          <m:funcPr>
                            <m:ctrlP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acc>
                              <m:accPr>
                                <m:chr m:val="̂"/>
                                <m:ctrlP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𝑂𝑝</m:t>
                                </m:r>
                              </m:e>
                            </m:acc>
                            <m:d>
                              <m:dPr>
                                <m:ctrlP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𝑠𝑖</m:t>
                            </m:r>
                            <m:sSup>
                              <m:sSupPr>
                                <m:ctrlP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fr-FR" sz="1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sz="1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1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1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𝑛𝑥</m:t>
                                    </m:r>
                                  </m:num>
                                  <m:den>
                                    <m:r>
                                      <a:rPr lang="fr-FR" sz="1000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den>
                                </m:f>
                              </m:e>
                            </m:d>
                          </m:fName>
                          <m:e>
                            <m:r>
                              <a:rPr lang="fr-FR" sz="1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func>
                      </m:e>
                    </m:nary>
                  </m:oMath>
                </a14:m>
                <a:endParaRPr lang="fr-FR" sz="1000" dirty="0"/>
              </a:p>
              <a:p>
                <a:endParaRPr lang="fr-FR" sz="1000" dirty="0"/>
              </a:p>
              <a:p>
                <a:r>
                  <a:rPr lang="fr-FR" sz="1000" dirty="0"/>
                  <a:t>En prenant les opérateurs respectifs pour x et p, on trouve les valeurs moyennes :</a:t>
                </a: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fr-FR" sz="1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1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1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𝐿</m:t>
                        </m:r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et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fr-FR" sz="10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fr-FR" sz="10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d>
                      <m:d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6</m:t>
                            </m:r>
                          </m:num>
                          <m:den>
                            <m:sSup>
                              <m:sSupPr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  <m: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fr-FR" sz="1000" dirty="0"/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𝑝</m:t>
                        </m:r>
                      </m:e>
                    </m:d>
                    <m:r>
                      <a:rPr lang="fr-FR" sz="1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〈"/>
                        <m:endChr m:val="〉"/>
                        <m:ctrlP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𝑚𝑣</m:t>
                        </m:r>
                      </m:e>
                    </m:d>
                    <m:r>
                      <a:rPr lang="fr-FR" sz="1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1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et </a:t>
                </a:r>
                <a14:m>
                  <m:oMath xmlns:m="http://schemas.openxmlformats.org/officeDocument/2006/math">
                    <m:d>
                      <m:dPr>
                        <m:begChr m:val="〈"/>
                        <m:endChr m:val="〉"/>
                        <m:ctrlP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fr-FR" sz="1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fr-FR" sz="100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0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fr-FR" sz="10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Donc l’énergie (ici uniquement cinétique) est </a:t>
                </a:r>
                <a14:m>
                  <m:oMath xmlns:m="http://schemas.openxmlformats.org/officeDocument/2006/math"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= &lt;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= 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fr-FR" sz="1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ℏ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</m:e>
                          <m:sup>
                            <m:r>
                              <a:rPr lang="fr-FR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1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9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sz="1000" dirty="0"/>
                  <a:t>Les fluctuations quantiques autour des moyennes sont calculées par les écarts-types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000" i="1">
                          <a:latin typeface="Cambria Math" panose="02040503050406030204" pitchFamily="18" charset="0"/>
                        </a:rPr>
                        <m:t>=&lt;</m:t>
                      </m:r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000" i="1">
                          <a:latin typeface="Cambria Math" panose="02040503050406030204" pitchFamily="18" charset="0"/>
                        </a:rPr>
                        <m:t>&gt; − &lt;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𝑥</m:t>
                      </m:r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000" i="1">
                          <a:latin typeface="Cambria Math" panose="02040503050406030204" pitchFamily="18" charset="0"/>
                        </a:rPr>
                        <m:t> ; ∆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rad>
                        </m:den>
                      </m:f>
                      <m:rad>
                        <m:radPr>
                          <m:degHide m:val="on"/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fr-FR" sz="1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000" i="1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1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fr-FR" sz="1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000" i="1">
                          <a:latin typeface="Cambria Math" panose="02040503050406030204" pitchFamily="18" charset="0"/>
                        </a:rPr>
                        <m:t>∆</m:t>
                      </m:r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000" i="1">
                          <a:latin typeface="Cambria Math" panose="02040503050406030204" pitchFamily="18" charset="0"/>
                        </a:rPr>
                        <m:t>=&lt;</m:t>
                      </m:r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000" i="1">
                          <a:latin typeface="Cambria Math" panose="02040503050406030204" pitchFamily="18" charset="0"/>
                        </a:rPr>
                        <m:t>&gt; − &lt;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&gt;</m:t>
                          </m:r>
                        </m:e>
                        <m:sup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fr-FR" sz="1000" i="1">
                          <a:latin typeface="Cambria Math" panose="02040503050406030204" pitchFamily="18" charset="0"/>
                        </a:rPr>
                        <m:t> ; ∆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fr-FR" sz="10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1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m:rPr>
                              <m:nor/>
                            </m:rPr>
                            <a:rPr lang="fr-FR" sz="1000"/>
                            <m:t>ℏ</m:t>
                          </m:r>
                        </m:num>
                        <m:den>
                          <m:r>
                            <a:rPr lang="fr-FR" sz="1000" i="1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fr-FR" sz="1000" dirty="0"/>
              </a:p>
              <a:p>
                <a:r>
                  <a:rPr lang="fr-FR" sz="1000" dirty="0"/>
                  <a:t>On vérifie la relation d’incertitude d’Heisenberg :  </a:t>
                </a:r>
                <a14:m>
                  <m:oMath xmlns:m="http://schemas.openxmlformats.org/officeDocument/2006/math">
                    <m:r>
                      <a:rPr lang="fr-FR" sz="1000" i="1">
                        <a:latin typeface="Cambria Math" panose="02040503050406030204" pitchFamily="18" charset="0"/>
                      </a:rPr>
                      <m:t>∆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 ∆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1000"/>
                          <m:t>ℏ</m:t>
                        </m:r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ad>
                      <m:radPr>
                        <m:degHide m:val="on"/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d>
                          <m:dPr>
                            <m:ctrlPr>
                              <a:rPr lang="fr-FR" sz="1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p>
                                    <m: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sSup>
                                  <m:sSupPr>
                                    <m:ctrlP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fr-FR" sz="10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fr-FR" sz="1000" i="1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fr-FR" sz="1000" i="1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</m:rad>
                    <m:r>
                      <a:rPr lang="fr-FR" sz="1000" i="1">
                        <a:latin typeface="Cambria Math" panose="02040503050406030204" pitchFamily="18" charset="0"/>
                      </a:rPr>
                      <m:t>&gt; </m:t>
                    </m:r>
                    <m:f>
                      <m:fPr>
                        <m:ctrlPr>
                          <a:rPr lang="fr-FR" sz="1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1000"/>
                          <m:t>ℏ</m:t>
                        </m:r>
                      </m:num>
                      <m:den>
                        <m:r>
                          <a:rPr lang="fr-FR" sz="1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fr-FR" sz="1000" i="1">
                        <a:latin typeface="Cambria Math" panose="02040503050406030204" pitchFamily="18" charset="0"/>
                      </a:rPr>
                      <m:t>; 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1000" i="1">
                        <a:latin typeface="Cambria Math" panose="02040503050406030204" pitchFamily="18" charset="0"/>
                      </a:rPr>
                      <m:t>=1,2,…</m:t>
                    </m:r>
                  </m:oMath>
                </a14:m>
                <a:endParaRPr lang="fr-FR" sz="1000" dirty="0"/>
              </a:p>
              <a:p>
                <a:endParaRPr lang="fr-FR" sz="1000" dirty="0"/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F3DC6D90-562C-45A7-B0E3-72715D6B1A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541" y="1040239"/>
                <a:ext cx="7222671" cy="51501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rgbClr val="C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9C512F98-3285-1735-F786-26C5BC8E5D67}"/>
              </a:ext>
            </a:extLst>
          </p:cNvPr>
          <p:cNvSpPr txBox="1"/>
          <p:nvPr/>
        </p:nvSpPr>
        <p:spPr>
          <a:xfrm>
            <a:off x="6615954" y="305977"/>
            <a:ext cx="460837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Objet quantique dans un puits de potentiel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D613E4A-DD4B-DE24-6E3F-D97A7D3BA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0756" y="2523614"/>
            <a:ext cx="1343178" cy="156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11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55DA40-F122-0800-5360-13ECB33A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649C7C-46D3-64E0-755D-D05E8E89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13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1A9C3A-9B42-CB82-3D49-C6A079710618}"/>
              </a:ext>
            </a:extLst>
          </p:cNvPr>
          <p:cNvSpPr txBox="1"/>
          <p:nvPr/>
        </p:nvSpPr>
        <p:spPr>
          <a:xfrm>
            <a:off x="4850297" y="1930302"/>
            <a:ext cx="299167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</a:rPr>
              <a:t>Fin d’interlude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E1C843-14C7-40F7-FB18-D7FE9036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14" y="3429000"/>
            <a:ext cx="5377781" cy="1338470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34664AB-5AC6-BD1E-80B2-601F84595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7586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1BC25D5-4029-4E8A-BAEF-CD523B37E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2190750" y="1261642"/>
            <a:ext cx="8705849" cy="107721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L’énergie des états liés stationnaires des objets quantiques est quantifiée : elle n’est jamais nulle.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471CFAB-39D7-4790-89B4-97043EDE25A7}"/>
              </a:ext>
            </a:extLst>
          </p:cNvPr>
          <p:cNvSpPr txBox="1"/>
          <p:nvPr/>
        </p:nvSpPr>
        <p:spPr>
          <a:xfrm>
            <a:off x="7369216" y="366891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4284144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2021CE-5069-4945-A8F8-545607E4E4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A6A80-98C8-4817-AC0B-DC2241F3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CFC90C-9215-4260-B6C3-EA154139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15</a:t>
            </a:fld>
            <a:endParaRPr lang="en-GB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A64FFD0A-ED80-F823-309F-219705FAE8DF}"/>
              </a:ext>
            </a:extLst>
          </p:cNvPr>
          <p:cNvGrpSpPr/>
          <p:nvPr/>
        </p:nvGrpSpPr>
        <p:grpSpPr>
          <a:xfrm>
            <a:off x="3390413" y="3473303"/>
            <a:ext cx="1031435" cy="876009"/>
            <a:chOff x="3369115" y="2325628"/>
            <a:chExt cx="1709427" cy="1921907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6D154D2D-29B9-4A54-9E71-A7E26F0410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75062" y="3355303"/>
              <a:ext cx="1141615" cy="703270"/>
            </a:xfrm>
            <a:prstGeom prst="rect">
              <a:avLst/>
            </a:prstGeom>
          </p:spPr>
        </p:pic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41E73FBB-BC07-4460-8624-0D77AE27CC61}"/>
                </a:ext>
              </a:extLst>
            </p:cNvPr>
            <p:cNvGrpSpPr/>
            <p:nvPr/>
          </p:nvGrpSpPr>
          <p:grpSpPr>
            <a:xfrm>
              <a:off x="3369115" y="2325628"/>
              <a:ext cx="1709427" cy="1921907"/>
              <a:chOff x="1815367" y="1409700"/>
              <a:chExt cx="1748254" cy="2019300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9E73891D-551B-4B94-A13C-0F47CE5D6FCA}"/>
                  </a:ext>
                </a:extLst>
              </p:cNvPr>
              <p:cNvGrpSpPr/>
              <p:nvPr/>
            </p:nvGrpSpPr>
            <p:grpSpPr>
              <a:xfrm>
                <a:off x="1942415" y="1409700"/>
                <a:ext cx="1143000" cy="1771650"/>
                <a:chOff x="1942415" y="1409700"/>
                <a:chExt cx="1143000" cy="1771650"/>
              </a:xfrm>
            </p:grpSpPr>
            <p:cxnSp>
              <p:nvCxnSpPr>
                <p:cNvPr id="6" name="Connecteur droit 5">
                  <a:extLst>
                    <a:ext uri="{FF2B5EF4-FFF2-40B4-BE49-F238E27FC236}">
                      <a16:creationId xmlns:a16="http://schemas.microsoft.com/office/drawing/2014/main" id="{D6F69123-DF0E-44B1-BC77-24FCB1C900CC}"/>
                    </a:ext>
                  </a:extLst>
                </p:cNvPr>
                <p:cNvCxnSpPr/>
                <p:nvPr/>
              </p:nvCxnSpPr>
              <p:spPr>
                <a:xfrm>
                  <a:off x="1942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cteur droit 6">
                  <a:extLst>
                    <a:ext uri="{FF2B5EF4-FFF2-40B4-BE49-F238E27FC236}">
                      <a16:creationId xmlns:a16="http://schemas.microsoft.com/office/drawing/2014/main" id="{401444BD-33EF-45AA-BE69-4B37C03D7E3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2415" y="3181350"/>
                  <a:ext cx="11430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3B59FCB2-D8A8-4952-BB64-A12DF61D7504}"/>
                    </a:ext>
                  </a:extLst>
                </p:cNvPr>
                <p:cNvCxnSpPr/>
                <p:nvPr/>
              </p:nvCxnSpPr>
              <p:spPr>
                <a:xfrm>
                  <a:off x="3085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EE79393-7F41-4C4D-A553-968BB91417CE}"/>
                  </a:ext>
                </a:extLst>
              </p:cNvPr>
              <p:cNvSpPr/>
              <p:nvPr/>
            </p:nvSpPr>
            <p:spPr>
              <a:xfrm>
                <a:off x="2447583" y="1576396"/>
                <a:ext cx="180973" cy="180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cxnSp>
            <p:nvCxnSpPr>
              <p:cNvPr id="13" name="Connecteur droit avec flèche 12">
                <a:extLst>
                  <a:ext uri="{FF2B5EF4-FFF2-40B4-BE49-F238E27FC236}">
                    <a16:creationId xmlns:a16="http://schemas.microsoft.com/office/drawing/2014/main" id="{AE8B59D9-A9E1-4AAE-B857-455F1424C6CD}"/>
                  </a:ext>
                </a:extLst>
              </p:cNvPr>
              <p:cNvCxnSpPr>
                <a:stCxn id="11" idx="6"/>
              </p:cNvCxnSpPr>
              <p:nvPr/>
            </p:nvCxnSpPr>
            <p:spPr>
              <a:xfrm>
                <a:off x="2628556" y="1666877"/>
                <a:ext cx="266359" cy="47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30EC77F2-8FE6-4051-912B-2C0766920D4A}"/>
                  </a:ext>
                </a:extLst>
              </p:cNvPr>
              <p:cNvCxnSpPr>
                <a:stCxn id="11" idx="2"/>
              </p:cNvCxnSpPr>
              <p:nvPr/>
            </p:nvCxnSpPr>
            <p:spPr>
              <a:xfrm flipH="1">
                <a:off x="2132915" y="1666877"/>
                <a:ext cx="314668" cy="95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F81545F-77F6-4D70-A691-336A56787A2D}"/>
                  </a:ext>
                </a:extLst>
              </p:cNvPr>
              <p:cNvSpPr txBox="1"/>
              <p:nvPr/>
            </p:nvSpPr>
            <p:spPr>
              <a:xfrm>
                <a:off x="2955288" y="3152001"/>
                <a:ext cx="257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L</a:t>
                </a:r>
                <a:endParaRPr lang="en-GB" sz="1050" dirty="0"/>
              </a:p>
            </p:txBody>
          </p: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E48029F0-33D6-4BA6-812B-C9FE6EFB8757}"/>
                  </a:ext>
                </a:extLst>
              </p:cNvPr>
              <p:cNvCxnSpPr/>
              <p:nvPr/>
            </p:nvCxnSpPr>
            <p:spPr>
              <a:xfrm>
                <a:off x="1921314" y="2771961"/>
                <a:ext cx="1599860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A3E9856C-0D49-45DC-89DD-2F24667F260F}"/>
                  </a:ext>
                </a:extLst>
              </p:cNvPr>
              <p:cNvSpPr txBox="1"/>
              <p:nvPr/>
            </p:nvSpPr>
            <p:spPr>
              <a:xfrm>
                <a:off x="1815367" y="3142646"/>
                <a:ext cx="257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0</a:t>
                </a:r>
                <a:endParaRPr lang="en-GB" sz="1050" dirty="0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45AECB6-62A3-4FB6-8ABB-315BE9602400}"/>
                  </a:ext>
                </a:extLst>
              </p:cNvPr>
              <p:cNvSpPr txBox="1"/>
              <p:nvPr/>
            </p:nvSpPr>
            <p:spPr>
              <a:xfrm>
                <a:off x="3306446" y="2791011"/>
                <a:ext cx="257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dirty="0"/>
                  <a:t>X</a:t>
                </a:r>
                <a:endParaRPr lang="en-GB" sz="1050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D304C9A-1D81-4FB2-822A-F1B63C3D016C}"/>
                  </a:ext>
                </a:extLst>
              </p:cNvPr>
              <p:cNvSpPr/>
              <p:nvPr/>
            </p:nvSpPr>
            <p:spPr>
              <a:xfrm>
                <a:off x="5666086" y="3495504"/>
                <a:ext cx="1937582" cy="876009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𝛥</m:t>
                      </m:r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𝛥</m:t>
                      </m:r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𝑝</m:t>
                      </m:r>
                      <m:r>
                        <a:rPr lang="fr-FR" sz="1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fr-FR" sz="140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GB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GB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fr-FR" sz="14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fr-FR" sz="1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fr-FR" sz="1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e>
                      </m:rad>
                    </m:oMath>
                  </m:oMathPara>
                </a14:m>
                <a:endParaRPr lang="en-GB" sz="14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8D304C9A-1D81-4FB2-822A-F1B63C3D0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6086" y="3495504"/>
                <a:ext cx="1937582" cy="876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17593C-97E9-48B7-8EF1-6CF3FFA1E20D}"/>
                  </a:ext>
                </a:extLst>
              </p:cNvPr>
              <p:cNvSpPr/>
              <p:nvPr/>
            </p:nvSpPr>
            <p:spPr>
              <a:xfrm>
                <a:off x="8847906" y="3623375"/>
                <a:ext cx="1991058" cy="5098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𝑝</m:t>
                    </m:r>
                    <m:r>
                      <a:rPr lang="fr-FR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=1,136 </m:t>
                    </m:r>
                    <m:f>
                      <m:fPr>
                        <m:ctrlP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ℏ</m:t>
                        </m:r>
                      </m:num>
                      <m:den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1400" dirty="0">
                    <a:solidFill>
                      <a:schemeClr val="tx1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fr-FR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ℏ</m:t>
                        </m:r>
                      </m:num>
                      <m:den>
                        <m:r>
                          <a:rPr lang="fr-FR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A017593C-97E9-48B7-8EF1-6CF3FFA1E2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7906" y="3623375"/>
                <a:ext cx="1991058" cy="509883"/>
              </a:xfrm>
              <a:prstGeom prst="rect">
                <a:avLst/>
              </a:prstGeom>
              <a:blipFill>
                <a:blip r:embed="rId4"/>
                <a:stretch>
                  <a:fillRect b="-11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9984DBB-F6FE-4959-A871-01DA196DBF1C}"/>
                  </a:ext>
                </a:extLst>
              </p:cNvPr>
              <p:cNvSpPr txBox="1"/>
              <p:nvPr/>
            </p:nvSpPr>
            <p:spPr>
              <a:xfrm>
                <a:off x="2419296" y="1052947"/>
                <a:ext cx="8956356" cy="213257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</a:rPr>
                  <a:t>Inégalités d’Heisenberg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Les mesures de l’observable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/>
                  <a:t> (idem pour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400" dirty="0"/>
                  <a:t>) sont déterminées par une loi de probabilité, de valeur moyenne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</m:oMath>
                </a14:m>
                <a:r>
                  <a:rPr lang="fr-FR" sz="1400" dirty="0"/>
                  <a:t>et de dispersion </a:t>
                </a:r>
                <a14:m>
                  <m:oMath xmlns:m="http://schemas.openxmlformats.org/officeDocument/2006/math">
                    <m:r>
                      <a:rPr lang="fr-FR" sz="1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=&lt;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 −&lt;</m:t>
                    </m:r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Les mesures simultanées de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6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600" dirty="0"/>
                  <a:t> satisfont l’inégalité (indétermination) d’Heisenberg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sSub>
                        <m:sSub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;ℏ=</m:t>
                      </m:r>
                      <m:f>
                        <m:f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(6,6 </m:t>
                      </m:r>
                      <m:sSup>
                        <m:sSupPr>
                          <m:ctrlP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fr-F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−16</m:t>
                          </m:r>
                        </m:sup>
                      </m:sSup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𝑒𝑉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fr-F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fr-FR" sz="1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/>
                  <a:t>La précision des mesures de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fr-FR" sz="1400" dirty="0"/>
                  <a:t> 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fr-FR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fr-FR" sz="1400" dirty="0"/>
                  <a:t>  est limitée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9984DBB-F6FE-4959-A871-01DA196DB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296" y="1052947"/>
                <a:ext cx="8956356" cy="2132571"/>
              </a:xfrm>
              <a:prstGeom prst="rect">
                <a:avLst/>
              </a:prstGeom>
              <a:blipFill>
                <a:blip r:embed="rId5"/>
                <a:stretch>
                  <a:fillRect l="-340" t="-568" b="-142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9FB17270-A116-6C2F-8B64-B482AEFEAD5D}"/>
              </a:ext>
            </a:extLst>
          </p:cNvPr>
          <p:cNvSpPr/>
          <p:nvPr/>
        </p:nvSpPr>
        <p:spPr>
          <a:xfrm>
            <a:off x="4686433" y="3735297"/>
            <a:ext cx="695325" cy="2082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22CF7A56-52FD-74EA-051F-7E93FDC26522}"/>
              </a:ext>
            </a:extLst>
          </p:cNvPr>
          <p:cNvGrpSpPr/>
          <p:nvPr/>
        </p:nvGrpSpPr>
        <p:grpSpPr>
          <a:xfrm>
            <a:off x="8991655" y="2301347"/>
            <a:ext cx="1369958" cy="1062030"/>
            <a:chOff x="9772650" y="2589837"/>
            <a:chExt cx="1847849" cy="1253827"/>
          </a:xfrm>
        </p:grpSpPr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A588C7B0-87E1-F607-5920-6DC4D66626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72650" y="2589837"/>
              <a:ext cx="0" cy="999305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BFA13A68-E1A0-6ED9-A81E-EA5900A47055}"/>
                </a:ext>
              </a:extLst>
            </p:cNvPr>
            <p:cNvCxnSpPr>
              <a:cxnSpLocks/>
            </p:cNvCxnSpPr>
            <p:nvPr/>
          </p:nvCxnSpPr>
          <p:spPr>
            <a:xfrm>
              <a:off x="9772650" y="3589142"/>
              <a:ext cx="1847849" cy="11524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9D1D9F05-08D8-3F20-D32E-840BD6F84D57}"/>
                </a:ext>
              </a:extLst>
            </p:cNvPr>
            <p:cNvSpPr/>
            <p:nvPr/>
          </p:nvSpPr>
          <p:spPr>
            <a:xfrm>
              <a:off x="9865749" y="2866881"/>
              <a:ext cx="1526149" cy="722262"/>
            </a:xfrm>
            <a:custGeom>
              <a:avLst/>
              <a:gdLst>
                <a:gd name="connsiteX0" fmla="*/ 0 w 1562100"/>
                <a:gd name="connsiteY0" fmla="*/ 733750 h 800425"/>
                <a:gd name="connsiteX1" fmla="*/ 219075 w 1562100"/>
                <a:gd name="connsiteY1" fmla="*/ 552775 h 800425"/>
                <a:gd name="connsiteX2" fmla="*/ 314325 w 1562100"/>
                <a:gd name="connsiteY2" fmla="*/ 152725 h 800425"/>
                <a:gd name="connsiteX3" fmla="*/ 514350 w 1562100"/>
                <a:gd name="connsiteY3" fmla="*/ 362275 h 800425"/>
                <a:gd name="connsiteX4" fmla="*/ 914400 w 1562100"/>
                <a:gd name="connsiteY4" fmla="*/ 325 h 800425"/>
                <a:gd name="connsiteX5" fmla="*/ 1028700 w 1562100"/>
                <a:gd name="connsiteY5" fmla="*/ 305125 h 800425"/>
                <a:gd name="connsiteX6" fmla="*/ 1457325 w 1562100"/>
                <a:gd name="connsiteY6" fmla="*/ 676600 h 800425"/>
                <a:gd name="connsiteX7" fmla="*/ 1562100 w 1562100"/>
                <a:gd name="connsiteY7" fmla="*/ 800425 h 800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62100" h="800425">
                  <a:moveTo>
                    <a:pt x="0" y="733750"/>
                  </a:moveTo>
                  <a:cubicBezTo>
                    <a:pt x="83344" y="691681"/>
                    <a:pt x="166688" y="649612"/>
                    <a:pt x="219075" y="552775"/>
                  </a:cubicBezTo>
                  <a:cubicBezTo>
                    <a:pt x="271462" y="455938"/>
                    <a:pt x="265113" y="184475"/>
                    <a:pt x="314325" y="152725"/>
                  </a:cubicBezTo>
                  <a:cubicBezTo>
                    <a:pt x="363538" y="120975"/>
                    <a:pt x="414337" y="387675"/>
                    <a:pt x="514350" y="362275"/>
                  </a:cubicBezTo>
                  <a:cubicBezTo>
                    <a:pt x="614363" y="336875"/>
                    <a:pt x="828675" y="9850"/>
                    <a:pt x="914400" y="325"/>
                  </a:cubicBezTo>
                  <a:cubicBezTo>
                    <a:pt x="1000125" y="-9200"/>
                    <a:pt x="938213" y="192412"/>
                    <a:pt x="1028700" y="305125"/>
                  </a:cubicBezTo>
                  <a:cubicBezTo>
                    <a:pt x="1119188" y="417837"/>
                    <a:pt x="1368425" y="594050"/>
                    <a:pt x="1457325" y="676600"/>
                  </a:cubicBezTo>
                  <a:cubicBezTo>
                    <a:pt x="1546225" y="759150"/>
                    <a:pt x="1538288" y="759150"/>
                    <a:pt x="1562100" y="8004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26F115FB-ACB7-713F-0D60-27027E76A7B4}"/>
                </a:ext>
              </a:extLst>
            </p:cNvPr>
            <p:cNvCxnSpPr>
              <a:cxnSpLocks/>
            </p:cNvCxnSpPr>
            <p:nvPr/>
          </p:nvCxnSpPr>
          <p:spPr>
            <a:xfrm>
              <a:off x="10553700" y="2589837"/>
              <a:ext cx="0" cy="1048661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CDDA1FBF-66F9-BF94-7B3D-07A875AC9D4D}"/>
                    </a:ext>
                  </a:extLst>
                </p:cNvPr>
                <p:cNvSpPr txBox="1"/>
                <p:nvPr/>
              </p:nvSpPr>
              <p:spPr>
                <a:xfrm>
                  <a:off x="10096500" y="3566665"/>
                  <a:ext cx="914400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&gt; 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CDDA1FBF-66F9-BF94-7B3D-07A875AC9D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96500" y="3566665"/>
                  <a:ext cx="914400" cy="27699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B5252F79-4C52-1D23-E73B-8762306D1C0C}"/>
                </a:ext>
              </a:extLst>
            </p:cNvPr>
            <p:cNvCxnSpPr/>
            <p:nvPr/>
          </p:nvCxnSpPr>
          <p:spPr>
            <a:xfrm>
              <a:off x="10553700" y="3324225"/>
              <a:ext cx="533400" cy="0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3CC29EFC-446A-557F-D642-F427D0432009}"/>
                    </a:ext>
                  </a:extLst>
                </p:cNvPr>
                <p:cNvSpPr txBox="1"/>
                <p:nvPr/>
              </p:nvSpPr>
              <p:spPr>
                <a:xfrm>
                  <a:off x="10515657" y="3114167"/>
                  <a:ext cx="523871" cy="2769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fr-FR" sz="1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fr-FR" sz="1200" dirty="0"/>
                </a:p>
              </p:txBody>
            </p:sp>
          </mc:Choice>
          <mc:Fallback xmlns=""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3CC29EFC-446A-557F-D642-F427D04320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5657" y="3114167"/>
                  <a:ext cx="523871" cy="276999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505E0C96-C821-66CB-76D4-148C81ADA8A5}"/>
              </a:ext>
            </a:extLst>
          </p:cNvPr>
          <p:cNvSpPr txBox="1"/>
          <p:nvPr/>
        </p:nvSpPr>
        <p:spPr>
          <a:xfrm>
            <a:off x="7052207" y="276915"/>
            <a:ext cx="379286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États  stationnaires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 quantifiés</a:t>
            </a:r>
            <a:endParaRPr lang="en-GB" sz="1600" dirty="0">
              <a:solidFill>
                <a:srgbClr val="FF0000"/>
              </a:solidFill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88C78BA-FADB-4872-A7C5-C07A02B9A7C7}"/>
              </a:ext>
            </a:extLst>
          </p:cNvPr>
          <p:cNvSpPr/>
          <p:nvPr/>
        </p:nvSpPr>
        <p:spPr>
          <a:xfrm>
            <a:off x="7764260" y="3882951"/>
            <a:ext cx="695325" cy="136680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92EBC2E-A529-9905-37CF-F441D5B0901B}"/>
                  </a:ext>
                </a:extLst>
              </p:cNvPr>
              <p:cNvSpPr txBox="1"/>
              <p:nvPr/>
            </p:nvSpPr>
            <p:spPr>
              <a:xfrm>
                <a:off x="7764260" y="3614511"/>
                <a:ext cx="61272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12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92EBC2E-A529-9905-37CF-F441D5B09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4260" y="3614511"/>
                <a:ext cx="612728" cy="2769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3B98517-1E2B-61CE-BC79-693A2CDB38E2}"/>
                  </a:ext>
                </a:extLst>
              </p:cNvPr>
              <p:cNvSpPr txBox="1"/>
              <p:nvPr/>
            </p:nvSpPr>
            <p:spPr>
              <a:xfrm>
                <a:off x="2419296" y="4549371"/>
                <a:ext cx="8956355" cy="1577163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Il existe une autre relation reliant le temps et l’énergie (moins universelle que la précédente)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∆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fr-FR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f>
                        <m:fPr>
                          <m:ctrlP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fr-FR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fr-FR" sz="1400" dirty="0"/>
              </a:p>
              <a:p>
                <a:r>
                  <a:rPr lang="fr-FR" sz="1400" dirty="0"/>
                  <a:t>Pendant des durées très courtes, le principe de conservation de l’énergie peut être –très temporairement- violé 	</a:t>
                </a:r>
                <a:r>
                  <a:rPr lang="fr-FR" sz="1400" dirty="0">
                    <a:sym typeface="Wingdings" panose="05000000000000000000" pitchFamily="2" charset="2"/>
                  </a:rPr>
                  <a:t> création de particules virtuelles.</a:t>
                </a:r>
              </a:p>
              <a:p>
                <a:endParaRPr lang="fr-FR" sz="1400" dirty="0"/>
              </a:p>
              <a:p>
                <a:r>
                  <a:rPr lang="fr-FR" sz="1200" dirty="0"/>
                  <a:t>Exemple : création d’une paire électron-antiélectron </a:t>
                </a:r>
                <a14:m>
                  <m:oMath xmlns:m="http://schemas.openxmlformats.org/officeDocument/2006/math"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=1 022 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𝑒𝑉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fr-FR" sz="14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fr-FR" sz="14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3,3 </m:t>
                    </m:r>
                    <m:sSup>
                      <m:sSupPr>
                        <m:ctrlP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fr-FR" sz="1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−19</m:t>
                        </m:r>
                      </m:sup>
                    </m:sSup>
                    <m:r>
                      <a:rPr lang="fr-FR" sz="1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fr-FR" sz="140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3B98517-1E2B-61CE-BC79-693A2CDB38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9296" y="4549371"/>
                <a:ext cx="8956355" cy="1577163"/>
              </a:xfrm>
              <a:prstGeom prst="rect">
                <a:avLst/>
              </a:prstGeom>
              <a:blipFill>
                <a:blip r:embed="rId9"/>
                <a:stretch>
                  <a:fillRect l="-136" b="-1533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840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  <p:bldP spid="26" grpId="0" animBg="1"/>
      <p:bldP spid="9" grpId="0" animBg="1"/>
      <p:bldP spid="1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82F61B-EE78-4ADD-9755-CD9A0811A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1933575" y="1261641"/>
            <a:ext cx="9020175" cy="13849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L’énergie des états liés des objets quantiques est quantifiée : elle n’est jamais nulle</a:t>
            </a:r>
            <a:r>
              <a:rPr lang="fr-FR" sz="1600" dirty="0">
                <a:solidFill>
                  <a:srgbClr val="0070C0"/>
                </a:solidFill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lois de probabilité pour les grandeurs dynamiques vérifient les relations d’Heisenberg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14946B-AD7A-4FF2-A2A3-08E3A464E0F0}"/>
              </a:ext>
            </a:extLst>
          </p:cNvPr>
          <p:cNvSpPr txBox="1"/>
          <p:nvPr/>
        </p:nvSpPr>
        <p:spPr>
          <a:xfrm>
            <a:off x="7369216" y="366891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1170589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CEC8967-7916-45CC-A64A-6323D952C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A6A80-98C8-4817-AC0B-DC2241F3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CFC90C-9215-4260-B6C3-EA154139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17</a:t>
            </a:fld>
            <a:endParaRPr lang="en-GB" dirty="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118EDACB-9806-4924-B38A-6F6320B7AC9B}"/>
              </a:ext>
            </a:extLst>
          </p:cNvPr>
          <p:cNvGrpSpPr/>
          <p:nvPr/>
        </p:nvGrpSpPr>
        <p:grpSpPr>
          <a:xfrm>
            <a:off x="5333782" y="1439877"/>
            <a:ext cx="5112643" cy="586443"/>
            <a:chOff x="3695355" y="1438082"/>
            <a:chExt cx="5112643" cy="5864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2DD974A-6BD7-4CEB-9817-3ACB9DC890B2}"/>
                    </a:ext>
                  </a:extLst>
                </p:cNvPr>
                <p:cNvSpPr txBox="1"/>
                <p:nvPr/>
              </p:nvSpPr>
              <p:spPr>
                <a:xfrm>
                  <a:off x="3695355" y="1438082"/>
                  <a:ext cx="2803224" cy="586443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〈"/>
                            <m:endChr m:val="〉"/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𝑐𝑖𝑛</m:t>
                                </m:r>
                              </m:sub>
                            </m:sSub>
                          </m:e>
                        </m:d>
                        <m:r>
                          <a:rPr lang="fr-FR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sz="1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1600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𝑚𝐿</m:t>
                                </m:r>
                              </m:e>
                              <m:sup>
                                <m:r>
                                  <a:rPr lang="fr-FR" sz="1600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sz="1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sz="1600" dirty="0"/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2DD974A-6BD7-4CEB-9817-3ACB9DC89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95355" y="1438082"/>
                  <a:ext cx="2803224" cy="586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247C94B-ACFD-44ED-9BCD-F7C9968F9008}"/>
                </a:ext>
              </a:extLst>
            </p:cNvPr>
            <p:cNvSpPr txBox="1"/>
            <p:nvPr/>
          </p:nvSpPr>
          <p:spPr>
            <a:xfrm>
              <a:off x="6541048" y="1523062"/>
              <a:ext cx="226695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n=1,2, 3, 4 ,… </a:t>
              </a:r>
              <a:endParaRPr lang="en-GB" sz="1600" dirty="0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AB601CAC-10A1-40EA-A53E-354D7E3FE447}"/>
              </a:ext>
            </a:extLst>
          </p:cNvPr>
          <p:cNvGrpSpPr/>
          <p:nvPr/>
        </p:nvGrpSpPr>
        <p:grpSpPr>
          <a:xfrm>
            <a:off x="3307004" y="970346"/>
            <a:ext cx="1379296" cy="1821728"/>
            <a:chOff x="1678229" y="3838100"/>
            <a:chExt cx="1748254" cy="2054728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39B3F000-6B76-424D-9BB6-CEED231E1759}"/>
                </a:ext>
              </a:extLst>
            </p:cNvPr>
            <p:cNvGrpSpPr/>
            <p:nvPr/>
          </p:nvGrpSpPr>
          <p:grpSpPr>
            <a:xfrm>
              <a:off x="1678229" y="3838100"/>
              <a:ext cx="1748254" cy="2054728"/>
              <a:chOff x="1815367" y="1409700"/>
              <a:chExt cx="1748254" cy="2054728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D67A303A-B51B-4199-889C-2F70B12DB364}"/>
                  </a:ext>
                </a:extLst>
              </p:cNvPr>
              <p:cNvGrpSpPr/>
              <p:nvPr/>
            </p:nvGrpSpPr>
            <p:grpSpPr>
              <a:xfrm>
                <a:off x="1942415" y="1409700"/>
                <a:ext cx="1143000" cy="1771650"/>
                <a:chOff x="1942415" y="1409700"/>
                <a:chExt cx="1143000" cy="1771650"/>
              </a:xfrm>
            </p:grpSpPr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219B30CC-333C-4B63-8B02-839F567E8A5F}"/>
                    </a:ext>
                  </a:extLst>
                </p:cNvPr>
                <p:cNvCxnSpPr/>
                <p:nvPr/>
              </p:nvCxnSpPr>
              <p:spPr>
                <a:xfrm>
                  <a:off x="1942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EE32187B-BDBD-4F9A-81D9-F09EFF306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2415" y="3181350"/>
                  <a:ext cx="11430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E8D794F8-B844-4890-9AA6-139094A5EFE3}"/>
                    </a:ext>
                  </a:extLst>
                </p:cNvPr>
                <p:cNvCxnSpPr/>
                <p:nvPr/>
              </p:nvCxnSpPr>
              <p:spPr>
                <a:xfrm>
                  <a:off x="3085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2DBCD56-92A6-4BFE-AF52-7828370C279F}"/>
                  </a:ext>
                </a:extLst>
              </p:cNvPr>
              <p:cNvSpPr/>
              <p:nvPr/>
            </p:nvSpPr>
            <p:spPr>
              <a:xfrm>
                <a:off x="2447583" y="1576396"/>
                <a:ext cx="180973" cy="180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A4086DF8-8C5C-4BAF-A2A1-974D50660AD1}"/>
                  </a:ext>
                </a:extLst>
              </p:cNvPr>
              <p:cNvCxnSpPr>
                <a:stCxn id="32" idx="6"/>
              </p:cNvCxnSpPr>
              <p:nvPr/>
            </p:nvCxnSpPr>
            <p:spPr>
              <a:xfrm>
                <a:off x="2628556" y="1666877"/>
                <a:ext cx="266359" cy="47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6596AC42-783E-45AB-9A9F-5A4F00AF2C25}"/>
                  </a:ext>
                </a:extLst>
              </p:cNvPr>
              <p:cNvCxnSpPr>
                <a:stCxn id="32" idx="2"/>
              </p:cNvCxnSpPr>
              <p:nvPr/>
            </p:nvCxnSpPr>
            <p:spPr>
              <a:xfrm flipH="1">
                <a:off x="2132915" y="1666877"/>
                <a:ext cx="314668" cy="95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98A4C00-8D82-4BCC-AF77-C9F2F7092054}"/>
                  </a:ext>
                </a:extLst>
              </p:cNvPr>
              <p:cNvSpPr txBox="1"/>
              <p:nvPr/>
            </p:nvSpPr>
            <p:spPr>
              <a:xfrm>
                <a:off x="2955288" y="3152001"/>
                <a:ext cx="257175" cy="31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L</a:t>
                </a:r>
                <a:endParaRPr lang="en-GB" sz="1200" dirty="0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E30698E-1AE4-4E48-8D00-2C1379B40474}"/>
                  </a:ext>
                </a:extLst>
              </p:cNvPr>
              <p:cNvSpPr txBox="1"/>
              <p:nvPr/>
            </p:nvSpPr>
            <p:spPr>
              <a:xfrm>
                <a:off x="1815367" y="3142646"/>
                <a:ext cx="257175" cy="31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0</a:t>
                </a:r>
                <a:endParaRPr lang="en-GB" sz="1200" dirty="0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1C2A786-B95D-48B8-B71B-7DE4324A9D92}"/>
                  </a:ext>
                </a:extLst>
              </p:cNvPr>
              <p:cNvSpPr txBox="1"/>
              <p:nvPr/>
            </p:nvSpPr>
            <p:spPr>
              <a:xfrm>
                <a:off x="3306446" y="2791010"/>
                <a:ext cx="257175" cy="3124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200" dirty="0"/>
              </a:p>
            </p:txBody>
          </p:sp>
        </p:grp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45F83D84-C3FA-438A-BD11-555777FA3405}"/>
                </a:ext>
              </a:extLst>
            </p:cNvPr>
            <p:cNvCxnSpPr>
              <a:cxnSpLocks/>
            </p:cNvCxnSpPr>
            <p:nvPr/>
          </p:nvCxnSpPr>
          <p:spPr>
            <a:xfrm>
              <a:off x="1805277" y="5516872"/>
              <a:ext cx="1141460" cy="80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0D3458D-4BBD-42A6-8556-5A071922E17B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63" y="5381301"/>
              <a:ext cx="11189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C5496B32-EF64-4BB9-AD56-C340B56F42F0}"/>
                </a:ext>
              </a:extLst>
            </p:cNvPr>
            <p:cNvCxnSpPr>
              <a:cxnSpLocks/>
            </p:cNvCxnSpPr>
            <p:nvPr/>
          </p:nvCxnSpPr>
          <p:spPr>
            <a:xfrm>
              <a:off x="1805277" y="5070026"/>
              <a:ext cx="11414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B20CA547-8CBE-412E-AE39-0C4B8E4E81DE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63" y="4482745"/>
              <a:ext cx="1100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0DD8D3E1-E296-4520-A938-478032507013}"/>
                </a:ext>
              </a:extLst>
            </p:cNvPr>
            <p:cNvSpPr txBox="1"/>
            <p:nvPr/>
          </p:nvSpPr>
          <p:spPr>
            <a:xfrm>
              <a:off x="2171322" y="4266424"/>
              <a:ext cx="473722" cy="24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70C0"/>
                  </a:solidFill>
                </a:rPr>
                <a:t>n=4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7C4C106-222F-4F6D-B8A6-6D44FE7AD4E6}"/>
                </a:ext>
              </a:extLst>
            </p:cNvPr>
            <p:cNvSpPr txBox="1"/>
            <p:nvPr/>
          </p:nvSpPr>
          <p:spPr>
            <a:xfrm>
              <a:off x="2153111" y="4845046"/>
              <a:ext cx="473722" cy="24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70C0"/>
                  </a:solidFill>
                </a:rPr>
                <a:t>n=3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4D2F25C9-A1DC-4505-911A-759602802737}"/>
                </a:ext>
              </a:extLst>
            </p:cNvPr>
            <p:cNvSpPr txBox="1"/>
            <p:nvPr/>
          </p:nvSpPr>
          <p:spPr>
            <a:xfrm>
              <a:off x="2139146" y="5174684"/>
              <a:ext cx="473722" cy="24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70C0"/>
                  </a:solidFill>
                </a:rPr>
                <a:t>n=2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7AEBA898-3254-4E7E-99AF-96AB6D50497C}"/>
                </a:ext>
              </a:extLst>
            </p:cNvPr>
            <p:cNvSpPr txBox="1"/>
            <p:nvPr/>
          </p:nvSpPr>
          <p:spPr>
            <a:xfrm>
              <a:off x="2139146" y="5357396"/>
              <a:ext cx="473722" cy="242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800" dirty="0">
                  <a:solidFill>
                    <a:srgbClr val="0070C0"/>
                  </a:solidFill>
                </a:rPr>
                <a:t>n=1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80384DC4-6A6E-4384-9DBC-C25ECA8364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00" r="4953" b="9333"/>
          <a:stretch/>
        </p:blipFill>
        <p:spPr>
          <a:xfrm>
            <a:off x="3178299" y="2810987"/>
            <a:ext cx="1712277" cy="152298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B9B6CA3-DF03-472D-9C99-2ACCDCB25935}"/>
              </a:ext>
            </a:extLst>
          </p:cNvPr>
          <p:cNvSpPr txBox="1"/>
          <p:nvPr/>
        </p:nvSpPr>
        <p:spPr>
          <a:xfrm>
            <a:off x="5825432" y="992557"/>
            <a:ext cx="4436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Puits de potentiel infini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29B0437C-67A6-4F63-9EEA-8DC224E2413C}"/>
              </a:ext>
            </a:extLst>
          </p:cNvPr>
          <p:cNvSpPr txBox="1"/>
          <p:nvPr/>
        </p:nvSpPr>
        <p:spPr>
          <a:xfrm>
            <a:off x="5781675" y="2693288"/>
            <a:ext cx="4436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Puits parabolique (oscillateur harmonique)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66F29B-A3C1-4760-AB66-CEB845DF2509}"/>
                  </a:ext>
                </a:extLst>
              </p:cNvPr>
              <p:cNvSpPr/>
              <p:nvPr/>
            </p:nvSpPr>
            <p:spPr>
              <a:xfrm>
                <a:off x="5825432" y="3330837"/>
                <a:ext cx="2200924" cy="645561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&gt;=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GB" sz="1600"/>
                        <m:t>ℏ</m:t>
                      </m:r>
                      <m:r>
                        <a:rPr lang="en-GB" sz="16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Ω 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866F29B-A3C1-4760-AB66-CEB845DF25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5432" y="3330837"/>
                <a:ext cx="2200924" cy="645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B1FC758F-3163-432E-AC63-F4925B6AD42B}"/>
              </a:ext>
            </a:extLst>
          </p:cNvPr>
          <p:cNvSpPr/>
          <p:nvPr/>
        </p:nvSpPr>
        <p:spPr>
          <a:xfrm>
            <a:off x="8324608" y="3538382"/>
            <a:ext cx="17700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600" dirty="0"/>
              <a:t>n=0,1,2, 3, 4 ,… </a:t>
            </a:r>
            <a:endParaRPr lang="en-GB" sz="1600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16D03DA5-386C-4B17-A0EE-2201B5CBA5C8}"/>
              </a:ext>
            </a:extLst>
          </p:cNvPr>
          <p:cNvSpPr txBox="1"/>
          <p:nvPr/>
        </p:nvSpPr>
        <p:spPr>
          <a:xfrm>
            <a:off x="5781676" y="4036653"/>
            <a:ext cx="17932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Niveaux équidistants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7DE8E0C-C5AD-4572-A55D-039B2AEBBF58}"/>
              </a:ext>
            </a:extLst>
          </p:cNvPr>
          <p:cNvGrpSpPr/>
          <p:nvPr/>
        </p:nvGrpSpPr>
        <p:grpSpPr>
          <a:xfrm>
            <a:off x="2589212" y="4497964"/>
            <a:ext cx="7857213" cy="1558174"/>
            <a:chOff x="1051242" y="4491006"/>
            <a:chExt cx="7857213" cy="15581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3731C63-63E0-4023-8C98-D2057A67DBB1}"/>
                    </a:ext>
                  </a:extLst>
                </p:cNvPr>
                <p:cNvSpPr/>
                <p:nvPr/>
              </p:nvSpPr>
              <p:spPr>
                <a:xfrm>
                  <a:off x="4427020" y="5273068"/>
                  <a:ext cx="1921808" cy="585417"/>
                </a:xfrm>
                <a:prstGeom prst="rect">
                  <a:avLst/>
                </a:prstGeom>
                <a:ln>
                  <a:solidFill>
                    <a:srgbClr val="FF000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z="1600">
                            <a:latin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  <m:r>
                          <a:rPr lang="fr-FR" sz="1600"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fr-FR" sz="160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fr-FR" sz="16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1600">
                                <a:latin typeface="Cambria Math" panose="02040503050406030204" pitchFamily="18" charset="0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 sz="1600">
                                    <a:latin typeface="Cambria Math" panose="020405030504060302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fr-FR" sz="160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fr-FR" sz="160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m:rPr>
                                <m:nor/>
                              </m:r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</m:den>
                        </m:f>
                      </m:oMath>
                    </m:oMathPara>
                  </a14:m>
                  <a:endParaRPr lang="fr-FR" sz="1600" dirty="0"/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03731C63-63E0-4023-8C98-D2057A67DBB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27020" y="5273068"/>
                  <a:ext cx="1921808" cy="58541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A77C0B3B-ABEA-42B0-A1EC-B80CF2AACD7E}"/>
                </a:ext>
              </a:extLst>
            </p:cNvPr>
            <p:cNvSpPr txBox="1"/>
            <p:nvPr/>
          </p:nvSpPr>
          <p:spPr>
            <a:xfrm>
              <a:off x="6641505" y="5335239"/>
              <a:ext cx="226695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n=1,2, 3, 4 ,… </a:t>
              </a:r>
              <a:endParaRPr lang="en-GB" sz="1600" dirty="0"/>
            </a:p>
          </p:txBody>
        </p: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6F7CAE3A-B1F1-4881-AAD6-68A9F7D702D1}"/>
                </a:ext>
              </a:extLst>
            </p:cNvPr>
            <p:cNvSpPr txBox="1"/>
            <p:nvPr/>
          </p:nvSpPr>
          <p:spPr>
            <a:xfrm>
              <a:off x="4257675" y="4726320"/>
              <a:ext cx="4436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>
                  <a:solidFill>
                    <a:srgbClr val="0070C0"/>
                  </a:solidFill>
                </a:rPr>
                <a:t>Puits coulombien (atome hydrogène)</a:t>
              </a:r>
            </a:p>
          </p:txBody>
        </p:sp>
        <p:cxnSp>
          <p:nvCxnSpPr>
            <p:cNvPr id="45" name="Connecteur droit 44">
              <a:extLst>
                <a:ext uri="{FF2B5EF4-FFF2-40B4-BE49-F238E27FC236}">
                  <a16:creationId xmlns:a16="http://schemas.microsoft.com/office/drawing/2014/main" id="{C607590F-6237-4271-BA32-374BC4B67C08}"/>
                </a:ext>
              </a:extLst>
            </p:cNvPr>
            <p:cNvCxnSpPr>
              <a:cxnSpLocks/>
            </p:cNvCxnSpPr>
            <p:nvPr/>
          </p:nvCxnSpPr>
          <p:spPr>
            <a:xfrm>
              <a:off x="1985904" y="4910986"/>
              <a:ext cx="170027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50">
              <a:extLst>
                <a:ext uri="{FF2B5EF4-FFF2-40B4-BE49-F238E27FC236}">
                  <a16:creationId xmlns:a16="http://schemas.microsoft.com/office/drawing/2014/main" id="{20FF77E3-97A9-43F6-A751-C942014140D0}"/>
                </a:ext>
              </a:extLst>
            </p:cNvPr>
            <p:cNvCxnSpPr>
              <a:cxnSpLocks/>
            </p:cNvCxnSpPr>
            <p:nvPr/>
          </p:nvCxnSpPr>
          <p:spPr>
            <a:xfrm>
              <a:off x="2682352" y="5200650"/>
              <a:ext cx="26493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cteur droit 68">
              <a:extLst>
                <a:ext uri="{FF2B5EF4-FFF2-40B4-BE49-F238E27FC236}">
                  <a16:creationId xmlns:a16="http://schemas.microsoft.com/office/drawing/2014/main" id="{3DD6CEC8-D415-499A-8602-17F3D6A7C240}"/>
                </a:ext>
              </a:extLst>
            </p:cNvPr>
            <p:cNvCxnSpPr>
              <a:cxnSpLocks/>
            </p:cNvCxnSpPr>
            <p:nvPr/>
          </p:nvCxnSpPr>
          <p:spPr>
            <a:xfrm>
              <a:off x="2586279" y="5076602"/>
              <a:ext cx="47457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493B133D-F781-4EE4-9DBC-DE6C66C1DD23}"/>
                </a:ext>
              </a:extLst>
            </p:cNvPr>
            <p:cNvCxnSpPr>
              <a:cxnSpLocks/>
            </p:cNvCxnSpPr>
            <p:nvPr/>
          </p:nvCxnSpPr>
          <p:spPr>
            <a:xfrm>
              <a:off x="2469815" y="5009927"/>
              <a:ext cx="69248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A2C9C594-AC35-4CF0-9616-7DBD3FE62746}"/>
                </a:ext>
              </a:extLst>
            </p:cNvPr>
            <p:cNvCxnSpPr>
              <a:cxnSpLocks/>
            </p:cNvCxnSpPr>
            <p:nvPr/>
          </p:nvCxnSpPr>
          <p:spPr>
            <a:xfrm>
              <a:off x="2394882" y="4972050"/>
              <a:ext cx="86028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ZoneTexte 84">
              <a:extLst>
                <a:ext uri="{FF2B5EF4-FFF2-40B4-BE49-F238E27FC236}">
                  <a16:creationId xmlns:a16="http://schemas.microsoft.com/office/drawing/2014/main" id="{B5FAE04F-032A-4495-BAB0-6E40B633C2B3}"/>
                </a:ext>
              </a:extLst>
            </p:cNvPr>
            <p:cNvSpPr txBox="1"/>
            <p:nvPr/>
          </p:nvSpPr>
          <p:spPr>
            <a:xfrm>
              <a:off x="1051242" y="5114479"/>
              <a:ext cx="134364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/>
                <a:t>V(r)= - </a:t>
              </a:r>
              <a:r>
                <a:rPr lang="el-GR" sz="1600" dirty="0"/>
                <a:t>α</a:t>
              </a:r>
              <a:r>
                <a:rPr lang="fr-FR" sz="1600" dirty="0"/>
                <a:t>/r</a:t>
              </a:r>
            </a:p>
          </p:txBody>
        </p:sp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B87E768-6842-4E8C-A68A-CC4533BAE864}"/>
                </a:ext>
              </a:extLst>
            </p:cNvPr>
            <p:cNvGrpSpPr/>
            <p:nvPr/>
          </p:nvGrpSpPr>
          <p:grpSpPr>
            <a:xfrm>
              <a:off x="1654298" y="4491006"/>
              <a:ext cx="2316248" cy="1558174"/>
              <a:chOff x="1654298" y="4491006"/>
              <a:chExt cx="2316248" cy="1558174"/>
            </a:xfrm>
          </p:grpSpPr>
          <p:grpSp>
            <p:nvGrpSpPr>
              <p:cNvPr id="83" name="Groupe 82">
                <a:extLst>
                  <a:ext uri="{FF2B5EF4-FFF2-40B4-BE49-F238E27FC236}">
                    <a16:creationId xmlns:a16="http://schemas.microsoft.com/office/drawing/2014/main" id="{7BB601F5-D66B-4C0D-828E-E16797D32365}"/>
                  </a:ext>
                </a:extLst>
              </p:cNvPr>
              <p:cNvGrpSpPr/>
              <p:nvPr/>
            </p:nvGrpSpPr>
            <p:grpSpPr>
              <a:xfrm>
                <a:off x="1654298" y="4933950"/>
                <a:ext cx="2316248" cy="1115230"/>
                <a:chOff x="1654298" y="4933950"/>
                <a:chExt cx="2316248" cy="1115230"/>
              </a:xfrm>
            </p:grpSpPr>
            <p:sp>
              <p:nvSpPr>
                <p:cNvPr id="42" name="Arc 41">
                  <a:extLst>
                    <a:ext uri="{FF2B5EF4-FFF2-40B4-BE49-F238E27FC236}">
                      <a16:creationId xmlns:a16="http://schemas.microsoft.com/office/drawing/2014/main" id="{05DD6F45-C23F-4BA5-BC6D-5BCBA8DD39B9}"/>
                    </a:ext>
                  </a:extLst>
                </p:cNvPr>
                <p:cNvSpPr/>
                <p:nvPr/>
              </p:nvSpPr>
              <p:spPr>
                <a:xfrm>
                  <a:off x="1654298" y="4933950"/>
                  <a:ext cx="1114972" cy="1109842"/>
                </a:xfrm>
                <a:prstGeom prst="arc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sp>
              <p:nvSpPr>
                <p:cNvPr id="62" name="Arc 61">
                  <a:extLst>
                    <a:ext uri="{FF2B5EF4-FFF2-40B4-BE49-F238E27FC236}">
                      <a16:creationId xmlns:a16="http://schemas.microsoft.com/office/drawing/2014/main" id="{A6DECCBB-2CF7-40EC-B8BF-B981BC8BE7B2}"/>
                    </a:ext>
                  </a:extLst>
                </p:cNvPr>
                <p:cNvSpPr/>
                <p:nvPr/>
              </p:nvSpPr>
              <p:spPr>
                <a:xfrm flipH="1">
                  <a:off x="2857728" y="4939338"/>
                  <a:ext cx="1112818" cy="1109842"/>
                </a:xfrm>
                <a:prstGeom prst="arc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</p:grpSp>
          <p:cxnSp>
            <p:nvCxnSpPr>
              <p:cNvPr id="87" name="Connecteur droit 86">
                <a:extLst>
                  <a:ext uri="{FF2B5EF4-FFF2-40B4-BE49-F238E27FC236}">
                    <a16:creationId xmlns:a16="http://schemas.microsoft.com/office/drawing/2014/main" id="{3F2F16DB-FDB7-456C-A3AC-A9C72B39EB0C}"/>
                  </a:ext>
                </a:extLst>
              </p:cNvPr>
              <p:cNvCxnSpPr/>
              <p:nvPr/>
            </p:nvCxnSpPr>
            <p:spPr>
              <a:xfrm flipV="1">
                <a:off x="2814039" y="4491006"/>
                <a:ext cx="0" cy="109869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3AAC40F8-C1E7-C4B4-528B-CBA7731C6D9A}"/>
              </a:ext>
            </a:extLst>
          </p:cNvPr>
          <p:cNvSpPr txBox="1"/>
          <p:nvPr/>
        </p:nvSpPr>
        <p:spPr>
          <a:xfrm>
            <a:off x="7999730" y="341251"/>
            <a:ext cx="312308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États  liés –d’autres puits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6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0" grpId="0"/>
      <p:bldP spid="25" grpId="0" animBg="1"/>
      <p:bldP spid="26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BAC08DBC-9335-4324-B79D-460FC7DAF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72AA14C-6031-4C72-85F7-6F73C6C99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05460A8-7E18-4413-93D8-E210A41AF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18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0F7572B-A293-4130-A681-BA7DCF1B223B}"/>
                  </a:ext>
                </a:extLst>
              </p:cNvPr>
              <p:cNvSpPr txBox="1"/>
              <p:nvPr/>
            </p:nvSpPr>
            <p:spPr>
              <a:xfrm>
                <a:off x="2047875" y="970345"/>
                <a:ext cx="8620125" cy="219387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/>
                  <a:t>Une particule peut être soit 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Être dans un état </a:t>
                </a:r>
                <a:r>
                  <a:rPr lang="fr-FR" dirty="0">
                    <a:solidFill>
                      <a:srgbClr val="FF0000"/>
                    </a:solidFill>
                  </a:rPr>
                  <a:t>pur</a:t>
                </a:r>
                <a:r>
                  <a:rPr lang="en-GB" dirty="0"/>
                  <a:t> : </a:t>
                </a:r>
                <a:r>
                  <a:rPr lang="fr-FR" dirty="0"/>
                  <a:t>occuper un niveau d’énergie quantifié, </a:t>
                </a:r>
              </a:p>
              <a:p>
                <a:r>
                  <a:rPr lang="fr-FR" dirty="0"/>
                  <a:t>		noté </a:t>
                </a:r>
                <a:r>
                  <a:rPr lang="fr-FR" dirty="0">
                    <a:solidFill>
                      <a:srgbClr val="FF0000"/>
                    </a:solidFill>
                  </a:rPr>
                  <a:t>|1&gt;</a:t>
                </a:r>
                <a:r>
                  <a:rPr lang="fr-FR" dirty="0"/>
                  <a:t>, </a:t>
                </a:r>
                <a:r>
                  <a:rPr lang="fr-FR" dirty="0">
                    <a:solidFill>
                      <a:srgbClr val="FF0000"/>
                    </a:solidFill>
                  </a:rPr>
                  <a:t>|2&gt;</a:t>
                </a:r>
                <a:r>
                  <a:rPr lang="fr-FR" dirty="0"/>
                  <a:t>, </a:t>
                </a:r>
                <a:r>
                  <a:rPr lang="fr-FR" dirty="0">
                    <a:solidFill>
                      <a:srgbClr val="FF0000"/>
                    </a:solidFill>
                  </a:rPr>
                  <a:t>|3&gt;</a:t>
                </a:r>
                <a:r>
                  <a:rPr lang="fr-FR" dirty="0"/>
                  <a:t>, …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Être dans un état </a:t>
                </a:r>
                <a:r>
                  <a:rPr lang="fr-FR" dirty="0">
                    <a:solidFill>
                      <a:srgbClr val="FF0000"/>
                    </a:solidFill>
                  </a:rPr>
                  <a:t>mixte</a:t>
                </a:r>
                <a:r>
                  <a:rPr lang="fr-FR" dirty="0"/>
                  <a:t> : occuper </a:t>
                </a:r>
                <a:r>
                  <a:rPr lang="fr-FR" dirty="0">
                    <a:solidFill>
                      <a:srgbClr val="FF0000"/>
                    </a:solidFill>
                  </a:rPr>
                  <a:t>simultanément</a:t>
                </a:r>
                <a:r>
                  <a:rPr lang="fr-FR" dirty="0"/>
                  <a:t> plusieurs états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Par exemple, un mélange du fondamental et du premier niveau excité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fr-FR" sz="1600" b="1" i="1"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GB" sz="1600" b="1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GB" sz="1600" b="1" i="1">
                        <a:latin typeface="Cambria Math" panose="02040503050406030204" pitchFamily="18" charset="0"/>
                      </a:rPr>
                      <m:t>𝝍</m:t>
                    </m:r>
                    <m:r>
                      <a:rPr lang="en-GB" sz="1600" b="1" i="1">
                        <a:latin typeface="Cambria Math" panose="02040503050406030204" pitchFamily="18" charset="0"/>
                      </a:rPr>
                      <m:t>&gt; =</m:t>
                    </m:r>
                    <m:rad>
                      <m:radPr>
                        <m:degHide m:val="on"/>
                        <m:ctrlPr>
                          <a:rPr lang="fr-FR" sz="1600" b="1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fr-FR" sz="16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16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GB" sz="16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e>
                    </m:rad>
                    <m:r>
                      <a:rPr lang="en-GB" sz="1600" b="1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GB" sz="1600" b="1" i="1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sz="1600" b="1" i="1">
                        <a:latin typeface="Cambria Math" panose="02040503050406030204" pitchFamily="18" charset="0"/>
                      </a:rPr>
                      <m:t>&gt; +</m:t>
                    </m:r>
                    <m:f>
                      <m:fPr>
                        <m:ctrlPr>
                          <a:rPr lang="fr-FR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fr-FR" sz="16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sz="1600" b="1" i="1">
                                <a:latin typeface="Cambria Math" panose="02040503050406030204" pitchFamily="18" charset="0"/>
                              </a:rPr>
                              <m:t>𝟑</m:t>
                            </m:r>
                          </m:e>
                        </m:rad>
                      </m:den>
                    </m:f>
                    <m:r>
                      <a:rPr lang="en-GB" sz="1600" b="1" i="1">
                        <a:latin typeface="Cambria Math" panose="02040503050406030204" pitchFamily="18" charset="0"/>
                      </a:rPr>
                      <m:t>  |</m:t>
                    </m:r>
                    <m:r>
                      <a:rPr lang="en-GB" sz="1600" b="1" i="1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GB" sz="1600" b="1" i="1">
                        <a:latin typeface="Cambria Math" panose="02040503050406030204" pitchFamily="18" charset="0"/>
                      </a:rPr>
                      <m:t>&gt; </m:t>
                    </m:r>
                  </m:oMath>
                </a14:m>
                <a:r>
                  <a:rPr lang="fr-FR" sz="1600" dirty="0"/>
                  <a:t> </a:t>
                </a:r>
                <a:r>
                  <a:rPr lang="fr-FR" sz="1400" dirty="0"/>
                  <a:t>;       avec   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&gt; =</m:t>
                    </m:r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fr-FR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)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sSub>
                              <m:sSubPr>
                                <m:ctrlPr>
                                  <a:rPr lang="fr-FR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16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ħ</m:t>
                            </m:r>
                          </m:den>
                        </m:f>
                      </m:sup>
                    </m:sSup>
                  </m:oMath>
                </a14:m>
                <a:endParaRPr lang="fr-FR" dirty="0"/>
              </a:p>
              <a:p>
                <a:r>
                  <a:rPr lang="fr-FR" sz="1400" dirty="0"/>
                  <a:t>Les coefficients assurent que la probabilité totale (norme) est 1.</a:t>
                </a:r>
              </a:p>
            </p:txBody>
          </p:sp>
        </mc:Choice>
        <mc:Fallback xmlns=""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00F7572B-A293-4130-A681-BA7DCF1B2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875" y="970345"/>
                <a:ext cx="8620125" cy="2193870"/>
              </a:xfrm>
              <a:prstGeom prst="rect">
                <a:avLst/>
              </a:prstGeom>
              <a:blipFill>
                <a:blip r:embed="rId4"/>
                <a:stretch>
                  <a:fillRect l="-565" t="-1105" b="-1657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CDF2EBAC-ABD6-43BE-B438-70FD79E323A1}"/>
              </a:ext>
            </a:extLst>
          </p:cNvPr>
          <p:cNvSpPr txBox="1"/>
          <p:nvPr/>
        </p:nvSpPr>
        <p:spPr>
          <a:xfrm>
            <a:off x="6408736" y="5437226"/>
            <a:ext cx="2810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0070C0"/>
                </a:solidFill>
              </a:rPr>
              <a:t>Principe de superposition</a:t>
            </a:r>
            <a:endParaRPr lang="en-GB" sz="1600" dirty="0">
              <a:solidFill>
                <a:srgbClr val="0070C0"/>
              </a:solidFill>
            </a:endParaRPr>
          </a:p>
        </p:txBody>
      </p:sp>
      <p:pic>
        <p:nvPicPr>
          <p:cNvPr id="8" name="Image 7">
            <a:hlinkClick r:id="rId5"/>
            <a:extLst>
              <a:ext uri="{FF2B5EF4-FFF2-40B4-BE49-F238E27FC236}">
                <a16:creationId xmlns:a16="http://schemas.microsoft.com/office/drawing/2014/main" id="{59A32E7C-2E15-4B2F-A705-1C1609FB5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176" y="3412587"/>
            <a:ext cx="584872" cy="32862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98A9CD5-E243-41D6-A4D4-5D000401F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072" y="3463254"/>
            <a:ext cx="3103999" cy="186818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12_superposition_fr">
            <a:hlinkClick r:id="" action="ppaction://media"/>
            <a:extLst>
              <a:ext uri="{FF2B5EF4-FFF2-40B4-BE49-F238E27FC236}">
                <a16:creationId xmlns:a16="http://schemas.microsoft.com/office/drawing/2014/main" id="{5B1B93EE-516E-6F43-9F3B-C2EEA87C0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8870" y="3412587"/>
            <a:ext cx="3561184" cy="2003166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604B04A-6850-7815-9C63-515A38FC002A}"/>
              </a:ext>
            </a:extLst>
          </p:cNvPr>
          <p:cNvSpPr txBox="1"/>
          <p:nvPr/>
        </p:nvSpPr>
        <p:spPr>
          <a:xfrm>
            <a:off x="7138555" y="332752"/>
            <a:ext cx="3971536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États liés – Principe de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73734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8DA0F8-DFC2-4800-AB60-928C37015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19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1943100" y="1261641"/>
            <a:ext cx="9067799" cy="187743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L’énergie des états liés des objets quantiques est quantifiée : elle n’est jamais nulle.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lois de probabilité pour les grandeurs dynamiques vérifient les relations d’Heisenberg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particules peuvent occuper simultanément plusieurs états (principe de superposition)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3A88DFE-0897-4466-BBC3-767AB96126E3}"/>
              </a:ext>
            </a:extLst>
          </p:cNvPr>
          <p:cNvSpPr txBox="1"/>
          <p:nvPr/>
        </p:nvSpPr>
        <p:spPr>
          <a:xfrm>
            <a:off x="6917803" y="393552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3167406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9386213" y="6124323"/>
            <a:ext cx="989635" cy="370171"/>
          </a:xfrm>
        </p:spPr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au 16">
                <a:extLst>
                  <a:ext uri="{FF2B5EF4-FFF2-40B4-BE49-F238E27FC236}">
                    <a16:creationId xmlns:a16="http://schemas.microsoft.com/office/drawing/2014/main" id="{EC2147BA-4C08-4F2D-B3BC-DC7E83F42B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695347"/>
                  </p:ext>
                </p:extLst>
              </p:nvPr>
            </p:nvGraphicFramePr>
            <p:xfrm>
              <a:off x="2453626" y="1167103"/>
              <a:ext cx="3402298" cy="39975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02298">
                      <a:extLst>
                        <a:ext uri="{9D8B030D-6E8A-4147-A177-3AD203B41FA5}">
                          <a16:colId xmlns:a16="http://schemas.microsoft.com/office/drawing/2014/main" val="794148119"/>
                        </a:ext>
                      </a:extLst>
                    </a:gridCol>
                  </a:tblGrid>
                  <a:tr h="1554436">
                    <a:tc>
                      <a:txBody>
                        <a:bodyPr/>
                        <a:lstStyle/>
                        <a:p>
                          <a:r>
                            <a:rPr lang="fr-FR" sz="1200" baseline="0" dirty="0"/>
                            <a:t>Masse (charge gravitationnelle)</a:t>
                          </a:r>
                        </a:p>
                        <a:p>
                          <a:r>
                            <a:rPr lang="fr-FR" sz="1200" baseline="0" dirty="0"/>
                            <a:t>Charge électrique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Spin </a:t>
                          </a:r>
                          <a:r>
                            <a:rPr lang="fr-FR" sz="1200" baseline="0" dirty="0">
                              <a:sym typeface="Wingdings" panose="05000000000000000000" pitchFamily="2" charset="2"/>
                            </a:rPr>
                            <a:t>: fermion   boson</a:t>
                          </a:r>
                        </a:p>
                        <a:p>
                          <a:r>
                            <a:rPr lang="fr-FR" sz="1200" baseline="0" dirty="0"/>
                            <a:t>Charge de couleur (interaction forte)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Charge électrofaible (interaction faible)</a:t>
                          </a:r>
                        </a:p>
                        <a:p>
                          <a:r>
                            <a:rPr lang="fr-FR" sz="1200" baseline="0" dirty="0"/>
                            <a:t>__________________________________________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Symétries : parité, baryons</a:t>
                          </a:r>
                          <a:r>
                            <a:rPr lang="fr-FR" sz="1200" baseline="0" dirty="0">
                              <a:sym typeface="Wingdings" panose="05000000000000000000" pitchFamily="2" charset="2"/>
                            </a:rPr>
                            <a:t>  leptons, …</a:t>
                          </a:r>
                          <a:endParaRPr lang="fr-FR" sz="1200" baseline="0" dirty="0"/>
                        </a:p>
                        <a:p>
                          <a:endParaRPr lang="en-GB" sz="12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5691936"/>
                      </a:ext>
                    </a:extLst>
                  </a:tr>
                  <a:tr h="552031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b="1" baseline="0" dirty="0">
                              <a:latin typeface="+mn-lt"/>
                            </a:rPr>
                            <a:t>Espace des fonctions d’état + temps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fr-FR" sz="1400" b="0" baseline="0" noProof="0" dirty="0">
                            <a:latin typeface="+mn-lt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b="0" baseline="0" noProof="0" dirty="0"/>
                            <a:t>Vecteur d’état : </a:t>
                          </a:r>
                          <a14:m>
                            <m:oMath xmlns:m="http://schemas.openxmlformats.org/officeDocument/2006/math">
                              <m:r>
                                <a:rPr lang="fr-FR" sz="1800" i="1" kern="1200" noProof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  <m:r>
                                <a:rPr lang="fr-FR" sz="1800" i="1" kern="1200" noProof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(</m:t>
                              </m:r>
                              <m:acc>
                                <m:accPr>
                                  <m:chr m:val="⃗"/>
                                  <m:ctrlPr>
                                    <a:rPr lang="fr-FR" sz="1800" i="1" kern="1200" noProof="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fr-FR" sz="1800" i="1" kern="1200" noProof="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fr-FR" sz="1800" i="1" kern="1200" noProof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;</m:t>
                              </m:r>
                              <m:r>
                                <a:rPr lang="fr-FR" sz="1800" i="1" kern="1200" noProof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𝑡</m:t>
                              </m:r>
                              <m:r>
                                <a:rPr lang="fr-FR" sz="1800" i="1" kern="1200" noProof="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</m:t>
                              </m:r>
                            </m:oMath>
                          </a14:m>
                          <a:r>
                            <a:rPr lang="fr-FR" sz="1400" kern="120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complexe (partie réelle et partie imaginaire)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b="0" baseline="0" noProof="0" dirty="0">
                              <a:latin typeface="+mn-lt"/>
                            </a:rPr>
                            <a:t>Probabilité de présence :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sSup>
                                  <m:sSupPr>
                                    <m:ctrlPr>
                                      <a:rPr lang="fr-FR" sz="1600" b="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fr-FR" sz="1600" i="1" kern="1200" noProof="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sz="1600" i="1" kern="1200" noProof="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𝜓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fr-FR" sz="1600" b="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1600" b="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fr-FR" sz="1600" b="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6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fr-FR" sz="1600" b="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sz="16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;</m:t>
                                </m:r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𝜓</m:t>
                                </m:r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sz="16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6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;</m:t>
                                </m:r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  <m:r>
                                  <a:rPr lang="fr-FR" sz="16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400" b="0" baseline="0" noProof="0" dirty="0">
                            <a:latin typeface="+mn-lt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400" b="0" baseline="0" noProof="0" dirty="0">
                              <a:latin typeface="+mn-lt"/>
                            </a:rPr>
                            <a:t>Valeur moyenne des observables </a:t>
                          </a:r>
                          <a14:m>
                            <m:oMath xmlns:m="http://schemas.openxmlformats.org/officeDocument/2006/math">
                              <m:r>
                                <a:rPr lang="fr-FR" sz="1400" b="0" i="1" baseline="0" noProof="0" dirty="0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d>
                                <m:dPr>
                                  <m:ctrlPr>
                                    <a:rPr lang="fr-FR" sz="1400" b="0" i="1" baseline="0" noProof="0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400" b="0" i="1" baseline="0" noProof="0" dirty="0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fr-FR" sz="1400" b="0" i="1" baseline="0" noProof="0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fr-FR" sz="1400" b="0" i="1" baseline="0" noProof="0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d>
                              <m:r>
                                <a:rPr lang="fr-FR" sz="1400" b="0" i="1" baseline="0" noProof="0" dirty="0" smtClean="0">
                                  <a:latin typeface="Cambria Math" panose="02040503050406030204" pitchFamily="18" charset="0"/>
                                </a:rPr>
                                <m:t> :</m:t>
                              </m:r>
                            </m:oMath>
                          </a14:m>
                          <a:endParaRPr lang="fr-FR" sz="1400" b="0" i="1" baseline="0" noProof="0" dirty="0"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fr-FR" sz="1400" b="0" i="1" baseline="0" noProof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fr-FR" sz="1400" b="0" i="1" baseline="0" noProof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400" b="0" i="1" baseline="0" noProof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</m:acc>
                                  </m:e>
                                </m:d>
                                <m:r>
                                  <a:rPr lang="fr-FR" sz="1400" b="0" i="1" baseline="0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nary>
                                  <m:naryPr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fr-FR" sz="1400" b="0" i="1" baseline="0" noProof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fr-FR" sz="1400" b="0" i="1" baseline="0" noProof="0" smtClea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fr-FR" sz="1400" b="0" i="1" baseline="0" noProof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400" b="0" i="1" baseline="0" noProof="0" smtClean="0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</m:nary>
                                <m:sSup>
                                  <m:sSupPr>
                                    <m:ctrlPr>
                                      <a:rPr lang="fr-FR" sz="1400" b="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4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𝜓</m:t>
                                    </m:r>
                                  </m:e>
                                  <m:sup>
                                    <m:r>
                                      <a:rPr lang="fr-FR" sz="1400" b="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∗</m:t>
                                    </m:r>
                                  </m:sup>
                                </m:sSup>
                                <m:d>
                                  <m:dPr>
                                    <m:ctrlPr>
                                      <a:rPr lang="fr-FR" sz="1400" b="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sz="1400" i="1" kern="1200" noProof="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fr-FR" sz="1400" i="1" kern="1200" noProof="0" smtClean="0">
                                            <a:solidFill>
                                              <a:srgbClr val="FF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  <m:r>
                                      <a:rPr lang="fr-FR" sz="14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;</m:t>
                                    </m:r>
                                    <m:r>
                                      <a:rPr lang="fr-FR" sz="14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fr-FR" sz="1400" b="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</m:t>
                                </m:r>
                                <m:acc>
                                  <m:accPr>
                                    <m:chr m:val="̂"/>
                                    <m:ctrlPr>
                                      <a:rPr lang="fr-FR" sz="1400" b="0" i="1" kern="1200" baseline="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400" b="0" i="1" kern="1200" baseline="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𝐴</m:t>
                                    </m:r>
                                  </m:e>
                                </m:acc>
                                <m:r>
                                  <a:rPr lang="fr-FR" sz="1400" b="0" i="1" baseline="0" noProof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fr-FR" sz="14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𝜓</m:t>
                                </m:r>
                                <m:r>
                                  <a:rPr lang="fr-FR" sz="14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(</m:t>
                                </m:r>
                                <m:acc>
                                  <m:accPr>
                                    <m:chr m:val="⃗"/>
                                    <m:ctrlPr>
                                      <a:rPr lang="fr-FR" sz="14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fr-FR" sz="1400" i="1" kern="1200" noProof="0" smtClean="0">
                                        <a:solidFill>
                                          <a:srgbClr val="FF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fr-FR" sz="14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;</m:t>
                                </m:r>
                                <m:r>
                                  <a:rPr lang="fr-FR" sz="14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𝑡</m:t>
                                </m:r>
                                <m:r>
                                  <a:rPr lang="fr-FR" sz="1400" i="1" kern="1200" noProof="0" smtClean="0">
                                    <a:solidFill>
                                      <a:srgbClr val="FF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fr-FR" sz="1200" b="0" baseline="0" noProof="0" dirty="0">
                            <a:solidFill>
                              <a:srgbClr val="FF0000"/>
                            </a:solidFill>
                            <a:latin typeface="+mn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63792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au 16">
                <a:extLst>
                  <a:ext uri="{FF2B5EF4-FFF2-40B4-BE49-F238E27FC236}">
                    <a16:creationId xmlns:a16="http://schemas.microsoft.com/office/drawing/2014/main" id="{EC2147BA-4C08-4F2D-B3BC-DC7E83F42B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18695347"/>
                  </p:ext>
                </p:extLst>
              </p:nvPr>
            </p:nvGraphicFramePr>
            <p:xfrm>
              <a:off x="2453626" y="1167103"/>
              <a:ext cx="3402298" cy="399757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402298">
                      <a:extLst>
                        <a:ext uri="{9D8B030D-6E8A-4147-A177-3AD203B41FA5}">
                          <a16:colId xmlns:a16="http://schemas.microsoft.com/office/drawing/2014/main" val="794148119"/>
                        </a:ext>
                      </a:extLst>
                    </a:gridCol>
                  </a:tblGrid>
                  <a:tr h="1554480">
                    <a:tc>
                      <a:txBody>
                        <a:bodyPr/>
                        <a:lstStyle/>
                        <a:p>
                          <a:r>
                            <a:rPr lang="fr-FR" sz="1200" baseline="0" dirty="0"/>
                            <a:t>Masse (charge gravitationnelle)</a:t>
                          </a:r>
                        </a:p>
                        <a:p>
                          <a:r>
                            <a:rPr lang="fr-FR" sz="1200" baseline="0" dirty="0"/>
                            <a:t>Charge électrique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Spin </a:t>
                          </a:r>
                          <a:r>
                            <a:rPr lang="fr-FR" sz="1200" baseline="0" dirty="0">
                              <a:sym typeface="Wingdings" panose="05000000000000000000" pitchFamily="2" charset="2"/>
                            </a:rPr>
                            <a:t>: fermion   boson</a:t>
                          </a:r>
                        </a:p>
                        <a:p>
                          <a:r>
                            <a:rPr lang="fr-FR" sz="1200" baseline="0" dirty="0"/>
                            <a:t>Charge de couleur (interaction forte)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Charge électrofaible (interaction faible)</a:t>
                          </a:r>
                        </a:p>
                        <a:p>
                          <a:r>
                            <a:rPr lang="fr-FR" sz="1200" baseline="0" dirty="0"/>
                            <a:t>__________________________________________</a:t>
                          </a: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Symétries : parité, baryons</a:t>
                          </a:r>
                          <a:r>
                            <a:rPr lang="fr-FR" sz="1200" baseline="0" dirty="0">
                              <a:sym typeface="Wingdings" panose="05000000000000000000" pitchFamily="2" charset="2"/>
                            </a:rPr>
                            <a:t>  leptons, …</a:t>
                          </a:r>
                          <a:endParaRPr lang="fr-FR" sz="1200" baseline="0" dirty="0"/>
                        </a:p>
                        <a:p>
                          <a:endParaRPr lang="en-GB" sz="120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45691936"/>
                      </a:ext>
                    </a:extLst>
                  </a:tr>
                  <a:tr h="2443099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2"/>
                          <a:stretch>
                            <a:fillRect l="-179" t="-63682" r="-716" b="-4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637929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5E5A23B-230E-4A3C-A736-E383EF6DFF39}"/>
                  </a:ext>
                </a:extLst>
              </p:cNvPr>
              <p:cNvSpPr txBox="1"/>
              <p:nvPr/>
            </p:nvSpPr>
            <p:spPr>
              <a:xfrm>
                <a:off x="2485051" y="5151337"/>
                <a:ext cx="3339448" cy="95410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L’évolution au cours du temps t de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acc>
                      <m:accPr>
                        <m:chr m:val="⃗"/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;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400" dirty="0"/>
                  <a:t> est donnée par des équations, comme celle de Schrödinger.</a:t>
                </a: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45E5A23B-230E-4A3C-A736-E383EF6DFF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051" y="5151337"/>
                <a:ext cx="3339448" cy="954107"/>
              </a:xfrm>
              <a:prstGeom prst="rect">
                <a:avLst/>
              </a:prstGeom>
              <a:blipFill>
                <a:blip r:embed="rId3"/>
                <a:stretch>
                  <a:fillRect l="-364" t="-629" b="-503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Image 10">
            <a:extLst>
              <a:ext uri="{FF2B5EF4-FFF2-40B4-BE49-F238E27FC236}">
                <a16:creationId xmlns:a16="http://schemas.microsoft.com/office/drawing/2014/main" id="{855AC3FB-E9A0-8C61-5D61-EC92A25E56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901" y="2245317"/>
            <a:ext cx="3231160" cy="1841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3121515-1156-5D3F-1C77-90868D673C37}"/>
                  </a:ext>
                </a:extLst>
              </p:cNvPr>
              <p:cNvSpPr txBox="1"/>
              <p:nvPr/>
            </p:nvSpPr>
            <p:spPr>
              <a:xfrm>
                <a:off x="7301901" y="4440394"/>
                <a:ext cx="3073947" cy="3404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400" i="1" kern="1200" noProof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𝜓</m:t>
                    </m:r>
                    <m:r>
                      <a:rPr lang="fr-FR" sz="1400" i="1" kern="1200" noProof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fr-FR" sz="1400" b="0" i="1" kern="1200" noProof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400" b="0" i="1" kern="1200" noProof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400" i="1" kern="1200" noProof="0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fr-FR" sz="1400" b="0" i="1" kern="1200" noProof="0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400" i="1" kern="1200" noProof="0" smtClean="0">
                                <a:solidFill>
                                  <a:srgbClr val="00206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fr-FR" sz="14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𝑓𝑖𝑥𝑒</m:t>
                            </m:r>
                          </m:sub>
                        </m:sSub>
                      </m:e>
                    </m:d>
                  </m:oMath>
                </a14:m>
                <a:r>
                  <a:rPr lang="fr-FR" sz="1100" kern="1200" noProof="0" dirty="0">
                    <a:solidFill>
                      <a:srgbClr val="002060"/>
                    </a:solidFill>
                    <a:effectLst/>
                    <a:latin typeface="+mn-lt"/>
                    <a:ea typeface="+mn-ea"/>
                    <a:cs typeface="+mn-cs"/>
                  </a:rPr>
                  <a:t> d’une particule sur un axe </a:t>
                </a:r>
                <a:endParaRPr lang="fr-FR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3121515-1156-5D3F-1C77-90868D673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901" y="4440394"/>
                <a:ext cx="3073947" cy="340414"/>
              </a:xfrm>
              <a:prstGeom prst="rect">
                <a:avLst/>
              </a:prstGeom>
              <a:blipFill>
                <a:blip r:embed="rId5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1D791373-A47D-4E71-FB05-55F02809628E}"/>
              </a:ext>
            </a:extLst>
          </p:cNvPr>
          <p:cNvSpPr txBox="1"/>
          <p:nvPr/>
        </p:nvSpPr>
        <p:spPr>
          <a:xfrm>
            <a:off x="6439604" y="260545"/>
            <a:ext cx="473167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Rappel : un objet quantique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2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E81974E-53F1-4B0D-8D8C-243F165A6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D835483-98A5-4EB2-B619-E4B197678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39525E-8342-4953-A91A-E556D9C66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20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F15B66E-6FFC-4FEF-9539-9F351BD3D79B}"/>
              </a:ext>
            </a:extLst>
          </p:cNvPr>
          <p:cNvSpPr txBox="1"/>
          <p:nvPr/>
        </p:nvSpPr>
        <p:spPr>
          <a:xfrm>
            <a:off x="3015918" y="2967336"/>
            <a:ext cx="6737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L’atome – la chimie, la lumière et le temps</a:t>
            </a:r>
          </a:p>
        </p:txBody>
      </p:sp>
    </p:spTree>
    <p:extLst>
      <p:ext uri="{BB962C8B-B14F-4D97-AF65-F5344CB8AC3E}">
        <p14:creationId xmlns:p14="http://schemas.microsoft.com/office/powerpoint/2010/main" val="578764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DC988432-6B58-4336-AB44-33E360C2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41EDFFA-E3D4-4D08-B9EE-2C1EC60CE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4FD673D-DB5B-482B-8401-846D9256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21</a:t>
            </a:fld>
            <a:endParaRPr lang="en-GB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69E45AD4-0DB7-40D6-8871-B25328EA0242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3143250" y="2003426"/>
            <a:ext cx="3114675" cy="1677134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600" dirty="0"/>
              <a:t>Physique « classique »    </a:t>
            </a:r>
            <a:r>
              <a:rPr lang="en-GB" sz="1100" dirty="0"/>
              <a:t>(</a:t>
            </a:r>
            <a:r>
              <a:rPr lang="en-GB" sz="1100" dirty="0" err="1"/>
              <a:t>bille</a:t>
            </a:r>
            <a:r>
              <a:rPr lang="en-GB" sz="1100" dirty="0"/>
              <a:t> dans </a:t>
            </a:r>
            <a:r>
              <a:rPr lang="en-GB" sz="1100" dirty="0" err="1"/>
              <a:t>boîte</a:t>
            </a:r>
            <a:r>
              <a:rPr lang="en-GB" sz="1100" dirty="0"/>
              <a:t> allumettes)</a:t>
            </a:r>
          </a:p>
          <a:p>
            <a:pPr marL="0" indent="0">
              <a:buNone/>
            </a:pPr>
            <a:r>
              <a:rPr lang="fr-FR" sz="1200" dirty="0"/>
              <a:t>M= 10 g = 10</a:t>
            </a:r>
            <a:r>
              <a:rPr lang="fr-FR" sz="1200" baseline="30000" dirty="0"/>
              <a:t>-2</a:t>
            </a:r>
            <a:r>
              <a:rPr lang="fr-FR" sz="1200" dirty="0"/>
              <a:t> kg</a:t>
            </a:r>
          </a:p>
          <a:p>
            <a:pPr marL="0" indent="0">
              <a:buNone/>
            </a:pPr>
            <a:r>
              <a:rPr lang="fr-FR" sz="1200" dirty="0"/>
              <a:t>L= 10 cm = 10</a:t>
            </a:r>
            <a:r>
              <a:rPr lang="fr-FR" sz="1200" baseline="30000" dirty="0"/>
              <a:t>-1</a:t>
            </a:r>
            <a:r>
              <a:rPr lang="fr-FR" sz="1200" dirty="0"/>
              <a:t> m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 dirty="0">
                <a:solidFill>
                  <a:schemeClr val="tx1"/>
                </a:solidFill>
              </a:rPr>
              <a:t>= 5,5 </a:t>
            </a:r>
            <a:r>
              <a:rPr lang="fr-FR" sz="1200" dirty="0"/>
              <a:t>10</a:t>
            </a:r>
            <a:r>
              <a:rPr lang="fr-FR" sz="1200" baseline="30000" dirty="0"/>
              <a:t>-64 </a:t>
            </a:r>
            <a:r>
              <a:rPr lang="fr-FR" sz="1200" dirty="0"/>
              <a:t>J</a:t>
            </a:r>
            <a:r>
              <a:rPr lang="fr-FR" sz="1200" baseline="30000" dirty="0"/>
              <a:t> </a:t>
            </a:r>
            <a:r>
              <a:rPr lang="fr-FR" sz="1200" dirty="0"/>
              <a:t>(quasi continu)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/>
              <a:t>=</a:t>
            </a:r>
            <a:r>
              <a:rPr lang="fr-FR" sz="1200" baseline="30000"/>
              <a:t> </a:t>
            </a:r>
            <a:r>
              <a:rPr lang="fr-FR" sz="1200">
                <a:solidFill>
                  <a:schemeClr val="tx1"/>
                </a:solidFill>
              </a:rPr>
              <a:t>3,4 </a:t>
            </a:r>
            <a:r>
              <a:rPr lang="fr-FR" sz="1200" dirty="0"/>
              <a:t>10</a:t>
            </a:r>
            <a:r>
              <a:rPr lang="fr-FR" sz="1200" baseline="30000" dirty="0"/>
              <a:t>-45 </a:t>
            </a:r>
            <a:r>
              <a:rPr lang="fr-FR" sz="1200" dirty="0"/>
              <a:t>eV</a:t>
            </a:r>
            <a:r>
              <a:rPr lang="fr-FR" sz="1200" baseline="30000" dirty="0"/>
              <a:t> </a:t>
            </a:r>
            <a:endParaRPr lang="fr-FR" sz="12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8276B7F-B7CA-43A9-8FCA-E8968BB994D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528528" y="1980753"/>
            <a:ext cx="3195637" cy="1677134"/>
          </a:xfrm>
          <a:ln>
            <a:solidFill>
              <a:srgbClr val="FF0000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1600" dirty="0"/>
              <a:t>Physique atomique    </a:t>
            </a:r>
            <a:r>
              <a:rPr lang="en-GB" sz="1100" dirty="0"/>
              <a:t>(</a:t>
            </a:r>
            <a:r>
              <a:rPr lang="en-GB" sz="1100" dirty="0" err="1"/>
              <a:t>électron</a:t>
            </a:r>
            <a:r>
              <a:rPr lang="en-GB" sz="1100" dirty="0"/>
              <a:t> dans un </a:t>
            </a:r>
            <a:r>
              <a:rPr lang="en-GB" sz="1100" dirty="0" err="1"/>
              <a:t>atome</a:t>
            </a:r>
            <a:r>
              <a:rPr lang="en-GB" sz="1100" dirty="0"/>
              <a:t>)</a:t>
            </a:r>
          </a:p>
          <a:p>
            <a:pPr marL="0" indent="0">
              <a:buNone/>
            </a:pPr>
            <a:r>
              <a:rPr lang="en-GB" sz="1200" dirty="0"/>
              <a:t>M(</a:t>
            </a:r>
            <a:r>
              <a:rPr lang="en-GB" sz="1200" dirty="0" err="1"/>
              <a:t>électron</a:t>
            </a:r>
            <a:r>
              <a:rPr lang="en-GB" sz="1200" dirty="0"/>
              <a:t>) = 9,1 10</a:t>
            </a:r>
            <a:r>
              <a:rPr lang="en-GB" sz="1200" baseline="30000" dirty="0"/>
              <a:t>-31</a:t>
            </a:r>
            <a:r>
              <a:rPr lang="en-GB" sz="1200" dirty="0"/>
              <a:t> kg</a:t>
            </a:r>
          </a:p>
          <a:p>
            <a:pPr marL="0" indent="0">
              <a:buNone/>
            </a:pPr>
            <a:r>
              <a:rPr lang="en-GB" sz="1200" dirty="0"/>
              <a:t>L(</a:t>
            </a:r>
            <a:r>
              <a:rPr lang="en-GB" sz="1200" dirty="0" err="1"/>
              <a:t>diam</a:t>
            </a:r>
            <a:r>
              <a:rPr lang="en-GB" sz="1200" dirty="0"/>
              <a:t> </a:t>
            </a:r>
            <a:r>
              <a:rPr lang="en-GB" sz="1200" dirty="0" err="1"/>
              <a:t>atome</a:t>
            </a:r>
            <a:r>
              <a:rPr lang="en-GB" sz="1200" dirty="0"/>
              <a:t>)=1,1 10</a:t>
            </a:r>
            <a:r>
              <a:rPr lang="en-GB" sz="1200" baseline="30000" dirty="0"/>
              <a:t>-10</a:t>
            </a:r>
            <a:r>
              <a:rPr lang="en-GB" sz="1200" dirty="0"/>
              <a:t> m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 dirty="0">
                <a:solidFill>
                  <a:schemeClr val="tx1"/>
                </a:solidFill>
              </a:rPr>
              <a:t>= 4 </a:t>
            </a:r>
            <a:r>
              <a:rPr lang="fr-FR" sz="1200" dirty="0"/>
              <a:t>10</a:t>
            </a:r>
            <a:r>
              <a:rPr lang="fr-FR" sz="1200" baseline="30000" dirty="0"/>
              <a:t>-18</a:t>
            </a:r>
            <a:r>
              <a:rPr lang="fr-FR" sz="1200" dirty="0"/>
              <a:t>J</a:t>
            </a:r>
            <a:r>
              <a:rPr lang="fr-FR" sz="1200" baseline="30000" dirty="0"/>
              <a:t> 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 dirty="0"/>
              <a:t>=26 </a:t>
            </a:r>
            <a:r>
              <a:rPr lang="fr-FR" sz="1200" dirty="0">
                <a:solidFill>
                  <a:srgbClr val="FF0000"/>
                </a:solidFill>
              </a:rPr>
              <a:t>eV</a:t>
            </a:r>
            <a:r>
              <a:rPr lang="fr-FR" sz="1200" dirty="0"/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ACE9C11-6314-4653-905E-E06DA3D8F0F3}"/>
              </a:ext>
            </a:extLst>
          </p:cNvPr>
          <p:cNvSpPr txBox="1"/>
          <p:nvPr/>
        </p:nvSpPr>
        <p:spPr>
          <a:xfrm>
            <a:off x="3875315" y="1502229"/>
            <a:ext cx="607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848EF769-F6A3-4628-A902-4C73084FAC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0138543"/>
                  </p:ext>
                </p:extLst>
              </p:nvPr>
            </p:nvGraphicFramePr>
            <p:xfrm>
              <a:off x="2946721" y="1015854"/>
              <a:ext cx="7162800" cy="865886"/>
            </p:xfrm>
            <a:graphic>
              <a:graphicData uri="http://schemas.openxmlformats.org/drawingml/2006/table">
                <a:tbl>
                  <a:tblPr/>
                  <a:tblGrid>
                    <a:gridCol w="7162800">
                      <a:extLst>
                        <a:ext uri="{9D8B030D-6E8A-4147-A177-3AD203B41FA5}">
                          <a16:colId xmlns:a16="http://schemas.microsoft.com/office/drawing/2014/main" val="3151230414"/>
                        </a:ext>
                      </a:extLst>
                    </a:gridCol>
                  </a:tblGrid>
                  <a:tr h="247650"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noProof="0" dirty="0">
                              <a:effectLst/>
                            </a:rPr>
                            <a:t>Le quantum </a:t>
                          </a:r>
                          <a:r>
                            <a:rPr lang="fr-FR" sz="1600" noProof="0" dirty="0">
                              <a:solidFill>
                                <a:srgbClr val="FF0000"/>
                              </a:solidFill>
                              <a:effectLst/>
                            </a:rPr>
                            <a:t>d’énergie (ici </a:t>
                          </a:r>
                          <a:r>
                            <a:rPr lang="fr-FR" sz="1600" b="1" noProof="0" dirty="0">
                              <a:solidFill>
                                <a:srgbClr val="FF0000"/>
                              </a:solidFill>
                              <a:effectLst/>
                            </a:rPr>
                            <a:t>cinétique)</a:t>
                          </a:r>
                          <a:r>
                            <a:rPr lang="fr-FR" sz="1600" noProof="0" dirty="0">
                              <a:solidFill>
                                <a:srgbClr val="FF0000"/>
                              </a:solidFill>
                              <a:effectLst/>
                            </a:rPr>
                            <a:t> </a:t>
                          </a:r>
                          <a:r>
                            <a:rPr lang="fr-FR" sz="1600" noProof="0" dirty="0">
                              <a:effectLst/>
                            </a:rPr>
                            <a:t>est </a:t>
                          </a:r>
                          <a:r>
                            <a:rPr lang="fr-FR" sz="1600" baseline="0" noProof="0" dirty="0">
                              <a:effectLst/>
                            </a:rPr>
                            <a:t> </a:t>
                          </a:r>
                          <a:r>
                            <a:rPr lang="fr-FR" sz="1600" i="1" kern="120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∆E </a:t>
                          </a:r>
                          <a:r>
                            <a:rPr lang="fr-FR" sz="1600" kern="120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fr-FR" sz="1600" i="1" kern="1200" noProof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fr-FR" sz="1600" i="1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fr-FR" sz="1600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fr-FR" sz="1600" i="1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fr-FR" sz="1600" i="0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+mn-lt"/>
                                          <a:ea typeface="+mn-ea"/>
                                          <a:cs typeface="+mn-cs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fr-FR" sz="1600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fr-FR" sz="1600" i="1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  <m:r>
                                        <a:rPr lang="fr-FR" sz="1600" i="1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𝑚𝐿</m:t>
                                      </m:r>
                                    </m:e>
                                    <m:sup>
                                      <m:r>
                                        <a:rPr lang="fr-FR" sz="1600" kern="1200" noProof="0"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oMath>
                          </a14:m>
                          <a:r>
                            <a:rPr lang="fr-FR" sz="1600" kern="120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fr-FR" sz="1600" kern="1200" baseline="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</a:t>
                          </a:r>
                          <a:r>
                            <a:rPr lang="fr-FR" sz="1600" kern="120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m en kg, L</a:t>
                          </a:r>
                          <a:r>
                            <a:rPr lang="fr-FR" sz="1600" kern="1200" baseline="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fr-FR" sz="1600" kern="1200" noProof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en m</a:t>
                          </a:r>
                        </a:p>
                        <a:p>
                          <a:pPr marL="0" marR="0" lvl="0" indent="0" algn="ctr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600" i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∆E </a:t>
                          </a:r>
                          <a:r>
                            <a:rPr lang="fr-FR" sz="16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i="1" kern="120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kern="120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5,5 </m:t>
                                  </m:r>
                                  <m:sSup>
                                    <m:sSupPr>
                                      <m:ctrlPr>
                                        <a:rPr lang="fr-FR" sz="1600" b="0" i="1" kern="1200" smtClean="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kern="1200" smtClean="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fr-FR" sz="1600" b="0" i="1" kern="1200" smtClean="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−68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1600" i="1" kern="12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 kern="12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𝑚𝐿</m:t>
                                      </m:r>
                                    </m:e>
                                    <m:sup>
                                      <m:r>
                                        <a:rPr lang="fr-FR" sz="1600" kern="12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600" b="0" i="1" kern="12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Joule                      </a:t>
                          </a:r>
                          <a:r>
                            <a:rPr lang="en-GB" sz="1600" kern="12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:r>
                            <a:rPr lang="fr-FR" sz="1600" i="1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∆E </a:t>
                          </a:r>
                          <a:r>
                            <a:rPr lang="fr-FR" sz="16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= 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GB" sz="1600" i="1" kern="120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kern="1200" smtClean="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3,44 </m:t>
                                  </m:r>
                                  <m:sSup>
                                    <m:sSupPr>
                                      <m:ctrlPr>
                                        <a:rPr lang="fr-FR" sz="1600" b="0" i="1" kern="1200" smtClean="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b="0" i="1" kern="1200" smtClean="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fr-FR" sz="1600" b="0" i="1" kern="1200" smtClean="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−49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sz="1600" i="1" kern="12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1600" i="1" kern="12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𝑚𝐿</m:t>
                                      </m:r>
                                    </m:e>
                                    <m:sup>
                                      <m:r>
                                        <a:rPr lang="fr-FR" sz="1600" kern="1200"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1600" b="0" i="1" kern="1200" smtClean="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 </m:t>
                              </m:r>
                            </m:oMath>
                          </a14:m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eV</a:t>
                          </a:r>
                          <a:r>
                            <a:rPr lang="en-GB" sz="1600" kern="1200" baseline="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(</a:t>
                          </a:r>
                          <a:r>
                            <a:rPr lang="en-GB" sz="16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electron-volt)</a:t>
                          </a:r>
                        </a:p>
                      </a:txBody>
                      <a:tcPr marL="95250" marR="9525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9525" cap="flat" cmpd="sng" algn="ctr">
                          <a:solidFill>
                            <a:srgbClr val="EBEBE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452818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au 7">
                <a:extLst>
                  <a:ext uri="{FF2B5EF4-FFF2-40B4-BE49-F238E27FC236}">
                    <a16:creationId xmlns:a16="http://schemas.microsoft.com/office/drawing/2014/main" id="{848EF769-F6A3-4628-A902-4C73084FAC1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60138543"/>
                  </p:ext>
                </p:extLst>
              </p:nvPr>
            </p:nvGraphicFramePr>
            <p:xfrm>
              <a:off x="2946721" y="1015854"/>
              <a:ext cx="7162800" cy="865886"/>
            </p:xfrm>
            <a:graphic>
              <a:graphicData uri="http://schemas.openxmlformats.org/drawingml/2006/table">
                <a:tbl>
                  <a:tblPr/>
                  <a:tblGrid>
                    <a:gridCol w="7162800">
                      <a:extLst>
                        <a:ext uri="{9D8B030D-6E8A-4147-A177-3AD203B41FA5}">
                          <a16:colId xmlns:a16="http://schemas.microsoft.com/office/drawing/2014/main" val="3151230414"/>
                        </a:ext>
                      </a:extLst>
                    </a:gridCol>
                  </a:tblGrid>
                  <a:tr h="865886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marL="95250" marR="9525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9525" cap="flat" cmpd="sng" algn="ctr">
                          <a:solidFill>
                            <a:srgbClr val="EBEBEB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r="-85" b="-20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4528180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Espace réservé du contenu 4">
            <a:extLst>
              <a:ext uri="{FF2B5EF4-FFF2-40B4-BE49-F238E27FC236}">
                <a16:creationId xmlns:a16="http://schemas.microsoft.com/office/drawing/2014/main" id="{68B3EC75-5410-4F0F-83DA-42D5D2A822AF}"/>
              </a:ext>
            </a:extLst>
          </p:cNvPr>
          <p:cNvSpPr txBox="1">
            <a:spLocks/>
          </p:cNvSpPr>
          <p:nvPr/>
        </p:nvSpPr>
        <p:spPr>
          <a:xfrm>
            <a:off x="3124200" y="4129899"/>
            <a:ext cx="3114675" cy="1712247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Physique nucléaire         </a:t>
            </a:r>
            <a:r>
              <a:rPr lang="en-GB" sz="1100" dirty="0"/>
              <a:t>(proton dans un noyau)</a:t>
            </a:r>
          </a:p>
          <a:p>
            <a:pPr marL="0" indent="0">
              <a:buNone/>
            </a:pPr>
            <a:r>
              <a:rPr lang="fr-FR" sz="1200" dirty="0"/>
              <a:t>M(proton)= 1,67 10</a:t>
            </a:r>
            <a:r>
              <a:rPr lang="fr-FR" sz="1200" baseline="30000" dirty="0"/>
              <a:t>-27</a:t>
            </a:r>
            <a:r>
              <a:rPr lang="fr-FR" sz="1200" dirty="0"/>
              <a:t> kg</a:t>
            </a:r>
          </a:p>
          <a:p>
            <a:pPr marL="0" indent="0">
              <a:buNone/>
            </a:pPr>
            <a:r>
              <a:rPr lang="fr-FR" sz="1200" dirty="0"/>
              <a:t>L(diam noyau)=4 10</a:t>
            </a:r>
            <a:r>
              <a:rPr lang="fr-FR" sz="1200" baseline="30000" dirty="0"/>
              <a:t>-15</a:t>
            </a:r>
            <a:r>
              <a:rPr lang="fr-FR" sz="1200" dirty="0"/>
              <a:t> m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 dirty="0">
                <a:solidFill>
                  <a:schemeClr val="tx1"/>
                </a:solidFill>
              </a:rPr>
              <a:t>= 2,1 </a:t>
            </a:r>
            <a:r>
              <a:rPr lang="fr-FR" sz="1200" dirty="0"/>
              <a:t>10</a:t>
            </a:r>
            <a:r>
              <a:rPr lang="fr-FR" sz="1200" baseline="30000" dirty="0"/>
              <a:t>-12 </a:t>
            </a:r>
            <a:r>
              <a:rPr lang="fr-FR" sz="1200" dirty="0"/>
              <a:t>J</a:t>
            </a:r>
            <a:r>
              <a:rPr lang="fr-FR" sz="1200" baseline="30000" dirty="0"/>
              <a:t> 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 dirty="0"/>
              <a:t>=1,3 10</a:t>
            </a:r>
            <a:r>
              <a:rPr lang="fr-FR" sz="1200" baseline="30000" dirty="0"/>
              <a:t>7 </a:t>
            </a:r>
            <a:r>
              <a:rPr lang="fr-FR" sz="1200" dirty="0"/>
              <a:t>eV=</a:t>
            </a:r>
            <a:r>
              <a:rPr lang="fr-FR" sz="1200" dirty="0">
                <a:solidFill>
                  <a:schemeClr val="tx1"/>
                </a:solidFill>
              </a:rPr>
              <a:t>13 </a:t>
            </a:r>
            <a:r>
              <a:rPr lang="fr-FR" sz="1200" dirty="0">
                <a:solidFill>
                  <a:srgbClr val="FF0000"/>
                </a:solidFill>
              </a:rPr>
              <a:t>MeV</a:t>
            </a:r>
            <a:r>
              <a:rPr lang="fr-FR" sz="1200" baseline="30000" dirty="0"/>
              <a:t> </a:t>
            </a:r>
            <a:endParaRPr lang="fr-FR" sz="1200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Espace réservé du contenu 5">
            <a:extLst>
              <a:ext uri="{FF2B5EF4-FFF2-40B4-BE49-F238E27FC236}">
                <a16:creationId xmlns:a16="http://schemas.microsoft.com/office/drawing/2014/main" id="{F3399A92-CD04-46C9-B71C-9A73AC3ED5E7}"/>
              </a:ext>
            </a:extLst>
          </p:cNvPr>
          <p:cNvSpPr txBox="1">
            <a:spLocks/>
          </p:cNvSpPr>
          <p:nvPr/>
        </p:nvSpPr>
        <p:spPr>
          <a:xfrm>
            <a:off x="6527072" y="4165011"/>
            <a:ext cx="3197093" cy="167713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1600" dirty="0"/>
              <a:t>Physique des particules    </a:t>
            </a:r>
            <a:r>
              <a:rPr lang="en-GB" sz="1100" dirty="0"/>
              <a:t>(quark dans un proton)</a:t>
            </a:r>
          </a:p>
          <a:p>
            <a:pPr marL="0" indent="0">
              <a:buNone/>
            </a:pPr>
            <a:r>
              <a:rPr lang="en-GB" sz="1200" dirty="0"/>
              <a:t>M (quark u) = 3,6 10</a:t>
            </a:r>
            <a:r>
              <a:rPr lang="en-GB" sz="1200" baseline="30000" dirty="0"/>
              <a:t>-30</a:t>
            </a:r>
            <a:r>
              <a:rPr lang="en-GB" sz="1200" dirty="0"/>
              <a:t> kg</a:t>
            </a:r>
          </a:p>
          <a:p>
            <a:pPr marL="0" indent="0">
              <a:buNone/>
            </a:pPr>
            <a:r>
              <a:rPr lang="en-GB" sz="1200" dirty="0"/>
              <a:t>L(rayon proton)= 1,7 10</a:t>
            </a:r>
            <a:r>
              <a:rPr lang="en-GB" sz="1200" baseline="30000" dirty="0"/>
              <a:t>-15</a:t>
            </a:r>
            <a:r>
              <a:rPr lang="en-GB" sz="1200" dirty="0"/>
              <a:t> m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 dirty="0">
                <a:solidFill>
                  <a:schemeClr val="tx1"/>
                </a:solidFill>
              </a:rPr>
              <a:t>= 5,3 </a:t>
            </a:r>
            <a:r>
              <a:rPr lang="fr-FR" sz="1200" dirty="0"/>
              <a:t>10</a:t>
            </a:r>
            <a:r>
              <a:rPr lang="fr-FR" sz="1200" baseline="30000" dirty="0"/>
              <a:t>-9 </a:t>
            </a:r>
            <a:r>
              <a:rPr lang="fr-FR" sz="1200" dirty="0"/>
              <a:t>J</a:t>
            </a:r>
            <a:r>
              <a:rPr lang="fr-FR" sz="1200" baseline="30000" dirty="0"/>
              <a:t> </a:t>
            </a:r>
          </a:p>
          <a:p>
            <a:r>
              <a:rPr lang="fr-FR" sz="1200" i="1" dirty="0">
                <a:solidFill>
                  <a:schemeClr val="tx1"/>
                </a:solidFill>
              </a:rPr>
              <a:t>∆E </a:t>
            </a:r>
            <a:r>
              <a:rPr lang="fr-FR" sz="1200" dirty="0"/>
              <a:t>=</a:t>
            </a:r>
            <a:r>
              <a:rPr lang="fr-FR" sz="1200" baseline="30000" dirty="0"/>
              <a:t> </a:t>
            </a:r>
            <a:r>
              <a:rPr lang="fr-FR" sz="1200" dirty="0">
                <a:solidFill>
                  <a:schemeClr val="tx1"/>
                </a:solidFill>
              </a:rPr>
              <a:t>3,3 </a:t>
            </a:r>
            <a:r>
              <a:rPr lang="fr-FR" sz="1200" dirty="0"/>
              <a:t>10</a:t>
            </a:r>
            <a:r>
              <a:rPr lang="fr-FR" sz="1200" baseline="30000" dirty="0"/>
              <a:t>10 </a:t>
            </a:r>
            <a:r>
              <a:rPr lang="fr-FR" sz="1200" dirty="0"/>
              <a:t>eV=</a:t>
            </a:r>
            <a:r>
              <a:rPr lang="fr-FR" sz="1200" dirty="0">
                <a:solidFill>
                  <a:schemeClr val="tx1"/>
                </a:solidFill>
              </a:rPr>
              <a:t>33 </a:t>
            </a:r>
            <a:r>
              <a:rPr lang="fr-FR" sz="1200" dirty="0" err="1">
                <a:solidFill>
                  <a:srgbClr val="FF0000"/>
                </a:solidFill>
              </a:rPr>
              <a:t>GeV</a:t>
            </a:r>
            <a:r>
              <a:rPr lang="fr-FR" sz="1200" baseline="30000" dirty="0"/>
              <a:t> </a:t>
            </a:r>
            <a:endParaRPr lang="fr-FR" sz="1200" dirty="0"/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F33C0A56-5F9D-B237-6B02-11E43D33FD6F}"/>
              </a:ext>
            </a:extLst>
          </p:cNvPr>
          <p:cNvSpPr/>
          <p:nvPr/>
        </p:nvSpPr>
        <p:spPr>
          <a:xfrm>
            <a:off x="1847850" y="2205308"/>
            <a:ext cx="1190625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mL</a:t>
            </a:r>
            <a:r>
              <a:rPr lang="fr-FR" sz="1400" baseline="30000" dirty="0"/>
              <a:t>2</a:t>
            </a:r>
            <a:r>
              <a:rPr lang="fr-FR" sz="1400" dirty="0"/>
              <a:t>=10</a:t>
            </a:r>
            <a:r>
              <a:rPr lang="fr-FR" sz="1400" baseline="30000" dirty="0"/>
              <a:t>-4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C7D0BEFE-7E66-7B77-CC1E-7137A71F242D}"/>
              </a:ext>
            </a:extLst>
          </p:cNvPr>
          <p:cNvSpPr/>
          <p:nvPr/>
        </p:nvSpPr>
        <p:spPr>
          <a:xfrm>
            <a:off x="9880921" y="2205308"/>
            <a:ext cx="1426949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mL</a:t>
            </a:r>
            <a:r>
              <a:rPr lang="fr-FR" sz="1400" baseline="30000" dirty="0"/>
              <a:t>2</a:t>
            </a:r>
            <a:r>
              <a:rPr lang="fr-FR" sz="1400" dirty="0"/>
              <a:t>=1,33 10</a:t>
            </a:r>
            <a:r>
              <a:rPr lang="fr-FR" sz="1400" baseline="30000" dirty="0"/>
              <a:t>-50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9606C7B-ABDD-9432-A443-D316AAFA9946}"/>
              </a:ext>
            </a:extLst>
          </p:cNvPr>
          <p:cNvSpPr/>
          <p:nvPr/>
        </p:nvSpPr>
        <p:spPr>
          <a:xfrm>
            <a:off x="1611526" y="4359661"/>
            <a:ext cx="1426949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mL</a:t>
            </a:r>
            <a:r>
              <a:rPr lang="fr-FR" sz="1400" baseline="30000" dirty="0"/>
              <a:t>2</a:t>
            </a:r>
            <a:r>
              <a:rPr lang="fr-FR" sz="1400" dirty="0"/>
              <a:t>=2,67 10</a:t>
            </a:r>
            <a:r>
              <a:rPr lang="fr-FR" sz="1400" baseline="30000" dirty="0"/>
              <a:t>-56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0E6976FA-2402-48B4-11DB-0566A75BA2FC}"/>
              </a:ext>
            </a:extLst>
          </p:cNvPr>
          <p:cNvSpPr/>
          <p:nvPr/>
        </p:nvSpPr>
        <p:spPr>
          <a:xfrm>
            <a:off x="9880920" y="4314335"/>
            <a:ext cx="1426949" cy="4857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mL</a:t>
            </a:r>
            <a:r>
              <a:rPr lang="fr-FR" sz="1400" baseline="30000" dirty="0"/>
              <a:t>2</a:t>
            </a:r>
            <a:r>
              <a:rPr lang="fr-FR" sz="1400" dirty="0"/>
              <a:t>=1,05 10</a:t>
            </a:r>
            <a:r>
              <a:rPr lang="fr-FR" sz="1400" baseline="30000" dirty="0"/>
              <a:t>-59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F20E952-6C72-B4F6-EF81-5E3D61786E31}"/>
              </a:ext>
            </a:extLst>
          </p:cNvPr>
          <p:cNvSpPr txBox="1"/>
          <p:nvPr/>
        </p:nvSpPr>
        <p:spPr>
          <a:xfrm>
            <a:off x="6096000" y="331996"/>
            <a:ext cx="52118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4 échelles de la Physique </a:t>
            </a:r>
            <a:r>
              <a:rPr lang="fr-FR" sz="1400" dirty="0">
                <a:solidFill>
                  <a:srgbClr val="002060"/>
                </a:solidFill>
              </a:rPr>
              <a:t>(à partir du puits infini)</a:t>
            </a:r>
            <a:endParaRPr lang="fr-FR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03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3CDC842E-0679-44BE-87F1-D48CAABB0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0186" y="1628501"/>
            <a:ext cx="2117804" cy="1495699"/>
          </a:xfrm>
          <a:prstGeom prst="rect">
            <a:avLst/>
          </a:prstGeom>
        </p:spPr>
      </p:pic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8E84E53A-B50F-4A93-BA3F-1CE13E67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31AE7-E980-4DD1-8CBE-D134C1FB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...les 2 infinis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DB64-10D1-4092-A841-BE73596D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22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9FE34E-8651-41AB-9F08-956FE2001211}"/>
              </a:ext>
            </a:extLst>
          </p:cNvPr>
          <p:cNvSpPr txBox="1"/>
          <p:nvPr/>
        </p:nvSpPr>
        <p:spPr>
          <a:xfrm>
            <a:off x="2933700" y="882677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Les états stationnaires des </a:t>
            </a:r>
            <a:r>
              <a:rPr lang="fr-FR" sz="1400" dirty="0">
                <a:solidFill>
                  <a:srgbClr val="FF0000"/>
                </a:solidFill>
              </a:rPr>
              <a:t>électrons liés dans l’atome </a:t>
            </a:r>
            <a:r>
              <a:rPr lang="fr-FR" sz="1400" dirty="0">
                <a:solidFill>
                  <a:srgbClr val="0070C0"/>
                </a:solidFill>
              </a:rPr>
              <a:t>sont caractérisés par des nombres quantiques 1 nombre à une dimension; 3 à trois dimensions.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52B1CF2-258B-4B3F-A27D-FC244B939F02}"/>
                  </a:ext>
                </a:extLst>
              </p:cNvPr>
              <p:cNvSpPr txBox="1"/>
              <p:nvPr/>
            </p:nvSpPr>
            <p:spPr>
              <a:xfrm>
                <a:off x="2933700" y="1405897"/>
                <a:ext cx="4095750" cy="401815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FF0000"/>
                    </a:solidFill>
                  </a:rPr>
                  <a:t>Les atomes</a:t>
                </a:r>
              </a:p>
              <a:p>
                <a:r>
                  <a:rPr lang="fr-FR" sz="1400" dirty="0"/>
                  <a:t>Les électrons de l’atome sont soumis au champ électrique du noyau (Z protons)</a:t>
                </a:r>
              </a:p>
              <a:p>
                <a:endParaRPr lang="fr-FR" sz="1400" dirty="0"/>
              </a:p>
              <a:p>
                <a:endParaRPr lang="fr-FR" sz="1400" dirty="0"/>
              </a:p>
              <a:p>
                <a:endParaRPr lang="fr-FR" sz="1400" dirty="0"/>
              </a:p>
              <a:p>
                <a:r>
                  <a:rPr lang="fr-FR" sz="1200" dirty="0"/>
                  <a:t>Ce sont des </a:t>
                </a:r>
                <a:r>
                  <a:rPr lang="fr-FR" sz="1200" dirty="0">
                    <a:solidFill>
                      <a:srgbClr val="FF0000"/>
                    </a:solidFill>
                  </a:rPr>
                  <a:t>fermions</a:t>
                </a:r>
                <a:r>
                  <a:rPr lang="fr-FR" sz="1200" dirty="0"/>
                  <a:t>, dont les états sont caractérisés par 3 nombres quantiques (</a:t>
                </a:r>
                <a:r>
                  <a:rPr lang="fr-FR" sz="1200" dirty="0" err="1">
                    <a:solidFill>
                      <a:srgbClr val="FF0000"/>
                    </a:solidFill>
                  </a:rPr>
                  <a:t>n,l,m</a:t>
                </a:r>
                <a:r>
                  <a:rPr lang="fr-FR" sz="1200" dirty="0"/>
                  <a:t>) et 2 états de spin</a:t>
                </a:r>
                <a:r>
                  <a:rPr lang="fr-FR" sz="1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fr-FR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=±1/2 </m:t>
                    </m:r>
                  </m:oMath>
                </a14:m>
                <a:endParaRPr lang="fr-FR" sz="11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endParaRPr lang="fr-FR" sz="11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fr-FR" sz="1400" dirty="0"/>
                  <a:t>Les niveaux d’énergie quantifiés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1600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p>
                        <m:sSup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fr-FR" sz="16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fr-FR" sz="16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fr-FR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</m:e>
                            <m:sup>
                              <m:r>
                                <a:rPr lang="fr-FR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600" i="1">
                          <a:latin typeface="Cambria Math" panose="02040503050406030204" pitchFamily="18" charset="0"/>
                        </a:rPr>
                        <m:t>  ;</m:t>
                      </m:r>
                      <m:r>
                        <a:rPr lang="fr-FR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fr-FR" sz="1600" i="1">
                          <a:latin typeface="Cambria Math" panose="02040503050406030204" pitchFamily="18" charset="0"/>
                        </a:rPr>
                        <m:t>=1,2,3,…</m:t>
                      </m:r>
                    </m:oMath>
                  </m:oMathPara>
                </a14:m>
                <a:endParaRPr lang="fr-FR" sz="1600" dirty="0"/>
              </a:p>
              <a:p>
                <a:r>
                  <a:rPr lang="fr-FR" sz="1400" dirty="0"/>
                  <a:t> dépendent uniquement </a:t>
                </a:r>
                <a:r>
                  <a:rPr lang="fr-FR" sz="900" dirty="0"/>
                  <a:t>(à discuter) </a:t>
                </a:r>
                <a:r>
                  <a:rPr lang="fr-FR" sz="1400" dirty="0"/>
                  <a:t>du nombre quantique </a:t>
                </a:r>
                <a14:m>
                  <m:oMath xmlns:m="http://schemas.openxmlformats.org/officeDocument/2006/math">
                    <m:r>
                      <a:rPr lang="fr-FR" sz="1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fr-FR" sz="1400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fr-FR" sz="1400" dirty="0"/>
              </a:p>
              <a:p>
                <a:endParaRPr lang="fr-FR" sz="1400" dirty="0"/>
              </a:p>
              <a:p>
                <a:r>
                  <a:rPr lang="fr-FR" sz="1400" dirty="0"/>
                  <a:t>Chaque niveau d’énergie ne peut être occupé que par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fr-FR" sz="1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fr-FR" sz="1400" dirty="0"/>
                  <a:t> électrons.</a:t>
                </a:r>
              </a:p>
            </p:txBody>
          </p:sp>
        </mc:Choice>
        <mc:Fallback xmlns=""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752B1CF2-258B-4B3F-A27D-FC244B939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3700" y="1405897"/>
                <a:ext cx="4095750" cy="4018151"/>
              </a:xfrm>
              <a:prstGeom prst="rect">
                <a:avLst/>
              </a:prstGeom>
              <a:blipFill>
                <a:blip r:embed="rId3"/>
                <a:stretch>
                  <a:fillRect l="-593" t="-303" r="-593" b="-303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3A462A-639F-43EB-86B7-C27A46A8B494}"/>
                  </a:ext>
                </a:extLst>
              </p:cNvPr>
              <p:cNvSpPr/>
              <p:nvPr/>
            </p:nvSpPr>
            <p:spPr>
              <a:xfrm>
                <a:off x="4033263" y="2117657"/>
                <a:ext cx="1681999" cy="5611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14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fr-FR" sz="1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  <m:sSup>
                            <m:sSupPr>
                              <m:ctrlP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fr-FR" sz="14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fr-FR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43A462A-639F-43EB-86B7-C27A46A8B4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3263" y="2117657"/>
                <a:ext cx="1681999" cy="5611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6E53F61A-5033-48A4-AEEF-7CF60E883794}"/>
              </a:ext>
            </a:extLst>
          </p:cNvPr>
          <p:cNvSpPr txBox="1"/>
          <p:nvPr/>
        </p:nvSpPr>
        <p:spPr>
          <a:xfrm>
            <a:off x="7385109" y="5274033"/>
            <a:ext cx="41227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/>
              <a:t>Représentations imagées, mais </a:t>
            </a:r>
            <a:r>
              <a:rPr lang="fr-FR" sz="1600" i="1" dirty="0">
                <a:solidFill>
                  <a:srgbClr val="FF0000"/>
                </a:solidFill>
              </a:rPr>
              <a:t>fausses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C5DDD32-51EB-06E0-41CD-69869C3C9C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7788" y="3418066"/>
            <a:ext cx="2257425" cy="16002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465F677-4F69-151F-B742-2593418134D8}"/>
              </a:ext>
            </a:extLst>
          </p:cNvPr>
          <p:cNvSpPr txBox="1"/>
          <p:nvPr/>
        </p:nvSpPr>
        <p:spPr>
          <a:xfrm>
            <a:off x="6022849" y="329567"/>
            <a:ext cx="52118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fermions dans un puits de potentiel : l’atome</a:t>
            </a:r>
          </a:p>
        </p:txBody>
      </p:sp>
    </p:spTree>
    <p:extLst>
      <p:ext uri="{BB962C8B-B14F-4D97-AF65-F5344CB8AC3E}">
        <p14:creationId xmlns:p14="http://schemas.microsoft.com/office/powerpoint/2010/main" val="36736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2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8E83A2-2EFC-4007-A762-45CE8DEFE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31AE7-E980-4DD1-8CBE-D134C1FB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DB64-10D1-4092-A841-BE73596D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23</a:t>
            </a:fld>
            <a:endParaRPr lang="en-GB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49FE34E-8651-41AB-9F08-956FE2001211}"/>
              </a:ext>
            </a:extLst>
          </p:cNvPr>
          <p:cNvSpPr txBox="1"/>
          <p:nvPr/>
        </p:nvSpPr>
        <p:spPr>
          <a:xfrm>
            <a:off x="3200400" y="882677"/>
            <a:ext cx="7048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solidFill>
                  <a:srgbClr val="0070C0"/>
                </a:solidFill>
              </a:rPr>
              <a:t>Les états stationnaires des </a:t>
            </a:r>
            <a:r>
              <a:rPr lang="fr-FR" sz="1400" dirty="0">
                <a:solidFill>
                  <a:srgbClr val="FF0000"/>
                </a:solidFill>
              </a:rPr>
              <a:t>particules liées </a:t>
            </a:r>
            <a:r>
              <a:rPr lang="fr-FR" sz="1400" dirty="0">
                <a:solidFill>
                  <a:srgbClr val="0070C0"/>
                </a:solidFill>
              </a:rPr>
              <a:t>sont caractérisés par des nombres quantiques 1 nombre à une dimension; 3 à trois dimensions. </a:t>
            </a:r>
          </a:p>
        </p:txBody>
      </p:sp>
      <p:pic>
        <p:nvPicPr>
          <p:cNvPr id="10" name="Image 9" descr="Une image contenant horloge, noir, grand&#10;&#10;Description générée automatiquement">
            <a:extLst>
              <a:ext uri="{FF2B5EF4-FFF2-40B4-BE49-F238E27FC236}">
                <a16:creationId xmlns:a16="http://schemas.microsoft.com/office/drawing/2014/main" id="{32935BD6-1CC4-44BF-B83A-C3907A90B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1497667"/>
            <a:ext cx="4119939" cy="374914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1949573-4119-40D0-8639-F3F1A555F9D2}"/>
              </a:ext>
            </a:extLst>
          </p:cNvPr>
          <p:cNvSpPr txBox="1"/>
          <p:nvPr/>
        </p:nvSpPr>
        <p:spPr>
          <a:xfrm>
            <a:off x="3200401" y="5360334"/>
            <a:ext cx="4072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Orbitales (probabilité de présence tirée de la fonction d’onde) de l’atome d’hydrogène (Z=1</a:t>
            </a:r>
            <a:r>
              <a:rPr lang="fr-FR" sz="800" dirty="0">
                <a:solidFill>
                  <a:srgbClr val="0070C0"/>
                </a:solidFill>
              </a:rPr>
              <a:t>) </a:t>
            </a:r>
            <a:r>
              <a:rPr lang="fr-FR" sz="800" dirty="0"/>
              <a:t>(</a:t>
            </a:r>
            <a:r>
              <a:rPr lang="fr-FR" sz="800" dirty="0" err="1"/>
              <a:t>wikipedia</a:t>
            </a:r>
            <a:r>
              <a:rPr lang="fr-FR" sz="800" dirty="0"/>
              <a:t>)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CB072B-1A30-4F4F-AACC-2D5D0B6632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1453" y="2342092"/>
            <a:ext cx="2060294" cy="2060294"/>
          </a:xfrm>
          <a:prstGeom prst="rect">
            <a:avLst/>
          </a:prstGeom>
        </p:spPr>
      </p:pic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6924587A-A20E-49EC-8BA8-1C4B61BC9FB0}"/>
              </a:ext>
            </a:extLst>
          </p:cNvPr>
          <p:cNvSpPr/>
          <p:nvPr/>
        </p:nvSpPr>
        <p:spPr>
          <a:xfrm rot="20918248">
            <a:off x="6294714" y="3580822"/>
            <a:ext cx="1761281" cy="578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F3A9601-8CDF-B0E5-2565-4E2B07CF7EF4}"/>
              </a:ext>
            </a:extLst>
          </p:cNvPr>
          <p:cNvSpPr txBox="1"/>
          <p:nvPr/>
        </p:nvSpPr>
        <p:spPr>
          <a:xfrm>
            <a:off x="6022849" y="329567"/>
            <a:ext cx="521186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Les fermions dans un puits de potentiel : l’atome</a:t>
            </a:r>
          </a:p>
        </p:txBody>
      </p:sp>
    </p:spTree>
    <p:extLst>
      <p:ext uri="{BB962C8B-B14F-4D97-AF65-F5344CB8AC3E}">
        <p14:creationId xmlns:p14="http://schemas.microsoft.com/office/powerpoint/2010/main" val="354870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9702EAE-BEF1-4D8A-97BA-B84E8F83A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24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1819275" y="1261642"/>
            <a:ext cx="8743950" cy="23698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L’énergie des états liés des objets quantiques est quantifiée : elle n’est jamais nulle.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lois de probabilité pour les grandeurs dynamiques vérifient les relations d’Heisenberg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particules peuvent occuper simultanément plusieurs états (principe de superposition)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règles d’occupation des niveaux d’énergie des électrons dans les atomes sont à l’origine des propriétés chimiques.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8D253C-1C77-469C-A9FA-24AC92E2DCAB}"/>
              </a:ext>
            </a:extLst>
          </p:cNvPr>
          <p:cNvSpPr txBox="1"/>
          <p:nvPr/>
        </p:nvSpPr>
        <p:spPr>
          <a:xfrm>
            <a:off x="6848356" y="393552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1615699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FA6547-4BF7-44EC-87CB-76EBBA4EC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A9348808-0DE9-4CDB-82A6-205A6DFD8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4122F5-DFE5-4EAF-BA42-A38B149FA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063167" y="726399"/>
            <a:ext cx="584978" cy="365125"/>
          </a:xfrm>
        </p:spPr>
        <p:txBody>
          <a:bodyPr/>
          <a:lstStyle/>
          <a:p>
            <a:fld id="{28CF56FF-A9C7-48CE-B5A8-E2EC5C60375F}" type="slidenum">
              <a:rPr lang="en-GB" smtClean="0"/>
              <a:t>25</a:t>
            </a:fld>
            <a:endParaRPr lang="en-GB" dirty="0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B0C8D1B4-C449-4B6D-9511-E81F77A0E63D}"/>
              </a:ext>
            </a:extLst>
          </p:cNvPr>
          <p:cNvSpPr txBox="1"/>
          <p:nvPr/>
        </p:nvSpPr>
        <p:spPr>
          <a:xfrm>
            <a:off x="4805651" y="1205320"/>
            <a:ext cx="5948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passage de l’état fondamental (n=1) à l’état excité ( n=4) nécessite une énergie (</a:t>
            </a:r>
            <a:r>
              <a:rPr lang="fr-FR" dirty="0">
                <a:solidFill>
                  <a:srgbClr val="FF0000"/>
                </a:solidFill>
              </a:rPr>
              <a:t>absorption</a:t>
            </a:r>
            <a:r>
              <a:rPr lang="fr-FR" dirty="0"/>
              <a:t> d’un photon) de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9977F80-9930-42B4-9973-144651D5E1EF}"/>
                  </a:ext>
                </a:extLst>
              </p:cNvPr>
              <p:cNvSpPr/>
              <p:nvPr/>
            </p:nvSpPr>
            <p:spPr>
              <a:xfrm>
                <a:off x="5578406" y="2095172"/>
                <a:ext cx="4054636" cy="648126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𝑚𝐿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endChr m:val="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  <m:sup>
                          <m:r>
                            <a:rPr lang="en-GB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en-GB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>
                          <a:latin typeface="Cambria Math" panose="02040503050406030204" pitchFamily="18" charset="0"/>
                        </a:rPr>
                        <m:t>)= 15</m:t>
                      </m:r>
                      <m:f>
                        <m:f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GB" i="1">
                                  <a:latin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𝑚𝐿</m:t>
                              </m:r>
                            </m:e>
                            <m:sup>
                              <m:r>
                                <a:rPr lang="en-GB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F9977F80-9930-42B4-9973-144651D5E1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8406" y="2095172"/>
                <a:ext cx="4054636" cy="6481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ZoneTexte 65">
            <a:extLst>
              <a:ext uri="{FF2B5EF4-FFF2-40B4-BE49-F238E27FC236}">
                <a16:creationId xmlns:a16="http://schemas.microsoft.com/office/drawing/2014/main" id="{A0284550-7779-4710-BC13-2AF1A6A6DBF9}"/>
              </a:ext>
            </a:extLst>
          </p:cNvPr>
          <p:cNvSpPr txBox="1"/>
          <p:nvPr/>
        </p:nvSpPr>
        <p:spPr>
          <a:xfrm>
            <a:off x="2555364" y="4626306"/>
            <a:ext cx="5577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Pour le processus inverse, le passage de l’état excité au fondamental va donner lieu à l’</a:t>
            </a:r>
            <a:r>
              <a:rPr lang="fr-FR" dirty="0">
                <a:solidFill>
                  <a:srgbClr val="FF0000"/>
                </a:solidFill>
              </a:rPr>
              <a:t>émission</a:t>
            </a:r>
            <a:r>
              <a:rPr lang="fr-FR" dirty="0"/>
              <a:t> d’un photon de la même énergie</a:t>
            </a:r>
            <a:endParaRPr lang="en-GB" dirty="0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05948DBD-7EF1-411A-B4F6-FD9D38FEF9AC}"/>
              </a:ext>
            </a:extLst>
          </p:cNvPr>
          <p:cNvGrpSpPr/>
          <p:nvPr/>
        </p:nvGrpSpPr>
        <p:grpSpPr>
          <a:xfrm>
            <a:off x="2487448" y="1294771"/>
            <a:ext cx="2842935" cy="2691037"/>
            <a:chOff x="3079864" y="1540408"/>
            <a:chExt cx="2842935" cy="2691037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8E553835-32FA-4E6F-9AC9-E5CF1A2BB55F}"/>
                </a:ext>
              </a:extLst>
            </p:cNvPr>
            <p:cNvGrpSpPr/>
            <p:nvPr/>
          </p:nvGrpSpPr>
          <p:grpSpPr>
            <a:xfrm>
              <a:off x="3079864" y="1540408"/>
              <a:ext cx="2253690" cy="2691037"/>
              <a:chOff x="1547601" y="1160211"/>
              <a:chExt cx="2253690" cy="2691037"/>
            </a:xfrm>
          </p:grpSpPr>
          <p:grpSp>
            <p:nvGrpSpPr>
              <p:cNvPr id="24" name="Groupe 23">
                <a:extLst>
                  <a:ext uri="{FF2B5EF4-FFF2-40B4-BE49-F238E27FC236}">
                    <a16:creationId xmlns:a16="http://schemas.microsoft.com/office/drawing/2014/main" id="{8B1DAAA0-3D19-4F6B-8EE1-CBDF5DADE9E1}"/>
                  </a:ext>
                </a:extLst>
              </p:cNvPr>
              <p:cNvGrpSpPr/>
              <p:nvPr/>
            </p:nvGrpSpPr>
            <p:grpSpPr>
              <a:xfrm>
                <a:off x="1547601" y="1160211"/>
                <a:ext cx="2253690" cy="2691037"/>
                <a:chOff x="1547601" y="1813357"/>
                <a:chExt cx="1748254" cy="1942222"/>
              </a:xfrm>
            </p:grpSpPr>
            <p:grpSp>
              <p:nvGrpSpPr>
                <p:cNvPr id="14" name="Groupe 13">
                  <a:extLst>
                    <a:ext uri="{FF2B5EF4-FFF2-40B4-BE49-F238E27FC236}">
                      <a16:creationId xmlns:a16="http://schemas.microsoft.com/office/drawing/2014/main" id="{11BCDFAC-DA42-49CB-92BB-9B2E51E72F2D}"/>
                    </a:ext>
                  </a:extLst>
                </p:cNvPr>
                <p:cNvGrpSpPr/>
                <p:nvPr/>
              </p:nvGrpSpPr>
              <p:grpSpPr>
                <a:xfrm>
                  <a:off x="1674649" y="1813357"/>
                  <a:ext cx="1143000" cy="1771650"/>
                  <a:chOff x="1942415" y="1409700"/>
                  <a:chExt cx="1143000" cy="1771650"/>
                </a:xfrm>
              </p:grpSpPr>
              <p:cxnSp>
                <p:nvCxnSpPr>
                  <p:cNvPr id="21" name="Connecteur droit 20">
                    <a:extLst>
                      <a:ext uri="{FF2B5EF4-FFF2-40B4-BE49-F238E27FC236}">
                        <a16:creationId xmlns:a16="http://schemas.microsoft.com/office/drawing/2014/main" id="{8C3A1E24-915C-4AA8-B3A0-BE69BC994A22}"/>
                      </a:ext>
                    </a:extLst>
                  </p:cNvPr>
                  <p:cNvCxnSpPr/>
                  <p:nvPr/>
                </p:nvCxnSpPr>
                <p:spPr>
                  <a:xfrm>
                    <a:off x="1942415" y="1409700"/>
                    <a:ext cx="0" cy="177165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necteur droit 21">
                    <a:extLst>
                      <a:ext uri="{FF2B5EF4-FFF2-40B4-BE49-F238E27FC236}">
                        <a16:creationId xmlns:a16="http://schemas.microsoft.com/office/drawing/2014/main" id="{ED805F35-8654-4AD9-96F7-E9249FD356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1942415" y="3181350"/>
                    <a:ext cx="1143000" cy="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Connecteur droit 22">
                    <a:extLst>
                      <a:ext uri="{FF2B5EF4-FFF2-40B4-BE49-F238E27FC236}">
                        <a16:creationId xmlns:a16="http://schemas.microsoft.com/office/drawing/2014/main" id="{6F87E290-3254-48EF-A6A1-2DF030AD43FF}"/>
                      </a:ext>
                    </a:extLst>
                  </p:cNvPr>
                  <p:cNvCxnSpPr/>
                  <p:nvPr/>
                </p:nvCxnSpPr>
                <p:spPr>
                  <a:xfrm>
                    <a:off x="3085415" y="1409700"/>
                    <a:ext cx="0" cy="177165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C44FE59-AAAE-49F0-96FD-C154C5E8589F}"/>
                    </a:ext>
                  </a:extLst>
                </p:cNvPr>
                <p:cNvSpPr txBox="1"/>
                <p:nvPr/>
              </p:nvSpPr>
              <p:spPr>
                <a:xfrm>
                  <a:off x="2687522" y="3555658"/>
                  <a:ext cx="257175" cy="199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L</a:t>
                  </a:r>
                  <a:endParaRPr lang="en-GB" sz="1200" dirty="0"/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FF50923A-BDAD-4CDC-BEE8-EC9DCB54E2B4}"/>
                    </a:ext>
                  </a:extLst>
                </p:cNvPr>
                <p:cNvSpPr txBox="1"/>
                <p:nvPr/>
              </p:nvSpPr>
              <p:spPr>
                <a:xfrm>
                  <a:off x="1547601" y="3546303"/>
                  <a:ext cx="257175" cy="199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/>
                    <a:t>0</a:t>
                  </a:r>
                  <a:endParaRPr lang="en-GB" sz="1200" dirty="0"/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19D4FB7E-1464-4514-9F4C-BDE787FB3CAD}"/>
                    </a:ext>
                  </a:extLst>
                </p:cNvPr>
                <p:cNvSpPr txBox="1"/>
                <p:nvPr/>
              </p:nvSpPr>
              <p:spPr>
                <a:xfrm>
                  <a:off x="3038680" y="3194668"/>
                  <a:ext cx="257175" cy="199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GB" sz="1200" dirty="0"/>
                </a:p>
              </p:txBody>
            </p:sp>
            <p:cxnSp>
              <p:nvCxnSpPr>
                <p:cNvPr id="6" name="Connecteur droit 5">
                  <a:extLst>
                    <a:ext uri="{FF2B5EF4-FFF2-40B4-BE49-F238E27FC236}">
                      <a16:creationId xmlns:a16="http://schemas.microsoft.com/office/drawing/2014/main" id="{185C7778-93E7-4F08-8785-E516713119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74649" y="3492129"/>
                  <a:ext cx="1141460" cy="8078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Connecteur droit 6">
                  <a:extLst>
                    <a:ext uri="{FF2B5EF4-FFF2-40B4-BE49-F238E27FC236}">
                      <a16:creationId xmlns:a16="http://schemas.microsoft.com/office/drawing/2014/main" id="{C1FF725F-70BC-45AD-8C35-2B89F86829A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7135" y="3356558"/>
                  <a:ext cx="1118974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Connecteur droit 7">
                  <a:extLst>
                    <a:ext uri="{FF2B5EF4-FFF2-40B4-BE49-F238E27FC236}">
                      <a16:creationId xmlns:a16="http://schemas.microsoft.com/office/drawing/2014/main" id="{419DC141-95B7-4A1C-9D57-19763871B25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74649" y="3045283"/>
                  <a:ext cx="114146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Connecteur droit 8">
                  <a:extLst>
                    <a:ext uri="{FF2B5EF4-FFF2-40B4-BE49-F238E27FC236}">
                      <a16:creationId xmlns:a16="http://schemas.microsoft.com/office/drawing/2014/main" id="{CCD3A079-CAC8-4733-AD76-69E55501120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697135" y="2458002"/>
                  <a:ext cx="1100555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BF545ABA-6609-414E-94E5-33FBC458AC46}"/>
                    </a:ext>
                  </a:extLst>
                </p:cNvPr>
                <p:cNvSpPr txBox="1"/>
                <p:nvPr/>
              </p:nvSpPr>
              <p:spPr>
                <a:xfrm>
                  <a:off x="1674649" y="2290150"/>
                  <a:ext cx="473722" cy="199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n=4</a:t>
                  </a:r>
                  <a:endParaRPr lang="en-GB" sz="12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8E142830-FF05-4EA2-BC44-312641699959}"/>
                    </a:ext>
                  </a:extLst>
                </p:cNvPr>
                <p:cNvSpPr txBox="1"/>
                <p:nvPr/>
              </p:nvSpPr>
              <p:spPr>
                <a:xfrm>
                  <a:off x="1673109" y="2878423"/>
                  <a:ext cx="473722" cy="199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n=3</a:t>
                  </a:r>
                  <a:endParaRPr lang="en-GB" sz="12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C69C1372-7382-4108-9784-644303444C89}"/>
                    </a:ext>
                  </a:extLst>
                </p:cNvPr>
                <p:cNvSpPr txBox="1"/>
                <p:nvPr/>
              </p:nvSpPr>
              <p:spPr>
                <a:xfrm>
                  <a:off x="1658575" y="3203856"/>
                  <a:ext cx="473722" cy="199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n=2</a:t>
                  </a:r>
                  <a:endParaRPr lang="en-GB" sz="1200" dirty="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DA2CE17-6469-400E-A8D6-5E672AB57FB7}"/>
                    </a:ext>
                  </a:extLst>
                </p:cNvPr>
                <p:cNvSpPr txBox="1"/>
                <p:nvPr/>
              </p:nvSpPr>
              <p:spPr>
                <a:xfrm>
                  <a:off x="1657035" y="3353629"/>
                  <a:ext cx="473722" cy="1999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0070C0"/>
                      </a:solidFill>
                    </a:rPr>
                    <a:t>n=1</a:t>
                  </a:r>
                  <a:endParaRPr lang="en-GB" sz="1200" dirty="0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EA36BAEB-62D0-44D2-82FB-25C99CAD9F62}"/>
                  </a:ext>
                </a:extLst>
              </p:cNvPr>
              <p:cNvSpPr/>
              <p:nvPr/>
            </p:nvSpPr>
            <p:spPr>
              <a:xfrm>
                <a:off x="2646505" y="3378506"/>
                <a:ext cx="180973" cy="180961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9967BE37-B2C1-4B23-ABF0-5692961E00A5}"/>
                  </a:ext>
                </a:extLst>
              </p:cNvPr>
              <p:cNvSpPr/>
              <p:nvPr/>
            </p:nvSpPr>
            <p:spPr>
              <a:xfrm>
                <a:off x="2646506" y="1962114"/>
                <a:ext cx="180973" cy="18096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AF3D23EA-1FE8-4C0D-BEA3-E90F66108C05}"/>
                  </a:ext>
                </a:extLst>
              </p:cNvPr>
              <p:cNvGrpSpPr/>
              <p:nvPr/>
            </p:nvGrpSpPr>
            <p:grpSpPr>
              <a:xfrm>
                <a:off x="2546734" y="2112657"/>
                <a:ext cx="510064" cy="1326394"/>
                <a:chOff x="4656297" y="3033347"/>
                <a:chExt cx="510064" cy="973798"/>
              </a:xfrm>
            </p:grpSpPr>
            <p:grpSp>
              <p:nvGrpSpPr>
                <p:cNvPr id="50" name="Groupe 49">
                  <a:extLst>
                    <a:ext uri="{FF2B5EF4-FFF2-40B4-BE49-F238E27FC236}">
                      <a16:creationId xmlns:a16="http://schemas.microsoft.com/office/drawing/2014/main" id="{AEA5A48B-9A46-4526-9352-1BAC6BB450BA}"/>
                    </a:ext>
                  </a:extLst>
                </p:cNvPr>
                <p:cNvGrpSpPr/>
                <p:nvPr/>
              </p:nvGrpSpPr>
              <p:grpSpPr>
                <a:xfrm>
                  <a:off x="4656297" y="3033347"/>
                  <a:ext cx="510064" cy="973798"/>
                  <a:chOff x="4177150" y="3033347"/>
                  <a:chExt cx="989211" cy="973798"/>
                </a:xfrm>
              </p:grpSpPr>
              <p:sp>
                <p:nvSpPr>
                  <p:cNvPr id="48" name="Arc 47">
                    <a:extLst>
                      <a:ext uri="{FF2B5EF4-FFF2-40B4-BE49-F238E27FC236}">
                        <a16:creationId xmlns:a16="http://schemas.microsoft.com/office/drawing/2014/main" id="{C5D7F815-AEFA-4D80-B061-F4DD7B25D05A}"/>
                      </a:ext>
                    </a:extLst>
                  </p:cNvPr>
                  <p:cNvSpPr/>
                  <p:nvPr/>
                </p:nvSpPr>
                <p:spPr>
                  <a:xfrm>
                    <a:off x="4177150" y="3115248"/>
                    <a:ext cx="973798" cy="731406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49" name="Arc 48">
                    <a:extLst>
                      <a:ext uri="{FF2B5EF4-FFF2-40B4-BE49-F238E27FC236}">
                        <a16:creationId xmlns:a16="http://schemas.microsoft.com/office/drawing/2014/main" id="{CCBE27B8-FF81-40A0-98C0-B40DC2F8D751}"/>
                      </a:ext>
                    </a:extLst>
                  </p:cNvPr>
                  <p:cNvSpPr/>
                  <p:nvPr/>
                </p:nvSpPr>
                <p:spPr>
                  <a:xfrm rot="4970117">
                    <a:off x="4313759" y="3154543"/>
                    <a:ext cx="973798" cy="731406"/>
                  </a:xfrm>
                  <a:prstGeom prst="arc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F95E2D95-9350-469A-8B08-6FA80AB9F9C2}"/>
                    </a:ext>
                  </a:extLst>
                </p:cNvPr>
                <p:cNvCxnSpPr>
                  <a:stCxn id="48" idx="0"/>
                </p:cNvCxnSpPr>
                <p:nvPr/>
              </p:nvCxnSpPr>
              <p:spPr>
                <a:xfrm>
                  <a:off x="4907355" y="3115248"/>
                  <a:ext cx="4279" cy="153299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cteur droit 53">
                  <a:extLst>
                    <a:ext uri="{FF2B5EF4-FFF2-40B4-BE49-F238E27FC236}">
                      <a16:creationId xmlns:a16="http://schemas.microsoft.com/office/drawing/2014/main" id="{EDE6DB18-D63F-4774-8F8B-E81BFCFE3545}"/>
                    </a:ext>
                  </a:extLst>
                </p:cNvPr>
                <p:cNvCxnSpPr>
                  <a:stCxn id="48" idx="0"/>
                  <a:endCxn id="48" idx="0"/>
                </p:cNvCxnSpPr>
                <p:nvPr/>
              </p:nvCxnSpPr>
              <p:spPr>
                <a:xfrm>
                  <a:off x="4907355" y="3115248"/>
                  <a:ext cx="0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cteur droit 56">
                  <a:extLst>
                    <a:ext uri="{FF2B5EF4-FFF2-40B4-BE49-F238E27FC236}">
                      <a16:creationId xmlns:a16="http://schemas.microsoft.com/office/drawing/2014/main" id="{E8E6D4DF-5228-4A30-9EA1-6C4758BD018A}"/>
                    </a:ext>
                  </a:extLst>
                </p:cNvPr>
                <p:cNvCxnSpPr>
                  <a:cxnSpLocks/>
                  <a:endCxn id="48" idx="0"/>
                </p:cNvCxnSpPr>
                <p:nvPr/>
              </p:nvCxnSpPr>
              <p:spPr>
                <a:xfrm flipH="1">
                  <a:off x="4907355" y="3115248"/>
                  <a:ext cx="251059" cy="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Éclair 61">
              <a:extLst>
                <a:ext uri="{FF2B5EF4-FFF2-40B4-BE49-F238E27FC236}">
                  <a16:creationId xmlns:a16="http://schemas.microsoft.com/office/drawing/2014/main" id="{942CE84A-3005-4CD6-9D3C-4E79A21C0A30}"/>
                </a:ext>
              </a:extLst>
            </p:cNvPr>
            <p:cNvSpPr/>
            <p:nvPr/>
          </p:nvSpPr>
          <p:spPr>
            <a:xfrm rot="7141626">
              <a:off x="4726603" y="3339055"/>
              <a:ext cx="408478" cy="84201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ZoneTexte 94">
              <a:extLst>
                <a:ext uri="{FF2B5EF4-FFF2-40B4-BE49-F238E27FC236}">
                  <a16:creationId xmlns:a16="http://schemas.microsoft.com/office/drawing/2014/main" id="{1BC19F61-7A6D-448D-9A4C-CC909F028E5D}"/>
                </a:ext>
              </a:extLst>
            </p:cNvPr>
            <p:cNvSpPr txBox="1"/>
            <p:nvPr/>
          </p:nvSpPr>
          <p:spPr>
            <a:xfrm>
              <a:off x="4761899" y="3388678"/>
              <a:ext cx="1160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FFC000"/>
                  </a:solidFill>
                </a:rPr>
                <a:t>photon</a:t>
              </a:r>
              <a:endParaRPr lang="en-GB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0E1E9C7-FA8C-4F3B-BDE3-783C3257ACAD}"/>
              </a:ext>
            </a:extLst>
          </p:cNvPr>
          <p:cNvGrpSpPr/>
          <p:nvPr/>
        </p:nvGrpSpPr>
        <p:grpSpPr>
          <a:xfrm>
            <a:off x="8132463" y="3247298"/>
            <a:ext cx="2253690" cy="2691037"/>
            <a:chOff x="8132463" y="3247298"/>
            <a:chExt cx="2253690" cy="2691037"/>
          </a:xfrm>
        </p:grpSpPr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id="{63E1EC0B-8DC0-43FA-82FD-B8E085FBAF21}"/>
                </a:ext>
              </a:extLst>
            </p:cNvPr>
            <p:cNvSpPr/>
            <p:nvPr/>
          </p:nvSpPr>
          <p:spPr>
            <a:xfrm>
              <a:off x="9316864" y="4061414"/>
              <a:ext cx="180973" cy="180961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                             </a:t>
              </a:r>
              <a:endParaRPr lang="en-GB" dirty="0"/>
            </a:p>
          </p:txBody>
        </p:sp>
        <p:grpSp>
          <p:nvGrpSpPr>
            <p:cNvPr id="69" name="Groupe 68">
              <a:extLst>
                <a:ext uri="{FF2B5EF4-FFF2-40B4-BE49-F238E27FC236}">
                  <a16:creationId xmlns:a16="http://schemas.microsoft.com/office/drawing/2014/main" id="{C8948B1A-F004-4E06-9E20-EF7910831945}"/>
                </a:ext>
              </a:extLst>
            </p:cNvPr>
            <p:cNvGrpSpPr/>
            <p:nvPr/>
          </p:nvGrpSpPr>
          <p:grpSpPr>
            <a:xfrm>
              <a:off x="8132463" y="3247298"/>
              <a:ext cx="2253690" cy="2691037"/>
              <a:chOff x="1547601" y="1813357"/>
              <a:chExt cx="1748254" cy="1942222"/>
            </a:xfrm>
          </p:grpSpPr>
          <p:grpSp>
            <p:nvGrpSpPr>
              <p:cNvPr id="70" name="Groupe 69">
                <a:extLst>
                  <a:ext uri="{FF2B5EF4-FFF2-40B4-BE49-F238E27FC236}">
                    <a16:creationId xmlns:a16="http://schemas.microsoft.com/office/drawing/2014/main" id="{710EC386-6B17-4497-92AE-34E8BE2C3619}"/>
                  </a:ext>
                </a:extLst>
              </p:cNvPr>
              <p:cNvGrpSpPr/>
              <p:nvPr/>
            </p:nvGrpSpPr>
            <p:grpSpPr>
              <a:xfrm>
                <a:off x="1674649" y="1813357"/>
                <a:ext cx="1143000" cy="1771650"/>
                <a:chOff x="1942415" y="1409700"/>
                <a:chExt cx="1143000" cy="1771650"/>
              </a:xfrm>
            </p:grpSpPr>
            <p:cxnSp>
              <p:nvCxnSpPr>
                <p:cNvPr id="82" name="Connecteur droit 81">
                  <a:extLst>
                    <a:ext uri="{FF2B5EF4-FFF2-40B4-BE49-F238E27FC236}">
                      <a16:creationId xmlns:a16="http://schemas.microsoft.com/office/drawing/2014/main" id="{BB05B945-88A8-4A47-A822-2748D7A6B622}"/>
                    </a:ext>
                  </a:extLst>
                </p:cNvPr>
                <p:cNvCxnSpPr/>
                <p:nvPr/>
              </p:nvCxnSpPr>
              <p:spPr>
                <a:xfrm>
                  <a:off x="1942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necteur droit 82">
                  <a:extLst>
                    <a:ext uri="{FF2B5EF4-FFF2-40B4-BE49-F238E27FC236}">
                      <a16:creationId xmlns:a16="http://schemas.microsoft.com/office/drawing/2014/main" id="{D4B206C1-DC05-4DEC-AB32-A30D072D0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2415" y="3181350"/>
                  <a:ext cx="11430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Connecteur droit 83">
                  <a:extLst>
                    <a:ext uri="{FF2B5EF4-FFF2-40B4-BE49-F238E27FC236}">
                      <a16:creationId xmlns:a16="http://schemas.microsoft.com/office/drawing/2014/main" id="{E04F99A0-3682-4D6B-B995-CF725E05F348}"/>
                    </a:ext>
                  </a:extLst>
                </p:cNvPr>
                <p:cNvCxnSpPr/>
                <p:nvPr/>
              </p:nvCxnSpPr>
              <p:spPr>
                <a:xfrm>
                  <a:off x="3085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1" name="ZoneTexte 70">
                <a:extLst>
                  <a:ext uri="{FF2B5EF4-FFF2-40B4-BE49-F238E27FC236}">
                    <a16:creationId xmlns:a16="http://schemas.microsoft.com/office/drawing/2014/main" id="{6B272A47-596C-4C90-9CDB-DF302F624F35}"/>
                  </a:ext>
                </a:extLst>
              </p:cNvPr>
              <p:cNvSpPr txBox="1"/>
              <p:nvPr/>
            </p:nvSpPr>
            <p:spPr>
              <a:xfrm>
                <a:off x="2687522" y="3555658"/>
                <a:ext cx="257175" cy="19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L</a:t>
                </a:r>
                <a:endParaRPr lang="en-GB" sz="1200" dirty="0"/>
              </a:p>
            </p:txBody>
          </p:sp>
          <p:sp>
            <p:nvSpPr>
              <p:cNvPr id="72" name="ZoneTexte 71">
                <a:extLst>
                  <a:ext uri="{FF2B5EF4-FFF2-40B4-BE49-F238E27FC236}">
                    <a16:creationId xmlns:a16="http://schemas.microsoft.com/office/drawing/2014/main" id="{6D3BBE9A-1ED8-40B6-AE14-60831B60B693}"/>
                  </a:ext>
                </a:extLst>
              </p:cNvPr>
              <p:cNvSpPr txBox="1"/>
              <p:nvPr/>
            </p:nvSpPr>
            <p:spPr>
              <a:xfrm>
                <a:off x="1547601" y="3546303"/>
                <a:ext cx="257175" cy="19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0</a:t>
                </a:r>
                <a:endParaRPr lang="en-GB" sz="1200" dirty="0"/>
              </a:p>
            </p:txBody>
          </p:sp>
          <p:sp>
            <p:nvSpPr>
              <p:cNvPr id="73" name="ZoneTexte 72">
                <a:extLst>
                  <a:ext uri="{FF2B5EF4-FFF2-40B4-BE49-F238E27FC236}">
                    <a16:creationId xmlns:a16="http://schemas.microsoft.com/office/drawing/2014/main" id="{57C2525D-469B-43FD-9109-BC8AE5FDF86B}"/>
                  </a:ext>
                </a:extLst>
              </p:cNvPr>
              <p:cNvSpPr txBox="1"/>
              <p:nvPr/>
            </p:nvSpPr>
            <p:spPr>
              <a:xfrm>
                <a:off x="3038680" y="3194668"/>
                <a:ext cx="257175" cy="19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200" dirty="0"/>
              </a:p>
            </p:txBody>
          </p:sp>
          <p:cxnSp>
            <p:nvCxnSpPr>
              <p:cNvPr id="74" name="Connecteur droit 73">
                <a:extLst>
                  <a:ext uri="{FF2B5EF4-FFF2-40B4-BE49-F238E27FC236}">
                    <a16:creationId xmlns:a16="http://schemas.microsoft.com/office/drawing/2014/main" id="{BB569669-E66B-41C0-81FB-A29AF775EDE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4649" y="3492129"/>
                <a:ext cx="1141460" cy="80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Connecteur droit 74">
                <a:extLst>
                  <a:ext uri="{FF2B5EF4-FFF2-40B4-BE49-F238E27FC236}">
                    <a16:creationId xmlns:a16="http://schemas.microsoft.com/office/drawing/2014/main" id="{A6448E61-A7AA-4E73-8DB3-747E1AC4D0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135" y="3356558"/>
                <a:ext cx="1118974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Connecteur droit 75">
                <a:extLst>
                  <a:ext uri="{FF2B5EF4-FFF2-40B4-BE49-F238E27FC236}">
                    <a16:creationId xmlns:a16="http://schemas.microsoft.com/office/drawing/2014/main" id="{055129DB-1B10-4857-8806-A89FB3083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74649" y="3045283"/>
                <a:ext cx="114146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droit 76">
                <a:extLst>
                  <a:ext uri="{FF2B5EF4-FFF2-40B4-BE49-F238E27FC236}">
                    <a16:creationId xmlns:a16="http://schemas.microsoft.com/office/drawing/2014/main" id="{EC377DEE-DE5C-4295-972A-774B731464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97135" y="2458002"/>
                <a:ext cx="110055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ZoneTexte 77">
                <a:extLst>
                  <a:ext uri="{FF2B5EF4-FFF2-40B4-BE49-F238E27FC236}">
                    <a16:creationId xmlns:a16="http://schemas.microsoft.com/office/drawing/2014/main" id="{130C0A3B-88B0-4075-B498-C01C3000F5CD}"/>
                  </a:ext>
                </a:extLst>
              </p:cNvPr>
              <p:cNvSpPr txBox="1"/>
              <p:nvPr/>
            </p:nvSpPr>
            <p:spPr>
              <a:xfrm>
                <a:off x="1674649" y="2290150"/>
                <a:ext cx="473722" cy="19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0070C0"/>
                    </a:solidFill>
                  </a:rPr>
                  <a:t>n=4</a:t>
                </a:r>
                <a:endParaRPr lang="en-GB" sz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79" name="ZoneTexte 78">
                <a:extLst>
                  <a:ext uri="{FF2B5EF4-FFF2-40B4-BE49-F238E27FC236}">
                    <a16:creationId xmlns:a16="http://schemas.microsoft.com/office/drawing/2014/main" id="{4D51FF71-FC1E-488A-9790-420A4088EB67}"/>
                  </a:ext>
                </a:extLst>
              </p:cNvPr>
              <p:cNvSpPr txBox="1"/>
              <p:nvPr/>
            </p:nvSpPr>
            <p:spPr>
              <a:xfrm>
                <a:off x="1673109" y="2878423"/>
                <a:ext cx="473722" cy="19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0070C0"/>
                    </a:solidFill>
                  </a:rPr>
                  <a:t>n=3</a:t>
                </a:r>
                <a:endParaRPr lang="en-GB" sz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0" name="ZoneTexte 79">
                <a:extLst>
                  <a:ext uri="{FF2B5EF4-FFF2-40B4-BE49-F238E27FC236}">
                    <a16:creationId xmlns:a16="http://schemas.microsoft.com/office/drawing/2014/main" id="{BCFCDC6F-5CF2-48E5-B8C8-4A8318920D75}"/>
                  </a:ext>
                </a:extLst>
              </p:cNvPr>
              <p:cNvSpPr txBox="1"/>
              <p:nvPr/>
            </p:nvSpPr>
            <p:spPr>
              <a:xfrm>
                <a:off x="1658575" y="3203856"/>
                <a:ext cx="473722" cy="19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0070C0"/>
                    </a:solidFill>
                  </a:rPr>
                  <a:t>n=2</a:t>
                </a:r>
                <a:endParaRPr lang="en-GB" sz="12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81" name="ZoneTexte 80">
                <a:extLst>
                  <a:ext uri="{FF2B5EF4-FFF2-40B4-BE49-F238E27FC236}">
                    <a16:creationId xmlns:a16="http://schemas.microsoft.com/office/drawing/2014/main" id="{13D7001F-EA0A-454B-84AB-6AA7D4308C95}"/>
                  </a:ext>
                </a:extLst>
              </p:cNvPr>
              <p:cNvSpPr txBox="1"/>
              <p:nvPr/>
            </p:nvSpPr>
            <p:spPr>
              <a:xfrm>
                <a:off x="1657035" y="3353629"/>
                <a:ext cx="473722" cy="19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>
                    <a:solidFill>
                      <a:srgbClr val="0070C0"/>
                    </a:solidFill>
                  </a:rPr>
                  <a:t>n=1</a:t>
                </a:r>
                <a:endParaRPr lang="en-GB" sz="12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85" name="Ellipse 84">
              <a:extLst>
                <a:ext uri="{FF2B5EF4-FFF2-40B4-BE49-F238E27FC236}">
                  <a16:creationId xmlns:a16="http://schemas.microsoft.com/office/drawing/2014/main" id="{6567AE1C-47C4-4F71-A802-55ECCB6B2448}"/>
                </a:ext>
              </a:extLst>
            </p:cNvPr>
            <p:cNvSpPr/>
            <p:nvPr/>
          </p:nvSpPr>
          <p:spPr>
            <a:xfrm>
              <a:off x="9296776" y="5502040"/>
              <a:ext cx="180973" cy="180961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7" name="Groupe 86">
              <a:extLst>
                <a:ext uri="{FF2B5EF4-FFF2-40B4-BE49-F238E27FC236}">
                  <a16:creationId xmlns:a16="http://schemas.microsoft.com/office/drawing/2014/main" id="{2C8407AB-E1B9-4A3E-95C6-F7AFC7F489E7}"/>
                </a:ext>
              </a:extLst>
            </p:cNvPr>
            <p:cNvGrpSpPr/>
            <p:nvPr/>
          </p:nvGrpSpPr>
          <p:grpSpPr>
            <a:xfrm rot="11276370">
              <a:off x="9047703" y="4220045"/>
              <a:ext cx="510064" cy="1326394"/>
              <a:chOff x="4656297" y="3033347"/>
              <a:chExt cx="510064" cy="973798"/>
            </a:xfrm>
          </p:grpSpPr>
          <p:grpSp>
            <p:nvGrpSpPr>
              <p:cNvPr id="88" name="Groupe 87">
                <a:extLst>
                  <a:ext uri="{FF2B5EF4-FFF2-40B4-BE49-F238E27FC236}">
                    <a16:creationId xmlns:a16="http://schemas.microsoft.com/office/drawing/2014/main" id="{C5950C93-454B-4CBC-A23D-5903574FFA59}"/>
                  </a:ext>
                </a:extLst>
              </p:cNvPr>
              <p:cNvGrpSpPr/>
              <p:nvPr/>
            </p:nvGrpSpPr>
            <p:grpSpPr>
              <a:xfrm>
                <a:off x="4656297" y="3033347"/>
                <a:ext cx="510064" cy="973798"/>
                <a:chOff x="4177150" y="3033347"/>
                <a:chExt cx="989211" cy="973798"/>
              </a:xfrm>
            </p:grpSpPr>
            <p:sp>
              <p:nvSpPr>
                <p:cNvPr id="92" name="Arc 91">
                  <a:extLst>
                    <a:ext uri="{FF2B5EF4-FFF2-40B4-BE49-F238E27FC236}">
                      <a16:creationId xmlns:a16="http://schemas.microsoft.com/office/drawing/2014/main" id="{837915A1-5299-4D82-A232-C83617DC17EE}"/>
                    </a:ext>
                  </a:extLst>
                </p:cNvPr>
                <p:cNvSpPr/>
                <p:nvPr/>
              </p:nvSpPr>
              <p:spPr>
                <a:xfrm>
                  <a:off x="4177150" y="3115248"/>
                  <a:ext cx="973798" cy="731406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Arc 92">
                  <a:extLst>
                    <a:ext uri="{FF2B5EF4-FFF2-40B4-BE49-F238E27FC236}">
                      <a16:creationId xmlns:a16="http://schemas.microsoft.com/office/drawing/2014/main" id="{1B1A6FB3-61D2-475A-8027-4DE6A544AA3B}"/>
                    </a:ext>
                  </a:extLst>
                </p:cNvPr>
                <p:cNvSpPr/>
                <p:nvPr/>
              </p:nvSpPr>
              <p:spPr>
                <a:xfrm rot="4970117">
                  <a:off x="4313759" y="3154543"/>
                  <a:ext cx="973798" cy="731406"/>
                </a:xfrm>
                <a:prstGeom prst="arc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cxnSp>
            <p:nvCxnSpPr>
              <p:cNvPr id="89" name="Connecteur droit 88">
                <a:extLst>
                  <a:ext uri="{FF2B5EF4-FFF2-40B4-BE49-F238E27FC236}">
                    <a16:creationId xmlns:a16="http://schemas.microsoft.com/office/drawing/2014/main" id="{B54AD551-B1E1-41EE-8C44-332A63EC9966}"/>
                  </a:ext>
                </a:extLst>
              </p:cNvPr>
              <p:cNvCxnSpPr>
                <a:stCxn id="92" idx="0"/>
              </p:cNvCxnSpPr>
              <p:nvPr/>
            </p:nvCxnSpPr>
            <p:spPr>
              <a:xfrm>
                <a:off x="4907355" y="3115248"/>
                <a:ext cx="4279" cy="15329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Connecteur droit 89">
                <a:extLst>
                  <a:ext uri="{FF2B5EF4-FFF2-40B4-BE49-F238E27FC236}">
                    <a16:creationId xmlns:a16="http://schemas.microsoft.com/office/drawing/2014/main" id="{A0DBDB5C-7A9E-4AE0-9710-8200E8076D75}"/>
                  </a:ext>
                </a:extLst>
              </p:cNvPr>
              <p:cNvCxnSpPr>
                <a:stCxn id="92" idx="0"/>
                <a:endCxn id="92" idx="0"/>
              </p:cNvCxnSpPr>
              <p:nvPr/>
            </p:nvCxnSpPr>
            <p:spPr>
              <a:xfrm>
                <a:off x="4907355" y="3115248"/>
                <a:ext cx="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Connecteur droit 90">
                <a:extLst>
                  <a:ext uri="{FF2B5EF4-FFF2-40B4-BE49-F238E27FC236}">
                    <a16:creationId xmlns:a16="http://schemas.microsoft.com/office/drawing/2014/main" id="{4AEEA7E1-45EF-4F4E-B1E9-9B8551B6DE51}"/>
                  </a:ext>
                </a:extLst>
              </p:cNvPr>
              <p:cNvCxnSpPr>
                <a:cxnSpLocks/>
                <a:endCxn id="92" idx="0"/>
              </p:cNvCxnSpPr>
              <p:nvPr/>
            </p:nvCxnSpPr>
            <p:spPr>
              <a:xfrm flipH="1">
                <a:off x="4907355" y="3115248"/>
                <a:ext cx="25105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6" name="Éclair 95">
              <a:extLst>
                <a:ext uri="{FF2B5EF4-FFF2-40B4-BE49-F238E27FC236}">
                  <a16:creationId xmlns:a16="http://schemas.microsoft.com/office/drawing/2014/main" id="{47717553-AF19-4903-BC4F-55096375A5C8}"/>
                </a:ext>
              </a:extLst>
            </p:cNvPr>
            <p:cNvSpPr/>
            <p:nvPr/>
          </p:nvSpPr>
          <p:spPr>
            <a:xfrm rot="16571806">
              <a:off x="9553215" y="4352329"/>
              <a:ext cx="408478" cy="842010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BCD768EC-3F42-ECD9-D563-8CCD740AAFAC}"/>
              </a:ext>
            </a:extLst>
          </p:cNvPr>
          <p:cNvSpPr txBox="1"/>
          <p:nvPr/>
        </p:nvSpPr>
        <p:spPr>
          <a:xfrm>
            <a:off x="6803149" y="357067"/>
            <a:ext cx="3394898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Excitation et désexcitation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64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5" grpId="0" animBg="1"/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713D1D6-36BC-4E68-A03B-C3E2CBCD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31AE7-E980-4DD1-8CBE-D134C1FB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DB64-10D1-4092-A841-BE73596D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26</a:t>
            </a:fld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CE235BE-B775-45E8-97F8-089F0E870008}"/>
              </a:ext>
            </a:extLst>
          </p:cNvPr>
          <p:cNvSpPr txBox="1"/>
          <p:nvPr/>
        </p:nvSpPr>
        <p:spPr>
          <a:xfrm>
            <a:off x="2384374" y="1045030"/>
            <a:ext cx="8493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électrons (chargés) interagissent avec les ondes électro-magnétiques (photons)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C8F3613-B261-4F39-BD19-92A828C11212}"/>
              </a:ext>
            </a:extLst>
          </p:cNvPr>
          <p:cNvSpPr txBox="1"/>
          <p:nvPr/>
        </p:nvSpPr>
        <p:spPr>
          <a:xfrm>
            <a:off x="4775763" y="2141716"/>
            <a:ext cx="37621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Absorption/émission spontanée </a:t>
            </a:r>
            <a:r>
              <a:rPr lang="fr-FR" sz="1600" dirty="0"/>
              <a:t>d’un photon entre 2 niveaux d’énergie E</a:t>
            </a:r>
            <a:r>
              <a:rPr lang="fr-FR" sz="1600" baseline="-25000" dirty="0"/>
              <a:t>1</a:t>
            </a:r>
            <a:r>
              <a:rPr lang="fr-FR" sz="1600" dirty="0"/>
              <a:t> et E</a:t>
            </a:r>
            <a:r>
              <a:rPr lang="fr-FR" sz="1600" baseline="-25000" dirty="0"/>
              <a:t>2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2B0FD5E-3985-403C-AEC2-75E2CA1E4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833" y="1916909"/>
            <a:ext cx="1278140" cy="159594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2B30D9-959D-420B-B157-251FE6A3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457" y="1906191"/>
            <a:ext cx="1613219" cy="15959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5F9EDE9-5E63-4D37-A362-5650774CADE6}"/>
                  </a:ext>
                </a:extLst>
              </p:cNvPr>
              <p:cNvSpPr txBox="1"/>
              <p:nvPr/>
            </p:nvSpPr>
            <p:spPr>
              <a:xfrm>
                <a:off x="2589212" y="3854510"/>
                <a:ext cx="7772400" cy="167802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Ce mécanisme est soumis aux lois de conservation 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B0F0"/>
                    </a:solidFill>
                  </a:rPr>
                  <a:t>Énergie</a:t>
                </a:r>
                <a:r>
                  <a:rPr lang="fr-FR" sz="1600" dirty="0"/>
                  <a:t> : </a:t>
                </a:r>
                <a14:m>
                  <m:oMath xmlns:m="http://schemas.openxmlformats.org/officeDocument/2006/math">
                    <m:r>
                      <a:rPr lang="fr-FR" sz="1600">
                        <a:latin typeface="Cambria Math" panose="02040503050406030204" pitchFamily="18" charset="0"/>
                      </a:rPr>
                      <m:t>  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(approx)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B0F0"/>
                    </a:solidFill>
                  </a:rPr>
                  <a:t>Impulsion</a:t>
                </a:r>
                <a:r>
                  <a:rPr lang="fr-FR" sz="1600" dirty="0"/>
                  <a:t> : le photon émis à une impulsion </a:t>
                </a:r>
                <a14:m>
                  <m:oMath xmlns:m="http://schemas.openxmlformats.org/officeDocument/2006/math"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num>
                      <m:den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r>
                  <a:rPr lang="fr-FR" sz="1600" dirty="0"/>
                  <a:t> qui provoque le recul de l’atome émis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B0F0"/>
                    </a:solidFill>
                  </a:rPr>
                  <a:t>Spin</a:t>
                </a:r>
                <a:r>
                  <a:rPr lang="fr-FR" sz="1600" dirty="0"/>
                  <a:t> : le photon a un spin </a:t>
                </a:r>
                <a:r>
                  <a:rPr lang="fr-FR" sz="1600" dirty="0">
                    <a:solidFill>
                      <a:srgbClr val="FF0000"/>
                    </a:solidFill>
                  </a:rPr>
                  <a:t>1</a:t>
                </a:r>
                <a:r>
                  <a:rPr lang="fr-FR" sz="1600" dirty="0"/>
                  <a:t> ; le spin (moment cinétique) de l’atome avant et après émission/absorption doit être compatible.</a:t>
                </a:r>
              </a:p>
            </p:txBody>
          </p:sp>
        </mc:Choice>
        <mc:Fallback xmlns=""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5F9EDE9-5E63-4D37-A362-5650774CAD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12" y="3854510"/>
                <a:ext cx="7772400" cy="1678023"/>
              </a:xfrm>
              <a:prstGeom prst="rect">
                <a:avLst/>
              </a:prstGeom>
              <a:blipFill>
                <a:blip r:embed="rId4"/>
                <a:stretch>
                  <a:fillRect l="-392" t="-719" r="-157" b="-287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oneTexte 3">
            <a:extLst>
              <a:ext uri="{FF2B5EF4-FFF2-40B4-BE49-F238E27FC236}">
                <a16:creationId xmlns:a16="http://schemas.microsoft.com/office/drawing/2014/main" id="{4A816039-F428-DF8F-A8FA-73254A2BBFC8}"/>
              </a:ext>
            </a:extLst>
          </p:cNvPr>
          <p:cNvSpPr txBox="1"/>
          <p:nvPr/>
        </p:nvSpPr>
        <p:spPr>
          <a:xfrm>
            <a:off x="6096000" y="357067"/>
            <a:ext cx="532360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Quantification et interaction rayonnement-atome </a:t>
            </a:r>
          </a:p>
        </p:txBody>
      </p:sp>
    </p:spTree>
    <p:extLst>
      <p:ext uri="{BB962C8B-B14F-4D97-AF65-F5344CB8AC3E}">
        <p14:creationId xmlns:p14="http://schemas.microsoft.com/office/powerpoint/2010/main" val="7853247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67F0DF-12C8-4BCD-A3BE-5F362F800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31AE7-E980-4DD1-8CBE-D134C1FB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DB64-10D1-4092-A841-BE73596D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27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5F9EDE9-5E63-4D37-A362-5650774CADE6}"/>
              </a:ext>
            </a:extLst>
          </p:cNvPr>
          <p:cNvSpPr txBox="1"/>
          <p:nvPr/>
        </p:nvSpPr>
        <p:spPr>
          <a:xfrm>
            <a:off x="3183042" y="4216987"/>
            <a:ext cx="6637947" cy="15696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Les lois de conservation conduisent à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Des </a:t>
            </a:r>
            <a:r>
              <a:rPr lang="fr-FR" sz="1600" dirty="0">
                <a:solidFill>
                  <a:srgbClr val="FF0000"/>
                </a:solidFill>
              </a:rPr>
              <a:t>transitions interdites </a:t>
            </a:r>
            <a:r>
              <a:rPr lang="fr-FR" sz="1600" dirty="0"/>
              <a:t>: qui violent les règles de conservation énergie, impulsion, spin,…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Des transitions permises </a:t>
            </a:r>
            <a:r>
              <a:rPr lang="fr-FR" sz="1600" dirty="0"/>
              <a:t>: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mais dont la probabilité dépend de la largeur en énergie et de la structure des fonctions d’onde des 2 niveaux.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08EDB99-BD52-4F54-8467-D5983E6D4AEA}"/>
                  </a:ext>
                </a:extLst>
              </p:cNvPr>
              <p:cNvSpPr txBox="1"/>
              <p:nvPr/>
            </p:nvSpPr>
            <p:spPr>
              <a:xfrm>
                <a:off x="3084601" y="1438146"/>
                <a:ext cx="5297769" cy="25167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Les niveaux </a:t>
                </a:r>
                <a:r>
                  <a:rPr lang="fr-FR" sz="1600" dirty="0">
                    <a:solidFill>
                      <a:srgbClr val="FF0000"/>
                    </a:solidFill>
                  </a:rPr>
                  <a:t>excités</a:t>
                </a:r>
                <a:r>
                  <a:rPr lang="fr-FR" sz="1600" dirty="0"/>
                  <a:t> se désexcitent spontanément; </a:t>
                </a:r>
              </a:p>
              <a:p>
                <a:r>
                  <a:rPr lang="fr-FR" sz="1600" dirty="0"/>
                  <a:t>ils ont une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durée de vie limitée </a:t>
                </a:r>
              </a:p>
              <a:p>
                <a:pPr algn="ctr"/>
                <a:r>
                  <a:rPr lang="fr-FR" sz="1600" dirty="0"/>
                  <a:t>Relations d’Heisenberg </a:t>
                </a:r>
                <a14:m>
                  <m:oMath xmlns:m="http://schemas.openxmlformats.org/officeDocument/2006/math">
                    <m:r>
                      <a:rPr lang="fr-FR" sz="1600">
                        <a:latin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Δt</m:t>
                    </m:r>
                    <m:r>
                      <a:rPr lang="fr-FR" sz="160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600">
                        <a:latin typeface="Cambria Math" panose="02040503050406030204" pitchFamily="18" charset="0"/>
                      </a:rPr>
                      <m:t>ΔE</m:t>
                    </m:r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f>
                      <m:f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</m:num>
                      <m:den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1600" dirty="0"/>
                  <a:t> ;   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Δt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&lt;∞ </a:t>
                </a:r>
                <a:r>
                  <a:rPr lang="fr-FR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ΔE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&gt; 0</a:t>
                </a:r>
              </a:p>
              <a:p>
                <a:endParaRPr lang="fr-FR" sz="1050" dirty="0"/>
              </a:p>
              <a:p>
                <a:r>
                  <a:rPr lang="fr-FR" sz="1600" dirty="0"/>
                  <a:t>La durée de vie du </a:t>
                </a:r>
                <a:r>
                  <a:rPr lang="fr-FR" sz="1600" dirty="0">
                    <a:solidFill>
                      <a:srgbClr val="FF0000"/>
                    </a:solidFill>
                  </a:rPr>
                  <a:t>niveau  fondamental </a:t>
                </a:r>
                <a:r>
                  <a:rPr lang="fr-FR" sz="1600" dirty="0"/>
                  <a:t>est infinie ;</a:t>
                </a:r>
              </a:p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Δt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= ∞ </a:t>
                </a:r>
                <a:r>
                  <a:rPr lang="fr-FR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ΔE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= 0</a:t>
                </a:r>
              </a:p>
              <a:p>
                <a:endParaRPr lang="fr-FR" sz="1100" dirty="0"/>
              </a:p>
              <a:p>
                <a:r>
                  <a:rPr lang="fr-FR" sz="1100" dirty="0"/>
                  <a:t>Les durées de vie des </a:t>
                </a:r>
                <a:r>
                  <a:rPr lang="fr-FR" sz="1100" dirty="0">
                    <a:solidFill>
                      <a:srgbClr val="FF0000"/>
                    </a:solidFill>
                  </a:rPr>
                  <a:t>niveaux excités </a:t>
                </a:r>
                <a:r>
                  <a:rPr lang="fr-FR" sz="1100" dirty="0"/>
                  <a:t>d’atomes sont de l’ordre de </a:t>
                </a:r>
                <a:r>
                  <a:rPr lang="fr-FR" sz="1100" dirty="0">
                    <a:solidFill>
                      <a:srgbClr val="FF0000"/>
                    </a:solidFill>
                  </a:rPr>
                  <a:t>10</a:t>
                </a:r>
                <a:r>
                  <a:rPr lang="fr-FR" sz="1100" baseline="30000" dirty="0">
                    <a:solidFill>
                      <a:srgbClr val="FF0000"/>
                    </a:solidFill>
                  </a:rPr>
                  <a:t>-9</a:t>
                </a:r>
                <a:r>
                  <a:rPr lang="fr-FR" sz="1100" dirty="0">
                    <a:solidFill>
                      <a:srgbClr val="FF0000"/>
                    </a:solidFill>
                  </a:rPr>
                  <a:t> s </a:t>
                </a:r>
                <a:r>
                  <a:rPr lang="fr-FR" sz="1100" dirty="0"/>
                  <a:t>; leur énergie est définie à </a:t>
                </a:r>
                <a14:m>
                  <m:oMath xmlns:m="http://schemas.openxmlformats.org/officeDocument/2006/math">
                    <m:r>
                      <a:rPr lang="fr-FR" sz="11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fr-FR" sz="1100" dirty="0">
                    <a:solidFill>
                      <a:srgbClr val="FF0000"/>
                    </a:solidFill>
                  </a:rPr>
                  <a:t> 6 10</a:t>
                </a:r>
                <a:r>
                  <a:rPr lang="fr-FR" sz="1100" baseline="30000" dirty="0">
                    <a:solidFill>
                      <a:srgbClr val="FF0000"/>
                    </a:solidFill>
                  </a:rPr>
                  <a:t>-7</a:t>
                </a:r>
                <a:r>
                  <a:rPr lang="fr-FR" sz="1100" dirty="0">
                    <a:solidFill>
                      <a:srgbClr val="FF0000"/>
                    </a:solidFill>
                  </a:rPr>
                  <a:t> </a:t>
                </a:r>
                <a:r>
                  <a:rPr lang="fr-FR" sz="1100" dirty="0" err="1">
                    <a:solidFill>
                      <a:srgbClr val="FF0000"/>
                    </a:solidFill>
                  </a:rPr>
                  <a:t>ev</a:t>
                </a:r>
                <a:r>
                  <a:rPr lang="fr-FR" sz="1100" dirty="0">
                    <a:solidFill>
                      <a:srgbClr val="FF0000"/>
                    </a:solidFill>
                  </a:rPr>
                  <a:t> </a:t>
                </a:r>
                <a:r>
                  <a:rPr lang="fr-FR" sz="1100" dirty="0"/>
                  <a:t>(pour des niveaux de l’ordre de la dizaine d’eV). On parle de largeur de niveau non nulle.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708EDB99-BD52-4F54-8467-D5983E6D4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4601" y="1438146"/>
                <a:ext cx="5297769" cy="2516715"/>
              </a:xfrm>
              <a:prstGeom prst="rect">
                <a:avLst/>
              </a:prstGeom>
              <a:blipFill>
                <a:blip r:embed="rId2"/>
                <a:stretch>
                  <a:fillRect l="-575" t="-726" b="-72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e 8">
            <a:extLst>
              <a:ext uri="{FF2B5EF4-FFF2-40B4-BE49-F238E27FC236}">
                <a16:creationId xmlns:a16="http://schemas.microsoft.com/office/drawing/2014/main" id="{7EC1A1F1-2D92-4131-B96D-A389E41CFE7F}"/>
              </a:ext>
            </a:extLst>
          </p:cNvPr>
          <p:cNvGrpSpPr/>
          <p:nvPr/>
        </p:nvGrpSpPr>
        <p:grpSpPr>
          <a:xfrm>
            <a:off x="8595849" y="1447140"/>
            <a:ext cx="1688485" cy="2394966"/>
            <a:chOff x="1547601" y="1813357"/>
            <a:chExt cx="1748254" cy="1970168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7A0188E-E41B-4FB4-9BA0-B9F72A1A3628}"/>
                </a:ext>
              </a:extLst>
            </p:cNvPr>
            <p:cNvGrpSpPr/>
            <p:nvPr/>
          </p:nvGrpSpPr>
          <p:grpSpPr>
            <a:xfrm>
              <a:off x="1674649" y="1813357"/>
              <a:ext cx="1143000" cy="1771650"/>
              <a:chOff x="1942415" y="1409700"/>
              <a:chExt cx="1143000" cy="1771650"/>
            </a:xfrm>
          </p:grpSpPr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31909A15-F462-4C3B-8305-05248AFACB0A}"/>
                  </a:ext>
                </a:extLst>
              </p:cNvPr>
              <p:cNvCxnSpPr/>
              <p:nvPr/>
            </p:nvCxnSpPr>
            <p:spPr>
              <a:xfrm>
                <a:off x="1942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cteur droit 23">
                <a:extLst>
                  <a:ext uri="{FF2B5EF4-FFF2-40B4-BE49-F238E27FC236}">
                    <a16:creationId xmlns:a16="http://schemas.microsoft.com/office/drawing/2014/main" id="{B01EF366-4A9D-4B84-A235-18CB9879AAB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2415" y="3181350"/>
                <a:ext cx="1143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2B06C456-1356-463F-B134-B4630DA48ECD}"/>
                  </a:ext>
                </a:extLst>
              </p:cNvPr>
              <p:cNvCxnSpPr/>
              <p:nvPr/>
            </p:nvCxnSpPr>
            <p:spPr>
              <a:xfrm>
                <a:off x="3085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2864E92-3596-41B9-9971-A49770D82869}"/>
                </a:ext>
              </a:extLst>
            </p:cNvPr>
            <p:cNvSpPr txBox="1"/>
            <p:nvPr/>
          </p:nvSpPr>
          <p:spPr>
            <a:xfrm>
              <a:off x="2687522" y="3555658"/>
              <a:ext cx="257175" cy="2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</a:t>
              </a:r>
              <a:endParaRPr lang="en-GB" sz="1200" dirty="0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FCF2044B-72B1-4D36-A233-7CD31288A208}"/>
                </a:ext>
              </a:extLst>
            </p:cNvPr>
            <p:cNvSpPr txBox="1"/>
            <p:nvPr/>
          </p:nvSpPr>
          <p:spPr>
            <a:xfrm>
              <a:off x="1547601" y="3546303"/>
              <a:ext cx="257175" cy="2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0</a:t>
              </a:r>
              <a:endParaRPr lang="en-GB" sz="1200" dirty="0"/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525B9B1-96BF-4B80-9426-1B4CCAE541A7}"/>
                </a:ext>
              </a:extLst>
            </p:cNvPr>
            <p:cNvSpPr txBox="1"/>
            <p:nvPr/>
          </p:nvSpPr>
          <p:spPr>
            <a:xfrm>
              <a:off x="3038680" y="3194668"/>
              <a:ext cx="257175" cy="2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GB" sz="1200" dirty="0"/>
            </a:p>
          </p:txBody>
        </p:sp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ED5CB3BE-7D6C-4A58-9117-FC3422CB36CA}"/>
                </a:ext>
              </a:extLst>
            </p:cNvPr>
            <p:cNvCxnSpPr>
              <a:cxnSpLocks/>
            </p:cNvCxnSpPr>
            <p:nvPr/>
          </p:nvCxnSpPr>
          <p:spPr>
            <a:xfrm>
              <a:off x="1674649" y="3492129"/>
              <a:ext cx="1141460" cy="80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A9D230D2-E976-4CA9-9111-43AFB28F35FB}"/>
                </a:ext>
              </a:extLst>
            </p:cNvPr>
            <p:cNvCxnSpPr>
              <a:cxnSpLocks/>
            </p:cNvCxnSpPr>
            <p:nvPr/>
          </p:nvCxnSpPr>
          <p:spPr>
            <a:xfrm>
              <a:off x="1697135" y="3356558"/>
              <a:ext cx="11189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2073A8DA-5C41-42F7-8E66-A1E3A30A2632}"/>
                </a:ext>
              </a:extLst>
            </p:cNvPr>
            <p:cNvCxnSpPr>
              <a:cxnSpLocks/>
            </p:cNvCxnSpPr>
            <p:nvPr/>
          </p:nvCxnSpPr>
          <p:spPr>
            <a:xfrm>
              <a:off x="1674649" y="3045283"/>
              <a:ext cx="11414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2833012A-0499-43A0-A78D-18256507AEC7}"/>
                </a:ext>
              </a:extLst>
            </p:cNvPr>
            <p:cNvCxnSpPr>
              <a:cxnSpLocks/>
            </p:cNvCxnSpPr>
            <p:nvPr/>
          </p:nvCxnSpPr>
          <p:spPr>
            <a:xfrm>
              <a:off x="1697135" y="2458002"/>
              <a:ext cx="1100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E290EDE4-1430-453D-BFD4-436C15C9B41B}"/>
                </a:ext>
              </a:extLst>
            </p:cNvPr>
            <p:cNvSpPr txBox="1"/>
            <p:nvPr/>
          </p:nvSpPr>
          <p:spPr>
            <a:xfrm>
              <a:off x="1674650" y="2290150"/>
              <a:ext cx="473722" cy="2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n=4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F2E6A13-15C1-4FF4-A36B-662EE74ABDE3}"/>
                </a:ext>
              </a:extLst>
            </p:cNvPr>
            <p:cNvSpPr txBox="1"/>
            <p:nvPr/>
          </p:nvSpPr>
          <p:spPr>
            <a:xfrm>
              <a:off x="1657035" y="2840049"/>
              <a:ext cx="473722" cy="2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n=3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0CA4B74-5B6E-4F02-997E-2E5A5447DBEC}"/>
                </a:ext>
              </a:extLst>
            </p:cNvPr>
            <p:cNvSpPr txBox="1"/>
            <p:nvPr/>
          </p:nvSpPr>
          <p:spPr>
            <a:xfrm>
              <a:off x="1657035" y="3165654"/>
              <a:ext cx="473722" cy="2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n=2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7B7071D7-F53C-47E1-9F43-527EA064422B}"/>
                </a:ext>
              </a:extLst>
            </p:cNvPr>
            <p:cNvSpPr txBox="1"/>
            <p:nvPr/>
          </p:nvSpPr>
          <p:spPr>
            <a:xfrm>
              <a:off x="1657035" y="3315630"/>
              <a:ext cx="473722" cy="22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n=1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" name="Accolade ouvrante 3">
            <a:extLst>
              <a:ext uri="{FF2B5EF4-FFF2-40B4-BE49-F238E27FC236}">
                <a16:creationId xmlns:a16="http://schemas.microsoft.com/office/drawing/2014/main" id="{C1EB303E-BBF4-46A2-8049-A3E9D03CD1F9}"/>
              </a:ext>
            </a:extLst>
          </p:cNvPr>
          <p:cNvSpPr/>
          <p:nvPr/>
        </p:nvSpPr>
        <p:spPr>
          <a:xfrm>
            <a:off x="8369184" y="1677994"/>
            <a:ext cx="248382" cy="1664359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89ED8D2-1C47-4FDE-BB18-FDF5AD189C31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6836781" y="3018032"/>
            <a:ext cx="1864761" cy="393795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E5D6EF52-F3E4-423D-96A6-02E3F38762A2}"/>
              </a:ext>
            </a:extLst>
          </p:cNvPr>
          <p:cNvGrpSpPr/>
          <p:nvPr/>
        </p:nvGrpSpPr>
        <p:grpSpPr>
          <a:xfrm>
            <a:off x="4776487" y="1104114"/>
            <a:ext cx="3691535" cy="1185133"/>
            <a:chOff x="3252486" y="1104113"/>
            <a:chExt cx="3691535" cy="1185133"/>
          </a:xfrm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38FBB1A6-F631-4A19-A951-C69A2935F00D}"/>
                </a:ext>
              </a:extLst>
            </p:cNvPr>
            <p:cNvSpPr/>
            <p:nvPr/>
          </p:nvSpPr>
          <p:spPr>
            <a:xfrm>
              <a:off x="3252486" y="1104113"/>
              <a:ext cx="3599727" cy="1179416"/>
            </a:xfrm>
            <a:custGeom>
              <a:avLst/>
              <a:gdLst>
                <a:gd name="connsiteX0" fmla="*/ 0 w 3599727"/>
                <a:gd name="connsiteY0" fmla="*/ 380762 h 1179416"/>
                <a:gd name="connsiteX1" fmla="*/ 995423 w 3599727"/>
                <a:gd name="connsiteY1" fmla="*/ 56671 h 1179416"/>
                <a:gd name="connsiteX2" fmla="*/ 2789499 w 3599727"/>
                <a:gd name="connsiteY2" fmla="*/ 33522 h 1179416"/>
                <a:gd name="connsiteX3" fmla="*/ 3414532 w 3599727"/>
                <a:gd name="connsiteY3" fmla="*/ 403912 h 1179416"/>
                <a:gd name="connsiteX4" fmla="*/ 3599727 w 3599727"/>
                <a:gd name="connsiteY4" fmla="*/ 1179416 h 1179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9727" h="1179416">
                  <a:moveTo>
                    <a:pt x="0" y="380762"/>
                  </a:moveTo>
                  <a:cubicBezTo>
                    <a:pt x="265253" y="247653"/>
                    <a:pt x="530506" y="114544"/>
                    <a:pt x="995423" y="56671"/>
                  </a:cubicBezTo>
                  <a:cubicBezTo>
                    <a:pt x="1460340" y="-1202"/>
                    <a:pt x="2386314" y="-24351"/>
                    <a:pt x="2789499" y="33522"/>
                  </a:cubicBezTo>
                  <a:cubicBezTo>
                    <a:pt x="3192684" y="91395"/>
                    <a:pt x="3279494" y="212930"/>
                    <a:pt x="3414532" y="403912"/>
                  </a:cubicBezTo>
                  <a:cubicBezTo>
                    <a:pt x="3549570" y="594894"/>
                    <a:pt x="3566932" y="1044378"/>
                    <a:pt x="3599727" y="1179416"/>
                  </a:cubicBezTo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3" name="Groupe 42">
              <a:extLst>
                <a:ext uri="{FF2B5EF4-FFF2-40B4-BE49-F238E27FC236}">
                  <a16:creationId xmlns:a16="http://schemas.microsoft.com/office/drawing/2014/main" id="{C9ACC199-6D7E-410A-96C7-16A4622066A4}"/>
                </a:ext>
              </a:extLst>
            </p:cNvPr>
            <p:cNvGrpSpPr/>
            <p:nvPr/>
          </p:nvGrpSpPr>
          <p:grpSpPr>
            <a:xfrm>
              <a:off x="6735628" y="2172647"/>
              <a:ext cx="208393" cy="116599"/>
              <a:chOff x="6710943" y="3911025"/>
              <a:chExt cx="208393" cy="116599"/>
            </a:xfrm>
          </p:grpSpPr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812B418C-8C02-4B07-B1D3-A3103C46AA79}"/>
                  </a:ext>
                </a:extLst>
              </p:cNvPr>
              <p:cNvCxnSpPr/>
              <p:nvPr/>
            </p:nvCxnSpPr>
            <p:spPr>
              <a:xfrm>
                <a:off x="6710943" y="3911025"/>
                <a:ext cx="112685" cy="116599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9B454051-2FEE-4734-97C2-FEAA2A5EF0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1114" y="3911025"/>
                <a:ext cx="98222" cy="11534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117E21AC-37E1-C770-DE8B-554303300969}"/>
              </a:ext>
            </a:extLst>
          </p:cNvPr>
          <p:cNvSpPr txBox="1"/>
          <p:nvPr/>
        </p:nvSpPr>
        <p:spPr>
          <a:xfrm>
            <a:off x="6096000" y="357067"/>
            <a:ext cx="532360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Quantification et interaction rayonnement-atome </a:t>
            </a:r>
          </a:p>
        </p:txBody>
      </p:sp>
    </p:spTree>
    <p:extLst>
      <p:ext uri="{BB962C8B-B14F-4D97-AF65-F5344CB8AC3E}">
        <p14:creationId xmlns:p14="http://schemas.microsoft.com/office/powerpoint/2010/main" val="33132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B3B60FA1-FD4D-446C-80C3-043086A1E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CAA55C0-A735-49BC-9009-503AAFBD7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41BB7E3-9598-48CB-A140-75C6E535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28</a:t>
            </a:fld>
            <a:endParaRPr lang="en-GB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5FE3481-18D9-416B-8485-44C53A7F8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565" y="971820"/>
            <a:ext cx="2493480" cy="249348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9C2EC6A-7E4F-405A-91DE-FAC2E5658FA2}"/>
              </a:ext>
            </a:extLst>
          </p:cNvPr>
          <p:cNvSpPr txBox="1"/>
          <p:nvPr/>
        </p:nvSpPr>
        <p:spPr>
          <a:xfrm>
            <a:off x="6399211" y="1099623"/>
            <a:ext cx="41822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L’ensemble des transitions permises pour les électrons dans les atomes conduisent à une « signature » de chaque atome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11EF67-8B07-4D5C-AFB4-DDC1C8012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565" y="3914746"/>
            <a:ext cx="2926744" cy="1634061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0F76D40-EE10-45BC-8957-1BB2D0798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351" y="2593453"/>
            <a:ext cx="3660048" cy="343312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2371264-7C72-4070-807E-341BC353CC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850" y="3914746"/>
            <a:ext cx="1043624" cy="8447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2D9F2B-8333-4145-A8AD-14E2B94BE607}"/>
              </a:ext>
            </a:extLst>
          </p:cNvPr>
          <p:cNvSpPr/>
          <p:nvPr/>
        </p:nvSpPr>
        <p:spPr>
          <a:xfrm rot="16200000">
            <a:off x="5507543" y="4173732"/>
            <a:ext cx="214193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https://openclassrooms.com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CE4139-6F95-4310-CDF7-52CA062F532F}"/>
              </a:ext>
            </a:extLst>
          </p:cNvPr>
          <p:cNvSpPr txBox="1"/>
          <p:nvPr/>
        </p:nvSpPr>
        <p:spPr>
          <a:xfrm>
            <a:off x="6096000" y="357067"/>
            <a:ext cx="5323609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Quantification et interaction rayonnement-atome </a:t>
            </a:r>
          </a:p>
        </p:txBody>
      </p:sp>
    </p:spTree>
    <p:extLst>
      <p:ext uri="{BB962C8B-B14F-4D97-AF65-F5344CB8AC3E}">
        <p14:creationId xmlns:p14="http://schemas.microsoft.com/office/powerpoint/2010/main" val="259671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29</a:t>
            </a:fld>
            <a:endParaRPr lang="en-GB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66" y="850591"/>
            <a:ext cx="1381884" cy="2437142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 rot="16200000">
            <a:off x="1868515" y="2333035"/>
            <a:ext cx="16327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/>
              <a:t>Source </a:t>
            </a:r>
            <a:r>
              <a:rPr lang="fr-FR" sz="1000" dirty="0" err="1"/>
              <a:t>Wikipedia</a:t>
            </a:r>
            <a:endParaRPr lang="en-GB" sz="10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37CBC9D-5BD6-4F6C-93B1-5965F0995CBF}"/>
              </a:ext>
            </a:extLst>
          </p:cNvPr>
          <p:cNvSpPr txBox="1"/>
          <p:nvPr/>
        </p:nvSpPr>
        <p:spPr>
          <a:xfrm>
            <a:off x="5034790" y="1404470"/>
            <a:ext cx="599256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Si la source s’éloigne de l’observateur, il y a un décalage vers les grandes longueurs d’onde </a:t>
            </a:r>
            <a:r>
              <a:rPr lang="fr-FR" sz="1600" dirty="0">
                <a:solidFill>
                  <a:srgbClr val="FF0000"/>
                </a:solidFill>
              </a:rPr>
              <a:t>(vers le rouge) </a:t>
            </a:r>
            <a:r>
              <a:rPr lang="fr-FR" sz="1600" dirty="0">
                <a:solidFill>
                  <a:srgbClr val="0070C0"/>
                </a:solidFill>
              </a:rPr>
              <a:t>de la lumière reçue</a:t>
            </a:r>
            <a:endParaRPr lang="en-GB" sz="1600" dirty="0">
              <a:solidFill>
                <a:srgbClr val="0070C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0B92A8B-3A78-47A4-903E-4953A457F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238" y="2666311"/>
            <a:ext cx="3722686" cy="308983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888B50F-E2EA-4EE1-B97E-268D4BA4B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236"/>
          <a:stretch/>
        </p:blipFill>
        <p:spPr>
          <a:xfrm>
            <a:off x="3341136" y="3565102"/>
            <a:ext cx="2135628" cy="1848258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2DD72F2-FAE8-4E93-B29E-12412095FC33}"/>
              </a:ext>
            </a:extLst>
          </p:cNvPr>
          <p:cNvSpPr txBox="1"/>
          <p:nvPr/>
        </p:nvSpPr>
        <p:spPr>
          <a:xfrm>
            <a:off x="2870127" y="5505744"/>
            <a:ext cx="3225873" cy="4924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Dans la réalité</a:t>
            </a:r>
          </a:p>
          <a:p>
            <a:r>
              <a:rPr lang="fr-FR" sz="1000" dirty="0"/>
              <a:t>Pic de Lyman :1216 Ä au repos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474B435-B396-028B-C49D-FCF363822BB7}"/>
              </a:ext>
            </a:extLst>
          </p:cNvPr>
          <p:cNvSpPr txBox="1"/>
          <p:nvPr/>
        </p:nvSpPr>
        <p:spPr>
          <a:xfrm>
            <a:off x="6096000" y="357067"/>
            <a:ext cx="504305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De la mécanique quantique à la cosmologie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8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  <a:alpha val="66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C9CF057-EBBE-4326-082D-ED1F513949B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</a:blip>
          <a:stretch>
            <a:fillRect/>
          </a:stretch>
        </p:blipFill>
        <p:spPr>
          <a:xfrm>
            <a:off x="3157979" y="1459312"/>
            <a:ext cx="7205221" cy="4341588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6026F75-8C15-4AF3-8782-B13BBF594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C5C97B-D05A-4133-83E3-B0122AB90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15348F4-5B29-4A61-AC93-29F1FB037097}"/>
              </a:ext>
            </a:extLst>
          </p:cNvPr>
          <p:cNvSpPr txBox="1"/>
          <p:nvPr/>
        </p:nvSpPr>
        <p:spPr>
          <a:xfrm>
            <a:off x="6486258" y="357065"/>
            <a:ext cx="4943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Equation de Schrödinger (à 1 dimension)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3FBC29-A7AF-416E-A3C9-40981474F1CC}"/>
                  </a:ext>
                </a:extLst>
              </p:cNvPr>
              <p:cNvSpPr/>
              <p:nvPr/>
            </p:nvSpPr>
            <p:spPr>
              <a:xfrm>
                <a:off x="4594437" y="970346"/>
                <a:ext cx="4110035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</m:e>
                            <m:sup>
                              <m:r>
                                <a:rPr lang="fr-FR" sz="16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sz="16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sz="16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6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sz="16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16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sz="16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𝛹</m:t>
                      </m:r>
                      <m:d>
                        <m:d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sz="1600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ħ</m:t>
                      </m:r>
                      <m:f>
                        <m:fPr>
                          <m:ctrlP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600" i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sz="1600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sz="16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FD3FBC29-A7AF-416E-A3C9-40981474F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4437" y="970346"/>
                <a:ext cx="4110035" cy="5864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87703EA-56E8-4467-9D27-C3472D07D34B}"/>
                  </a:ext>
                </a:extLst>
              </p:cNvPr>
              <p:cNvSpPr txBox="1"/>
              <p:nvPr/>
            </p:nvSpPr>
            <p:spPr>
              <a:xfrm>
                <a:off x="1839331" y="1563907"/>
                <a:ext cx="9323970" cy="1323439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FF0000"/>
                    </a:solidFill>
                  </a:rPr>
                  <a:t>Propriétés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Linéarité </a:t>
                </a:r>
                <a:r>
                  <a:rPr lang="fr-FR" sz="1600" dirty="0">
                    <a:solidFill>
                      <a:srgbClr val="0070C0"/>
                    </a:solidFill>
                    <a:sym typeface="Wingdings" panose="05000000000000000000" pitchFamily="2" charset="2"/>
                  </a:rPr>
                  <a:t> </a:t>
                </a:r>
                <a:r>
                  <a:rPr lang="fr-FR" sz="1600" dirty="0">
                    <a:solidFill>
                      <a:srgbClr val="0070C0"/>
                    </a:solidFill>
                  </a:rPr>
                  <a:t>Superposition </a:t>
                </a:r>
                <a:r>
                  <a:rPr lang="fr-FR" sz="1600" dirty="0"/>
                  <a:t>: si </a:t>
                </a:r>
                <a:r>
                  <a:rPr lang="el-GR" sz="1600" dirty="0">
                    <a:solidFill>
                      <a:srgbClr val="FF0000"/>
                    </a:solidFill>
                  </a:rPr>
                  <a:t>Ψ</a:t>
                </a:r>
                <a:r>
                  <a:rPr lang="fr-FR" sz="1600" baseline="-25000" dirty="0">
                    <a:solidFill>
                      <a:srgbClr val="FF0000"/>
                    </a:solidFill>
                  </a:rPr>
                  <a:t>1</a:t>
                </a:r>
                <a:r>
                  <a:rPr lang="fr-FR" sz="1600" dirty="0">
                    <a:solidFill>
                      <a:srgbClr val="FF0000"/>
                    </a:solidFill>
                  </a:rPr>
                  <a:t> et </a:t>
                </a:r>
                <a:r>
                  <a:rPr lang="el-GR" sz="1600" dirty="0">
                    <a:solidFill>
                      <a:srgbClr val="FF0000"/>
                    </a:solidFill>
                  </a:rPr>
                  <a:t>Ψ</a:t>
                </a:r>
                <a:r>
                  <a:rPr lang="fr-FR" sz="1600" baseline="-25000" dirty="0">
                    <a:solidFill>
                      <a:srgbClr val="FF0000"/>
                    </a:solidFill>
                  </a:rPr>
                  <a:t>2 </a:t>
                </a:r>
                <a:r>
                  <a:rPr lang="fr-FR" sz="1600" dirty="0"/>
                  <a:t>sont 2 solutions (états) possibles : </a:t>
                </a:r>
                <a:r>
                  <a:rPr lang="fr-FR" sz="1600" dirty="0">
                    <a:solidFill>
                      <a:srgbClr val="FF0000"/>
                    </a:solidFill>
                  </a:rPr>
                  <a:t>a </a:t>
                </a:r>
                <a:r>
                  <a:rPr lang="el-GR" sz="1600" dirty="0">
                    <a:solidFill>
                      <a:srgbClr val="FF0000"/>
                    </a:solidFill>
                  </a:rPr>
                  <a:t>Ψ</a:t>
                </a:r>
                <a:r>
                  <a:rPr lang="fr-FR" sz="1600" baseline="-25000" dirty="0">
                    <a:solidFill>
                      <a:srgbClr val="FF0000"/>
                    </a:solidFill>
                  </a:rPr>
                  <a:t>1 </a:t>
                </a:r>
                <a:r>
                  <a:rPr lang="fr-FR" sz="1600" dirty="0">
                    <a:solidFill>
                      <a:srgbClr val="FF0000"/>
                    </a:solidFill>
                  </a:rPr>
                  <a:t>+ b</a:t>
                </a:r>
                <a:r>
                  <a:rPr lang="fr-FR" sz="1600" baseline="-25000" dirty="0">
                    <a:solidFill>
                      <a:srgbClr val="FF0000"/>
                    </a:solidFill>
                  </a:rPr>
                  <a:t> </a:t>
                </a:r>
                <a:r>
                  <a:rPr lang="el-GR" sz="1600" dirty="0">
                    <a:solidFill>
                      <a:srgbClr val="FF0000"/>
                    </a:solidFill>
                  </a:rPr>
                  <a:t>Ψ</a:t>
                </a:r>
                <a:r>
                  <a:rPr lang="fr-FR" sz="1600" baseline="-25000" dirty="0">
                    <a:solidFill>
                      <a:srgbClr val="FF0000"/>
                    </a:solidFill>
                  </a:rPr>
                  <a:t>2 </a:t>
                </a:r>
                <a:r>
                  <a:rPr lang="fr-FR" sz="1600" dirty="0"/>
                  <a:t>sont solutions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Déterminisme </a:t>
                </a:r>
                <a:r>
                  <a:rPr lang="fr-FR" sz="1600" dirty="0"/>
                  <a:t>:  conditions initiales (ou aux limites) fixées, l’évolution est déterminée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solidFill>
                      <a:srgbClr val="0070C0"/>
                    </a:solidFill>
                  </a:rPr>
                  <a:t>Norme constante </a:t>
                </a:r>
                <a:r>
                  <a:rPr lang="fr-FR" sz="1600" dirty="0">
                    <a:sym typeface="Wingdings" panose="05000000000000000000" pitchFamily="2" charset="2"/>
                  </a:rPr>
                  <a:t> loi de probabilité : si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Ψ</m:t>
                        </m:r>
                        <m:d>
                          <m:d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=0</m:t>
                            </m:r>
                          </m:e>
                        </m:d>
                      </m:e>
                    </m:d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</m:t>
                    </m:r>
                    <m:r>
                      <a:rPr lang="fr-FR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1 </m:t>
                    </m:r>
                  </m:oMath>
                </a14:m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alors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anose="05000000000000000000" pitchFamily="2" charset="2"/>
                          </a:rPr>
                          <m:t>Ψ</m:t>
                        </m:r>
                        <m:d>
                          <m:dPr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e>
                        </m:d>
                      </m:e>
                    </m:d>
                    <m:r>
                      <a:rPr lang="fr-FR" sz="160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Wingdings" panose="05000000000000000000" pitchFamily="2" charset="2"/>
                      </a:rPr>
                      <m:t>=1 </m:t>
                    </m:r>
                  </m:oMath>
                </a14:m>
                <a:r>
                  <a:rPr lang="fr-FR" sz="1600" dirty="0"/>
                  <a:t>pour tout </a:t>
                </a:r>
                <a:r>
                  <a:rPr lang="fr-FR" sz="1600" i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t</a:t>
                </a: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87703EA-56E8-4467-9D27-C3472D07D3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331" y="1563907"/>
                <a:ext cx="9323970" cy="1323439"/>
              </a:xfrm>
              <a:prstGeom prst="rect">
                <a:avLst/>
              </a:prstGeom>
              <a:blipFill>
                <a:blip r:embed="rId4"/>
                <a:stretch>
                  <a:fillRect l="-327" t="-913" b="-4566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3FF0A9B-8377-4B7E-8494-CDD2853583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6D5F3C8-6EE9-2525-0BFB-D705686ABC61}"/>
                  </a:ext>
                </a:extLst>
              </p:cNvPr>
              <p:cNvSpPr txBox="1"/>
              <p:nvPr/>
            </p:nvSpPr>
            <p:spPr>
              <a:xfrm>
                <a:off x="1933247" y="3046581"/>
                <a:ext cx="9432414" cy="1167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/>
                  <a:t>Pour calculer la valeur moyenne d’une grandeur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, </a:t>
                </a:r>
                <a:r>
                  <a:rPr lang="fr-FR" sz="1600" dirty="0">
                    <a:solidFill>
                      <a:srgbClr val="0070C0"/>
                    </a:solidFill>
                  </a:rPr>
                  <a:t>indépendante du temps</a:t>
                </a:r>
                <a:r>
                  <a:rPr lang="fr-FR" sz="1600" dirty="0"/>
                  <a:t>, on lui associe son opérateur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̂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fr-FR" sz="1600" dirty="0"/>
                  <a:t>, et on calcule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&gt; =</m:t>
                      </m:r>
                      <m:nary>
                        <m:naryPr>
                          <m:ctrl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a:rPr lang="fr-FR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𝛹</m:t>
                              </m:r>
                            </m:e>
                            <m:sup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acc>
                            <m:accPr>
                              <m:chr m:val="̂"/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d>
                            <m:dPr>
                              <m:ctrlP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,−</m:t>
                              </m:r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fr-FR" sz="1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fr-FR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fr-FR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  <m:r>
                            <a:rPr lang="fr-FR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d>
                            <m:dPr>
                              <m:ctrlP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36D5F3C8-6EE9-2525-0BFB-D705686ABC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3247" y="3046581"/>
                <a:ext cx="9432414" cy="1167051"/>
              </a:xfrm>
              <a:prstGeom prst="rect">
                <a:avLst/>
              </a:prstGeom>
              <a:blipFill>
                <a:blip r:embed="rId5"/>
                <a:stretch>
                  <a:fillRect l="-323" t="-157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055D30B-6FB4-FDBE-DA65-136173CA2BA5}"/>
                  </a:ext>
                </a:extLst>
              </p:cNvPr>
              <p:cNvSpPr txBox="1"/>
              <p:nvPr/>
            </p:nvSpPr>
            <p:spPr>
              <a:xfrm>
                <a:off x="1839330" y="4410839"/>
                <a:ext cx="9323970" cy="1269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600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Ehrenfest (théorème) : </a:t>
                </a:r>
                <a:r>
                  <a:rPr lang="fr-FR" sz="1600" dirty="0">
                    <a:ea typeface="Cambria Math" panose="02040503050406030204" pitchFamily="18" charset="0"/>
                  </a:rPr>
                  <a:t>les valeurs moyennes des position/moment sont (presque) solutions des </a:t>
                </a:r>
                <a:r>
                  <a:rPr lang="fr-FR" sz="1600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équations classiques </a:t>
                </a:r>
                <a:r>
                  <a:rPr lang="fr-FR" sz="1600" dirty="0">
                    <a:ea typeface="Cambria Math" panose="02040503050406030204" pitchFamily="18" charset="0"/>
                  </a:rPr>
                  <a:t>(Hamilton/Newton) </a:t>
                </a:r>
              </a:p>
              <a:p>
                <a:pPr algn="ctr"/>
                <a:endParaRPr lang="fr-FR" i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fr-FR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</m:oMath>
                </a14:m>
                <a:r>
                  <a:rPr lang="fr-FR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&gt;</m:t>
                        </m:r>
                      </m:num>
                      <m:den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fr-FR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=−</m:t>
                    </m:r>
                    <m:d>
                      <m:dPr>
                        <m:begChr m:val="〈"/>
                        <m:endChr m:val="〉"/>
                        <m:ctrlP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den>
                        </m:f>
                      </m:e>
                    </m:d>
                  </m:oMath>
                </a14:m>
                <a:endParaRPr lang="fr-FR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055D30B-6FB4-FDBE-DA65-136173CA2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330" y="4410839"/>
                <a:ext cx="9323970" cy="1269002"/>
              </a:xfrm>
              <a:prstGeom prst="rect">
                <a:avLst/>
              </a:prstGeom>
              <a:blipFill>
                <a:blip r:embed="rId6"/>
                <a:stretch>
                  <a:fillRect l="-392" t="-1442" b="-144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FD615C0A-BF83-6A6E-784C-5B00CD106060}"/>
              </a:ext>
            </a:extLst>
          </p:cNvPr>
          <p:cNvSpPr txBox="1"/>
          <p:nvPr/>
        </p:nvSpPr>
        <p:spPr>
          <a:xfrm>
            <a:off x="6439604" y="260545"/>
            <a:ext cx="473167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Equation de Schrödinger : à 1 dimension</a:t>
            </a:r>
          </a:p>
        </p:txBody>
      </p:sp>
    </p:spTree>
    <p:extLst>
      <p:ext uri="{BB962C8B-B14F-4D97-AF65-F5344CB8AC3E}">
        <p14:creationId xmlns:p14="http://schemas.microsoft.com/office/powerpoint/2010/main" val="159328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EC8026-7811-437F-AF06-98A85BE2F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30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1924050" y="1261642"/>
            <a:ext cx="9010649" cy="286232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L’énergie des états liés des objets quantiques est quantifiée : elle n’est jamais nulle.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lois de probabilité pour les grandeurs dynamiques vérifient les relations d’Heisenberg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particules peuvent occuper simultanément plusieurs états (principe de superposition)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règles d’occupation des niveaux d’énergie des électrons dans les atomes sont à l’origine des propriétés chimiques.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Les transitions des électrons entre les niveaux atomiques sont source des émissions électro-magnétiques (lumière)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E02C839-9496-4349-9944-CE1D3D4AED12}"/>
              </a:ext>
            </a:extLst>
          </p:cNvPr>
          <p:cNvSpPr txBox="1"/>
          <p:nvPr/>
        </p:nvSpPr>
        <p:spPr>
          <a:xfrm>
            <a:off x="6802056" y="418451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4268277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3856C2A-4439-4629-BF0A-C6978A59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B631AE7-E980-4DD1-8CBE-D134C1FB9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2FDB64-10D1-4092-A841-BE73596D9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31</a:t>
            </a:fld>
            <a:endParaRPr lang="en-GB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5F9EDE9-5E63-4D37-A362-5650774CADE6}"/>
              </a:ext>
            </a:extLst>
          </p:cNvPr>
          <p:cNvSpPr txBox="1"/>
          <p:nvPr/>
        </p:nvSpPr>
        <p:spPr>
          <a:xfrm>
            <a:off x="2831581" y="3871176"/>
            <a:ext cx="6986156" cy="206210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Il y a de multiples techniques pour exciter les électrons d’un atome pour en utiliser la lumière résultant des émissions spontanées: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La</a:t>
            </a:r>
            <a:r>
              <a:rPr lang="fr-FR" sz="1600" dirty="0">
                <a:solidFill>
                  <a:srgbClr val="FF0000"/>
                </a:solidFill>
              </a:rPr>
              <a:t> chaleur </a:t>
            </a:r>
            <a:r>
              <a:rPr lang="fr-FR" sz="1600" dirty="0"/>
              <a:t>: principe des lampes à incandescence (voir corps noir plus loin)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</a:t>
            </a:r>
            <a:r>
              <a:rPr lang="fr-FR" sz="1600" dirty="0">
                <a:solidFill>
                  <a:srgbClr val="FF0000"/>
                </a:solidFill>
              </a:rPr>
              <a:t>décharges électriques </a:t>
            </a:r>
            <a:r>
              <a:rPr lang="fr-FR" sz="1600" dirty="0"/>
              <a:t>: lampes au néon ou à vapeur de mercure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Les </a:t>
            </a:r>
            <a:r>
              <a:rPr lang="fr-FR" sz="1600" dirty="0">
                <a:solidFill>
                  <a:srgbClr val="FF0000"/>
                </a:solidFill>
              </a:rPr>
              <a:t>transitions des électrons </a:t>
            </a:r>
            <a:r>
              <a:rPr lang="fr-FR" sz="1600" dirty="0"/>
              <a:t>dans les semi-conducteurs (LED)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Réactions </a:t>
            </a:r>
            <a:r>
              <a:rPr lang="fr-FR" sz="1600" dirty="0">
                <a:solidFill>
                  <a:srgbClr val="FF0000"/>
                </a:solidFill>
              </a:rPr>
              <a:t>chimiques</a:t>
            </a:r>
            <a:r>
              <a:rPr lang="fr-FR" sz="1600" dirty="0"/>
              <a:t> : luminescence, lucioles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2F7FFE1-FA4B-4C28-9209-4F12D4336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749" y="2221063"/>
            <a:ext cx="745304" cy="12421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CB80C1B-D1E5-4805-99B0-E0455EF11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4394" y="2196740"/>
            <a:ext cx="971550" cy="11049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276ECE-C8E9-407F-B553-2F666837A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6620" y="1174433"/>
            <a:ext cx="803292" cy="1222125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62608E5-A37B-4511-8B92-BAF5239044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2174" y="2536594"/>
            <a:ext cx="1595199" cy="1194544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911AD70-E2EE-40F6-8065-F3BF31760A41}"/>
              </a:ext>
            </a:extLst>
          </p:cNvPr>
          <p:cNvSpPr txBox="1"/>
          <p:nvPr/>
        </p:nvSpPr>
        <p:spPr>
          <a:xfrm>
            <a:off x="2922326" y="1298112"/>
            <a:ext cx="4593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Pour l’éclairage, on recherche les émissions dans les longueurs d’onde visibles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2802B581-20D1-4238-89F9-FD83EF515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1234" y="2321161"/>
            <a:ext cx="1595199" cy="1194859"/>
          </a:xfrm>
          <a:prstGeom prst="rect">
            <a:avLst/>
          </a:prstGeom>
        </p:spPr>
      </p:pic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D1B5FF17-952C-40E6-AC8C-69CCA9255A70}"/>
              </a:ext>
            </a:extLst>
          </p:cNvPr>
          <p:cNvCxnSpPr/>
          <p:nvPr/>
        </p:nvCxnSpPr>
        <p:spPr>
          <a:xfrm flipH="1" flipV="1">
            <a:off x="3505201" y="3516020"/>
            <a:ext cx="315852" cy="945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30CFA2B-B697-406E-8155-A9E02F360B5A}"/>
              </a:ext>
            </a:extLst>
          </p:cNvPr>
          <p:cNvCxnSpPr>
            <a:cxnSpLocks/>
          </p:cNvCxnSpPr>
          <p:nvPr/>
        </p:nvCxnSpPr>
        <p:spPr>
          <a:xfrm flipV="1">
            <a:off x="4241695" y="3562805"/>
            <a:ext cx="747975" cy="1391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267BE91-62D6-463C-A139-631053EF38EA}"/>
              </a:ext>
            </a:extLst>
          </p:cNvPr>
          <p:cNvCxnSpPr>
            <a:cxnSpLocks/>
          </p:cNvCxnSpPr>
          <p:nvPr/>
        </p:nvCxnSpPr>
        <p:spPr>
          <a:xfrm flipV="1">
            <a:off x="4615681" y="3339884"/>
            <a:ext cx="2042294" cy="20893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FB92B7C-81BB-452C-B14F-5A333DC9BD5B}"/>
              </a:ext>
            </a:extLst>
          </p:cNvPr>
          <p:cNvCxnSpPr>
            <a:cxnSpLocks/>
          </p:cNvCxnSpPr>
          <p:nvPr/>
        </p:nvCxnSpPr>
        <p:spPr>
          <a:xfrm flipV="1">
            <a:off x="4895850" y="3133866"/>
            <a:ext cx="2857500" cy="2600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>
            <a:extLst>
              <a:ext uri="{FF2B5EF4-FFF2-40B4-BE49-F238E27FC236}">
                <a16:creationId xmlns:a16="http://schemas.microsoft.com/office/drawing/2014/main" id="{58DCADC8-DDFD-049D-DA73-BF5DD703BCFE}"/>
              </a:ext>
            </a:extLst>
          </p:cNvPr>
          <p:cNvSpPr txBox="1"/>
          <p:nvPr/>
        </p:nvSpPr>
        <p:spPr>
          <a:xfrm>
            <a:off x="7515340" y="367316"/>
            <a:ext cx="36494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Luminescence et incandescence</a:t>
            </a:r>
          </a:p>
        </p:txBody>
      </p:sp>
    </p:spTree>
    <p:extLst>
      <p:ext uri="{BB962C8B-B14F-4D97-AF65-F5344CB8AC3E}">
        <p14:creationId xmlns:p14="http://schemas.microsoft.com/office/powerpoint/2010/main" val="405323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AE8D5EA1-BDBE-4FA4-A33F-11C287DBA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46887A1-4741-4518-BBA6-07B3F69BB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66B8E7-3F45-4975-A3F6-6AC2E381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32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27F6C4-D0D8-4D60-96EA-BF3137F43CC1}"/>
              </a:ext>
            </a:extLst>
          </p:cNvPr>
          <p:cNvSpPr txBox="1"/>
          <p:nvPr/>
        </p:nvSpPr>
        <p:spPr>
          <a:xfrm>
            <a:off x="2019300" y="1267326"/>
            <a:ext cx="8137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D’autres modes d’excitation (que les électrons de l’atome) sont quantifiés et susceptibles d’émettre des ondes e-m (pas toujours visibles)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E400C65-3BE2-4AEE-9FC9-633BDC32D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952" y="2121838"/>
            <a:ext cx="1787542" cy="12149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F1BD4F-9912-4C28-8EB7-CDBD34210B0A}"/>
              </a:ext>
            </a:extLst>
          </p:cNvPr>
          <p:cNvSpPr/>
          <p:nvPr/>
        </p:nvSpPr>
        <p:spPr>
          <a:xfrm>
            <a:off x="3263874" y="23269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Excitation des </a:t>
            </a:r>
            <a:r>
              <a:rPr lang="fr-FR" dirty="0">
                <a:solidFill>
                  <a:srgbClr val="FF0000"/>
                </a:solidFill>
              </a:rPr>
              <a:t>protons</a:t>
            </a:r>
            <a:r>
              <a:rPr lang="fr-FR" dirty="0"/>
              <a:t> en couches dans le noyau </a:t>
            </a: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>
                <a:solidFill>
                  <a:srgbClr val="FF0000"/>
                </a:solidFill>
                <a:sym typeface="Wingdings" panose="05000000000000000000" pitchFamily="2" charset="2"/>
              </a:rPr>
              <a:t>rayons γ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6987FB-FE19-40C8-B558-8E7990F917B1}"/>
              </a:ext>
            </a:extLst>
          </p:cNvPr>
          <p:cNvSpPr/>
          <p:nvPr/>
        </p:nvSpPr>
        <p:spPr>
          <a:xfrm>
            <a:off x="3498492" y="35830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Modes collectifs de </a:t>
            </a:r>
            <a:r>
              <a:rPr lang="fr-FR" dirty="0">
                <a:solidFill>
                  <a:srgbClr val="FF0000"/>
                </a:solidFill>
              </a:rPr>
              <a:t>vibration, rotation </a:t>
            </a:r>
            <a:r>
              <a:rPr lang="fr-FR" dirty="0"/>
              <a:t>des molécules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B8A4F78-9EAB-4B07-A079-28314E96A742}"/>
              </a:ext>
            </a:extLst>
          </p:cNvPr>
          <p:cNvSpPr txBox="1"/>
          <p:nvPr/>
        </p:nvSpPr>
        <p:spPr>
          <a:xfrm>
            <a:off x="2171700" y="4614228"/>
            <a:ext cx="5423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Ces modes sont excités aléatoirement dans les</a:t>
            </a:r>
            <a:r>
              <a:rPr lang="fr-FR" sz="1600" dirty="0">
                <a:solidFill>
                  <a:srgbClr val="FF0000"/>
                </a:solidFill>
              </a:rPr>
              <a:t> corps chauds </a:t>
            </a:r>
            <a:r>
              <a:rPr lang="fr-FR" sz="1600" dirty="0"/>
              <a:t>et sont à l’origine du rayonnement dit « du corps noir »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DC63DDE-86EE-417E-83CB-F3481F746B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198" y="3524345"/>
            <a:ext cx="1600200" cy="1143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0421CB-C332-4A35-B373-E43AB8F5A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294" y="4516002"/>
            <a:ext cx="1600200" cy="1143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434C6FD-FB1D-4103-BA4E-0CD9752081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588" y="3583052"/>
            <a:ext cx="1600200" cy="1143000"/>
          </a:xfrm>
          <a:prstGeom prst="rect">
            <a:avLst/>
          </a:prstGeom>
        </p:spPr>
      </p:pic>
      <p:pic>
        <p:nvPicPr>
          <p:cNvPr id="16" name="Image 15" descr="Une image contenant piscine à balles, billard, sport, intérieur&#10;&#10;Description générée automatiquement">
            <a:extLst>
              <a:ext uri="{FF2B5EF4-FFF2-40B4-BE49-F238E27FC236}">
                <a16:creationId xmlns:a16="http://schemas.microsoft.com/office/drawing/2014/main" id="{4B59B04C-C3B9-4647-8D6F-975DD8672A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692" y="3504608"/>
            <a:ext cx="2475040" cy="234117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380AADD6-1950-097D-D0AD-247B430D6359}"/>
              </a:ext>
            </a:extLst>
          </p:cNvPr>
          <p:cNvSpPr txBox="1"/>
          <p:nvPr/>
        </p:nvSpPr>
        <p:spPr>
          <a:xfrm>
            <a:off x="7320042" y="355140"/>
            <a:ext cx="364949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Il n’y a pas que les atomes !</a:t>
            </a:r>
          </a:p>
        </p:txBody>
      </p:sp>
    </p:spTree>
    <p:extLst>
      <p:ext uri="{BB962C8B-B14F-4D97-AF65-F5344CB8AC3E}">
        <p14:creationId xmlns:p14="http://schemas.microsoft.com/office/powerpoint/2010/main" val="8052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84F31D0-D7BD-53E9-B61B-D0A5BFD74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F80683-2757-1629-197E-8384CD16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1759C4B-4872-6247-4F42-B95184A9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33</a:t>
            </a:fld>
            <a:endParaRPr lang="en-GB" dirty="0"/>
          </a:p>
        </p:txBody>
      </p:sp>
      <p:grpSp>
        <p:nvGrpSpPr>
          <p:cNvPr id="42" name="Groupe 41">
            <a:extLst>
              <a:ext uri="{FF2B5EF4-FFF2-40B4-BE49-F238E27FC236}">
                <a16:creationId xmlns:a16="http://schemas.microsoft.com/office/drawing/2014/main" id="{C359D0AC-4107-A9AB-514C-C1B1477EECB9}"/>
              </a:ext>
            </a:extLst>
          </p:cNvPr>
          <p:cNvGrpSpPr/>
          <p:nvPr/>
        </p:nvGrpSpPr>
        <p:grpSpPr>
          <a:xfrm>
            <a:off x="3867152" y="1393254"/>
            <a:ext cx="6494460" cy="4071491"/>
            <a:chOff x="3714751" y="1753886"/>
            <a:chExt cx="6494460" cy="407149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8FE6941-EA1F-0407-D225-4BF725B30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22711" y="1753886"/>
              <a:ext cx="6286500" cy="971550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36F2688E-80C6-4108-38E1-6936BD3AD7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93635" y="2782957"/>
              <a:ext cx="0" cy="30777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FE2C960-7630-AFDD-ADB0-36AA7B828F8F}"/>
                </a:ext>
              </a:extLst>
            </p:cNvPr>
            <p:cNvSpPr txBox="1"/>
            <p:nvPr/>
          </p:nvSpPr>
          <p:spPr>
            <a:xfrm>
              <a:off x="4764229" y="3082761"/>
              <a:ext cx="12054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0,25 10</a:t>
              </a:r>
              <a:r>
                <a:rPr lang="fr-FR" sz="1400" baseline="30000" dirty="0"/>
                <a:t>6</a:t>
              </a:r>
              <a:r>
                <a:rPr lang="fr-FR" sz="1400" dirty="0"/>
                <a:t> eV</a:t>
              </a:r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85658423-F1E2-83E1-C31E-F2AE8C22C4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61653" y="2744039"/>
              <a:ext cx="0" cy="68483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0AF5C1DD-2979-03B3-9496-8C57E8E00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0886" y="2756453"/>
              <a:ext cx="0" cy="15121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261634F7-BA13-64F2-2742-4B3E8876F873}"/>
                </a:ext>
              </a:extLst>
            </p:cNvPr>
            <p:cNvSpPr txBox="1"/>
            <p:nvPr/>
          </p:nvSpPr>
          <p:spPr>
            <a:xfrm>
              <a:off x="5879235" y="3512452"/>
              <a:ext cx="129871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120 eV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70FE253-5FA2-CDDB-B923-425D9F2169B2}"/>
                </a:ext>
              </a:extLst>
            </p:cNvPr>
            <p:cNvSpPr txBox="1"/>
            <p:nvPr/>
          </p:nvSpPr>
          <p:spPr>
            <a:xfrm>
              <a:off x="6426197" y="4245676"/>
              <a:ext cx="1541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1,7- 3,3 eV</a:t>
              </a:r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E6A7D33A-3889-C346-8DA3-ECF5C3BAB5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67523" y="2689169"/>
              <a:ext cx="2484" cy="223525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6D8E92D5-BA77-1B8F-6369-57D138FB7359}"/>
                </a:ext>
              </a:extLst>
            </p:cNvPr>
            <p:cNvSpPr txBox="1"/>
            <p:nvPr/>
          </p:nvSpPr>
          <p:spPr>
            <a:xfrm>
              <a:off x="7545950" y="4990533"/>
              <a:ext cx="15413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0,01eV</a:t>
              </a:r>
            </a:p>
          </p:txBody>
        </p:sp>
        <p:sp>
          <p:nvSpPr>
            <p:cNvPr id="23" name="Flèche : gauche 22">
              <a:extLst>
                <a:ext uri="{FF2B5EF4-FFF2-40B4-BE49-F238E27FC236}">
                  <a16:creationId xmlns:a16="http://schemas.microsoft.com/office/drawing/2014/main" id="{F15451BE-4B11-C54D-7B75-E4451B944FA5}"/>
                </a:ext>
              </a:extLst>
            </p:cNvPr>
            <p:cNvSpPr/>
            <p:nvPr/>
          </p:nvSpPr>
          <p:spPr>
            <a:xfrm>
              <a:off x="3714751" y="3479752"/>
              <a:ext cx="1678884" cy="103015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54A713F6-8196-AD44-795E-131D06F2B8CB}"/>
                </a:ext>
              </a:extLst>
            </p:cNvPr>
            <p:cNvSpPr txBox="1"/>
            <p:nvPr/>
          </p:nvSpPr>
          <p:spPr>
            <a:xfrm>
              <a:off x="4014922" y="3603484"/>
              <a:ext cx="896937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Noyaux</a:t>
              </a:r>
            </a:p>
          </p:txBody>
        </p:sp>
        <p:sp>
          <p:nvSpPr>
            <p:cNvPr id="30" name="Flèche : gauche 29">
              <a:extLst>
                <a:ext uri="{FF2B5EF4-FFF2-40B4-BE49-F238E27FC236}">
                  <a16:creationId xmlns:a16="http://schemas.microsoft.com/office/drawing/2014/main" id="{55B294D5-DDE3-DAEC-32BC-065C8DB70A9A}"/>
                </a:ext>
              </a:extLst>
            </p:cNvPr>
            <p:cNvSpPr/>
            <p:nvPr/>
          </p:nvSpPr>
          <p:spPr>
            <a:xfrm flipV="1">
              <a:off x="5420663" y="3822671"/>
              <a:ext cx="843856" cy="64761"/>
            </a:xfrm>
            <a:prstGeom prst="leftArrow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636BA4DB-88E6-1AF3-FCE3-B11DBB5F7EFD}"/>
                </a:ext>
              </a:extLst>
            </p:cNvPr>
            <p:cNvSpPr txBox="1"/>
            <p:nvPr/>
          </p:nvSpPr>
          <p:spPr>
            <a:xfrm rot="10800000" flipV="1">
              <a:off x="5369916" y="3939669"/>
              <a:ext cx="900123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Atomes</a:t>
              </a:r>
            </a:p>
          </p:txBody>
        </p:sp>
        <p:sp>
          <p:nvSpPr>
            <p:cNvPr id="32" name="Flèche : gauche 31">
              <a:extLst>
                <a:ext uri="{FF2B5EF4-FFF2-40B4-BE49-F238E27FC236}">
                  <a16:creationId xmlns:a16="http://schemas.microsoft.com/office/drawing/2014/main" id="{9C0777D7-618E-0758-2CC4-873A89351471}"/>
                </a:ext>
              </a:extLst>
            </p:cNvPr>
            <p:cNvSpPr/>
            <p:nvPr/>
          </p:nvSpPr>
          <p:spPr>
            <a:xfrm flipV="1">
              <a:off x="6343650" y="4553248"/>
              <a:ext cx="586057" cy="74993"/>
            </a:xfrm>
            <a:prstGeom prst="leftArrow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9571267C-DA30-4FF1-D084-E246BFE2B595}"/>
                </a:ext>
              </a:extLst>
            </p:cNvPr>
            <p:cNvSpPr txBox="1"/>
            <p:nvPr/>
          </p:nvSpPr>
          <p:spPr>
            <a:xfrm rot="10800000" flipV="1">
              <a:off x="5728318" y="4718855"/>
              <a:ext cx="1449629" cy="52322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Molécules</a:t>
              </a:r>
            </a:p>
            <a:p>
              <a:r>
                <a:rPr lang="fr-FR" sz="1400" dirty="0"/>
                <a:t>Corps « noir »</a:t>
              </a:r>
            </a:p>
          </p:txBody>
        </p:sp>
        <p:sp>
          <p:nvSpPr>
            <p:cNvPr id="37" name="Flèche : gauche 36">
              <a:extLst>
                <a:ext uri="{FF2B5EF4-FFF2-40B4-BE49-F238E27FC236}">
                  <a16:creationId xmlns:a16="http://schemas.microsoft.com/office/drawing/2014/main" id="{2A465973-597C-C3E3-79B3-F55B6F1524E0}"/>
                </a:ext>
              </a:extLst>
            </p:cNvPr>
            <p:cNvSpPr/>
            <p:nvPr/>
          </p:nvSpPr>
          <p:spPr>
            <a:xfrm rot="10800000">
              <a:off x="8082098" y="5392461"/>
              <a:ext cx="2010357" cy="100598"/>
            </a:xfrm>
            <a:prstGeom prst="lef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B19A9489-6C79-2981-822F-0235E9E1AF39}"/>
                </a:ext>
              </a:extLst>
            </p:cNvPr>
            <p:cNvSpPr txBox="1"/>
            <p:nvPr/>
          </p:nvSpPr>
          <p:spPr>
            <a:xfrm rot="10800000" flipV="1">
              <a:off x="8082098" y="5517600"/>
              <a:ext cx="1216328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Antennes</a:t>
              </a:r>
            </a:p>
          </p:txBody>
        </p:sp>
        <p:sp>
          <p:nvSpPr>
            <p:cNvPr id="40" name="Flèche : gauche 39">
              <a:extLst>
                <a:ext uri="{FF2B5EF4-FFF2-40B4-BE49-F238E27FC236}">
                  <a16:creationId xmlns:a16="http://schemas.microsoft.com/office/drawing/2014/main" id="{4A263D50-25ED-925C-09B9-6703E5A3A64B}"/>
                </a:ext>
              </a:extLst>
            </p:cNvPr>
            <p:cNvSpPr/>
            <p:nvPr/>
          </p:nvSpPr>
          <p:spPr>
            <a:xfrm>
              <a:off x="7255374" y="5402029"/>
              <a:ext cx="712149" cy="95728"/>
            </a:xfrm>
            <a:prstGeom prst="lef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7E1C33B9-0FED-8937-1BE8-7340F7042045}"/>
                </a:ext>
              </a:extLst>
            </p:cNvPr>
            <p:cNvSpPr txBox="1"/>
            <p:nvPr/>
          </p:nvSpPr>
          <p:spPr>
            <a:xfrm rot="10800000" flipV="1">
              <a:off x="6636678" y="5513652"/>
              <a:ext cx="1403414" cy="30777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Corps « noir »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1D81446E-0795-D083-8941-2A8263BDFD2D}"/>
              </a:ext>
            </a:extLst>
          </p:cNvPr>
          <p:cNvSpPr txBox="1"/>
          <p:nvPr/>
        </p:nvSpPr>
        <p:spPr>
          <a:xfrm>
            <a:off x="6578598" y="355140"/>
            <a:ext cx="4390936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Énergies des ondes électromagnétiques</a:t>
            </a:r>
          </a:p>
        </p:txBody>
      </p:sp>
    </p:spTree>
    <p:extLst>
      <p:ext uri="{BB962C8B-B14F-4D97-AF65-F5344CB8AC3E}">
        <p14:creationId xmlns:p14="http://schemas.microsoft.com/office/powerpoint/2010/main" val="144943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7">
            <a:extLst>
              <a:ext uri="{FF2B5EF4-FFF2-40B4-BE49-F238E27FC236}">
                <a16:creationId xmlns:a16="http://schemas.microsoft.com/office/drawing/2014/main" id="{04AFA269-49BA-4595-913C-CB9D092F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68032A7-0803-4EEC-A532-6BA3AAA4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AA3746-C46B-47CA-8E20-20EB76FC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34</a:t>
            </a:fld>
            <a:endParaRPr lang="en-GB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1C963E-7728-4CBB-9B85-3A7236E3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5" y="1799240"/>
            <a:ext cx="5570478" cy="403910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17AED4E-0DA3-4227-AFB0-F6B5A744AFA5}"/>
              </a:ext>
            </a:extLst>
          </p:cNvPr>
          <p:cNvSpPr txBox="1"/>
          <p:nvPr/>
        </p:nvSpPr>
        <p:spPr>
          <a:xfrm>
            <a:off x="3711615" y="970346"/>
            <a:ext cx="571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scanner utilise les rayons X émis par les électrons des atomes de tungstène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DF502-56F8-43A7-B855-0A90204A2018}"/>
              </a:ext>
            </a:extLst>
          </p:cNvPr>
          <p:cNvSpPr/>
          <p:nvPr/>
        </p:nvSpPr>
        <p:spPr>
          <a:xfrm>
            <a:off x="5762385" y="5838347"/>
            <a:ext cx="37582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/>
              <a:t>http://www.cea.fr/comprendre/PublishingImages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45F20EB-895D-891D-9ADC-5B5DB8E431E9}"/>
              </a:ext>
            </a:extLst>
          </p:cNvPr>
          <p:cNvSpPr txBox="1"/>
          <p:nvPr/>
        </p:nvSpPr>
        <p:spPr>
          <a:xfrm>
            <a:off x="8276741" y="334331"/>
            <a:ext cx="26580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Le Scanner médical</a:t>
            </a:r>
          </a:p>
        </p:txBody>
      </p:sp>
    </p:spTree>
    <p:extLst>
      <p:ext uri="{BB962C8B-B14F-4D97-AF65-F5344CB8AC3E}">
        <p14:creationId xmlns:p14="http://schemas.microsoft.com/office/powerpoint/2010/main" val="26464361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873C38-0FC7-4500-BB7A-56E757014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68032A7-0803-4EEC-A532-6BA3AAA4F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6AA3746-C46B-47CA-8E20-20EB76FC0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35</a:t>
            </a:fld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17AED4E-0DA3-4227-AFB0-F6B5A744AFA5}"/>
              </a:ext>
            </a:extLst>
          </p:cNvPr>
          <p:cNvSpPr txBox="1"/>
          <p:nvPr/>
        </p:nvSpPr>
        <p:spPr>
          <a:xfrm>
            <a:off x="2737802" y="970345"/>
            <a:ext cx="77723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La </a:t>
            </a:r>
            <a:r>
              <a:rPr lang="fr-FR" sz="1400" dirty="0">
                <a:solidFill>
                  <a:srgbClr val="FF0000"/>
                </a:solidFill>
              </a:rPr>
              <a:t>mesure du temps </a:t>
            </a:r>
            <a:r>
              <a:rPr lang="fr-FR" sz="1400" dirty="0"/>
              <a:t>de plus en plus précise : une nécessité de la navigation maritime à la navigation spatiale et aux télécommunications (GPS)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B68543-5E97-43E1-9AAE-BCD507F64706}"/>
              </a:ext>
            </a:extLst>
          </p:cNvPr>
          <p:cNvSpPr/>
          <p:nvPr/>
        </p:nvSpPr>
        <p:spPr>
          <a:xfrm>
            <a:off x="2737801" y="1796220"/>
            <a:ext cx="7772400" cy="830997"/>
          </a:xfrm>
          <a:prstGeom prst="rect">
            <a:avLst/>
          </a:prstGeom>
          <a:ln>
            <a:solidFill>
              <a:srgbClr val="FF0000"/>
            </a:solidFill>
            <a:prstDash val="solid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«  La seconde est la durée de </a:t>
            </a:r>
            <a:r>
              <a:rPr lang="fr-FR" sz="1600" dirty="0">
                <a:solidFill>
                  <a:srgbClr val="FF0000"/>
                </a:solidFill>
              </a:rPr>
              <a:t>9 192 631 770 </a:t>
            </a:r>
            <a:r>
              <a:rPr lang="fr-FR" sz="1600" dirty="0">
                <a:solidFill>
                  <a:srgbClr val="0070C0"/>
                </a:solidFill>
              </a:rPr>
              <a:t>périodes de la radiation correspondant à la transition entre les deux niveaux hyperfins de l’état </a:t>
            </a:r>
            <a:r>
              <a:rPr lang="fr-FR" sz="1600" b="1" dirty="0">
                <a:solidFill>
                  <a:srgbClr val="0070C0"/>
                </a:solidFill>
              </a:rPr>
              <a:t>fondamental</a:t>
            </a:r>
            <a:r>
              <a:rPr lang="fr-FR" sz="1600" dirty="0">
                <a:solidFill>
                  <a:srgbClr val="0070C0"/>
                </a:solidFill>
              </a:rPr>
              <a:t> de l’atome de césium 133 » (depuis 1967)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D05803-BD57-410C-86BC-89C2F96DBDE4}"/>
              </a:ext>
            </a:extLst>
          </p:cNvPr>
          <p:cNvSpPr/>
          <p:nvPr/>
        </p:nvSpPr>
        <p:spPr>
          <a:xfrm rot="5400000">
            <a:off x="9269233" y="4068655"/>
            <a:ext cx="116089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100" dirty="0"/>
              <a:t>https://first-tf.fr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27683F0-4D84-4565-B34A-97543ADD3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8001" y="3154226"/>
            <a:ext cx="3372581" cy="161632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49F53A-507B-4E87-BE17-73BFAEE04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262" y="3063917"/>
            <a:ext cx="1032980" cy="19576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C8C3276-C309-4DF6-AA87-E3C8FBF72C71}"/>
              </a:ext>
            </a:extLst>
          </p:cNvPr>
          <p:cNvSpPr txBox="1"/>
          <p:nvPr/>
        </p:nvSpPr>
        <p:spPr>
          <a:xfrm>
            <a:off x="4744984" y="3013502"/>
            <a:ext cx="1469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De </a:t>
            </a:r>
            <a:r>
              <a:rPr lang="fr-FR" sz="1600" dirty="0" err="1"/>
              <a:t>Huyghens</a:t>
            </a:r>
            <a:r>
              <a:rPr lang="fr-FR" sz="1600" dirty="0"/>
              <a:t> (1658)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4E6BD26-938F-4725-B1CF-3AC00C8DC846}"/>
              </a:ext>
            </a:extLst>
          </p:cNvPr>
          <p:cNvSpPr txBox="1"/>
          <p:nvPr/>
        </p:nvSpPr>
        <p:spPr>
          <a:xfrm>
            <a:off x="6348000" y="4914568"/>
            <a:ext cx="33708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Une précision relative de l’ordre de 10</a:t>
            </a:r>
            <a:r>
              <a:rPr lang="fr-FR" sz="1600" baseline="30000" dirty="0">
                <a:solidFill>
                  <a:srgbClr val="FF0000"/>
                </a:solidFill>
              </a:rPr>
              <a:t>-16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</a:p>
          <a:p>
            <a:r>
              <a:rPr lang="fr-FR" sz="1400" dirty="0"/>
              <a:t>Le temps que met la lumière pour parcourir 0,03 microns)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083CCE8-2696-4A59-8119-EE7406D6FC9C}"/>
              </a:ext>
            </a:extLst>
          </p:cNvPr>
          <p:cNvSpPr txBox="1"/>
          <p:nvPr/>
        </p:nvSpPr>
        <p:spPr>
          <a:xfrm>
            <a:off x="3329648" y="5166167"/>
            <a:ext cx="19698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Une précision relative de 10</a:t>
            </a:r>
            <a:r>
              <a:rPr lang="fr-FR" sz="1600" baseline="30000" dirty="0">
                <a:solidFill>
                  <a:srgbClr val="FF0000"/>
                </a:solidFill>
              </a:rPr>
              <a:t>-5</a:t>
            </a:r>
          </a:p>
          <a:p>
            <a:r>
              <a:rPr lang="fr-FR" sz="1200" dirty="0"/>
              <a:t> 10 secondes par jour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881F9C-3C68-45E3-AE7B-92F0612FE678}"/>
              </a:ext>
            </a:extLst>
          </p:cNvPr>
          <p:cNvSpPr/>
          <p:nvPr/>
        </p:nvSpPr>
        <p:spPr>
          <a:xfrm>
            <a:off x="4734263" y="4136748"/>
            <a:ext cx="1294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A</a:t>
            </a:r>
          </a:p>
          <a:p>
            <a:r>
              <a:rPr lang="fr-FR" sz="1600" dirty="0"/>
              <a:t>l’horloge atomique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55063C3-D911-C491-8A46-DC16926BD952}"/>
              </a:ext>
            </a:extLst>
          </p:cNvPr>
          <p:cNvSpPr txBox="1"/>
          <p:nvPr/>
        </p:nvSpPr>
        <p:spPr>
          <a:xfrm>
            <a:off x="8819722" y="325185"/>
            <a:ext cx="2338240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L’horloge atomique</a:t>
            </a:r>
          </a:p>
        </p:txBody>
      </p:sp>
    </p:spTree>
    <p:extLst>
      <p:ext uri="{BB962C8B-B14F-4D97-AF65-F5344CB8AC3E}">
        <p14:creationId xmlns:p14="http://schemas.microsoft.com/office/powerpoint/2010/main" val="366234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C27610A-5A20-4CD7-8BE2-7AAC0496F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36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2589212" y="1547392"/>
            <a:ext cx="8485187" cy="36009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L’énergie des états liés des objets quantiques est quantifiée : elle n’est jamais nulle.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lois de probabilité pour les grandeurs dynamiques vérifient les relations d’Heisenberg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particules peuvent occuper simultanément plusieurs états (principe de superposition)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règles d’occupation des niveaux d’énergie des électrons dans les atomes sont à l’origine des propriétés chimiques.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transitions des électrons entre les niveaux atomiques sont source des émissions électro-magnétiques (lumière)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 scanner utilise les rayons X émis par les atomes de tungstène ; l’horloge atomique le rayonnement émis par des atomes de césium.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DCF38D-8318-43C6-B42E-F9E9A3CF4049}"/>
              </a:ext>
            </a:extLst>
          </p:cNvPr>
          <p:cNvSpPr txBox="1"/>
          <p:nvPr/>
        </p:nvSpPr>
        <p:spPr>
          <a:xfrm>
            <a:off x="6929378" y="418451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36507877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9">
            <a:extLst>
              <a:ext uri="{FF2B5EF4-FFF2-40B4-BE49-F238E27FC236}">
                <a16:creationId xmlns:a16="http://schemas.microsoft.com/office/drawing/2014/main" id="{1294E1A9-088A-4357-A2EB-B6DB164A0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73A09C4-3C00-4202-8505-83741B97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2FDD1D-6C9D-4080-BE2F-55B02F5B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37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EB3C47-5EE1-40E6-9803-E859AD6280EE}"/>
              </a:ext>
            </a:extLst>
          </p:cNvPr>
          <p:cNvSpPr txBox="1"/>
          <p:nvPr/>
        </p:nvSpPr>
        <p:spPr>
          <a:xfrm>
            <a:off x="2970835" y="1152909"/>
            <a:ext cx="7185938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lumière (rayonnements e-m) émis par désexcitation spontanée est </a:t>
            </a:r>
            <a:r>
              <a:rPr lang="fr-FR" sz="1600" dirty="0">
                <a:solidFill>
                  <a:srgbClr val="FF0000"/>
                </a:solidFill>
              </a:rPr>
              <a:t>incohérente</a:t>
            </a:r>
            <a:r>
              <a:rPr lang="fr-FR" sz="1600" dirty="0"/>
              <a:t> : composée de photons émis aléatoirement, dans toutes les directions ; sans plan de vibration défini (polarisation).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04477B1-75B5-4C5C-AEDD-F40E2CC53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6376" y="2143727"/>
            <a:ext cx="1620455" cy="162045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68F3A96-2E46-4C5B-85E1-0529B41ACF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6584" y="2222190"/>
            <a:ext cx="2145025" cy="150471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384FD59-9FA4-4C53-B3AE-0FB8F6E30E2A}"/>
              </a:ext>
            </a:extLst>
          </p:cNvPr>
          <p:cNvSpPr txBox="1"/>
          <p:nvPr/>
        </p:nvSpPr>
        <p:spPr>
          <a:xfrm>
            <a:off x="5104288" y="2612316"/>
            <a:ext cx="27047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Comment passer de la </a:t>
            </a:r>
          </a:p>
          <a:p>
            <a:pPr algn="ctr"/>
            <a:r>
              <a:rPr lang="fr-FR" sz="1400" dirty="0">
                <a:sym typeface="Wingdings" panose="05000000000000000000" pitchFamily="2" charset="2"/>
              </a:rPr>
              <a:t> </a:t>
            </a:r>
            <a:r>
              <a:rPr lang="fr-FR" sz="1400" dirty="0"/>
              <a:t>lumière incohérente </a:t>
            </a:r>
          </a:p>
          <a:p>
            <a:pPr algn="r"/>
            <a:r>
              <a:rPr lang="fr-FR" sz="1400" dirty="0"/>
              <a:t>à la lumière cohérente </a:t>
            </a:r>
            <a:r>
              <a:rPr lang="fr-FR" sz="1400" dirty="0">
                <a:sym typeface="Wingdings" panose="05000000000000000000" pitchFamily="2" charset="2"/>
              </a:rPr>
              <a:t> </a:t>
            </a:r>
            <a:endParaRPr lang="fr-FR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04E3CB9-A7F1-4511-A257-BE6BE7B00DCD}"/>
              </a:ext>
            </a:extLst>
          </p:cNvPr>
          <p:cNvSpPr txBox="1"/>
          <p:nvPr/>
        </p:nvSpPr>
        <p:spPr>
          <a:xfrm>
            <a:off x="2864926" y="4212377"/>
            <a:ext cx="3761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Le </a:t>
            </a:r>
            <a:r>
              <a:rPr lang="fr-FR" sz="1600" dirty="0">
                <a:solidFill>
                  <a:srgbClr val="FF0000"/>
                </a:solidFill>
              </a:rPr>
              <a:t>laser</a:t>
            </a:r>
            <a:r>
              <a:rPr lang="fr-FR" sz="1600" dirty="0"/>
              <a:t> est basé sur l’émission </a:t>
            </a:r>
            <a:r>
              <a:rPr lang="fr-FR" sz="1600" dirty="0">
                <a:solidFill>
                  <a:srgbClr val="FF0000"/>
                </a:solidFill>
              </a:rPr>
              <a:t>stimulée </a:t>
            </a:r>
            <a:r>
              <a:rPr lang="fr-FR" sz="1600" dirty="0"/>
              <a:t>: les 2 photons ont exactement les mêmes caractéristiques que le photon incident (monochromatisme)</a:t>
            </a:r>
          </a:p>
        </p:txBody>
      </p:sp>
      <p:pic>
        <p:nvPicPr>
          <p:cNvPr id="12" name="Image 11" descr="Une image contenant objet&#10;&#10;Description générée automatiquement">
            <a:extLst>
              <a:ext uri="{FF2B5EF4-FFF2-40B4-BE49-F238E27FC236}">
                <a16:creationId xmlns:a16="http://schemas.microsoft.com/office/drawing/2014/main" id="{028DC1AA-08DF-4CEF-9927-70499E312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697" y="3896796"/>
            <a:ext cx="3832607" cy="20275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C27F4EC-CF74-438D-8C1F-D154BAD8C3AB}"/>
              </a:ext>
            </a:extLst>
          </p:cNvPr>
          <p:cNvSpPr txBox="1"/>
          <p:nvPr/>
        </p:nvSpPr>
        <p:spPr>
          <a:xfrm>
            <a:off x="8543000" y="5916066"/>
            <a:ext cx="15346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Source </a:t>
            </a:r>
            <a:r>
              <a:rPr lang="fr-FR" sz="800" dirty="0" err="1"/>
              <a:t>wikipedia</a:t>
            </a:r>
            <a:endParaRPr lang="fr-FR" sz="8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72A0CF-13D5-1303-18A7-D1FC88159F71}"/>
              </a:ext>
            </a:extLst>
          </p:cNvPr>
          <p:cNvSpPr txBox="1"/>
          <p:nvPr/>
        </p:nvSpPr>
        <p:spPr>
          <a:xfrm>
            <a:off x="8276741" y="334331"/>
            <a:ext cx="26580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Emission stimulée - lasers</a:t>
            </a:r>
          </a:p>
        </p:txBody>
      </p:sp>
    </p:spTree>
    <p:extLst>
      <p:ext uri="{BB962C8B-B14F-4D97-AF65-F5344CB8AC3E}">
        <p14:creationId xmlns:p14="http://schemas.microsoft.com/office/powerpoint/2010/main" val="397862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1C02AA2-A24D-445B-82D0-0ECB9C173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F7AB087-A69E-483E-85D5-21513AD2B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96C552F-0797-41C0-A192-F08FAFCA2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38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D2C5203-1007-4287-B796-381654E85675}"/>
              </a:ext>
            </a:extLst>
          </p:cNvPr>
          <p:cNvSpPr txBox="1"/>
          <p:nvPr/>
        </p:nvSpPr>
        <p:spPr>
          <a:xfrm>
            <a:off x="2343150" y="1081726"/>
            <a:ext cx="82517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Les lasers sont constitués à partir de 4 mécanismes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Le pompage optique </a:t>
            </a:r>
            <a:r>
              <a:rPr lang="fr-FR" sz="1600" dirty="0"/>
              <a:t>: il faut de nombreux électrons en même temps dans le même état excité (inversion de population)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L’émission stimulée </a:t>
            </a:r>
            <a:r>
              <a:rPr lang="fr-FR" sz="1600" dirty="0"/>
              <a:t>(voir plus haut)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L’amplification</a:t>
            </a:r>
            <a:r>
              <a:rPr lang="fr-FR" sz="1600" dirty="0"/>
              <a:t> pour atteindre des intensités suffisantes, il faut réinjecter les photons émis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FF0000"/>
                </a:solidFill>
              </a:rPr>
              <a:t>L’extraction</a:t>
            </a:r>
            <a:r>
              <a:rPr lang="fr-FR" sz="1600" dirty="0"/>
              <a:t> : un (petite) part des photons est extraite pour l’utilisation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F326D5F-2645-7515-1B10-BDCB118338E2}"/>
              </a:ext>
            </a:extLst>
          </p:cNvPr>
          <p:cNvGrpSpPr/>
          <p:nvPr/>
        </p:nvGrpSpPr>
        <p:grpSpPr>
          <a:xfrm>
            <a:off x="2825463" y="3233392"/>
            <a:ext cx="3715393" cy="1628493"/>
            <a:chOff x="2939763" y="3744949"/>
            <a:chExt cx="3715393" cy="162849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987B5B-DC5D-40AF-89DE-F2869FF723BE}"/>
                </a:ext>
              </a:extLst>
            </p:cNvPr>
            <p:cNvSpPr/>
            <p:nvPr/>
          </p:nvSpPr>
          <p:spPr>
            <a:xfrm>
              <a:off x="3148790" y="5157998"/>
              <a:ext cx="3339296" cy="21544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800" dirty="0"/>
                <a:t>https://commons.wikimedia.org/w/index.php?curid=17305072</a:t>
              </a:r>
            </a:p>
          </p:txBody>
        </p:sp>
        <p:pic>
          <p:nvPicPr>
            <p:cNvPr id="9" name="Image 8" descr="Une image contenant rouge, objet, orange, ciel&#10;&#10;Description générée automatiquement">
              <a:extLst>
                <a:ext uri="{FF2B5EF4-FFF2-40B4-BE49-F238E27FC236}">
                  <a16:creationId xmlns:a16="http://schemas.microsoft.com/office/drawing/2014/main" id="{0067153E-A45D-456A-AD58-DF0FC0F2BB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9763" y="3744949"/>
              <a:ext cx="3715393" cy="140488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C580F146-9243-465C-AA5A-8409255F8A06}"/>
              </a:ext>
            </a:extLst>
          </p:cNvPr>
          <p:cNvSpPr txBox="1"/>
          <p:nvPr/>
        </p:nvSpPr>
        <p:spPr>
          <a:xfrm>
            <a:off x="2946505" y="5349567"/>
            <a:ext cx="1130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Voir la vidéo</a:t>
            </a:r>
          </a:p>
        </p:txBody>
      </p:sp>
      <p:pic>
        <p:nvPicPr>
          <p:cNvPr id="14" name="Image 13">
            <a:hlinkClick r:id="rId5"/>
            <a:extLst>
              <a:ext uri="{FF2B5EF4-FFF2-40B4-BE49-F238E27FC236}">
                <a16:creationId xmlns:a16="http://schemas.microsoft.com/office/drawing/2014/main" id="{0CC03931-81C4-4BD0-8699-C836055AB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406" y="5208056"/>
            <a:ext cx="969719" cy="546569"/>
          </a:xfrm>
          <a:prstGeom prst="rect">
            <a:avLst/>
          </a:prstGeom>
        </p:spPr>
      </p:pic>
      <p:pic>
        <p:nvPicPr>
          <p:cNvPr id="8" name="6_laser_fr">
            <a:hlinkClick r:id="" action="ppaction://media"/>
            <a:extLst>
              <a:ext uri="{FF2B5EF4-FFF2-40B4-BE49-F238E27FC236}">
                <a16:creationId xmlns:a16="http://schemas.microsoft.com/office/drawing/2014/main" id="{783669E3-D9B2-EAA8-32CC-23F77A0F39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65561" y="3062420"/>
            <a:ext cx="4704033" cy="264601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6F11478-FE0B-4AD2-2200-9973B005F3F6}"/>
              </a:ext>
            </a:extLst>
          </p:cNvPr>
          <p:cNvSpPr txBox="1"/>
          <p:nvPr/>
        </p:nvSpPr>
        <p:spPr>
          <a:xfrm>
            <a:off x="8276741" y="334331"/>
            <a:ext cx="26580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Emission stimulée - lasers</a:t>
            </a:r>
          </a:p>
        </p:txBody>
      </p:sp>
    </p:spTree>
    <p:extLst>
      <p:ext uri="{BB962C8B-B14F-4D97-AF65-F5344CB8AC3E}">
        <p14:creationId xmlns:p14="http://schemas.microsoft.com/office/powerpoint/2010/main" val="1325638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A641E67F-4ABE-4200-B5A2-28B75D0B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73A09C4-3C00-4202-8505-83741B972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89564" y="6183724"/>
            <a:ext cx="5716488" cy="365125"/>
          </a:xfrm>
        </p:spPr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72FDD1D-6C9D-4080-BE2F-55B02F5B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39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5EB3C47-5EE1-40E6-9803-E859AD6280EE}"/>
              </a:ext>
            </a:extLst>
          </p:cNvPr>
          <p:cNvSpPr txBox="1"/>
          <p:nvPr/>
        </p:nvSpPr>
        <p:spPr>
          <a:xfrm>
            <a:off x="2970835" y="1152908"/>
            <a:ext cx="7185938" cy="338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/>
              <a:t>La lumière émise par les lasers est fortement </a:t>
            </a:r>
            <a:r>
              <a:rPr lang="fr-FR" sz="1600" dirty="0">
                <a:solidFill>
                  <a:srgbClr val="FF0000"/>
                </a:solidFill>
              </a:rPr>
              <a:t>cohérente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27F4EC-CF74-438D-8C1F-D154BAD8C3AB}"/>
              </a:ext>
            </a:extLst>
          </p:cNvPr>
          <p:cNvSpPr txBox="1"/>
          <p:nvPr/>
        </p:nvSpPr>
        <p:spPr>
          <a:xfrm rot="16200000">
            <a:off x="9418068" y="5182200"/>
            <a:ext cx="15346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/>
              <a:t>Source u-psud.fr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F7659C6-8F61-4B33-BF83-110E7E2A50EB}"/>
              </a:ext>
            </a:extLst>
          </p:cNvPr>
          <p:cNvSpPr txBox="1"/>
          <p:nvPr/>
        </p:nvSpPr>
        <p:spPr>
          <a:xfrm>
            <a:off x="1990725" y="1747716"/>
            <a:ext cx="5366499" cy="110799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Polarisation</a:t>
            </a:r>
          </a:p>
          <a:p>
            <a:r>
              <a:rPr lang="fr-FR" sz="1600" dirty="0"/>
              <a:t>Le plan des oscillations e-m définit la polarisation. Avec le laser les ondes émises ont la même polarisation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877BF13-4B0F-4D10-A4AF-8DE62358EB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29" t="18397" r="23806" b="16811"/>
          <a:stretch/>
        </p:blipFill>
        <p:spPr>
          <a:xfrm>
            <a:off x="7797479" y="4360307"/>
            <a:ext cx="2187616" cy="177550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FADB41-F2E7-4840-984E-C6723EAC33A3}"/>
              </a:ext>
            </a:extLst>
          </p:cNvPr>
          <p:cNvSpPr/>
          <p:nvPr/>
        </p:nvSpPr>
        <p:spPr>
          <a:xfrm>
            <a:off x="2133600" y="4703053"/>
            <a:ext cx="5287493" cy="1107996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Cohérence spatiale</a:t>
            </a:r>
          </a:p>
          <a:p>
            <a:r>
              <a:rPr lang="fr-FR" sz="1600" dirty="0"/>
              <a:t>Elle est liée à la taille de la source émettrice : il faut </a:t>
            </a:r>
            <a:r>
              <a:rPr lang="fr-FR" sz="1600" dirty="0">
                <a:solidFill>
                  <a:srgbClr val="FF0000"/>
                </a:solidFill>
              </a:rPr>
              <a:t>collimater</a:t>
            </a:r>
            <a:r>
              <a:rPr lang="fr-FR" sz="1600" dirty="0"/>
              <a:t> fortement une source lumineuse classique dans une expérience d’Young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D2565156-3602-4B57-9C78-FD5FE8EEC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67" y="1747716"/>
            <a:ext cx="2459829" cy="1098138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74E57F7-B5EC-45DD-B72F-373F48DA3C62}"/>
                  </a:ext>
                </a:extLst>
              </p:cNvPr>
              <p:cNvSpPr/>
              <p:nvPr/>
            </p:nvSpPr>
            <p:spPr>
              <a:xfrm>
                <a:off x="1990725" y="2902081"/>
                <a:ext cx="7994371" cy="11908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Cohérence temporelle</a:t>
                </a:r>
              </a:p>
              <a:p>
                <a:r>
                  <a:rPr lang="fr-FR" sz="1600" dirty="0"/>
                  <a:t>Une onde purement monochromatique (</a:t>
                </a:r>
                <a:r>
                  <a:rPr lang="fr-FR" sz="1600" dirty="0" err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Δν</a:t>
                </a:r>
                <a:r>
                  <a:rPr lang="fr-FR" sz="16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0</a:t>
                </a:r>
                <a:r>
                  <a:rPr lang="fr-FR" sz="1600" dirty="0"/>
                  <a:t>) implique un train d’onde de durée infinie (</a:t>
                </a:r>
                <a:r>
                  <a:rPr lang="fr-FR" sz="1600" dirty="0" err="1"/>
                  <a:t>Δt</a:t>
                </a:r>
                <a:r>
                  <a:rPr lang="fr-FR" sz="1600" dirty="0"/>
                  <a:t>= ∞) ; en pratique </a:t>
                </a:r>
                <a:r>
                  <a:rPr lang="fr-FR" sz="1600" dirty="0" err="1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Δν</a:t>
                </a:r>
                <a:r>
                  <a:rPr lang="fr-FR" sz="1600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&gt; 0</a:t>
                </a:r>
                <a:r>
                  <a:rPr lang="fr-FR" sz="1600" dirty="0">
                    <a:solidFill>
                      <a:srgbClr val="FF0000"/>
                    </a:solidFill>
                  </a:rPr>
                  <a:t> </a:t>
                </a:r>
                <a:r>
                  <a:rPr lang="fr-FR" sz="1600" dirty="0"/>
                  <a:t>;  2 trajets lumineux ne pourront interférer que si leurs longueurs diffèrent de moins de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16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Δν</m:t>
                        </m:r>
                      </m:den>
                    </m:f>
                  </m:oMath>
                </a14:m>
                <a:endParaRPr lang="fr-FR" sz="16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74E57F7-B5EC-45DD-B72F-373F48DA3C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0725" y="2902081"/>
                <a:ext cx="7994371" cy="1190839"/>
              </a:xfrm>
              <a:prstGeom prst="rect">
                <a:avLst/>
              </a:prstGeom>
              <a:blipFill>
                <a:blip r:embed="rId4"/>
                <a:stretch>
                  <a:fillRect l="-686" t="-2564" b="-153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51F2D452-48E6-A625-1FC1-E266D6E345C4}"/>
              </a:ext>
            </a:extLst>
          </p:cNvPr>
          <p:cNvSpPr txBox="1"/>
          <p:nvPr/>
        </p:nvSpPr>
        <p:spPr>
          <a:xfrm>
            <a:off x="8276741" y="334331"/>
            <a:ext cx="26580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Emission stimulée - lasers</a:t>
            </a:r>
          </a:p>
        </p:txBody>
      </p:sp>
    </p:spTree>
    <p:extLst>
      <p:ext uri="{BB962C8B-B14F-4D97-AF65-F5344CB8AC3E}">
        <p14:creationId xmlns:p14="http://schemas.microsoft.com/office/powerpoint/2010/main" val="209318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4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ACDBBFB-6172-4850-96AC-DCDBC9B13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5B05D57-79ED-47ED-B26D-8B21F8A77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C0E250-1C4B-4DDD-B191-21E2613061CC}"/>
                  </a:ext>
                </a:extLst>
              </p:cNvPr>
              <p:cNvSpPr/>
              <p:nvPr/>
            </p:nvSpPr>
            <p:spPr>
              <a:xfrm>
                <a:off x="4198732" y="1591060"/>
                <a:ext cx="4606709" cy="6481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</m:e>
                            <m:sup>
                              <m: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𝛹</m:t>
                      </m:r>
                      <m:d>
                        <m:d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fr-FR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ħ</m:t>
                      </m:r>
                      <m:f>
                        <m:fPr>
                          <m:ctrlP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𝛹</m:t>
                          </m:r>
                          <m:d>
                            <m:dPr>
                              <m:ctrlP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fr-FR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fr-FR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fr-FR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fr-FR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8DC0E250-1C4B-4DDD-B191-21E261306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732" y="1591060"/>
                <a:ext cx="4606709" cy="6481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267C24BC-53F4-4339-A957-522FAB82FCBF}"/>
              </a:ext>
            </a:extLst>
          </p:cNvPr>
          <p:cNvSpPr txBox="1"/>
          <p:nvPr/>
        </p:nvSpPr>
        <p:spPr>
          <a:xfrm>
            <a:off x="2691381" y="1062226"/>
            <a:ext cx="817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Equation de Schrödinger à 1 dimension </a:t>
            </a:r>
            <a:r>
              <a:rPr lang="fr-FR" dirty="0"/>
              <a:t>(pour simplifier au départ)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408076C0-D6CF-9FA0-13E1-764D9D6965EF}"/>
              </a:ext>
            </a:extLst>
          </p:cNvPr>
          <p:cNvGrpSpPr/>
          <p:nvPr/>
        </p:nvGrpSpPr>
        <p:grpSpPr>
          <a:xfrm>
            <a:off x="2649578" y="2931290"/>
            <a:ext cx="8521700" cy="2831544"/>
            <a:chOff x="2649578" y="2471087"/>
            <a:chExt cx="8521700" cy="2831544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7EEDEEC-E044-43FD-9934-5868900D249A}"/>
                </a:ext>
              </a:extLst>
            </p:cNvPr>
            <p:cNvSpPr txBox="1"/>
            <p:nvPr/>
          </p:nvSpPr>
          <p:spPr>
            <a:xfrm>
              <a:off x="2649578" y="2471087"/>
              <a:ext cx="8521700" cy="283154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dirty="0">
                  <a:solidFill>
                    <a:srgbClr val="0070C0"/>
                  </a:solidFill>
                </a:rPr>
                <a:t>Etats stationnaires</a:t>
              </a:r>
              <a:endParaRPr lang="fr-FR" sz="1600" dirty="0">
                <a:solidFill>
                  <a:srgbClr val="0070C0"/>
                </a:solidFill>
              </a:endParaRPr>
            </a:p>
            <a:p>
              <a:r>
                <a:rPr lang="fr-FR" sz="1600" dirty="0"/>
                <a:t>L’énergie </a:t>
              </a:r>
              <a:r>
                <a:rPr lang="fr-FR" sz="1600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E</a:t>
              </a:r>
              <a:r>
                <a:rPr lang="fr-FR" sz="1600" dirty="0"/>
                <a:t>  est constante ; on peut </a:t>
              </a:r>
              <a:r>
                <a:rPr lang="fr-FR" sz="1600" dirty="0">
                  <a:solidFill>
                    <a:srgbClr val="FF0000"/>
                  </a:solidFill>
                </a:rPr>
                <a:t>factoriser</a:t>
              </a:r>
              <a:r>
                <a:rPr lang="fr-FR" sz="1600" dirty="0"/>
                <a:t> la fonction d’onde en une partie « </a:t>
              </a:r>
              <a:r>
                <a:rPr lang="fr-FR" sz="1600" dirty="0">
                  <a:solidFill>
                    <a:srgbClr val="FF0000"/>
                  </a:solidFill>
                </a:rPr>
                <a:t>espace</a:t>
              </a:r>
              <a:r>
                <a:rPr lang="fr-FR" sz="1600" dirty="0"/>
                <a:t> » et une partie « </a:t>
              </a:r>
              <a:r>
                <a:rPr lang="fr-FR" sz="1600" dirty="0">
                  <a:solidFill>
                    <a:srgbClr val="FF0000"/>
                  </a:solidFill>
                </a:rPr>
                <a:t>temps</a:t>
              </a:r>
              <a:r>
                <a:rPr lang="fr-FR" sz="1600" dirty="0"/>
                <a:t> » </a:t>
              </a:r>
              <a:r>
                <a:rPr lang="fr-FR" sz="1400" dirty="0"/>
                <a:t>(cf. ondes stationnaires classiques)</a:t>
              </a:r>
            </a:p>
            <a:p>
              <a:endParaRPr lang="fr-FR" sz="1600" dirty="0"/>
            </a:p>
            <a:p>
              <a:endParaRPr lang="fr-FR" sz="1600" dirty="0"/>
            </a:p>
            <a:p>
              <a:r>
                <a:rPr lang="fr-FR" sz="1600" dirty="0"/>
                <a:t>Dans ce cas, l’équation de Schrödinger devient indépendante du temps :</a:t>
              </a:r>
            </a:p>
            <a:p>
              <a:endParaRPr lang="fr-FR" sz="1600" dirty="0"/>
            </a:p>
            <a:p>
              <a:endParaRPr lang="fr-FR" sz="1600" dirty="0"/>
            </a:p>
            <a:p>
              <a:endParaRPr lang="fr-FR" sz="1600" dirty="0"/>
            </a:p>
            <a:p>
              <a:r>
                <a:rPr lang="fr-FR" sz="1600" dirty="0"/>
                <a:t>Pour les états liés, les conditions aux limites déterminent les valeurs possibles </a:t>
              </a:r>
              <a:r>
                <a:rPr lang="fr-FR" sz="1600" dirty="0">
                  <a:solidFill>
                    <a:srgbClr val="FF0000"/>
                  </a:solidFill>
                </a:rPr>
                <a:t>quantifiée de E </a:t>
              </a:r>
              <a:r>
                <a:rPr lang="fr-FR" sz="1400" dirty="0"/>
                <a:t>(analogie avec les cordes vibrantes diapo suivante)</a:t>
              </a:r>
              <a:endParaRPr lang="fr-F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E75278D-7766-49A2-8322-C8E1E44B4A56}"/>
                    </a:ext>
                  </a:extLst>
                </p:cNvPr>
                <p:cNvSpPr/>
                <p:nvPr/>
              </p:nvSpPr>
              <p:spPr>
                <a:xfrm>
                  <a:off x="5295031" y="3161749"/>
                  <a:ext cx="2211695" cy="505203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i="1">
                            <a:latin typeface="Cambria Math" panose="02040503050406030204" pitchFamily="18" charset="0"/>
                          </a:rPr>
                          <m:t>𝛹</m:t>
                        </m:r>
                        <m:d>
                          <m:d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fr-FR" i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i="1">
                            <a:latin typeface="Cambria Math" panose="02040503050406030204" pitchFamily="18" charset="0"/>
                          </a:rPr>
                          <m:t>𝐴</m:t>
                        </m:r>
                        <m:sSup>
                          <m:sSupPr>
                            <m:ctrlPr>
                              <a:rPr lang="fr-FR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 smtClean="0">
                                    <a:solidFill>
                                      <a:srgbClr val="00B0F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fr-FR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fr-FR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i="1">
                                    <a:latin typeface="Cambria Math" panose="02040503050406030204" pitchFamily="18" charset="0"/>
                                  </a:rPr>
                                  <m:t>𝑖𝐸</m:t>
                                </m:r>
                                <m:r>
                                  <a:rPr lang="fr-F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fr-FR" i="0">
                                    <a:latin typeface="Cambria Math" panose="02040503050406030204" pitchFamily="18" charset="0"/>
                                  </a:rPr>
                                  <m:t>ħ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E75278D-7766-49A2-8322-C8E1E44B4A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5031" y="3161749"/>
                  <a:ext cx="2211695" cy="5052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1650A7B-01F4-44DF-A7CA-7B7C91B7BE2B}"/>
                    </a:ext>
                  </a:extLst>
                </p:cNvPr>
                <p:cNvSpPr/>
                <p:nvPr/>
              </p:nvSpPr>
              <p:spPr>
                <a:xfrm>
                  <a:off x="4316767" y="3985957"/>
                  <a:ext cx="3938835" cy="6481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FR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ħ</m:t>
                                </m:r>
                              </m:e>
                              <m:sup>
                                <m:r>
                                  <a:rPr lang="fr-FR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fr-FR" i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  <m:r>
                          <a:rPr lang="fr-FR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fr-FR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d>
                              <m:dPr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num>
                          <m:den>
                            <m:r>
                              <a:rPr lang="fr-FR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p>
                              <m:sSupPr>
                                <m:ctrlPr>
                                  <a:rPr lang="fr-FR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i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fr-FR" i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fr-FR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d>
                          <m:dPr>
                            <m:ctrlP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fr-FR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1650A7B-01F4-44DF-A7CA-7B7C91B7BE2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16767" y="3985957"/>
                  <a:ext cx="3938835" cy="64812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7B878D9-F798-4D07-B567-F5D47D46BE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CEC1C20-A52C-D540-CA5D-DF3EDDAAC527}"/>
              </a:ext>
            </a:extLst>
          </p:cNvPr>
          <p:cNvSpPr txBox="1"/>
          <p:nvPr/>
        </p:nvSpPr>
        <p:spPr>
          <a:xfrm>
            <a:off x="6439604" y="260545"/>
            <a:ext cx="4731674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Equation de Schrödinger : états stationnaires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D3E9044-2174-CED2-3E1A-A4C8233F09BC}"/>
              </a:ext>
            </a:extLst>
          </p:cNvPr>
          <p:cNvSpPr txBox="1"/>
          <p:nvPr/>
        </p:nvSpPr>
        <p:spPr>
          <a:xfrm>
            <a:off x="2691381" y="2239186"/>
            <a:ext cx="84798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La plupart des objets quantiques qui constituent la matière qui nous entoure, sont confinés dans l’espace (liés) avec une énergie constante</a:t>
            </a:r>
          </a:p>
        </p:txBody>
      </p:sp>
    </p:spTree>
    <p:extLst>
      <p:ext uri="{BB962C8B-B14F-4D97-AF65-F5344CB8AC3E}">
        <p14:creationId xmlns:p14="http://schemas.microsoft.com/office/powerpoint/2010/main" val="397989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FD5C7E-00D0-406D-AA31-2F4F5A1CD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40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1838326" y="1641727"/>
            <a:ext cx="8677274" cy="384720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L’énergie des états liés des objets quantiques est quantifiée : elle n’est jamais nulle.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lois de probabilité pour les grandeurs dynamiques vérifient les relations d’Heisenberg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particules peuvent occuper simultanément plusieurs états (principe de superposition)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règles d’occupation des niveaux d’énergie des électrons dans les atomes sont à l’origine des propriétés chimiques.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Les transitions des électrons entre les niveaux atomiques sont source des émissions électro-magnétiques (lumière)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bg1">
                    <a:lumMod val="50000"/>
                  </a:schemeClr>
                </a:solidFill>
              </a:rPr>
              <a:t>Le scanner utilise les rayons X émis par les atomes de tungstène ; l’horloge atomique le rayonnement émis par des atomes de césium.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70C0"/>
                </a:solidFill>
              </a:rPr>
              <a:t>Le laser est une émission de lumière cohérente (visible ou non) résultant de transitions électroniques stimulées.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A93CEEA-3EA6-4261-A428-DDF16D74DB0D}"/>
              </a:ext>
            </a:extLst>
          </p:cNvPr>
          <p:cNvSpPr txBox="1"/>
          <p:nvPr/>
        </p:nvSpPr>
        <p:spPr>
          <a:xfrm>
            <a:off x="6802057" y="390041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34825362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0FCD83EB-4D09-4ADD-BA39-BF4A82BDB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09BBC31-D057-4130-8DCC-F48ADCA0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9D23DA-F0E7-4EEC-BB56-761DBD22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41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3B03768-1BBE-4B80-8878-4134A6E2E726}"/>
              </a:ext>
            </a:extLst>
          </p:cNvPr>
          <p:cNvSpPr txBox="1"/>
          <p:nvPr/>
        </p:nvSpPr>
        <p:spPr>
          <a:xfrm>
            <a:off x="2419350" y="970346"/>
            <a:ext cx="75500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Une excellente </a:t>
            </a:r>
            <a:r>
              <a:rPr lang="fr-FR" sz="1600" dirty="0">
                <a:hlinkClick r:id="rId2"/>
              </a:rPr>
              <a:t>vidéo sur le laser </a:t>
            </a:r>
            <a:r>
              <a:rPr lang="fr-FR" sz="1600" dirty="0"/>
              <a:t>et ses applications faite par le CNRS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CFEBDCE-FDC1-4AA9-A445-ED26985EC02A}"/>
              </a:ext>
            </a:extLst>
          </p:cNvPr>
          <p:cNvSpPr txBox="1"/>
          <p:nvPr/>
        </p:nvSpPr>
        <p:spPr>
          <a:xfrm>
            <a:off x="2076450" y="1612957"/>
            <a:ext cx="7892995" cy="44627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Une lumière cohérente </a:t>
            </a:r>
            <a:r>
              <a:rPr lang="fr-FR" sz="1600" dirty="0"/>
              <a:t>: Une seule  fréquence, non dispersive.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Lecture/écriture de système nanométriques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Mesure des distances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4A61A46-A244-4B98-9D5F-39E3E06DD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397" y="2476532"/>
            <a:ext cx="3392190" cy="16960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6E5411C-0A6C-4952-A4DE-4E9D49C16C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66" y="4687681"/>
            <a:ext cx="1208832" cy="1220921"/>
          </a:xfrm>
          <a:prstGeom prst="rect">
            <a:avLst/>
          </a:prstGeom>
        </p:spPr>
      </p:pic>
      <p:pic>
        <p:nvPicPr>
          <p:cNvPr id="10" name="Image 9" descr="Une image contenant ciel&#10;&#10;Description générée automatiquement">
            <a:extLst>
              <a:ext uri="{FF2B5EF4-FFF2-40B4-BE49-F238E27FC236}">
                <a16:creationId xmlns:a16="http://schemas.microsoft.com/office/drawing/2014/main" id="{9D69E097-9C60-4E94-8B2B-E9BE5E20F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613" y="4711779"/>
            <a:ext cx="692000" cy="106652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AF669ED-C8C1-45C7-A075-0C621992E7AE}"/>
              </a:ext>
            </a:extLst>
          </p:cNvPr>
          <p:cNvSpPr txBox="1"/>
          <p:nvPr/>
        </p:nvSpPr>
        <p:spPr>
          <a:xfrm>
            <a:off x="5122811" y="4789623"/>
            <a:ext cx="3044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Distance Terre-Lune</a:t>
            </a:r>
          </a:p>
          <a:p>
            <a:r>
              <a:rPr lang="fr-FR" dirty="0">
                <a:solidFill>
                  <a:srgbClr val="0070C0"/>
                </a:solidFill>
              </a:rPr>
              <a:t>384 402 km en moyenne</a:t>
            </a:r>
          </a:p>
          <a:p>
            <a:r>
              <a:rPr lang="fr-FR" dirty="0">
                <a:solidFill>
                  <a:srgbClr val="0070C0"/>
                </a:solidFill>
              </a:rPr>
              <a:t>à 25 cm près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8D1D834-3C04-4DBC-8284-E8EB21BFD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4638" y="2711464"/>
            <a:ext cx="2031953" cy="1032103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51A63DB-9A29-87C1-77AD-5FFA501EB66E}"/>
              </a:ext>
            </a:extLst>
          </p:cNvPr>
          <p:cNvSpPr txBox="1"/>
          <p:nvPr/>
        </p:nvSpPr>
        <p:spPr>
          <a:xfrm>
            <a:off x="8276741" y="334331"/>
            <a:ext cx="26580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Emission stimulée - lasers</a:t>
            </a:r>
          </a:p>
        </p:txBody>
      </p:sp>
    </p:spTree>
    <p:extLst>
      <p:ext uri="{BB962C8B-B14F-4D97-AF65-F5344CB8AC3E}">
        <p14:creationId xmlns:p14="http://schemas.microsoft.com/office/powerpoint/2010/main" val="40739068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BF8CE3F-AD3C-463B-B032-FDC5DF8B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D09BBC31-D057-4130-8DCC-F48ADCA0D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79D23DA-F0E7-4EEC-BB56-761DBD22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42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CFEBDCE-FDC1-4AA9-A445-ED26985EC02A}"/>
                  </a:ext>
                </a:extLst>
              </p:cNvPr>
              <p:cNvSpPr txBox="1"/>
              <p:nvPr/>
            </p:nvSpPr>
            <p:spPr>
              <a:xfrm>
                <a:off x="2181226" y="1249736"/>
                <a:ext cx="7288074" cy="489364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FF0000"/>
                    </a:solidFill>
                  </a:rPr>
                  <a:t>Une puissance concentrée</a:t>
                </a:r>
                <a:r>
                  <a:rPr lang="fr-FR" dirty="0"/>
                  <a:t>: des bosons … grégaires</a:t>
                </a:r>
              </a:p>
              <a:p>
                <a:endParaRPr lang="fr-FR" sz="1600" dirty="0"/>
              </a:p>
              <a:p>
                <a:r>
                  <a:rPr lang="fr-FR" sz="1600" dirty="0">
                    <a:solidFill>
                      <a:srgbClr val="FF0000"/>
                    </a:solidFill>
                  </a:rPr>
                  <a:t>Laser de Puissance</a:t>
                </a:r>
              </a:p>
              <a:p>
                <a:r>
                  <a:rPr lang="fr-FR" sz="1600" dirty="0"/>
                  <a:t>Energie d’un photon (lumière rouge) </a:t>
                </a:r>
                <a14:m>
                  <m:oMath xmlns:m="http://schemas.openxmlformats.org/officeDocument/2006/math">
                    <m:r>
                      <a:rPr lang="fr-FR" sz="1600" i="1">
                        <a:latin typeface="Cambria Math" panose="02040503050406030204" pitchFamily="18" charset="0"/>
                      </a:rPr>
                      <m:t>h</m:t>
                    </m:r>
                    <m:r>
                      <m:rPr>
                        <m:sty m:val="p"/>
                      </m:rPr>
                      <a:rPr lang="el-GR" sz="1600" i="1">
                        <a:latin typeface="Cambria Math" panose="02040503050406030204" pitchFamily="18" charset="0"/>
                      </a:rPr>
                      <m:t>ν</m:t>
                    </m:r>
                    <m:r>
                      <a:rPr lang="fr-FR" sz="160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sz="1600" i="1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sz="1600" dirty="0"/>
                  <a:t>10</a:t>
                </a:r>
                <a:r>
                  <a:rPr lang="fr-FR" sz="1600" baseline="30000" dirty="0"/>
                  <a:t>-22</a:t>
                </a:r>
                <a:r>
                  <a:rPr lang="fr-FR" sz="1600" dirty="0"/>
                  <a:t> J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Un pointeur laser de 5 mW </a:t>
                </a:r>
                <a:r>
                  <a:rPr lang="fr-FR" sz="1600" dirty="0">
                    <a:sym typeface="Wingdings" panose="05000000000000000000" pitchFamily="2" charset="2"/>
                  </a:rPr>
                  <a:t>  5 10</a:t>
                </a:r>
                <a:r>
                  <a:rPr lang="fr-FR" sz="1600" baseline="30000" dirty="0">
                    <a:sym typeface="Wingdings" panose="05000000000000000000" pitchFamily="2" charset="2"/>
                  </a:rPr>
                  <a:t>18</a:t>
                </a:r>
                <a:r>
                  <a:rPr lang="fr-FR" sz="1600" dirty="0">
                    <a:sym typeface="Wingdings" panose="05000000000000000000" pitchFamily="2" charset="2"/>
                  </a:rPr>
                  <a:t> photons par seconde</a:t>
                </a:r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Un laser de découpe typique 5 kW </a:t>
                </a:r>
              </a:p>
              <a:p>
                <a:pPr algn="r"/>
                <a:r>
                  <a:rPr lang="fr-FR" sz="1600" dirty="0">
                    <a:sym typeface="Wingdings" panose="05000000000000000000" pitchFamily="2" charset="2"/>
                  </a:rPr>
                  <a:t></a:t>
                </a:r>
                <a:r>
                  <a:rPr lang="fr-FR" sz="1600" dirty="0"/>
                  <a:t> </a:t>
                </a:r>
                <a:r>
                  <a:rPr lang="fr-FR" dirty="0">
                    <a:sym typeface="Wingdings" panose="05000000000000000000" pitchFamily="2" charset="2"/>
                  </a:rPr>
                  <a:t>5 10</a:t>
                </a:r>
                <a:r>
                  <a:rPr lang="fr-FR" baseline="30000" dirty="0">
                    <a:sym typeface="Wingdings" panose="05000000000000000000" pitchFamily="2" charset="2"/>
                  </a:rPr>
                  <a:t>24</a:t>
                </a:r>
                <a:r>
                  <a:rPr lang="fr-FR" dirty="0">
                    <a:sym typeface="Wingdings" panose="05000000000000000000" pitchFamily="2" charset="2"/>
                  </a:rPr>
                  <a:t> photons par seconde sur une cible de 1mm² </a:t>
                </a: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r>
                  <a:rPr lang="fr-FR" dirty="0">
                    <a:solidFill>
                      <a:srgbClr val="FF0000"/>
                    </a:solidFill>
                  </a:rPr>
                  <a:t>Laser médicaux (ou cosmétique)</a:t>
                </a:r>
                <a:r>
                  <a:rPr lang="fr-FR" dirty="0"/>
                  <a:t>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/>
                  <a:t>Brûler de manière très sélective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r>
                  <a:rPr lang="fr-FR" dirty="0">
                    <a:solidFill>
                      <a:srgbClr val="FF0000"/>
                    </a:solidFill>
                  </a:rPr>
                  <a:t>Accélérateurs de particules/ applis militaires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</p:txBody>
          </p:sp>
        </mc:Choice>
        <mc:Fallback xmlns=""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6CFEBDCE-FDC1-4AA9-A445-ED26985EC0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226" y="1249736"/>
                <a:ext cx="7288074" cy="4893647"/>
              </a:xfrm>
              <a:prstGeom prst="rect">
                <a:avLst/>
              </a:prstGeom>
              <a:blipFill>
                <a:blip r:embed="rId2"/>
                <a:stretch>
                  <a:fillRect l="-668" t="-497" r="-1170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DBF078D7-2B4A-4C34-92F1-AC75C7FBF1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0" t="26498" r="4499" b="31477"/>
          <a:stretch/>
        </p:blipFill>
        <p:spPr>
          <a:xfrm>
            <a:off x="3693337" y="4551488"/>
            <a:ext cx="2953676" cy="12933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213820-A3BD-44FF-856D-A917D20348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54" t="14617" r="13991" b="2447"/>
          <a:stretch/>
        </p:blipFill>
        <p:spPr>
          <a:xfrm>
            <a:off x="7210597" y="4463615"/>
            <a:ext cx="1695119" cy="146910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E02E215-20D5-C31D-21DA-E241E5FB58B1}"/>
              </a:ext>
            </a:extLst>
          </p:cNvPr>
          <p:cNvSpPr txBox="1"/>
          <p:nvPr/>
        </p:nvSpPr>
        <p:spPr>
          <a:xfrm>
            <a:off x="8276741" y="334331"/>
            <a:ext cx="2658012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Emission stimulée - lasers</a:t>
            </a:r>
          </a:p>
        </p:txBody>
      </p:sp>
    </p:spTree>
    <p:extLst>
      <p:ext uri="{BB962C8B-B14F-4D97-AF65-F5344CB8AC3E}">
        <p14:creationId xmlns:p14="http://schemas.microsoft.com/office/powerpoint/2010/main" val="19497294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0D19E19-CC23-4BFE-85CA-FCFC1231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43</a:t>
            </a:fld>
            <a:endParaRPr lang="en-GB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1895475" y="1552959"/>
            <a:ext cx="8466137" cy="403187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Les objets quantiques liés, dans un état stationnaire, sont décrits par des fonctions d’état quantifiées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L’énergie des états liés des objets quantiques est quantifiée : elle n’est jamais nulle.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Les lois de probabilité pour les grandeurs dynamiques vérifient les relations d’Heisenberg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Les particules peuvent occuper simultanément plusieurs états (principe de superposition)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Les règles d’occupation des niveaux d’énergie des électrons dans les atomes sont à l’origine des propriétés chimiques.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Les transitions des électrons entre les niveaux atomiques </a:t>
            </a:r>
            <a:r>
              <a:rPr lang="fr-FR" sz="1600">
                <a:solidFill>
                  <a:srgbClr val="002060"/>
                </a:solidFill>
              </a:rPr>
              <a:t>sont source </a:t>
            </a:r>
            <a:r>
              <a:rPr lang="fr-FR" sz="1600" dirty="0">
                <a:solidFill>
                  <a:srgbClr val="002060"/>
                </a:solidFill>
              </a:rPr>
              <a:t>des émissions électro-magnétiques (lumière)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Le scanner utilise les rayons X émis par les atomes de tungstène ; l’horloge atomique le rayonnement émis par des atomes de césium.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rgbClr val="002060"/>
                </a:solidFill>
              </a:rPr>
              <a:t>Le laser est une émission de lumière cohérente (visible ou non) résultant de transitions électroniques stimulées.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08CCF17-649C-41EF-AF01-150D1F1E408C}"/>
              </a:ext>
            </a:extLst>
          </p:cNvPr>
          <p:cNvSpPr txBox="1"/>
          <p:nvPr/>
        </p:nvSpPr>
        <p:spPr>
          <a:xfrm>
            <a:off x="6454816" y="378466"/>
            <a:ext cx="304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</p:spTree>
    <p:extLst>
      <p:ext uri="{BB962C8B-B14F-4D97-AF65-F5344CB8AC3E}">
        <p14:creationId xmlns:p14="http://schemas.microsoft.com/office/powerpoint/2010/main" val="3214579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7AC8F8-96F8-4088-8277-E4132877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2000" kern="1200">
                <a:solidFill>
                  <a:srgbClr val="FE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F56FF-A9C7-48CE-B5A8-E2EC5C60375F}" type="slidenum">
              <a:rPr lang="en-GB" smtClean="0"/>
              <a:pPr/>
              <a:t>44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245D8E-4659-4927-9A82-3D7D00195C62}"/>
              </a:ext>
            </a:extLst>
          </p:cNvPr>
          <p:cNvSpPr/>
          <p:nvPr/>
        </p:nvSpPr>
        <p:spPr>
          <a:xfrm>
            <a:off x="2912165" y="1077633"/>
            <a:ext cx="6421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>
                <a:solidFill>
                  <a:srgbClr val="FF0000"/>
                </a:solidFill>
                <a:latin typeface="TheAntiquaBLT-Plain"/>
              </a:rPr>
              <a:t>A tout de suite pour le chapitre 2 c – Systèmes quantiques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1B3486-7389-476F-BBC3-2C9B45FA32FC}"/>
              </a:ext>
            </a:extLst>
          </p:cNvPr>
          <p:cNvSpPr/>
          <p:nvPr/>
        </p:nvSpPr>
        <p:spPr>
          <a:xfrm>
            <a:off x="2098820" y="4672938"/>
            <a:ext cx="660950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fr-FR" sz="1200" dirty="0">
                <a:solidFill>
                  <a:srgbClr val="002060"/>
                </a:solidFill>
                <a:latin typeface="Century Gothic" panose="020B050202020202020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bernard.remaud@univ-nantes.fr</a:t>
            </a:r>
            <a:r>
              <a:rPr lang="fr-FR" sz="1200" dirty="0">
                <a:solidFill>
                  <a:srgbClr val="002060"/>
                </a:solidFill>
                <a:latin typeface="Century Gothic" panose="020B0502020202020204"/>
              </a:rPr>
              <a:t> </a:t>
            </a:r>
          </a:p>
          <a:p>
            <a:pPr defTabSz="685800"/>
            <a:endParaRPr lang="fr-FR" sz="1200" dirty="0">
              <a:solidFill>
                <a:srgbClr val="002060"/>
              </a:solidFill>
              <a:latin typeface="Century Gothic" panose="020B0502020202020204"/>
            </a:endParaRPr>
          </a:p>
          <a:p>
            <a:pPr defTabSz="685800"/>
            <a:r>
              <a:rPr lang="fr-FR" sz="1400" dirty="0">
                <a:solidFill>
                  <a:srgbClr val="00206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https://www.un-peu-de-physique.fr</a:t>
            </a:r>
            <a:endParaRPr lang="fr-FR" sz="1400" dirty="0">
              <a:solidFill>
                <a:srgbClr val="002060"/>
              </a:solidFill>
            </a:endParaRPr>
          </a:p>
          <a:p>
            <a:pPr defTabSz="685800"/>
            <a:endParaRPr lang="fr-FR" sz="1400" dirty="0">
              <a:solidFill>
                <a:srgbClr val="002060"/>
              </a:solidFill>
            </a:endParaRPr>
          </a:p>
          <a:p>
            <a:pPr defTabSz="685800"/>
            <a:r>
              <a:rPr lang="fr-FR" sz="1400" dirty="0">
                <a:solidFill>
                  <a:srgbClr val="00206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https://www.youtube.com/channel/UCdPBh5KXlol50MEV8p1DrlA/playlists</a:t>
            </a:r>
            <a:r>
              <a:rPr lang="fr-FR" sz="14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E2A1763-ED87-48CC-9B27-2866F0C74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7668" y="2103465"/>
            <a:ext cx="4180365" cy="2113027"/>
          </a:xfrm>
          <a:prstGeom prst="rect">
            <a:avLst/>
          </a:prstGeom>
        </p:spPr>
      </p:pic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467534E-F30F-495E-9988-2FD5A5897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799F858-0AAA-436C-93E6-C750276829F4}"/>
              </a:ext>
            </a:extLst>
          </p:cNvPr>
          <p:cNvSpPr txBox="1"/>
          <p:nvPr/>
        </p:nvSpPr>
        <p:spPr>
          <a:xfrm>
            <a:off x="2335793" y="2713698"/>
            <a:ext cx="200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B050"/>
                </a:solidFill>
              </a:rPr>
              <a:t>« La science de Bernie »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A63519F-A723-4731-A95E-7A5A7FC9A60C}"/>
              </a:ext>
            </a:extLst>
          </p:cNvPr>
          <p:cNvSpPr txBox="1"/>
          <p:nvPr/>
        </p:nvSpPr>
        <p:spPr>
          <a:xfrm>
            <a:off x="8338033" y="2693109"/>
            <a:ext cx="27714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« Un peu de physique pour comprendre le monde »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BFE10AD6-D50B-4B44-A175-3E0EE1A1A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015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A12092-E9D9-434C-BE12-93753D7F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96400" y="6135090"/>
            <a:ext cx="966486" cy="370171"/>
          </a:xfrm>
        </p:spPr>
        <p:txBody>
          <a:bodyPr/>
          <a:lstStyle/>
          <a:p>
            <a:r>
              <a:rPr lang="fr-FR" sz="1100"/>
              <a:t>2025-2026</a:t>
            </a:r>
            <a:endParaRPr lang="en-GB" sz="11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A6A80-98C8-4817-AC0B-DC2241F3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CFC90C-9215-4260-B6C3-EA154139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C752B4D7-920F-1D61-5AEB-FE6E35AA3AAB}"/>
              </a:ext>
            </a:extLst>
          </p:cNvPr>
          <p:cNvGrpSpPr/>
          <p:nvPr/>
        </p:nvGrpSpPr>
        <p:grpSpPr>
          <a:xfrm>
            <a:off x="7091383" y="4684488"/>
            <a:ext cx="4247375" cy="1287515"/>
            <a:chOff x="5675482" y="2773092"/>
            <a:chExt cx="5109020" cy="159340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204B3018-EC0B-203D-B39A-07E8B0C6F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9402" t="33646" r="29610" b="45760"/>
            <a:stretch/>
          </p:blipFill>
          <p:spPr>
            <a:xfrm>
              <a:off x="5675482" y="2773092"/>
              <a:ext cx="4997353" cy="1412327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30AAF3C-93A5-1C50-BAF9-4D80F55A4F1F}"/>
                </a:ext>
              </a:extLst>
            </p:cNvPr>
            <p:cNvSpPr txBox="1"/>
            <p:nvPr/>
          </p:nvSpPr>
          <p:spPr>
            <a:xfrm>
              <a:off x="8602494" y="4151049"/>
              <a:ext cx="218200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800" dirty="0"/>
                <a:t>https://phyanim.sciences.univ-nantes.fr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0BF185B4-34FF-A846-604C-40952B1B156E}"/>
              </a:ext>
            </a:extLst>
          </p:cNvPr>
          <p:cNvSpPr txBox="1"/>
          <p:nvPr/>
        </p:nvSpPr>
        <p:spPr>
          <a:xfrm>
            <a:off x="5176999" y="4871653"/>
            <a:ext cx="2238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1400" dirty="0">
              <a:hlinkClick r:id="rId3"/>
            </a:endParaRPr>
          </a:p>
          <a:p>
            <a:r>
              <a:rPr lang="fr-FR" sz="1400" dirty="0">
                <a:hlinkClick r:id="rId3"/>
              </a:rPr>
              <a:t>Voir la vidéo</a:t>
            </a:r>
            <a:endParaRPr lang="fr-FR" sz="1400" dirty="0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C66A7B17-E854-C19B-7519-FE3C46436BF8}"/>
              </a:ext>
            </a:extLst>
          </p:cNvPr>
          <p:cNvSpPr txBox="1"/>
          <p:nvPr/>
        </p:nvSpPr>
        <p:spPr>
          <a:xfrm>
            <a:off x="2481630" y="1152188"/>
            <a:ext cx="36944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Analogues classiques</a:t>
            </a:r>
          </a:p>
          <a:p>
            <a:endParaRPr lang="fr-FR" sz="1400" dirty="0"/>
          </a:p>
          <a:p>
            <a:r>
              <a:rPr lang="fr-FR" sz="1400" dirty="0"/>
              <a:t>Découplage de l’espace et du temps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4599D26-A0EB-72C1-0AFD-349AEEC8424C}"/>
                  </a:ext>
                </a:extLst>
              </p:cNvPr>
              <p:cNvSpPr txBox="1"/>
              <p:nvPr/>
            </p:nvSpPr>
            <p:spPr>
              <a:xfrm>
                <a:off x="6176033" y="1152907"/>
                <a:ext cx="48405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Une onde se propageant  </a:t>
                </a:r>
                <a:r>
                  <a:rPr lang="fr-FR" sz="1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fr-FR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m:rPr>
                            <m:sty m:val="p"/>
                          </m:rPr>
                          <a:rPr lang="fr-FR" sz="1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8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fr-FR" sz="18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r>
                              <a:rPr lang="fr-FR" sz="18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fr-FR" sz="180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64599D26-A0EB-72C1-0AFD-349AEEC84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033" y="1152907"/>
                <a:ext cx="4840558" cy="369332"/>
              </a:xfrm>
              <a:prstGeom prst="rect">
                <a:avLst/>
              </a:prstGeom>
              <a:blipFill>
                <a:blip r:embed="rId4"/>
                <a:stretch>
                  <a:fillRect l="-378" b="-1311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08D8C47-EDEA-9ED3-32FF-5D00980E4FBE}"/>
                  </a:ext>
                </a:extLst>
              </p:cNvPr>
              <p:cNvSpPr txBox="1"/>
              <p:nvPr/>
            </p:nvSpPr>
            <p:spPr>
              <a:xfrm>
                <a:off x="6176033" y="1662790"/>
                <a:ext cx="484055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Une onde stationnaire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fr-FR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fr-FR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fr-FR" sz="18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u</m:t>
                            </m:r>
                          </m:e>
                          <m:sub>
                            <m:r>
                              <a:rPr lang="fr-FR" sz="1800" b="0" i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1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fr-FR" sz="1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fName>
                      <m:e>
                        <m:func>
                          <m:funcPr>
                            <m:ctrlPr>
                              <a:rPr lang="fr-FR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fr-FR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ω</m:t>
                                </m:r>
                                <m:r>
                                  <a:rPr lang="fr-FR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fr-FR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r>
                  <a:rPr lang="fr-FR" dirty="0"/>
                  <a:t> </a:t>
                </a:r>
              </a:p>
            </p:txBody>
          </p:sp>
        </mc:Choice>
        <mc:Fallback xmlns=""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708D8C47-EDEA-9ED3-32FF-5D00980E4F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6033" y="1662790"/>
                <a:ext cx="4840558" cy="369332"/>
              </a:xfrm>
              <a:prstGeom prst="rect">
                <a:avLst/>
              </a:prstGeom>
              <a:blipFill>
                <a:blip r:embed="rId5"/>
                <a:stretch>
                  <a:fillRect l="-378" b="-16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Accolade ouvrante 28">
            <a:extLst>
              <a:ext uri="{FF2B5EF4-FFF2-40B4-BE49-F238E27FC236}">
                <a16:creationId xmlns:a16="http://schemas.microsoft.com/office/drawing/2014/main" id="{1339D178-B57F-1507-E3A6-AE861FEC01F1}"/>
              </a:ext>
            </a:extLst>
          </p:cNvPr>
          <p:cNvSpPr/>
          <p:nvPr/>
        </p:nvSpPr>
        <p:spPr>
          <a:xfrm>
            <a:off x="5828003" y="1049742"/>
            <a:ext cx="233730" cy="96500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arenthèse ouvrante 29">
            <a:extLst>
              <a:ext uri="{FF2B5EF4-FFF2-40B4-BE49-F238E27FC236}">
                <a16:creationId xmlns:a16="http://schemas.microsoft.com/office/drawing/2014/main" id="{D06C046A-2340-FB62-8E12-E1FC45F96EDB}"/>
              </a:ext>
            </a:extLst>
          </p:cNvPr>
          <p:cNvSpPr/>
          <p:nvPr/>
        </p:nvSpPr>
        <p:spPr>
          <a:xfrm rot="16200000">
            <a:off x="10005178" y="1099520"/>
            <a:ext cx="117257" cy="96125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Parenthèse ouvrante 30">
            <a:extLst>
              <a:ext uri="{FF2B5EF4-FFF2-40B4-BE49-F238E27FC236}">
                <a16:creationId xmlns:a16="http://schemas.microsoft.com/office/drawing/2014/main" id="{600E7778-0B2D-5296-1742-D603515A61C5}"/>
              </a:ext>
            </a:extLst>
          </p:cNvPr>
          <p:cNvSpPr/>
          <p:nvPr/>
        </p:nvSpPr>
        <p:spPr>
          <a:xfrm rot="16200000">
            <a:off x="9702306" y="1978503"/>
            <a:ext cx="82270" cy="30606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Parenthèse ouvrante 31">
            <a:extLst>
              <a:ext uri="{FF2B5EF4-FFF2-40B4-BE49-F238E27FC236}">
                <a16:creationId xmlns:a16="http://schemas.microsoft.com/office/drawing/2014/main" id="{6F4C0063-9F44-185F-9929-6895C4D9672A}"/>
              </a:ext>
            </a:extLst>
          </p:cNvPr>
          <p:cNvSpPr/>
          <p:nvPr/>
        </p:nvSpPr>
        <p:spPr>
          <a:xfrm rot="16200000">
            <a:off x="10503301" y="1969625"/>
            <a:ext cx="82270" cy="306069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5C5EA77-459D-B299-12F4-876339E81586}"/>
                  </a:ext>
                </a:extLst>
              </p:cNvPr>
              <p:cNvSpPr txBox="1"/>
              <p:nvPr/>
            </p:nvSpPr>
            <p:spPr>
              <a:xfrm>
                <a:off x="2589212" y="2390775"/>
                <a:ext cx="6625859" cy="1958870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dirty="0">
                    <a:solidFill>
                      <a:srgbClr val="0070C0"/>
                    </a:solidFill>
                  </a:rPr>
                  <a:t>État quantique lié stationnaire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Découplage de l’espace et du temps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fr-FR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fr-FR" sz="16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fr-FR" sz="16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fr-FR" sz="16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160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fr-FR" sz="16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lang="fr-FR" sz="16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𝐸𝑡</m:t>
                              </m:r>
                            </m:num>
                            <m:den>
                              <m:r>
                                <a:rPr lang="fr-FR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ħ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Probabilité de présence indépendante du temps :</a:t>
                </a:r>
              </a:p>
              <a:p>
                <a:pPr algn="ctr"/>
                <a:r>
                  <a:rPr lang="fr-FR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6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FR" sz="1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600" i="1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fr-FR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sSup>
                      <m:sSup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e>
                      <m:sup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fr-FR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fr-FR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fr-FR" sz="1600" b="0" i="1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/>
                  <a:t>Conditions aux frontières du domaine </a:t>
                </a:r>
              </a:p>
              <a:p>
                <a:pPr algn="ctr"/>
                <a:r>
                  <a:rPr lang="fr-FR" sz="1600" dirty="0">
                    <a:sym typeface="Wingdings" panose="05000000000000000000" pitchFamily="2" charset="2"/>
                  </a:rPr>
                  <a:t> </a:t>
                </a:r>
                <a:r>
                  <a:rPr lang="fr-FR" sz="1600" dirty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Quantification des états stationnaires</a:t>
                </a:r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45C5EA77-459D-B299-12F4-876339E815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212" y="2390775"/>
                <a:ext cx="6625859" cy="1958870"/>
              </a:xfrm>
              <a:prstGeom prst="rect">
                <a:avLst/>
              </a:prstGeom>
              <a:blipFill>
                <a:blip r:embed="rId6"/>
                <a:stretch>
                  <a:fillRect l="-735" t="-1235" b="-2778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ZoneTexte 35">
            <a:extLst>
              <a:ext uri="{FF2B5EF4-FFF2-40B4-BE49-F238E27FC236}">
                <a16:creationId xmlns:a16="http://schemas.microsoft.com/office/drawing/2014/main" id="{CA98EBFA-A02F-F435-ED34-06D402D67072}"/>
              </a:ext>
            </a:extLst>
          </p:cNvPr>
          <p:cNvSpPr txBox="1"/>
          <p:nvPr/>
        </p:nvSpPr>
        <p:spPr>
          <a:xfrm>
            <a:off x="4699239" y="4718258"/>
            <a:ext cx="2669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Analogue classique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DDFA06-FF83-6FD1-86CB-3CBFC8215AB8}"/>
              </a:ext>
            </a:extLst>
          </p:cNvPr>
          <p:cNvSpPr txBox="1"/>
          <p:nvPr/>
        </p:nvSpPr>
        <p:spPr>
          <a:xfrm>
            <a:off x="8160607" y="352739"/>
            <a:ext cx="316566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Objets liés – états stationnaires  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DA12092-E9D9-434C-BE12-93753D7FBC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2025-2026</a:t>
            </a:r>
            <a:endParaRPr lang="en-GB" sz="1100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A6A80-98C8-4817-AC0B-DC2241F3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CFC90C-9215-4260-B6C3-EA154139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6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124FD4D-E1FA-D3E1-134D-C9D7CB487335}"/>
                  </a:ext>
                </a:extLst>
              </p:cNvPr>
              <p:cNvSpPr txBox="1"/>
              <p:nvPr/>
            </p:nvSpPr>
            <p:spPr>
              <a:xfrm>
                <a:off x="4229097" y="1152907"/>
                <a:ext cx="434022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dirty="0"/>
                  <a:t>Fonction d’état </a:t>
                </a:r>
                <a14:m>
                  <m:oMath xmlns:m="http://schemas.openxmlformats.org/officeDocument/2006/math">
                    <m:r>
                      <a:rPr lang="fr-FR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/>
                  <a:t>de la particule</a:t>
                </a:r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124FD4D-E1FA-D3E1-134D-C9D7CB487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097" y="1152907"/>
                <a:ext cx="4340227" cy="369332"/>
              </a:xfrm>
              <a:prstGeom prst="rect">
                <a:avLst/>
              </a:prstGeom>
              <a:blipFill>
                <a:blip r:embed="rId2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519733D-E635-6407-44AD-BAD44565F6AF}"/>
              </a:ext>
            </a:extLst>
          </p:cNvPr>
          <p:cNvCxnSpPr>
            <a:cxnSpLocks/>
          </p:cNvCxnSpPr>
          <p:nvPr/>
        </p:nvCxnSpPr>
        <p:spPr>
          <a:xfrm flipH="1">
            <a:off x="4419600" y="1628775"/>
            <a:ext cx="1209675" cy="6858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43D88BD-475A-C698-3A04-52B48D630856}"/>
              </a:ext>
            </a:extLst>
          </p:cNvPr>
          <p:cNvCxnSpPr>
            <a:cxnSpLocks/>
          </p:cNvCxnSpPr>
          <p:nvPr/>
        </p:nvCxnSpPr>
        <p:spPr>
          <a:xfrm>
            <a:off x="6562727" y="1628775"/>
            <a:ext cx="1552573" cy="34549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C2822AF4-A3E5-5D64-439D-0F3973C6546E}"/>
              </a:ext>
            </a:extLst>
          </p:cNvPr>
          <p:cNvSpPr txBox="1"/>
          <p:nvPr/>
        </p:nvSpPr>
        <p:spPr>
          <a:xfrm>
            <a:off x="3238500" y="2314575"/>
            <a:ext cx="2562225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Libre</a:t>
            </a:r>
            <a:r>
              <a:rPr lang="fr-FR" sz="1600" dirty="0"/>
              <a:t> </a:t>
            </a:r>
          </a:p>
          <a:p>
            <a:r>
              <a:rPr lang="fr-FR" sz="1200" dirty="0"/>
              <a:t>Extension spatiale </a:t>
            </a:r>
            <a:r>
              <a:rPr lang="fr-FR" sz="1200" dirty="0">
                <a:solidFill>
                  <a:srgbClr val="FF0000"/>
                </a:solidFill>
              </a:rPr>
              <a:t>non limitée 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65C609B-3E76-362C-030E-E3A76405041A}"/>
              </a:ext>
            </a:extLst>
          </p:cNvPr>
          <p:cNvSpPr txBox="1"/>
          <p:nvPr/>
        </p:nvSpPr>
        <p:spPr>
          <a:xfrm>
            <a:off x="7048498" y="2003306"/>
            <a:ext cx="2562225" cy="52322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Liée</a:t>
            </a:r>
            <a:r>
              <a:rPr lang="fr-FR" sz="1600" dirty="0"/>
              <a:t> </a:t>
            </a:r>
          </a:p>
          <a:p>
            <a:r>
              <a:rPr lang="fr-FR" sz="1200" dirty="0"/>
              <a:t>Extension spatiale </a:t>
            </a:r>
            <a:r>
              <a:rPr lang="fr-FR" sz="1200" dirty="0">
                <a:solidFill>
                  <a:srgbClr val="FF0000"/>
                </a:solidFill>
              </a:rPr>
              <a:t>limitée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8B199824-9DA8-6D2A-67D6-6782BA7D01C8}"/>
              </a:ext>
            </a:extLst>
          </p:cNvPr>
          <p:cNvSpPr txBox="1"/>
          <p:nvPr/>
        </p:nvSpPr>
        <p:spPr>
          <a:xfrm>
            <a:off x="3271837" y="2943905"/>
            <a:ext cx="24955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Faisceaux de particules dans les accélérateurs</a:t>
            </a:r>
          </a:p>
          <a:p>
            <a:r>
              <a:rPr lang="fr-FR" sz="1200" dirty="0"/>
              <a:t>Électrons dans les conducteurs</a:t>
            </a:r>
          </a:p>
          <a:p>
            <a:r>
              <a:rPr lang="fr-FR" sz="1200" dirty="0"/>
              <a:t>Rayons cosmiques</a:t>
            </a:r>
          </a:p>
          <a:p>
            <a:r>
              <a:rPr lang="fr-FR" sz="1200" dirty="0"/>
              <a:t>Photons </a:t>
            </a:r>
          </a:p>
          <a:p>
            <a:r>
              <a:rPr lang="fr-FR" sz="1200" dirty="0"/>
              <a:t>…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940637B-A266-DA86-CB48-14DA97BF2BE3}"/>
              </a:ext>
            </a:extLst>
          </p:cNvPr>
          <p:cNvCxnSpPr>
            <a:cxnSpLocks/>
          </p:cNvCxnSpPr>
          <p:nvPr/>
        </p:nvCxnSpPr>
        <p:spPr>
          <a:xfrm>
            <a:off x="8584555" y="2552148"/>
            <a:ext cx="819218" cy="5553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80165CA-10A5-D4CA-ADC7-0E58EA37D6A9}"/>
              </a:ext>
            </a:extLst>
          </p:cNvPr>
          <p:cNvCxnSpPr>
            <a:cxnSpLocks/>
          </p:cNvCxnSpPr>
          <p:nvPr/>
        </p:nvCxnSpPr>
        <p:spPr>
          <a:xfrm flipH="1">
            <a:off x="7048498" y="2586242"/>
            <a:ext cx="419333" cy="5212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>
            <a:extLst>
              <a:ext uri="{FF2B5EF4-FFF2-40B4-BE49-F238E27FC236}">
                <a16:creationId xmlns:a16="http://schemas.microsoft.com/office/drawing/2014/main" id="{13EC9CDC-C8BD-26AE-5D71-A75C6B1157E4}"/>
              </a:ext>
            </a:extLst>
          </p:cNvPr>
          <p:cNvSpPr txBox="1"/>
          <p:nvPr/>
        </p:nvSpPr>
        <p:spPr>
          <a:xfrm>
            <a:off x="5745907" y="3122355"/>
            <a:ext cx="2685950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Stationnaire</a:t>
            </a:r>
          </a:p>
          <a:p>
            <a:r>
              <a:rPr lang="fr-FR" sz="1200" dirty="0"/>
              <a:t>Probabilité de présence spatiale </a:t>
            </a:r>
            <a:r>
              <a:rPr lang="fr-FR" sz="1200" dirty="0">
                <a:solidFill>
                  <a:srgbClr val="FF0000"/>
                </a:solidFill>
              </a:rPr>
              <a:t>indépendante </a:t>
            </a:r>
            <a:r>
              <a:rPr lang="fr-FR" sz="1200" dirty="0"/>
              <a:t>du temps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13EB6F14-62F2-0F65-7148-E8952E6C9254}"/>
              </a:ext>
            </a:extLst>
          </p:cNvPr>
          <p:cNvSpPr txBox="1"/>
          <p:nvPr/>
        </p:nvSpPr>
        <p:spPr>
          <a:xfrm>
            <a:off x="8498530" y="3152126"/>
            <a:ext cx="2562225" cy="70788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Non stationnaire</a:t>
            </a:r>
          </a:p>
          <a:p>
            <a:r>
              <a:rPr lang="fr-FR" sz="1200" dirty="0"/>
              <a:t>Probabilité de présence  spatiale </a:t>
            </a:r>
            <a:r>
              <a:rPr lang="fr-FR" sz="1200" dirty="0">
                <a:solidFill>
                  <a:srgbClr val="FF0000"/>
                </a:solidFill>
              </a:rPr>
              <a:t>dépendante</a:t>
            </a:r>
            <a:r>
              <a:rPr lang="fr-FR" sz="1200" dirty="0"/>
              <a:t> du temps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42FC4F4-7586-784D-3C85-C396C478987C}"/>
              </a:ext>
            </a:extLst>
          </p:cNvPr>
          <p:cNvSpPr txBox="1"/>
          <p:nvPr/>
        </p:nvSpPr>
        <p:spPr>
          <a:xfrm>
            <a:off x="5619751" y="4903889"/>
            <a:ext cx="249554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dirty="0"/>
              <a:t>Protons dans les noyaux</a:t>
            </a:r>
          </a:p>
          <a:p>
            <a:r>
              <a:rPr lang="fr-FR" sz="1050" dirty="0"/>
              <a:t>Électrons dans les atomes et molécules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F03259E5-4718-4675-1841-96832FDB4ADE}"/>
              </a:ext>
            </a:extLst>
          </p:cNvPr>
          <p:cNvSpPr txBox="1"/>
          <p:nvPr/>
        </p:nvSpPr>
        <p:spPr>
          <a:xfrm>
            <a:off x="8393698" y="4837837"/>
            <a:ext cx="2495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Particule piégée dans un puits de potentiel</a:t>
            </a:r>
          </a:p>
        </p:txBody>
      </p:sp>
      <p:cxnSp>
        <p:nvCxnSpPr>
          <p:cNvPr id="45" name="Connecteur droit avec flèche 44">
            <a:extLst>
              <a:ext uri="{FF2B5EF4-FFF2-40B4-BE49-F238E27FC236}">
                <a16:creationId xmlns:a16="http://schemas.microsoft.com/office/drawing/2014/main" id="{EAAC393B-12DA-EE77-82B6-9830197EC2FF}"/>
              </a:ext>
            </a:extLst>
          </p:cNvPr>
          <p:cNvCxnSpPr>
            <a:cxnSpLocks/>
          </p:cNvCxnSpPr>
          <p:nvPr/>
        </p:nvCxnSpPr>
        <p:spPr>
          <a:xfrm>
            <a:off x="4243384" y="4002099"/>
            <a:ext cx="0" cy="1347484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ZoneTexte 46">
            <a:extLst>
              <a:ext uri="{FF2B5EF4-FFF2-40B4-BE49-F238E27FC236}">
                <a16:creationId xmlns:a16="http://schemas.microsoft.com/office/drawing/2014/main" id="{0217041F-D005-84A5-27DD-E0D64D27C44B}"/>
              </a:ext>
            </a:extLst>
          </p:cNvPr>
          <p:cNvSpPr txBox="1"/>
          <p:nvPr/>
        </p:nvSpPr>
        <p:spPr>
          <a:xfrm>
            <a:off x="3050532" y="5549718"/>
            <a:ext cx="2062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>
                <a:solidFill>
                  <a:srgbClr val="FF0000"/>
                </a:solidFill>
              </a:rPr>
              <a:t>Étalement</a:t>
            </a:r>
            <a:r>
              <a:rPr lang="fr-FR" sz="1200" i="1" dirty="0"/>
              <a:t> de la fonction d’état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F2C82561-C164-2716-6D67-1D4654389C36}"/>
              </a:ext>
            </a:extLst>
          </p:cNvPr>
          <p:cNvSpPr txBox="1"/>
          <p:nvPr/>
        </p:nvSpPr>
        <p:spPr>
          <a:xfrm>
            <a:off x="5629275" y="5443372"/>
            <a:ext cx="20621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/>
              <a:t>Valeurs moyennes des observables </a:t>
            </a:r>
            <a:r>
              <a:rPr lang="fr-FR" sz="1100" i="1" dirty="0">
                <a:solidFill>
                  <a:srgbClr val="FF0000"/>
                </a:solidFill>
              </a:rPr>
              <a:t>indépendantes</a:t>
            </a:r>
            <a:r>
              <a:rPr lang="fr-FR" sz="1100" i="1" dirty="0"/>
              <a:t> du temps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573BA565-D65D-8860-A849-2C53EC27F9DC}"/>
              </a:ext>
            </a:extLst>
          </p:cNvPr>
          <p:cNvSpPr txBox="1"/>
          <p:nvPr/>
        </p:nvSpPr>
        <p:spPr>
          <a:xfrm>
            <a:off x="8377682" y="5337829"/>
            <a:ext cx="26288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i="1" dirty="0"/>
              <a:t>Des valeurs moyennes des observables </a:t>
            </a:r>
            <a:r>
              <a:rPr lang="fr-FR" sz="1200" i="1" dirty="0">
                <a:solidFill>
                  <a:srgbClr val="FF0000"/>
                </a:solidFill>
              </a:rPr>
              <a:t>dépendantes</a:t>
            </a:r>
            <a:r>
              <a:rPr lang="fr-FR" sz="1200" i="1" dirty="0"/>
              <a:t> du temps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E664885-A2EC-6B67-0B5B-66A30973DA86}"/>
              </a:ext>
            </a:extLst>
          </p:cNvPr>
          <p:cNvSpPr txBox="1"/>
          <p:nvPr/>
        </p:nvSpPr>
        <p:spPr>
          <a:xfrm>
            <a:off x="6096000" y="348581"/>
            <a:ext cx="516765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Quels états pour les particules quantiques ?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639730-AB46-9B24-CFB5-B6CD75F8D0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4" b="27897"/>
          <a:stretch/>
        </p:blipFill>
        <p:spPr>
          <a:xfrm>
            <a:off x="5898149" y="3929547"/>
            <a:ext cx="1681568" cy="977001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06168E-51A7-A4D2-40A5-DDFFC504A1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57"/>
          <a:stretch/>
        </p:blipFill>
        <p:spPr>
          <a:xfrm>
            <a:off x="8501630" y="3952284"/>
            <a:ext cx="2498838" cy="79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9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/>
      <p:bldP spid="39" grpId="0" animBg="1"/>
      <p:bldP spid="40" grpId="0" animBg="1"/>
      <p:bldP spid="42" grpId="0"/>
      <p:bldP spid="43" grpId="0"/>
      <p:bldP spid="47" grpId="0"/>
      <p:bldP spid="48" grpId="0"/>
      <p:bldP spid="5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0BEDB7-EB19-4587-B4DE-A1ED41C90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347A6A80-98C8-4817-AC0B-DC2241F37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6CFC90C-9215-4260-B6C3-EA1541399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7</a:t>
            </a:fld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93262F5-D839-4FF8-8265-AAF5F751228B}"/>
                  </a:ext>
                </a:extLst>
              </p:cNvPr>
              <p:cNvSpPr txBox="1"/>
              <p:nvPr/>
            </p:nvSpPr>
            <p:spPr>
              <a:xfrm>
                <a:off x="4522763" y="1074267"/>
                <a:ext cx="6322309" cy="675313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fr-FR" sz="1400" dirty="0"/>
                  <a:t>Fonction d’état spatiale avec des conditions aux limites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1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2/</m:t>
                          </m:r>
                          <m:r>
                            <a:rPr lang="fr-FR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rad>
                      <m:func>
                        <m:funcPr>
                          <m:ctrlPr>
                            <a:rPr lang="en-GB" sz="1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GB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𝑛𝑥</m:t>
                              </m:r>
                            </m:num>
                            <m:den>
                              <m:r>
                                <a:rPr lang="fr-FR" sz="1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GB" sz="1400" dirty="0"/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93262F5-D839-4FF8-8265-AAF5F75122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763" y="1074267"/>
                <a:ext cx="6322309" cy="675313"/>
              </a:xfrm>
              <a:prstGeom prst="rect">
                <a:avLst/>
              </a:prstGeom>
              <a:blipFill>
                <a:blip r:embed="rId4"/>
                <a:stretch>
                  <a:fillRect l="-192" t="-885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6D154D2D-29B9-4A54-9E71-A7E26F041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5137" y="2362264"/>
            <a:ext cx="1141615" cy="703270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41E73FBB-BC07-4460-8624-0D77AE27CC61}"/>
              </a:ext>
            </a:extLst>
          </p:cNvPr>
          <p:cNvGrpSpPr/>
          <p:nvPr/>
        </p:nvGrpSpPr>
        <p:grpSpPr>
          <a:xfrm>
            <a:off x="2659189" y="1332588"/>
            <a:ext cx="1748254" cy="2019300"/>
            <a:chOff x="1815367" y="1409700"/>
            <a:chExt cx="1748254" cy="2019300"/>
          </a:xfrm>
        </p:grpSpPr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E73891D-551B-4B94-A13C-0F47CE5D6FCA}"/>
                </a:ext>
              </a:extLst>
            </p:cNvPr>
            <p:cNvGrpSpPr/>
            <p:nvPr/>
          </p:nvGrpSpPr>
          <p:grpSpPr>
            <a:xfrm>
              <a:off x="1942415" y="1409700"/>
              <a:ext cx="1143000" cy="1771650"/>
              <a:chOff x="1942415" y="1409700"/>
              <a:chExt cx="1143000" cy="1771650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D6F69123-DF0E-44B1-BC77-24FCB1C900CC}"/>
                  </a:ext>
                </a:extLst>
              </p:cNvPr>
              <p:cNvCxnSpPr/>
              <p:nvPr/>
            </p:nvCxnSpPr>
            <p:spPr>
              <a:xfrm>
                <a:off x="1942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Connecteur droit 6">
                <a:extLst>
                  <a:ext uri="{FF2B5EF4-FFF2-40B4-BE49-F238E27FC236}">
                    <a16:creationId xmlns:a16="http://schemas.microsoft.com/office/drawing/2014/main" id="{401444BD-33EF-45AA-BE69-4B37C03D7E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2415" y="3181350"/>
                <a:ext cx="114300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Connecteur droit 7">
                <a:extLst>
                  <a:ext uri="{FF2B5EF4-FFF2-40B4-BE49-F238E27FC236}">
                    <a16:creationId xmlns:a16="http://schemas.microsoft.com/office/drawing/2014/main" id="{3B59FCB2-D8A8-4952-BB64-A12DF61D7504}"/>
                  </a:ext>
                </a:extLst>
              </p:cNvPr>
              <p:cNvCxnSpPr/>
              <p:nvPr/>
            </p:nvCxnSpPr>
            <p:spPr>
              <a:xfrm>
                <a:off x="3085415" y="1409700"/>
                <a:ext cx="0" cy="177165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EE79393-7F41-4C4D-A553-968BB91417CE}"/>
                </a:ext>
              </a:extLst>
            </p:cNvPr>
            <p:cNvSpPr/>
            <p:nvPr/>
          </p:nvSpPr>
          <p:spPr>
            <a:xfrm>
              <a:off x="2447583" y="1576396"/>
              <a:ext cx="180973" cy="18096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AE8B59D9-A9E1-4AAE-B857-455F1424C6CD}"/>
                </a:ext>
              </a:extLst>
            </p:cNvPr>
            <p:cNvCxnSpPr>
              <a:stCxn id="11" idx="6"/>
            </p:cNvCxnSpPr>
            <p:nvPr/>
          </p:nvCxnSpPr>
          <p:spPr>
            <a:xfrm>
              <a:off x="2628556" y="1666877"/>
              <a:ext cx="266359" cy="47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30EC77F2-8FE6-4051-912B-2C0766920D4A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2132915" y="1666877"/>
              <a:ext cx="314668" cy="95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F81545F-77F6-4D70-A691-336A56787A2D}"/>
                </a:ext>
              </a:extLst>
            </p:cNvPr>
            <p:cNvSpPr txBox="1"/>
            <p:nvPr/>
          </p:nvSpPr>
          <p:spPr>
            <a:xfrm>
              <a:off x="2955288" y="3152001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L</a:t>
              </a:r>
              <a:endParaRPr lang="en-GB" sz="1200" dirty="0"/>
            </a:p>
          </p:txBody>
        </p: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E48029F0-33D6-4BA6-812B-C9FE6EFB8757}"/>
                </a:ext>
              </a:extLst>
            </p:cNvPr>
            <p:cNvCxnSpPr/>
            <p:nvPr/>
          </p:nvCxnSpPr>
          <p:spPr>
            <a:xfrm>
              <a:off x="1921314" y="2771961"/>
              <a:ext cx="15998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3E9856C-0D49-45DC-89DD-2F24667F260F}"/>
                </a:ext>
              </a:extLst>
            </p:cNvPr>
            <p:cNvSpPr txBox="1"/>
            <p:nvPr/>
          </p:nvSpPr>
          <p:spPr>
            <a:xfrm>
              <a:off x="1815367" y="3142646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0</a:t>
              </a:r>
              <a:endParaRPr lang="en-GB" sz="1200" dirty="0"/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45AECB6-62A3-4FB6-8ABB-315BE9602400}"/>
                </a:ext>
              </a:extLst>
            </p:cNvPr>
            <p:cNvSpPr txBox="1"/>
            <p:nvPr/>
          </p:nvSpPr>
          <p:spPr>
            <a:xfrm>
              <a:off x="3306446" y="2791011"/>
              <a:ext cx="257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X</a:t>
              </a:r>
              <a:endParaRPr lang="en-GB" sz="1200" dirty="0"/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1CBE8299-6BF0-4C25-A6A0-FEA979A8AA54}"/>
              </a:ext>
            </a:extLst>
          </p:cNvPr>
          <p:cNvSpPr txBox="1"/>
          <p:nvPr/>
        </p:nvSpPr>
        <p:spPr>
          <a:xfrm>
            <a:off x="4491040" y="1809155"/>
            <a:ext cx="49053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Où est la mécanique quantique ?</a:t>
            </a:r>
            <a:endParaRPr lang="en-GB" sz="1600" dirty="0">
              <a:solidFill>
                <a:srgbClr val="FF0000"/>
              </a:solidFill>
            </a:endParaRPr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118EDACB-9806-4924-B38A-6F6320B7AC9B}"/>
              </a:ext>
            </a:extLst>
          </p:cNvPr>
          <p:cNvGrpSpPr/>
          <p:nvPr/>
        </p:nvGrpSpPr>
        <p:grpSpPr>
          <a:xfrm>
            <a:off x="4586026" y="2242217"/>
            <a:ext cx="5246691" cy="648126"/>
            <a:chOff x="3312780" y="3056501"/>
            <a:chExt cx="5246691" cy="6481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2DD974A-6BD7-4CEB-9817-3ACB9DC890B2}"/>
                    </a:ext>
                  </a:extLst>
                </p:cNvPr>
                <p:cNvSpPr txBox="1"/>
                <p:nvPr/>
              </p:nvSpPr>
              <p:spPr>
                <a:xfrm>
                  <a:off x="3312780" y="3056501"/>
                  <a:ext cx="2803224" cy="648126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〈"/>
                                <m:endChr m:val="〉"/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  <m:sub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en-GB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fr-FR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ℏ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GB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𝑚𝐿</m:t>
                                </m:r>
                              </m:e>
                              <m:sup>
                                <m:r>
                                  <a:rPr lang="fr-FR" i="1"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fr-FR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GB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fr-FR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A2DD974A-6BD7-4CEB-9817-3ACB9DC890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12780" y="3056501"/>
                  <a:ext cx="2803224" cy="64812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8247C94B-ACFD-44ED-9BCD-F7C9968F9008}"/>
                </a:ext>
              </a:extLst>
            </p:cNvPr>
            <p:cNvSpPr txBox="1"/>
            <p:nvPr/>
          </p:nvSpPr>
          <p:spPr>
            <a:xfrm>
              <a:off x="6292521" y="3179086"/>
              <a:ext cx="226695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dirty="0"/>
                <a:t>n=1,2 ,3 ,4 ,… </a:t>
              </a:r>
              <a:endParaRPr lang="en-GB" dirty="0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AB601CAC-10A1-40EA-A53E-354D7E3FE447}"/>
              </a:ext>
            </a:extLst>
          </p:cNvPr>
          <p:cNvGrpSpPr/>
          <p:nvPr/>
        </p:nvGrpSpPr>
        <p:grpSpPr>
          <a:xfrm>
            <a:off x="2658239" y="3729794"/>
            <a:ext cx="1748254" cy="2019300"/>
            <a:chOff x="1678229" y="3838100"/>
            <a:chExt cx="1748254" cy="2019300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39B3F000-6B76-424D-9BB6-CEED231E1759}"/>
                </a:ext>
              </a:extLst>
            </p:cNvPr>
            <p:cNvGrpSpPr/>
            <p:nvPr/>
          </p:nvGrpSpPr>
          <p:grpSpPr>
            <a:xfrm>
              <a:off x="1678229" y="3838100"/>
              <a:ext cx="1748254" cy="2019300"/>
              <a:chOff x="1815367" y="1409700"/>
              <a:chExt cx="1748254" cy="2019300"/>
            </a:xfrm>
          </p:grpSpPr>
          <p:grpSp>
            <p:nvGrpSpPr>
              <p:cNvPr id="31" name="Groupe 30">
                <a:extLst>
                  <a:ext uri="{FF2B5EF4-FFF2-40B4-BE49-F238E27FC236}">
                    <a16:creationId xmlns:a16="http://schemas.microsoft.com/office/drawing/2014/main" id="{D67A303A-B51B-4199-889C-2F70B12DB364}"/>
                  </a:ext>
                </a:extLst>
              </p:cNvPr>
              <p:cNvGrpSpPr/>
              <p:nvPr/>
            </p:nvGrpSpPr>
            <p:grpSpPr>
              <a:xfrm>
                <a:off x="1942415" y="1409700"/>
                <a:ext cx="1143000" cy="1771650"/>
                <a:chOff x="1942415" y="1409700"/>
                <a:chExt cx="1143000" cy="1771650"/>
              </a:xfrm>
            </p:grpSpPr>
            <p:cxnSp>
              <p:nvCxnSpPr>
                <p:cNvPr id="39" name="Connecteur droit 38">
                  <a:extLst>
                    <a:ext uri="{FF2B5EF4-FFF2-40B4-BE49-F238E27FC236}">
                      <a16:creationId xmlns:a16="http://schemas.microsoft.com/office/drawing/2014/main" id="{219B30CC-333C-4B63-8B02-839F567E8A5F}"/>
                    </a:ext>
                  </a:extLst>
                </p:cNvPr>
                <p:cNvCxnSpPr/>
                <p:nvPr/>
              </p:nvCxnSpPr>
              <p:spPr>
                <a:xfrm>
                  <a:off x="1942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necteur droit 39">
                  <a:extLst>
                    <a:ext uri="{FF2B5EF4-FFF2-40B4-BE49-F238E27FC236}">
                      <a16:creationId xmlns:a16="http://schemas.microsoft.com/office/drawing/2014/main" id="{EE32187B-BDBD-4F9A-81D9-F09EFF3066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942415" y="3181350"/>
                  <a:ext cx="1143000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E8D794F8-B844-4890-9AA6-139094A5EFE3}"/>
                    </a:ext>
                  </a:extLst>
                </p:cNvPr>
                <p:cNvCxnSpPr/>
                <p:nvPr/>
              </p:nvCxnSpPr>
              <p:spPr>
                <a:xfrm>
                  <a:off x="3085415" y="1409700"/>
                  <a:ext cx="0" cy="177165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82DBCD56-92A6-4BFE-AF52-7828370C279F}"/>
                  </a:ext>
                </a:extLst>
              </p:cNvPr>
              <p:cNvSpPr/>
              <p:nvPr/>
            </p:nvSpPr>
            <p:spPr>
              <a:xfrm>
                <a:off x="2447583" y="1576396"/>
                <a:ext cx="180973" cy="180961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33" name="Connecteur droit avec flèche 32">
                <a:extLst>
                  <a:ext uri="{FF2B5EF4-FFF2-40B4-BE49-F238E27FC236}">
                    <a16:creationId xmlns:a16="http://schemas.microsoft.com/office/drawing/2014/main" id="{A4086DF8-8C5C-4BAF-A2A1-974D50660AD1}"/>
                  </a:ext>
                </a:extLst>
              </p:cNvPr>
              <p:cNvCxnSpPr>
                <a:stCxn id="32" idx="6"/>
              </p:cNvCxnSpPr>
              <p:nvPr/>
            </p:nvCxnSpPr>
            <p:spPr>
              <a:xfrm>
                <a:off x="2628556" y="1666877"/>
                <a:ext cx="266359" cy="47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avec flèche 33">
                <a:extLst>
                  <a:ext uri="{FF2B5EF4-FFF2-40B4-BE49-F238E27FC236}">
                    <a16:creationId xmlns:a16="http://schemas.microsoft.com/office/drawing/2014/main" id="{6596AC42-783E-45AB-9A9F-5A4F00AF2C25}"/>
                  </a:ext>
                </a:extLst>
              </p:cNvPr>
              <p:cNvCxnSpPr>
                <a:stCxn id="32" idx="2"/>
              </p:cNvCxnSpPr>
              <p:nvPr/>
            </p:nvCxnSpPr>
            <p:spPr>
              <a:xfrm flipH="1">
                <a:off x="2132915" y="1666877"/>
                <a:ext cx="314668" cy="95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898A4C00-8D82-4BCC-AF77-C9F2F7092054}"/>
                  </a:ext>
                </a:extLst>
              </p:cNvPr>
              <p:cNvSpPr txBox="1"/>
              <p:nvPr/>
            </p:nvSpPr>
            <p:spPr>
              <a:xfrm>
                <a:off x="2955288" y="3152001"/>
                <a:ext cx="257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L</a:t>
                </a:r>
                <a:endParaRPr lang="en-GB" sz="1200" dirty="0"/>
              </a:p>
            </p:txBody>
          </p:sp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BE30698E-1AE4-4E48-8D00-2C1379B40474}"/>
                  </a:ext>
                </a:extLst>
              </p:cNvPr>
              <p:cNvSpPr txBox="1"/>
              <p:nvPr/>
            </p:nvSpPr>
            <p:spPr>
              <a:xfrm>
                <a:off x="1815367" y="3142646"/>
                <a:ext cx="257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200" dirty="0"/>
                  <a:t>0</a:t>
                </a:r>
                <a:endParaRPr lang="en-GB" sz="1200" dirty="0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1C2A786-B95D-48B8-B71B-7DE4324A9D92}"/>
                  </a:ext>
                </a:extLst>
              </p:cNvPr>
              <p:cNvSpPr txBox="1"/>
              <p:nvPr/>
            </p:nvSpPr>
            <p:spPr>
              <a:xfrm>
                <a:off x="3306446" y="2791011"/>
                <a:ext cx="25717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GB" sz="1200" dirty="0"/>
              </a:p>
            </p:txBody>
          </p:sp>
        </p:grpSp>
        <p:cxnSp>
          <p:nvCxnSpPr>
            <p:cNvPr id="43" name="Connecteur droit 42">
              <a:extLst>
                <a:ext uri="{FF2B5EF4-FFF2-40B4-BE49-F238E27FC236}">
                  <a16:creationId xmlns:a16="http://schemas.microsoft.com/office/drawing/2014/main" id="{45F83D84-C3FA-438A-BD11-555777FA3405}"/>
                </a:ext>
              </a:extLst>
            </p:cNvPr>
            <p:cNvCxnSpPr>
              <a:cxnSpLocks/>
            </p:cNvCxnSpPr>
            <p:nvPr/>
          </p:nvCxnSpPr>
          <p:spPr>
            <a:xfrm>
              <a:off x="1805277" y="5516872"/>
              <a:ext cx="1141460" cy="807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46">
              <a:extLst>
                <a:ext uri="{FF2B5EF4-FFF2-40B4-BE49-F238E27FC236}">
                  <a16:creationId xmlns:a16="http://schemas.microsoft.com/office/drawing/2014/main" id="{30D3458D-4BBD-42A6-8556-5A071922E17B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63" y="5381301"/>
              <a:ext cx="11189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47">
              <a:extLst>
                <a:ext uri="{FF2B5EF4-FFF2-40B4-BE49-F238E27FC236}">
                  <a16:creationId xmlns:a16="http://schemas.microsoft.com/office/drawing/2014/main" id="{C5496B32-EF64-4BB9-AD56-C340B56F42F0}"/>
                </a:ext>
              </a:extLst>
            </p:cNvPr>
            <p:cNvCxnSpPr>
              <a:cxnSpLocks/>
            </p:cNvCxnSpPr>
            <p:nvPr/>
          </p:nvCxnSpPr>
          <p:spPr>
            <a:xfrm>
              <a:off x="1805277" y="5070026"/>
              <a:ext cx="11414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48">
              <a:extLst>
                <a:ext uri="{FF2B5EF4-FFF2-40B4-BE49-F238E27FC236}">
                  <a16:creationId xmlns:a16="http://schemas.microsoft.com/office/drawing/2014/main" id="{B20CA547-8CBE-412E-AE39-0C4B8E4E81DE}"/>
                </a:ext>
              </a:extLst>
            </p:cNvPr>
            <p:cNvCxnSpPr>
              <a:cxnSpLocks/>
            </p:cNvCxnSpPr>
            <p:nvPr/>
          </p:nvCxnSpPr>
          <p:spPr>
            <a:xfrm>
              <a:off x="1827763" y="4482745"/>
              <a:ext cx="1100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0DD8D3E1-E296-4520-A938-478032507013}"/>
                </a:ext>
              </a:extLst>
            </p:cNvPr>
            <p:cNvSpPr txBox="1"/>
            <p:nvPr/>
          </p:nvSpPr>
          <p:spPr>
            <a:xfrm>
              <a:off x="2171322" y="4266424"/>
              <a:ext cx="473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n=4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07C4C106-222F-4F6D-B8A6-6D44FE7AD4E6}"/>
                </a:ext>
              </a:extLst>
            </p:cNvPr>
            <p:cNvSpPr txBox="1"/>
            <p:nvPr/>
          </p:nvSpPr>
          <p:spPr>
            <a:xfrm>
              <a:off x="2153111" y="4845046"/>
              <a:ext cx="473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n=3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4D2F25C9-A1DC-4505-911A-759602802737}"/>
                </a:ext>
              </a:extLst>
            </p:cNvPr>
            <p:cNvSpPr txBox="1"/>
            <p:nvPr/>
          </p:nvSpPr>
          <p:spPr>
            <a:xfrm>
              <a:off x="2142444" y="5171565"/>
              <a:ext cx="473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n=2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  <p:sp>
          <p:nvSpPr>
            <p:cNvPr id="61" name="ZoneTexte 60">
              <a:extLst>
                <a:ext uri="{FF2B5EF4-FFF2-40B4-BE49-F238E27FC236}">
                  <a16:creationId xmlns:a16="http://schemas.microsoft.com/office/drawing/2014/main" id="{7AEBA898-3254-4E7E-99AF-96AB6D50497C}"/>
                </a:ext>
              </a:extLst>
            </p:cNvPr>
            <p:cNvSpPr txBox="1"/>
            <p:nvPr/>
          </p:nvSpPr>
          <p:spPr>
            <a:xfrm>
              <a:off x="2134522" y="5317706"/>
              <a:ext cx="47372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rgbClr val="0070C0"/>
                  </a:solidFill>
                </a:rPr>
                <a:t>n=1</a:t>
              </a:r>
              <a:endParaRPr lang="en-GB" sz="1200" dirty="0">
                <a:solidFill>
                  <a:srgbClr val="0070C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D119C295-5EC2-4C9F-85E9-3DCE684FE25C}"/>
                  </a:ext>
                </a:extLst>
              </p:cNvPr>
              <p:cNvSpPr txBox="1"/>
              <p:nvPr/>
            </p:nvSpPr>
            <p:spPr>
              <a:xfrm>
                <a:off x="4689756" y="5021519"/>
                <a:ext cx="5108935" cy="6122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100" dirty="0">
                    <a:solidFill>
                      <a:srgbClr val="0070C0"/>
                    </a:solidFill>
                  </a:rPr>
                  <a:t>L’énergie dépend de la constante de Planck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1200">
                          <a:solidFill>
                            <a:srgbClr val="FF0000"/>
                          </a:solidFill>
                        </a:rPr>
                        <m:t>ℏ= </m:t>
                      </m:r>
                      <m:f>
                        <m:fPr>
                          <m:ctrlP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→</m:t>
                      </m:r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=6,62607004 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GB" sz="1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𝑘𝑔</m:t>
                      </m:r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GB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fr-FR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4" name="ZoneTexte 63">
                <a:extLst>
                  <a:ext uri="{FF2B5EF4-FFF2-40B4-BE49-F238E27FC236}">
                    <a16:creationId xmlns:a16="http://schemas.microsoft.com/office/drawing/2014/main" id="{D119C295-5EC2-4C9F-85E9-3DCE684FE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756" y="5021519"/>
                <a:ext cx="5108935" cy="612219"/>
              </a:xfrm>
              <a:prstGeom prst="rect">
                <a:avLst/>
              </a:prstGeom>
              <a:blipFill>
                <a:blip r:embed="rId7"/>
                <a:stretch>
                  <a:fillRect t="-1000" b="-1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ZoneTexte 73">
            <a:extLst>
              <a:ext uri="{FF2B5EF4-FFF2-40B4-BE49-F238E27FC236}">
                <a16:creationId xmlns:a16="http://schemas.microsoft.com/office/drawing/2014/main" id="{5B0D136C-2FF1-4CCC-97C0-57A447BE5F57}"/>
              </a:ext>
            </a:extLst>
          </p:cNvPr>
          <p:cNvSpPr txBox="1"/>
          <p:nvPr/>
        </p:nvSpPr>
        <p:spPr>
          <a:xfrm>
            <a:off x="4635582" y="3467049"/>
            <a:ext cx="3527343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70C0"/>
                </a:solidFill>
              </a:rPr>
              <a:t>L’énergie des états liés est quantifiée : ne peut prendre que des valeurs discrètes. </a:t>
            </a:r>
          </a:p>
          <a:p>
            <a:r>
              <a:rPr lang="fr-FR" sz="1600" dirty="0">
                <a:solidFill>
                  <a:srgbClr val="0070C0"/>
                </a:solidFill>
              </a:rPr>
              <a:t>L’énergie la plus basse n’est jamais nulle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75" name="Explosion : 8 points 74">
            <a:extLst>
              <a:ext uri="{FF2B5EF4-FFF2-40B4-BE49-F238E27FC236}">
                <a16:creationId xmlns:a16="http://schemas.microsoft.com/office/drawing/2014/main" id="{6A6DB41E-98B1-4BDE-93A1-730E1BE795BB}"/>
              </a:ext>
            </a:extLst>
          </p:cNvPr>
          <p:cNvSpPr/>
          <p:nvPr/>
        </p:nvSpPr>
        <p:spPr>
          <a:xfrm>
            <a:off x="6096000" y="2147621"/>
            <a:ext cx="495241" cy="541522"/>
          </a:xfrm>
          <a:prstGeom prst="irregularSeal1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1E69D15-F380-C10A-76B9-03DE5E736129}"/>
              </a:ext>
            </a:extLst>
          </p:cNvPr>
          <p:cNvSpPr txBox="1"/>
          <p:nvPr/>
        </p:nvSpPr>
        <p:spPr>
          <a:xfrm>
            <a:off x="4595016" y="2995187"/>
            <a:ext cx="61778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0070C0"/>
                </a:solidFill>
              </a:rPr>
              <a:t>(n-1) </a:t>
            </a:r>
            <a:r>
              <a:rPr lang="fr-FR" sz="1200" dirty="0"/>
              <a:t>est le nombre de nœuds de la fonction d’état.</a:t>
            </a:r>
          </a:p>
        </p:txBody>
      </p:sp>
      <p:pic>
        <p:nvPicPr>
          <p:cNvPr id="14" name="2_quantification_fr">
            <a:hlinkClick r:id="" action="ppaction://media"/>
            <a:extLst>
              <a:ext uri="{FF2B5EF4-FFF2-40B4-BE49-F238E27FC236}">
                <a16:creationId xmlns:a16="http://schemas.microsoft.com/office/drawing/2014/main" id="{AE9E72B0-FADE-A656-2BF3-350266C476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1" y="3171526"/>
            <a:ext cx="2969407" cy="16702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EF3754D-9C9E-681D-0D82-D08A5C676EBC}"/>
              </a:ext>
            </a:extLst>
          </p:cNvPr>
          <p:cNvSpPr txBox="1"/>
          <p:nvPr/>
        </p:nvSpPr>
        <p:spPr>
          <a:xfrm>
            <a:off x="7052207" y="276915"/>
            <a:ext cx="3792865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États  stationnaires </a:t>
            </a:r>
            <a:r>
              <a:rPr lang="fr-FR" sz="1600" dirty="0">
                <a:solidFill>
                  <a:srgbClr val="FF0000"/>
                </a:solidFill>
                <a:sym typeface="Wingdings" panose="05000000000000000000" pitchFamily="2" charset="2"/>
              </a:rPr>
              <a:t> quantifiés</a:t>
            </a:r>
            <a:endParaRPr lang="en-GB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8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8" grpId="0"/>
      <p:bldP spid="64" grpId="0"/>
      <p:bldP spid="74" grpId="0" animBg="1"/>
      <p:bldP spid="75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F266FD05-2D67-4EF6-A372-0D514563E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68B9054-F7B7-4DDE-B9D0-8286FF32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C314FFB-761F-49A8-A9C6-DFF3A4D70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8</a:t>
            </a:fld>
            <a:endParaRPr lang="en-GB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BEF5BCE-7722-468D-AEB3-75A2625EA371}"/>
              </a:ext>
            </a:extLst>
          </p:cNvPr>
          <p:cNvSpPr txBox="1"/>
          <p:nvPr/>
        </p:nvSpPr>
        <p:spPr>
          <a:xfrm>
            <a:off x="6096000" y="335666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Etats liés quantiques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0FF9B06-27B9-4093-B7B9-D73CDE04C147}"/>
              </a:ext>
            </a:extLst>
          </p:cNvPr>
          <p:cNvSpPr txBox="1"/>
          <p:nvPr/>
        </p:nvSpPr>
        <p:spPr>
          <a:xfrm>
            <a:off x="1981201" y="1261642"/>
            <a:ext cx="8524874" cy="6463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70C0"/>
                </a:solidFill>
              </a:rPr>
              <a:t>Les objets quantiques liés, dans un état stationnaire, sont décrits par des fonctions d’état quantifiées</a:t>
            </a:r>
          </a:p>
        </p:txBody>
      </p:sp>
    </p:spTree>
    <p:extLst>
      <p:ext uri="{BB962C8B-B14F-4D97-AF65-F5344CB8AC3E}">
        <p14:creationId xmlns:p14="http://schemas.microsoft.com/office/powerpoint/2010/main" val="4097753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55DA40-F122-0800-5360-13ECB33A2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Un peu de Physique ...les 2 infinis</a:t>
            </a:r>
            <a:endParaRPr lang="en-GB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3649C7C-46D3-64E0-755D-D05E8E89B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CF56FF-A9C7-48CE-B5A8-E2EC5C60375F}" type="slidenum">
              <a:rPr lang="en-GB" smtClean="0"/>
              <a:t>9</a:t>
            </a:fld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E1A9C3A-9B42-CB82-3D49-C6A079710618}"/>
              </a:ext>
            </a:extLst>
          </p:cNvPr>
          <p:cNvSpPr txBox="1"/>
          <p:nvPr/>
        </p:nvSpPr>
        <p:spPr>
          <a:xfrm>
            <a:off x="4850297" y="1930302"/>
            <a:ext cx="2991677" cy="33855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FF0000"/>
                </a:solidFill>
              </a:rPr>
              <a:t>Interlude pour les matheux</a:t>
            </a:r>
            <a:endParaRPr lang="en-GB" sz="1600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E1C843-14C7-40F7-FB18-D7FE9036B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5014" y="3429000"/>
            <a:ext cx="5377781" cy="1338470"/>
          </a:xfrm>
          <a:prstGeom prst="rect">
            <a:avLst/>
          </a:prstGeom>
        </p:spPr>
      </p:pic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6C490A8B-05FB-4C50-907D-DB8A650C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2025-2026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0496390"/>
      </p:ext>
    </p:extLst>
  </p:cSld>
  <p:clrMapOvr>
    <a:masterClrMapping/>
  </p:clrMapOvr>
</p:sld>
</file>

<file path=ppt/theme/theme1.xml><?xml version="1.0" encoding="utf-8"?>
<a:theme xmlns:a="http://schemas.openxmlformats.org/drawingml/2006/main" name="1_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Brin">
  <a:themeElements>
    <a:clrScheme name="Brin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Bri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ri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5076</TotalTime>
  <Words>4313</Words>
  <Application>Microsoft Office PowerPoint</Application>
  <PresentationFormat>Grand écran</PresentationFormat>
  <Paragraphs>590</Paragraphs>
  <Slides>44</Slides>
  <Notes>1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44</vt:i4>
      </vt:variant>
    </vt:vector>
  </HeadingPairs>
  <TitlesOfParts>
    <vt:vector size="55" baseType="lpstr">
      <vt:lpstr>Arial</vt:lpstr>
      <vt:lpstr>Avenir LT Std 55 Roman</vt:lpstr>
      <vt:lpstr>Calibri</vt:lpstr>
      <vt:lpstr>Cambria Math</vt:lpstr>
      <vt:lpstr>Century Gothic</vt:lpstr>
      <vt:lpstr>Geared Slab</vt:lpstr>
      <vt:lpstr>TheAntiquaBLT-Plain</vt:lpstr>
      <vt:lpstr>Wingdings</vt:lpstr>
      <vt:lpstr>Wingdings 3</vt:lpstr>
      <vt:lpstr>1_Brin</vt:lpstr>
      <vt:lpstr>Brin</vt:lpstr>
      <vt:lpstr>            Un peu de Physique … pour comprendre le monde moderne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Remaud Bernard</dc:creator>
  <cp:lastModifiedBy>Remaud Bernard</cp:lastModifiedBy>
  <cp:revision>336</cp:revision>
  <dcterms:created xsi:type="dcterms:W3CDTF">2016-09-30T09:23:13Z</dcterms:created>
  <dcterms:modified xsi:type="dcterms:W3CDTF">2026-01-20T16:01:19Z</dcterms:modified>
</cp:coreProperties>
</file>