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9"/>
  </p:notesMasterIdLst>
  <p:sldIdLst>
    <p:sldId id="282" r:id="rId2"/>
    <p:sldId id="503" r:id="rId3"/>
    <p:sldId id="571" r:id="rId4"/>
    <p:sldId id="546" r:id="rId5"/>
    <p:sldId id="504" r:id="rId6"/>
    <p:sldId id="505" r:id="rId7"/>
    <p:sldId id="506" r:id="rId8"/>
    <p:sldId id="507" r:id="rId9"/>
    <p:sldId id="510" r:id="rId10"/>
    <p:sldId id="509" r:id="rId11"/>
    <p:sldId id="512" r:id="rId12"/>
    <p:sldId id="529" r:id="rId13"/>
    <p:sldId id="550" r:id="rId14"/>
    <p:sldId id="542" r:id="rId15"/>
    <p:sldId id="555" r:id="rId16"/>
    <p:sldId id="572" r:id="rId17"/>
    <p:sldId id="570" r:id="rId18"/>
    <p:sldId id="556" r:id="rId19"/>
    <p:sldId id="566" r:id="rId20"/>
    <p:sldId id="567" r:id="rId21"/>
    <p:sldId id="562" r:id="rId22"/>
    <p:sldId id="558" r:id="rId23"/>
    <p:sldId id="303" r:id="rId24"/>
    <p:sldId id="574" r:id="rId25"/>
    <p:sldId id="573" r:id="rId26"/>
    <p:sldId id="575" r:id="rId27"/>
    <p:sldId id="305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maud Bernard" initials="RB" lastIdx="1" clrIdx="0">
    <p:extLst>
      <p:ext uri="{19B8F6BF-5375-455C-9EA6-DF929625EA0E}">
        <p15:presenceInfo xmlns:p15="http://schemas.microsoft.com/office/powerpoint/2012/main" userId="0a9b62a6bed2893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366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E0CB79-B8F8-40E6-9EC1-85FC99B2A1A3}" type="datetimeFigureOut">
              <a:rPr lang="fr-FR" smtClean="0"/>
              <a:t>01/04/2025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1C19F3-3771-491C-A6FA-E494FC2478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61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2F2AF-76E2-432B-B230-14347CCE6191}" type="slidenum">
              <a:rPr lang="en-GB" smtClean="0"/>
              <a:t>14</a:t>
            </a:fld>
            <a:endParaRPr lang="en-GB"/>
          </a:p>
        </p:txBody>
      </p:sp>
      <p:sp>
        <p:nvSpPr>
          <p:cNvPr id="5" name="Espace réservé des notes 4">
            <a:extLst>
              <a:ext uri="{FF2B5EF4-FFF2-40B4-BE49-F238E27FC236}">
                <a16:creationId xmlns:a16="http://schemas.microsoft.com/office/drawing/2014/main" id="{3426A10A-1785-FAEB-DAD2-C7A34582945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787900"/>
            <a:ext cx="5486400" cy="3916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/>
              <a:t>1 pomme de terre plantée </a:t>
            </a:r>
            <a:r>
              <a:rPr lang="fr-FR" dirty="0">
                <a:sym typeface="Wingdings" panose="05000000000000000000" pitchFamily="2" charset="2"/>
              </a:rPr>
              <a:t> 7 récoltées  </a:t>
            </a:r>
            <a:r>
              <a:rPr lang="fr-FR" dirty="0" err="1">
                <a:sym typeface="Wingdings" panose="05000000000000000000" pitchFamily="2" charset="2"/>
              </a:rPr>
              <a:t>ERoEI</a:t>
            </a:r>
            <a:r>
              <a:rPr lang="fr-FR" dirty="0">
                <a:sym typeface="Wingdings" panose="05000000000000000000" pitchFamily="2" charset="2"/>
              </a:rPr>
              <a:t> = 6 (pas si simple)</a:t>
            </a:r>
            <a:br>
              <a:rPr lang="fr-FR" dirty="0">
                <a:sym typeface="Wingdings" panose="05000000000000000000" pitchFamily="2" charset="2"/>
              </a:rPr>
            </a:br>
            <a:r>
              <a:rPr lang="fr-FR" dirty="0">
                <a:sym typeface="Wingdings" panose="05000000000000000000" pitchFamily="2" charset="2"/>
              </a:rPr>
              <a:t>le planteur doit se nourrir (et sa famille)</a:t>
            </a:r>
            <a:br>
              <a:rPr lang="fr-FR" dirty="0">
                <a:sym typeface="Wingdings" panose="05000000000000000000" pitchFamily="2" charset="2"/>
              </a:rPr>
            </a:br>
            <a:r>
              <a:rPr lang="fr-FR" dirty="0">
                <a:sym typeface="Wingdings" panose="05000000000000000000" pitchFamily="2" charset="2"/>
              </a:rPr>
              <a:t>les engrais, le tracteur, etc..</a:t>
            </a:r>
          </a:p>
          <a:p>
            <a:pPr marL="285750" indent="-285750">
              <a:buFontTx/>
              <a:buChar char="-"/>
            </a:pPr>
            <a:r>
              <a:rPr lang="fr-FR" dirty="0"/>
              <a:t>1 pomme de terre plantée + 3 équivalent </a:t>
            </a:r>
            <a:r>
              <a:rPr lang="fr-FR" dirty="0">
                <a:sym typeface="Wingdings" panose="05000000000000000000" pitchFamily="2" charset="2"/>
              </a:rPr>
              <a:t> 7 récoltées </a:t>
            </a:r>
            <a:br>
              <a:rPr lang="fr-FR" dirty="0">
                <a:sym typeface="Wingdings" panose="05000000000000000000" pitchFamily="2" charset="2"/>
              </a:rPr>
            </a:br>
            <a:r>
              <a:rPr lang="fr-FR" dirty="0">
                <a:sym typeface="Wingdings" panose="05000000000000000000" pitchFamily="2" charset="2"/>
              </a:rPr>
              <a:t>autoconsommation  </a:t>
            </a:r>
            <a:r>
              <a:rPr lang="fr-FR" dirty="0" err="1">
                <a:sym typeface="Wingdings" panose="05000000000000000000" pitchFamily="2" charset="2"/>
              </a:rPr>
              <a:t>ERoEI</a:t>
            </a:r>
            <a:r>
              <a:rPr lang="fr-FR" dirty="0">
                <a:sym typeface="Wingdings" panose="05000000000000000000" pitchFamily="2" charset="2"/>
              </a:rPr>
              <a:t> = 3</a:t>
            </a:r>
            <a:br>
              <a:rPr lang="fr-FR" dirty="0">
                <a:sym typeface="Wingdings" panose="05000000000000000000" pitchFamily="2" charset="2"/>
              </a:rPr>
            </a:br>
            <a:endParaRPr lang="fr-FR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989825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2F2AF-76E2-432B-B230-14347CCE6191}" type="slidenum">
              <a:rPr lang="en-GB" smtClean="0"/>
              <a:t>15</a:t>
            </a:fld>
            <a:endParaRPr lang="en-GB"/>
          </a:p>
        </p:txBody>
      </p:sp>
      <p:sp>
        <p:nvSpPr>
          <p:cNvPr id="5" name="Espace réservé des notes 4">
            <a:extLst>
              <a:ext uri="{FF2B5EF4-FFF2-40B4-BE49-F238E27FC236}">
                <a16:creationId xmlns:a16="http://schemas.microsoft.com/office/drawing/2014/main" id="{3426A10A-1785-FAEB-DAD2-C7A34582945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787900"/>
            <a:ext cx="5486400" cy="3916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/>
              <a:t>1 pomme de terre plantée </a:t>
            </a:r>
            <a:r>
              <a:rPr lang="fr-FR" dirty="0">
                <a:sym typeface="Wingdings" panose="05000000000000000000" pitchFamily="2" charset="2"/>
              </a:rPr>
              <a:t> 7 récoltées  </a:t>
            </a:r>
            <a:r>
              <a:rPr lang="fr-FR" dirty="0" err="1">
                <a:sym typeface="Wingdings" panose="05000000000000000000" pitchFamily="2" charset="2"/>
              </a:rPr>
              <a:t>ERoEI</a:t>
            </a:r>
            <a:r>
              <a:rPr lang="fr-FR" dirty="0">
                <a:sym typeface="Wingdings" panose="05000000000000000000" pitchFamily="2" charset="2"/>
              </a:rPr>
              <a:t> = 6 (pas si simple)</a:t>
            </a:r>
            <a:br>
              <a:rPr lang="fr-FR" dirty="0">
                <a:sym typeface="Wingdings" panose="05000000000000000000" pitchFamily="2" charset="2"/>
              </a:rPr>
            </a:br>
            <a:r>
              <a:rPr lang="fr-FR" dirty="0">
                <a:sym typeface="Wingdings" panose="05000000000000000000" pitchFamily="2" charset="2"/>
              </a:rPr>
              <a:t>le planteur doit se nourrir (et sa famille)</a:t>
            </a:r>
            <a:br>
              <a:rPr lang="fr-FR" dirty="0">
                <a:sym typeface="Wingdings" panose="05000000000000000000" pitchFamily="2" charset="2"/>
              </a:rPr>
            </a:br>
            <a:r>
              <a:rPr lang="fr-FR" dirty="0">
                <a:sym typeface="Wingdings" panose="05000000000000000000" pitchFamily="2" charset="2"/>
              </a:rPr>
              <a:t>les engrais, le tracteur, etc..</a:t>
            </a:r>
          </a:p>
          <a:p>
            <a:pPr marL="285750" indent="-285750">
              <a:buFontTx/>
              <a:buChar char="-"/>
            </a:pPr>
            <a:r>
              <a:rPr lang="fr-FR" dirty="0"/>
              <a:t>1 pomme de terre plantée + 3 équivalent </a:t>
            </a:r>
            <a:r>
              <a:rPr lang="fr-FR" dirty="0">
                <a:sym typeface="Wingdings" panose="05000000000000000000" pitchFamily="2" charset="2"/>
              </a:rPr>
              <a:t> 7 récoltées </a:t>
            </a:r>
            <a:br>
              <a:rPr lang="fr-FR" dirty="0">
                <a:sym typeface="Wingdings" panose="05000000000000000000" pitchFamily="2" charset="2"/>
              </a:rPr>
            </a:br>
            <a:r>
              <a:rPr lang="fr-FR" dirty="0">
                <a:sym typeface="Wingdings" panose="05000000000000000000" pitchFamily="2" charset="2"/>
              </a:rPr>
              <a:t>autoconsommation  </a:t>
            </a:r>
            <a:r>
              <a:rPr lang="fr-FR" dirty="0" err="1">
                <a:sym typeface="Wingdings" panose="05000000000000000000" pitchFamily="2" charset="2"/>
              </a:rPr>
              <a:t>ERoEI</a:t>
            </a:r>
            <a:r>
              <a:rPr lang="fr-FR" dirty="0">
                <a:sym typeface="Wingdings" panose="05000000000000000000" pitchFamily="2" charset="2"/>
              </a:rPr>
              <a:t> = 3</a:t>
            </a:r>
            <a:br>
              <a:rPr lang="fr-FR" dirty="0">
                <a:sym typeface="Wingdings" panose="05000000000000000000" pitchFamily="2" charset="2"/>
              </a:rPr>
            </a:br>
            <a:endParaRPr lang="fr-FR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455255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L’émission de gaz est hautement entropique ; donc le processus inverse demandera beaucoup d’énergie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9AD21F-9328-4FDF-B011-8639040226C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024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889" y="2514601"/>
            <a:ext cx="880060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889" y="4777381"/>
            <a:ext cx="880060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2024 - 2025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/>
          </a:p>
        </p:txBody>
      </p:sp>
      <p:sp>
        <p:nvSpPr>
          <p:cNvPr id="9" name="Freeform 8"/>
          <p:cNvSpPr/>
          <p:nvPr/>
        </p:nvSpPr>
        <p:spPr bwMode="auto">
          <a:xfrm>
            <a:off x="-42292" y="4321159"/>
            <a:ext cx="1860631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4445" y="4529542"/>
            <a:ext cx="779971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05765" y="3627120"/>
            <a:ext cx="6962235" cy="6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88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2074562"/>
            <a:ext cx="8789313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3581400"/>
            <a:ext cx="8789313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2024 - 2025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3244141"/>
            <a:ext cx="779971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954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889" y="2136707"/>
            <a:ext cx="4263375" cy="376739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6410" y="2136707"/>
            <a:ext cx="4262791" cy="376739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2024 - 2025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787784"/>
            <a:ext cx="779971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908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0469" y="2226626"/>
            <a:ext cx="38327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887" y="2802889"/>
            <a:ext cx="4263376" cy="3105703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1540" y="2223398"/>
            <a:ext cx="38309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11620" y="2799661"/>
            <a:ext cx="4260907" cy="3105703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2024 - 2025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787784"/>
            <a:ext cx="779971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2752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600" y="624110"/>
            <a:ext cx="8785600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2024 - 2025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/>
          </a:p>
        </p:txBody>
      </p:sp>
      <p:sp>
        <p:nvSpPr>
          <p:cNvPr id="8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439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cxnSp>
        <p:nvCxnSpPr>
          <p:cNvPr id="7" name="Connecteur droit 6"/>
          <p:cNvCxnSpPr/>
          <p:nvPr userDrawn="1"/>
        </p:nvCxnSpPr>
        <p:spPr>
          <a:xfrm flipV="1">
            <a:off x="4508501" y="812800"/>
            <a:ext cx="6946900" cy="381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FE7859B3-0816-4612-A48D-C46AA0239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4FF2FEBF-71DE-4B1A-BDAB-23C074EFD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352" y="782634"/>
            <a:ext cx="779971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913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26416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7228" y="285"/>
            <a:ext cx="2603029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-131205"/>
            <a:ext cx="24384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3600" y="624110"/>
            <a:ext cx="8785600" cy="6177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0789" y="1515036"/>
            <a:ext cx="9758412" cy="45047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887" y="6135810"/>
            <a:ext cx="76219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681637" y="787784"/>
            <a:ext cx="7799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ED765C6-ADAD-409A-BF48-B1F1E2E3A5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90902" y="6135809"/>
            <a:ext cx="14568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2024 - 2025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8878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bernard.remaud@univ-nantes.fr" TargetMode="External"/><Relationship Id="rId7" Type="http://schemas.openxmlformats.org/officeDocument/2006/relationships/image" Target="../media/image3.png"/><Relationship Id="rId2" Type="http://schemas.openxmlformats.org/officeDocument/2006/relationships/hyperlink" Target="https://intraperso.univ-nantes.fr/m-bernard-remaud-4061.kjsp?RH=1273152357689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channel/UCdPBh5KXlol50MEV8p1DrlA/" TargetMode="External"/><Relationship Id="rId5" Type="http://schemas.openxmlformats.org/officeDocument/2006/relationships/image" Target="../media/image2.jpg"/><Relationship Id="rId4" Type="http://schemas.openxmlformats.org/officeDocument/2006/relationships/hyperlink" Target="https://www.un-peu-de-physique.fr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imtcast.imt.fr/video/3375-evolution-ee-idh/" TargetMode="Externa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0.png"/><Relationship Id="rId2" Type="http://schemas.openxmlformats.org/officeDocument/2006/relationships/image" Target="../media/image97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0.png"/><Relationship Id="rId2" Type="http://schemas.openxmlformats.org/officeDocument/2006/relationships/image" Target="../media/image96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jancovici.com/transition-energetique/petrole/le-prix-du-petrole-gouverne-t-il-leconomie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ipcc.ch/report/ar6/wg3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mbridge.org/core/journals/global-sustainability/article/discourses-of-climate-delay/7B11B722E3E3454BB6212378E32985A7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.spotify.com/show/42wWpSd2qk9Lx9y7dy5bYI?si=67f355ad5a3c46a7&amp;nd=1" TargetMode="External"/><Relationship Id="rId3" Type="http://schemas.openxmlformats.org/officeDocument/2006/relationships/image" Target="../media/image38.png"/><Relationship Id="rId7" Type="http://schemas.openxmlformats.org/officeDocument/2006/relationships/image" Target="../media/image40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hyperlink" Target="https://un-peu-de-physique.fr/" TargetMode="External"/><Relationship Id="rId4" Type="http://schemas.openxmlformats.org/officeDocument/2006/relationships/hyperlink" Target="https://up.univ-nantes.fr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ulturesciencesphysique.ens-lyon.fr/video-html5/se2012/combarnous/du-soleil-a-lassiette#diapo1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researchgate.net/publication/307863565_Icare_se_met_au_velo/figures?lo=1" TargetMode="Externa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jancovici.com/publications-et-co/livres/le-monde-sans-fin/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42883" y="888822"/>
            <a:ext cx="8039794" cy="1110526"/>
          </a:xfrm>
          <a:solidFill>
            <a:schemeClr val="bg2"/>
          </a:solidFill>
          <a:ln>
            <a:solidFill>
              <a:srgbClr val="FF000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"/>
          </a:effectLst>
        </p:spPr>
        <p:txBody>
          <a:bodyPr>
            <a:noAutofit/>
          </a:bodyPr>
          <a:lstStyle/>
          <a:p>
            <a:pPr algn="ctr"/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r>
              <a:rPr lang="fr-FR" sz="2400" dirty="0">
                <a:latin typeface="+mn-lt"/>
              </a:rPr>
              <a:t>Un peu de Science pour comprendre le monde moderne </a:t>
            </a:r>
            <a:br>
              <a:rPr lang="fr-FR" sz="2400" dirty="0">
                <a:latin typeface="+mn-lt"/>
              </a:rPr>
            </a:br>
            <a:r>
              <a:rPr lang="fr-FR" sz="2400" dirty="0">
                <a:latin typeface="+mn-lt"/>
              </a:rPr>
              <a:t>L’énergie dans tous ses états</a:t>
            </a:r>
            <a:endParaRPr lang="en-GB" sz="900" dirty="0"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5E469A-CA11-49F7-A1C6-871C553C9DD1}"/>
              </a:ext>
            </a:extLst>
          </p:cNvPr>
          <p:cNvSpPr/>
          <p:nvPr/>
        </p:nvSpPr>
        <p:spPr>
          <a:xfrm>
            <a:off x="4062885" y="6062635"/>
            <a:ext cx="373618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fr-FR" sz="750" dirty="0">
                <a:solidFill>
                  <a:srgbClr val="FF0000"/>
                </a:solidFill>
                <a:latin typeface="Century Gothic" panose="020B0502020202020204"/>
              </a:rPr>
              <a:t>Cette œuvre est sous licence Creative Commons Attribution - Pas d’Utilisation Commerciale 4.0 International.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483092-4450-42C2-A2A7-F63B72841F6A}"/>
              </a:ext>
            </a:extLst>
          </p:cNvPr>
          <p:cNvSpPr/>
          <p:nvPr/>
        </p:nvSpPr>
        <p:spPr>
          <a:xfrm>
            <a:off x="2742883" y="2291991"/>
            <a:ext cx="184785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fr-FR" sz="1500" dirty="0">
                <a:solidFill>
                  <a:prstClr val="black"/>
                </a:solidFill>
                <a:latin typeface="Century Gothic" panose="020B0502020202020204"/>
                <a:hlinkClick r:id="rId2"/>
              </a:rPr>
              <a:t>Bernard Remaud</a:t>
            </a:r>
            <a:r>
              <a:rPr lang="fr-FR" sz="1500" dirty="0">
                <a:solidFill>
                  <a:prstClr val="black"/>
                </a:solidFill>
                <a:latin typeface="Century Gothic" panose="020B0502020202020204"/>
              </a:rPr>
              <a:t>                                                 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7DA348C4-78EE-411D-A357-FC56EF4DCFB7}"/>
              </a:ext>
            </a:extLst>
          </p:cNvPr>
          <p:cNvSpPr txBox="1">
            <a:spLocks/>
          </p:cNvSpPr>
          <p:nvPr/>
        </p:nvSpPr>
        <p:spPr>
          <a:xfrm>
            <a:off x="2742883" y="4341491"/>
            <a:ext cx="4311060" cy="1371332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900" dirty="0">
                <a:solidFill>
                  <a:srgbClr val="FF0000"/>
                </a:solidFill>
              </a:rPr>
              <a:t>L’énergie dans tous ses états </a:t>
            </a:r>
          </a:p>
          <a:p>
            <a:r>
              <a:rPr lang="fr-FR" sz="1600" dirty="0">
                <a:solidFill>
                  <a:srgbClr val="0070C0"/>
                </a:solidFill>
              </a:rPr>
              <a:t>L'énergie et l'avenir de l'humanité</a:t>
            </a:r>
          </a:p>
          <a:p>
            <a:r>
              <a:rPr lang="fr-FR" sz="1600" dirty="0">
                <a:solidFill>
                  <a:schemeClr val="tx1"/>
                </a:solidFill>
              </a:rPr>
              <a:t>2025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92BC63-9DEE-45F6-B994-3EBE082F169E}"/>
              </a:ext>
            </a:extLst>
          </p:cNvPr>
          <p:cNvSpPr/>
          <p:nvPr/>
        </p:nvSpPr>
        <p:spPr>
          <a:xfrm>
            <a:off x="2742883" y="3085908"/>
            <a:ext cx="28023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fr-FR" sz="1200" dirty="0">
                <a:solidFill>
                  <a:prstClr val="black"/>
                </a:solidFill>
                <a:latin typeface="Century Gothic" panose="020B0502020202020204"/>
                <a:hlinkClick r:id="rId3"/>
              </a:rPr>
              <a:t>bernard.remaud@univ-nantes.fr</a:t>
            </a:r>
            <a:endParaRPr lang="fr-FR" sz="1200" dirty="0">
              <a:solidFill>
                <a:prstClr val="black"/>
              </a:solidFill>
              <a:latin typeface="Century Gothic" panose="020B0502020202020204"/>
            </a:endParaRPr>
          </a:p>
          <a:p>
            <a:pPr defTabSz="685800"/>
            <a:r>
              <a:rPr lang="fr-FR" sz="1200" dirty="0">
                <a:solidFill>
                  <a:prstClr val="black"/>
                </a:solidFill>
                <a:hlinkClick r:id="rId4"/>
              </a:rPr>
              <a:t>https://www.un-peu-de-physique.fr</a:t>
            </a:r>
            <a:endParaRPr lang="fr-FR" sz="1200" dirty="0">
              <a:solidFill>
                <a:prstClr val="black"/>
              </a:solidFill>
            </a:endParaRPr>
          </a:p>
        </p:txBody>
      </p:sp>
      <p:pic>
        <p:nvPicPr>
          <p:cNvPr id="14" name="Image 13">
            <a:hlinkClick r:id="rId4"/>
            <a:extLst>
              <a:ext uri="{FF2B5EF4-FFF2-40B4-BE49-F238E27FC236}">
                <a16:creationId xmlns:a16="http://schemas.microsoft.com/office/drawing/2014/main" id="{219162BA-5CCD-4E55-BF1F-246552E60C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116" y="2186910"/>
            <a:ext cx="1330414" cy="1046840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A01A39BD-79CB-461F-B139-B96AD365B5E9}"/>
              </a:ext>
            </a:extLst>
          </p:cNvPr>
          <p:cNvGrpSpPr/>
          <p:nvPr/>
        </p:nvGrpSpPr>
        <p:grpSpPr>
          <a:xfrm>
            <a:off x="7437829" y="2186910"/>
            <a:ext cx="1407697" cy="1301185"/>
            <a:chOff x="7437829" y="2186910"/>
            <a:chExt cx="1407697" cy="1301185"/>
          </a:xfrm>
        </p:grpSpPr>
        <p:pic>
          <p:nvPicPr>
            <p:cNvPr id="8" name="Image 7">
              <a:hlinkClick r:id="rId6"/>
              <a:extLst>
                <a:ext uri="{FF2B5EF4-FFF2-40B4-BE49-F238E27FC236}">
                  <a16:creationId xmlns:a16="http://schemas.microsoft.com/office/drawing/2014/main" id="{8BD5DFFB-0CB7-40FA-959B-A118266F5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01269" y="2186910"/>
              <a:ext cx="1055694" cy="1055694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13E95F3A-F8AA-4D22-BF2A-916E33B2FD58}"/>
                </a:ext>
              </a:extLst>
            </p:cNvPr>
            <p:cNvSpPr txBox="1"/>
            <p:nvPr/>
          </p:nvSpPr>
          <p:spPr>
            <a:xfrm>
              <a:off x="7437829" y="3241874"/>
              <a:ext cx="140769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solidFill>
                    <a:srgbClr val="00B050"/>
                  </a:solidFill>
                </a:rPr>
                <a:t>La chaîne YouTube</a:t>
              </a:r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C1E986DC-7A0A-474A-9F2F-0167759A7847}"/>
              </a:ext>
            </a:extLst>
          </p:cNvPr>
          <p:cNvSpPr txBox="1"/>
          <p:nvPr/>
        </p:nvSpPr>
        <p:spPr>
          <a:xfrm>
            <a:off x="9407670" y="3219814"/>
            <a:ext cx="7050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0070C0"/>
                </a:solidFill>
              </a:rPr>
              <a:t>Le blog</a:t>
            </a:r>
          </a:p>
        </p:txBody>
      </p:sp>
    </p:spTree>
    <p:extLst>
      <p:ext uri="{BB962C8B-B14F-4D97-AF65-F5344CB8AC3E}">
        <p14:creationId xmlns:p14="http://schemas.microsoft.com/office/powerpoint/2010/main" val="2044566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F702622-5E7B-81CA-7DF8-180C289BE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2024 - 2025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9968A15-2B99-2B24-8871-E67411F56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5D46F1B-63A3-FE64-5BEE-7B005F9F3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10</a:t>
            </a:fld>
            <a:endParaRPr lang="en-GB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9415705-8858-4D68-9228-6D2D78EF25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07" t="5578" r="23065" b="13257"/>
          <a:stretch/>
        </p:blipFill>
        <p:spPr>
          <a:xfrm>
            <a:off x="6800850" y="970346"/>
            <a:ext cx="4029075" cy="323696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6A960F3-15C8-D3BF-111C-206A82AD65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13"/>
          <a:stretch/>
        </p:blipFill>
        <p:spPr>
          <a:xfrm>
            <a:off x="2589088" y="1676703"/>
            <a:ext cx="3352674" cy="222214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EB60F7A-993E-2A86-C08F-5BE9C077ECB8}"/>
              </a:ext>
            </a:extLst>
          </p:cNvPr>
          <p:cNvSpPr txBox="1"/>
          <p:nvPr/>
        </p:nvSpPr>
        <p:spPr>
          <a:xfrm>
            <a:off x="2731336" y="1152909"/>
            <a:ext cx="294257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0070C0"/>
                </a:solidFill>
              </a:rPr>
              <a:t>Évolution de l’énergie utilisée par an et par habitant sur Terre</a:t>
            </a:r>
          </a:p>
          <a:p>
            <a:r>
              <a:rPr lang="fr-FR" sz="1100" dirty="0">
                <a:solidFill>
                  <a:srgbClr val="0070C0"/>
                </a:solidFill>
              </a:rPr>
              <a:t>(Tendances, incluant le chauffage)</a:t>
            </a:r>
            <a:endParaRPr lang="fr-FR" sz="11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AB6B027-1F00-194A-C890-659BAA49302B}"/>
              </a:ext>
            </a:extLst>
          </p:cNvPr>
          <p:cNvSpPr txBox="1"/>
          <p:nvPr/>
        </p:nvSpPr>
        <p:spPr>
          <a:xfrm>
            <a:off x="2941855" y="4422641"/>
            <a:ext cx="5630645" cy="1692771"/>
          </a:xfrm>
          <a:custGeom>
            <a:avLst/>
            <a:gdLst>
              <a:gd name="connsiteX0" fmla="*/ 0 w 5630645"/>
              <a:gd name="connsiteY0" fmla="*/ 0 h 1692771"/>
              <a:gd name="connsiteX1" fmla="*/ 619371 w 5630645"/>
              <a:gd name="connsiteY1" fmla="*/ 0 h 1692771"/>
              <a:gd name="connsiteX2" fmla="*/ 1069823 w 5630645"/>
              <a:gd name="connsiteY2" fmla="*/ 0 h 1692771"/>
              <a:gd name="connsiteX3" fmla="*/ 1576581 w 5630645"/>
              <a:gd name="connsiteY3" fmla="*/ 0 h 1692771"/>
              <a:gd name="connsiteX4" fmla="*/ 2027032 w 5630645"/>
              <a:gd name="connsiteY4" fmla="*/ 0 h 1692771"/>
              <a:gd name="connsiteX5" fmla="*/ 2421177 w 5630645"/>
              <a:gd name="connsiteY5" fmla="*/ 0 h 1692771"/>
              <a:gd name="connsiteX6" fmla="*/ 3040548 w 5630645"/>
              <a:gd name="connsiteY6" fmla="*/ 0 h 1692771"/>
              <a:gd name="connsiteX7" fmla="*/ 3716226 w 5630645"/>
              <a:gd name="connsiteY7" fmla="*/ 0 h 1692771"/>
              <a:gd name="connsiteX8" fmla="*/ 4279290 w 5630645"/>
              <a:gd name="connsiteY8" fmla="*/ 0 h 1692771"/>
              <a:gd name="connsiteX9" fmla="*/ 4898661 w 5630645"/>
              <a:gd name="connsiteY9" fmla="*/ 0 h 1692771"/>
              <a:gd name="connsiteX10" fmla="*/ 5630645 w 5630645"/>
              <a:gd name="connsiteY10" fmla="*/ 0 h 1692771"/>
              <a:gd name="connsiteX11" fmla="*/ 5630645 w 5630645"/>
              <a:gd name="connsiteY11" fmla="*/ 581185 h 1692771"/>
              <a:gd name="connsiteX12" fmla="*/ 5630645 w 5630645"/>
              <a:gd name="connsiteY12" fmla="*/ 1128514 h 1692771"/>
              <a:gd name="connsiteX13" fmla="*/ 5630645 w 5630645"/>
              <a:gd name="connsiteY13" fmla="*/ 1692771 h 1692771"/>
              <a:gd name="connsiteX14" fmla="*/ 5180193 w 5630645"/>
              <a:gd name="connsiteY14" fmla="*/ 1692771 h 1692771"/>
              <a:gd name="connsiteX15" fmla="*/ 4786048 w 5630645"/>
              <a:gd name="connsiteY15" fmla="*/ 1692771 h 1692771"/>
              <a:gd name="connsiteX16" fmla="*/ 4110371 w 5630645"/>
              <a:gd name="connsiteY16" fmla="*/ 1692771 h 1692771"/>
              <a:gd name="connsiteX17" fmla="*/ 3491000 w 5630645"/>
              <a:gd name="connsiteY17" fmla="*/ 1692771 h 1692771"/>
              <a:gd name="connsiteX18" fmla="*/ 3096855 w 5630645"/>
              <a:gd name="connsiteY18" fmla="*/ 1692771 h 1692771"/>
              <a:gd name="connsiteX19" fmla="*/ 2421177 w 5630645"/>
              <a:gd name="connsiteY19" fmla="*/ 1692771 h 1692771"/>
              <a:gd name="connsiteX20" fmla="*/ 1914419 w 5630645"/>
              <a:gd name="connsiteY20" fmla="*/ 1692771 h 1692771"/>
              <a:gd name="connsiteX21" fmla="*/ 1520274 w 5630645"/>
              <a:gd name="connsiteY21" fmla="*/ 1692771 h 1692771"/>
              <a:gd name="connsiteX22" fmla="*/ 1069823 w 5630645"/>
              <a:gd name="connsiteY22" fmla="*/ 1692771 h 1692771"/>
              <a:gd name="connsiteX23" fmla="*/ 675677 w 5630645"/>
              <a:gd name="connsiteY23" fmla="*/ 1692771 h 1692771"/>
              <a:gd name="connsiteX24" fmla="*/ 0 w 5630645"/>
              <a:gd name="connsiteY24" fmla="*/ 1692771 h 1692771"/>
              <a:gd name="connsiteX25" fmla="*/ 0 w 5630645"/>
              <a:gd name="connsiteY25" fmla="*/ 1111586 h 1692771"/>
              <a:gd name="connsiteX26" fmla="*/ 0 w 5630645"/>
              <a:gd name="connsiteY26" fmla="*/ 581185 h 1692771"/>
              <a:gd name="connsiteX27" fmla="*/ 0 w 5630645"/>
              <a:gd name="connsiteY27" fmla="*/ 0 h 1692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630645" h="1692771" extrusionOk="0">
                <a:moveTo>
                  <a:pt x="0" y="0"/>
                </a:moveTo>
                <a:cubicBezTo>
                  <a:pt x="277358" y="-63443"/>
                  <a:pt x="461205" y="57184"/>
                  <a:pt x="619371" y="0"/>
                </a:cubicBezTo>
                <a:cubicBezTo>
                  <a:pt x="777537" y="-57184"/>
                  <a:pt x="920374" y="45225"/>
                  <a:pt x="1069823" y="0"/>
                </a:cubicBezTo>
                <a:cubicBezTo>
                  <a:pt x="1219272" y="-45225"/>
                  <a:pt x="1335857" y="1042"/>
                  <a:pt x="1576581" y="0"/>
                </a:cubicBezTo>
                <a:cubicBezTo>
                  <a:pt x="1817305" y="-1042"/>
                  <a:pt x="1808077" y="11390"/>
                  <a:pt x="2027032" y="0"/>
                </a:cubicBezTo>
                <a:cubicBezTo>
                  <a:pt x="2245987" y="-11390"/>
                  <a:pt x="2230868" y="23421"/>
                  <a:pt x="2421177" y="0"/>
                </a:cubicBezTo>
                <a:cubicBezTo>
                  <a:pt x="2611486" y="-23421"/>
                  <a:pt x="2838616" y="1804"/>
                  <a:pt x="3040548" y="0"/>
                </a:cubicBezTo>
                <a:cubicBezTo>
                  <a:pt x="3242480" y="-1804"/>
                  <a:pt x="3562319" y="80038"/>
                  <a:pt x="3716226" y="0"/>
                </a:cubicBezTo>
                <a:cubicBezTo>
                  <a:pt x="3870133" y="-80038"/>
                  <a:pt x="4147797" y="32905"/>
                  <a:pt x="4279290" y="0"/>
                </a:cubicBezTo>
                <a:cubicBezTo>
                  <a:pt x="4410783" y="-32905"/>
                  <a:pt x="4741285" y="3642"/>
                  <a:pt x="4898661" y="0"/>
                </a:cubicBezTo>
                <a:cubicBezTo>
                  <a:pt x="5056037" y="-3642"/>
                  <a:pt x="5311174" y="3881"/>
                  <a:pt x="5630645" y="0"/>
                </a:cubicBezTo>
                <a:cubicBezTo>
                  <a:pt x="5631284" y="282209"/>
                  <a:pt x="5605883" y="371878"/>
                  <a:pt x="5630645" y="581185"/>
                </a:cubicBezTo>
                <a:cubicBezTo>
                  <a:pt x="5655407" y="790493"/>
                  <a:pt x="5600676" y="1017029"/>
                  <a:pt x="5630645" y="1128514"/>
                </a:cubicBezTo>
                <a:cubicBezTo>
                  <a:pt x="5660614" y="1239999"/>
                  <a:pt x="5592174" y="1547583"/>
                  <a:pt x="5630645" y="1692771"/>
                </a:cubicBezTo>
                <a:cubicBezTo>
                  <a:pt x="5522725" y="1711472"/>
                  <a:pt x="5349689" y="1671615"/>
                  <a:pt x="5180193" y="1692771"/>
                </a:cubicBezTo>
                <a:cubicBezTo>
                  <a:pt x="5010697" y="1713927"/>
                  <a:pt x="4927235" y="1676781"/>
                  <a:pt x="4786048" y="1692771"/>
                </a:cubicBezTo>
                <a:cubicBezTo>
                  <a:pt x="4644861" y="1708761"/>
                  <a:pt x="4263109" y="1615129"/>
                  <a:pt x="4110371" y="1692771"/>
                </a:cubicBezTo>
                <a:cubicBezTo>
                  <a:pt x="3957633" y="1770413"/>
                  <a:pt x="3696709" y="1681948"/>
                  <a:pt x="3491000" y="1692771"/>
                </a:cubicBezTo>
                <a:cubicBezTo>
                  <a:pt x="3285291" y="1703594"/>
                  <a:pt x="3204705" y="1682352"/>
                  <a:pt x="3096855" y="1692771"/>
                </a:cubicBezTo>
                <a:cubicBezTo>
                  <a:pt x="2989005" y="1703190"/>
                  <a:pt x="2626353" y="1676945"/>
                  <a:pt x="2421177" y="1692771"/>
                </a:cubicBezTo>
                <a:cubicBezTo>
                  <a:pt x="2216001" y="1708597"/>
                  <a:pt x="2055031" y="1668554"/>
                  <a:pt x="1914419" y="1692771"/>
                </a:cubicBezTo>
                <a:cubicBezTo>
                  <a:pt x="1773807" y="1716988"/>
                  <a:pt x="1696385" y="1689262"/>
                  <a:pt x="1520274" y="1692771"/>
                </a:cubicBezTo>
                <a:cubicBezTo>
                  <a:pt x="1344164" y="1696280"/>
                  <a:pt x="1293215" y="1652098"/>
                  <a:pt x="1069823" y="1692771"/>
                </a:cubicBezTo>
                <a:cubicBezTo>
                  <a:pt x="846431" y="1733444"/>
                  <a:pt x="828387" y="1651331"/>
                  <a:pt x="675677" y="1692771"/>
                </a:cubicBezTo>
                <a:cubicBezTo>
                  <a:pt x="522967" y="1734211"/>
                  <a:pt x="250580" y="1658625"/>
                  <a:pt x="0" y="1692771"/>
                </a:cubicBezTo>
                <a:cubicBezTo>
                  <a:pt x="-46714" y="1488554"/>
                  <a:pt x="32993" y="1261460"/>
                  <a:pt x="0" y="1111586"/>
                </a:cubicBezTo>
                <a:cubicBezTo>
                  <a:pt x="-32993" y="961713"/>
                  <a:pt x="34093" y="736290"/>
                  <a:pt x="0" y="581185"/>
                </a:cubicBezTo>
                <a:cubicBezTo>
                  <a:pt x="-34093" y="426080"/>
                  <a:pt x="48975" y="243722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407943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L’énergie demandée à la planète Terre par les Terriens</a:t>
            </a:r>
          </a:p>
          <a:p>
            <a:r>
              <a:rPr lang="fr-FR" sz="1400" dirty="0"/>
              <a:t>(Ordre de grandeur, par an) :</a:t>
            </a:r>
          </a:p>
          <a:p>
            <a:r>
              <a:rPr lang="fr-FR" sz="1400" dirty="0"/>
              <a:t>Est passée de 		</a:t>
            </a:r>
            <a:r>
              <a:rPr lang="fr-FR" dirty="0">
                <a:solidFill>
                  <a:srgbClr val="FF0000"/>
                </a:solidFill>
              </a:rPr>
              <a:t>100 000 000 kWh</a:t>
            </a:r>
          </a:p>
          <a:p>
            <a:r>
              <a:rPr lang="fr-FR" sz="1600" dirty="0"/>
              <a:t>À</a:t>
            </a:r>
            <a:r>
              <a:rPr lang="fr-FR" dirty="0"/>
              <a:t> 		</a:t>
            </a:r>
            <a:r>
              <a:rPr lang="fr-FR" dirty="0">
                <a:solidFill>
                  <a:srgbClr val="FF0000"/>
                </a:solidFill>
              </a:rPr>
              <a:t>200 000 000 000 000 kWh</a:t>
            </a:r>
          </a:p>
          <a:p>
            <a:r>
              <a:rPr lang="fr-FR" sz="1400" dirty="0">
                <a:solidFill>
                  <a:srgbClr val="FF0000"/>
                </a:solidFill>
              </a:rPr>
              <a:t>Soit</a:t>
            </a:r>
            <a:r>
              <a:rPr lang="fr-FR" dirty="0">
                <a:solidFill>
                  <a:srgbClr val="FF0000"/>
                </a:solidFill>
              </a:rPr>
              <a:t>  			</a:t>
            </a:r>
            <a:r>
              <a:rPr lang="fr-FR" dirty="0">
                <a:solidFill>
                  <a:srgbClr val="0070C0"/>
                </a:solidFill>
              </a:rPr>
              <a:t>2 millions fois plus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8084B58-BB2E-7794-CC95-7AC68B4B9500}"/>
              </a:ext>
            </a:extLst>
          </p:cNvPr>
          <p:cNvSpPr txBox="1"/>
          <p:nvPr/>
        </p:nvSpPr>
        <p:spPr>
          <a:xfrm>
            <a:off x="6343650" y="385683"/>
            <a:ext cx="5006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L’impôt des humains sur la planète Terre</a:t>
            </a:r>
          </a:p>
        </p:txBody>
      </p:sp>
    </p:spTree>
    <p:extLst>
      <p:ext uri="{BB962C8B-B14F-4D97-AF65-F5344CB8AC3E}">
        <p14:creationId xmlns:p14="http://schemas.microsoft.com/office/powerpoint/2010/main" val="243375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F702622-5E7B-81CA-7DF8-180C289BE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2024 - 2025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9968A15-2B99-2B24-8871-E67411F56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5D46F1B-63A3-FE64-5BEE-7B005F9F3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11</a:t>
            </a:fld>
            <a:endParaRPr lang="en-GB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6A960F3-15C8-D3BF-111C-206A82AD65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3"/>
          <a:stretch/>
        </p:blipFill>
        <p:spPr>
          <a:xfrm>
            <a:off x="2589088" y="1676703"/>
            <a:ext cx="2793469" cy="185150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EB60F7A-993E-2A86-C08F-5BE9C077ECB8}"/>
              </a:ext>
            </a:extLst>
          </p:cNvPr>
          <p:cNvSpPr txBox="1"/>
          <p:nvPr/>
        </p:nvSpPr>
        <p:spPr>
          <a:xfrm>
            <a:off x="2439986" y="1099622"/>
            <a:ext cx="294257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b="1" dirty="0">
                <a:solidFill>
                  <a:srgbClr val="0070C0"/>
                </a:solidFill>
              </a:rPr>
              <a:t>Évolution de l’énergie utilisée par an et par habitant sur Terre</a:t>
            </a:r>
          </a:p>
          <a:p>
            <a:r>
              <a:rPr lang="fr-FR" sz="1000" dirty="0">
                <a:solidFill>
                  <a:srgbClr val="0070C0"/>
                </a:solidFill>
              </a:rPr>
              <a:t>(Tendances, incluant le chauffage)</a:t>
            </a:r>
            <a:endParaRPr lang="fr-FR" sz="10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AB6B027-1F00-194A-C890-659BAA49302B}"/>
              </a:ext>
            </a:extLst>
          </p:cNvPr>
          <p:cNvSpPr txBox="1"/>
          <p:nvPr/>
        </p:nvSpPr>
        <p:spPr>
          <a:xfrm>
            <a:off x="2589088" y="4918046"/>
            <a:ext cx="8493554" cy="923330"/>
          </a:xfrm>
          <a:custGeom>
            <a:avLst/>
            <a:gdLst>
              <a:gd name="connsiteX0" fmla="*/ 0 w 8493554"/>
              <a:gd name="connsiteY0" fmla="*/ 0 h 923330"/>
              <a:gd name="connsiteX1" fmla="*/ 651172 w 8493554"/>
              <a:gd name="connsiteY1" fmla="*/ 0 h 923330"/>
              <a:gd name="connsiteX2" fmla="*/ 1047538 w 8493554"/>
              <a:gd name="connsiteY2" fmla="*/ 0 h 923330"/>
              <a:gd name="connsiteX3" fmla="*/ 1528840 w 8493554"/>
              <a:gd name="connsiteY3" fmla="*/ 0 h 923330"/>
              <a:gd name="connsiteX4" fmla="*/ 1925206 w 8493554"/>
              <a:gd name="connsiteY4" fmla="*/ 0 h 923330"/>
              <a:gd name="connsiteX5" fmla="*/ 2236636 w 8493554"/>
              <a:gd name="connsiteY5" fmla="*/ 0 h 923330"/>
              <a:gd name="connsiteX6" fmla="*/ 2887808 w 8493554"/>
              <a:gd name="connsiteY6" fmla="*/ 0 h 923330"/>
              <a:gd name="connsiteX7" fmla="*/ 3623916 w 8493554"/>
              <a:gd name="connsiteY7" fmla="*/ 0 h 923330"/>
              <a:gd name="connsiteX8" fmla="*/ 4190153 w 8493554"/>
              <a:gd name="connsiteY8" fmla="*/ 0 h 923330"/>
              <a:gd name="connsiteX9" fmla="*/ 4841326 w 8493554"/>
              <a:gd name="connsiteY9" fmla="*/ 0 h 923330"/>
              <a:gd name="connsiteX10" fmla="*/ 5492498 w 8493554"/>
              <a:gd name="connsiteY10" fmla="*/ 0 h 923330"/>
              <a:gd name="connsiteX11" fmla="*/ 6143671 w 8493554"/>
              <a:gd name="connsiteY11" fmla="*/ 0 h 923330"/>
              <a:gd name="connsiteX12" fmla="*/ 6879779 w 8493554"/>
              <a:gd name="connsiteY12" fmla="*/ 0 h 923330"/>
              <a:gd name="connsiteX13" fmla="*/ 7276145 w 8493554"/>
              <a:gd name="connsiteY13" fmla="*/ 0 h 923330"/>
              <a:gd name="connsiteX14" fmla="*/ 7587575 w 8493554"/>
              <a:gd name="connsiteY14" fmla="*/ 0 h 923330"/>
              <a:gd name="connsiteX15" fmla="*/ 8493554 w 8493554"/>
              <a:gd name="connsiteY15" fmla="*/ 0 h 923330"/>
              <a:gd name="connsiteX16" fmla="*/ 8493554 w 8493554"/>
              <a:gd name="connsiteY16" fmla="*/ 461665 h 923330"/>
              <a:gd name="connsiteX17" fmla="*/ 8493554 w 8493554"/>
              <a:gd name="connsiteY17" fmla="*/ 923330 h 923330"/>
              <a:gd name="connsiteX18" fmla="*/ 7927317 w 8493554"/>
              <a:gd name="connsiteY18" fmla="*/ 923330 h 923330"/>
              <a:gd name="connsiteX19" fmla="*/ 7191209 w 8493554"/>
              <a:gd name="connsiteY19" fmla="*/ 923330 h 923330"/>
              <a:gd name="connsiteX20" fmla="*/ 6709908 w 8493554"/>
              <a:gd name="connsiteY20" fmla="*/ 923330 h 923330"/>
              <a:gd name="connsiteX21" fmla="*/ 6398477 w 8493554"/>
              <a:gd name="connsiteY21" fmla="*/ 923330 h 923330"/>
              <a:gd name="connsiteX22" fmla="*/ 6002111 w 8493554"/>
              <a:gd name="connsiteY22" fmla="*/ 923330 h 923330"/>
              <a:gd name="connsiteX23" fmla="*/ 5690681 w 8493554"/>
              <a:gd name="connsiteY23" fmla="*/ 923330 h 923330"/>
              <a:gd name="connsiteX24" fmla="*/ 5209380 w 8493554"/>
              <a:gd name="connsiteY24" fmla="*/ 923330 h 923330"/>
              <a:gd name="connsiteX25" fmla="*/ 4558207 w 8493554"/>
              <a:gd name="connsiteY25" fmla="*/ 923330 h 923330"/>
              <a:gd name="connsiteX26" fmla="*/ 3822099 w 8493554"/>
              <a:gd name="connsiteY26" fmla="*/ 923330 h 923330"/>
              <a:gd name="connsiteX27" fmla="*/ 3085991 w 8493554"/>
              <a:gd name="connsiteY27" fmla="*/ 923330 h 923330"/>
              <a:gd name="connsiteX28" fmla="*/ 2349883 w 8493554"/>
              <a:gd name="connsiteY28" fmla="*/ 923330 h 923330"/>
              <a:gd name="connsiteX29" fmla="*/ 2038453 w 8493554"/>
              <a:gd name="connsiteY29" fmla="*/ 923330 h 923330"/>
              <a:gd name="connsiteX30" fmla="*/ 1387280 w 8493554"/>
              <a:gd name="connsiteY30" fmla="*/ 923330 h 923330"/>
              <a:gd name="connsiteX31" fmla="*/ 990915 w 8493554"/>
              <a:gd name="connsiteY31" fmla="*/ 923330 h 923330"/>
              <a:gd name="connsiteX32" fmla="*/ 509613 w 8493554"/>
              <a:gd name="connsiteY32" fmla="*/ 923330 h 923330"/>
              <a:gd name="connsiteX33" fmla="*/ 0 w 8493554"/>
              <a:gd name="connsiteY33" fmla="*/ 923330 h 923330"/>
              <a:gd name="connsiteX34" fmla="*/ 0 w 8493554"/>
              <a:gd name="connsiteY34" fmla="*/ 480132 h 923330"/>
              <a:gd name="connsiteX35" fmla="*/ 0 w 8493554"/>
              <a:gd name="connsiteY35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493554" h="923330" extrusionOk="0">
                <a:moveTo>
                  <a:pt x="0" y="0"/>
                </a:moveTo>
                <a:cubicBezTo>
                  <a:pt x="215374" y="-60478"/>
                  <a:pt x="365620" y="9411"/>
                  <a:pt x="651172" y="0"/>
                </a:cubicBezTo>
                <a:cubicBezTo>
                  <a:pt x="936724" y="-9411"/>
                  <a:pt x="936275" y="23240"/>
                  <a:pt x="1047538" y="0"/>
                </a:cubicBezTo>
                <a:cubicBezTo>
                  <a:pt x="1158801" y="-23240"/>
                  <a:pt x="1417421" y="12263"/>
                  <a:pt x="1528840" y="0"/>
                </a:cubicBezTo>
                <a:cubicBezTo>
                  <a:pt x="1640259" y="-12263"/>
                  <a:pt x="1780390" y="21836"/>
                  <a:pt x="1925206" y="0"/>
                </a:cubicBezTo>
                <a:cubicBezTo>
                  <a:pt x="2070022" y="-21836"/>
                  <a:pt x="2126031" y="20427"/>
                  <a:pt x="2236636" y="0"/>
                </a:cubicBezTo>
                <a:cubicBezTo>
                  <a:pt x="2347241" y="-20427"/>
                  <a:pt x="2713005" y="30544"/>
                  <a:pt x="2887808" y="0"/>
                </a:cubicBezTo>
                <a:cubicBezTo>
                  <a:pt x="3062611" y="-30544"/>
                  <a:pt x="3368477" y="48100"/>
                  <a:pt x="3623916" y="0"/>
                </a:cubicBezTo>
                <a:cubicBezTo>
                  <a:pt x="3879355" y="-48100"/>
                  <a:pt x="4012136" y="7048"/>
                  <a:pt x="4190153" y="0"/>
                </a:cubicBezTo>
                <a:cubicBezTo>
                  <a:pt x="4368170" y="-7048"/>
                  <a:pt x="4667353" y="10201"/>
                  <a:pt x="4841326" y="0"/>
                </a:cubicBezTo>
                <a:cubicBezTo>
                  <a:pt x="5015299" y="-10201"/>
                  <a:pt x="5286107" y="52765"/>
                  <a:pt x="5492498" y="0"/>
                </a:cubicBezTo>
                <a:cubicBezTo>
                  <a:pt x="5698889" y="-52765"/>
                  <a:pt x="5838244" y="49978"/>
                  <a:pt x="6143671" y="0"/>
                </a:cubicBezTo>
                <a:cubicBezTo>
                  <a:pt x="6449098" y="-49978"/>
                  <a:pt x="6708800" y="57103"/>
                  <a:pt x="6879779" y="0"/>
                </a:cubicBezTo>
                <a:cubicBezTo>
                  <a:pt x="7050758" y="-57103"/>
                  <a:pt x="7151641" y="45853"/>
                  <a:pt x="7276145" y="0"/>
                </a:cubicBezTo>
                <a:cubicBezTo>
                  <a:pt x="7400649" y="-45853"/>
                  <a:pt x="7447242" y="9434"/>
                  <a:pt x="7587575" y="0"/>
                </a:cubicBezTo>
                <a:cubicBezTo>
                  <a:pt x="7727908" y="-9434"/>
                  <a:pt x="8212751" y="18659"/>
                  <a:pt x="8493554" y="0"/>
                </a:cubicBezTo>
                <a:cubicBezTo>
                  <a:pt x="8535993" y="183598"/>
                  <a:pt x="8467396" y="348804"/>
                  <a:pt x="8493554" y="461665"/>
                </a:cubicBezTo>
                <a:cubicBezTo>
                  <a:pt x="8519712" y="574526"/>
                  <a:pt x="8472240" y="727282"/>
                  <a:pt x="8493554" y="923330"/>
                </a:cubicBezTo>
                <a:cubicBezTo>
                  <a:pt x="8233265" y="925784"/>
                  <a:pt x="8146437" y="862488"/>
                  <a:pt x="7927317" y="923330"/>
                </a:cubicBezTo>
                <a:cubicBezTo>
                  <a:pt x="7708197" y="984172"/>
                  <a:pt x="7555898" y="858444"/>
                  <a:pt x="7191209" y="923330"/>
                </a:cubicBezTo>
                <a:cubicBezTo>
                  <a:pt x="6826520" y="988216"/>
                  <a:pt x="6861737" y="888016"/>
                  <a:pt x="6709908" y="923330"/>
                </a:cubicBezTo>
                <a:cubicBezTo>
                  <a:pt x="6558079" y="958644"/>
                  <a:pt x="6498043" y="917252"/>
                  <a:pt x="6398477" y="923330"/>
                </a:cubicBezTo>
                <a:cubicBezTo>
                  <a:pt x="6298911" y="929408"/>
                  <a:pt x="6087669" y="914117"/>
                  <a:pt x="6002111" y="923330"/>
                </a:cubicBezTo>
                <a:cubicBezTo>
                  <a:pt x="5916553" y="932543"/>
                  <a:pt x="5822514" y="902138"/>
                  <a:pt x="5690681" y="923330"/>
                </a:cubicBezTo>
                <a:cubicBezTo>
                  <a:pt x="5558848" y="944522"/>
                  <a:pt x="5369075" y="902807"/>
                  <a:pt x="5209380" y="923330"/>
                </a:cubicBezTo>
                <a:cubicBezTo>
                  <a:pt x="5049685" y="943853"/>
                  <a:pt x="4870307" y="878104"/>
                  <a:pt x="4558207" y="923330"/>
                </a:cubicBezTo>
                <a:cubicBezTo>
                  <a:pt x="4246107" y="968556"/>
                  <a:pt x="4149438" y="866531"/>
                  <a:pt x="3822099" y="923330"/>
                </a:cubicBezTo>
                <a:cubicBezTo>
                  <a:pt x="3494760" y="980129"/>
                  <a:pt x="3422968" y="881657"/>
                  <a:pt x="3085991" y="923330"/>
                </a:cubicBezTo>
                <a:cubicBezTo>
                  <a:pt x="2749014" y="965003"/>
                  <a:pt x="2684813" y="890526"/>
                  <a:pt x="2349883" y="923330"/>
                </a:cubicBezTo>
                <a:cubicBezTo>
                  <a:pt x="2014953" y="956134"/>
                  <a:pt x="2122696" y="923065"/>
                  <a:pt x="2038453" y="923330"/>
                </a:cubicBezTo>
                <a:cubicBezTo>
                  <a:pt x="1954210" y="923595"/>
                  <a:pt x="1588782" y="904350"/>
                  <a:pt x="1387280" y="923330"/>
                </a:cubicBezTo>
                <a:cubicBezTo>
                  <a:pt x="1185778" y="942310"/>
                  <a:pt x="1097948" y="880384"/>
                  <a:pt x="990915" y="923330"/>
                </a:cubicBezTo>
                <a:cubicBezTo>
                  <a:pt x="883882" y="966276"/>
                  <a:pt x="746996" y="922838"/>
                  <a:pt x="509613" y="923330"/>
                </a:cubicBezTo>
                <a:cubicBezTo>
                  <a:pt x="272230" y="923822"/>
                  <a:pt x="136655" y="913226"/>
                  <a:pt x="0" y="923330"/>
                </a:cubicBezTo>
                <a:cubicBezTo>
                  <a:pt x="-29003" y="758977"/>
                  <a:pt x="22633" y="695173"/>
                  <a:pt x="0" y="480132"/>
                </a:cubicBezTo>
                <a:cubicBezTo>
                  <a:pt x="-22633" y="265091"/>
                  <a:pt x="6404" y="158269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407943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dirty="0"/>
              <a:t>25 000 KWh/an/habitant</a:t>
            </a:r>
          </a:p>
          <a:p>
            <a:r>
              <a:rPr lang="fr-FR" dirty="0">
                <a:solidFill>
                  <a:srgbClr val="0070C0"/>
                </a:solidFill>
              </a:rPr>
              <a:t>À multiplier par 3 ou 4 si tous les humains suivaient les standards actuels des pays riches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8084B58-BB2E-7794-CC95-7AC68B4B9500}"/>
              </a:ext>
            </a:extLst>
          </p:cNvPr>
          <p:cNvSpPr txBox="1"/>
          <p:nvPr/>
        </p:nvSpPr>
        <p:spPr>
          <a:xfrm>
            <a:off x="6343650" y="385683"/>
            <a:ext cx="5006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L’impôt des humains sur la planète Terre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9922FF5-895A-D5BF-E799-6958E4B0F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8459" y="1016624"/>
            <a:ext cx="5414183" cy="35424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F47D69C6-8F1B-46AC-2190-5C163A3CF434}"/>
              </a:ext>
            </a:extLst>
          </p:cNvPr>
          <p:cNvSpPr txBox="1"/>
          <p:nvPr/>
        </p:nvSpPr>
        <p:spPr>
          <a:xfrm>
            <a:off x="3079878" y="3612531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C’est une moyenne !</a:t>
            </a:r>
          </a:p>
        </p:txBody>
      </p:sp>
      <p:sp>
        <p:nvSpPr>
          <p:cNvPr id="13" name="Flèche : courbe vers le haut 12">
            <a:extLst>
              <a:ext uri="{FF2B5EF4-FFF2-40B4-BE49-F238E27FC236}">
                <a16:creationId xmlns:a16="http://schemas.microsoft.com/office/drawing/2014/main" id="{A9BE48AF-1F57-752C-8539-07337D7AFCC3}"/>
              </a:ext>
            </a:extLst>
          </p:cNvPr>
          <p:cNvSpPr/>
          <p:nvPr/>
        </p:nvSpPr>
        <p:spPr>
          <a:xfrm rot="867346">
            <a:off x="4318454" y="3805373"/>
            <a:ext cx="1311578" cy="47420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602583D-A1D3-D50E-990B-ABDF732C638B}"/>
              </a:ext>
            </a:extLst>
          </p:cNvPr>
          <p:cNvSpPr txBox="1"/>
          <p:nvPr/>
        </p:nvSpPr>
        <p:spPr>
          <a:xfrm>
            <a:off x="8048530" y="2915216"/>
            <a:ext cx="18921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1 Tep =11600 kWh</a:t>
            </a:r>
          </a:p>
        </p:txBody>
      </p:sp>
    </p:spTree>
    <p:extLst>
      <p:ext uri="{BB962C8B-B14F-4D97-AF65-F5344CB8AC3E}">
        <p14:creationId xmlns:p14="http://schemas.microsoft.com/office/powerpoint/2010/main" val="354239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3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F702622-5E7B-81CA-7DF8-180C289BE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2024 - 2025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9968A15-2B99-2B24-8871-E67411F56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5D46F1B-63A3-FE64-5BEE-7B005F9F3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12</a:t>
            </a:fld>
            <a:endParaRPr lang="en-GB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AB6B027-1F00-194A-C890-659BAA49302B}"/>
              </a:ext>
            </a:extLst>
          </p:cNvPr>
          <p:cNvSpPr txBox="1"/>
          <p:nvPr/>
        </p:nvSpPr>
        <p:spPr>
          <a:xfrm>
            <a:off x="2344501" y="5067985"/>
            <a:ext cx="6926104" cy="369332"/>
          </a:xfrm>
          <a:custGeom>
            <a:avLst/>
            <a:gdLst>
              <a:gd name="connsiteX0" fmla="*/ 0 w 6926104"/>
              <a:gd name="connsiteY0" fmla="*/ 0 h 369332"/>
              <a:gd name="connsiteX1" fmla="*/ 646436 w 6926104"/>
              <a:gd name="connsiteY1" fmla="*/ 0 h 369332"/>
              <a:gd name="connsiteX2" fmla="*/ 1085090 w 6926104"/>
              <a:gd name="connsiteY2" fmla="*/ 0 h 369332"/>
              <a:gd name="connsiteX3" fmla="*/ 1593004 w 6926104"/>
              <a:gd name="connsiteY3" fmla="*/ 0 h 369332"/>
              <a:gd name="connsiteX4" fmla="*/ 2031657 w 6926104"/>
              <a:gd name="connsiteY4" fmla="*/ 0 h 369332"/>
              <a:gd name="connsiteX5" fmla="*/ 2401049 w 6926104"/>
              <a:gd name="connsiteY5" fmla="*/ 0 h 369332"/>
              <a:gd name="connsiteX6" fmla="*/ 3047486 w 6926104"/>
              <a:gd name="connsiteY6" fmla="*/ 0 h 369332"/>
              <a:gd name="connsiteX7" fmla="*/ 3763183 w 6926104"/>
              <a:gd name="connsiteY7" fmla="*/ 0 h 369332"/>
              <a:gd name="connsiteX8" fmla="*/ 4340359 w 6926104"/>
              <a:gd name="connsiteY8" fmla="*/ 0 h 369332"/>
              <a:gd name="connsiteX9" fmla="*/ 4986795 w 6926104"/>
              <a:gd name="connsiteY9" fmla="*/ 0 h 369332"/>
              <a:gd name="connsiteX10" fmla="*/ 5633231 w 6926104"/>
              <a:gd name="connsiteY10" fmla="*/ 0 h 369332"/>
              <a:gd name="connsiteX11" fmla="*/ 6279668 w 6926104"/>
              <a:gd name="connsiteY11" fmla="*/ 0 h 369332"/>
              <a:gd name="connsiteX12" fmla="*/ 6926104 w 6926104"/>
              <a:gd name="connsiteY12" fmla="*/ 0 h 369332"/>
              <a:gd name="connsiteX13" fmla="*/ 6926104 w 6926104"/>
              <a:gd name="connsiteY13" fmla="*/ 369332 h 369332"/>
              <a:gd name="connsiteX14" fmla="*/ 6487451 w 6926104"/>
              <a:gd name="connsiteY14" fmla="*/ 369332 h 369332"/>
              <a:gd name="connsiteX15" fmla="*/ 6118059 w 6926104"/>
              <a:gd name="connsiteY15" fmla="*/ 369332 h 369332"/>
              <a:gd name="connsiteX16" fmla="*/ 5402361 w 6926104"/>
              <a:gd name="connsiteY16" fmla="*/ 369332 h 369332"/>
              <a:gd name="connsiteX17" fmla="*/ 4755925 w 6926104"/>
              <a:gd name="connsiteY17" fmla="*/ 369332 h 369332"/>
              <a:gd name="connsiteX18" fmla="*/ 4386533 w 6926104"/>
              <a:gd name="connsiteY18" fmla="*/ 369332 h 369332"/>
              <a:gd name="connsiteX19" fmla="*/ 3670835 w 6926104"/>
              <a:gd name="connsiteY19" fmla="*/ 369332 h 369332"/>
              <a:gd name="connsiteX20" fmla="*/ 3162921 w 6926104"/>
              <a:gd name="connsiteY20" fmla="*/ 369332 h 369332"/>
              <a:gd name="connsiteX21" fmla="*/ 2793529 w 6926104"/>
              <a:gd name="connsiteY21" fmla="*/ 369332 h 369332"/>
              <a:gd name="connsiteX22" fmla="*/ 2354875 w 6926104"/>
              <a:gd name="connsiteY22" fmla="*/ 369332 h 369332"/>
              <a:gd name="connsiteX23" fmla="*/ 1985483 w 6926104"/>
              <a:gd name="connsiteY23" fmla="*/ 369332 h 369332"/>
              <a:gd name="connsiteX24" fmla="*/ 1477569 w 6926104"/>
              <a:gd name="connsiteY24" fmla="*/ 369332 h 369332"/>
              <a:gd name="connsiteX25" fmla="*/ 831132 w 6926104"/>
              <a:gd name="connsiteY25" fmla="*/ 369332 h 369332"/>
              <a:gd name="connsiteX26" fmla="*/ 0 w 6926104"/>
              <a:gd name="connsiteY26" fmla="*/ 369332 h 369332"/>
              <a:gd name="connsiteX27" fmla="*/ 0 w 6926104"/>
              <a:gd name="connsiteY27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926104" h="369332" extrusionOk="0">
                <a:moveTo>
                  <a:pt x="0" y="0"/>
                </a:moveTo>
                <a:cubicBezTo>
                  <a:pt x="250021" y="-24262"/>
                  <a:pt x="341577" y="73390"/>
                  <a:pt x="646436" y="0"/>
                </a:cubicBezTo>
                <a:cubicBezTo>
                  <a:pt x="951295" y="-73390"/>
                  <a:pt x="942861" y="18053"/>
                  <a:pt x="1085090" y="0"/>
                </a:cubicBezTo>
                <a:cubicBezTo>
                  <a:pt x="1227319" y="-18053"/>
                  <a:pt x="1358940" y="51261"/>
                  <a:pt x="1593004" y="0"/>
                </a:cubicBezTo>
                <a:cubicBezTo>
                  <a:pt x="1827068" y="-51261"/>
                  <a:pt x="1933870" y="37907"/>
                  <a:pt x="2031657" y="0"/>
                </a:cubicBezTo>
                <a:cubicBezTo>
                  <a:pt x="2129444" y="-37907"/>
                  <a:pt x="2308024" y="6378"/>
                  <a:pt x="2401049" y="0"/>
                </a:cubicBezTo>
                <a:cubicBezTo>
                  <a:pt x="2494074" y="-6378"/>
                  <a:pt x="2850765" y="73270"/>
                  <a:pt x="3047486" y="0"/>
                </a:cubicBezTo>
                <a:cubicBezTo>
                  <a:pt x="3244207" y="-73270"/>
                  <a:pt x="3545126" y="66982"/>
                  <a:pt x="3763183" y="0"/>
                </a:cubicBezTo>
                <a:cubicBezTo>
                  <a:pt x="3981240" y="-66982"/>
                  <a:pt x="4147100" y="37792"/>
                  <a:pt x="4340359" y="0"/>
                </a:cubicBezTo>
                <a:cubicBezTo>
                  <a:pt x="4533618" y="-37792"/>
                  <a:pt x="4817972" y="13194"/>
                  <a:pt x="4986795" y="0"/>
                </a:cubicBezTo>
                <a:cubicBezTo>
                  <a:pt x="5155618" y="-13194"/>
                  <a:pt x="5436008" y="38073"/>
                  <a:pt x="5633231" y="0"/>
                </a:cubicBezTo>
                <a:cubicBezTo>
                  <a:pt x="5830454" y="-38073"/>
                  <a:pt x="6027815" y="75137"/>
                  <a:pt x="6279668" y="0"/>
                </a:cubicBezTo>
                <a:cubicBezTo>
                  <a:pt x="6531521" y="-75137"/>
                  <a:pt x="6693446" y="28286"/>
                  <a:pt x="6926104" y="0"/>
                </a:cubicBezTo>
                <a:cubicBezTo>
                  <a:pt x="6931653" y="116438"/>
                  <a:pt x="6913846" y="248451"/>
                  <a:pt x="6926104" y="369332"/>
                </a:cubicBezTo>
                <a:cubicBezTo>
                  <a:pt x="6769047" y="401929"/>
                  <a:pt x="6625752" y="363588"/>
                  <a:pt x="6487451" y="369332"/>
                </a:cubicBezTo>
                <a:cubicBezTo>
                  <a:pt x="6349150" y="375076"/>
                  <a:pt x="6248471" y="329181"/>
                  <a:pt x="6118059" y="369332"/>
                </a:cubicBezTo>
                <a:cubicBezTo>
                  <a:pt x="5987647" y="409483"/>
                  <a:pt x="5681371" y="356267"/>
                  <a:pt x="5402361" y="369332"/>
                </a:cubicBezTo>
                <a:cubicBezTo>
                  <a:pt x="5123351" y="382397"/>
                  <a:pt x="4936014" y="313239"/>
                  <a:pt x="4755925" y="369332"/>
                </a:cubicBezTo>
                <a:cubicBezTo>
                  <a:pt x="4575836" y="425425"/>
                  <a:pt x="4530822" y="352460"/>
                  <a:pt x="4386533" y="369332"/>
                </a:cubicBezTo>
                <a:cubicBezTo>
                  <a:pt x="4242244" y="386204"/>
                  <a:pt x="3819931" y="342574"/>
                  <a:pt x="3670835" y="369332"/>
                </a:cubicBezTo>
                <a:cubicBezTo>
                  <a:pt x="3521739" y="396090"/>
                  <a:pt x="3313562" y="316704"/>
                  <a:pt x="3162921" y="369332"/>
                </a:cubicBezTo>
                <a:cubicBezTo>
                  <a:pt x="3012280" y="421960"/>
                  <a:pt x="2919959" y="366804"/>
                  <a:pt x="2793529" y="369332"/>
                </a:cubicBezTo>
                <a:cubicBezTo>
                  <a:pt x="2667099" y="371860"/>
                  <a:pt x="2471226" y="364109"/>
                  <a:pt x="2354875" y="369332"/>
                </a:cubicBezTo>
                <a:cubicBezTo>
                  <a:pt x="2238524" y="374555"/>
                  <a:pt x="2156588" y="361875"/>
                  <a:pt x="1985483" y="369332"/>
                </a:cubicBezTo>
                <a:cubicBezTo>
                  <a:pt x="1814378" y="376789"/>
                  <a:pt x="1674894" y="329452"/>
                  <a:pt x="1477569" y="369332"/>
                </a:cubicBezTo>
                <a:cubicBezTo>
                  <a:pt x="1280244" y="409212"/>
                  <a:pt x="998259" y="296770"/>
                  <a:pt x="831132" y="369332"/>
                </a:cubicBezTo>
                <a:cubicBezTo>
                  <a:pt x="664005" y="441894"/>
                  <a:pt x="204823" y="319364"/>
                  <a:pt x="0" y="369332"/>
                </a:cubicBezTo>
                <a:cubicBezTo>
                  <a:pt x="-18384" y="201161"/>
                  <a:pt x="23611" y="159083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407943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Le progrès va-t-il dans la bonne direction sur le long terme ?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8084B58-BB2E-7794-CC95-7AC68B4B9500}"/>
              </a:ext>
            </a:extLst>
          </p:cNvPr>
          <p:cNvSpPr txBox="1"/>
          <p:nvPr/>
        </p:nvSpPr>
        <p:spPr>
          <a:xfrm>
            <a:off x="6343650" y="385683"/>
            <a:ext cx="5006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L’impôt des humains sur la planète Terre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97C27781-ACA0-A9AA-3C80-E0AD5DE9DE83}"/>
              </a:ext>
            </a:extLst>
          </p:cNvPr>
          <p:cNvGrpSpPr/>
          <p:nvPr/>
        </p:nvGrpSpPr>
        <p:grpSpPr>
          <a:xfrm>
            <a:off x="2344501" y="1147759"/>
            <a:ext cx="7065441" cy="3661007"/>
            <a:chOff x="1429299" y="1255254"/>
            <a:chExt cx="7065441" cy="3661007"/>
          </a:xfrm>
        </p:grpSpPr>
        <p:pic>
          <p:nvPicPr>
            <p:cNvPr id="15" name="Image 14">
              <a:hlinkClick r:id="rId2"/>
              <a:extLst>
                <a:ext uri="{FF2B5EF4-FFF2-40B4-BE49-F238E27FC236}">
                  <a16:creationId xmlns:a16="http://schemas.microsoft.com/office/drawing/2014/main" id="{BA2389E8-D0C5-13B2-8116-E2774CA2C5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852" t="18085" r="33466" b="32571"/>
            <a:stretch/>
          </p:blipFill>
          <p:spPr>
            <a:xfrm>
              <a:off x="1429299" y="1255254"/>
              <a:ext cx="6301213" cy="3384008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CDA0F618-1309-36D2-E1FC-F667F37E764B}"/>
                </a:ext>
              </a:extLst>
            </p:cNvPr>
            <p:cNvSpPr txBox="1"/>
            <p:nvPr/>
          </p:nvSpPr>
          <p:spPr>
            <a:xfrm>
              <a:off x="6466764" y="4639262"/>
              <a:ext cx="20279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Source </a:t>
              </a:r>
              <a:r>
                <a:rPr lang="fr-FR" sz="1200" dirty="0" err="1">
                  <a:hlinkClick r:id="rId2"/>
                </a:rPr>
                <a:t>IMTcast</a:t>
              </a:r>
              <a:endParaRPr lang="fr-FR" sz="1200" dirty="0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53398520-C08D-AE93-260B-D0BC90338645}"/>
              </a:ext>
            </a:extLst>
          </p:cNvPr>
          <p:cNvSpPr/>
          <p:nvPr/>
        </p:nvSpPr>
        <p:spPr>
          <a:xfrm>
            <a:off x="7381966" y="3623802"/>
            <a:ext cx="1035113" cy="4888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233794E-9EB5-DBCA-59A1-94C105C99AA9}"/>
              </a:ext>
            </a:extLst>
          </p:cNvPr>
          <p:cNvSpPr txBox="1"/>
          <p:nvPr/>
        </p:nvSpPr>
        <p:spPr>
          <a:xfrm>
            <a:off x="8995243" y="1727395"/>
            <a:ext cx="2293918" cy="147732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IDH : indice de développement humain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Santé, longévité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Niveau d’éducation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Niveau de vie</a:t>
            </a:r>
          </a:p>
        </p:txBody>
      </p:sp>
    </p:spTree>
    <p:extLst>
      <p:ext uri="{BB962C8B-B14F-4D97-AF65-F5344CB8AC3E}">
        <p14:creationId xmlns:p14="http://schemas.microsoft.com/office/powerpoint/2010/main" val="398776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87C39AE-A9D6-6259-84F7-AEB5DAE64F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2024 - 2025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9C8DE44-EE51-F63E-FFA8-BAC20C60D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6BEBC2-0194-5749-5C8B-D93D45D8B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13</a:t>
            </a:fld>
            <a:endParaRPr lang="en-GB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CB4B317-FFDD-6BCB-C4FB-3A6D9E3BCF1A}"/>
              </a:ext>
            </a:extLst>
          </p:cNvPr>
          <p:cNvGrpSpPr/>
          <p:nvPr/>
        </p:nvGrpSpPr>
        <p:grpSpPr>
          <a:xfrm>
            <a:off x="3983991" y="1941195"/>
            <a:ext cx="5029200" cy="2702560"/>
            <a:chOff x="3850641" y="1798320"/>
            <a:chExt cx="5029200" cy="270256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7A4730AA-AF73-4F05-6015-BD1EE0EBF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50641" y="1798320"/>
              <a:ext cx="5029200" cy="2702560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489EC9EB-2A65-8ABD-224F-CB63B579D9B4}"/>
                </a:ext>
              </a:extLst>
            </p:cNvPr>
            <p:cNvSpPr txBox="1"/>
            <p:nvPr/>
          </p:nvSpPr>
          <p:spPr>
            <a:xfrm>
              <a:off x="4924201" y="2734205"/>
              <a:ext cx="25593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>
                  <a:solidFill>
                    <a:srgbClr val="FF0000"/>
                  </a:solidFill>
                </a:rPr>
                <a:t>Éléments pour le futur</a:t>
              </a:r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CF05C30B-0EDB-5737-B6B8-2985737C7439}"/>
              </a:ext>
            </a:extLst>
          </p:cNvPr>
          <p:cNvSpPr txBox="1"/>
          <p:nvPr/>
        </p:nvSpPr>
        <p:spPr>
          <a:xfrm>
            <a:off x="8392562" y="352739"/>
            <a:ext cx="2789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dirty="0">
                <a:solidFill>
                  <a:srgbClr val="FF0000"/>
                </a:solidFill>
                <a:latin typeface="Century Gothic" panose="020B0502020202020204"/>
              </a:rPr>
              <a:t>Et maintenant ?</a:t>
            </a:r>
            <a:endParaRPr lang="en-GB" dirty="0">
              <a:solidFill>
                <a:srgbClr val="FF0000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73251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4D1A632-658E-0885-B643-2B453B2B24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2024 - 2025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6EE1D2C-AEED-8464-5E25-658CE2293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DB0541F-3590-C5DA-B1BE-A7C00144C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14</a:t>
            </a:fld>
            <a:endParaRPr lang="en-GB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BC544DE-53A2-F225-18BA-D3D2683E7B14}"/>
              </a:ext>
            </a:extLst>
          </p:cNvPr>
          <p:cNvSpPr txBox="1"/>
          <p:nvPr/>
        </p:nvSpPr>
        <p:spPr>
          <a:xfrm>
            <a:off x="7762874" y="352739"/>
            <a:ext cx="394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N°1 Baisse des énergies en stock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956B004-13C5-D922-99BB-48E6CEAA7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4730" y="1277640"/>
            <a:ext cx="7429805" cy="3376667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2" name="Accolade ouvrante 11">
            <a:extLst>
              <a:ext uri="{FF2B5EF4-FFF2-40B4-BE49-F238E27FC236}">
                <a16:creationId xmlns:a16="http://schemas.microsoft.com/office/drawing/2014/main" id="{577AA699-54BD-6D8D-1553-FE06FDBA8A5E}"/>
              </a:ext>
            </a:extLst>
          </p:cNvPr>
          <p:cNvSpPr/>
          <p:nvPr/>
        </p:nvSpPr>
        <p:spPr>
          <a:xfrm rot="16200000">
            <a:off x="5460657" y="2921029"/>
            <a:ext cx="657225" cy="4290111"/>
          </a:xfrm>
          <a:prstGeom prst="leftBrac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Accolade ouvrante 12">
            <a:extLst>
              <a:ext uri="{FF2B5EF4-FFF2-40B4-BE49-F238E27FC236}">
                <a16:creationId xmlns:a16="http://schemas.microsoft.com/office/drawing/2014/main" id="{DA809B4E-1356-2039-BB55-ED767440420F}"/>
              </a:ext>
            </a:extLst>
          </p:cNvPr>
          <p:cNvSpPr/>
          <p:nvPr/>
        </p:nvSpPr>
        <p:spPr>
          <a:xfrm rot="16200000">
            <a:off x="9040342" y="4005164"/>
            <a:ext cx="657225" cy="2121841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B0B6935-1EA8-6351-1793-20F2F6EE9023}"/>
              </a:ext>
            </a:extLst>
          </p:cNvPr>
          <p:cNvSpPr txBox="1"/>
          <p:nvPr/>
        </p:nvSpPr>
        <p:spPr>
          <a:xfrm>
            <a:off x="4581525" y="5477861"/>
            <a:ext cx="26955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Pétrole très abondant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4C2A134-DD25-F097-9937-7683952E99D8}"/>
              </a:ext>
            </a:extLst>
          </p:cNvPr>
          <p:cNvSpPr txBox="1"/>
          <p:nvPr/>
        </p:nvSpPr>
        <p:spPr>
          <a:xfrm>
            <a:off x="8178545" y="5477861"/>
            <a:ext cx="269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Production stagnante ou en déclin</a:t>
            </a:r>
          </a:p>
        </p:txBody>
      </p:sp>
    </p:spTree>
    <p:extLst>
      <p:ext uri="{BB962C8B-B14F-4D97-AF65-F5344CB8AC3E}">
        <p14:creationId xmlns:p14="http://schemas.microsoft.com/office/powerpoint/2010/main" val="2153487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4D1A632-658E-0885-B643-2B453B2B24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2024 - 2025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6EE1D2C-AEED-8464-5E25-658CE2293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DB0541F-3590-C5DA-B1BE-A7C00144C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15</a:t>
            </a:fld>
            <a:endParaRPr lang="en-GB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BC544DE-53A2-F225-18BA-D3D2683E7B14}"/>
              </a:ext>
            </a:extLst>
          </p:cNvPr>
          <p:cNvSpPr txBox="1"/>
          <p:nvPr/>
        </p:nvSpPr>
        <p:spPr>
          <a:xfrm>
            <a:off x="7762874" y="352739"/>
            <a:ext cx="394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N°1 Baisse des énergies en stock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268E30B-6C0C-A2A5-EA3E-54C9A5DAF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1045" y="1326095"/>
            <a:ext cx="5553075" cy="4205810"/>
          </a:xfrm>
          <a:prstGeom prst="rect">
            <a:avLst/>
          </a:prstGeom>
        </p:spPr>
      </p:pic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ABCBB8AB-CF17-6FED-883D-53479F9AF0D7}"/>
              </a:ext>
            </a:extLst>
          </p:cNvPr>
          <p:cNvSpPr/>
          <p:nvPr/>
        </p:nvSpPr>
        <p:spPr>
          <a:xfrm rot="1820912">
            <a:off x="7709985" y="2542573"/>
            <a:ext cx="1488270" cy="1942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F3D1460-AB72-1D2C-EA99-A3FE69100A4B}"/>
              </a:ext>
            </a:extLst>
          </p:cNvPr>
          <p:cNvSpPr txBox="1"/>
          <p:nvPr/>
        </p:nvSpPr>
        <p:spPr>
          <a:xfrm>
            <a:off x="2717672" y="2415334"/>
            <a:ext cx="2076450" cy="18158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Le pic de production du pétrole </a:t>
            </a:r>
            <a:r>
              <a:rPr lang="fr-FR" sz="1600" dirty="0">
                <a:solidFill>
                  <a:srgbClr val="FF0000"/>
                </a:solidFill>
              </a:rPr>
              <a:t>classique</a:t>
            </a:r>
            <a:r>
              <a:rPr lang="fr-FR" sz="1600" dirty="0"/>
              <a:t> est passé depuis 2010</a:t>
            </a:r>
          </a:p>
          <a:p>
            <a:r>
              <a:rPr lang="fr-FR" sz="1600" dirty="0"/>
              <a:t>La consommation n’a fait que croître</a:t>
            </a:r>
          </a:p>
        </p:txBody>
      </p:sp>
      <p:sp>
        <p:nvSpPr>
          <p:cNvPr id="6" name="Nuage 5">
            <a:extLst>
              <a:ext uri="{FF2B5EF4-FFF2-40B4-BE49-F238E27FC236}">
                <a16:creationId xmlns:a16="http://schemas.microsoft.com/office/drawing/2014/main" id="{4A6FF258-AC88-274A-2882-092122A867ED}"/>
              </a:ext>
            </a:extLst>
          </p:cNvPr>
          <p:cNvSpPr/>
          <p:nvPr/>
        </p:nvSpPr>
        <p:spPr>
          <a:xfrm>
            <a:off x="9041621" y="2941726"/>
            <a:ext cx="432707" cy="424543"/>
          </a:xfrm>
          <a:prstGeom prst="cloud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365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BCBA423-D901-0266-B2C6-F5E655B19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51BD9A3-03C8-CFF9-614C-5E64A6154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16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C9E6E28-2B4F-89BA-B946-D677FFE69C4C}"/>
              </a:ext>
            </a:extLst>
          </p:cNvPr>
          <p:cNvSpPr txBox="1"/>
          <p:nvPr/>
        </p:nvSpPr>
        <p:spPr>
          <a:xfrm>
            <a:off x="7762874" y="352739"/>
            <a:ext cx="394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N°2 </a:t>
            </a:r>
            <a:r>
              <a:rPr lang="fr-FR" dirty="0" err="1">
                <a:solidFill>
                  <a:srgbClr val="FF0000"/>
                </a:solidFill>
              </a:rPr>
              <a:t>Défossiliser</a:t>
            </a:r>
            <a:r>
              <a:rPr lang="fr-FR" dirty="0">
                <a:solidFill>
                  <a:srgbClr val="FF0000"/>
                </a:solidFill>
              </a:rPr>
              <a:t> l’énergie humaine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3D68169-C6D0-86C5-6D2D-32C54EF1B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0001" y="1201969"/>
            <a:ext cx="2795587" cy="395156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0040B3A-5422-F2F0-1CD9-A905C2D9E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0664" y="1519797"/>
            <a:ext cx="5105400" cy="36195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17135B4-DFB8-9C7C-8DA6-C610B8A40B83}"/>
              </a:ext>
            </a:extLst>
          </p:cNvPr>
          <p:cNvSpPr txBox="1"/>
          <p:nvPr/>
        </p:nvSpPr>
        <p:spPr>
          <a:xfrm>
            <a:off x="2967317" y="5153537"/>
            <a:ext cx="3442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« Business as </a:t>
            </a:r>
            <a:r>
              <a:rPr lang="fr-FR" sz="1400" dirty="0" err="1"/>
              <a:t>usual</a:t>
            </a:r>
            <a:r>
              <a:rPr lang="fr-FR" sz="1400" dirty="0"/>
              <a:t> » ?</a:t>
            </a:r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ED1825BF-906E-E51C-061F-CD8D4EA6618A}"/>
              </a:ext>
            </a:extLst>
          </p:cNvPr>
          <p:cNvSpPr/>
          <p:nvPr/>
        </p:nvSpPr>
        <p:spPr>
          <a:xfrm>
            <a:off x="7286064" y="3128682"/>
            <a:ext cx="755277" cy="21515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98259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87C39AE-A9D6-6259-84F7-AEB5DAE64F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2024 - 2025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9C8DE44-EE51-F63E-FFA8-BAC20C60D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6BEBC2-0194-5749-5C8B-D93D45D8B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17</a:t>
            </a:fld>
            <a:endParaRPr lang="en-GB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CB4B317-FFDD-6BCB-C4FB-3A6D9E3BCF1A}"/>
              </a:ext>
            </a:extLst>
          </p:cNvPr>
          <p:cNvGrpSpPr/>
          <p:nvPr/>
        </p:nvGrpSpPr>
        <p:grpSpPr>
          <a:xfrm>
            <a:off x="4003041" y="1303020"/>
            <a:ext cx="5029200" cy="2702560"/>
            <a:chOff x="3850641" y="1798320"/>
            <a:chExt cx="5029200" cy="270256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7A4730AA-AF73-4F05-6015-BD1EE0EBF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50641" y="1798320"/>
              <a:ext cx="5029200" cy="2702560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489EC9EB-2A65-8ABD-224F-CB63B579D9B4}"/>
                </a:ext>
              </a:extLst>
            </p:cNvPr>
            <p:cNvSpPr txBox="1"/>
            <p:nvPr/>
          </p:nvSpPr>
          <p:spPr>
            <a:xfrm>
              <a:off x="5695950" y="2949545"/>
              <a:ext cx="18359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>
                  <a:solidFill>
                    <a:srgbClr val="FF0000"/>
                  </a:solidFill>
                </a:rPr>
                <a:t>L’urgence</a:t>
              </a:r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CF05C30B-0EDB-5737-B6B8-2985737C7439}"/>
              </a:ext>
            </a:extLst>
          </p:cNvPr>
          <p:cNvSpPr txBox="1"/>
          <p:nvPr/>
        </p:nvSpPr>
        <p:spPr>
          <a:xfrm>
            <a:off x="7079810" y="352739"/>
            <a:ext cx="4102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dirty="0">
                <a:solidFill>
                  <a:srgbClr val="FF0000"/>
                </a:solidFill>
                <a:latin typeface="Century Gothic" panose="020B0502020202020204"/>
              </a:rPr>
              <a:t>N°3 : de </a:t>
            </a:r>
            <a:r>
              <a:rPr lang="fr-FR" dirty="0" err="1">
                <a:solidFill>
                  <a:srgbClr val="FF0000"/>
                </a:solidFill>
                <a:latin typeface="Century Gothic" panose="020B0502020202020204"/>
              </a:rPr>
              <a:t>Yaka</a:t>
            </a:r>
            <a:r>
              <a:rPr lang="fr-FR" dirty="0">
                <a:solidFill>
                  <a:srgbClr val="FF0000"/>
                </a:solidFill>
                <a:latin typeface="Century Gothic" panose="020B0502020202020204"/>
              </a:rPr>
              <a:t>, </a:t>
            </a:r>
            <a:r>
              <a:rPr lang="fr-FR" dirty="0" err="1">
                <a:solidFill>
                  <a:srgbClr val="FF0000"/>
                </a:solidFill>
                <a:latin typeface="Century Gothic" panose="020B0502020202020204"/>
              </a:rPr>
              <a:t>Fautkon</a:t>
            </a:r>
            <a:r>
              <a:rPr lang="fr-FR" dirty="0">
                <a:solidFill>
                  <a:srgbClr val="FF0000"/>
                </a:solidFill>
                <a:latin typeface="Century Gothic" panose="020B0502020202020204"/>
              </a:rPr>
              <a:t> à KAYA </a:t>
            </a:r>
            <a:endParaRPr lang="en-GB" dirty="0">
              <a:solidFill>
                <a:srgbClr val="FF0000"/>
              </a:solidFill>
              <a:latin typeface="Century Gothic" panose="020B0502020202020204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54B2B8B-8FC0-226A-2675-EA488D03F0D6}"/>
              </a:ext>
            </a:extLst>
          </p:cNvPr>
          <p:cNvSpPr txBox="1"/>
          <p:nvPr/>
        </p:nvSpPr>
        <p:spPr>
          <a:xfrm>
            <a:off x="2438400" y="4648200"/>
            <a:ext cx="8696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Urgence de l’urgence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</a:rPr>
              <a:t>diminuer drastiquement (stopper) les émissions de CO</a:t>
            </a:r>
            <a:r>
              <a:rPr lang="fr-FR" baseline="-25000" dirty="0">
                <a:solidFill>
                  <a:srgbClr val="0070C0"/>
                </a:solidFill>
              </a:rPr>
              <a:t>2</a:t>
            </a:r>
            <a:r>
              <a:rPr lang="fr-FR" dirty="0">
                <a:solidFill>
                  <a:srgbClr val="0070C0"/>
                </a:solidFill>
              </a:rPr>
              <a:t>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</a:rPr>
              <a:t>arrêter de déterrer le carbone et de l’envoyer dans l’atmosphère</a:t>
            </a:r>
          </a:p>
        </p:txBody>
      </p:sp>
    </p:spTree>
    <p:extLst>
      <p:ext uri="{BB962C8B-B14F-4D97-AF65-F5344CB8AC3E}">
        <p14:creationId xmlns:p14="http://schemas.microsoft.com/office/powerpoint/2010/main" val="14262036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918AEEE-5A61-45BF-A638-51F86FF9F8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2024 - 2025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BAE94A5-AE2D-4C1A-B647-6365607D8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39FC8DC-A783-4125-A3F5-6D1F00A0E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18</a:t>
            </a:fld>
            <a:endParaRPr lang="en-GB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54A22C7-19EC-4DFB-A37D-F82F9FF778F5}"/>
              </a:ext>
            </a:extLst>
          </p:cNvPr>
          <p:cNvSpPr txBox="1"/>
          <p:nvPr/>
        </p:nvSpPr>
        <p:spPr>
          <a:xfrm>
            <a:off x="7143751" y="415636"/>
            <a:ext cx="4203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Et pourtant : le carbone c’est la vie</a:t>
            </a:r>
            <a:endParaRPr lang="fr-FR" baseline="-25000" dirty="0">
              <a:solidFill>
                <a:srgbClr val="FF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78F9B97-35AE-6F52-581E-CCE4047E8DBC}"/>
              </a:ext>
            </a:extLst>
          </p:cNvPr>
          <p:cNvSpPr txBox="1"/>
          <p:nvPr/>
        </p:nvSpPr>
        <p:spPr>
          <a:xfrm>
            <a:off x="2734559" y="5324645"/>
            <a:ext cx="7796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Diminuer (supprimer) l’usage des énergies fossiles par combustion</a:t>
            </a:r>
          </a:p>
          <a:p>
            <a:pPr algn="ctr"/>
            <a:r>
              <a:rPr lang="fr-FR" dirty="0">
                <a:solidFill>
                  <a:srgbClr val="FF0000"/>
                </a:solidFill>
              </a:rPr>
              <a:t>Diminuer l’empreinte carbone de nos activités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9245E42-81B0-1226-988D-B061D191F7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65" t="467" r="17647" b="-1"/>
          <a:stretch/>
        </p:blipFill>
        <p:spPr>
          <a:xfrm>
            <a:off x="2734559" y="1933749"/>
            <a:ext cx="1610785" cy="2444391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61509072-A550-185F-4761-804F2AD7E09A}"/>
              </a:ext>
            </a:extLst>
          </p:cNvPr>
          <p:cNvSpPr txBox="1"/>
          <p:nvPr/>
        </p:nvSpPr>
        <p:spPr>
          <a:xfrm>
            <a:off x="4974677" y="1466833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Carbone : élément de la vie et composant de la plupart de nos objets.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3216B54-63F6-2458-C569-E052D057B331}"/>
              </a:ext>
            </a:extLst>
          </p:cNvPr>
          <p:cNvSpPr txBox="1"/>
          <p:nvPr/>
        </p:nvSpPr>
        <p:spPr>
          <a:xfrm>
            <a:off x="5159069" y="3442451"/>
            <a:ext cx="2590800" cy="1200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En 2022, 10% du carbone fossile est utilisé pour fabriquer nos objets modernes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589F8F1A-D942-8433-4D3A-8E76658C5F1D}"/>
              </a:ext>
            </a:extLst>
          </p:cNvPr>
          <p:cNvGrpSpPr/>
          <p:nvPr/>
        </p:nvGrpSpPr>
        <p:grpSpPr>
          <a:xfrm>
            <a:off x="7934260" y="1845194"/>
            <a:ext cx="3136896" cy="2310896"/>
            <a:chOff x="7934260" y="1845194"/>
            <a:chExt cx="3136896" cy="2310896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9A7EC877-72DD-FEF9-83C9-495F48A3F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34260" y="1845194"/>
              <a:ext cx="3046361" cy="2049286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F42A4EE4-FCC5-A55A-39DF-BF81F196AE07}"/>
                </a:ext>
              </a:extLst>
            </p:cNvPr>
            <p:cNvSpPr txBox="1"/>
            <p:nvPr/>
          </p:nvSpPr>
          <p:spPr>
            <a:xfrm>
              <a:off x="8320135" y="3894480"/>
              <a:ext cx="2751021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1050" dirty="0"/>
                <a:t>Le monde sans fin – Bain, </a:t>
              </a:r>
              <a:r>
                <a:rPr lang="fr-FR" sz="1050" dirty="0" err="1"/>
                <a:t>Jancovici</a:t>
              </a:r>
              <a:endParaRPr lang="fr-FR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1216449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1FBEA76-BBFD-41D2-FC8C-6BE9440151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2024 - 2025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D12B66E-89D9-0879-FF71-47C2C16B8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31D2504-60A7-8A36-7359-E8555CCAA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19</a:t>
            </a:fld>
            <a:endParaRPr lang="en-GB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B3B5D04-3521-8625-B01A-3CF66626A03E}"/>
              </a:ext>
            </a:extLst>
          </p:cNvPr>
          <p:cNvSpPr txBox="1"/>
          <p:nvPr/>
        </p:nvSpPr>
        <p:spPr>
          <a:xfrm>
            <a:off x="5984300" y="414797"/>
            <a:ext cx="533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Quels paramètres de l’empreinte carbone ?</a:t>
            </a:r>
            <a:endParaRPr lang="fr-FR" baseline="-25000" dirty="0">
              <a:solidFill>
                <a:srgbClr val="FF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CAEA534-B581-7D58-74B4-3D8985483407}"/>
              </a:ext>
            </a:extLst>
          </p:cNvPr>
          <p:cNvSpPr txBox="1"/>
          <p:nvPr/>
        </p:nvSpPr>
        <p:spPr>
          <a:xfrm>
            <a:off x="2505075" y="1885950"/>
            <a:ext cx="512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Paramètre </a:t>
            </a:r>
            <a:r>
              <a:rPr lang="fr-FR" dirty="0">
                <a:solidFill>
                  <a:srgbClr val="FF0000"/>
                </a:solidFill>
              </a:rPr>
              <a:t>Pop </a:t>
            </a:r>
            <a:r>
              <a:rPr lang="fr-FR" dirty="0"/>
              <a:t>comme « population »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7CF612A-BC95-1966-31B4-2FEB10202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9406" y="970346"/>
            <a:ext cx="2818559" cy="305343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FC4BA72-1C9E-7370-3410-3603ACF8B558}"/>
              </a:ext>
            </a:extLst>
          </p:cNvPr>
          <p:cNvSpPr txBox="1"/>
          <p:nvPr/>
        </p:nvSpPr>
        <p:spPr>
          <a:xfrm>
            <a:off x="6260591" y="4602719"/>
            <a:ext cx="533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Paramètre </a:t>
            </a:r>
            <a:r>
              <a:rPr lang="fr-FR" dirty="0">
                <a:solidFill>
                  <a:srgbClr val="FF0000"/>
                </a:solidFill>
              </a:rPr>
              <a:t>PIB </a:t>
            </a:r>
            <a:r>
              <a:rPr lang="fr-FR" dirty="0"/>
              <a:t>comme «  richesses produites »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50A93D0-6472-4614-6BC9-D82B4A7BC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763" y="3429000"/>
            <a:ext cx="3735237" cy="254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27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87C39AE-A9D6-6259-84F7-AEB5DAE64F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2024 - 2025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9C8DE44-EE51-F63E-FFA8-BAC20C60D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6BEBC2-0194-5749-5C8B-D93D45D8B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</a:t>
            </a:fld>
            <a:endParaRPr lang="en-GB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A4730AA-AF73-4F05-6015-BD1EE0EBF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641" y="1798320"/>
            <a:ext cx="5029200" cy="270256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89EC9EB-2A65-8ABD-224F-CB63B579D9B4}"/>
              </a:ext>
            </a:extLst>
          </p:cNvPr>
          <p:cNvSpPr txBox="1"/>
          <p:nvPr/>
        </p:nvSpPr>
        <p:spPr>
          <a:xfrm>
            <a:off x="4726113" y="2702103"/>
            <a:ext cx="3503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La quête de l’énergie de l’homo sapiens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32D877E-0DBC-B13A-267E-F59482178036}"/>
              </a:ext>
            </a:extLst>
          </p:cNvPr>
          <p:cNvSpPr txBox="1"/>
          <p:nvPr/>
        </p:nvSpPr>
        <p:spPr>
          <a:xfrm>
            <a:off x="9164320" y="352739"/>
            <a:ext cx="2149600" cy="370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État des lieux</a:t>
            </a:r>
          </a:p>
        </p:txBody>
      </p:sp>
    </p:spTree>
    <p:extLst>
      <p:ext uri="{BB962C8B-B14F-4D97-AF65-F5344CB8AC3E}">
        <p14:creationId xmlns:p14="http://schemas.microsoft.com/office/powerpoint/2010/main" val="3633416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1FBEA76-BBFD-41D2-FC8C-6BE9440151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2024 - 2025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D12B66E-89D9-0879-FF71-47C2C16B8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31D2504-60A7-8A36-7359-E8555CCAA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20</a:t>
            </a:fld>
            <a:endParaRPr lang="en-GB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CAEA534-B581-7D58-74B4-3D8985483407}"/>
              </a:ext>
            </a:extLst>
          </p:cNvPr>
          <p:cNvSpPr txBox="1"/>
          <p:nvPr/>
        </p:nvSpPr>
        <p:spPr>
          <a:xfrm>
            <a:off x="2070317" y="1628775"/>
            <a:ext cx="2219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Paramètre </a:t>
            </a:r>
            <a:r>
              <a:rPr lang="fr-FR" dirty="0">
                <a:solidFill>
                  <a:srgbClr val="FF0000"/>
                </a:solidFill>
              </a:rPr>
              <a:t>E  </a:t>
            </a:r>
            <a:r>
              <a:rPr lang="fr-FR" dirty="0"/>
              <a:t>comme « énergie utilisée »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FC4BA72-1C9E-7370-3410-3603ACF8B558}"/>
              </a:ext>
            </a:extLst>
          </p:cNvPr>
          <p:cNvSpPr txBox="1"/>
          <p:nvPr/>
        </p:nvSpPr>
        <p:spPr>
          <a:xfrm>
            <a:off x="2283981" y="3873475"/>
            <a:ext cx="24751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Paramètre </a:t>
            </a:r>
            <a:r>
              <a:rPr lang="fr-FR" dirty="0">
                <a:solidFill>
                  <a:srgbClr val="FF0000"/>
                </a:solidFill>
              </a:rPr>
              <a:t>CO</a:t>
            </a:r>
            <a:r>
              <a:rPr lang="fr-FR" baseline="-25000" dirty="0">
                <a:solidFill>
                  <a:srgbClr val="FF0000"/>
                </a:solidFill>
              </a:rPr>
              <a:t>2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/>
              <a:t>comme «  part d’énergies carbonées » 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DF1A163-C30A-5D42-78BA-DF3D3219C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633" y="1628775"/>
            <a:ext cx="6749707" cy="328017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52043DB-2A12-B091-1890-D5245DE510D3}"/>
              </a:ext>
            </a:extLst>
          </p:cNvPr>
          <p:cNvSpPr txBox="1"/>
          <p:nvPr/>
        </p:nvSpPr>
        <p:spPr>
          <a:xfrm>
            <a:off x="6096000" y="402635"/>
            <a:ext cx="533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Quels paramètres de l’empreinte carbone ?</a:t>
            </a:r>
            <a:endParaRPr lang="fr-FR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0106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95669BD-FD14-C22D-239D-0040724EB5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2024 - 2025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B4CC1B1-0015-E1C4-66F0-40F904103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DF5A862-447D-14EF-1286-853979333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21</a:t>
            </a:fld>
            <a:endParaRPr lang="en-GB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CCBBB48-626E-520E-EBA4-397C5570408C}"/>
              </a:ext>
            </a:extLst>
          </p:cNvPr>
          <p:cNvSpPr txBox="1"/>
          <p:nvPr/>
        </p:nvSpPr>
        <p:spPr>
          <a:xfrm>
            <a:off x="8519311" y="465886"/>
            <a:ext cx="2821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L’équation de Kaya</a:t>
            </a:r>
            <a:endParaRPr lang="fr-FR" baseline="-25000" dirty="0">
              <a:solidFill>
                <a:srgbClr val="FF0000"/>
              </a:solidFill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6E99847-256B-D0DF-BFC5-F669D049AD47}"/>
              </a:ext>
            </a:extLst>
          </p:cNvPr>
          <p:cNvSpPr/>
          <p:nvPr/>
        </p:nvSpPr>
        <p:spPr>
          <a:xfrm>
            <a:off x="8881449" y="1564106"/>
            <a:ext cx="1638677" cy="79670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Population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713A0AC8-251D-0137-22BD-9558B36479A4}"/>
              </a:ext>
            </a:extLst>
          </p:cNvPr>
          <p:cNvSpPr/>
          <p:nvPr/>
        </p:nvSpPr>
        <p:spPr>
          <a:xfrm>
            <a:off x="9134339" y="5075945"/>
            <a:ext cx="1638677" cy="79670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Le niveau de vie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C3A8AE57-6C96-39C9-1F1B-87F913933EBC}"/>
              </a:ext>
            </a:extLst>
          </p:cNvPr>
          <p:cNvSpPr/>
          <p:nvPr/>
        </p:nvSpPr>
        <p:spPr>
          <a:xfrm>
            <a:off x="1963095" y="1349891"/>
            <a:ext cx="1786550" cy="112564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L’efficacité énergétique de l’économie 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94C33A93-BF7F-BB28-97CA-B072CDF7320A}"/>
              </a:ext>
            </a:extLst>
          </p:cNvPr>
          <p:cNvSpPr/>
          <p:nvPr/>
        </p:nvSpPr>
        <p:spPr>
          <a:xfrm>
            <a:off x="1924166" y="4869988"/>
            <a:ext cx="1786550" cy="112564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Pourcentage d’énergies fossiles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9E8CFC7-45C2-4B8E-E6A0-4A8C3AEABD02}"/>
              </a:ext>
            </a:extLst>
          </p:cNvPr>
          <p:cNvSpPr txBox="1"/>
          <p:nvPr/>
        </p:nvSpPr>
        <p:spPr>
          <a:xfrm>
            <a:off x="4144979" y="970346"/>
            <a:ext cx="5324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Facteurs influant le taux d’émission de CO</a:t>
            </a:r>
            <a:r>
              <a:rPr lang="fr-FR" baseline="-25000" dirty="0"/>
              <a:t>2</a:t>
            </a:r>
            <a:r>
              <a:rPr lang="fr-FR" dirty="0"/>
              <a:t> </a:t>
            </a:r>
          </a:p>
        </p:txBody>
      </p:sp>
      <p:sp>
        <p:nvSpPr>
          <p:cNvPr id="20" name="Nuage 19">
            <a:extLst>
              <a:ext uri="{FF2B5EF4-FFF2-40B4-BE49-F238E27FC236}">
                <a16:creationId xmlns:a16="http://schemas.microsoft.com/office/drawing/2014/main" id="{4E0DBD94-6BDC-10BE-2059-7698D689F93F}"/>
              </a:ext>
            </a:extLst>
          </p:cNvPr>
          <p:cNvSpPr/>
          <p:nvPr/>
        </p:nvSpPr>
        <p:spPr>
          <a:xfrm>
            <a:off x="5501186" y="1419854"/>
            <a:ext cx="1919334" cy="125843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Équation de Kaya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609643C6-DC3B-7628-9C01-8B74B123C729}"/>
              </a:ext>
            </a:extLst>
          </p:cNvPr>
          <p:cNvSpPr/>
          <p:nvPr/>
        </p:nvSpPr>
        <p:spPr>
          <a:xfrm>
            <a:off x="5714098" y="2694034"/>
            <a:ext cx="513030" cy="73333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58DDD208-DFEC-55AF-B822-4216DC7A53EA}"/>
              </a:ext>
            </a:extLst>
          </p:cNvPr>
          <p:cNvSpPr/>
          <p:nvPr/>
        </p:nvSpPr>
        <p:spPr>
          <a:xfrm>
            <a:off x="6951404" y="2694034"/>
            <a:ext cx="513030" cy="83593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F585DE69-403A-970E-15E1-2FE43B48E159}"/>
              </a:ext>
            </a:extLst>
          </p:cNvPr>
          <p:cNvSpPr/>
          <p:nvPr/>
        </p:nvSpPr>
        <p:spPr>
          <a:xfrm>
            <a:off x="7603407" y="2807753"/>
            <a:ext cx="513030" cy="50095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8FAFFD31-1EFD-F3B4-9F28-A39E73B314E5}"/>
              </a:ext>
            </a:extLst>
          </p:cNvPr>
          <p:cNvSpPr/>
          <p:nvPr/>
        </p:nvSpPr>
        <p:spPr>
          <a:xfrm>
            <a:off x="6326716" y="2725728"/>
            <a:ext cx="478632" cy="83593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ED210EC2-8DBB-C4E2-B3EA-257B20EA111E}"/>
              </a:ext>
            </a:extLst>
          </p:cNvPr>
          <p:cNvSpPr/>
          <p:nvPr/>
        </p:nvSpPr>
        <p:spPr>
          <a:xfrm>
            <a:off x="4989822" y="2843967"/>
            <a:ext cx="513030" cy="58339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12056C6D-4957-F287-B276-18F7D973EF3A}"/>
              </a:ext>
            </a:extLst>
          </p:cNvPr>
          <p:cNvCxnSpPr>
            <a:cxnSpLocks/>
            <a:endCxn id="45" idx="0"/>
          </p:cNvCxnSpPr>
          <p:nvPr/>
        </p:nvCxnSpPr>
        <p:spPr>
          <a:xfrm flipH="1">
            <a:off x="2931068" y="3237607"/>
            <a:ext cx="1991762" cy="8162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 : coins arrondis 44">
            <a:extLst>
              <a:ext uri="{FF2B5EF4-FFF2-40B4-BE49-F238E27FC236}">
                <a16:creationId xmlns:a16="http://schemas.microsoft.com/office/drawing/2014/main" id="{9F1F9FE9-9D60-5FC6-F055-2F1F09259F1C}"/>
              </a:ext>
            </a:extLst>
          </p:cNvPr>
          <p:cNvSpPr/>
          <p:nvPr/>
        </p:nvSpPr>
        <p:spPr>
          <a:xfrm>
            <a:off x="2252058" y="4053838"/>
            <a:ext cx="1358020" cy="69711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FF0000"/>
                </a:solidFill>
              </a:rPr>
              <a:t>Quantité totale de CO</a:t>
            </a:r>
            <a:r>
              <a:rPr lang="fr-FR" sz="1600" baseline="-25000" dirty="0">
                <a:solidFill>
                  <a:srgbClr val="FF0000"/>
                </a:solidFill>
              </a:rPr>
              <a:t>2</a:t>
            </a:r>
            <a:r>
              <a:rPr lang="fr-FR" sz="1600" dirty="0">
                <a:solidFill>
                  <a:srgbClr val="FF0000"/>
                </a:solidFill>
              </a:rPr>
              <a:t> </a:t>
            </a:r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9791699E-4C43-C3AC-BFD1-0D9C9DC53737}"/>
              </a:ext>
            </a:extLst>
          </p:cNvPr>
          <p:cNvCxnSpPr>
            <a:cxnSpLocks/>
          </p:cNvCxnSpPr>
          <p:nvPr/>
        </p:nvCxnSpPr>
        <p:spPr>
          <a:xfrm flipH="1">
            <a:off x="5342004" y="3305620"/>
            <a:ext cx="444221" cy="5552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 : coins arrondis 46">
            <a:extLst>
              <a:ext uri="{FF2B5EF4-FFF2-40B4-BE49-F238E27FC236}">
                <a16:creationId xmlns:a16="http://schemas.microsoft.com/office/drawing/2014/main" id="{30E4EDE6-B68F-2190-9E96-4D53ABEA915F}"/>
              </a:ext>
            </a:extLst>
          </p:cNvPr>
          <p:cNvSpPr/>
          <p:nvPr/>
        </p:nvSpPr>
        <p:spPr>
          <a:xfrm>
            <a:off x="4567033" y="3889017"/>
            <a:ext cx="1358020" cy="95538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FF0000"/>
                </a:solidFill>
              </a:rPr>
              <a:t>Quantité par unité d’énergie utilisée</a:t>
            </a:r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3819A967-95A4-1D05-ECE3-18363A97874E}"/>
              </a:ext>
            </a:extLst>
          </p:cNvPr>
          <p:cNvCxnSpPr>
            <a:cxnSpLocks/>
            <a:stCxn id="42" idx="4"/>
          </p:cNvCxnSpPr>
          <p:nvPr/>
        </p:nvCxnSpPr>
        <p:spPr>
          <a:xfrm>
            <a:off x="6566032" y="3561658"/>
            <a:ext cx="262856" cy="3630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 : coins arrondis 48">
            <a:extLst>
              <a:ext uri="{FF2B5EF4-FFF2-40B4-BE49-F238E27FC236}">
                <a16:creationId xmlns:a16="http://schemas.microsoft.com/office/drawing/2014/main" id="{FABD333D-5CBD-6927-6DC2-C8C6A2E16337}"/>
              </a:ext>
            </a:extLst>
          </p:cNvPr>
          <p:cNvSpPr/>
          <p:nvPr/>
        </p:nvSpPr>
        <p:spPr>
          <a:xfrm>
            <a:off x="6126338" y="3924705"/>
            <a:ext cx="1358020" cy="95538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FF0000"/>
                </a:solidFill>
              </a:rPr>
              <a:t>Quantité d’énergie fonction du PIB</a:t>
            </a:r>
          </a:p>
        </p:txBody>
      </p: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5E7706F0-0AE8-A74E-41F0-411558FA154D}"/>
              </a:ext>
            </a:extLst>
          </p:cNvPr>
          <p:cNvCxnSpPr>
            <a:cxnSpLocks/>
            <a:stCxn id="40" idx="4"/>
          </p:cNvCxnSpPr>
          <p:nvPr/>
        </p:nvCxnSpPr>
        <p:spPr>
          <a:xfrm>
            <a:off x="7207919" y="3529964"/>
            <a:ext cx="1078577" cy="3947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8C4160F5-9C4A-CD53-56AB-8BA6DAC2EB8D}"/>
              </a:ext>
            </a:extLst>
          </p:cNvPr>
          <p:cNvSpPr/>
          <p:nvPr/>
        </p:nvSpPr>
        <p:spPr>
          <a:xfrm>
            <a:off x="7530827" y="3924705"/>
            <a:ext cx="1358020" cy="95538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FF0000"/>
                </a:solidFill>
              </a:rPr>
              <a:t>PIB par tête</a:t>
            </a:r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D96BEE74-A54D-2686-B4D1-B2126068332E}"/>
              </a:ext>
            </a:extLst>
          </p:cNvPr>
          <p:cNvCxnSpPr>
            <a:cxnSpLocks/>
            <a:stCxn id="41" idx="5"/>
          </p:cNvCxnSpPr>
          <p:nvPr/>
        </p:nvCxnSpPr>
        <p:spPr>
          <a:xfrm>
            <a:off x="8041305" y="3235341"/>
            <a:ext cx="1910414" cy="6227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 : coins arrondis 52">
            <a:extLst>
              <a:ext uri="{FF2B5EF4-FFF2-40B4-BE49-F238E27FC236}">
                <a16:creationId xmlns:a16="http://schemas.microsoft.com/office/drawing/2014/main" id="{79D53477-E69F-250E-836D-25999E49010F}"/>
              </a:ext>
            </a:extLst>
          </p:cNvPr>
          <p:cNvSpPr/>
          <p:nvPr/>
        </p:nvSpPr>
        <p:spPr>
          <a:xfrm>
            <a:off x="9249169" y="3858122"/>
            <a:ext cx="1358020" cy="95538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FF0000"/>
                </a:solidFill>
              </a:rPr>
              <a:t>Population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B78F7228-2874-47FF-9D61-484F028B9A63}"/>
              </a:ext>
            </a:extLst>
          </p:cNvPr>
          <p:cNvSpPr txBox="1"/>
          <p:nvPr/>
        </p:nvSpPr>
        <p:spPr>
          <a:xfrm>
            <a:off x="4154035" y="5075945"/>
            <a:ext cx="19917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Ex</a:t>
            </a:r>
            <a:r>
              <a:rPr lang="fr-FR" dirty="0"/>
              <a:t> </a:t>
            </a:r>
          </a:p>
          <a:p>
            <a:r>
              <a:rPr lang="fr-FR" sz="1200" dirty="0"/>
              <a:t>Charbon = 350g/kWh</a:t>
            </a:r>
          </a:p>
          <a:p>
            <a:r>
              <a:rPr lang="fr-FR" sz="1200" dirty="0"/>
              <a:t>Hydraulique = qq g/kWh</a:t>
            </a:r>
            <a:endParaRPr lang="fr-FR" dirty="0"/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94B529C4-1BF4-95B7-0A58-D5CB69EF6B30}"/>
              </a:ext>
            </a:extLst>
          </p:cNvPr>
          <p:cNvSpPr txBox="1"/>
          <p:nvPr/>
        </p:nvSpPr>
        <p:spPr>
          <a:xfrm>
            <a:off x="6523785" y="5123801"/>
            <a:ext cx="13380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Efficacité énergétique des activités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0ED542D1-1A04-EF20-DAFE-EDE88102771C}"/>
              </a:ext>
            </a:extLst>
          </p:cNvPr>
          <p:cNvSpPr txBox="1"/>
          <p:nvPr/>
        </p:nvSpPr>
        <p:spPr>
          <a:xfrm>
            <a:off x="7859922" y="5134353"/>
            <a:ext cx="12373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Richesses produites par tête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ZoneTexte 57">
                <a:extLst>
                  <a:ext uri="{FF2B5EF4-FFF2-40B4-BE49-F238E27FC236}">
                    <a16:creationId xmlns:a16="http://schemas.microsoft.com/office/drawing/2014/main" id="{1C1944A6-09C7-9C01-E2BA-3C81E2ABB5ED}"/>
                  </a:ext>
                </a:extLst>
              </p:cNvPr>
              <p:cNvSpPr txBox="1"/>
              <p:nvPr/>
            </p:nvSpPr>
            <p:spPr>
              <a:xfrm>
                <a:off x="3490563" y="2742822"/>
                <a:ext cx="6097508" cy="6127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𝑃𝐼𝐵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𝑃𝐼𝐵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𝑃𝑂𝑃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𝑃𝑂𝑃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58" name="ZoneTexte 57">
                <a:extLst>
                  <a:ext uri="{FF2B5EF4-FFF2-40B4-BE49-F238E27FC236}">
                    <a16:creationId xmlns:a16="http://schemas.microsoft.com/office/drawing/2014/main" id="{1C1944A6-09C7-9C01-E2BA-3C81E2ABB5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0563" y="2742822"/>
                <a:ext cx="6097508" cy="61279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ZoneTexte 58">
                <a:extLst>
                  <a:ext uri="{FF2B5EF4-FFF2-40B4-BE49-F238E27FC236}">
                    <a16:creationId xmlns:a16="http://schemas.microsoft.com/office/drawing/2014/main" id="{345E8EA5-144D-0075-6B4F-16F5C0CA8864}"/>
                  </a:ext>
                </a:extLst>
              </p:cNvPr>
              <p:cNvSpPr txBox="1"/>
              <p:nvPr/>
            </p:nvSpPr>
            <p:spPr>
              <a:xfrm>
                <a:off x="3490563" y="2739037"/>
                <a:ext cx="6097508" cy="6127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𝑃𝐼𝐵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𝑃𝐼𝐵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𝑃𝑂𝑃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𝑃𝑂𝑃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59" name="ZoneTexte 58">
                <a:extLst>
                  <a:ext uri="{FF2B5EF4-FFF2-40B4-BE49-F238E27FC236}">
                    <a16:creationId xmlns:a16="http://schemas.microsoft.com/office/drawing/2014/main" id="{345E8EA5-144D-0075-6B4F-16F5C0CA88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0563" y="2739037"/>
                <a:ext cx="6097508" cy="61279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836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animBg="1"/>
      <p:bldP spid="20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5" grpId="0" animBg="1"/>
      <p:bldP spid="47" grpId="0" animBg="1"/>
      <p:bldP spid="49" grpId="0" animBg="1"/>
      <p:bldP spid="51" grpId="0" animBg="1"/>
      <p:bldP spid="53" grpId="0" animBg="1"/>
      <p:bldP spid="54" grpId="0"/>
      <p:bldP spid="55" grpId="0"/>
      <p:bldP spid="56" grpId="0"/>
      <p:bldP spid="58" grpId="0"/>
      <p:bldP spid="5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2832FC0-C2DF-D13C-832B-FEBF14D8F0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2024 - 2025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12A4907-2871-043A-A572-06602B63C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60835" y="6079775"/>
            <a:ext cx="2793469" cy="365125"/>
          </a:xfrm>
        </p:spPr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2BDB7D9-4029-6BD0-FFFE-234654436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22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ADA51DB6-1105-7831-B819-C1591E738C11}"/>
                  </a:ext>
                </a:extLst>
              </p:cNvPr>
              <p:cNvSpPr txBox="1"/>
              <p:nvPr/>
            </p:nvSpPr>
            <p:spPr>
              <a:xfrm>
                <a:off x="2429993" y="2165539"/>
                <a:ext cx="3399519" cy="6127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𝑃𝐼𝐵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𝑃𝐼𝐵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𝑃𝑂𝑃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𝑃𝑂𝑃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ADA51DB6-1105-7831-B819-C1591E738C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9993" y="2165539"/>
                <a:ext cx="3399519" cy="61279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ZoneTexte 6">
            <a:extLst>
              <a:ext uri="{FF2B5EF4-FFF2-40B4-BE49-F238E27FC236}">
                <a16:creationId xmlns:a16="http://schemas.microsoft.com/office/drawing/2014/main" id="{A189F463-5865-2157-92FA-307A21D2D3A3}"/>
              </a:ext>
            </a:extLst>
          </p:cNvPr>
          <p:cNvSpPr txBox="1"/>
          <p:nvPr/>
        </p:nvSpPr>
        <p:spPr>
          <a:xfrm>
            <a:off x="2535241" y="1174337"/>
            <a:ext cx="8030424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Objectif de la France </a:t>
            </a:r>
          </a:p>
          <a:p>
            <a:r>
              <a:rPr lang="fr-FR" dirty="0">
                <a:sym typeface="Wingdings" panose="05000000000000000000" pitchFamily="2" charset="2"/>
              </a:rPr>
              <a:t> diminuer le taux de CO2 d’un facteur 3 avant 2050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86F449FC-6CAE-6A2C-78A8-75F7279CA008}"/>
                  </a:ext>
                </a:extLst>
              </p:cNvPr>
              <p:cNvSpPr txBox="1"/>
              <p:nvPr/>
            </p:nvSpPr>
            <p:spPr>
              <a:xfrm>
                <a:off x="2461801" y="2905594"/>
                <a:ext cx="59217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𝑂𝑏𝑗𝑒𝑐𝑡𝑖𝑓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: 33%=40%∗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∗180%  ∗140%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86F449FC-6CAE-6A2C-78A8-75F7279CA0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1801" y="2905594"/>
                <a:ext cx="5921708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ZoneTexte 9">
            <a:extLst>
              <a:ext uri="{FF2B5EF4-FFF2-40B4-BE49-F238E27FC236}">
                <a16:creationId xmlns:a16="http://schemas.microsoft.com/office/drawing/2014/main" id="{90091241-074A-EEC9-C60E-392EFB9BDEAF}"/>
              </a:ext>
            </a:extLst>
          </p:cNvPr>
          <p:cNvSpPr txBox="1"/>
          <p:nvPr/>
        </p:nvSpPr>
        <p:spPr>
          <a:xfrm>
            <a:off x="2429993" y="3442004"/>
            <a:ext cx="4206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60% d’énergies en flux (bas carbone)</a:t>
            </a:r>
          </a:p>
          <a:p>
            <a:r>
              <a:rPr lang="fr-FR" sz="1200" dirty="0"/>
              <a:t>Population mondiale estimée 8 500 000 000 (2050)</a:t>
            </a:r>
          </a:p>
          <a:p>
            <a:r>
              <a:rPr lang="fr-FR" sz="1200" dirty="0"/>
              <a:t>Plan retraite français : +2%/an </a:t>
            </a:r>
            <a:r>
              <a:rPr lang="fr-FR" sz="1200" dirty="0">
                <a:sym typeface="Wingdings" panose="05000000000000000000" pitchFamily="2" charset="2"/>
              </a:rPr>
              <a:t> total 180% en 30 ans</a:t>
            </a:r>
            <a:endParaRPr lang="fr-FR" sz="12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176F1F7-1A79-06AA-73FF-771FCB3A69D1}"/>
              </a:ext>
            </a:extLst>
          </p:cNvPr>
          <p:cNvSpPr txBox="1"/>
          <p:nvPr/>
        </p:nvSpPr>
        <p:spPr>
          <a:xfrm>
            <a:off x="7869035" y="418452"/>
            <a:ext cx="2821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De Kaya à … </a:t>
            </a:r>
            <a:r>
              <a:rPr lang="fr-FR" dirty="0" err="1">
                <a:solidFill>
                  <a:srgbClr val="FF0000"/>
                </a:solidFill>
              </a:rPr>
              <a:t>Yaka</a:t>
            </a:r>
            <a:endParaRPr lang="fr-FR" baseline="-25000" dirty="0">
              <a:solidFill>
                <a:srgbClr val="FF0000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C65B64C-7619-029E-B3BB-4CFD1BFAE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3600" y="3274926"/>
            <a:ext cx="2216303" cy="152175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F16D710-9D89-2BB2-2425-F2E9C09E21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6297" y="2207221"/>
            <a:ext cx="2568743" cy="312499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161E138-F9F5-2672-0653-0C8BE8CD2FA8}"/>
              </a:ext>
            </a:extLst>
          </p:cNvPr>
          <p:cNvSpPr txBox="1"/>
          <p:nvPr/>
        </p:nvSpPr>
        <p:spPr>
          <a:xfrm>
            <a:off x="2085961" y="4910613"/>
            <a:ext cx="6386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highlight>
                  <a:srgbClr val="FF0000"/>
                </a:highlight>
                <a:sym typeface="Wingdings" panose="05000000000000000000" pitchFamily="2" charset="2"/>
              </a:rPr>
              <a:t>E/PIB   X = </a:t>
            </a:r>
            <a:r>
              <a:rPr lang="fr-FR" sz="1600" dirty="0">
                <a:solidFill>
                  <a:schemeClr val="bg1"/>
                </a:solidFill>
                <a:highlight>
                  <a:srgbClr val="FF0000"/>
                </a:highlight>
              </a:rPr>
              <a:t>30% de la valeur aujourd’hui (années 1950)</a:t>
            </a:r>
            <a:endParaRPr lang="fr-FR" dirty="0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213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55D6ECB-6C27-396D-8C94-4E33861D9F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2024 - 2025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33F9291-135C-41BF-F688-C4A7D900C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12DA43A-9498-C53F-E554-C100FFA74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23</a:t>
            </a:fld>
            <a:endParaRPr lang="en-GB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94728BF-335D-EFE4-ED47-7F08F6D12312}"/>
              </a:ext>
            </a:extLst>
          </p:cNvPr>
          <p:cNvSpPr txBox="1"/>
          <p:nvPr/>
        </p:nvSpPr>
        <p:spPr>
          <a:xfrm>
            <a:off x="4819851" y="433359"/>
            <a:ext cx="6565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sym typeface="Wingdings" panose="05000000000000000000" pitchFamily="2" charset="2"/>
              </a:rPr>
              <a:t>L’espèce humaine est-elle capable de s’auto-contrôler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8507027-8217-9067-2F98-5780BF4EC959}"/>
              </a:ext>
            </a:extLst>
          </p:cNvPr>
          <p:cNvSpPr txBox="1"/>
          <p:nvPr/>
        </p:nvSpPr>
        <p:spPr>
          <a:xfrm>
            <a:off x="1849908" y="1152909"/>
            <a:ext cx="6267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Pour la première fois depuis 2 siècles, apprendre à découpler consommation et développement humain.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413B429-7A3A-4EE6-1E4E-0716E0C4A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5720" y="1287948"/>
            <a:ext cx="2438400" cy="36195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C70F3D4-0BFB-4555-850E-0FA34D347180}"/>
              </a:ext>
            </a:extLst>
          </p:cNvPr>
          <p:cNvSpPr txBox="1"/>
          <p:nvPr/>
        </p:nvSpPr>
        <p:spPr>
          <a:xfrm>
            <a:off x="2009222" y="4907448"/>
            <a:ext cx="59489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Les « qualités » qui ont permis le « succès » de l’espèce homo sapiens, ne sont-elles pas celles qui peuvent la mettre </a:t>
            </a:r>
            <a:r>
              <a:rPr lang="fr-FR">
                <a:solidFill>
                  <a:srgbClr val="0070C0"/>
                </a:solidFill>
              </a:rPr>
              <a:t>en danger ?</a:t>
            </a:r>
            <a:endParaRPr lang="fr-FR" dirty="0">
              <a:solidFill>
                <a:srgbClr val="0070C0"/>
              </a:solidFill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9DD949D-6504-2342-E0DF-1CE1674CD161}"/>
              </a:ext>
            </a:extLst>
          </p:cNvPr>
          <p:cNvGrpSpPr/>
          <p:nvPr/>
        </p:nvGrpSpPr>
        <p:grpSpPr>
          <a:xfrm>
            <a:off x="2589887" y="1966765"/>
            <a:ext cx="4438442" cy="2687514"/>
            <a:chOff x="2589887" y="1966765"/>
            <a:chExt cx="4438442" cy="2687514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C25438EF-5D64-0837-8F40-95AD05042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89887" y="1966765"/>
              <a:ext cx="4438442" cy="2457961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0862DC93-98D3-FEA9-B85B-C60F963899AC}"/>
                </a:ext>
              </a:extLst>
            </p:cNvPr>
            <p:cNvSpPr txBox="1"/>
            <p:nvPr/>
          </p:nvSpPr>
          <p:spPr>
            <a:xfrm>
              <a:off x="5809129" y="4392669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hlinkClick r:id="rId4"/>
                </a:rPr>
                <a:t>JM </a:t>
              </a:r>
              <a:r>
                <a:rPr lang="fr-FR" sz="1100" dirty="0" err="1">
                  <a:hlinkClick r:id="rId4"/>
                </a:rPr>
                <a:t>Jancovici</a:t>
              </a:r>
              <a:endParaRPr lang="fr-FR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4273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EF5D5A0D-0738-744F-A636-E37905E72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7C01B67-A6BB-AA59-C791-AE714D0E9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24</a:t>
            </a:fld>
            <a:endParaRPr lang="en-GB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BE94DCC-AE73-2A2E-FCDB-261328B17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113" y="1766888"/>
            <a:ext cx="4586192" cy="2841258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B2A7B3C-E843-10B9-9567-B09B79494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428" y="1766888"/>
            <a:ext cx="4929865" cy="2841258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F8EE22D-DF52-CD91-63D3-E20ECAEF7210}"/>
              </a:ext>
            </a:extLst>
          </p:cNvPr>
          <p:cNvSpPr txBox="1"/>
          <p:nvPr/>
        </p:nvSpPr>
        <p:spPr>
          <a:xfrm>
            <a:off x="6425293" y="359229"/>
            <a:ext cx="4988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Un des scénarios du GIEC - 2022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44CABD7-897B-6E72-D987-5981E6A98B71}"/>
              </a:ext>
            </a:extLst>
          </p:cNvPr>
          <p:cNvSpPr txBox="1"/>
          <p:nvPr/>
        </p:nvSpPr>
        <p:spPr>
          <a:xfrm>
            <a:off x="2909207" y="4787988"/>
            <a:ext cx="22751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70C0"/>
                </a:solidFill>
              </a:rPr>
              <a:t>État des lieux 2019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04CF742-4252-EFE4-6027-01A298130A80}"/>
              </a:ext>
            </a:extLst>
          </p:cNvPr>
          <p:cNvSpPr txBox="1"/>
          <p:nvPr/>
        </p:nvSpPr>
        <p:spPr>
          <a:xfrm>
            <a:off x="7535636" y="4668514"/>
            <a:ext cx="22751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70C0"/>
                </a:solidFill>
              </a:rPr>
              <a:t>(Un) Objectif 2060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0E4042F-3D18-DCFD-1901-A46E01885543}"/>
              </a:ext>
            </a:extLst>
          </p:cNvPr>
          <p:cNvSpPr txBox="1"/>
          <p:nvPr/>
        </p:nvSpPr>
        <p:spPr>
          <a:xfrm>
            <a:off x="4335235" y="1191611"/>
            <a:ext cx="55517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Intergovernmental</a:t>
            </a:r>
            <a:r>
              <a:rPr lang="fr-FR" sz="14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Panel for </a:t>
            </a:r>
            <a:r>
              <a:rPr lang="fr-FR" sz="1400" dirty="0" err="1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Climate</a:t>
            </a:r>
            <a:r>
              <a:rPr lang="fr-FR" sz="14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Change </a:t>
            </a:r>
            <a:endParaRPr lang="fr-FR" sz="1400" dirty="0">
              <a:solidFill>
                <a:srgbClr val="0070C0"/>
              </a:solidFill>
            </a:endParaRPr>
          </a:p>
        </p:txBody>
      </p:sp>
      <p:sp>
        <p:nvSpPr>
          <p:cNvPr id="11" name="Nuage 10">
            <a:extLst>
              <a:ext uri="{FF2B5EF4-FFF2-40B4-BE49-F238E27FC236}">
                <a16:creationId xmlns:a16="http://schemas.microsoft.com/office/drawing/2014/main" id="{25C9D50A-1FF2-ADAF-9574-775BBC3886D0}"/>
              </a:ext>
            </a:extLst>
          </p:cNvPr>
          <p:cNvSpPr/>
          <p:nvPr/>
        </p:nvSpPr>
        <p:spPr>
          <a:xfrm>
            <a:off x="5780314" y="1690007"/>
            <a:ext cx="394114" cy="547007"/>
          </a:xfrm>
          <a:prstGeom prst="cloud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Nuage 11">
            <a:extLst>
              <a:ext uri="{FF2B5EF4-FFF2-40B4-BE49-F238E27FC236}">
                <a16:creationId xmlns:a16="http://schemas.microsoft.com/office/drawing/2014/main" id="{5AE52884-0EF4-E928-E82A-BAC88F806249}"/>
              </a:ext>
            </a:extLst>
          </p:cNvPr>
          <p:cNvSpPr/>
          <p:nvPr/>
        </p:nvSpPr>
        <p:spPr>
          <a:xfrm>
            <a:off x="10611642" y="1690006"/>
            <a:ext cx="394114" cy="547007"/>
          </a:xfrm>
          <a:prstGeom prst="cloud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79021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076AD3E0-58DE-E720-87CC-EAC89B26E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B402262-9E4D-735B-B8E7-0C0C571F9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25</a:t>
            </a:fld>
            <a:endParaRPr lang="en-GB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329AEC1-40E7-D04D-FC89-569A50A81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8090" y="1261378"/>
            <a:ext cx="5285578" cy="433524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2F6F686-C30D-236C-32A6-B929C4D1A624}"/>
              </a:ext>
            </a:extLst>
          </p:cNvPr>
          <p:cNvSpPr txBox="1"/>
          <p:nvPr/>
        </p:nvSpPr>
        <p:spPr>
          <a:xfrm>
            <a:off x="2464322" y="5473799"/>
            <a:ext cx="274955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/>
              <a:t>Source : </a:t>
            </a:r>
            <a:r>
              <a:rPr lang="fr-FR" sz="1100" dirty="0" err="1">
                <a:hlinkClick r:id="rId3"/>
              </a:rPr>
              <a:t>Discourses</a:t>
            </a:r>
            <a:r>
              <a:rPr lang="fr-FR" sz="1100" dirty="0">
                <a:hlinkClick r:id="rId3"/>
              </a:rPr>
              <a:t> of </a:t>
            </a:r>
            <a:r>
              <a:rPr lang="fr-FR" sz="1100" dirty="0" err="1">
                <a:hlinkClick r:id="rId3"/>
              </a:rPr>
              <a:t>climate</a:t>
            </a:r>
            <a:r>
              <a:rPr lang="fr-FR" sz="1100" dirty="0">
                <a:hlinkClick r:id="rId3"/>
              </a:rPr>
              <a:t> </a:t>
            </a:r>
            <a:r>
              <a:rPr lang="fr-FR" sz="1100" dirty="0" err="1">
                <a:hlinkClick r:id="rId3"/>
              </a:rPr>
              <a:t>delay</a:t>
            </a:r>
            <a:endParaRPr lang="fr-FR" sz="1100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184BAC3-2F81-6641-CE09-056D96ECA1B2}"/>
              </a:ext>
            </a:extLst>
          </p:cNvPr>
          <p:cNvSpPr/>
          <p:nvPr/>
        </p:nvSpPr>
        <p:spPr>
          <a:xfrm>
            <a:off x="2589887" y="2914649"/>
            <a:ext cx="1396094" cy="102870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rgbClr val="7030A0"/>
                </a:solidFill>
              </a:rPr>
              <a:t>On n’y arrivera jamais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3B34EF6-B395-01BA-E271-DB89778C9CEE}"/>
              </a:ext>
            </a:extLst>
          </p:cNvPr>
          <p:cNvSpPr/>
          <p:nvPr/>
        </p:nvSpPr>
        <p:spPr>
          <a:xfrm>
            <a:off x="3885286" y="967007"/>
            <a:ext cx="1978033" cy="102870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accent4"/>
                </a:solidFill>
              </a:rPr>
              <a:t>C’est aux autres de commencer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4E453C4-7B42-1AC6-037F-7D26A17800BA}"/>
              </a:ext>
            </a:extLst>
          </p:cNvPr>
          <p:cNvSpPr/>
          <p:nvPr/>
        </p:nvSpPr>
        <p:spPr>
          <a:xfrm>
            <a:off x="8889144" y="3172063"/>
            <a:ext cx="1928535" cy="94081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accent1"/>
                </a:solidFill>
              </a:rPr>
              <a:t>Vive la technologie !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E78B47C-B09A-0408-80F2-688AFBF2928C}"/>
              </a:ext>
            </a:extLst>
          </p:cNvPr>
          <p:cNvSpPr/>
          <p:nvPr/>
        </p:nvSpPr>
        <p:spPr>
          <a:xfrm>
            <a:off x="6669669" y="5122928"/>
            <a:ext cx="2063756" cy="94081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noProof="0" dirty="0">
                <a:solidFill>
                  <a:srgbClr val="0070C0"/>
                </a:solidFill>
              </a:rPr>
              <a:t>La fin du mois avant la fin du monde !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5D71471-697B-8B1F-55DB-C2AB8D7AA1BB}"/>
              </a:ext>
            </a:extLst>
          </p:cNvPr>
          <p:cNvSpPr txBox="1"/>
          <p:nvPr/>
        </p:nvSpPr>
        <p:spPr>
          <a:xfrm>
            <a:off x="8530797" y="430751"/>
            <a:ext cx="2368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L’éco scepticisme</a:t>
            </a:r>
          </a:p>
        </p:txBody>
      </p:sp>
    </p:spTree>
    <p:extLst>
      <p:ext uri="{BB962C8B-B14F-4D97-AF65-F5344CB8AC3E}">
        <p14:creationId xmlns:p14="http://schemas.microsoft.com/office/powerpoint/2010/main" val="40802917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2D274EC-B6CE-4436-25A8-E2948670B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61E460-9BEA-F3B6-30E3-6B86D49F5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26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699EFA2-A31E-8F7F-C023-2EAD7044EEDA}"/>
              </a:ext>
            </a:extLst>
          </p:cNvPr>
          <p:cNvSpPr txBox="1"/>
          <p:nvPr/>
        </p:nvSpPr>
        <p:spPr>
          <a:xfrm>
            <a:off x="8629649" y="326571"/>
            <a:ext cx="2612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Conclusion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5AC19F8-A74C-13EA-688C-C96A379EA96A}"/>
              </a:ext>
            </a:extLst>
          </p:cNvPr>
          <p:cNvSpPr txBox="1"/>
          <p:nvPr/>
        </p:nvSpPr>
        <p:spPr>
          <a:xfrm>
            <a:off x="3048681" y="2507227"/>
            <a:ext cx="60946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 dirty="0">
                <a:solidFill>
                  <a:srgbClr val="002060"/>
                </a:solidFill>
              </a:rPr>
              <a:t>« la sérénité d'accepter les choses que je ne peux pas changer, le courage de changer celles que je peux changer et la sagesse de distinguer les premières des secondes. »</a:t>
            </a:r>
          </a:p>
          <a:p>
            <a:r>
              <a:rPr lang="fr-FR" sz="1600" i="1" dirty="0">
                <a:solidFill>
                  <a:srgbClr val="002060"/>
                </a:solidFill>
              </a:rPr>
              <a:t>Marc Aurèle – II</a:t>
            </a:r>
            <a:r>
              <a:rPr lang="fr-FR" sz="1600" i="1" baseline="30000" dirty="0">
                <a:solidFill>
                  <a:srgbClr val="002060"/>
                </a:solidFill>
              </a:rPr>
              <a:t>éme</a:t>
            </a:r>
            <a:r>
              <a:rPr lang="fr-FR" sz="1600" i="1" dirty="0">
                <a:solidFill>
                  <a:srgbClr val="002060"/>
                </a:solidFill>
              </a:rPr>
              <a:t> siècle</a:t>
            </a:r>
          </a:p>
        </p:txBody>
      </p:sp>
    </p:spTree>
    <p:extLst>
      <p:ext uri="{BB962C8B-B14F-4D97-AF65-F5344CB8AC3E}">
        <p14:creationId xmlns:p14="http://schemas.microsoft.com/office/powerpoint/2010/main" val="41390591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6AB87ED-265B-443E-84AF-6202233D5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898935E-E978-449D-841E-69CCD95BB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27</a:t>
            </a:fld>
            <a:endParaRPr lang="en-GB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5AEF472-55BE-4444-A8F4-0F5DCC2D38EB}"/>
              </a:ext>
            </a:extLst>
          </p:cNvPr>
          <p:cNvSpPr txBox="1"/>
          <p:nvPr/>
        </p:nvSpPr>
        <p:spPr>
          <a:xfrm>
            <a:off x="2709168" y="1254935"/>
            <a:ext cx="7324928" cy="369332"/>
          </a:xfrm>
          <a:custGeom>
            <a:avLst/>
            <a:gdLst>
              <a:gd name="connsiteX0" fmla="*/ 0 w 7324928"/>
              <a:gd name="connsiteY0" fmla="*/ 0 h 369332"/>
              <a:gd name="connsiteX1" fmla="*/ 416957 w 7324928"/>
              <a:gd name="connsiteY1" fmla="*/ 0 h 369332"/>
              <a:gd name="connsiteX2" fmla="*/ 907164 w 7324928"/>
              <a:gd name="connsiteY2" fmla="*/ 0 h 369332"/>
              <a:gd name="connsiteX3" fmla="*/ 1543869 w 7324928"/>
              <a:gd name="connsiteY3" fmla="*/ 0 h 369332"/>
              <a:gd name="connsiteX4" fmla="*/ 2180575 w 7324928"/>
              <a:gd name="connsiteY4" fmla="*/ 0 h 369332"/>
              <a:gd name="connsiteX5" fmla="*/ 2817280 w 7324928"/>
              <a:gd name="connsiteY5" fmla="*/ 0 h 369332"/>
              <a:gd name="connsiteX6" fmla="*/ 3380736 w 7324928"/>
              <a:gd name="connsiteY6" fmla="*/ 0 h 369332"/>
              <a:gd name="connsiteX7" fmla="*/ 3724444 w 7324928"/>
              <a:gd name="connsiteY7" fmla="*/ 0 h 369332"/>
              <a:gd name="connsiteX8" fmla="*/ 4434399 w 7324928"/>
              <a:gd name="connsiteY8" fmla="*/ 0 h 369332"/>
              <a:gd name="connsiteX9" fmla="*/ 4924605 w 7324928"/>
              <a:gd name="connsiteY9" fmla="*/ 0 h 369332"/>
              <a:gd name="connsiteX10" fmla="*/ 5414812 w 7324928"/>
              <a:gd name="connsiteY10" fmla="*/ 0 h 369332"/>
              <a:gd name="connsiteX11" fmla="*/ 5758520 w 7324928"/>
              <a:gd name="connsiteY11" fmla="*/ 0 h 369332"/>
              <a:gd name="connsiteX12" fmla="*/ 6102228 w 7324928"/>
              <a:gd name="connsiteY12" fmla="*/ 0 h 369332"/>
              <a:gd name="connsiteX13" fmla="*/ 6519186 w 7324928"/>
              <a:gd name="connsiteY13" fmla="*/ 0 h 369332"/>
              <a:gd name="connsiteX14" fmla="*/ 7324928 w 7324928"/>
              <a:gd name="connsiteY14" fmla="*/ 0 h 369332"/>
              <a:gd name="connsiteX15" fmla="*/ 7324928 w 7324928"/>
              <a:gd name="connsiteY15" fmla="*/ 369332 h 369332"/>
              <a:gd name="connsiteX16" fmla="*/ 6907971 w 7324928"/>
              <a:gd name="connsiteY16" fmla="*/ 369332 h 369332"/>
              <a:gd name="connsiteX17" fmla="*/ 6271265 w 7324928"/>
              <a:gd name="connsiteY17" fmla="*/ 369332 h 369332"/>
              <a:gd name="connsiteX18" fmla="*/ 5854308 w 7324928"/>
              <a:gd name="connsiteY18" fmla="*/ 369332 h 369332"/>
              <a:gd name="connsiteX19" fmla="*/ 5144353 w 7324928"/>
              <a:gd name="connsiteY19" fmla="*/ 369332 h 369332"/>
              <a:gd name="connsiteX20" fmla="*/ 4654147 w 7324928"/>
              <a:gd name="connsiteY20" fmla="*/ 369332 h 369332"/>
              <a:gd name="connsiteX21" fmla="*/ 4163940 w 7324928"/>
              <a:gd name="connsiteY21" fmla="*/ 369332 h 369332"/>
              <a:gd name="connsiteX22" fmla="*/ 3820232 w 7324928"/>
              <a:gd name="connsiteY22" fmla="*/ 369332 h 369332"/>
              <a:gd name="connsiteX23" fmla="*/ 3476524 w 7324928"/>
              <a:gd name="connsiteY23" fmla="*/ 369332 h 369332"/>
              <a:gd name="connsiteX24" fmla="*/ 2766569 w 7324928"/>
              <a:gd name="connsiteY24" fmla="*/ 369332 h 369332"/>
              <a:gd name="connsiteX25" fmla="*/ 2056614 w 7324928"/>
              <a:gd name="connsiteY25" fmla="*/ 369332 h 369332"/>
              <a:gd name="connsiteX26" fmla="*/ 1566408 w 7324928"/>
              <a:gd name="connsiteY26" fmla="*/ 369332 h 369332"/>
              <a:gd name="connsiteX27" fmla="*/ 1222700 w 7324928"/>
              <a:gd name="connsiteY27" fmla="*/ 369332 h 369332"/>
              <a:gd name="connsiteX28" fmla="*/ 878991 w 7324928"/>
              <a:gd name="connsiteY28" fmla="*/ 369332 h 369332"/>
              <a:gd name="connsiteX29" fmla="*/ 535283 w 7324928"/>
              <a:gd name="connsiteY29" fmla="*/ 369332 h 369332"/>
              <a:gd name="connsiteX30" fmla="*/ 0 w 7324928"/>
              <a:gd name="connsiteY30" fmla="*/ 369332 h 369332"/>
              <a:gd name="connsiteX31" fmla="*/ 0 w 7324928"/>
              <a:gd name="connsiteY31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324928" h="369332" extrusionOk="0">
                <a:moveTo>
                  <a:pt x="0" y="0"/>
                </a:moveTo>
                <a:cubicBezTo>
                  <a:pt x="178741" y="-18220"/>
                  <a:pt x="246816" y="36461"/>
                  <a:pt x="416957" y="0"/>
                </a:cubicBezTo>
                <a:cubicBezTo>
                  <a:pt x="587098" y="-36461"/>
                  <a:pt x="783169" y="5604"/>
                  <a:pt x="907164" y="0"/>
                </a:cubicBezTo>
                <a:cubicBezTo>
                  <a:pt x="1031159" y="-5604"/>
                  <a:pt x="1308976" y="9229"/>
                  <a:pt x="1543869" y="0"/>
                </a:cubicBezTo>
                <a:cubicBezTo>
                  <a:pt x="1778763" y="-9229"/>
                  <a:pt x="1997562" y="11387"/>
                  <a:pt x="2180575" y="0"/>
                </a:cubicBezTo>
                <a:cubicBezTo>
                  <a:pt x="2363588" y="-11387"/>
                  <a:pt x="2610155" y="2224"/>
                  <a:pt x="2817280" y="0"/>
                </a:cubicBezTo>
                <a:cubicBezTo>
                  <a:pt x="3024406" y="-2224"/>
                  <a:pt x="3216358" y="33024"/>
                  <a:pt x="3380736" y="0"/>
                </a:cubicBezTo>
                <a:cubicBezTo>
                  <a:pt x="3545114" y="-33024"/>
                  <a:pt x="3654989" y="27925"/>
                  <a:pt x="3724444" y="0"/>
                </a:cubicBezTo>
                <a:cubicBezTo>
                  <a:pt x="3793899" y="-27925"/>
                  <a:pt x="4201225" y="27826"/>
                  <a:pt x="4434399" y="0"/>
                </a:cubicBezTo>
                <a:cubicBezTo>
                  <a:pt x="4667573" y="-27826"/>
                  <a:pt x="4737662" y="9301"/>
                  <a:pt x="4924605" y="0"/>
                </a:cubicBezTo>
                <a:cubicBezTo>
                  <a:pt x="5111548" y="-9301"/>
                  <a:pt x="5190827" y="25380"/>
                  <a:pt x="5414812" y="0"/>
                </a:cubicBezTo>
                <a:cubicBezTo>
                  <a:pt x="5638797" y="-25380"/>
                  <a:pt x="5650570" y="18013"/>
                  <a:pt x="5758520" y="0"/>
                </a:cubicBezTo>
                <a:cubicBezTo>
                  <a:pt x="5866470" y="-18013"/>
                  <a:pt x="6031486" y="18301"/>
                  <a:pt x="6102228" y="0"/>
                </a:cubicBezTo>
                <a:cubicBezTo>
                  <a:pt x="6172970" y="-18301"/>
                  <a:pt x="6409160" y="5052"/>
                  <a:pt x="6519186" y="0"/>
                </a:cubicBezTo>
                <a:cubicBezTo>
                  <a:pt x="6629212" y="-5052"/>
                  <a:pt x="7050742" y="34974"/>
                  <a:pt x="7324928" y="0"/>
                </a:cubicBezTo>
                <a:cubicBezTo>
                  <a:pt x="7333041" y="182354"/>
                  <a:pt x="7322267" y="227005"/>
                  <a:pt x="7324928" y="369332"/>
                </a:cubicBezTo>
                <a:cubicBezTo>
                  <a:pt x="7180273" y="413953"/>
                  <a:pt x="7084879" y="356812"/>
                  <a:pt x="6907971" y="369332"/>
                </a:cubicBezTo>
                <a:cubicBezTo>
                  <a:pt x="6731063" y="381852"/>
                  <a:pt x="6488639" y="293960"/>
                  <a:pt x="6271265" y="369332"/>
                </a:cubicBezTo>
                <a:cubicBezTo>
                  <a:pt x="6053891" y="444704"/>
                  <a:pt x="5955582" y="358155"/>
                  <a:pt x="5854308" y="369332"/>
                </a:cubicBezTo>
                <a:cubicBezTo>
                  <a:pt x="5753034" y="380509"/>
                  <a:pt x="5392814" y="297600"/>
                  <a:pt x="5144353" y="369332"/>
                </a:cubicBezTo>
                <a:cubicBezTo>
                  <a:pt x="4895892" y="441064"/>
                  <a:pt x="4826971" y="323167"/>
                  <a:pt x="4654147" y="369332"/>
                </a:cubicBezTo>
                <a:cubicBezTo>
                  <a:pt x="4481323" y="415497"/>
                  <a:pt x="4332806" y="364802"/>
                  <a:pt x="4163940" y="369332"/>
                </a:cubicBezTo>
                <a:cubicBezTo>
                  <a:pt x="3995074" y="373862"/>
                  <a:pt x="3891731" y="331670"/>
                  <a:pt x="3820232" y="369332"/>
                </a:cubicBezTo>
                <a:cubicBezTo>
                  <a:pt x="3748733" y="406994"/>
                  <a:pt x="3642765" y="329723"/>
                  <a:pt x="3476524" y="369332"/>
                </a:cubicBezTo>
                <a:cubicBezTo>
                  <a:pt x="3310283" y="408941"/>
                  <a:pt x="2932675" y="324875"/>
                  <a:pt x="2766569" y="369332"/>
                </a:cubicBezTo>
                <a:cubicBezTo>
                  <a:pt x="2600464" y="413789"/>
                  <a:pt x="2288454" y="317952"/>
                  <a:pt x="2056614" y="369332"/>
                </a:cubicBezTo>
                <a:cubicBezTo>
                  <a:pt x="1824775" y="420712"/>
                  <a:pt x="1764043" y="321366"/>
                  <a:pt x="1566408" y="369332"/>
                </a:cubicBezTo>
                <a:cubicBezTo>
                  <a:pt x="1368773" y="417298"/>
                  <a:pt x="1388576" y="357124"/>
                  <a:pt x="1222700" y="369332"/>
                </a:cubicBezTo>
                <a:cubicBezTo>
                  <a:pt x="1056824" y="381540"/>
                  <a:pt x="957402" y="358587"/>
                  <a:pt x="878991" y="369332"/>
                </a:cubicBezTo>
                <a:cubicBezTo>
                  <a:pt x="800580" y="380077"/>
                  <a:pt x="694004" y="343664"/>
                  <a:pt x="535283" y="369332"/>
                </a:cubicBezTo>
                <a:cubicBezTo>
                  <a:pt x="376562" y="395000"/>
                  <a:pt x="242139" y="366371"/>
                  <a:pt x="0" y="369332"/>
                </a:cubicBezTo>
                <a:cubicBezTo>
                  <a:pt x="-38680" y="197506"/>
                  <a:pt x="29431" y="118159"/>
                  <a:pt x="0" y="0"/>
                </a:cubicBezTo>
                <a:close/>
              </a:path>
            </a:pathLst>
          </a:custGeom>
          <a:noFill/>
          <a:ln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315280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dirty="0"/>
              <a:t>Pour aller plus loin sur l’énergie?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BD3D584-4EA7-4E0E-A430-B5EDF353492E}"/>
              </a:ext>
            </a:extLst>
          </p:cNvPr>
          <p:cNvSpPr txBox="1"/>
          <p:nvPr/>
        </p:nvSpPr>
        <p:spPr>
          <a:xfrm>
            <a:off x="2760394" y="2059569"/>
            <a:ext cx="5303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Des vidéo conférences sur la chaîne YouTube : </a:t>
            </a:r>
            <a:r>
              <a:rPr lang="fr-FR" sz="1600" dirty="0">
                <a:solidFill>
                  <a:srgbClr val="FF0000"/>
                </a:solidFill>
              </a:rPr>
              <a:t>la Science de Bernie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A2706F2-15BA-4A97-84C4-3ACFD9397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394" y="2878660"/>
            <a:ext cx="2453989" cy="70674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E27A991-DD0E-486B-9269-6E3E23D1C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9533" y="4719398"/>
            <a:ext cx="1854147" cy="95069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26A6A2B-8616-4492-AFE3-DC773D2D0BAF}"/>
              </a:ext>
            </a:extLst>
          </p:cNvPr>
          <p:cNvSpPr txBox="1"/>
          <p:nvPr/>
        </p:nvSpPr>
        <p:spPr>
          <a:xfrm>
            <a:off x="4223680" y="4915761"/>
            <a:ext cx="52034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Des cours en ligne ou présentiels à l’Université Permanente de Nantes : </a:t>
            </a:r>
            <a:r>
              <a:rPr lang="fr-FR" sz="1600" dirty="0">
                <a:hlinkClick r:id="rId4"/>
              </a:rPr>
              <a:t>https://up.univ-nantes.fr/</a:t>
            </a:r>
            <a:endParaRPr lang="fr-FR" sz="16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21C7EAD-F763-4147-9D92-1E9F4D4C627D}"/>
              </a:ext>
            </a:extLst>
          </p:cNvPr>
          <p:cNvSpPr txBox="1"/>
          <p:nvPr/>
        </p:nvSpPr>
        <p:spPr>
          <a:xfrm>
            <a:off x="5334235" y="2913939"/>
            <a:ext cx="48776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Mon blog </a:t>
            </a:r>
            <a:r>
              <a:rPr lang="fr-FR" sz="1600" dirty="0">
                <a:hlinkClick r:id="rId5"/>
              </a:rPr>
              <a:t>https://un-peu-de-physique.fr/</a:t>
            </a:r>
            <a:r>
              <a:rPr lang="fr-FR" sz="1600" dirty="0"/>
              <a:t> </a:t>
            </a:r>
          </a:p>
          <a:p>
            <a:r>
              <a:rPr lang="fr-FR" sz="1600" dirty="0"/>
              <a:t>Des cours, des ressources…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D6846E0-39B1-4785-9C4C-30ED3172F59C}"/>
              </a:ext>
            </a:extLst>
          </p:cNvPr>
          <p:cNvSpPr txBox="1"/>
          <p:nvPr/>
        </p:nvSpPr>
        <p:spPr>
          <a:xfrm>
            <a:off x="7524207" y="357065"/>
            <a:ext cx="3874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L’énergie dans tous ses états</a:t>
            </a:r>
          </a:p>
        </p:txBody>
      </p:sp>
      <p:pic>
        <p:nvPicPr>
          <p:cNvPr id="16" name="Image 15" descr="Une image contenant signe, dessin&#10;&#10;Description générée automatiquement">
            <a:extLst>
              <a:ext uri="{FF2B5EF4-FFF2-40B4-BE49-F238E27FC236}">
                <a16:creationId xmlns:a16="http://schemas.microsoft.com/office/drawing/2014/main" id="{759C7204-AF81-408B-82A3-6087B3E2D3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726" y="1801945"/>
            <a:ext cx="975759" cy="975759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4" name="Image 13" descr="Une image contenant peinture, habits, dessin, personne&#10;&#10;Description générée automatiquement">
            <a:extLst>
              <a:ext uri="{FF2B5EF4-FFF2-40B4-BE49-F238E27FC236}">
                <a16:creationId xmlns:a16="http://schemas.microsoft.com/office/drawing/2014/main" id="{61BBC242-D57E-49BB-ABD9-2C7C8690BD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726" y="3663476"/>
            <a:ext cx="1391269" cy="782634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A4AEFC6-21CE-2350-0952-D39A03471E21}"/>
              </a:ext>
            </a:extLst>
          </p:cNvPr>
          <p:cNvSpPr txBox="1"/>
          <p:nvPr/>
        </p:nvSpPr>
        <p:spPr>
          <a:xfrm>
            <a:off x="3883475" y="4025474"/>
            <a:ext cx="4807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Des podcasts sur Spotify : </a:t>
            </a:r>
            <a:r>
              <a:rPr lang="fr-FR" sz="1600" dirty="0">
                <a:hlinkClick r:id="rId8"/>
              </a:rPr>
              <a:t>La science de Bernie 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978075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59B47EE4-8FF7-D844-E49E-585DEECC3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Un peu de Physique pour comprendre -  L'énergie dans tous ses états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E741319-F80C-9026-7982-3645EFA9E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</a:t>
            </a:fld>
            <a:endParaRPr lang="en-GB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97FB0559-ECB8-333B-2882-45731A638E3F}"/>
              </a:ext>
            </a:extLst>
          </p:cNvPr>
          <p:cNvGrpSpPr/>
          <p:nvPr/>
        </p:nvGrpSpPr>
        <p:grpSpPr>
          <a:xfrm>
            <a:off x="6095695" y="918605"/>
            <a:ext cx="4747589" cy="3214540"/>
            <a:chOff x="5911334" y="1886229"/>
            <a:chExt cx="4747589" cy="3214540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80FFB4F3-65D1-DA3E-6390-A4AAF3754893}"/>
                </a:ext>
              </a:extLst>
            </p:cNvPr>
            <p:cNvGrpSpPr/>
            <p:nvPr/>
          </p:nvGrpSpPr>
          <p:grpSpPr>
            <a:xfrm>
              <a:off x="5911334" y="1886229"/>
              <a:ext cx="4747589" cy="3214540"/>
              <a:chOff x="5911334" y="1886229"/>
              <a:chExt cx="4747589" cy="3214540"/>
            </a:xfrm>
          </p:grpSpPr>
          <p:pic>
            <p:nvPicPr>
              <p:cNvPr id="5" name="Image 4">
                <a:extLst>
                  <a:ext uri="{FF2B5EF4-FFF2-40B4-BE49-F238E27FC236}">
                    <a16:creationId xmlns:a16="http://schemas.microsoft.com/office/drawing/2014/main" id="{A3AA18F8-6161-BF61-A84F-0682CA30A7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40283" t="8660" r="23067" b="44467"/>
              <a:stretch/>
            </p:blipFill>
            <p:spPr>
              <a:xfrm>
                <a:off x="6190618" y="1886229"/>
                <a:ext cx="4468305" cy="3214540"/>
              </a:xfrm>
              <a:prstGeom prst="rect">
                <a:avLst/>
              </a:prstGeom>
            </p:spPr>
          </p:pic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7A976E86-0716-77A5-2A4F-A5F818360BEC}"/>
                  </a:ext>
                </a:extLst>
              </p:cNvPr>
              <p:cNvSpPr txBox="1"/>
              <p:nvPr/>
            </p:nvSpPr>
            <p:spPr>
              <a:xfrm rot="16200000">
                <a:off x="5193271" y="2938046"/>
                <a:ext cx="18054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dirty="0" err="1">
                    <a:hlinkClick r:id="rId3"/>
                  </a:rPr>
                  <a:t>Culturesciencesphysiques</a:t>
                </a:r>
                <a:r>
                  <a:rPr lang="fr-FR" dirty="0">
                    <a:hlinkClick r:id="rId3"/>
                  </a:rPr>
                  <a:t> </a:t>
                </a:r>
                <a:endParaRPr lang="fr-FR" dirty="0"/>
              </a:p>
            </p:txBody>
          </p:sp>
        </p:grp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B8CC46A6-EBED-B5BA-C337-FC05CA15D544}"/>
                </a:ext>
              </a:extLst>
            </p:cNvPr>
            <p:cNvSpPr txBox="1"/>
            <p:nvPr/>
          </p:nvSpPr>
          <p:spPr>
            <a:xfrm>
              <a:off x="6618514" y="4665127"/>
              <a:ext cx="15152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/>
                <a:t>1kcal ≈ 1,15 Wh</a:t>
              </a: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1C5512AA-E949-4C13-2DC4-7D7FD8D3BDA3}"/>
              </a:ext>
            </a:extLst>
          </p:cNvPr>
          <p:cNvSpPr txBox="1"/>
          <p:nvPr/>
        </p:nvSpPr>
        <p:spPr>
          <a:xfrm>
            <a:off x="5821286" y="352739"/>
            <a:ext cx="5305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Les besoins énergétiques de l’Homo Sapiens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A7EF67-BFF2-06A6-7B9A-955AA2F9F481}"/>
              </a:ext>
            </a:extLst>
          </p:cNvPr>
          <p:cNvSpPr txBox="1"/>
          <p:nvPr/>
        </p:nvSpPr>
        <p:spPr>
          <a:xfrm>
            <a:off x="2025137" y="1180370"/>
            <a:ext cx="4070863" cy="10464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Selon cette estimation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Besoins totaux par jour : </a:t>
            </a:r>
            <a:r>
              <a:rPr lang="fr-FR" sz="1200" dirty="0">
                <a:solidFill>
                  <a:srgbClr val="0070C0"/>
                </a:solidFill>
              </a:rPr>
              <a:t>2500 kcal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Dont </a:t>
            </a:r>
            <a:r>
              <a:rPr lang="fr-FR" sz="1200" dirty="0">
                <a:solidFill>
                  <a:srgbClr val="0070C0"/>
                </a:solidFill>
              </a:rPr>
              <a:t>440 kcal </a:t>
            </a:r>
            <a:r>
              <a:rPr lang="fr-FR" sz="1200" dirty="0"/>
              <a:t>pour les activités externes, </a:t>
            </a:r>
            <a:br>
              <a:rPr lang="fr-FR" sz="1200" dirty="0"/>
            </a:br>
            <a:r>
              <a:rPr lang="fr-FR" sz="1200" dirty="0">
                <a:solidFill>
                  <a:srgbClr val="FF0000"/>
                </a:solidFill>
              </a:rPr>
              <a:t>soit 510 Wh/jour </a:t>
            </a:r>
          </a:p>
          <a:p>
            <a:r>
              <a:rPr lang="fr-FR" sz="1200" dirty="0"/>
              <a:t>Pour un homme moderne, relativement sédentaire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A442279B-4920-1B08-8598-23E6722BF795}"/>
              </a:ext>
            </a:extLst>
          </p:cNvPr>
          <p:cNvGrpSpPr/>
          <p:nvPr/>
        </p:nvGrpSpPr>
        <p:grpSpPr>
          <a:xfrm>
            <a:off x="1869132" y="2685109"/>
            <a:ext cx="3840794" cy="2943099"/>
            <a:chOff x="1023337" y="2532202"/>
            <a:chExt cx="3840794" cy="2943099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0678078C-54E3-6234-0211-F65658F2A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3337" y="2532202"/>
              <a:ext cx="3172616" cy="2543447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6CB6D56F-F51C-9684-FB87-5A4F78A777FB}"/>
                </a:ext>
              </a:extLst>
            </p:cNvPr>
            <p:cNvSpPr txBox="1"/>
            <p:nvPr/>
          </p:nvSpPr>
          <p:spPr>
            <a:xfrm>
              <a:off x="2025137" y="5059803"/>
              <a:ext cx="283899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/>
                <a:t>Puissance développée par un athlète </a:t>
              </a:r>
              <a:r>
                <a:rPr lang="fr-FR" sz="1000" dirty="0"/>
                <a:t>(</a:t>
              </a:r>
              <a:r>
                <a:rPr lang="fr-FR" sz="1000" dirty="0">
                  <a:hlinkClick r:id="rId5"/>
                </a:rPr>
                <a:t>Harrison 1970</a:t>
              </a:r>
              <a:r>
                <a:rPr lang="fr-FR" sz="1000" dirty="0"/>
                <a:t>) </a:t>
              </a: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25CDD88A-3514-DB70-D8D0-AA2E04F84CFE}"/>
              </a:ext>
            </a:extLst>
          </p:cNvPr>
          <p:cNvGrpSpPr/>
          <p:nvPr/>
        </p:nvGrpSpPr>
        <p:grpSpPr>
          <a:xfrm>
            <a:off x="4449298" y="4341750"/>
            <a:ext cx="1604270" cy="557155"/>
            <a:chOff x="4556761" y="3674135"/>
            <a:chExt cx="1604270" cy="557155"/>
          </a:xfrm>
        </p:grpSpPr>
        <p:sp>
          <p:nvSpPr>
            <p:cNvPr id="22" name="Nuage 21">
              <a:extLst>
                <a:ext uri="{FF2B5EF4-FFF2-40B4-BE49-F238E27FC236}">
                  <a16:creationId xmlns:a16="http://schemas.microsoft.com/office/drawing/2014/main" id="{56F40CD6-2B0A-C7A0-EFB6-D36693D5ECC0}"/>
                </a:ext>
              </a:extLst>
            </p:cNvPr>
            <p:cNvSpPr/>
            <p:nvPr/>
          </p:nvSpPr>
          <p:spPr>
            <a:xfrm>
              <a:off x="4556761" y="3674135"/>
              <a:ext cx="365760" cy="503686"/>
            </a:xfrm>
            <a:prstGeom prst="cloud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1AE780E1-0C71-4E9D-58E6-5BCF21FD9E34}"/>
                </a:ext>
              </a:extLst>
            </p:cNvPr>
            <p:cNvGrpSpPr/>
            <p:nvPr/>
          </p:nvGrpSpPr>
          <p:grpSpPr>
            <a:xfrm>
              <a:off x="4737550" y="3749019"/>
              <a:ext cx="1423481" cy="482271"/>
              <a:chOff x="4707353" y="4791713"/>
              <a:chExt cx="1423481" cy="482271"/>
            </a:xfrm>
          </p:grpSpPr>
          <p:cxnSp>
            <p:nvCxnSpPr>
              <p:cNvPr id="24" name="Connecteur droit avec flèche 23">
                <a:extLst>
                  <a:ext uri="{FF2B5EF4-FFF2-40B4-BE49-F238E27FC236}">
                    <a16:creationId xmlns:a16="http://schemas.microsoft.com/office/drawing/2014/main" id="{5B874AD8-139E-2B72-2527-C7E686BDC7EE}"/>
                  </a:ext>
                </a:extLst>
              </p:cNvPr>
              <p:cNvCxnSpPr>
                <a:cxnSpLocks/>
                <a:endCxn id="22" idx="0"/>
              </p:cNvCxnSpPr>
              <p:nvPr/>
            </p:nvCxnSpPr>
            <p:spPr>
              <a:xfrm flipH="1" flipV="1">
                <a:off x="4707353" y="4942051"/>
                <a:ext cx="1037129" cy="7689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ctangle : coins arrondis 24">
                <a:extLst>
                  <a:ext uri="{FF2B5EF4-FFF2-40B4-BE49-F238E27FC236}">
                    <a16:creationId xmlns:a16="http://schemas.microsoft.com/office/drawing/2014/main" id="{D8D7CE18-1D0E-4ABA-7792-5AA7B00165E5}"/>
                  </a:ext>
                </a:extLst>
              </p:cNvPr>
              <p:cNvSpPr/>
              <p:nvPr/>
            </p:nvSpPr>
            <p:spPr>
              <a:xfrm>
                <a:off x="5242560" y="4791713"/>
                <a:ext cx="888274" cy="482271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200" dirty="0"/>
                  <a:t>Environ 400 W</a:t>
                </a:r>
              </a:p>
            </p:txBody>
          </p:sp>
        </p:grpSp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A2D49F9B-7AFD-2451-B896-42EF6D74271B}"/>
              </a:ext>
            </a:extLst>
          </p:cNvPr>
          <p:cNvSpPr txBox="1"/>
          <p:nvPr/>
        </p:nvSpPr>
        <p:spPr>
          <a:xfrm>
            <a:off x="7313917" y="4583630"/>
            <a:ext cx="330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Pour un homme du néolithique </a:t>
            </a:r>
          </a:p>
          <a:p>
            <a:r>
              <a:rPr lang="fr-FR" sz="1400" dirty="0">
                <a:solidFill>
                  <a:srgbClr val="0070C0"/>
                </a:solidFill>
                <a:sym typeface="Wingdings" panose="05000000000000000000" pitchFamily="2" charset="2"/>
              </a:rPr>
              <a:t> </a:t>
            </a:r>
            <a:r>
              <a:rPr lang="fr-FR" sz="1400" dirty="0">
                <a:solidFill>
                  <a:srgbClr val="0070C0"/>
                </a:solidFill>
              </a:rPr>
              <a:t>≈ 1kWh/jour </a:t>
            </a:r>
          </a:p>
        </p:txBody>
      </p:sp>
    </p:spTree>
    <p:extLst>
      <p:ext uri="{BB962C8B-B14F-4D97-AF65-F5344CB8AC3E}">
        <p14:creationId xmlns:p14="http://schemas.microsoft.com/office/powerpoint/2010/main" val="32512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529080D-D395-9D06-A17D-C31350D1F3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2024 - 2025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8BFFD1C-D33A-D9C5-0985-F23EA6ED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032B52-B55D-B1BD-27EA-1DFECF2A6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4</a:t>
            </a:fld>
            <a:endParaRPr lang="en-GB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A904E36-6F02-B053-874E-608A1513D7C5}"/>
              </a:ext>
            </a:extLst>
          </p:cNvPr>
          <p:cNvSpPr txBox="1"/>
          <p:nvPr/>
        </p:nvSpPr>
        <p:spPr>
          <a:xfrm>
            <a:off x="7378574" y="352739"/>
            <a:ext cx="3748135" cy="370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L’énergie de l’Homo Sapiens 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5ABD6C6B-DEAC-EC6C-1554-9B4C6762251C}"/>
              </a:ext>
            </a:extLst>
          </p:cNvPr>
          <p:cNvGrpSpPr/>
          <p:nvPr/>
        </p:nvGrpSpPr>
        <p:grpSpPr>
          <a:xfrm>
            <a:off x="4481465" y="1265900"/>
            <a:ext cx="4599601" cy="1863282"/>
            <a:chOff x="6183985" y="1161963"/>
            <a:chExt cx="4599601" cy="2489428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67EAC03D-F6DE-D79C-5980-D7BEEA6F591F}"/>
                </a:ext>
              </a:extLst>
            </p:cNvPr>
            <p:cNvSpPr txBox="1"/>
            <p:nvPr/>
          </p:nvSpPr>
          <p:spPr>
            <a:xfrm>
              <a:off x="6702060" y="1536121"/>
              <a:ext cx="4081526" cy="2056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</a:rPr>
                <a:t>S’entretenir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600" dirty="0"/>
                <a:t>Se développer (grandir)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600" dirty="0"/>
                <a:t>Se maintenir en forme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600" dirty="0"/>
                <a:t>Maintenir sa température </a:t>
              </a:r>
              <a:br>
                <a:rPr lang="fr-FR" sz="1600" dirty="0"/>
              </a:br>
              <a:r>
                <a:rPr lang="fr-FR" sz="1200" dirty="0"/>
                <a:t>(animal à sang chaud)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fr-FR" sz="1600" dirty="0"/>
            </a:p>
          </p:txBody>
        </p:sp>
        <p:sp>
          <p:nvSpPr>
            <p:cNvPr id="8" name="Nuage 7">
              <a:extLst>
                <a:ext uri="{FF2B5EF4-FFF2-40B4-BE49-F238E27FC236}">
                  <a16:creationId xmlns:a16="http://schemas.microsoft.com/office/drawing/2014/main" id="{3A81046C-7B09-E254-EDC7-AB0BBEA3DED0}"/>
                </a:ext>
              </a:extLst>
            </p:cNvPr>
            <p:cNvSpPr/>
            <p:nvPr/>
          </p:nvSpPr>
          <p:spPr>
            <a:xfrm>
              <a:off x="6183985" y="1161963"/>
              <a:ext cx="4392610" cy="2489428"/>
            </a:xfrm>
            <a:prstGeom prst="cloud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E822F96-7698-5A6F-02A7-7DB20EB0DA2D}"/>
              </a:ext>
            </a:extLst>
          </p:cNvPr>
          <p:cNvGrpSpPr/>
          <p:nvPr/>
        </p:nvGrpSpPr>
        <p:grpSpPr>
          <a:xfrm>
            <a:off x="4481465" y="3364881"/>
            <a:ext cx="4392610" cy="2292764"/>
            <a:chOff x="6183985" y="1161963"/>
            <a:chExt cx="4392610" cy="2489428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1D93CEB1-8633-E4F0-7801-604C6C9C9083}"/>
                </a:ext>
              </a:extLst>
            </p:cNvPr>
            <p:cNvSpPr txBox="1"/>
            <p:nvPr/>
          </p:nvSpPr>
          <p:spPr>
            <a:xfrm>
              <a:off x="6813172" y="1419789"/>
              <a:ext cx="3763423" cy="1904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</a:rPr>
                <a:t>Faire des « choses »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/>
                <a:t>Chasser, cuisiner,…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/>
                <a:t>Bricoler (vêtements, outils)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/>
                <a:t>Jouer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/>
                <a:t>Se reproduire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/>
                <a:t>…</a:t>
              </a:r>
            </a:p>
          </p:txBody>
        </p:sp>
        <p:sp>
          <p:nvSpPr>
            <p:cNvPr id="13" name="Nuage 12">
              <a:extLst>
                <a:ext uri="{FF2B5EF4-FFF2-40B4-BE49-F238E27FC236}">
                  <a16:creationId xmlns:a16="http://schemas.microsoft.com/office/drawing/2014/main" id="{44EC8870-D56D-950B-FD7C-277833A7E493}"/>
                </a:ext>
              </a:extLst>
            </p:cNvPr>
            <p:cNvSpPr/>
            <p:nvPr/>
          </p:nvSpPr>
          <p:spPr>
            <a:xfrm>
              <a:off x="6183985" y="1161963"/>
              <a:ext cx="4392610" cy="2489428"/>
            </a:xfrm>
            <a:prstGeom prst="cloud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3A1BBA1C-E93F-EA25-30FE-73F3BDB13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719" y="2394001"/>
            <a:ext cx="2255716" cy="181066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724DA19-D1EA-C219-EEE8-36EC006977E9}"/>
              </a:ext>
            </a:extLst>
          </p:cNvPr>
          <p:cNvSpPr txBox="1"/>
          <p:nvPr/>
        </p:nvSpPr>
        <p:spPr>
          <a:xfrm>
            <a:off x="9578565" y="1828209"/>
            <a:ext cx="1281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≈ 3 kWh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3F21BC6-ED1B-2E26-0849-A3E03B8837A0}"/>
              </a:ext>
            </a:extLst>
          </p:cNvPr>
          <p:cNvSpPr txBox="1"/>
          <p:nvPr/>
        </p:nvSpPr>
        <p:spPr>
          <a:xfrm>
            <a:off x="9578565" y="4204670"/>
            <a:ext cx="1341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≈</a:t>
            </a:r>
            <a:r>
              <a:rPr lang="fr-FR" dirty="0"/>
              <a:t> </a:t>
            </a:r>
            <a:r>
              <a:rPr lang="fr-FR" dirty="0">
                <a:solidFill>
                  <a:srgbClr val="0070C0"/>
                </a:solidFill>
              </a:rPr>
              <a:t>1 kWh</a:t>
            </a:r>
          </a:p>
        </p:txBody>
      </p:sp>
    </p:spTree>
    <p:extLst>
      <p:ext uri="{BB962C8B-B14F-4D97-AF65-F5344CB8AC3E}">
        <p14:creationId xmlns:p14="http://schemas.microsoft.com/office/powerpoint/2010/main" val="146346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DF1B655-D5CD-6FDD-2DD3-6873A4BBF7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2024 - 2025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D0223C5-D89D-E0F3-485C-A1405B906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1D1000A-5659-D992-E96C-9DB77FF8B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5</a:t>
            </a:fld>
            <a:endParaRPr lang="en-GB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1157E3B-0EDC-9149-EAC1-F4D787D4F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3775" y="2330450"/>
            <a:ext cx="2257425" cy="180975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EEBF4AF-4E1D-42DF-0521-D633E6E75539}"/>
              </a:ext>
            </a:extLst>
          </p:cNvPr>
          <p:cNvSpPr txBox="1"/>
          <p:nvPr/>
        </p:nvSpPr>
        <p:spPr>
          <a:xfrm>
            <a:off x="3533774" y="4269978"/>
            <a:ext cx="2257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Il y a 150 000 ans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676370C-3730-DC5B-F8F0-CC0B10EC7529}"/>
              </a:ext>
            </a:extLst>
          </p:cNvPr>
          <p:cNvSpPr txBox="1"/>
          <p:nvPr/>
        </p:nvSpPr>
        <p:spPr>
          <a:xfrm>
            <a:off x="8854278" y="352739"/>
            <a:ext cx="2435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L’énergie humaine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76788D2-6A63-74DF-1155-FDCF93D09E13}"/>
              </a:ext>
            </a:extLst>
          </p:cNvPr>
          <p:cNvSpPr txBox="1"/>
          <p:nvPr/>
        </p:nvSpPr>
        <p:spPr>
          <a:xfrm>
            <a:off x="6634480" y="2419717"/>
            <a:ext cx="3728720" cy="163121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1800" dirty="0"/>
              <a:t>≈ </a:t>
            </a:r>
            <a:r>
              <a:rPr lang="fr-FR" dirty="0"/>
              <a:t>4 kWh de nourriture par jour</a:t>
            </a:r>
          </a:p>
          <a:p>
            <a:endParaRPr lang="fr-FR" dirty="0">
              <a:solidFill>
                <a:srgbClr val="FF0000"/>
              </a:solidFill>
            </a:endParaRPr>
          </a:p>
          <a:p>
            <a:r>
              <a:rPr lang="fr-FR" sz="1800" dirty="0">
                <a:solidFill>
                  <a:srgbClr val="FF0000"/>
                </a:solidFill>
              </a:rPr>
              <a:t>≈ </a:t>
            </a:r>
            <a:r>
              <a:rPr lang="fr-FR" dirty="0">
                <a:solidFill>
                  <a:srgbClr val="FF0000"/>
                </a:solidFill>
              </a:rPr>
              <a:t>1 kWh </a:t>
            </a:r>
            <a:r>
              <a:rPr lang="fr-FR" dirty="0"/>
              <a:t>d’</a:t>
            </a:r>
            <a:r>
              <a:rPr lang="fr-FR" dirty="0">
                <a:solidFill>
                  <a:srgbClr val="0070C0"/>
                </a:solidFill>
              </a:rPr>
              <a:t>énergie active**</a:t>
            </a:r>
            <a:r>
              <a:rPr lang="fr-FR" dirty="0"/>
              <a:t> par jour et par personne</a:t>
            </a:r>
          </a:p>
          <a:p>
            <a:r>
              <a:rPr lang="fr-FR" sz="1400" dirty="0"/>
              <a:t>(10 heures de travail à 100 Watts</a:t>
            </a:r>
          </a:p>
          <a:p>
            <a:r>
              <a:rPr lang="fr-FR" sz="1400" dirty="0">
                <a:solidFill>
                  <a:srgbClr val="0070C0"/>
                </a:solidFill>
              </a:rPr>
              <a:t>**</a:t>
            </a:r>
            <a:r>
              <a:rPr lang="fr-FR" sz="1400" dirty="0"/>
              <a:t> Hors chauffage et cuisine)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B85661B-8617-A681-22D5-0A165543F640}"/>
              </a:ext>
            </a:extLst>
          </p:cNvPr>
          <p:cNvSpPr txBox="1"/>
          <p:nvPr/>
        </p:nvSpPr>
        <p:spPr>
          <a:xfrm>
            <a:off x="3677920" y="1831340"/>
            <a:ext cx="2257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Homo sapiens</a:t>
            </a:r>
          </a:p>
        </p:txBody>
      </p:sp>
    </p:spTree>
    <p:extLst>
      <p:ext uri="{BB962C8B-B14F-4D97-AF65-F5344CB8AC3E}">
        <p14:creationId xmlns:p14="http://schemas.microsoft.com/office/powerpoint/2010/main" val="2091927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DF1B655-D5CD-6FDD-2DD3-6873A4BBF7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2024 - 2025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D0223C5-D89D-E0F3-485C-A1405B906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1D1000A-5659-D992-E96C-9DB77FF8B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6</a:t>
            </a:fld>
            <a:endParaRPr lang="en-GB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1157E3B-0EDC-9149-EAC1-F4D787D4F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411" y="4894300"/>
            <a:ext cx="1042725" cy="83594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EEBF4AF-4E1D-42DF-0521-D633E6E75539}"/>
              </a:ext>
            </a:extLst>
          </p:cNvPr>
          <p:cNvSpPr txBox="1"/>
          <p:nvPr/>
        </p:nvSpPr>
        <p:spPr>
          <a:xfrm>
            <a:off x="2036580" y="5504805"/>
            <a:ext cx="8036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-150 000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676370C-3730-DC5B-F8F0-CC0B10EC7529}"/>
              </a:ext>
            </a:extLst>
          </p:cNvPr>
          <p:cNvSpPr txBox="1"/>
          <p:nvPr/>
        </p:nvSpPr>
        <p:spPr>
          <a:xfrm>
            <a:off x="7114903" y="352739"/>
            <a:ext cx="4174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L’énergie humaine au néolithique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76788D2-6A63-74DF-1155-FDCF93D09E13}"/>
              </a:ext>
            </a:extLst>
          </p:cNvPr>
          <p:cNvSpPr txBox="1"/>
          <p:nvPr/>
        </p:nvSpPr>
        <p:spPr>
          <a:xfrm>
            <a:off x="6976172" y="1505282"/>
            <a:ext cx="3728720" cy="181588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Le </a:t>
            </a:r>
            <a:r>
              <a:rPr lang="fr-FR" sz="1600" dirty="0">
                <a:solidFill>
                  <a:srgbClr val="0070C0"/>
                </a:solidFill>
              </a:rPr>
              <a:t>feu, la roue, l’outil</a:t>
            </a:r>
          </a:p>
          <a:p>
            <a:r>
              <a:rPr lang="fr-FR" sz="1600" dirty="0">
                <a:solidFill>
                  <a:srgbClr val="FF0000"/>
                </a:solidFill>
              </a:rPr>
              <a:t>≈ 1 kWh </a:t>
            </a:r>
            <a:r>
              <a:rPr lang="fr-FR" sz="1600" dirty="0"/>
              <a:t>d’énergie active par jour, par personne</a:t>
            </a:r>
          </a:p>
          <a:p>
            <a:endParaRPr lang="fr-FR" sz="1600" dirty="0"/>
          </a:p>
          <a:p>
            <a:r>
              <a:rPr lang="fr-FR" sz="1600" dirty="0">
                <a:solidFill>
                  <a:srgbClr val="0070C0"/>
                </a:solidFill>
              </a:rPr>
              <a:t>Domestication animale</a:t>
            </a:r>
          </a:p>
          <a:p>
            <a:r>
              <a:rPr lang="fr-FR" sz="1600" dirty="0">
                <a:solidFill>
                  <a:srgbClr val="FF0000"/>
                </a:solidFill>
              </a:rPr>
              <a:t>≈ 2 kWh </a:t>
            </a:r>
            <a:r>
              <a:rPr lang="fr-FR" sz="1600" dirty="0"/>
              <a:t>d’énergie active par jour/par personne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B85661B-8617-A681-22D5-0A165543F640}"/>
              </a:ext>
            </a:extLst>
          </p:cNvPr>
          <p:cNvSpPr txBox="1"/>
          <p:nvPr/>
        </p:nvSpPr>
        <p:spPr>
          <a:xfrm>
            <a:off x="2926423" y="1065966"/>
            <a:ext cx="2257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Néolithique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93A07EC-4605-802C-B41C-1331F3D87BC1}"/>
              </a:ext>
            </a:extLst>
          </p:cNvPr>
          <p:cNvSpPr txBox="1"/>
          <p:nvPr/>
        </p:nvSpPr>
        <p:spPr>
          <a:xfrm>
            <a:off x="4146045" y="5422632"/>
            <a:ext cx="1450714" cy="30777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≈ 1 KWh/Jour</a:t>
            </a:r>
            <a:endParaRPr lang="fr-FR" sz="11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DAF1601-D674-B35A-C1F7-F3AA06D16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2666" y="1441478"/>
            <a:ext cx="3684938" cy="241427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7294EDD1-2902-54D3-E37D-C900C087C9E8}"/>
              </a:ext>
            </a:extLst>
          </p:cNvPr>
          <p:cNvSpPr txBox="1"/>
          <p:nvPr/>
        </p:nvSpPr>
        <p:spPr>
          <a:xfrm>
            <a:off x="2735714" y="3896785"/>
            <a:ext cx="2257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Il y a 12 000 ans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DBB1A6B-C1C2-13B2-43D8-2AC5F1C77154}"/>
              </a:ext>
            </a:extLst>
          </p:cNvPr>
          <p:cNvSpPr txBox="1"/>
          <p:nvPr/>
        </p:nvSpPr>
        <p:spPr>
          <a:xfrm>
            <a:off x="6806946" y="3618705"/>
            <a:ext cx="378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/>
              <a:t>L’outil ne multiplie pas l’énergie humaine : il la rend plus efficace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DE309B1-A681-2611-8C8E-BF3A69EED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6172" y="4321328"/>
            <a:ext cx="1718916" cy="1145944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613B54A-9A6C-8FD7-9D2B-364106D5FD49}"/>
              </a:ext>
            </a:extLst>
          </p:cNvPr>
          <p:cNvSpPr txBox="1"/>
          <p:nvPr/>
        </p:nvSpPr>
        <p:spPr>
          <a:xfrm>
            <a:off x="8840532" y="4608667"/>
            <a:ext cx="1751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Les pyramides ont été construites sans machines</a:t>
            </a:r>
          </a:p>
        </p:txBody>
      </p:sp>
    </p:spTree>
    <p:extLst>
      <p:ext uri="{BB962C8B-B14F-4D97-AF65-F5344CB8AC3E}">
        <p14:creationId xmlns:p14="http://schemas.microsoft.com/office/powerpoint/2010/main" val="427143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DF1B655-D5CD-6FDD-2DD3-6873A4BBF7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2024 - 2025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D0223C5-D89D-E0F3-485C-A1405B906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1D1000A-5659-D992-E96C-9DB77FF8B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7</a:t>
            </a:fld>
            <a:endParaRPr lang="en-GB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1157E3B-0EDC-9149-EAC1-F4D787D4F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182" y="4969214"/>
            <a:ext cx="1042725" cy="83594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EEBF4AF-4E1D-42DF-0521-D633E6E75539}"/>
              </a:ext>
            </a:extLst>
          </p:cNvPr>
          <p:cNvSpPr txBox="1"/>
          <p:nvPr/>
        </p:nvSpPr>
        <p:spPr>
          <a:xfrm>
            <a:off x="1843540" y="5464165"/>
            <a:ext cx="8036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-150 000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676370C-3730-DC5B-F8F0-CC0B10EC7529}"/>
              </a:ext>
            </a:extLst>
          </p:cNvPr>
          <p:cNvSpPr txBox="1"/>
          <p:nvPr/>
        </p:nvSpPr>
        <p:spPr>
          <a:xfrm>
            <a:off x="6968690" y="360195"/>
            <a:ext cx="4349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L’énergie humaine –les machines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76788D2-6A63-74DF-1155-FDCF93D09E13}"/>
              </a:ext>
            </a:extLst>
          </p:cNvPr>
          <p:cNvSpPr txBox="1"/>
          <p:nvPr/>
        </p:nvSpPr>
        <p:spPr>
          <a:xfrm>
            <a:off x="5478711" y="3492246"/>
            <a:ext cx="3728720" cy="218521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Les </a:t>
            </a:r>
            <a:r>
              <a:rPr lang="fr-FR" sz="1600" dirty="0">
                <a:solidFill>
                  <a:srgbClr val="0070C0"/>
                </a:solidFill>
              </a:rPr>
              <a:t>premières machines </a:t>
            </a:r>
            <a:r>
              <a:rPr lang="fr-FR" sz="1600" dirty="0"/>
              <a:t>(moulins) utilisant des sources d’énergie de la nature</a:t>
            </a:r>
          </a:p>
          <a:p>
            <a:r>
              <a:rPr lang="fr-FR" sz="1600" dirty="0">
                <a:solidFill>
                  <a:srgbClr val="FF0000"/>
                </a:solidFill>
              </a:rPr>
              <a:t>+ ≈</a:t>
            </a:r>
            <a:r>
              <a:rPr lang="fr-FR" sz="1600" dirty="0"/>
              <a:t> </a:t>
            </a:r>
            <a:r>
              <a:rPr lang="fr-FR" sz="1600" dirty="0">
                <a:solidFill>
                  <a:srgbClr val="FF0000"/>
                </a:solidFill>
              </a:rPr>
              <a:t>4 kWh </a:t>
            </a:r>
            <a:r>
              <a:rPr lang="fr-FR" sz="1600" dirty="0"/>
              <a:t>d’énergie active par jour, par personne</a:t>
            </a:r>
          </a:p>
          <a:p>
            <a:r>
              <a:rPr lang="fr-FR" sz="1100" dirty="0"/>
              <a:t>2 000 KWh (4 kW*500 heures) pour plusieurs centaines de personnes</a:t>
            </a:r>
          </a:p>
          <a:p>
            <a:endParaRPr lang="fr-FR" sz="1600" dirty="0"/>
          </a:p>
          <a:p>
            <a:r>
              <a:rPr lang="fr-FR" sz="1600" dirty="0">
                <a:solidFill>
                  <a:srgbClr val="0070C0"/>
                </a:solidFill>
              </a:rPr>
              <a:t>Esclavage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B85661B-8617-A681-22D5-0A165543F640}"/>
              </a:ext>
            </a:extLst>
          </p:cNvPr>
          <p:cNvSpPr txBox="1"/>
          <p:nvPr/>
        </p:nvSpPr>
        <p:spPr>
          <a:xfrm>
            <a:off x="1843540" y="1020361"/>
            <a:ext cx="4983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Ère moderne – Moyen Âge (-500 à + 1500 )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93A07EC-4605-802C-B41C-1331F3D87BC1}"/>
              </a:ext>
            </a:extLst>
          </p:cNvPr>
          <p:cNvSpPr txBox="1"/>
          <p:nvPr/>
        </p:nvSpPr>
        <p:spPr>
          <a:xfrm>
            <a:off x="3714368" y="5285262"/>
            <a:ext cx="1377969" cy="30777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≈ 1 KWh/Jour</a:t>
            </a:r>
            <a:endParaRPr lang="fr-FR" sz="11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DAF1601-D674-B35A-C1F7-F3AA06D16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3383" y="4118613"/>
            <a:ext cx="1096376" cy="71831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E5CF3B5-C40B-A397-5ED4-67B31E76B5EF}"/>
              </a:ext>
            </a:extLst>
          </p:cNvPr>
          <p:cNvSpPr txBox="1"/>
          <p:nvPr/>
        </p:nvSpPr>
        <p:spPr>
          <a:xfrm>
            <a:off x="1843540" y="4427643"/>
            <a:ext cx="8470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-12 000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CCA8C4D-0416-365E-A7F7-30A1E5296685}"/>
              </a:ext>
            </a:extLst>
          </p:cNvPr>
          <p:cNvSpPr txBox="1"/>
          <p:nvPr/>
        </p:nvSpPr>
        <p:spPr>
          <a:xfrm>
            <a:off x="3969494" y="4323243"/>
            <a:ext cx="1377968" cy="30777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≈ 2 KWh/Jour</a:t>
            </a:r>
            <a:endParaRPr lang="fr-FR" sz="1100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67FDF14-2F50-C5D5-3300-5324BE7F3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824" y="1475031"/>
            <a:ext cx="1810368" cy="135777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A9BBA3A-9DD1-C2CF-D55C-587C219F6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128" y="1469599"/>
            <a:ext cx="2269034" cy="1385420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EDAA2126-A743-A437-BFD7-C37F9441C1E8}"/>
              </a:ext>
            </a:extLst>
          </p:cNvPr>
          <p:cNvSpPr/>
          <p:nvPr/>
        </p:nvSpPr>
        <p:spPr>
          <a:xfrm>
            <a:off x="2065994" y="2880703"/>
            <a:ext cx="4902696" cy="4986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Moudre, piler, pomper, irriguer, …, voyager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14C5C141-4218-12DF-A723-CC1BD20D14CB}"/>
              </a:ext>
            </a:extLst>
          </p:cNvPr>
          <p:cNvGrpSpPr/>
          <p:nvPr/>
        </p:nvGrpSpPr>
        <p:grpSpPr>
          <a:xfrm>
            <a:off x="7935217" y="1106125"/>
            <a:ext cx="3575146" cy="4699029"/>
            <a:chOff x="7610621" y="1367802"/>
            <a:chExt cx="3575146" cy="4699029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3B9BCDE4-B5BA-B053-E576-F9495C89B4E4}"/>
                </a:ext>
              </a:extLst>
            </p:cNvPr>
            <p:cNvSpPr/>
            <p:nvPr/>
          </p:nvSpPr>
          <p:spPr>
            <a:xfrm>
              <a:off x="9523847" y="2915703"/>
              <a:ext cx="1661920" cy="1646431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Machine</a:t>
              </a: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8B906DFE-23F5-2670-A5E5-457C7D66C25A}"/>
                </a:ext>
              </a:extLst>
            </p:cNvPr>
            <p:cNvSpPr/>
            <p:nvPr/>
          </p:nvSpPr>
          <p:spPr>
            <a:xfrm>
              <a:off x="9627682" y="1367802"/>
              <a:ext cx="1365438" cy="10401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>
                  <a:solidFill>
                    <a:srgbClr val="FF0000"/>
                  </a:solidFill>
                </a:rPr>
                <a:t>Énergie de la nature</a:t>
              </a:r>
            </a:p>
          </p:txBody>
        </p:sp>
        <p:sp>
          <p:nvSpPr>
            <p:cNvPr id="20" name="Flèche : droite 19">
              <a:extLst>
                <a:ext uri="{FF2B5EF4-FFF2-40B4-BE49-F238E27FC236}">
                  <a16:creationId xmlns:a16="http://schemas.microsoft.com/office/drawing/2014/main" id="{32E23A94-D196-2CD1-BF6D-50FC11B79A0B}"/>
                </a:ext>
              </a:extLst>
            </p:cNvPr>
            <p:cNvSpPr/>
            <p:nvPr/>
          </p:nvSpPr>
          <p:spPr>
            <a:xfrm rot="5400000">
              <a:off x="10122666" y="2518651"/>
              <a:ext cx="481068" cy="27127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Flèche : droite 20">
              <a:extLst>
                <a:ext uri="{FF2B5EF4-FFF2-40B4-BE49-F238E27FC236}">
                  <a16:creationId xmlns:a16="http://schemas.microsoft.com/office/drawing/2014/main" id="{40341721-3199-992B-BF02-D007150C9A2B}"/>
                </a:ext>
              </a:extLst>
            </p:cNvPr>
            <p:cNvSpPr/>
            <p:nvPr/>
          </p:nvSpPr>
          <p:spPr>
            <a:xfrm rot="5400000">
              <a:off x="10149780" y="4660801"/>
              <a:ext cx="426839" cy="27127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E8606167-2213-1BA9-E386-C744F74F451A}"/>
                </a:ext>
              </a:extLst>
            </p:cNvPr>
            <p:cNvSpPr/>
            <p:nvPr/>
          </p:nvSpPr>
          <p:spPr>
            <a:xfrm>
              <a:off x="9680479" y="5026713"/>
              <a:ext cx="1505287" cy="10401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>
                  <a:solidFill>
                    <a:srgbClr val="FF0000"/>
                  </a:solidFill>
                </a:rPr>
                <a:t>Travail effectué</a:t>
              </a:r>
            </a:p>
          </p:txBody>
        </p:sp>
        <p:sp>
          <p:nvSpPr>
            <p:cNvPr id="23" name="Flèche : droite 22">
              <a:extLst>
                <a:ext uri="{FF2B5EF4-FFF2-40B4-BE49-F238E27FC236}">
                  <a16:creationId xmlns:a16="http://schemas.microsoft.com/office/drawing/2014/main" id="{81E994EE-C213-F8DC-FFB0-AFDDC74E95FE}"/>
                </a:ext>
              </a:extLst>
            </p:cNvPr>
            <p:cNvSpPr/>
            <p:nvPr/>
          </p:nvSpPr>
          <p:spPr>
            <a:xfrm rot="1907596">
              <a:off x="8855149" y="3092389"/>
              <a:ext cx="776087" cy="186122"/>
            </a:xfrm>
            <a:prstGeom prst="rightArrow">
              <a:avLst/>
            </a:prstGeom>
            <a:noFill/>
            <a:ln>
              <a:prstDash val="dash"/>
            </a:ln>
            <a:effectLst>
              <a:outerShdw blurRad="50800" dist="50800" dir="5400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AF51BDD4-7601-0ABC-F092-5E50EF3A90C6}"/>
                </a:ext>
              </a:extLst>
            </p:cNvPr>
            <p:cNvSpPr/>
            <p:nvPr/>
          </p:nvSpPr>
          <p:spPr>
            <a:xfrm>
              <a:off x="7610621" y="2134228"/>
              <a:ext cx="1365438" cy="104011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>
                  <a:solidFill>
                    <a:srgbClr val="FF0000"/>
                  </a:solidFill>
                </a:rPr>
                <a:t>Humain</a:t>
              </a:r>
            </a:p>
          </p:txBody>
        </p:sp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DA997D9D-4205-CD50-22BA-6928D36893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0913" y="1475032"/>
            <a:ext cx="1365438" cy="136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9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DF1B655-D5CD-6FDD-2DD3-6873A4BBF7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2024 - 2025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D0223C5-D89D-E0F3-485C-A1405B906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1D1000A-5659-D992-E96C-9DB77FF8B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8</a:t>
            </a:fld>
            <a:endParaRPr lang="en-GB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1157E3B-0EDC-9149-EAC1-F4D787D4F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182" y="4969214"/>
            <a:ext cx="1042725" cy="83594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EEBF4AF-4E1D-42DF-0521-D633E6E75539}"/>
              </a:ext>
            </a:extLst>
          </p:cNvPr>
          <p:cNvSpPr txBox="1"/>
          <p:nvPr/>
        </p:nvSpPr>
        <p:spPr>
          <a:xfrm>
            <a:off x="1843540" y="5464165"/>
            <a:ext cx="8036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-150 000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676370C-3730-DC5B-F8F0-CC0B10EC7529}"/>
              </a:ext>
            </a:extLst>
          </p:cNvPr>
          <p:cNvSpPr txBox="1"/>
          <p:nvPr/>
        </p:nvSpPr>
        <p:spPr>
          <a:xfrm>
            <a:off x="7559644" y="352739"/>
            <a:ext cx="3729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L’énergie humaine – le jackpot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93A07EC-4605-802C-B41C-1331F3D87BC1}"/>
              </a:ext>
            </a:extLst>
          </p:cNvPr>
          <p:cNvSpPr txBox="1"/>
          <p:nvPr/>
        </p:nvSpPr>
        <p:spPr>
          <a:xfrm>
            <a:off x="3864878" y="5313562"/>
            <a:ext cx="1431376" cy="30777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≈ 1 kWh/Jour</a:t>
            </a:r>
            <a:endParaRPr lang="fr-FR" sz="11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DAF1601-D674-B35A-C1F7-F3AA06D16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3383" y="4118613"/>
            <a:ext cx="1096376" cy="71831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E5CF3B5-C40B-A397-5ED4-67B31E76B5EF}"/>
              </a:ext>
            </a:extLst>
          </p:cNvPr>
          <p:cNvSpPr txBox="1"/>
          <p:nvPr/>
        </p:nvSpPr>
        <p:spPr>
          <a:xfrm>
            <a:off x="1843540" y="4427643"/>
            <a:ext cx="8470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-12 000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CCA8C4D-0416-365E-A7F7-30A1E5296685}"/>
              </a:ext>
            </a:extLst>
          </p:cNvPr>
          <p:cNvSpPr txBox="1"/>
          <p:nvPr/>
        </p:nvSpPr>
        <p:spPr>
          <a:xfrm>
            <a:off x="3959334" y="4367349"/>
            <a:ext cx="1336920" cy="30777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≈ 2 kWh/Jour</a:t>
            </a:r>
            <a:endParaRPr lang="fr-FR" sz="1100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67FDF14-2F50-C5D5-3300-5324BE7F3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1718" y="3070753"/>
            <a:ext cx="1096377" cy="82228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D9B9FE1-1D7D-D1DD-0192-A0817BC20C1F}"/>
              </a:ext>
            </a:extLst>
          </p:cNvPr>
          <p:cNvSpPr txBox="1"/>
          <p:nvPr/>
        </p:nvSpPr>
        <p:spPr>
          <a:xfrm>
            <a:off x="2237636" y="3237753"/>
            <a:ext cx="8470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+ 1 000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2941997-04C2-41B8-B2E3-02AC7283F0B3}"/>
              </a:ext>
            </a:extLst>
          </p:cNvPr>
          <p:cNvSpPr txBox="1"/>
          <p:nvPr/>
        </p:nvSpPr>
        <p:spPr>
          <a:xfrm>
            <a:off x="4264837" y="3410419"/>
            <a:ext cx="1646840" cy="5232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Dizaine de kWh/Jour</a:t>
            </a:r>
            <a:endParaRPr lang="fr-FR" sz="11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951D94C-D897-97CB-928D-FD50C69381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098" t="10712" r="5442"/>
          <a:stretch/>
        </p:blipFill>
        <p:spPr>
          <a:xfrm>
            <a:off x="5548609" y="1167990"/>
            <a:ext cx="2405298" cy="1912790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5F58DEA8-A122-2365-9D82-5C88F56B2F20}"/>
              </a:ext>
            </a:extLst>
          </p:cNvPr>
          <p:cNvSpPr txBox="1"/>
          <p:nvPr/>
        </p:nvSpPr>
        <p:spPr>
          <a:xfrm>
            <a:off x="1843540" y="1880036"/>
            <a:ext cx="3452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Ère industrielle – depuis 1800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0D9DEB9B-EF63-20F5-2F3F-4CAFE41FBA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8822" y="1140266"/>
            <a:ext cx="2405298" cy="1842032"/>
          </a:xfrm>
          <a:prstGeom prst="rect">
            <a:avLst/>
          </a:prstGeom>
        </p:spPr>
      </p:pic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8FB754AE-05D0-189F-455D-C622B6B9893C}"/>
              </a:ext>
            </a:extLst>
          </p:cNvPr>
          <p:cNvSpPr/>
          <p:nvPr/>
        </p:nvSpPr>
        <p:spPr>
          <a:xfrm>
            <a:off x="6096000" y="3161100"/>
            <a:ext cx="4384346" cy="4986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Utilisation de la puissance du feu, de l’électricité, de l’atome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16A704D2-238C-52F4-4EF3-4D3E44F516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0764" y="3941609"/>
            <a:ext cx="2250631" cy="1799555"/>
          </a:xfrm>
          <a:prstGeom prst="rect">
            <a:avLst/>
          </a:prstGeom>
        </p:spPr>
      </p:pic>
      <p:sp>
        <p:nvSpPr>
          <p:cNvPr id="32" name="Nuage 31">
            <a:extLst>
              <a:ext uri="{FF2B5EF4-FFF2-40B4-BE49-F238E27FC236}">
                <a16:creationId xmlns:a16="http://schemas.microsoft.com/office/drawing/2014/main" id="{88F3DF28-FD9D-8AA6-0D74-D1AEAE75D45D}"/>
              </a:ext>
            </a:extLst>
          </p:cNvPr>
          <p:cNvSpPr/>
          <p:nvPr/>
        </p:nvSpPr>
        <p:spPr>
          <a:xfrm>
            <a:off x="5971692" y="3812139"/>
            <a:ext cx="2530403" cy="2027933"/>
          </a:xfrm>
          <a:prstGeom prst="clou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Machine</a:t>
            </a:r>
          </a:p>
          <a:p>
            <a:pPr algn="ctr"/>
            <a:r>
              <a:rPr lang="fr-FR" sz="1400" dirty="0"/>
              <a:t>+</a:t>
            </a:r>
          </a:p>
          <a:p>
            <a:pPr algn="ctr"/>
            <a:r>
              <a:rPr lang="fr-FR" sz="1400" dirty="0"/>
              <a:t>Énergies fossiles </a:t>
            </a:r>
          </a:p>
          <a:p>
            <a:pPr algn="ctr"/>
            <a:r>
              <a:rPr lang="fr-FR" sz="1400" dirty="0"/>
              <a:t>(en stock)</a:t>
            </a:r>
          </a:p>
          <a:p>
            <a:pPr algn="ctr"/>
            <a:endParaRPr lang="fr-FR" sz="1400" dirty="0"/>
          </a:p>
          <a:p>
            <a:pPr algn="ctr"/>
            <a:r>
              <a:rPr lang="fr-FR" sz="1400" dirty="0">
                <a:solidFill>
                  <a:schemeClr val="bg1"/>
                </a:solidFill>
              </a:rPr>
              <a:t>≈ </a:t>
            </a:r>
            <a:r>
              <a:rPr lang="fr-FR" sz="1400" dirty="0"/>
              <a:t>70 kWh/jour</a:t>
            </a:r>
          </a:p>
        </p:txBody>
      </p:sp>
    </p:spTree>
    <p:extLst>
      <p:ext uri="{BB962C8B-B14F-4D97-AF65-F5344CB8AC3E}">
        <p14:creationId xmlns:p14="http://schemas.microsoft.com/office/powerpoint/2010/main" val="167287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B974E99-7E22-0D55-D333-15083D4AE4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2024 - 2025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EA743DA-FDD1-3C4D-A1D8-1DE2934A5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pour comprendre -  L'énergie dans tous ses états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413AD23-DA15-E189-E00D-AF5FEDB7F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9</a:t>
            </a:fld>
            <a:endParaRPr lang="en-GB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7F4B719-4849-A427-BDAD-5FAC1518378F}"/>
              </a:ext>
            </a:extLst>
          </p:cNvPr>
          <p:cNvSpPr txBox="1"/>
          <p:nvPr/>
        </p:nvSpPr>
        <p:spPr>
          <a:xfrm>
            <a:off x="8854278" y="352739"/>
            <a:ext cx="2435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L’énergie humaine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17B3C750-4BFB-F61A-487F-6E1B63F3DD72}"/>
              </a:ext>
            </a:extLst>
          </p:cNvPr>
          <p:cNvCxnSpPr>
            <a:cxnSpLocks/>
          </p:cNvCxnSpPr>
          <p:nvPr/>
        </p:nvCxnSpPr>
        <p:spPr>
          <a:xfrm>
            <a:off x="2938523" y="4866640"/>
            <a:ext cx="7015994" cy="381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30365D7B-270A-6B02-DA97-D68AA2403328}"/>
              </a:ext>
            </a:extLst>
          </p:cNvPr>
          <p:cNvCxnSpPr>
            <a:cxnSpLocks/>
          </p:cNvCxnSpPr>
          <p:nvPr/>
        </p:nvCxnSpPr>
        <p:spPr>
          <a:xfrm flipH="1" flipV="1">
            <a:off x="9627570" y="1152909"/>
            <a:ext cx="4110" cy="37651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5D4C9713-321E-D1D9-96D5-E8DFA44B268C}"/>
              </a:ext>
            </a:extLst>
          </p:cNvPr>
          <p:cNvCxnSpPr>
            <a:cxnSpLocks/>
          </p:cNvCxnSpPr>
          <p:nvPr/>
        </p:nvCxnSpPr>
        <p:spPr>
          <a:xfrm>
            <a:off x="3210560" y="4785360"/>
            <a:ext cx="0" cy="1524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ED0D7302-C13A-1FE6-E4EF-628D4A8F959F}"/>
              </a:ext>
            </a:extLst>
          </p:cNvPr>
          <p:cNvCxnSpPr>
            <a:cxnSpLocks/>
          </p:cNvCxnSpPr>
          <p:nvPr/>
        </p:nvCxnSpPr>
        <p:spPr>
          <a:xfrm>
            <a:off x="3962400" y="4785360"/>
            <a:ext cx="0" cy="1524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B57D27C6-30AD-0CD8-D2EF-F481DED3F72C}"/>
              </a:ext>
            </a:extLst>
          </p:cNvPr>
          <p:cNvCxnSpPr>
            <a:cxnSpLocks/>
          </p:cNvCxnSpPr>
          <p:nvPr/>
        </p:nvCxnSpPr>
        <p:spPr>
          <a:xfrm>
            <a:off x="4663440" y="4780280"/>
            <a:ext cx="0" cy="1524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2636397F-9ACF-AAF1-321C-F0F1079BCB19}"/>
              </a:ext>
            </a:extLst>
          </p:cNvPr>
          <p:cNvCxnSpPr>
            <a:cxnSpLocks/>
          </p:cNvCxnSpPr>
          <p:nvPr/>
        </p:nvCxnSpPr>
        <p:spPr>
          <a:xfrm>
            <a:off x="5384800" y="4790440"/>
            <a:ext cx="0" cy="1524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142C0845-11ED-BF41-3C9B-EA0248373C5B}"/>
              </a:ext>
            </a:extLst>
          </p:cNvPr>
          <p:cNvCxnSpPr>
            <a:cxnSpLocks/>
          </p:cNvCxnSpPr>
          <p:nvPr/>
        </p:nvCxnSpPr>
        <p:spPr>
          <a:xfrm>
            <a:off x="6096000" y="4790440"/>
            <a:ext cx="0" cy="1524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A81B4CD9-9569-34CA-8C5C-A74F74CAC785}"/>
              </a:ext>
            </a:extLst>
          </p:cNvPr>
          <p:cNvCxnSpPr>
            <a:cxnSpLocks/>
          </p:cNvCxnSpPr>
          <p:nvPr/>
        </p:nvCxnSpPr>
        <p:spPr>
          <a:xfrm>
            <a:off x="6807200" y="4790440"/>
            <a:ext cx="0" cy="1524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3D451944-6CC0-3A16-108F-631943E4E36F}"/>
              </a:ext>
            </a:extLst>
          </p:cNvPr>
          <p:cNvCxnSpPr>
            <a:cxnSpLocks/>
          </p:cNvCxnSpPr>
          <p:nvPr/>
        </p:nvCxnSpPr>
        <p:spPr>
          <a:xfrm>
            <a:off x="7565776" y="4790440"/>
            <a:ext cx="0" cy="1524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439310E3-A2BA-41DE-60EC-00ACAA72E241}"/>
              </a:ext>
            </a:extLst>
          </p:cNvPr>
          <p:cNvCxnSpPr>
            <a:cxnSpLocks/>
          </p:cNvCxnSpPr>
          <p:nvPr/>
        </p:nvCxnSpPr>
        <p:spPr>
          <a:xfrm>
            <a:off x="8992171" y="4804025"/>
            <a:ext cx="0" cy="1524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13400F15-7B6A-C277-A5C2-E3794FAB1535}"/>
              </a:ext>
            </a:extLst>
          </p:cNvPr>
          <p:cNvCxnSpPr>
            <a:cxnSpLocks/>
          </p:cNvCxnSpPr>
          <p:nvPr/>
        </p:nvCxnSpPr>
        <p:spPr>
          <a:xfrm>
            <a:off x="8260993" y="4804025"/>
            <a:ext cx="0" cy="1524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C39F08EE-6DE0-297A-154C-EE9049C34AF1}"/>
              </a:ext>
            </a:extLst>
          </p:cNvPr>
          <p:cNvSpPr txBox="1"/>
          <p:nvPr/>
        </p:nvSpPr>
        <p:spPr>
          <a:xfrm>
            <a:off x="7351731" y="4996725"/>
            <a:ext cx="5034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1400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6AF282C1-2524-746E-FCA1-D7E45992CBAC}"/>
              </a:ext>
            </a:extLst>
          </p:cNvPr>
          <p:cNvSpPr txBox="1"/>
          <p:nvPr/>
        </p:nvSpPr>
        <p:spPr>
          <a:xfrm>
            <a:off x="9473343" y="5007924"/>
            <a:ext cx="5034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2000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12990D31-C092-87B2-8310-EFA83D2BDE68}"/>
              </a:ext>
            </a:extLst>
          </p:cNvPr>
          <p:cNvSpPr txBox="1"/>
          <p:nvPr/>
        </p:nvSpPr>
        <p:spPr>
          <a:xfrm>
            <a:off x="6613420" y="4995187"/>
            <a:ext cx="5034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1200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76A01191-BE73-E4E6-8ED5-13D7FAE2E718}"/>
              </a:ext>
            </a:extLst>
          </p:cNvPr>
          <p:cNvSpPr txBox="1"/>
          <p:nvPr/>
        </p:nvSpPr>
        <p:spPr>
          <a:xfrm>
            <a:off x="8007565" y="4994607"/>
            <a:ext cx="5034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1600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FBF377CC-C67A-AABA-C8C7-B5434A0425CA}"/>
              </a:ext>
            </a:extLst>
          </p:cNvPr>
          <p:cNvSpPr txBox="1"/>
          <p:nvPr/>
        </p:nvSpPr>
        <p:spPr>
          <a:xfrm>
            <a:off x="8740454" y="4983480"/>
            <a:ext cx="5034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1800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E60DF479-384E-5F6B-C18E-7392800D5A74}"/>
              </a:ext>
            </a:extLst>
          </p:cNvPr>
          <p:cNvSpPr txBox="1"/>
          <p:nvPr/>
        </p:nvSpPr>
        <p:spPr>
          <a:xfrm>
            <a:off x="5273865" y="5006798"/>
            <a:ext cx="3772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0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58B4E000-1D29-11F7-74EC-8D1DAEB1B2E7}"/>
              </a:ext>
            </a:extLst>
          </p:cNvPr>
          <p:cNvSpPr txBox="1"/>
          <p:nvPr/>
        </p:nvSpPr>
        <p:spPr>
          <a:xfrm>
            <a:off x="5916348" y="4996217"/>
            <a:ext cx="5034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1000</a:t>
            </a:r>
          </a:p>
        </p:txBody>
      </p: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FC50E5C6-7B55-5120-F91A-D303FD3A9CA4}"/>
              </a:ext>
            </a:extLst>
          </p:cNvPr>
          <p:cNvGrpSpPr/>
          <p:nvPr/>
        </p:nvGrpSpPr>
        <p:grpSpPr>
          <a:xfrm>
            <a:off x="5677247" y="4804025"/>
            <a:ext cx="175515" cy="171136"/>
            <a:chOff x="5537200" y="4983480"/>
            <a:chExt cx="175515" cy="171136"/>
          </a:xfrm>
        </p:grpSpPr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BEEF47DA-7E0E-A8DC-31F9-E59A9F2C3E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37200" y="4983480"/>
              <a:ext cx="93038" cy="1117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>
              <a:extLst>
                <a:ext uri="{FF2B5EF4-FFF2-40B4-BE49-F238E27FC236}">
                  <a16:creationId xmlns:a16="http://schemas.microsoft.com/office/drawing/2014/main" id="{D7542244-85AB-819A-9888-BE9A12A6D2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83719" y="5007924"/>
              <a:ext cx="128996" cy="14669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B4B09AB7-3480-26C9-1085-D75BA2CB7239}"/>
              </a:ext>
            </a:extLst>
          </p:cNvPr>
          <p:cNvGrpSpPr/>
          <p:nvPr/>
        </p:nvGrpSpPr>
        <p:grpSpPr>
          <a:xfrm>
            <a:off x="4904147" y="4804025"/>
            <a:ext cx="175515" cy="171136"/>
            <a:chOff x="5537200" y="4983480"/>
            <a:chExt cx="175515" cy="171136"/>
          </a:xfrm>
        </p:grpSpPr>
        <p:cxnSp>
          <p:nvCxnSpPr>
            <p:cNvPr id="52" name="Connecteur droit 51">
              <a:extLst>
                <a:ext uri="{FF2B5EF4-FFF2-40B4-BE49-F238E27FC236}">
                  <a16:creationId xmlns:a16="http://schemas.microsoft.com/office/drawing/2014/main" id="{209DA895-3A29-43C8-FA50-36D09970C4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37200" y="4983480"/>
              <a:ext cx="93038" cy="1117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52">
              <a:extLst>
                <a:ext uri="{FF2B5EF4-FFF2-40B4-BE49-F238E27FC236}">
                  <a16:creationId xmlns:a16="http://schemas.microsoft.com/office/drawing/2014/main" id="{8879D997-5AAC-D4C1-F101-5082B3C51E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83719" y="5007924"/>
              <a:ext cx="128996" cy="14669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168CEA1D-7D35-BDE6-973E-D602134F0694}"/>
              </a:ext>
            </a:extLst>
          </p:cNvPr>
          <p:cNvGrpSpPr/>
          <p:nvPr/>
        </p:nvGrpSpPr>
        <p:grpSpPr>
          <a:xfrm>
            <a:off x="3523586" y="4792891"/>
            <a:ext cx="175515" cy="171136"/>
            <a:chOff x="5537200" y="4983480"/>
            <a:chExt cx="175515" cy="171136"/>
          </a:xfrm>
        </p:grpSpPr>
        <p:cxnSp>
          <p:nvCxnSpPr>
            <p:cNvPr id="55" name="Connecteur droit 54">
              <a:extLst>
                <a:ext uri="{FF2B5EF4-FFF2-40B4-BE49-F238E27FC236}">
                  <a16:creationId xmlns:a16="http://schemas.microsoft.com/office/drawing/2014/main" id="{AA604B56-C38D-50C5-3ECE-0B3ABD0633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37200" y="4983480"/>
              <a:ext cx="93038" cy="1117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>
              <a:extLst>
                <a:ext uri="{FF2B5EF4-FFF2-40B4-BE49-F238E27FC236}">
                  <a16:creationId xmlns:a16="http://schemas.microsoft.com/office/drawing/2014/main" id="{0CE051B9-B47B-B88D-265D-45BF7B2CB3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83719" y="5007924"/>
              <a:ext cx="128996" cy="14669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ZoneTexte 59">
            <a:extLst>
              <a:ext uri="{FF2B5EF4-FFF2-40B4-BE49-F238E27FC236}">
                <a16:creationId xmlns:a16="http://schemas.microsoft.com/office/drawing/2014/main" id="{199059E6-0482-A49E-1982-7C2FF1F4D354}"/>
              </a:ext>
            </a:extLst>
          </p:cNvPr>
          <p:cNvSpPr txBox="1"/>
          <p:nvPr/>
        </p:nvSpPr>
        <p:spPr>
          <a:xfrm>
            <a:off x="4430865" y="5031191"/>
            <a:ext cx="8429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-1 000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427B64DA-5351-4499-27E8-499FC9364A78}"/>
              </a:ext>
            </a:extLst>
          </p:cNvPr>
          <p:cNvSpPr txBox="1"/>
          <p:nvPr/>
        </p:nvSpPr>
        <p:spPr>
          <a:xfrm>
            <a:off x="3638701" y="5027766"/>
            <a:ext cx="6728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-10 000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D70C36B2-C842-B51F-2158-DD7E2C078AB6}"/>
              </a:ext>
            </a:extLst>
          </p:cNvPr>
          <p:cNvSpPr txBox="1"/>
          <p:nvPr/>
        </p:nvSpPr>
        <p:spPr>
          <a:xfrm>
            <a:off x="2938523" y="5009030"/>
            <a:ext cx="7001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-100 000</a:t>
            </a:r>
          </a:p>
        </p:txBody>
      </p: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09224CD8-C62E-0D27-5528-F18661155880}"/>
              </a:ext>
            </a:extLst>
          </p:cNvPr>
          <p:cNvGrpSpPr/>
          <p:nvPr/>
        </p:nvGrpSpPr>
        <p:grpSpPr>
          <a:xfrm>
            <a:off x="4245146" y="4771704"/>
            <a:ext cx="175515" cy="171136"/>
            <a:chOff x="5537200" y="4983480"/>
            <a:chExt cx="175515" cy="171136"/>
          </a:xfrm>
        </p:grpSpPr>
        <p:cxnSp>
          <p:nvCxnSpPr>
            <p:cNvPr id="64" name="Connecteur droit 63">
              <a:extLst>
                <a:ext uri="{FF2B5EF4-FFF2-40B4-BE49-F238E27FC236}">
                  <a16:creationId xmlns:a16="http://schemas.microsoft.com/office/drawing/2014/main" id="{7B69E7AA-FDA9-468E-9FB6-C84B63575C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37200" y="4983480"/>
              <a:ext cx="93038" cy="1117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64">
              <a:extLst>
                <a:ext uri="{FF2B5EF4-FFF2-40B4-BE49-F238E27FC236}">
                  <a16:creationId xmlns:a16="http://schemas.microsoft.com/office/drawing/2014/main" id="{71D92963-4FD2-BEC7-5610-C4A7ED7DA9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83719" y="5007924"/>
              <a:ext cx="128996" cy="14669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7" name="Connecteur droit 66">
            <a:extLst>
              <a:ext uri="{FF2B5EF4-FFF2-40B4-BE49-F238E27FC236}">
                <a16:creationId xmlns:a16="http://schemas.microsoft.com/office/drawing/2014/main" id="{B451CDAB-3351-A2E9-92D6-691C7CDD50F4}"/>
              </a:ext>
            </a:extLst>
          </p:cNvPr>
          <p:cNvCxnSpPr>
            <a:cxnSpLocks/>
          </p:cNvCxnSpPr>
          <p:nvPr/>
        </p:nvCxnSpPr>
        <p:spPr>
          <a:xfrm flipH="1">
            <a:off x="9580880" y="4135120"/>
            <a:ext cx="933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70">
            <a:extLst>
              <a:ext uri="{FF2B5EF4-FFF2-40B4-BE49-F238E27FC236}">
                <a16:creationId xmlns:a16="http://schemas.microsoft.com/office/drawing/2014/main" id="{15D5A0A0-1D7A-977E-8120-10D6DBDC46DC}"/>
              </a:ext>
            </a:extLst>
          </p:cNvPr>
          <p:cNvCxnSpPr>
            <a:cxnSpLocks/>
          </p:cNvCxnSpPr>
          <p:nvPr/>
        </p:nvCxnSpPr>
        <p:spPr>
          <a:xfrm flipH="1">
            <a:off x="9603140" y="2722880"/>
            <a:ext cx="933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71">
            <a:extLst>
              <a:ext uri="{FF2B5EF4-FFF2-40B4-BE49-F238E27FC236}">
                <a16:creationId xmlns:a16="http://schemas.microsoft.com/office/drawing/2014/main" id="{4C9DCA48-0C77-2F38-AAA3-13ED4FFF6B0E}"/>
              </a:ext>
            </a:extLst>
          </p:cNvPr>
          <p:cNvCxnSpPr>
            <a:cxnSpLocks/>
          </p:cNvCxnSpPr>
          <p:nvPr/>
        </p:nvCxnSpPr>
        <p:spPr>
          <a:xfrm flipH="1">
            <a:off x="9580880" y="1991360"/>
            <a:ext cx="933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72">
            <a:extLst>
              <a:ext uri="{FF2B5EF4-FFF2-40B4-BE49-F238E27FC236}">
                <a16:creationId xmlns:a16="http://schemas.microsoft.com/office/drawing/2014/main" id="{8617068A-4F84-72D7-FFF2-455CF34120B8}"/>
              </a:ext>
            </a:extLst>
          </p:cNvPr>
          <p:cNvCxnSpPr>
            <a:cxnSpLocks/>
          </p:cNvCxnSpPr>
          <p:nvPr/>
        </p:nvCxnSpPr>
        <p:spPr>
          <a:xfrm flipH="1">
            <a:off x="9556450" y="3429000"/>
            <a:ext cx="933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73">
            <a:extLst>
              <a:ext uri="{FF2B5EF4-FFF2-40B4-BE49-F238E27FC236}">
                <a16:creationId xmlns:a16="http://schemas.microsoft.com/office/drawing/2014/main" id="{2A4A9AA6-BA59-B2E5-1A3A-2588F560D851}"/>
              </a:ext>
            </a:extLst>
          </p:cNvPr>
          <p:cNvCxnSpPr>
            <a:cxnSpLocks/>
          </p:cNvCxnSpPr>
          <p:nvPr/>
        </p:nvCxnSpPr>
        <p:spPr>
          <a:xfrm flipH="1" flipV="1">
            <a:off x="9582820" y="1238565"/>
            <a:ext cx="101600" cy="85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ZoneTexte 80">
            <a:extLst>
              <a:ext uri="{FF2B5EF4-FFF2-40B4-BE49-F238E27FC236}">
                <a16:creationId xmlns:a16="http://schemas.microsoft.com/office/drawing/2014/main" id="{0EB96B83-0125-A0AB-E484-9BB7FD020463}"/>
              </a:ext>
            </a:extLst>
          </p:cNvPr>
          <p:cNvSpPr txBox="1"/>
          <p:nvPr/>
        </p:nvSpPr>
        <p:spPr>
          <a:xfrm>
            <a:off x="9718280" y="4012009"/>
            <a:ext cx="636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FF0000"/>
                </a:solidFill>
              </a:rPr>
              <a:t>5 000</a:t>
            </a:r>
          </a:p>
        </p:txBody>
      </p:sp>
      <p:sp>
        <p:nvSpPr>
          <p:cNvPr id="82" name="ZoneTexte 81">
            <a:extLst>
              <a:ext uri="{FF2B5EF4-FFF2-40B4-BE49-F238E27FC236}">
                <a16:creationId xmlns:a16="http://schemas.microsoft.com/office/drawing/2014/main" id="{E9FD1C84-9363-5D39-BC2C-A0EC180A7164}"/>
              </a:ext>
            </a:extLst>
          </p:cNvPr>
          <p:cNvSpPr txBox="1"/>
          <p:nvPr/>
        </p:nvSpPr>
        <p:spPr>
          <a:xfrm>
            <a:off x="9718280" y="3313440"/>
            <a:ext cx="636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FF0000"/>
                </a:solidFill>
              </a:rPr>
              <a:t>10 000</a:t>
            </a:r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53B274A9-48D6-708D-5077-CA5CF92479E8}"/>
              </a:ext>
            </a:extLst>
          </p:cNvPr>
          <p:cNvSpPr txBox="1"/>
          <p:nvPr/>
        </p:nvSpPr>
        <p:spPr>
          <a:xfrm>
            <a:off x="9718280" y="1850075"/>
            <a:ext cx="636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FF0000"/>
                </a:solidFill>
              </a:rPr>
              <a:t>20 000</a:t>
            </a:r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AACF05C2-3E30-9E19-CB56-9EB424C6EA85}"/>
              </a:ext>
            </a:extLst>
          </p:cNvPr>
          <p:cNvSpPr txBox="1"/>
          <p:nvPr/>
        </p:nvSpPr>
        <p:spPr>
          <a:xfrm>
            <a:off x="9726500" y="2621638"/>
            <a:ext cx="636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FF0000"/>
                </a:solidFill>
              </a:rPr>
              <a:t>15 000</a:t>
            </a:r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D8BA3162-5C21-2C6E-20B3-A0784769D52F}"/>
              </a:ext>
            </a:extLst>
          </p:cNvPr>
          <p:cNvSpPr txBox="1"/>
          <p:nvPr/>
        </p:nvSpPr>
        <p:spPr>
          <a:xfrm>
            <a:off x="9671494" y="1152909"/>
            <a:ext cx="636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FF0000"/>
                </a:solidFill>
              </a:rPr>
              <a:t>25 000</a:t>
            </a:r>
          </a:p>
        </p:txBody>
      </p:sp>
      <p:sp>
        <p:nvSpPr>
          <p:cNvPr id="86" name="ZoneTexte 85">
            <a:extLst>
              <a:ext uri="{FF2B5EF4-FFF2-40B4-BE49-F238E27FC236}">
                <a16:creationId xmlns:a16="http://schemas.microsoft.com/office/drawing/2014/main" id="{97D5985B-DE8D-712A-B410-D1C729C277E7}"/>
              </a:ext>
            </a:extLst>
          </p:cNvPr>
          <p:cNvSpPr txBox="1"/>
          <p:nvPr/>
        </p:nvSpPr>
        <p:spPr>
          <a:xfrm>
            <a:off x="7709214" y="5274205"/>
            <a:ext cx="206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Temps (années)</a:t>
            </a:r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855DCBAD-AE2D-7935-E2E3-F2821F8F4084}"/>
              </a:ext>
            </a:extLst>
          </p:cNvPr>
          <p:cNvSpPr txBox="1"/>
          <p:nvPr/>
        </p:nvSpPr>
        <p:spPr>
          <a:xfrm>
            <a:off x="8100013" y="1152909"/>
            <a:ext cx="12047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kWh par an et par personne</a:t>
            </a:r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9CDA352F-E50D-DE3D-AA91-32B9EF655594}"/>
              </a:ext>
            </a:extLst>
          </p:cNvPr>
          <p:cNvSpPr/>
          <p:nvPr/>
        </p:nvSpPr>
        <p:spPr>
          <a:xfrm>
            <a:off x="3220720" y="1056640"/>
            <a:ext cx="6248400" cy="3738880"/>
          </a:xfrm>
          <a:custGeom>
            <a:avLst/>
            <a:gdLst>
              <a:gd name="connsiteX0" fmla="*/ 0 w 6248400"/>
              <a:gd name="connsiteY0" fmla="*/ 3738880 h 3738880"/>
              <a:gd name="connsiteX1" fmla="*/ 548640 w 6248400"/>
              <a:gd name="connsiteY1" fmla="*/ 3728720 h 3738880"/>
              <a:gd name="connsiteX2" fmla="*/ 1097280 w 6248400"/>
              <a:gd name="connsiteY2" fmla="*/ 3718560 h 3738880"/>
              <a:gd name="connsiteX3" fmla="*/ 1645920 w 6248400"/>
              <a:gd name="connsiteY3" fmla="*/ 3708400 h 3738880"/>
              <a:gd name="connsiteX4" fmla="*/ 2194560 w 6248400"/>
              <a:gd name="connsiteY4" fmla="*/ 3698240 h 3738880"/>
              <a:gd name="connsiteX5" fmla="*/ 2865120 w 6248400"/>
              <a:gd name="connsiteY5" fmla="*/ 3627120 h 3738880"/>
              <a:gd name="connsiteX6" fmla="*/ 4348480 w 6248400"/>
              <a:gd name="connsiteY6" fmla="*/ 3556000 h 3738880"/>
              <a:gd name="connsiteX7" fmla="*/ 5303520 w 6248400"/>
              <a:gd name="connsiteY7" fmla="*/ 3484880 h 3738880"/>
              <a:gd name="connsiteX8" fmla="*/ 5770880 w 6248400"/>
              <a:gd name="connsiteY8" fmla="*/ 3281680 h 3738880"/>
              <a:gd name="connsiteX9" fmla="*/ 6096000 w 6248400"/>
              <a:gd name="connsiteY9" fmla="*/ 2804160 h 3738880"/>
              <a:gd name="connsiteX10" fmla="*/ 6248400 w 6248400"/>
              <a:gd name="connsiteY10" fmla="*/ 0 h 3738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248400" h="3738880" extrusionOk="0">
                <a:moveTo>
                  <a:pt x="0" y="3738880"/>
                </a:moveTo>
                <a:cubicBezTo>
                  <a:pt x="164320" y="3720381"/>
                  <a:pt x="436765" y="3767290"/>
                  <a:pt x="548640" y="3728720"/>
                </a:cubicBezTo>
                <a:cubicBezTo>
                  <a:pt x="660515" y="3690150"/>
                  <a:pt x="858020" y="3725793"/>
                  <a:pt x="1097280" y="3718560"/>
                </a:cubicBezTo>
                <a:cubicBezTo>
                  <a:pt x="1336540" y="3711327"/>
                  <a:pt x="1407635" y="3768699"/>
                  <a:pt x="1645920" y="3708400"/>
                </a:cubicBezTo>
                <a:cubicBezTo>
                  <a:pt x="1884205" y="3648101"/>
                  <a:pt x="1973372" y="3761515"/>
                  <a:pt x="2194560" y="3698240"/>
                </a:cubicBezTo>
                <a:cubicBezTo>
                  <a:pt x="2655315" y="3635678"/>
                  <a:pt x="2515350" y="3637521"/>
                  <a:pt x="2865120" y="3627120"/>
                </a:cubicBezTo>
                <a:cubicBezTo>
                  <a:pt x="3132166" y="3605491"/>
                  <a:pt x="3930809" y="3481238"/>
                  <a:pt x="4348480" y="3556000"/>
                </a:cubicBezTo>
                <a:cubicBezTo>
                  <a:pt x="4714809" y="3490126"/>
                  <a:pt x="5075318" y="3536371"/>
                  <a:pt x="5303520" y="3484880"/>
                </a:cubicBezTo>
                <a:cubicBezTo>
                  <a:pt x="5547792" y="3435838"/>
                  <a:pt x="5634204" y="3402346"/>
                  <a:pt x="5770880" y="3281680"/>
                </a:cubicBezTo>
                <a:cubicBezTo>
                  <a:pt x="5924924" y="3161698"/>
                  <a:pt x="6037211" y="3368667"/>
                  <a:pt x="6096000" y="2804160"/>
                </a:cubicBezTo>
                <a:cubicBezTo>
                  <a:pt x="6175587" y="2257213"/>
                  <a:pt x="6248400" y="0"/>
                  <a:pt x="6248400" y="0"/>
                </a:cubicBezTo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434776513">
                  <a:custGeom>
                    <a:avLst/>
                    <a:gdLst>
                      <a:gd name="connsiteX0" fmla="*/ 0 w 6248400"/>
                      <a:gd name="connsiteY0" fmla="*/ 3738880 h 3738880"/>
                      <a:gd name="connsiteX1" fmla="*/ 2194560 w 6248400"/>
                      <a:gd name="connsiteY1" fmla="*/ 3698240 h 3738880"/>
                      <a:gd name="connsiteX2" fmla="*/ 2865120 w 6248400"/>
                      <a:gd name="connsiteY2" fmla="*/ 3627120 h 3738880"/>
                      <a:gd name="connsiteX3" fmla="*/ 4348480 w 6248400"/>
                      <a:gd name="connsiteY3" fmla="*/ 3556000 h 3738880"/>
                      <a:gd name="connsiteX4" fmla="*/ 5303520 w 6248400"/>
                      <a:gd name="connsiteY4" fmla="*/ 3484880 h 3738880"/>
                      <a:gd name="connsiteX5" fmla="*/ 5770880 w 6248400"/>
                      <a:gd name="connsiteY5" fmla="*/ 3281680 h 3738880"/>
                      <a:gd name="connsiteX6" fmla="*/ 6096000 w 6248400"/>
                      <a:gd name="connsiteY6" fmla="*/ 2804160 h 3738880"/>
                      <a:gd name="connsiteX7" fmla="*/ 6248400 w 6248400"/>
                      <a:gd name="connsiteY7" fmla="*/ 0 h 3738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48400" h="3738880">
                        <a:moveTo>
                          <a:pt x="0" y="3738880"/>
                        </a:moveTo>
                        <a:lnTo>
                          <a:pt x="2194560" y="3698240"/>
                        </a:lnTo>
                        <a:cubicBezTo>
                          <a:pt x="2672080" y="3679613"/>
                          <a:pt x="2506133" y="3650827"/>
                          <a:pt x="2865120" y="3627120"/>
                        </a:cubicBezTo>
                        <a:cubicBezTo>
                          <a:pt x="3224107" y="3603413"/>
                          <a:pt x="3942080" y="3579707"/>
                          <a:pt x="4348480" y="3556000"/>
                        </a:cubicBezTo>
                        <a:cubicBezTo>
                          <a:pt x="4754880" y="3532293"/>
                          <a:pt x="5066453" y="3530600"/>
                          <a:pt x="5303520" y="3484880"/>
                        </a:cubicBezTo>
                        <a:cubicBezTo>
                          <a:pt x="5540587" y="3439160"/>
                          <a:pt x="5638800" y="3395133"/>
                          <a:pt x="5770880" y="3281680"/>
                        </a:cubicBezTo>
                        <a:cubicBezTo>
                          <a:pt x="5902960" y="3168227"/>
                          <a:pt x="6016413" y="3351107"/>
                          <a:pt x="6096000" y="2804160"/>
                        </a:cubicBezTo>
                        <a:cubicBezTo>
                          <a:pt x="6175587" y="2257213"/>
                          <a:pt x="6248400" y="0"/>
                          <a:pt x="6248400" y="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0214412-D747-BA67-C0B7-86E3E858E5DC}"/>
              </a:ext>
            </a:extLst>
          </p:cNvPr>
          <p:cNvSpPr txBox="1"/>
          <p:nvPr/>
        </p:nvSpPr>
        <p:spPr>
          <a:xfrm>
            <a:off x="3084730" y="1863633"/>
            <a:ext cx="384381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Évolution de l’énergie utilisée par an et par habitant sur Terre</a:t>
            </a:r>
          </a:p>
          <a:p>
            <a:r>
              <a:rPr lang="fr-FR" sz="1600" dirty="0">
                <a:solidFill>
                  <a:srgbClr val="0070C0"/>
                </a:solidFill>
              </a:rPr>
              <a:t>(Tendances, incluant le chauffage)</a:t>
            </a:r>
            <a:endParaRPr lang="fr-FR" sz="16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E6EDA4F-ECF1-22CE-9A81-A2800FFBF7CA}"/>
              </a:ext>
            </a:extLst>
          </p:cNvPr>
          <p:cNvSpPr txBox="1"/>
          <p:nvPr/>
        </p:nvSpPr>
        <p:spPr>
          <a:xfrm>
            <a:off x="7273793" y="3857212"/>
            <a:ext cx="1081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Charbon</a:t>
            </a:r>
            <a:endParaRPr lang="fr-FR" sz="14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D42F5DF-D308-B591-D191-6690FB637523}"/>
              </a:ext>
            </a:extLst>
          </p:cNvPr>
          <p:cNvSpPr txBox="1"/>
          <p:nvPr/>
        </p:nvSpPr>
        <p:spPr>
          <a:xfrm>
            <a:off x="7936217" y="3488172"/>
            <a:ext cx="9092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Pétrole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843672AA-728D-AD2B-1905-A0A1FFB58C38}"/>
              </a:ext>
            </a:extLst>
          </p:cNvPr>
          <p:cNvCxnSpPr>
            <a:cxnSpLocks/>
          </p:cNvCxnSpPr>
          <p:nvPr/>
        </p:nvCxnSpPr>
        <p:spPr>
          <a:xfrm>
            <a:off x="8259282" y="4035332"/>
            <a:ext cx="586197" cy="3142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CF2085BA-F363-91DF-9B39-8E1A65245CB0}"/>
              </a:ext>
            </a:extLst>
          </p:cNvPr>
          <p:cNvCxnSpPr>
            <a:cxnSpLocks/>
          </p:cNvCxnSpPr>
          <p:nvPr/>
        </p:nvCxnSpPr>
        <p:spPr>
          <a:xfrm>
            <a:off x="8572209" y="3789976"/>
            <a:ext cx="572813" cy="3996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0CAD68DD-6D97-F331-41BB-EED6E24F89BE}"/>
              </a:ext>
            </a:extLst>
          </p:cNvPr>
          <p:cNvSpPr txBox="1"/>
          <p:nvPr/>
        </p:nvSpPr>
        <p:spPr>
          <a:xfrm>
            <a:off x="3795329" y="2847642"/>
            <a:ext cx="1589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hlinkClick r:id="rId2"/>
              </a:rPr>
              <a:t>Un monde sans fin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84882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/>
    </p:bldLst>
  </p:timing>
</p:sld>
</file>

<file path=ppt/theme/theme1.xml><?xml version="1.0" encoding="utf-8"?>
<a:theme xmlns:a="http://schemas.openxmlformats.org/drawingml/2006/main" name="Brin">
  <a:themeElements>
    <a:clrScheme name="Bri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5195</TotalTime>
  <Words>1789</Words>
  <Application>Microsoft Office PowerPoint</Application>
  <PresentationFormat>Grand écran</PresentationFormat>
  <Paragraphs>291</Paragraphs>
  <Slides>27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Cambria Math</vt:lpstr>
      <vt:lpstr>Century Gothic</vt:lpstr>
      <vt:lpstr>Wingdings</vt:lpstr>
      <vt:lpstr>Wingdings 3</vt:lpstr>
      <vt:lpstr>Brin</vt:lpstr>
      <vt:lpstr>            Un peu de Science pour comprendre le monde moderne  L’énergie dans tous ses états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 peu de Physique pour comprendre le monde moderne – différent (2019-2020)                                   Bernard Remaud</dc:title>
  <dc:creator>Remaud Bernard</dc:creator>
  <cp:lastModifiedBy>Remaud Bernard</cp:lastModifiedBy>
  <cp:revision>92</cp:revision>
  <dcterms:created xsi:type="dcterms:W3CDTF">2019-10-08T12:41:07Z</dcterms:created>
  <dcterms:modified xsi:type="dcterms:W3CDTF">2025-04-02T10:16:35Z</dcterms:modified>
</cp:coreProperties>
</file>