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82" r:id="rId2"/>
    <p:sldId id="516" r:id="rId3"/>
    <p:sldId id="575" r:id="rId4"/>
    <p:sldId id="573" r:id="rId5"/>
    <p:sldId id="565" r:id="rId6"/>
    <p:sldId id="571" r:id="rId7"/>
    <p:sldId id="574" r:id="rId8"/>
    <p:sldId id="562" r:id="rId9"/>
    <p:sldId id="576" r:id="rId10"/>
    <p:sldId id="572" r:id="rId11"/>
    <p:sldId id="577" r:id="rId12"/>
    <p:sldId id="561" r:id="rId13"/>
    <p:sldId id="578" r:id="rId14"/>
    <p:sldId id="567" r:id="rId15"/>
    <p:sldId id="563" r:id="rId16"/>
    <p:sldId id="569" r:id="rId17"/>
    <p:sldId id="570" r:id="rId18"/>
    <p:sldId id="30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46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018C188-E446-1EB3-26F4-20F547CC6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64C925-B766-C867-1382-A8CE44F25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07AE6A-B72A-10F2-C9E3-B0EF58502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361C9F-9ED8-6F8B-99A4-92A4CF77F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99D3-69E2-41EA-9DD3-98566B9AA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94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11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E5F42-2C00-957A-FD6B-58F2CACD4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4DD54E-BAEB-458D-6D48-AA28DC3BA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54E569-A7E9-5926-AD19-E269C5B58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0C825E-73BF-55FA-D66E-0DE2764055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78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A9DFE-C1FD-4671-7F8D-6AD12D04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7608D6-964E-5177-85EA-42F6C1244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78A9C5-ADAF-2F47-E164-80D743328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8DD273-D30F-3442-88E5-4863B44900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154CB-2C78-3F0D-ABFB-4CB3A1974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6054C8-9897-D159-11F3-F7A73C6AD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8ABD7A-CC72-4407-8DF0-FB4B8E4B2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1DA1A6-BCDF-202F-C0CC-140D38588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77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6C8DD-4799-3A41-929B-469455131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FCB20CC-5057-A2A9-D2B0-C0904F65D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DF4F03-03A0-FD35-6EA1-0F34315A1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292031-2A6D-21DB-1B65-DA0E21581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19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74CCD-13E2-E4F2-C767-7ED911541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AA85F5-3DDB-5304-B53E-88510C3E2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EF2089-113F-A99C-E9FC-02AFAA927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484FB3-8A65-B51F-1D10-0DFB127D7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477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29880-9086-8D54-AF61-82DB47BFA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5A8432-B3B5-6B43-3127-C58114878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90A2C79-32FB-D7A1-7D3E-8E558DB21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BF409A-44B8-DFD9-3835-8C528F49E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78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3C07-DB0D-D340-8102-5F28C9794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F2ACF7-741E-077D-DACC-A59CDFE25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16194E-B603-6D6E-4E17-AFF10E05E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142EA0-655D-89AD-94F9-38698AD569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75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3C07-DB0D-D340-8102-5F28C9794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F2ACF7-741E-077D-DACC-A59CDFE25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16194E-B603-6D6E-4E17-AFF10E05E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142EA0-655D-89AD-94F9-38698AD569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14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2C8B-F1E6-0C3B-733D-D2BA0421D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28C16A-7B7E-FC0E-CD16-2A7A95B2E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FAACFE-2480-7C65-F10C-25BB97E6B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19D8FC-7E06-AEEA-A136-578B6A382F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837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DECE-61DB-47D8-80AD-3559BE527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DBE9AA-1248-696D-F98E-4EF533BB1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E68761-3675-E334-3926-AE613183F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DB7149-1A16-DD4C-20CA-7464EDCB91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9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181F2-C5A5-E050-EEAC-F53DD573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867A72-914C-D32F-F8BC-CFF84F8FB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D6F0FD-3EA8-F78E-BA09-B7FF97EEB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91D215-12C5-10DE-0A37-0AD6C5B0E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2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FC6D-BD48-DDC7-8872-03BB82553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B9AB17-697F-5B22-2F83-79EB22172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D5E75D5-E1B8-B8E7-D0B4-12C06B7DE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047D7A-B618-4E29-2533-758193CDA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3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E81F4A-E0D1-A92C-A123-BB5A9D7AA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A44822-AE5B-373E-E6F3-743E4272B3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C11BA4-8101-2F73-CF75-9DC4BB886C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2025/2026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54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756" y="5862637"/>
            <a:ext cx="7621984" cy="365125"/>
          </a:xfrm>
        </p:spPr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97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Comprendre le monde ... Les ondes et nous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2025/2026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70" r:id="rId4"/>
    <p:sldLayoutId id="2147483667" r:id="rId5"/>
    <p:sldLayoutId id="2147483669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www.un-peu-de-physique.fr/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hyperlink" Target="https://www.youtube.com/watch?v=wvJAgrUBF4w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25.gif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11" Type="http://schemas.openxmlformats.org/officeDocument/2006/relationships/image" Target="../media/image61.png"/><Relationship Id="rId5" Type="http://schemas.openxmlformats.org/officeDocument/2006/relationships/image" Target="../media/image210.png"/><Relationship Id="rId10" Type="http://schemas.openxmlformats.org/officeDocument/2006/relationships/image" Target="../media/image60.png"/><Relationship Id="rId4" Type="http://schemas.openxmlformats.org/officeDocument/2006/relationships/image" Target="../media/image200.png"/><Relationship Id="rId9" Type="http://schemas.openxmlformats.org/officeDocument/2006/relationships/hyperlink" Target="https://commons.wikimedia.org/wiki/File:Continuous_Fourier_transform_of_rect_and_sinc_functions.gi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70.png"/><Relationship Id="rId7" Type="http://schemas.openxmlformats.org/officeDocument/2006/relationships/image" Target="../media/image230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11" Type="http://schemas.openxmlformats.org/officeDocument/2006/relationships/hyperlink" Target="https://commons.wikimedia.org/wiki/File:Continuous_Fourier_transform_of_rect_and_sinc_functions.gif" TargetMode="External"/><Relationship Id="rId5" Type="http://schemas.openxmlformats.org/officeDocument/2006/relationships/image" Target="../media/image210.png"/><Relationship Id="rId10" Type="http://schemas.openxmlformats.org/officeDocument/2006/relationships/image" Target="../media/image62.gif"/><Relationship Id="rId4" Type="http://schemas.openxmlformats.org/officeDocument/2006/relationships/image" Target="../media/image200.png"/><Relationship Id="rId9" Type="http://schemas.openxmlformats.org/officeDocument/2006/relationships/image" Target="../media/image70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onogrammes_du_chant_du_rougequeue_noir.jpg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lay.google.com/store/apps/details?id=de.tu_chemnitz.mi.kahst.birdnet&amp;hl=fr&amp;pli=1" TargetMode="External"/><Relationship Id="rId5" Type="http://schemas.openxmlformats.org/officeDocument/2006/relationships/hyperlink" Target="https://www.researchgate.net/publication/301522148_Reconnaissance_automatique_de_sons_d%27oiseaux_et_d%27insectes/figures?lo=1" TargetMode="Externa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1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r.wikipedia.org/wiki/Th%C3%A9or%C3%A8me_d%27%C3%A9chantillonnage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-peu-de-physique.fr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hyperlink" Target="https://open.spotify.com/show/42wWpSd2qk9Lx9y7dy5bYI" TargetMode="Externa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hyperlink" Target="https://mathcurve.com/courbes2d.gb/chainette/chainette.s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11" Type="http://schemas.openxmlformats.org/officeDocument/2006/relationships/image" Target="../media/image13.png"/><Relationship Id="rId5" Type="http://schemas.openxmlformats.org/officeDocument/2006/relationships/hyperlink" Target="https://commons.wikimedia.org/wiki/File:Statues_of_Isaac_Newton_and_Gottfried_Leibniz.jpg" TargetMode="External"/><Relationship Id="rId10" Type="http://schemas.openxmlformats.org/officeDocument/2006/relationships/hyperlink" Target="https://fr.wikipedia.org/wiki/Courbe_brachistochrone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8" Type="http://schemas.openxmlformats.org/officeDocument/2006/relationships/image" Target="../media/image120.png"/><Relationship Id="rId18" Type="http://schemas.openxmlformats.org/officeDocument/2006/relationships/image" Target="../media/image18.png"/><Relationship Id="rId3" Type="http://schemas.openxmlformats.org/officeDocument/2006/relationships/image" Target="../media/image15.png"/><Relationship Id="rId12" Type="http://schemas.openxmlformats.org/officeDocument/2006/relationships/image" Target="../media/image16.png"/><Relationship Id="rId17" Type="http://schemas.openxmlformats.org/officeDocument/2006/relationships/hyperlink" Target="https://en.wikipedia.org/wiki/File:Standing_wave.gif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gi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15" Type="http://schemas.openxmlformats.org/officeDocument/2006/relationships/image" Target="../media/image19.png"/><Relationship Id="rId1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trangeetinsolite.wordpress.com/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0" Type="http://schemas.openxmlformats.org/officeDocument/2006/relationships/hyperlink" Target="https://fr.wikipedia.org/wiki/Mascaret" TargetMode="External"/><Relationship Id="rId4" Type="http://schemas.openxmlformats.org/officeDocument/2006/relationships/image" Target="../media/image90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150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11" Type="http://schemas.openxmlformats.org/officeDocument/2006/relationships/image" Target="../media/image290.png"/><Relationship Id="rId5" Type="http://schemas.openxmlformats.org/officeDocument/2006/relationships/image" Target="../media/image241.png"/><Relationship Id="rId10" Type="http://schemas.openxmlformats.org/officeDocument/2006/relationships/image" Target="../media/image30.png"/><Relationship Id="rId4" Type="http://schemas.openxmlformats.org/officeDocument/2006/relationships/image" Target="../media/image231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29.gif"/><Relationship Id="rId12" Type="http://schemas.openxmlformats.org/officeDocument/2006/relationships/image" Target="../media/image31.png"/><Relationship Id="rId17" Type="http://schemas.openxmlformats.org/officeDocument/2006/relationships/hyperlink" Target="https://universal-soundbank.com/" TargetMode="External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2.png"/><Relationship Id="rId14" Type="http://schemas.openxmlformats.org/officeDocument/2006/relationships/hyperlink" Target="https://commons.wikimedia.org/wiki/File:Onde_stationnaire_pression_tuyau_ferme_trois_modes.svg?uselang=f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hyperlink" Target="https://perso.univ-lemans.fr/~jcpascal/Cours/ENSIM2A_Vibrations&amp;Acoustique_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solidFill>
                  <a:srgbClr val="FF0000"/>
                </a:solidFill>
                <a:latin typeface="+mn-lt"/>
              </a:rPr>
              <a:t>Les ondes et nous</a:t>
            </a:r>
            <a:endParaRPr lang="en-GB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6096000" y="6135090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2" y="4018325"/>
            <a:ext cx="3429317" cy="9872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>
                <a:solidFill>
                  <a:schemeClr val="tx1"/>
                </a:solidFill>
              </a:rPr>
              <a:t>Ch</a:t>
            </a:r>
            <a:r>
              <a:rPr lang="fr-FR" sz="1400" dirty="0">
                <a:solidFill>
                  <a:schemeClr val="tx1"/>
                </a:solidFill>
              </a:rPr>
              <a:t> -4-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  <a:p>
            <a:r>
              <a:rPr lang="fr-FR" sz="1900" dirty="0">
                <a:solidFill>
                  <a:srgbClr val="FF0000"/>
                </a:solidFill>
              </a:rPr>
              <a:t>Les ondes et l’information</a:t>
            </a:r>
          </a:p>
          <a:p>
            <a:r>
              <a:rPr lang="fr-FR" sz="1500" dirty="0">
                <a:solidFill>
                  <a:srgbClr val="FF0000"/>
                </a:solidFill>
              </a:rPr>
              <a:t>Interlude mathématique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D7B2E9-1A5E-B886-95C0-6D624A25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84DA83-624C-7BCD-3CD9-DA055B00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EEE65D-EB9F-19FA-B62B-629A237F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9A16AB8-A02B-6BCF-B872-DA252078B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115" y="4137967"/>
            <a:ext cx="1351836" cy="10128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E58A64-33B4-FC07-16E0-E41707E89E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892" t="22944" r="29825" b="39634"/>
          <a:stretch>
            <a:fillRect/>
          </a:stretch>
        </p:blipFill>
        <p:spPr>
          <a:xfrm>
            <a:off x="6955970" y="3916463"/>
            <a:ext cx="2125145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09019-6BFC-71DE-9AC9-71C1C8894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1AB926-3B21-F044-30D0-5DD78959D2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112DAC2-54FE-1699-D124-77D5CA94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D53E1B-ECCB-5A7A-77C5-648C6C5B6E71}"/>
              </a:ext>
            </a:extLst>
          </p:cNvPr>
          <p:cNvSpPr txBox="1"/>
          <p:nvPr/>
        </p:nvSpPr>
        <p:spPr>
          <a:xfrm>
            <a:off x="5882054" y="357065"/>
            <a:ext cx="454373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ondes à 2 ou 3 dimensions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87241A-9145-4598-2917-6E8243284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AF509D0-2C07-F5A8-6BEB-AEBF933A95AD}"/>
              </a:ext>
            </a:extLst>
          </p:cNvPr>
          <p:cNvGrpSpPr/>
          <p:nvPr/>
        </p:nvGrpSpPr>
        <p:grpSpPr>
          <a:xfrm>
            <a:off x="7943207" y="1147759"/>
            <a:ext cx="2600127" cy="3002210"/>
            <a:chOff x="8028510" y="2174977"/>
            <a:chExt cx="3080428" cy="381077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2E7FB4-8AF5-C4CD-65AB-004A07FD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9799" t="15770" r="26956" b="3588"/>
            <a:stretch>
              <a:fillRect/>
            </a:stretch>
          </p:blipFill>
          <p:spPr>
            <a:xfrm>
              <a:off x="8300848" y="2576448"/>
              <a:ext cx="2242486" cy="305972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F067D74-2FE1-9C71-2C88-2144A7A5C69E}"/>
                </a:ext>
              </a:extLst>
            </p:cNvPr>
            <p:cNvSpPr txBox="1"/>
            <p:nvPr/>
          </p:nvSpPr>
          <p:spPr>
            <a:xfrm>
              <a:off x="8028510" y="2174977"/>
              <a:ext cx="3080428" cy="35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Ondes stationnaires membrane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5483FF1-0F40-C138-C8A9-65A6CDFAB054}"/>
                </a:ext>
              </a:extLst>
            </p:cNvPr>
            <p:cNvSpPr txBox="1"/>
            <p:nvPr/>
          </p:nvSpPr>
          <p:spPr>
            <a:xfrm>
              <a:off x="8171350" y="5739526"/>
              <a:ext cx="250148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dirty="0"/>
                <a:t>POUR LA SCIENCE - N° 234 AVRIL 1997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2AC6666-53E8-271F-E3EE-7776E6D9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334" y="303025"/>
            <a:ext cx="849663" cy="47960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1AB1E1-52B4-0FF9-6F77-36ED769A311F}"/>
              </a:ext>
            </a:extLst>
          </p:cNvPr>
          <p:cNvSpPr txBox="1"/>
          <p:nvPr/>
        </p:nvSpPr>
        <p:spPr>
          <a:xfrm>
            <a:off x="2189284" y="1291951"/>
            <a:ext cx="369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Ondes stationnaires à 2 dimensions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EA94F31-D116-D1A6-70F3-FA6585A7BCE8}"/>
              </a:ext>
            </a:extLst>
          </p:cNvPr>
          <p:cNvGrpSpPr/>
          <p:nvPr/>
        </p:nvGrpSpPr>
        <p:grpSpPr>
          <a:xfrm>
            <a:off x="2545924" y="1775897"/>
            <a:ext cx="4360433" cy="1670958"/>
            <a:chOff x="2545924" y="1775897"/>
            <a:chExt cx="4360433" cy="1670958"/>
          </a:xfrm>
        </p:grpSpPr>
        <p:pic>
          <p:nvPicPr>
            <p:cNvPr id="23" name="Image 22">
              <a:hlinkClick r:id="rId5"/>
              <a:extLst>
                <a:ext uri="{FF2B5EF4-FFF2-40B4-BE49-F238E27FC236}">
                  <a16:creationId xmlns:a16="http://schemas.microsoft.com/office/drawing/2014/main" id="{F51460C7-A6A4-77BC-FE5A-6ACC83D9E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1562" t="20775" r="53774" b="43462"/>
            <a:stretch>
              <a:fillRect/>
            </a:stretch>
          </p:blipFill>
          <p:spPr>
            <a:xfrm>
              <a:off x="4857749" y="1775897"/>
              <a:ext cx="2048608" cy="1670958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AB073CD-5279-9269-56FF-32FBBAF41909}"/>
                </a:ext>
              </a:extLst>
            </p:cNvPr>
            <p:cNvSpPr txBox="1"/>
            <p:nvPr/>
          </p:nvSpPr>
          <p:spPr>
            <a:xfrm>
              <a:off x="2545924" y="2084710"/>
              <a:ext cx="213653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 2 dimensions, les modes sont très variés</a:t>
              </a:r>
            </a:p>
            <a:p>
              <a:r>
                <a:rPr lang="fr-FR" sz="1100" dirty="0">
                  <a:solidFill>
                    <a:srgbClr val="FF0000"/>
                  </a:solidFill>
                </a:rPr>
                <a:t>Conditions aux limites libres</a:t>
              </a:r>
            </a:p>
            <a:p>
              <a:r>
                <a:rPr lang="fr-FR" sz="1400" dirty="0"/>
                <a:t>(Cliquer sur l’image)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6FF14C-1E57-98C8-78D2-64B2F733D386}"/>
              </a:ext>
            </a:extLst>
          </p:cNvPr>
          <p:cNvGrpSpPr/>
          <p:nvPr/>
        </p:nvGrpSpPr>
        <p:grpSpPr>
          <a:xfrm>
            <a:off x="2189284" y="3892855"/>
            <a:ext cx="5665543" cy="1882665"/>
            <a:chOff x="2189284" y="3892855"/>
            <a:chExt cx="5665543" cy="1882665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665929A-CAFD-2200-11DB-49901A473DC2}"/>
                </a:ext>
              </a:extLst>
            </p:cNvPr>
            <p:cNvSpPr txBox="1"/>
            <p:nvPr/>
          </p:nvSpPr>
          <p:spPr>
            <a:xfrm>
              <a:off x="2189284" y="3892855"/>
              <a:ext cx="3692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Ondes libres à 3 dimensions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CB02F08-8938-6F2A-9A50-BE38669EBBBC}"/>
                    </a:ext>
                  </a:extLst>
                </p:cNvPr>
                <p:cNvSpPr txBox="1"/>
                <p:nvPr/>
              </p:nvSpPr>
              <p:spPr>
                <a:xfrm>
                  <a:off x="2299740" y="4350963"/>
                  <a:ext cx="5555087" cy="1424557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 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1400" dirty="0">
                    <a:solidFill>
                      <a:schemeClr val="tx1"/>
                    </a:solidFill>
                  </a:endParaRPr>
                </a:p>
                <a:p>
                  <a:r>
                    <a:rPr lang="fr-FR" sz="1400" dirty="0"/>
                    <a:t>Si isotrope (pas de contraintes spatiales) 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sz="14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; 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𝑟𝑢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CB02F08-8938-6F2A-9A50-BE38669EBB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740" y="4350963"/>
                  <a:ext cx="5555087" cy="1424557"/>
                </a:xfrm>
                <a:prstGeom prst="rect">
                  <a:avLst/>
                </a:prstGeom>
                <a:blipFill>
                  <a:blip r:embed="rId7"/>
                  <a:stretch>
                    <a:fillRect l="-219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8F390D-82C3-071D-E3A6-B549AB92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82" y="4544941"/>
            <a:ext cx="2068965" cy="15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1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0686A-F772-24DB-7449-DD5831AF6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9B5892-8B39-08C3-34D0-30683F63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E5A38696-A906-5581-9BE9-2553784A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E1B666-81CB-85BD-3A3C-4AB4973BD14F}"/>
              </a:ext>
            </a:extLst>
          </p:cNvPr>
          <p:cNvSpPr txBox="1"/>
          <p:nvPr/>
        </p:nvSpPr>
        <p:spPr>
          <a:xfrm>
            <a:off x="8173082" y="357065"/>
            <a:ext cx="2252711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résonances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61AA8-A072-7102-A829-2B26F069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334" y="303025"/>
            <a:ext cx="849663" cy="4796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2EB1DFA-44FB-C66B-0461-D2786DAF7553}"/>
                  </a:ext>
                </a:extLst>
              </p:cNvPr>
              <p:cNvSpPr txBox="1"/>
              <p:nvPr/>
            </p:nvSpPr>
            <p:spPr>
              <a:xfrm>
                <a:off x="2269772" y="1222131"/>
                <a:ext cx="827356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chemeClr val="tx1"/>
                    </a:solidFill>
                  </a:rPr>
                  <a:t>Systèmes avec des fréquences « propres »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fr-FR" sz="1400" dirty="0">
                  <a:solidFill>
                    <a:schemeClr val="tx1"/>
                  </a:solidFill>
                </a:endParaRPr>
              </a:p>
              <a:p>
                <a:r>
                  <a:rPr lang="fr-FR" sz="1400" dirty="0">
                    <a:solidFill>
                      <a:schemeClr val="tx1"/>
                    </a:solidFill>
                  </a:rPr>
                  <a:t>Si excitation périodique de faible énergie, avec une fréquence proche d’une fréquence propre du système </a:t>
                </a:r>
                <a:r>
                  <a:rPr lang="fr-FR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résonance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2EB1DFA-44FB-C66B-0461-D2786DAF7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772" y="1222131"/>
                <a:ext cx="8273562" cy="738664"/>
              </a:xfrm>
              <a:prstGeom prst="rect">
                <a:avLst/>
              </a:prstGeom>
              <a:blipFill>
                <a:blip r:embed="rId4"/>
                <a:stretch>
                  <a:fillRect l="-221" t="-820" b="-73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678ABD96-DB17-5CFF-09F8-16826FEF4CAE}"/>
              </a:ext>
            </a:extLst>
          </p:cNvPr>
          <p:cNvSpPr txBox="1"/>
          <p:nvPr/>
        </p:nvSpPr>
        <p:spPr>
          <a:xfrm>
            <a:off x="2386118" y="2295627"/>
            <a:ext cx="5213838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A la fréquence de résonance, le système accumule de manière cohérente l’énergie de l’excitation.</a:t>
            </a:r>
          </a:p>
          <a:p>
            <a:r>
              <a:rPr lang="fr-FR" sz="1600" dirty="0"/>
              <a:t>Il la dissipe – plus ou moins- selon les forces de frottements (</a:t>
            </a:r>
            <a:r>
              <a:rPr lang="fr-FR" sz="1600" dirty="0">
                <a:solidFill>
                  <a:srgbClr val="FF0000"/>
                </a:solidFill>
              </a:rPr>
              <a:t>amortissement</a:t>
            </a:r>
            <a:r>
              <a:rPr lang="fr-FR" sz="1600" dirty="0"/>
              <a:t>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150CC56-E471-DA23-78BF-50E200D061DF}"/>
              </a:ext>
            </a:extLst>
          </p:cNvPr>
          <p:cNvGrpSpPr/>
          <p:nvPr/>
        </p:nvGrpSpPr>
        <p:grpSpPr>
          <a:xfrm>
            <a:off x="7687408" y="1960795"/>
            <a:ext cx="2413839" cy="1819173"/>
            <a:chOff x="7687408" y="1960795"/>
            <a:chExt cx="2413839" cy="181917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A87B98-1050-CF42-A212-9C010C9BD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7408" y="1960795"/>
              <a:ext cx="2183007" cy="18191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9D8EDDF-D3BF-0EF9-2694-79121DF3C21C}"/>
                </a:ext>
              </a:extLst>
            </p:cNvPr>
            <p:cNvSpPr txBox="1"/>
            <p:nvPr/>
          </p:nvSpPr>
          <p:spPr>
            <a:xfrm rot="5400000">
              <a:off x="9374226" y="2896481"/>
              <a:ext cx="12232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Crédit : Larousse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4943C90-940B-03BF-7F84-04803513E418}"/>
              </a:ext>
            </a:extLst>
          </p:cNvPr>
          <p:cNvSpPr txBox="1"/>
          <p:nvPr/>
        </p:nvSpPr>
        <p:spPr>
          <a:xfrm>
            <a:off x="2386118" y="3784621"/>
            <a:ext cx="3390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résonances de Schumann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680EE5E-EA3B-A95B-7747-388D74183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414" y="4190182"/>
            <a:ext cx="2825994" cy="14873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C99294-D0E4-135B-3DA3-302E2D332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516" y="4288730"/>
            <a:ext cx="1708303" cy="12902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59B73EB-09D4-85FE-2485-F2823B254502}"/>
              </a:ext>
            </a:extLst>
          </p:cNvPr>
          <p:cNvSpPr txBox="1"/>
          <p:nvPr/>
        </p:nvSpPr>
        <p:spPr>
          <a:xfrm>
            <a:off x="2523393" y="5961185"/>
            <a:ext cx="5363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Résonances du </a:t>
            </a:r>
            <a:r>
              <a:rPr lang="fr-FR" sz="1400" dirty="0">
                <a:solidFill>
                  <a:srgbClr val="0070C0"/>
                </a:solidFill>
              </a:rPr>
              <a:t>champ magnétique </a:t>
            </a:r>
            <a:r>
              <a:rPr lang="fr-FR" sz="1400" dirty="0"/>
              <a:t>terrestre excité (éclairs)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90F6BA-63FA-7451-A0DE-DE8E080980E8}"/>
              </a:ext>
            </a:extLst>
          </p:cNvPr>
          <p:cNvGrpSpPr/>
          <p:nvPr/>
        </p:nvGrpSpPr>
        <p:grpSpPr>
          <a:xfrm>
            <a:off x="10006820" y="4190182"/>
            <a:ext cx="1204890" cy="1335478"/>
            <a:chOff x="10006820" y="4190182"/>
            <a:chExt cx="1204890" cy="133547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CBDBE7E-AD7C-80D1-59CE-3B1D489E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3528" t="14231" r="10717" b="13077"/>
            <a:stretch>
              <a:fillRect/>
            </a:stretch>
          </p:blipFill>
          <p:spPr>
            <a:xfrm>
              <a:off x="10006820" y="4190182"/>
              <a:ext cx="1073027" cy="1335478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2345A98-9362-788A-9491-B0766C9DF96F}"/>
                </a:ext>
              </a:extLst>
            </p:cNvPr>
            <p:cNvSpPr txBox="1"/>
            <p:nvPr/>
          </p:nvSpPr>
          <p:spPr>
            <a:xfrm>
              <a:off x="10657795" y="4466492"/>
              <a:ext cx="5539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297€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C64B262E-CF48-AE65-83F3-A42EBAF6B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0490" y="4216425"/>
            <a:ext cx="1267558" cy="126755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26E29CA-5E3A-1F18-CF90-63CA7C9F4D50}"/>
              </a:ext>
            </a:extLst>
          </p:cNvPr>
          <p:cNvSpPr txBox="1"/>
          <p:nvPr/>
        </p:nvSpPr>
        <p:spPr>
          <a:xfrm>
            <a:off x="8924269" y="4335687"/>
            <a:ext cx="553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</a:rPr>
              <a:t>29,7€</a:t>
            </a:r>
          </a:p>
        </p:txBody>
      </p:sp>
    </p:spTree>
    <p:extLst>
      <p:ext uri="{BB962C8B-B14F-4D97-AF65-F5344CB8AC3E}">
        <p14:creationId xmlns:p14="http://schemas.microsoft.com/office/powerpoint/2010/main" val="3233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355E-6BEF-897F-F41A-4F8A0BDA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ABE907-ADDA-001F-5C0D-79AA325D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6C97E07-E01F-91E8-5C94-29E15C81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ABDEC18-E238-F1DD-95D0-8D9DED1315A9}"/>
              </a:ext>
            </a:extLst>
          </p:cNvPr>
          <p:cNvSpPr txBox="1"/>
          <p:nvPr/>
        </p:nvSpPr>
        <p:spPr>
          <a:xfrm>
            <a:off x="6914384" y="357247"/>
            <a:ext cx="2992545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séries de Fourier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BBA6CA-B379-FBE5-20A3-81CBFCED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272CE0-7628-A9DE-C07C-F1A77C1C7774}"/>
              </a:ext>
            </a:extLst>
          </p:cNvPr>
          <p:cNvSpPr txBox="1"/>
          <p:nvPr/>
        </p:nvSpPr>
        <p:spPr>
          <a:xfrm>
            <a:off x="2270486" y="1007038"/>
            <a:ext cx="5731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N’importe quelle fonction périodique peut se décomposer en une somme de sinusoïdes (fondamental + harmoniques) 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Le spectre est le schéma (amplitude, fréquence)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46B913-07A0-F4EA-AC70-EF5BC2FE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98" y="113734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287AB69C-4741-502F-E4F2-130A5E6E3742}"/>
              </a:ext>
            </a:extLst>
          </p:cNvPr>
          <p:cNvGrpSpPr/>
          <p:nvPr/>
        </p:nvGrpSpPr>
        <p:grpSpPr>
          <a:xfrm>
            <a:off x="2510756" y="1919615"/>
            <a:ext cx="4584868" cy="1768745"/>
            <a:chOff x="2510756" y="1938050"/>
            <a:chExt cx="4584868" cy="1768745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35B1315-C240-F58C-9CD9-8077860526AF}"/>
                </a:ext>
              </a:extLst>
            </p:cNvPr>
            <p:cNvSpPr txBox="1"/>
            <p:nvPr/>
          </p:nvSpPr>
          <p:spPr>
            <a:xfrm>
              <a:off x="3887213" y="3437166"/>
              <a:ext cx="18465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Les harmoniques 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444963D3-CFB9-4D0F-34B5-3435C81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2556281" y="3090403"/>
              <a:ext cx="453934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3F3C105-5FF8-2133-3C61-9362718987A8}"/>
                </a:ext>
              </a:extLst>
            </p:cNvPr>
            <p:cNvSpPr txBox="1"/>
            <p:nvPr/>
          </p:nvSpPr>
          <p:spPr>
            <a:xfrm>
              <a:off x="5958963" y="3097875"/>
              <a:ext cx="102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fréquence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6021619-5F5C-BE62-FEEB-4CA0C05AC3A8}"/>
                </a:ext>
              </a:extLst>
            </p:cNvPr>
            <p:cNvSpPr txBox="1"/>
            <p:nvPr/>
          </p:nvSpPr>
          <p:spPr>
            <a:xfrm>
              <a:off x="2510756" y="3152000"/>
              <a:ext cx="183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0</a:t>
              </a: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C47F842-50B5-4924-4913-6F5F5D8BE98A}"/>
                </a:ext>
              </a:extLst>
            </p:cNvPr>
            <p:cNvCxnSpPr>
              <a:cxnSpLocks/>
            </p:cNvCxnSpPr>
            <p:nvPr/>
          </p:nvCxnSpPr>
          <p:spPr>
            <a:xfrm>
              <a:off x="3266574" y="2518826"/>
              <a:ext cx="0" cy="57157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B1BCA1B-B99E-388D-6B95-EAC412AB283D}"/>
                </a:ext>
              </a:extLst>
            </p:cNvPr>
            <p:cNvCxnSpPr>
              <a:cxnSpLocks/>
            </p:cNvCxnSpPr>
            <p:nvPr/>
          </p:nvCxnSpPr>
          <p:spPr>
            <a:xfrm>
              <a:off x="4006803" y="2804614"/>
              <a:ext cx="0" cy="2857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80E4C545-223F-A6B6-00D3-AA39A15A6D0E}"/>
                </a:ext>
              </a:extLst>
            </p:cNvPr>
            <p:cNvCxnSpPr>
              <a:cxnSpLocks/>
            </p:cNvCxnSpPr>
            <p:nvPr/>
          </p:nvCxnSpPr>
          <p:spPr>
            <a:xfrm>
              <a:off x="4714374" y="2886294"/>
              <a:ext cx="0" cy="2041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C8574E9-57F2-64AC-1016-57DC1B198915}"/>
                </a:ext>
              </a:extLst>
            </p:cNvPr>
            <p:cNvCxnSpPr>
              <a:cxnSpLocks/>
            </p:cNvCxnSpPr>
            <p:nvPr/>
          </p:nvCxnSpPr>
          <p:spPr>
            <a:xfrm>
              <a:off x="5421945" y="2954982"/>
              <a:ext cx="0" cy="14289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71623BCF-115A-A755-7547-2F48E15E14B9}"/>
                </a:ext>
              </a:extLst>
            </p:cNvPr>
            <p:cNvCxnSpPr>
              <a:cxnSpLocks/>
            </p:cNvCxnSpPr>
            <p:nvPr/>
          </p:nvCxnSpPr>
          <p:spPr>
            <a:xfrm>
              <a:off x="6159452" y="2988347"/>
              <a:ext cx="0" cy="10205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necteur droit 1024">
              <a:extLst>
                <a:ext uri="{FF2B5EF4-FFF2-40B4-BE49-F238E27FC236}">
                  <a16:creationId xmlns:a16="http://schemas.microsoft.com/office/drawing/2014/main" id="{4946FAC5-BE19-FF5D-43A5-D9AA2CE4C8C8}"/>
                </a:ext>
              </a:extLst>
            </p:cNvPr>
            <p:cNvCxnSpPr>
              <a:cxnSpLocks/>
            </p:cNvCxnSpPr>
            <p:nvPr/>
          </p:nvCxnSpPr>
          <p:spPr>
            <a:xfrm>
              <a:off x="6891516" y="3039374"/>
              <a:ext cx="0" cy="5850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8520F281-74F4-78FB-9A7D-27659447A660}"/>
                    </a:ext>
                  </a:extLst>
                </p:cNvPr>
                <p:cNvSpPr txBox="1"/>
                <p:nvPr/>
              </p:nvSpPr>
              <p:spPr>
                <a:xfrm>
                  <a:off x="2610147" y="3152001"/>
                  <a:ext cx="146140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=1/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8520F281-74F4-78FB-9A7D-27659447A6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0147" y="3152001"/>
                  <a:ext cx="1461407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9" name="ZoneTexte 1028">
                  <a:extLst>
                    <a:ext uri="{FF2B5EF4-FFF2-40B4-BE49-F238E27FC236}">
                      <a16:creationId xmlns:a16="http://schemas.microsoft.com/office/drawing/2014/main" id="{3C681998-D1AF-3163-4791-521943AE3FFE}"/>
                    </a:ext>
                  </a:extLst>
                </p:cNvPr>
                <p:cNvSpPr txBox="1"/>
                <p:nvPr/>
              </p:nvSpPr>
              <p:spPr>
                <a:xfrm>
                  <a:off x="3721494" y="3152001"/>
                  <a:ext cx="58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29" name="ZoneTexte 1028">
                  <a:extLst>
                    <a:ext uri="{FF2B5EF4-FFF2-40B4-BE49-F238E27FC236}">
                      <a16:creationId xmlns:a16="http://schemas.microsoft.com/office/drawing/2014/main" id="{3C681998-D1AF-3163-4791-521943AE3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1494" y="3152001"/>
                  <a:ext cx="58487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0" name="ZoneTexte 1029">
                  <a:extLst>
                    <a:ext uri="{FF2B5EF4-FFF2-40B4-BE49-F238E27FC236}">
                      <a16:creationId xmlns:a16="http://schemas.microsoft.com/office/drawing/2014/main" id="{3FECDAA6-DE43-C530-943A-842D91D2806E}"/>
                    </a:ext>
                  </a:extLst>
                </p:cNvPr>
                <p:cNvSpPr txBox="1"/>
                <p:nvPr/>
              </p:nvSpPr>
              <p:spPr>
                <a:xfrm>
                  <a:off x="4421939" y="3152001"/>
                  <a:ext cx="58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30" name="ZoneTexte 1029">
                  <a:extLst>
                    <a:ext uri="{FF2B5EF4-FFF2-40B4-BE49-F238E27FC236}">
                      <a16:creationId xmlns:a16="http://schemas.microsoft.com/office/drawing/2014/main" id="{3FECDAA6-DE43-C530-943A-842D91D28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1939" y="3152001"/>
                  <a:ext cx="58487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1" name="ZoneTexte 1030">
                  <a:extLst>
                    <a:ext uri="{FF2B5EF4-FFF2-40B4-BE49-F238E27FC236}">
                      <a16:creationId xmlns:a16="http://schemas.microsoft.com/office/drawing/2014/main" id="{2CBACD2B-B3B0-DAD4-53E3-07E218D7EC6F}"/>
                    </a:ext>
                  </a:extLst>
                </p:cNvPr>
                <p:cNvSpPr txBox="1"/>
                <p:nvPr/>
              </p:nvSpPr>
              <p:spPr>
                <a:xfrm>
                  <a:off x="5136150" y="3129263"/>
                  <a:ext cx="58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31" name="ZoneTexte 1030">
                  <a:extLst>
                    <a:ext uri="{FF2B5EF4-FFF2-40B4-BE49-F238E27FC236}">
                      <a16:creationId xmlns:a16="http://schemas.microsoft.com/office/drawing/2014/main" id="{2CBACD2B-B3B0-DAD4-53E3-07E218D7EC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6150" y="3129263"/>
                  <a:ext cx="58487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3" name="Connecteur droit 1032">
              <a:extLst>
                <a:ext uri="{FF2B5EF4-FFF2-40B4-BE49-F238E27FC236}">
                  <a16:creationId xmlns:a16="http://schemas.microsoft.com/office/drawing/2014/main" id="{3F4DD0D9-339A-F6D0-3D63-6FE68D570B77}"/>
                </a:ext>
              </a:extLst>
            </p:cNvPr>
            <p:cNvCxnSpPr>
              <a:cxnSpLocks/>
            </p:cNvCxnSpPr>
            <p:nvPr/>
          </p:nvCxnSpPr>
          <p:spPr>
            <a:xfrm>
              <a:off x="2556281" y="1938050"/>
              <a:ext cx="0" cy="1152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3" name="ZoneTexte 1042">
              <a:extLst>
                <a:ext uri="{FF2B5EF4-FFF2-40B4-BE49-F238E27FC236}">
                  <a16:creationId xmlns:a16="http://schemas.microsoft.com/office/drawing/2014/main" id="{354D9C51-A3D0-FBB7-7DAF-B3AE05084D8F}"/>
                </a:ext>
              </a:extLst>
            </p:cNvPr>
            <p:cNvSpPr txBox="1"/>
            <p:nvPr/>
          </p:nvSpPr>
          <p:spPr>
            <a:xfrm>
              <a:off x="2532638" y="1949437"/>
              <a:ext cx="102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Amplitude</a:t>
              </a:r>
            </a:p>
          </p:txBody>
        </p:sp>
        <p:sp>
          <p:nvSpPr>
            <p:cNvPr id="1044" name="ZoneTexte 1043">
              <a:extLst>
                <a:ext uri="{FF2B5EF4-FFF2-40B4-BE49-F238E27FC236}">
                  <a16:creationId xmlns:a16="http://schemas.microsoft.com/office/drawing/2014/main" id="{FC8F74AF-9234-9CF2-828B-2CD783A07858}"/>
                </a:ext>
              </a:extLst>
            </p:cNvPr>
            <p:cNvSpPr txBox="1"/>
            <p:nvPr/>
          </p:nvSpPr>
          <p:spPr>
            <a:xfrm>
              <a:off x="4071554" y="2075373"/>
              <a:ext cx="2842830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2060"/>
                  </a:solidFill>
                </a:rPr>
                <a:t>Spectre d’un signal périodique</a:t>
              </a:r>
            </a:p>
          </p:txBody>
        </p:sp>
        <p:sp>
          <p:nvSpPr>
            <p:cNvPr id="1045" name="ZoneTexte 1044">
              <a:extLst>
                <a:ext uri="{FF2B5EF4-FFF2-40B4-BE49-F238E27FC236}">
                  <a16:creationId xmlns:a16="http://schemas.microsoft.com/office/drawing/2014/main" id="{D2D55461-4C31-7A73-B251-A08C8424B9D2}"/>
                </a:ext>
              </a:extLst>
            </p:cNvPr>
            <p:cNvSpPr txBox="1"/>
            <p:nvPr/>
          </p:nvSpPr>
          <p:spPr>
            <a:xfrm>
              <a:off x="2856005" y="3445185"/>
              <a:ext cx="11507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Fondamental</a:t>
              </a:r>
            </a:p>
          </p:txBody>
        </p:sp>
        <p:cxnSp>
          <p:nvCxnSpPr>
            <p:cNvPr id="1047" name="Connecteur droit avec flèche 1046">
              <a:extLst>
                <a:ext uri="{FF2B5EF4-FFF2-40B4-BE49-F238E27FC236}">
                  <a16:creationId xmlns:a16="http://schemas.microsoft.com/office/drawing/2014/main" id="{28C28420-0313-E4F7-2036-01467E7863AB}"/>
                </a:ext>
              </a:extLst>
            </p:cNvPr>
            <p:cNvCxnSpPr/>
            <p:nvPr/>
          </p:nvCxnSpPr>
          <p:spPr>
            <a:xfrm>
              <a:off x="5136150" y="3575990"/>
              <a:ext cx="35681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CAF5E3-13DD-D745-2AEE-CCB6B2B63411}"/>
              </a:ext>
            </a:extLst>
          </p:cNvPr>
          <p:cNvGrpSpPr/>
          <p:nvPr/>
        </p:nvGrpSpPr>
        <p:grpSpPr>
          <a:xfrm>
            <a:off x="3047176" y="3797096"/>
            <a:ext cx="2967406" cy="2053866"/>
            <a:chOff x="3192046" y="3744556"/>
            <a:chExt cx="2967406" cy="2053866"/>
          </a:xfrm>
        </p:grpSpPr>
        <p:pic>
          <p:nvPicPr>
            <p:cNvPr id="5" name="Image 4" descr="Une image contenant ligne, diagramme, écriture manuscrite, texte&#10;&#10;Le contenu généré par l’IA peut être incorrect.">
              <a:extLst>
                <a:ext uri="{FF2B5EF4-FFF2-40B4-BE49-F238E27FC236}">
                  <a16:creationId xmlns:a16="http://schemas.microsoft.com/office/drawing/2014/main" id="{AC06A7BD-F88D-9EB1-A0F7-86E556455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046" y="3744556"/>
              <a:ext cx="2567333" cy="20538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37C904C-0856-6048-5930-885A1E31B905}"/>
                </a:ext>
              </a:extLst>
            </p:cNvPr>
            <p:cNvSpPr txBox="1"/>
            <p:nvPr/>
          </p:nvSpPr>
          <p:spPr>
            <a:xfrm rot="5400000">
              <a:off x="5252246" y="4820551"/>
              <a:ext cx="1445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hlinkClick r:id="rId9"/>
                </a:rPr>
                <a:t>Wikimedia</a:t>
              </a:r>
              <a:r>
                <a:rPr lang="fr-FR" dirty="0"/>
                <a:t> </a:t>
              </a: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5CFCAC48-FA41-63EF-3B09-A16E8408F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4289" y="3730983"/>
            <a:ext cx="2567333" cy="19764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068ABE-3D1E-B95C-351C-2788467638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1612" y="322438"/>
            <a:ext cx="780356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7B43-66C3-740B-C6D2-BF9AF700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BCE4E5-ED49-A622-3BDF-D4FD07DB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E04771A-8798-081D-D45E-83398B66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4A2A1F-340C-3BD6-CA84-52CE1CAECFE5}"/>
              </a:ext>
            </a:extLst>
          </p:cNvPr>
          <p:cNvSpPr txBox="1"/>
          <p:nvPr/>
        </p:nvSpPr>
        <p:spPr>
          <a:xfrm>
            <a:off x="5306786" y="357247"/>
            <a:ext cx="4600143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séries de Fourier – testez vous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82E43D-6ABC-E33F-D954-3830403A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7133" y="5865007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ondes et nous</a:t>
            </a:r>
            <a:endParaRPr lang="en-GB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B5F43A4-140B-4788-CED1-EE666A0F5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83" y="1084488"/>
            <a:ext cx="2567333" cy="19764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936F6B-0F29-9AAB-00F4-25D9DECE3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612" y="322438"/>
            <a:ext cx="780356" cy="438950"/>
          </a:xfrm>
          <a:prstGeom prst="rect">
            <a:avLst/>
          </a:prstGeom>
        </p:spPr>
      </p:pic>
      <p:grpSp>
        <p:nvGrpSpPr>
          <p:cNvPr id="3145" name="Groupe 3144">
            <a:extLst>
              <a:ext uri="{FF2B5EF4-FFF2-40B4-BE49-F238E27FC236}">
                <a16:creationId xmlns:a16="http://schemas.microsoft.com/office/drawing/2014/main" id="{4642FAF9-8D46-D2F1-D73D-A67F202E4CB9}"/>
              </a:ext>
            </a:extLst>
          </p:cNvPr>
          <p:cNvGrpSpPr/>
          <p:nvPr/>
        </p:nvGrpSpPr>
        <p:grpSpPr>
          <a:xfrm>
            <a:off x="7606857" y="1387671"/>
            <a:ext cx="3318314" cy="2072526"/>
            <a:chOff x="7606857" y="1387671"/>
            <a:chExt cx="3318314" cy="2072526"/>
          </a:xfrm>
        </p:grpSpPr>
        <p:grpSp>
          <p:nvGrpSpPr>
            <p:cNvPr id="1040" name="Groupe 1039">
              <a:extLst>
                <a:ext uri="{FF2B5EF4-FFF2-40B4-BE49-F238E27FC236}">
                  <a16:creationId xmlns:a16="http://schemas.microsoft.com/office/drawing/2014/main" id="{706749E6-5DFA-B41B-C74D-301391490D5F}"/>
                </a:ext>
              </a:extLst>
            </p:cNvPr>
            <p:cNvGrpSpPr/>
            <p:nvPr/>
          </p:nvGrpSpPr>
          <p:grpSpPr>
            <a:xfrm>
              <a:off x="7985185" y="1634568"/>
              <a:ext cx="2167618" cy="1107622"/>
              <a:chOff x="4461781" y="1424690"/>
              <a:chExt cx="2167618" cy="1107622"/>
            </a:xfrm>
          </p:grpSpPr>
          <p:cxnSp>
            <p:nvCxnSpPr>
              <p:cNvPr id="1041" name="Connecteur droit 1040">
                <a:extLst>
                  <a:ext uri="{FF2B5EF4-FFF2-40B4-BE49-F238E27FC236}">
                    <a16:creationId xmlns:a16="http://schemas.microsoft.com/office/drawing/2014/main" id="{9B1E7B23-C734-CA49-4AE7-B4F29182C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1781" y="2406051"/>
                <a:ext cx="2167618" cy="8164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Connecteur droit 1041">
                <a:extLst>
                  <a:ext uri="{FF2B5EF4-FFF2-40B4-BE49-F238E27FC236}">
                    <a16:creationId xmlns:a16="http://schemas.microsoft.com/office/drawing/2014/main" id="{11FED24F-970C-4C6A-A3AC-CEC4A622C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42176" y="1424690"/>
                <a:ext cx="0" cy="110762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6" name="ZoneTexte 1045">
              <a:extLst>
                <a:ext uri="{FF2B5EF4-FFF2-40B4-BE49-F238E27FC236}">
                  <a16:creationId xmlns:a16="http://schemas.microsoft.com/office/drawing/2014/main" id="{D6E9E0CD-0279-50BB-0AAE-EABCC0D782D8}"/>
                </a:ext>
              </a:extLst>
            </p:cNvPr>
            <p:cNvSpPr txBox="1"/>
            <p:nvPr/>
          </p:nvSpPr>
          <p:spPr>
            <a:xfrm>
              <a:off x="8200179" y="2661228"/>
              <a:ext cx="4429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-1</a:t>
              </a:r>
            </a:p>
          </p:txBody>
        </p:sp>
        <p:cxnSp>
          <p:nvCxnSpPr>
            <p:cNvPr id="1049" name="Connecteur droit 1048">
              <a:extLst>
                <a:ext uri="{FF2B5EF4-FFF2-40B4-BE49-F238E27FC236}">
                  <a16:creationId xmlns:a16="http://schemas.microsoft.com/office/drawing/2014/main" id="{02B8EC9E-A668-0A9C-B4CE-3EE849037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7283" y="1980640"/>
              <a:ext cx="727124" cy="66503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Connecteur droit 1049">
              <a:extLst>
                <a:ext uri="{FF2B5EF4-FFF2-40B4-BE49-F238E27FC236}">
                  <a16:creationId xmlns:a16="http://schemas.microsoft.com/office/drawing/2014/main" id="{3F1BDCC8-92C4-D5ED-7667-E0B77D06B6B9}"/>
                </a:ext>
              </a:extLst>
            </p:cNvPr>
            <p:cNvCxnSpPr>
              <a:cxnSpLocks/>
            </p:cNvCxnSpPr>
            <p:nvPr/>
          </p:nvCxnSpPr>
          <p:spPr>
            <a:xfrm>
              <a:off x="8990252" y="1997120"/>
              <a:ext cx="727124" cy="6796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Connecteur droit 1050">
              <a:extLst>
                <a:ext uri="{FF2B5EF4-FFF2-40B4-BE49-F238E27FC236}">
                  <a16:creationId xmlns:a16="http://schemas.microsoft.com/office/drawing/2014/main" id="{D732F238-CB96-E8B7-EB86-3A9C9DF0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606857" y="2030674"/>
              <a:ext cx="638226" cy="60997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2" name="ZoneTexte 1051">
              <a:extLst>
                <a:ext uri="{FF2B5EF4-FFF2-40B4-BE49-F238E27FC236}">
                  <a16:creationId xmlns:a16="http://schemas.microsoft.com/office/drawing/2014/main" id="{68F7ED95-0B30-8D93-4D8E-C13E56A5AD88}"/>
                </a:ext>
              </a:extLst>
            </p:cNvPr>
            <p:cNvSpPr txBox="1"/>
            <p:nvPr/>
          </p:nvSpPr>
          <p:spPr>
            <a:xfrm>
              <a:off x="8643091" y="1827170"/>
              <a:ext cx="2310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1</a:t>
              </a:r>
            </a:p>
          </p:txBody>
        </p:sp>
        <p:sp>
          <p:nvSpPr>
            <p:cNvPr id="1053" name="ZoneTexte 1052">
              <a:extLst>
                <a:ext uri="{FF2B5EF4-FFF2-40B4-BE49-F238E27FC236}">
                  <a16:creationId xmlns:a16="http://schemas.microsoft.com/office/drawing/2014/main" id="{AFDEC0B8-7264-C46E-AFE9-DBEAF1FF3A1A}"/>
                </a:ext>
              </a:extLst>
            </p:cNvPr>
            <p:cNvSpPr txBox="1"/>
            <p:nvPr/>
          </p:nvSpPr>
          <p:spPr>
            <a:xfrm>
              <a:off x="9625781" y="2679078"/>
              <a:ext cx="3905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1</a:t>
              </a:r>
            </a:p>
          </p:txBody>
        </p:sp>
        <p:cxnSp>
          <p:nvCxnSpPr>
            <p:cNvPr id="1054" name="Connecteur droit 1053">
              <a:extLst>
                <a:ext uri="{FF2B5EF4-FFF2-40B4-BE49-F238E27FC236}">
                  <a16:creationId xmlns:a16="http://schemas.microsoft.com/office/drawing/2014/main" id="{31C7DC8A-35FC-E828-D8A9-10BD85E08F67}"/>
                </a:ext>
              </a:extLst>
            </p:cNvPr>
            <p:cNvCxnSpPr>
              <a:cxnSpLocks/>
            </p:cNvCxnSpPr>
            <p:nvPr/>
          </p:nvCxnSpPr>
          <p:spPr>
            <a:xfrm>
              <a:off x="8267283" y="2580265"/>
              <a:ext cx="0" cy="161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Connecteur droit 1054">
              <a:extLst>
                <a:ext uri="{FF2B5EF4-FFF2-40B4-BE49-F238E27FC236}">
                  <a16:creationId xmlns:a16="http://schemas.microsoft.com/office/drawing/2014/main" id="{418807EB-EAA2-7652-24F9-37CA042F7BB2}"/>
                </a:ext>
              </a:extLst>
            </p:cNvPr>
            <p:cNvCxnSpPr>
              <a:cxnSpLocks/>
            </p:cNvCxnSpPr>
            <p:nvPr/>
          </p:nvCxnSpPr>
          <p:spPr>
            <a:xfrm>
              <a:off x="9706743" y="2544585"/>
              <a:ext cx="0" cy="161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1" name="ZoneTexte 3080">
              <a:extLst>
                <a:ext uri="{FF2B5EF4-FFF2-40B4-BE49-F238E27FC236}">
                  <a16:creationId xmlns:a16="http://schemas.microsoft.com/office/drawing/2014/main" id="{52BB3258-E36B-4101-D83B-F3DD2BA77B10}"/>
                </a:ext>
              </a:extLst>
            </p:cNvPr>
            <p:cNvSpPr txBox="1"/>
            <p:nvPr/>
          </p:nvSpPr>
          <p:spPr>
            <a:xfrm>
              <a:off x="7985185" y="1387671"/>
              <a:ext cx="1777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Signal Triangulaire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3" name="ZoneTexte 3082">
                  <a:extLst>
                    <a:ext uri="{FF2B5EF4-FFF2-40B4-BE49-F238E27FC236}">
                      <a16:creationId xmlns:a16="http://schemas.microsoft.com/office/drawing/2014/main" id="{6E068578-6E9E-D095-DFD8-66C6568F796D}"/>
                    </a:ext>
                  </a:extLst>
                </p:cNvPr>
                <p:cNvSpPr txBox="1"/>
                <p:nvPr/>
              </p:nvSpPr>
              <p:spPr>
                <a:xfrm>
                  <a:off x="8392294" y="2906199"/>
                  <a:ext cx="253287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   ;−1&lt;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fr-FR" sz="1200" b="0" i="1" dirty="0">
                    <a:solidFill>
                      <a:srgbClr val="0070C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 ; 0&lt;</m:t>
                        </m:r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fr-FR" sz="1200" i="1" dirty="0">
                    <a:solidFill>
                      <a:srgbClr val="0070C0"/>
                    </a:solidFill>
                    <a:latin typeface="Cambria Math" panose="02040503050406030204" pitchFamily="18" charset="0"/>
                  </a:endParaRPr>
                </a:p>
                <a:p>
                  <a:endParaRPr lang="fr-FR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83" name="ZoneTexte 3082">
                  <a:extLst>
                    <a:ext uri="{FF2B5EF4-FFF2-40B4-BE49-F238E27FC236}">
                      <a16:creationId xmlns:a16="http://schemas.microsoft.com/office/drawing/2014/main" id="{6E068578-6E9E-D095-DFD8-66C6568F79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2294" y="2906199"/>
                  <a:ext cx="2532877" cy="553998"/>
                </a:xfrm>
                <a:prstGeom prst="rect">
                  <a:avLst/>
                </a:prstGeom>
                <a:blipFill>
                  <a:blip r:embed="rId5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00" name="Connecteur droit 3099">
              <a:extLst>
                <a:ext uri="{FF2B5EF4-FFF2-40B4-BE49-F238E27FC236}">
                  <a16:creationId xmlns:a16="http://schemas.microsoft.com/office/drawing/2014/main" id="{19867E0F-C6B0-DEBA-1A2B-131DB688A3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6202" y="2030674"/>
              <a:ext cx="648644" cy="63055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2" name="Groupe 3131">
            <a:extLst>
              <a:ext uri="{FF2B5EF4-FFF2-40B4-BE49-F238E27FC236}">
                <a16:creationId xmlns:a16="http://schemas.microsoft.com/office/drawing/2014/main" id="{F64FA298-F936-9584-6951-9887E3B64799}"/>
              </a:ext>
            </a:extLst>
          </p:cNvPr>
          <p:cNvGrpSpPr/>
          <p:nvPr/>
        </p:nvGrpSpPr>
        <p:grpSpPr>
          <a:xfrm>
            <a:off x="2457133" y="3554221"/>
            <a:ext cx="3776766" cy="1818904"/>
            <a:chOff x="2457133" y="3554221"/>
            <a:chExt cx="3776766" cy="18189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02" name="ZoneTexte 3101">
                  <a:extLst>
                    <a:ext uri="{FF2B5EF4-FFF2-40B4-BE49-F238E27FC236}">
                      <a16:creationId xmlns:a16="http://schemas.microsoft.com/office/drawing/2014/main" id="{369D2E0A-9FA4-BA8A-286C-87E8CD160D07}"/>
                    </a:ext>
                  </a:extLst>
                </p:cNvPr>
                <p:cNvSpPr txBox="1"/>
                <p:nvPr/>
              </p:nvSpPr>
              <p:spPr>
                <a:xfrm>
                  <a:off x="2808632" y="3554221"/>
                  <a:ext cx="2858623" cy="537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  <m:f>
                          <m:f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=1/2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02" name="ZoneTexte 3101">
                  <a:extLst>
                    <a:ext uri="{FF2B5EF4-FFF2-40B4-BE49-F238E27FC236}">
                      <a16:creationId xmlns:a16="http://schemas.microsoft.com/office/drawing/2014/main" id="{369D2E0A-9FA4-BA8A-286C-87E8CD160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8632" y="3554221"/>
                  <a:ext cx="2858623" cy="537455"/>
                </a:xfrm>
                <a:prstGeom prst="rect">
                  <a:avLst/>
                </a:prstGeom>
                <a:blipFill>
                  <a:blip r:embed="rId6"/>
                  <a:stretch>
                    <a:fillRect t="-132955" b="-19772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03" name="ZoneTexte 3102">
                  <a:extLst>
                    <a:ext uri="{FF2B5EF4-FFF2-40B4-BE49-F238E27FC236}">
                      <a16:creationId xmlns:a16="http://schemas.microsoft.com/office/drawing/2014/main" id="{BF2DF912-8408-DD72-CC77-13030AABF80A}"/>
                    </a:ext>
                  </a:extLst>
                </p:cNvPr>
                <p:cNvSpPr txBox="1"/>
                <p:nvPr/>
              </p:nvSpPr>
              <p:spPr>
                <a:xfrm>
                  <a:off x="2457133" y="4071230"/>
                  <a:ext cx="3776766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  <m:func>
                              <m:func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fr-FR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2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fr-FR" sz="12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fr-FR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d>
                            <m:f>
                              <m:f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num>
                              <m:den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−1/2</m:t>
                                </m:r>
                              </m:den>
                            </m:f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≥1</m:t>
                            </m:r>
                          </m:e>
                        </m:nary>
                      </m:oMath>
                    </m:oMathPara>
                  </a14:m>
                  <a:endParaRPr lang="fr-FR" sz="16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si</m:t>
                        </m:r>
                        <m:r>
                          <a:rPr lang="fr-FR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fr-FR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pair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  <m:r>
                          <a:rPr lang="fr-FR" sz="1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fr-FR" sz="1400" b="0" i="0" dirty="0"/>
                </a:p>
                <a:p>
                  <a:pPr algn="ctr"/>
                  <a14:m>
                    <m:oMath xmlns:m="http://schemas.openxmlformats.org/officeDocument/2006/math">
                      <m:r>
                        <a:rPr lang="fr-F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200">
                          <a:latin typeface="Cambria Math" panose="02040503050406030204" pitchFamily="18" charset="0"/>
                        </a:rPr>
                        <m:t>si</m:t>
                      </m:r>
                      <m:r>
                        <a:rPr lang="fr-FR"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20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fr-FR"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sty m:val="p"/>
                        </m:rPr>
                        <a:rPr lang="fr-FR" sz="1200">
                          <a:latin typeface="Cambria Math" panose="02040503050406030204" pitchFamily="18" charset="0"/>
                        </a:rPr>
                        <m:t>pair</m:t>
                      </m:r>
                    </m:oMath>
                  </a14:m>
                  <a:r>
                    <a:rPr lang="fr-FR" sz="12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+1 ; 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a14:m>
                  <a:endParaRPr lang="fr-FR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 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fr-FR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103" name="ZoneTexte 3102">
                  <a:extLst>
                    <a:ext uri="{FF2B5EF4-FFF2-40B4-BE49-F238E27FC236}">
                      <a16:creationId xmlns:a16="http://schemas.microsoft.com/office/drawing/2014/main" id="{BF2DF912-8408-DD72-CC77-13030AABF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7133" y="4071230"/>
                  <a:ext cx="3776766" cy="1301895"/>
                </a:xfrm>
                <a:prstGeom prst="rect">
                  <a:avLst/>
                </a:prstGeom>
                <a:blipFill>
                  <a:blip r:embed="rId7"/>
                  <a:stretch>
                    <a:fillRect t="-54930" b="-2300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44" name="Groupe 3143">
            <a:extLst>
              <a:ext uri="{FF2B5EF4-FFF2-40B4-BE49-F238E27FC236}">
                <a16:creationId xmlns:a16="http://schemas.microsoft.com/office/drawing/2014/main" id="{F99259C2-CBD3-CFE4-F6DD-669679B6E8CB}"/>
              </a:ext>
            </a:extLst>
          </p:cNvPr>
          <p:cNvGrpSpPr/>
          <p:nvPr/>
        </p:nvGrpSpPr>
        <p:grpSpPr>
          <a:xfrm>
            <a:off x="4095750" y="1365595"/>
            <a:ext cx="2647950" cy="1948614"/>
            <a:chOff x="4095750" y="1365595"/>
            <a:chExt cx="2647950" cy="194861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414D523C-ECD0-E8D7-DBDC-DE1B3D0EEA91}"/>
                </a:ext>
              </a:extLst>
            </p:cNvPr>
            <p:cNvGrpSpPr/>
            <p:nvPr/>
          </p:nvGrpSpPr>
          <p:grpSpPr>
            <a:xfrm>
              <a:off x="4576082" y="1604359"/>
              <a:ext cx="2167618" cy="1107622"/>
              <a:chOff x="4461782" y="1309007"/>
              <a:chExt cx="2167618" cy="1107622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E5947FCA-593D-6626-7068-8CAC7B19C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1782" y="2408465"/>
                <a:ext cx="2167618" cy="8164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B717C8F-EEB6-8CED-3731-01BC50952F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5079" y="1309007"/>
                <a:ext cx="0" cy="110762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B1122F6-B422-9BB4-2666-F2D1F906ED94}"/>
                </a:ext>
              </a:extLst>
            </p:cNvPr>
            <p:cNvSpPr txBox="1"/>
            <p:nvPr/>
          </p:nvSpPr>
          <p:spPr>
            <a:xfrm>
              <a:off x="4791075" y="2746702"/>
              <a:ext cx="4714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-1/2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3DEC55A5-E3DC-D1EA-B84D-AE3C532C6703}"/>
                </a:ext>
              </a:extLst>
            </p:cNvPr>
            <p:cNvCxnSpPr>
              <a:cxnSpLocks/>
            </p:cNvCxnSpPr>
            <p:nvPr/>
          </p:nvCxnSpPr>
          <p:spPr>
            <a:xfrm>
              <a:off x="5065939" y="1980640"/>
              <a:ext cx="685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necteur droit 1023">
              <a:extLst>
                <a:ext uri="{FF2B5EF4-FFF2-40B4-BE49-F238E27FC236}">
                  <a16:creationId xmlns:a16="http://schemas.microsoft.com/office/drawing/2014/main" id="{04202B34-9E84-E1A9-2990-E91AE2B78C05}"/>
                </a:ext>
              </a:extLst>
            </p:cNvPr>
            <p:cNvCxnSpPr>
              <a:cxnSpLocks/>
            </p:cNvCxnSpPr>
            <p:nvPr/>
          </p:nvCxnSpPr>
          <p:spPr>
            <a:xfrm>
              <a:off x="5751739" y="2693732"/>
              <a:ext cx="685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Connecteur droit 1025">
              <a:extLst>
                <a:ext uri="{FF2B5EF4-FFF2-40B4-BE49-F238E27FC236}">
                  <a16:creationId xmlns:a16="http://schemas.microsoft.com/office/drawing/2014/main" id="{6013F664-3F21-DC8C-A14D-CEC82BA4F14D}"/>
                </a:ext>
              </a:extLst>
            </p:cNvPr>
            <p:cNvCxnSpPr>
              <a:cxnSpLocks/>
            </p:cNvCxnSpPr>
            <p:nvPr/>
          </p:nvCxnSpPr>
          <p:spPr>
            <a:xfrm>
              <a:off x="4361089" y="2693172"/>
              <a:ext cx="685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" name="ZoneTexte 1026">
              <a:extLst>
                <a:ext uri="{FF2B5EF4-FFF2-40B4-BE49-F238E27FC236}">
                  <a16:creationId xmlns:a16="http://schemas.microsoft.com/office/drawing/2014/main" id="{2FEDADEF-D5B4-62E5-D786-E674383A994F}"/>
                </a:ext>
              </a:extLst>
            </p:cNvPr>
            <p:cNvSpPr txBox="1"/>
            <p:nvPr/>
          </p:nvSpPr>
          <p:spPr>
            <a:xfrm>
              <a:off x="5751739" y="1841864"/>
              <a:ext cx="2367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1</a:t>
              </a:r>
            </a:p>
          </p:txBody>
        </p:sp>
        <p:sp>
          <p:nvSpPr>
            <p:cNvPr id="1035" name="ZoneTexte 1034">
              <a:extLst>
                <a:ext uri="{FF2B5EF4-FFF2-40B4-BE49-F238E27FC236}">
                  <a16:creationId xmlns:a16="http://schemas.microsoft.com/office/drawing/2014/main" id="{7B81E071-C123-6946-6BA7-06F2EF4CA404}"/>
                </a:ext>
              </a:extLst>
            </p:cNvPr>
            <p:cNvSpPr txBox="1"/>
            <p:nvPr/>
          </p:nvSpPr>
          <p:spPr>
            <a:xfrm>
              <a:off x="5659891" y="2746702"/>
              <a:ext cx="3905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1/2</a:t>
              </a:r>
            </a:p>
          </p:txBody>
        </p:sp>
        <p:cxnSp>
          <p:nvCxnSpPr>
            <p:cNvPr id="1037" name="Connecteur droit 1036">
              <a:extLst>
                <a:ext uri="{FF2B5EF4-FFF2-40B4-BE49-F238E27FC236}">
                  <a16:creationId xmlns:a16="http://schemas.microsoft.com/office/drawing/2014/main" id="{885A4FFA-4BCB-85C4-202D-82FEE30C5E7D}"/>
                </a:ext>
              </a:extLst>
            </p:cNvPr>
            <p:cNvCxnSpPr>
              <a:cxnSpLocks/>
            </p:cNvCxnSpPr>
            <p:nvPr/>
          </p:nvCxnSpPr>
          <p:spPr>
            <a:xfrm>
              <a:off x="5065939" y="2612209"/>
              <a:ext cx="0" cy="161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eur droit 1038">
              <a:extLst>
                <a:ext uri="{FF2B5EF4-FFF2-40B4-BE49-F238E27FC236}">
                  <a16:creationId xmlns:a16="http://schemas.microsoft.com/office/drawing/2014/main" id="{D31A975F-EDAD-4D45-31DD-592DD7B59FB2}"/>
                </a:ext>
              </a:extLst>
            </p:cNvPr>
            <p:cNvCxnSpPr>
              <a:cxnSpLocks/>
            </p:cNvCxnSpPr>
            <p:nvPr/>
          </p:nvCxnSpPr>
          <p:spPr>
            <a:xfrm>
              <a:off x="5740853" y="2612209"/>
              <a:ext cx="0" cy="161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0" name="ZoneTexte 3079">
              <a:extLst>
                <a:ext uri="{FF2B5EF4-FFF2-40B4-BE49-F238E27FC236}">
                  <a16:creationId xmlns:a16="http://schemas.microsoft.com/office/drawing/2014/main" id="{2077384F-00A2-812B-031E-6C6E30D35990}"/>
                </a:ext>
              </a:extLst>
            </p:cNvPr>
            <p:cNvSpPr txBox="1"/>
            <p:nvPr/>
          </p:nvSpPr>
          <p:spPr>
            <a:xfrm>
              <a:off x="4723039" y="1365595"/>
              <a:ext cx="1372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Signal Carré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2" name="ZoneTexte 3081">
                  <a:extLst>
                    <a:ext uri="{FF2B5EF4-FFF2-40B4-BE49-F238E27FC236}">
                      <a16:creationId xmlns:a16="http://schemas.microsoft.com/office/drawing/2014/main" id="{EBD72A3E-08B8-EB83-F941-87BCADFB32AB}"/>
                    </a:ext>
                  </a:extLst>
                </p:cNvPr>
                <p:cNvSpPr txBox="1"/>
                <p:nvPr/>
              </p:nvSpPr>
              <p:spPr>
                <a:xfrm>
                  <a:off x="4606604" y="2968537"/>
                  <a:ext cx="1488035" cy="345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 ;−</m:t>
                        </m:r>
                        <m:f>
                          <m:f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fr-FR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82" name="ZoneTexte 3081">
                  <a:extLst>
                    <a:ext uri="{FF2B5EF4-FFF2-40B4-BE49-F238E27FC236}">
                      <a16:creationId xmlns:a16="http://schemas.microsoft.com/office/drawing/2014/main" id="{EBD72A3E-08B8-EB83-F941-87BCADFB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6604" y="2968537"/>
                  <a:ext cx="1488035" cy="345672"/>
                </a:xfrm>
                <a:prstGeom prst="rect">
                  <a:avLst/>
                </a:prstGeom>
                <a:blipFill>
                  <a:blip r:embed="rId8"/>
                  <a:stretch>
                    <a:fillRect l="-2869" t="-3509" r="-2049" b="-140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86" name="Connecteur droit 3085">
              <a:extLst>
                <a:ext uri="{FF2B5EF4-FFF2-40B4-BE49-F238E27FC236}">
                  <a16:creationId xmlns:a16="http://schemas.microsoft.com/office/drawing/2014/main" id="{6CC88FB4-6315-6531-3E97-2C5EF2F7C972}"/>
                </a:ext>
              </a:extLst>
            </p:cNvPr>
            <p:cNvCxnSpPr>
              <a:cxnSpLocks/>
            </p:cNvCxnSpPr>
            <p:nvPr/>
          </p:nvCxnSpPr>
          <p:spPr>
            <a:xfrm>
              <a:off x="4095750" y="1949662"/>
              <a:ext cx="28438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8" name="Connecteur droit 3087">
              <a:extLst>
                <a:ext uri="{FF2B5EF4-FFF2-40B4-BE49-F238E27FC236}">
                  <a16:creationId xmlns:a16="http://schemas.microsoft.com/office/drawing/2014/main" id="{A61B778C-3676-A7B3-5AF7-14A9A5E57BFF}"/>
                </a:ext>
              </a:extLst>
            </p:cNvPr>
            <p:cNvCxnSpPr>
              <a:cxnSpLocks/>
            </p:cNvCxnSpPr>
            <p:nvPr/>
          </p:nvCxnSpPr>
          <p:spPr>
            <a:xfrm>
              <a:off x="6437539" y="1997120"/>
              <a:ext cx="28438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3" name="ZoneTexte 3122">
              <a:extLst>
                <a:ext uri="{FF2B5EF4-FFF2-40B4-BE49-F238E27FC236}">
                  <a16:creationId xmlns:a16="http://schemas.microsoft.com/office/drawing/2014/main" id="{F4677718-5DA5-A244-7009-BBE866B3E838}"/>
                </a:ext>
              </a:extLst>
            </p:cNvPr>
            <p:cNvSpPr txBox="1"/>
            <p:nvPr/>
          </p:nvSpPr>
          <p:spPr>
            <a:xfrm>
              <a:off x="4468586" y="2746702"/>
              <a:ext cx="33337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--1</a:t>
              </a:r>
            </a:p>
          </p:txBody>
        </p:sp>
        <p:sp>
          <p:nvSpPr>
            <p:cNvPr id="3124" name="ZoneTexte 3123">
              <a:extLst>
                <a:ext uri="{FF2B5EF4-FFF2-40B4-BE49-F238E27FC236}">
                  <a16:creationId xmlns:a16="http://schemas.microsoft.com/office/drawing/2014/main" id="{D2A629D1-9E5C-0CC5-A5EA-560101443093}"/>
                </a:ext>
              </a:extLst>
            </p:cNvPr>
            <p:cNvSpPr txBox="1"/>
            <p:nvPr/>
          </p:nvSpPr>
          <p:spPr>
            <a:xfrm>
              <a:off x="5937263" y="2729430"/>
              <a:ext cx="33337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 1</a:t>
              </a:r>
            </a:p>
          </p:txBody>
        </p:sp>
        <p:cxnSp>
          <p:nvCxnSpPr>
            <p:cNvPr id="3125" name="Connecteur droit 3124">
              <a:extLst>
                <a:ext uri="{FF2B5EF4-FFF2-40B4-BE49-F238E27FC236}">
                  <a16:creationId xmlns:a16="http://schemas.microsoft.com/office/drawing/2014/main" id="{F0331D84-5D48-7914-81DD-7555B3DC1798}"/>
                </a:ext>
              </a:extLst>
            </p:cNvPr>
            <p:cNvCxnSpPr>
              <a:cxnSpLocks/>
            </p:cNvCxnSpPr>
            <p:nvPr/>
          </p:nvCxnSpPr>
          <p:spPr>
            <a:xfrm>
              <a:off x="4652962" y="2622854"/>
              <a:ext cx="0" cy="161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6" name="Connecteur droit 3125">
              <a:extLst>
                <a:ext uri="{FF2B5EF4-FFF2-40B4-BE49-F238E27FC236}">
                  <a16:creationId xmlns:a16="http://schemas.microsoft.com/office/drawing/2014/main" id="{B3BB47D4-B334-5365-41E6-E69D7DB32485}"/>
                </a:ext>
              </a:extLst>
            </p:cNvPr>
            <p:cNvCxnSpPr>
              <a:cxnSpLocks/>
            </p:cNvCxnSpPr>
            <p:nvPr/>
          </p:nvCxnSpPr>
          <p:spPr>
            <a:xfrm>
              <a:off x="6112114" y="2622853"/>
              <a:ext cx="0" cy="161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27" name="ZoneTexte 3126">
                <a:extLst>
                  <a:ext uri="{FF2B5EF4-FFF2-40B4-BE49-F238E27FC236}">
                    <a16:creationId xmlns:a16="http://schemas.microsoft.com/office/drawing/2014/main" id="{34169859-1A0C-EDEF-3DB7-C1241062C088}"/>
                  </a:ext>
                </a:extLst>
              </p:cNvPr>
              <p:cNvSpPr txBox="1"/>
              <p:nvPr/>
            </p:nvSpPr>
            <p:spPr>
              <a:xfrm>
                <a:off x="6923617" y="2781274"/>
                <a:ext cx="1061462" cy="62267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T=2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127" name="ZoneTexte 3126">
                <a:extLst>
                  <a:ext uri="{FF2B5EF4-FFF2-40B4-BE49-F238E27FC236}">
                    <a16:creationId xmlns:a16="http://schemas.microsoft.com/office/drawing/2014/main" id="{34169859-1A0C-EDEF-3DB7-C1241062C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617" y="2781274"/>
                <a:ext cx="1061462" cy="62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31" name="Groupe 3130">
            <a:extLst>
              <a:ext uri="{FF2B5EF4-FFF2-40B4-BE49-F238E27FC236}">
                <a16:creationId xmlns:a16="http://schemas.microsoft.com/office/drawing/2014/main" id="{06E3145C-2053-22C7-2BE0-9CF2A10C497D}"/>
              </a:ext>
            </a:extLst>
          </p:cNvPr>
          <p:cNvGrpSpPr/>
          <p:nvPr/>
        </p:nvGrpSpPr>
        <p:grpSpPr>
          <a:xfrm>
            <a:off x="6870238" y="3544574"/>
            <a:ext cx="4271729" cy="1806920"/>
            <a:chOff x="6870238" y="3544574"/>
            <a:chExt cx="4271729" cy="1806920"/>
          </a:xfrm>
          <a:noFill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28" name="ZoneTexte 3127">
                  <a:extLst>
                    <a:ext uri="{FF2B5EF4-FFF2-40B4-BE49-F238E27FC236}">
                      <a16:creationId xmlns:a16="http://schemas.microsoft.com/office/drawing/2014/main" id="{D3D61E0E-2F2D-C5C7-F54E-A06A95F6B725}"/>
                    </a:ext>
                  </a:extLst>
                </p:cNvPr>
                <p:cNvSpPr txBox="1"/>
                <p:nvPr/>
              </p:nvSpPr>
              <p:spPr>
                <a:xfrm>
                  <a:off x="7800927" y="3544574"/>
                  <a:ext cx="2536133" cy="50603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=1/2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28" name="ZoneTexte 3127">
                  <a:extLst>
                    <a:ext uri="{FF2B5EF4-FFF2-40B4-BE49-F238E27FC236}">
                      <a16:creationId xmlns:a16="http://schemas.microsoft.com/office/drawing/2014/main" id="{D3D61E0E-2F2D-C5C7-F54E-A06A95F6B7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0927" y="3544574"/>
                  <a:ext cx="2536133" cy="506036"/>
                </a:xfrm>
                <a:prstGeom prst="rect">
                  <a:avLst/>
                </a:prstGeom>
                <a:blipFill>
                  <a:blip r:embed="rId10"/>
                  <a:stretch>
                    <a:fillRect t="-142169" b="-21445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30" name="ZoneTexte 3129">
                  <a:extLst>
                    <a:ext uri="{FF2B5EF4-FFF2-40B4-BE49-F238E27FC236}">
                      <a16:creationId xmlns:a16="http://schemas.microsoft.com/office/drawing/2014/main" id="{B103F943-31F5-BCF6-09A9-5B95ACA56A40}"/>
                    </a:ext>
                  </a:extLst>
                </p:cNvPr>
                <p:cNvSpPr txBox="1"/>
                <p:nvPr/>
              </p:nvSpPr>
              <p:spPr>
                <a:xfrm>
                  <a:off x="6870238" y="4110257"/>
                  <a:ext cx="4271729" cy="124123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d>
                              <m:d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func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 ;</m:t>
                                </m:r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≥1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lang="fr-FR" sz="16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si</m:t>
                        </m:r>
                        <m:r>
                          <a:rPr lang="fr-FR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fr-FR" sz="12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pair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  <m:r>
                          <a:rPr lang="fr-FR" sz="1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fr-FR" sz="1400" b="0" i="0" dirty="0"/>
                </a:p>
                <a:p>
                  <a:pPr algn="ctr"/>
                  <a14:m>
                    <m:oMath xmlns:m="http://schemas.openxmlformats.org/officeDocument/2006/math">
                      <m:r>
                        <a:rPr lang="fr-F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200">
                          <a:latin typeface="Cambria Math" panose="02040503050406030204" pitchFamily="18" charset="0"/>
                        </a:rPr>
                        <m:t>si</m:t>
                      </m:r>
                      <m:r>
                        <a:rPr lang="fr-FR"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20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fr-FR"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sty m:val="p"/>
                        </m:rPr>
                        <a:rPr lang="fr-FR" sz="1200">
                          <a:latin typeface="Cambria Math" panose="02040503050406030204" pitchFamily="18" charset="0"/>
                        </a:rPr>
                        <m:t>pair</m:t>
                      </m:r>
                    </m:oMath>
                  </a14:m>
                  <a:r>
                    <a:rPr lang="fr-FR" sz="12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+1 ; 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fr-FR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a14:m>
                  <a:endParaRPr lang="fr-FR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 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fr-FR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130" name="ZoneTexte 3129">
                  <a:extLst>
                    <a:ext uri="{FF2B5EF4-FFF2-40B4-BE49-F238E27FC236}">
                      <a16:creationId xmlns:a16="http://schemas.microsoft.com/office/drawing/2014/main" id="{B103F943-31F5-BCF6-09A9-5B95ACA56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0238" y="4110257"/>
                  <a:ext cx="4271729" cy="1241237"/>
                </a:xfrm>
                <a:prstGeom prst="rect">
                  <a:avLst/>
                </a:prstGeom>
                <a:blipFill>
                  <a:blip r:embed="rId11"/>
                  <a:stretch>
                    <a:fillRect l="-2282" t="-57843" b="-279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33" name="Ellipse 3132">
            <a:extLst>
              <a:ext uri="{FF2B5EF4-FFF2-40B4-BE49-F238E27FC236}">
                <a16:creationId xmlns:a16="http://schemas.microsoft.com/office/drawing/2014/main" id="{CA288945-FECB-13AF-C4B5-DD4D6A868C59}"/>
              </a:ext>
            </a:extLst>
          </p:cNvPr>
          <p:cNvSpPr/>
          <p:nvPr/>
        </p:nvSpPr>
        <p:spPr>
          <a:xfrm>
            <a:off x="5143500" y="4629150"/>
            <a:ext cx="845003" cy="6244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35" name="Connecteur droit avec flèche 3134">
            <a:extLst>
              <a:ext uri="{FF2B5EF4-FFF2-40B4-BE49-F238E27FC236}">
                <a16:creationId xmlns:a16="http://schemas.microsoft.com/office/drawing/2014/main" id="{5BADF27A-4BB9-B4EA-FD3E-087629E54A5D}"/>
              </a:ext>
            </a:extLst>
          </p:cNvPr>
          <p:cNvCxnSpPr>
            <a:cxnSpLocks/>
          </p:cNvCxnSpPr>
          <p:nvPr/>
        </p:nvCxnSpPr>
        <p:spPr>
          <a:xfrm>
            <a:off x="5870121" y="5165756"/>
            <a:ext cx="636750" cy="207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6" name="Ellipse 3135">
            <a:extLst>
              <a:ext uri="{FF2B5EF4-FFF2-40B4-BE49-F238E27FC236}">
                <a16:creationId xmlns:a16="http://schemas.microsoft.com/office/drawing/2014/main" id="{CFF87854-A61F-12DA-DCAC-58C6E166A50B}"/>
              </a:ext>
            </a:extLst>
          </p:cNvPr>
          <p:cNvSpPr/>
          <p:nvPr/>
        </p:nvSpPr>
        <p:spPr>
          <a:xfrm>
            <a:off x="9746202" y="4641440"/>
            <a:ext cx="845003" cy="6244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37" name="Connecteur droit avec flèche 3136">
            <a:extLst>
              <a:ext uri="{FF2B5EF4-FFF2-40B4-BE49-F238E27FC236}">
                <a16:creationId xmlns:a16="http://schemas.microsoft.com/office/drawing/2014/main" id="{925428D6-3FCB-9092-61DF-0585C48ED4BC}"/>
              </a:ext>
            </a:extLst>
          </p:cNvPr>
          <p:cNvCxnSpPr>
            <a:cxnSpLocks/>
            <a:stCxn id="3136" idx="3"/>
          </p:cNvCxnSpPr>
          <p:nvPr/>
        </p:nvCxnSpPr>
        <p:spPr>
          <a:xfrm flipH="1">
            <a:off x="8772525" y="5174476"/>
            <a:ext cx="1097425" cy="365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0" name="Nuage 3139">
            <a:extLst>
              <a:ext uri="{FF2B5EF4-FFF2-40B4-BE49-F238E27FC236}">
                <a16:creationId xmlns:a16="http://schemas.microsoft.com/office/drawing/2014/main" id="{538B3EB3-B9C9-99F5-F8BF-C10E3B1655E4}"/>
              </a:ext>
            </a:extLst>
          </p:cNvPr>
          <p:cNvSpPr/>
          <p:nvPr/>
        </p:nvSpPr>
        <p:spPr>
          <a:xfrm>
            <a:off x="6412437" y="5150147"/>
            <a:ext cx="2360087" cy="99050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Conclusions ?</a:t>
            </a:r>
          </a:p>
        </p:txBody>
      </p:sp>
    </p:spTree>
    <p:extLst>
      <p:ext uri="{BB962C8B-B14F-4D97-AF65-F5344CB8AC3E}">
        <p14:creationId xmlns:p14="http://schemas.microsoft.com/office/powerpoint/2010/main" val="23646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7" grpId="0" animBg="1"/>
      <p:bldP spid="3133" grpId="0" animBg="1"/>
      <p:bldP spid="3136" grpId="0" animBg="1"/>
      <p:bldP spid="31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86683-A8E6-BFA1-29FC-C0765005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832F7D-9B9E-76E8-9136-B2DD741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4B2914DE-9137-291D-A6B7-AC972586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B7DC8A-8D44-73D6-EB70-109E58C58C19}"/>
              </a:ext>
            </a:extLst>
          </p:cNvPr>
          <p:cNvSpPr txBox="1"/>
          <p:nvPr/>
        </p:nvSpPr>
        <p:spPr>
          <a:xfrm>
            <a:off x="5807378" y="348946"/>
            <a:ext cx="402940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transformées de Fourier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DE8F94-15B9-0B0C-8CC2-EECDAEB2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74E7AD-17D0-0F4D-B91D-C45E44CD7C00}"/>
              </a:ext>
            </a:extLst>
          </p:cNvPr>
          <p:cNvSpPr txBox="1"/>
          <p:nvPr/>
        </p:nvSpPr>
        <p:spPr>
          <a:xfrm>
            <a:off x="2270486" y="908593"/>
            <a:ext cx="573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Signal non périodique 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1035" name="Groupe 1034">
            <a:extLst>
              <a:ext uri="{FF2B5EF4-FFF2-40B4-BE49-F238E27FC236}">
                <a16:creationId xmlns:a16="http://schemas.microsoft.com/office/drawing/2014/main" id="{AE75D8D2-BB53-54C6-6282-F141EE4B6D2A}"/>
              </a:ext>
            </a:extLst>
          </p:cNvPr>
          <p:cNvGrpSpPr/>
          <p:nvPr/>
        </p:nvGrpSpPr>
        <p:grpSpPr>
          <a:xfrm>
            <a:off x="2388291" y="1791060"/>
            <a:ext cx="4584868" cy="1490950"/>
            <a:chOff x="2510756" y="1938050"/>
            <a:chExt cx="4584868" cy="1490950"/>
          </a:xfrm>
        </p:grpSpPr>
        <p:cxnSp>
          <p:nvCxnSpPr>
            <p:cNvPr id="1037" name="Connecteur droit avec flèche 1036">
              <a:extLst>
                <a:ext uri="{FF2B5EF4-FFF2-40B4-BE49-F238E27FC236}">
                  <a16:creationId xmlns:a16="http://schemas.microsoft.com/office/drawing/2014/main" id="{59D85DAA-2B04-A2FF-C4C1-324B8ABD77D3}"/>
                </a:ext>
              </a:extLst>
            </p:cNvPr>
            <p:cNvCxnSpPr>
              <a:cxnSpLocks/>
            </p:cNvCxnSpPr>
            <p:nvPr/>
          </p:nvCxnSpPr>
          <p:spPr>
            <a:xfrm>
              <a:off x="2556281" y="3090403"/>
              <a:ext cx="453934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8" name="ZoneTexte 1037">
              <a:extLst>
                <a:ext uri="{FF2B5EF4-FFF2-40B4-BE49-F238E27FC236}">
                  <a16:creationId xmlns:a16="http://schemas.microsoft.com/office/drawing/2014/main" id="{C2D59E53-7132-846C-C9C5-6EA9F1C67214}"/>
                </a:ext>
              </a:extLst>
            </p:cNvPr>
            <p:cNvSpPr txBox="1"/>
            <p:nvPr/>
          </p:nvSpPr>
          <p:spPr>
            <a:xfrm>
              <a:off x="5958963" y="3097875"/>
              <a:ext cx="102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fréquence</a:t>
              </a:r>
            </a:p>
          </p:txBody>
        </p:sp>
        <p:sp>
          <p:nvSpPr>
            <p:cNvPr id="1039" name="ZoneTexte 1038">
              <a:extLst>
                <a:ext uri="{FF2B5EF4-FFF2-40B4-BE49-F238E27FC236}">
                  <a16:creationId xmlns:a16="http://schemas.microsoft.com/office/drawing/2014/main" id="{7B5B48AA-B1FD-EEFD-4709-1340810E0A0E}"/>
                </a:ext>
              </a:extLst>
            </p:cNvPr>
            <p:cNvSpPr txBox="1"/>
            <p:nvPr/>
          </p:nvSpPr>
          <p:spPr>
            <a:xfrm>
              <a:off x="2510756" y="3152000"/>
              <a:ext cx="183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0</a:t>
              </a:r>
            </a:p>
          </p:txBody>
        </p:sp>
        <p:cxnSp>
          <p:nvCxnSpPr>
            <p:cNvPr id="1040" name="Connecteur droit 1039">
              <a:extLst>
                <a:ext uri="{FF2B5EF4-FFF2-40B4-BE49-F238E27FC236}">
                  <a16:creationId xmlns:a16="http://schemas.microsoft.com/office/drawing/2014/main" id="{15560A8A-7688-25EE-C6ED-04BAA1B3C8E1}"/>
                </a:ext>
              </a:extLst>
            </p:cNvPr>
            <p:cNvCxnSpPr>
              <a:cxnSpLocks/>
            </p:cNvCxnSpPr>
            <p:nvPr/>
          </p:nvCxnSpPr>
          <p:spPr>
            <a:xfrm>
              <a:off x="3266574" y="2518826"/>
              <a:ext cx="0" cy="57157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Connecteur droit 1040">
              <a:extLst>
                <a:ext uri="{FF2B5EF4-FFF2-40B4-BE49-F238E27FC236}">
                  <a16:creationId xmlns:a16="http://schemas.microsoft.com/office/drawing/2014/main" id="{DEC08751-510E-018E-1298-EC0E98D5E15D}"/>
                </a:ext>
              </a:extLst>
            </p:cNvPr>
            <p:cNvCxnSpPr>
              <a:cxnSpLocks/>
            </p:cNvCxnSpPr>
            <p:nvPr/>
          </p:nvCxnSpPr>
          <p:spPr>
            <a:xfrm>
              <a:off x="4006803" y="2804614"/>
              <a:ext cx="0" cy="2857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Connecteur droit 1041">
              <a:extLst>
                <a:ext uri="{FF2B5EF4-FFF2-40B4-BE49-F238E27FC236}">
                  <a16:creationId xmlns:a16="http://schemas.microsoft.com/office/drawing/2014/main" id="{1FBC97BB-4462-827D-845F-B626051A2D0B}"/>
                </a:ext>
              </a:extLst>
            </p:cNvPr>
            <p:cNvCxnSpPr>
              <a:cxnSpLocks/>
            </p:cNvCxnSpPr>
            <p:nvPr/>
          </p:nvCxnSpPr>
          <p:spPr>
            <a:xfrm>
              <a:off x="4714374" y="2886294"/>
              <a:ext cx="0" cy="2041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Connecteur droit 1045">
              <a:extLst>
                <a:ext uri="{FF2B5EF4-FFF2-40B4-BE49-F238E27FC236}">
                  <a16:creationId xmlns:a16="http://schemas.microsoft.com/office/drawing/2014/main" id="{7623D2C1-85F9-7F31-0463-EF2A1443D4DF}"/>
                </a:ext>
              </a:extLst>
            </p:cNvPr>
            <p:cNvCxnSpPr>
              <a:cxnSpLocks/>
            </p:cNvCxnSpPr>
            <p:nvPr/>
          </p:nvCxnSpPr>
          <p:spPr>
            <a:xfrm>
              <a:off x="5421945" y="2954982"/>
              <a:ext cx="0" cy="14289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Connecteur droit 1048">
              <a:extLst>
                <a:ext uri="{FF2B5EF4-FFF2-40B4-BE49-F238E27FC236}">
                  <a16:creationId xmlns:a16="http://schemas.microsoft.com/office/drawing/2014/main" id="{27C8B268-DD3C-A161-2B78-68B539173FAB}"/>
                </a:ext>
              </a:extLst>
            </p:cNvPr>
            <p:cNvCxnSpPr>
              <a:cxnSpLocks/>
            </p:cNvCxnSpPr>
            <p:nvPr/>
          </p:nvCxnSpPr>
          <p:spPr>
            <a:xfrm>
              <a:off x="6159452" y="2988347"/>
              <a:ext cx="0" cy="10205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Connecteur droit 1049">
              <a:extLst>
                <a:ext uri="{FF2B5EF4-FFF2-40B4-BE49-F238E27FC236}">
                  <a16:creationId xmlns:a16="http://schemas.microsoft.com/office/drawing/2014/main" id="{B5F17BCF-0E77-48B8-C2F8-F6B1DB04EAF7}"/>
                </a:ext>
              </a:extLst>
            </p:cNvPr>
            <p:cNvCxnSpPr>
              <a:cxnSpLocks/>
            </p:cNvCxnSpPr>
            <p:nvPr/>
          </p:nvCxnSpPr>
          <p:spPr>
            <a:xfrm>
              <a:off x="6891516" y="3039374"/>
              <a:ext cx="0" cy="5850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1" name="ZoneTexte 1050">
                  <a:extLst>
                    <a:ext uri="{FF2B5EF4-FFF2-40B4-BE49-F238E27FC236}">
                      <a16:creationId xmlns:a16="http://schemas.microsoft.com/office/drawing/2014/main" id="{EACFC359-F20A-596F-78FF-7AFB8B7D5C1C}"/>
                    </a:ext>
                  </a:extLst>
                </p:cNvPr>
                <p:cNvSpPr txBox="1"/>
                <p:nvPr/>
              </p:nvSpPr>
              <p:spPr>
                <a:xfrm>
                  <a:off x="2610147" y="3152001"/>
                  <a:ext cx="146140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=1/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8520F281-74F4-78FB-9A7D-27659447A6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0147" y="3152001"/>
                  <a:ext cx="1461407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2" name="ZoneTexte 1051">
                  <a:extLst>
                    <a:ext uri="{FF2B5EF4-FFF2-40B4-BE49-F238E27FC236}">
                      <a16:creationId xmlns:a16="http://schemas.microsoft.com/office/drawing/2014/main" id="{1FDB8B9F-97B0-71F4-4C5E-11F1634D6DF0}"/>
                    </a:ext>
                  </a:extLst>
                </p:cNvPr>
                <p:cNvSpPr txBox="1"/>
                <p:nvPr/>
              </p:nvSpPr>
              <p:spPr>
                <a:xfrm>
                  <a:off x="3721494" y="3152001"/>
                  <a:ext cx="58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29" name="ZoneTexte 1028">
                  <a:extLst>
                    <a:ext uri="{FF2B5EF4-FFF2-40B4-BE49-F238E27FC236}">
                      <a16:creationId xmlns:a16="http://schemas.microsoft.com/office/drawing/2014/main" id="{3C681998-D1AF-3163-4791-521943AE3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1494" y="3152001"/>
                  <a:ext cx="58487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3" name="ZoneTexte 1052">
                  <a:extLst>
                    <a:ext uri="{FF2B5EF4-FFF2-40B4-BE49-F238E27FC236}">
                      <a16:creationId xmlns:a16="http://schemas.microsoft.com/office/drawing/2014/main" id="{2126A110-F829-81EA-BFBE-AD96AB9AE51A}"/>
                    </a:ext>
                  </a:extLst>
                </p:cNvPr>
                <p:cNvSpPr txBox="1"/>
                <p:nvPr/>
              </p:nvSpPr>
              <p:spPr>
                <a:xfrm>
                  <a:off x="4421939" y="3152001"/>
                  <a:ext cx="58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30" name="ZoneTexte 1029">
                  <a:extLst>
                    <a:ext uri="{FF2B5EF4-FFF2-40B4-BE49-F238E27FC236}">
                      <a16:creationId xmlns:a16="http://schemas.microsoft.com/office/drawing/2014/main" id="{3FECDAA6-DE43-C530-943A-842D91D28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1939" y="3152001"/>
                  <a:ext cx="58487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4" name="ZoneTexte 1053">
                  <a:extLst>
                    <a:ext uri="{FF2B5EF4-FFF2-40B4-BE49-F238E27FC236}">
                      <a16:creationId xmlns:a16="http://schemas.microsoft.com/office/drawing/2014/main" id="{F15A1367-6A5B-E2EF-00AA-89B6DD72D4B0}"/>
                    </a:ext>
                  </a:extLst>
                </p:cNvPr>
                <p:cNvSpPr txBox="1"/>
                <p:nvPr/>
              </p:nvSpPr>
              <p:spPr>
                <a:xfrm>
                  <a:off x="5136150" y="3129263"/>
                  <a:ext cx="58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31" name="ZoneTexte 1030">
                  <a:extLst>
                    <a:ext uri="{FF2B5EF4-FFF2-40B4-BE49-F238E27FC236}">
                      <a16:creationId xmlns:a16="http://schemas.microsoft.com/office/drawing/2014/main" id="{2CBACD2B-B3B0-DAD4-53E3-07E218D7EC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6150" y="3129263"/>
                  <a:ext cx="58487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5" name="Connecteur droit 1054">
              <a:extLst>
                <a:ext uri="{FF2B5EF4-FFF2-40B4-BE49-F238E27FC236}">
                  <a16:creationId xmlns:a16="http://schemas.microsoft.com/office/drawing/2014/main" id="{CD6AB83D-9625-08D8-ECEA-4C61B605FDA2}"/>
                </a:ext>
              </a:extLst>
            </p:cNvPr>
            <p:cNvCxnSpPr>
              <a:cxnSpLocks/>
            </p:cNvCxnSpPr>
            <p:nvPr/>
          </p:nvCxnSpPr>
          <p:spPr>
            <a:xfrm>
              <a:off x="2556281" y="1938050"/>
              <a:ext cx="0" cy="1152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2" name="ZoneTexte 3071">
              <a:extLst>
                <a:ext uri="{FF2B5EF4-FFF2-40B4-BE49-F238E27FC236}">
                  <a16:creationId xmlns:a16="http://schemas.microsoft.com/office/drawing/2014/main" id="{A7321B3A-F372-D23E-CCE9-BE1F05FB9355}"/>
                </a:ext>
              </a:extLst>
            </p:cNvPr>
            <p:cNvSpPr txBox="1"/>
            <p:nvPr/>
          </p:nvSpPr>
          <p:spPr>
            <a:xfrm>
              <a:off x="2532638" y="1949437"/>
              <a:ext cx="102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Amplitude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3" name="ZoneTexte 3072">
                  <a:extLst>
                    <a:ext uri="{FF2B5EF4-FFF2-40B4-BE49-F238E27FC236}">
                      <a16:creationId xmlns:a16="http://schemas.microsoft.com/office/drawing/2014/main" id="{61F9917A-EDF9-17CC-AEFC-67EDB86B55BC}"/>
                    </a:ext>
                  </a:extLst>
                </p:cNvPr>
                <p:cNvSpPr txBox="1"/>
                <p:nvPr/>
              </p:nvSpPr>
              <p:spPr>
                <a:xfrm>
                  <a:off x="4071554" y="2075373"/>
                  <a:ext cx="2842830" cy="52322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002060"/>
                      </a:solidFill>
                    </a:rPr>
                    <a:t>Spectre d’un signal  </a:t>
                  </a:r>
                  <a:r>
                    <a:rPr lang="fr-FR" sz="1400" dirty="0">
                      <a:solidFill>
                        <a:srgbClr val="FF0000"/>
                      </a:solidFill>
                    </a:rPr>
                    <a:t>non</a:t>
                  </a:r>
                  <a:r>
                    <a:rPr lang="fr-FR" sz="1400" dirty="0">
                      <a:solidFill>
                        <a:srgbClr val="002060"/>
                      </a:solidFill>
                    </a:rPr>
                    <a:t>-périodique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3073" name="ZoneTexte 3072">
                  <a:extLst>
                    <a:ext uri="{FF2B5EF4-FFF2-40B4-BE49-F238E27FC236}">
                      <a16:creationId xmlns:a16="http://schemas.microsoft.com/office/drawing/2014/main" id="{61F9917A-EDF9-17CC-AEFC-67EDB86B55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554" y="2075373"/>
                  <a:ext cx="2842830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427" b="-10227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83" name="Groupe 3082">
            <a:extLst>
              <a:ext uri="{FF2B5EF4-FFF2-40B4-BE49-F238E27FC236}">
                <a16:creationId xmlns:a16="http://schemas.microsoft.com/office/drawing/2014/main" id="{6A97D0C0-6EA7-E4BB-A159-F5381AE1F018}"/>
              </a:ext>
            </a:extLst>
          </p:cNvPr>
          <p:cNvGrpSpPr/>
          <p:nvPr/>
        </p:nvGrpSpPr>
        <p:grpSpPr>
          <a:xfrm>
            <a:off x="2924855" y="2487657"/>
            <a:ext cx="1130037" cy="307777"/>
            <a:chOff x="3047320" y="3085130"/>
            <a:chExt cx="1130037" cy="307777"/>
          </a:xfrm>
        </p:grpSpPr>
        <p:cxnSp>
          <p:nvCxnSpPr>
            <p:cNvPr id="3079" name="Connecteur droit avec flèche 3078">
              <a:extLst>
                <a:ext uri="{FF2B5EF4-FFF2-40B4-BE49-F238E27FC236}">
                  <a16:creationId xmlns:a16="http://schemas.microsoft.com/office/drawing/2014/main" id="{1A62E4ED-41AE-E5F5-0DB6-74CA219157E5}"/>
                </a:ext>
              </a:extLst>
            </p:cNvPr>
            <p:cNvCxnSpPr>
              <a:cxnSpLocks/>
            </p:cNvCxnSpPr>
            <p:nvPr/>
          </p:nvCxnSpPr>
          <p:spPr>
            <a:xfrm>
              <a:off x="3266574" y="3336777"/>
              <a:ext cx="74022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2" name="ZoneTexte 3081">
                  <a:extLst>
                    <a:ext uri="{FF2B5EF4-FFF2-40B4-BE49-F238E27FC236}">
                      <a16:creationId xmlns:a16="http://schemas.microsoft.com/office/drawing/2014/main" id="{37538EA3-DDA6-CD04-325E-0624254E93C6}"/>
                    </a:ext>
                  </a:extLst>
                </p:cNvPr>
                <p:cNvSpPr txBox="1"/>
                <p:nvPr/>
              </p:nvSpPr>
              <p:spPr>
                <a:xfrm>
                  <a:off x="3047320" y="3085130"/>
                  <a:ext cx="113003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082" name="ZoneTexte 3081">
                  <a:extLst>
                    <a:ext uri="{FF2B5EF4-FFF2-40B4-BE49-F238E27FC236}">
                      <a16:creationId xmlns:a16="http://schemas.microsoft.com/office/drawing/2014/main" id="{37538EA3-DDA6-CD04-325E-0624254E93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320" y="3085130"/>
                  <a:ext cx="1130037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84" name="Groupe 3083">
            <a:extLst>
              <a:ext uri="{FF2B5EF4-FFF2-40B4-BE49-F238E27FC236}">
                <a16:creationId xmlns:a16="http://schemas.microsoft.com/office/drawing/2014/main" id="{655DE0AF-2F84-8C17-ED16-2BBA5B9E29A9}"/>
              </a:ext>
            </a:extLst>
          </p:cNvPr>
          <p:cNvGrpSpPr/>
          <p:nvPr/>
        </p:nvGrpSpPr>
        <p:grpSpPr>
          <a:xfrm>
            <a:off x="3679408" y="2500215"/>
            <a:ext cx="1130037" cy="307777"/>
            <a:chOff x="3047320" y="3085130"/>
            <a:chExt cx="1130037" cy="307777"/>
          </a:xfrm>
        </p:grpSpPr>
        <p:cxnSp>
          <p:nvCxnSpPr>
            <p:cNvPr id="3085" name="Connecteur droit avec flèche 3084">
              <a:extLst>
                <a:ext uri="{FF2B5EF4-FFF2-40B4-BE49-F238E27FC236}">
                  <a16:creationId xmlns:a16="http://schemas.microsoft.com/office/drawing/2014/main" id="{ED366151-C68C-0126-DB74-25B9A142E295}"/>
                </a:ext>
              </a:extLst>
            </p:cNvPr>
            <p:cNvCxnSpPr>
              <a:cxnSpLocks/>
            </p:cNvCxnSpPr>
            <p:nvPr/>
          </p:nvCxnSpPr>
          <p:spPr>
            <a:xfrm>
              <a:off x="3266574" y="3336777"/>
              <a:ext cx="74022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6" name="ZoneTexte 3085">
                  <a:extLst>
                    <a:ext uri="{FF2B5EF4-FFF2-40B4-BE49-F238E27FC236}">
                      <a16:creationId xmlns:a16="http://schemas.microsoft.com/office/drawing/2014/main" id="{A618F29F-6AAB-269D-A154-A6950D3DBCA9}"/>
                    </a:ext>
                  </a:extLst>
                </p:cNvPr>
                <p:cNvSpPr txBox="1"/>
                <p:nvPr/>
              </p:nvSpPr>
              <p:spPr>
                <a:xfrm>
                  <a:off x="3047320" y="3085130"/>
                  <a:ext cx="113003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086" name="ZoneTexte 3085">
                  <a:extLst>
                    <a:ext uri="{FF2B5EF4-FFF2-40B4-BE49-F238E27FC236}">
                      <a16:creationId xmlns:a16="http://schemas.microsoft.com/office/drawing/2014/main" id="{A618F29F-6AAB-269D-A154-A6950D3DB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320" y="3085130"/>
                  <a:ext cx="1130037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87" name="Groupe 3086">
            <a:extLst>
              <a:ext uri="{FF2B5EF4-FFF2-40B4-BE49-F238E27FC236}">
                <a16:creationId xmlns:a16="http://schemas.microsoft.com/office/drawing/2014/main" id="{7396953C-9633-7D11-1C9D-A880ACCDC343}"/>
              </a:ext>
            </a:extLst>
          </p:cNvPr>
          <p:cNvGrpSpPr/>
          <p:nvPr/>
        </p:nvGrpSpPr>
        <p:grpSpPr>
          <a:xfrm>
            <a:off x="4349802" y="2518105"/>
            <a:ext cx="1130037" cy="307777"/>
            <a:chOff x="3047320" y="3085130"/>
            <a:chExt cx="1130037" cy="307777"/>
          </a:xfrm>
        </p:grpSpPr>
        <p:cxnSp>
          <p:nvCxnSpPr>
            <p:cNvPr id="3088" name="Connecteur droit avec flèche 3087">
              <a:extLst>
                <a:ext uri="{FF2B5EF4-FFF2-40B4-BE49-F238E27FC236}">
                  <a16:creationId xmlns:a16="http://schemas.microsoft.com/office/drawing/2014/main" id="{A0186BE4-B9CF-CAB4-35A0-1960841269D6}"/>
                </a:ext>
              </a:extLst>
            </p:cNvPr>
            <p:cNvCxnSpPr>
              <a:cxnSpLocks/>
            </p:cNvCxnSpPr>
            <p:nvPr/>
          </p:nvCxnSpPr>
          <p:spPr>
            <a:xfrm>
              <a:off x="3266574" y="3336777"/>
              <a:ext cx="74022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9" name="ZoneTexte 3088">
                  <a:extLst>
                    <a:ext uri="{FF2B5EF4-FFF2-40B4-BE49-F238E27FC236}">
                      <a16:creationId xmlns:a16="http://schemas.microsoft.com/office/drawing/2014/main" id="{E178B88B-DE36-19AE-BFD6-79AACF518815}"/>
                    </a:ext>
                  </a:extLst>
                </p:cNvPr>
                <p:cNvSpPr txBox="1"/>
                <p:nvPr/>
              </p:nvSpPr>
              <p:spPr>
                <a:xfrm>
                  <a:off x="3047320" y="3085130"/>
                  <a:ext cx="113003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089" name="ZoneTexte 3088">
                  <a:extLst>
                    <a:ext uri="{FF2B5EF4-FFF2-40B4-BE49-F238E27FC236}">
                      <a16:creationId xmlns:a16="http://schemas.microsoft.com/office/drawing/2014/main" id="{E178B88B-DE36-19AE-BFD6-79AACF518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320" y="3085130"/>
                  <a:ext cx="1130037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90" name="ZoneTexte 3089">
            <a:extLst>
              <a:ext uri="{FF2B5EF4-FFF2-40B4-BE49-F238E27FC236}">
                <a16:creationId xmlns:a16="http://schemas.microsoft.com/office/drawing/2014/main" id="{637692E9-18F9-5CD0-4556-0F06B2F2C216}"/>
              </a:ext>
            </a:extLst>
          </p:cNvPr>
          <p:cNvSpPr txBox="1"/>
          <p:nvPr/>
        </p:nvSpPr>
        <p:spPr>
          <a:xfrm>
            <a:off x="7719881" y="1279227"/>
            <a:ext cx="2842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Signal apériodique </a:t>
            </a:r>
            <a:r>
              <a:rPr lang="fr-FR" sz="1400" dirty="0">
                <a:sym typeface="Wingdings" panose="05000000000000000000" pitchFamily="2" charset="2"/>
              </a:rPr>
              <a:t> spectre continu</a:t>
            </a:r>
            <a:endParaRPr lang="fr-FR" sz="1400" dirty="0"/>
          </a:p>
        </p:txBody>
      </p:sp>
      <p:sp>
        <p:nvSpPr>
          <p:cNvPr id="3092" name="AutoShape 2">
            <a:extLst>
              <a:ext uri="{FF2B5EF4-FFF2-40B4-BE49-F238E27FC236}">
                <a16:creationId xmlns:a16="http://schemas.microsoft.com/office/drawing/2014/main" id="{49DB0682-3C59-3FF3-AB87-0249F34896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D41627-B673-9447-A2A4-BD31EC0E4A42}"/>
              </a:ext>
            </a:extLst>
          </p:cNvPr>
          <p:cNvGrpSpPr/>
          <p:nvPr/>
        </p:nvGrpSpPr>
        <p:grpSpPr>
          <a:xfrm>
            <a:off x="3059719" y="3621187"/>
            <a:ext cx="3346600" cy="2082584"/>
            <a:chOff x="3059719" y="3621187"/>
            <a:chExt cx="3346600" cy="2082584"/>
          </a:xfrm>
        </p:grpSpPr>
        <p:pic>
          <p:nvPicPr>
            <p:cNvPr id="3094" name="Picture 4">
              <a:extLst>
                <a:ext uri="{FF2B5EF4-FFF2-40B4-BE49-F238E27FC236}">
                  <a16:creationId xmlns:a16="http://schemas.microsoft.com/office/drawing/2014/main" id="{793C39B2-8689-5338-2F14-22B53227C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719" y="3621187"/>
              <a:ext cx="2776779" cy="208258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5" name="ZoneTexte 3094">
              <a:extLst>
                <a:ext uri="{FF2B5EF4-FFF2-40B4-BE49-F238E27FC236}">
                  <a16:creationId xmlns:a16="http://schemas.microsoft.com/office/drawing/2014/main" id="{D9EB5888-8346-7EDB-3C40-F5C8A7EB0E69}"/>
                </a:ext>
              </a:extLst>
            </p:cNvPr>
            <p:cNvSpPr txBox="1"/>
            <p:nvPr/>
          </p:nvSpPr>
          <p:spPr>
            <a:xfrm rot="5400000">
              <a:off x="5499113" y="4685743"/>
              <a:ext cx="1445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hlinkClick r:id="rId11"/>
                </a:rPr>
                <a:t>Wikimedia</a:t>
              </a:r>
              <a:r>
                <a:rPr lang="fr-FR" dirty="0"/>
                <a:t> 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15932C4-7844-3804-7AF9-D0E15EF57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4286" y="1916528"/>
            <a:ext cx="2638425" cy="419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536881-B82F-DBCD-FD68-80C07FB339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1612" y="345247"/>
            <a:ext cx="780356" cy="4389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74D34F-DF24-5EF1-C656-1CC65C25704F}"/>
              </a:ext>
            </a:extLst>
          </p:cNvPr>
          <p:cNvSpPr txBox="1"/>
          <p:nvPr/>
        </p:nvSpPr>
        <p:spPr>
          <a:xfrm>
            <a:off x="7356455" y="5015254"/>
            <a:ext cx="3569677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La largeur du spectre est inversement proportionnelle à la durée du signal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9563E4-BE76-07DA-B289-7837C909B3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6714" y="3079487"/>
            <a:ext cx="3449418" cy="149378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4160E9-7E8F-8D58-CFD9-96D366EB2BA1}"/>
              </a:ext>
            </a:extLst>
          </p:cNvPr>
          <p:cNvSpPr txBox="1"/>
          <p:nvPr/>
        </p:nvSpPr>
        <p:spPr>
          <a:xfrm>
            <a:off x="8602043" y="3596242"/>
            <a:ext cx="1598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Signal périodique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C77DE5-2FA4-3808-A6AB-64CC995B5C69}"/>
              </a:ext>
            </a:extLst>
          </p:cNvPr>
          <p:cNvSpPr txBox="1"/>
          <p:nvPr/>
        </p:nvSpPr>
        <p:spPr>
          <a:xfrm>
            <a:off x="8564304" y="4321454"/>
            <a:ext cx="1940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Signal non périodique </a:t>
            </a:r>
          </a:p>
        </p:txBody>
      </p:sp>
    </p:spTree>
    <p:extLst>
      <p:ext uri="{BB962C8B-B14F-4D97-AF65-F5344CB8AC3E}">
        <p14:creationId xmlns:p14="http://schemas.microsoft.com/office/powerpoint/2010/main" val="218774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  <p:bldP spid="6" grpId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FDB73CE-E29D-E827-2C6B-4B2990DF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ondes et nous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B8F269-5755-3D60-C6A2-5AC9B097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013593-AA3B-C8D6-604C-9FDF2AAE0DAB}"/>
              </a:ext>
            </a:extLst>
          </p:cNvPr>
          <p:cNvSpPr txBox="1"/>
          <p:nvPr/>
        </p:nvSpPr>
        <p:spPr>
          <a:xfrm>
            <a:off x="6096000" y="319546"/>
            <a:ext cx="402940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 transformée de Wigner-Ville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A9CFED-81AF-F02B-F52E-6C7D5DA2E793}"/>
              </a:ext>
            </a:extLst>
          </p:cNvPr>
          <p:cNvSpPr txBox="1"/>
          <p:nvPr/>
        </p:nvSpPr>
        <p:spPr>
          <a:xfrm>
            <a:off x="2239344" y="960185"/>
            <a:ext cx="573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Signal non périodique, variable 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B1E650-DD86-FF60-2F42-66CE5077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85" y="3422612"/>
            <a:ext cx="5705259" cy="10400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E3D4E9-05F4-825C-0182-8AB63D79490B}"/>
              </a:ext>
            </a:extLst>
          </p:cNvPr>
          <p:cNvSpPr txBox="1"/>
          <p:nvPr/>
        </p:nvSpPr>
        <p:spPr>
          <a:xfrm>
            <a:off x="2270486" y="1960468"/>
            <a:ext cx="3049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Sonogrammes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1F4B7A6-B9FC-68CA-077E-83CC238D3561}"/>
              </a:ext>
            </a:extLst>
          </p:cNvPr>
          <p:cNvCxnSpPr/>
          <p:nvPr/>
        </p:nvCxnSpPr>
        <p:spPr>
          <a:xfrm>
            <a:off x="4718958" y="2506436"/>
            <a:ext cx="18696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3CD90A7-97DE-2342-46AC-33EA1A1654D7}"/>
              </a:ext>
            </a:extLst>
          </p:cNvPr>
          <p:cNvCxnSpPr>
            <a:cxnSpLocks/>
          </p:cNvCxnSpPr>
          <p:nvPr/>
        </p:nvCxnSpPr>
        <p:spPr>
          <a:xfrm flipV="1">
            <a:off x="4718958" y="1583871"/>
            <a:ext cx="0" cy="922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BC9A0B6-E71D-6154-1311-3B2A83490E43}"/>
              </a:ext>
            </a:extLst>
          </p:cNvPr>
          <p:cNvCxnSpPr>
            <a:cxnSpLocks/>
          </p:cNvCxnSpPr>
          <p:nvPr/>
        </p:nvCxnSpPr>
        <p:spPr>
          <a:xfrm flipH="1">
            <a:off x="4416880" y="2512423"/>
            <a:ext cx="302078" cy="43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3AA5B915-3565-8FC6-9246-A44F9EEC4F48}"/>
              </a:ext>
            </a:extLst>
          </p:cNvPr>
          <p:cNvSpPr txBox="1"/>
          <p:nvPr/>
        </p:nvSpPr>
        <p:spPr>
          <a:xfrm>
            <a:off x="5877109" y="2512423"/>
            <a:ext cx="109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Temps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4DB96ED-0474-75D4-C667-98915E23F3A6}"/>
              </a:ext>
            </a:extLst>
          </p:cNvPr>
          <p:cNvSpPr txBox="1"/>
          <p:nvPr/>
        </p:nvSpPr>
        <p:spPr>
          <a:xfrm>
            <a:off x="4718958" y="1623028"/>
            <a:ext cx="109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Fréquence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3437D31-82EE-6E84-E2E0-8E4F9F47286F}"/>
              </a:ext>
            </a:extLst>
          </p:cNvPr>
          <p:cNvSpPr txBox="1"/>
          <p:nvPr/>
        </p:nvSpPr>
        <p:spPr>
          <a:xfrm>
            <a:off x="4556248" y="2739391"/>
            <a:ext cx="109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Amplitude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F6B614-EE03-F4F5-11AC-363097F842CE}"/>
              </a:ext>
            </a:extLst>
          </p:cNvPr>
          <p:cNvSpPr txBox="1"/>
          <p:nvPr/>
        </p:nvSpPr>
        <p:spPr>
          <a:xfrm>
            <a:off x="2433821" y="4571832"/>
            <a:ext cx="4849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Sonogrammes du chant du rougequeue noir - </a:t>
            </a:r>
            <a:r>
              <a:rPr lang="fr-FR" sz="1200" dirty="0" err="1">
                <a:hlinkClick r:id="rId3"/>
              </a:rPr>
              <a:t>Wikimedia</a:t>
            </a:r>
            <a:endParaRPr lang="fr-FR" sz="1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CFBDAC7-F4CE-96F4-4473-5DEBF618FFF0}"/>
              </a:ext>
            </a:extLst>
          </p:cNvPr>
          <p:cNvSpPr txBox="1"/>
          <p:nvPr/>
        </p:nvSpPr>
        <p:spPr>
          <a:xfrm>
            <a:off x="7568293" y="1583871"/>
            <a:ext cx="331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Reconnaissance des chants d’oiseaux</a:t>
            </a:r>
          </a:p>
          <a:p>
            <a:r>
              <a:rPr lang="fr-FR" sz="1200" dirty="0">
                <a:solidFill>
                  <a:srgbClr val="0070C0"/>
                </a:solidFill>
              </a:rPr>
              <a:t>  = reconnaissance de formes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16D11D9-D80A-0CE6-C49D-63E740F51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859" y="2350990"/>
            <a:ext cx="2684250" cy="199641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2DA32C8-C141-74B0-2AE4-3E4DD6D10A34}"/>
              </a:ext>
            </a:extLst>
          </p:cNvPr>
          <p:cNvSpPr txBox="1"/>
          <p:nvPr/>
        </p:nvSpPr>
        <p:spPr>
          <a:xfrm>
            <a:off x="9022562" y="4543498"/>
            <a:ext cx="197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Sonogramme- </a:t>
            </a:r>
            <a:r>
              <a:rPr lang="fr-FR" sz="1200" dirty="0">
                <a:hlinkClick r:id="rId5"/>
              </a:rPr>
              <a:t>source</a:t>
            </a: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F251DE8-CC3D-A578-3753-FEA2F5D905D3}"/>
              </a:ext>
            </a:extLst>
          </p:cNvPr>
          <p:cNvSpPr txBox="1"/>
          <p:nvPr/>
        </p:nvSpPr>
        <p:spPr>
          <a:xfrm>
            <a:off x="8774744" y="5081764"/>
            <a:ext cx="181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Logiciel </a:t>
            </a:r>
            <a:r>
              <a:rPr lang="fr-FR" sz="1400" dirty="0" err="1">
                <a:hlinkClick r:id="rId6"/>
              </a:rPr>
              <a:t>Birdnet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911CC9-E319-980D-69C2-4A99BD4ED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814" y="284737"/>
            <a:ext cx="780356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  <p:bldP spid="25" grpId="0"/>
      <p:bldP spid="26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77F6662-C725-AD09-BB67-5E02E46F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FD1EEE-2711-A625-53A8-95DB3288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9F84B0-F920-E024-77F8-3559A4F6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65" y="1147759"/>
            <a:ext cx="2381250" cy="1857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951537-4383-DE6B-824C-3671591EBFB5}"/>
              </a:ext>
            </a:extLst>
          </p:cNvPr>
          <p:cNvSpPr txBox="1"/>
          <p:nvPr/>
        </p:nvSpPr>
        <p:spPr>
          <a:xfrm>
            <a:off x="6286500" y="367585"/>
            <a:ext cx="3747407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Transmettre l’information (1)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1AEBC6-6BF4-A63B-59AE-9C43DDD737CC}"/>
              </a:ext>
            </a:extLst>
          </p:cNvPr>
          <p:cNvSpPr txBox="1"/>
          <p:nvPr/>
        </p:nvSpPr>
        <p:spPr>
          <a:xfrm>
            <a:off x="2171701" y="1306286"/>
            <a:ext cx="5535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Transmission analogique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Transmettre un signal par onde porteuse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Milieu de transmission fortement absorbant pour le signal d’origine.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Modulation d’amplitude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Modulation de fréquence</a:t>
            </a:r>
            <a:endParaRPr lang="fr-FR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AE1A00-88F4-BFD1-AFEC-B9AFD3159416}"/>
              </a:ext>
            </a:extLst>
          </p:cNvPr>
          <p:cNvSpPr txBox="1"/>
          <p:nvPr/>
        </p:nvSpPr>
        <p:spPr>
          <a:xfrm>
            <a:off x="2171700" y="2681968"/>
            <a:ext cx="5535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Transmission numérique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Numériser (coder en binaire) un signal analogique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825181-106D-21AB-BE0A-14D7DA8B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75" y="3426496"/>
            <a:ext cx="1676547" cy="11532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747002-3778-35BD-2719-C1314AF03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089" y="4754777"/>
            <a:ext cx="1641535" cy="93278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A06EF37-7BA8-1B8D-FAA7-6EA5D7FAA337}"/>
              </a:ext>
            </a:extLst>
          </p:cNvPr>
          <p:cNvGrpSpPr/>
          <p:nvPr/>
        </p:nvGrpSpPr>
        <p:grpSpPr>
          <a:xfrm>
            <a:off x="2628901" y="3641714"/>
            <a:ext cx="2022022" cy="1630071"/>
            <a:chOff x="2778578" y="3676307"/>
            <a:chExt cx="2022022" cy="163007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38396C-5F42-0428-1258-74F535B97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8578" y="3676307"/>
              <a:ext cx="2022022" cy="1399239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60EF79C-B5A4-4A9A-B141-98273E7E4E81}"/>
                </a:ext>
              </a:extLst>
            </p:cNvPr>
            <p:cNvSpPr txBox="1"/>
            <p:nvPr/>
          </p:nvSpPr>
          <p:spPr>
            <a:xfrm>
              <a:off x="2895599" y="5075546"/>
              <a:ext cx="17879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Wikipédia : </a:t>
              </a:r>
              <a:r>
                <a:rPr lang="fr-FR" sz="900" dirty="0">
                  <a:hlinkClick r:id="rId6"/>
                </a:rPr>
                <a:t>échantillonnage</a:t>
              </a:r>
              <a:endParaRPr lang="fr-FR" sz="900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2AE5DB3-1EFA-8A66-8937-5695A46AC138}"/>
              </a:ext>
            </a:extLst>
          </p:cNvPr>
          <p:cNvSpPr txBox="1"/>
          <p:nvPr/>
        </p:nvSpPr>
        <p:spPr>
          <a:xfrm>
            <a:off x="5336042" y="3873349"/>
            <a:ext cx="2694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Théorème de Shannon</a:t>
            </a:r>
          </a:p>
          <a:p>
            <a:r>
              <a:rPr lang="fr-FR" sz="1200" dirty="0"/>
              <a:t>Fréquence d’échantillonnage supérieure au double de la fréquence maximale du signal.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0955ECA-8A80-D707-AA87-B262AF689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9272" y="332776"/>
            <a:ext cx="780356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8050-746E-334E-41B2-41DBDD08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EBF4A6C-6EB1-7C4F-5233-9D5F1912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ondes et nous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6648C6-9095-7DF4-AF75-DBCAC776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832060-C3D8-E768-CD12-1331197DBD41}"/>
              </a:ext>
            </a:extLst>
          </p:cNvPr>
          <p:cNvSpPr txBox="1"/>
          <p:nvPr/>
        </p:nvSpPr>
        <p:spPr>
          <a:xfrm>
            <a:off x="6417130" y="367585"/>
            <a:ext cx="3616778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Transmettre l’information (2)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FF4BA7-4AF7-9AB2-7DC7-D0903360D9BA}"/>
              </a:ext>
            </a:extLst>
          </p:cNvPr>
          <p:cNvSpPr txBox="1"/>
          <p:nvPr/>
        </p:nvSpPr>
        <p:spPr>
          <a:xfrm>
            <a:off x="1725387" y="1322424"/>
            <a:ext cx="5924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Capacité de transmission d’un canal</a:t>
            </a:r>
          </a:p>
          <a:p>
            <a:r>
              <a:rPr lang="fr-FR" sz="1400" dirty="0">
                <a:solidFill>
                  <a:srgbClr val="0070C0"/>
                </a:solidFill>
              </a:rPr>
              <a:t>Rôle de la bande passante </a:t>
            </a:r>
            <a:r>
              <a:rPr lang="fr-FR" sz="1400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/>
              <a:t>: plage de fréquences transmises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11E8E9-0092-275E-617A-D47E25B13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272" y="332776"/>
            <a:ext cx="780356" cy="43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02AA186-BC32-B1A2-A883-AAB6073E7BAA}"/>
                  </a:ext>
                </a:extLst>
              </p:cNvPr>
              <p:cNvSpPr txBox="1"/>
              <p:nvPr/>
            </p:nvSpPr>
            <p:spPr>
              <a:xfrm>
                <a:off x="2094375" y="2327694"/>
                <a:ext cx="3647393" cy="139211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Théorème de Shannon - Hartley</a:t>
                </a:r>
              </a:p>
              <a:p>
                <a:endParaRPr lang="fr-FR" sz="1200" dirty="0"/>
              </a:p>
              <a:p>
                <a:r>
                  <a:rPr lang="fr-FR" sz="1200" dirty="0"/>
                  <a:t>Le débit C d’une ligne (en bits/seconde)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sz="12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fr-FR" sz="1200" dirty="0"/>
                  <a:t> bande passante en Hertz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S/N </a:t>
                </a:r>
                <a:r>
                  <a:rPr lang="fr-FR" sz="1200" dirty="0"/>
                  <a:t>qualité du signal </a:t>
                </a:r>
                <a:r>
                  <a:rPr lang="fr-FR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fr-FR" sz="1200" dirty="0"/>
                  <a:t> par rapport au bruit </a:t>
                </a:r>
                <a:r>
                  <a:rPr lang="fr-FR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02AA186-BC32-B1A2-A883-AAB6073E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375" y="2327694"/>
                <a:ext cx="3647393" cy="1392112"/>
              </a:xfrm>
              <a:prstGeom prst="rect">
                <a:avLst/>
              </a:prstGeom>
              <a:blipFill>
                <a:blip r:embed="rId3"/>
                <a:stretch>
                  <a:fillRect l="-333" t="-435" b="-217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>
            <a:extLst>
              <a:ext uri="{FF2B5EF4-FFF2-40B4-BE49-F238E27FC236}">
                <a16:creationId xmlns:a16="http://schemas.microsoft.com/office/drawing/2014/main" id="{B1432EFE-4A89-5AA6-FACE-3CAD5AF74B3E}"/>
              </a:ext>
            </a:extLst>
          </p:cNvPr>
          <p:cNvGrpSpPr/>
          <p:nvPr/>
        </p:nvGrpSpPr>
        <p:grpSpPr>
          <a:xfrm>
            <a:off x="6727444" y="2213178"/>
            <a:ext cx="4868636" cy="2233584"/>
            <a:chOff x="7119330" y="1980674"/>
            <a:chExt cx="4868636" cy="223358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76BF67E-97C5-8CC2-3DDF-D775F399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9330" y="1980674"/>
              <a:ext cx="4868636" cy="1956585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9B45F59-6E49-E01B-432D-5150AB2F5FD1}"/>
                </a:ext>
              </a:extLst>
            </p:cNvPr>
            <p:cNvSpPr txBox="1"/>
            <p:nvPr/>
          </p:nvSpPr>
          <p:spPr>
            <a:xfrm>
              <a:off x="7911193" y="3937259"/>
              <a:ext cx="3151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Premier câble transatlantique (1858)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13C44C07-5C2F-27F1-0005-3591E247B98D}"/>
              </a:ext>
            </a:extLst>
          </p:cNvPr>
          <p:cNvSpPr txBox="1"/>
          <p:nvPr/>
        </p:nvSpPr>
        <p:spPr>
          <a:xfrm>
            <a:off x="2094376" y="4171079"/>
            <a:ext cx="3647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Exemple : téléphonie classique, </a:t>
            </a:r>
          </a:p>
          <a:p>
            <a:r>
              <a:rPr lang="fr-FR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B=4 OOO Hz</a:t>
            </a:r>
            <a:r>
              <a:rPr lang="fr-FR" sz="1200" dirty="0"/>
              <a:t>  et rapport signal sur bruit de 20dB</a:t>
            </a:r>
          </a:p>
          <a:p>
            <a:pPr algn="ctr"/>
            <a:r>
              <a:rPr lang="fr-FR" sz="1200" dirty="0">
                <a:sym typeface="Wingdings" panose="05000000000000000000" pitchFamily="2" charset="2"/>
              </a:rPr>
              <a:t> </a:t>
            </a:r>
            <a:r>
              <a:rPr lang="fr-FR" sz="1200" i="1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C = 27kbits/s</a:t>
            </a:r>
            <a:endParaRPr lang="fr-FR" sz="1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27501F0-A3F0-D699-5E48-E515CB9D326A}"/>
                  </a:ext>
                </a:extLst>
              </p:cNvPr>
              <p:cNvSpPr txBox="1"/>
              <p:nvPr/>
            </p:nvSpPr>
            <p:spPr>
              <a:xfrm>
                <a:off x="5823930" y="4783518"/>
                <a:ext cx="5829300" cy="86010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Premier câble (1858) 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~0,1</m:t>
                    </m:r>
                    <m:f>
                      <m:f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𝑚𝑜𝑡</m:t>
                        </m:r>
                      </m:num>
                      <m:den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𝑚𝑛</m:t>
                        </m:r>
                      </m:den>
                    </m:f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0,1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𝑏𝑖𝑡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FR" sz="1200" dirty="0"/>
                  <a:t> </a:t>
                </a:r>
              </a:p>
              <a:p>
                <a:pPr marL="171450" indent="-171450" algn="ctr">
                  <a:buFont typeface="Wingdings" panose="05000000000000000000" pitchFamily="2" charset="2"/>
                  <a:buChar char="à"/>
                </a:pPr>
                <a:r>
                  <a:rPr lang="fr-FR" sz="1200" dirty="0">
                    <a:sym typeface="Wingdings" panose="05000000000000000000" pitchFamily="2" charset="2"/>
                  </a:rPr>
                  <a:t>17 heures pour transmettre le premier message en morse </a:t>
                </a:r>
              </a:p>
              <a:p>
                <a:r>
                  <a:rPr lang="fr-FR" sz="1000" dirty="0">
                    <a:sym typeface="Wingdings" panose="05000000000000000000" pitchFamily="2" charset="2"/>
                  </a:rPr>
                  <a:t>« </a:t>
                </a:r>
                <a:r>
                  <a:rPr lang="fr-FR" sz="1000" i="1" dirty="0">
                    <a:sym typeface="Wingdings" panose="05000000000000000000" pitchFamily="2" charset="2"/>
                  </a:rPr>
                  <a:t>L'Europe et l'Amérique sont unies par la télégraphie, Gloire à Dieu au plus haut des cieux, paix et bonne volonté aux hommes sur Terre </a:t>
                </a:r>
                <a:r>
                  <a:rPr lang="fr-FR" sz="1000" dirty="0">
                    <a:sym typeface="Wingdings" panose="05000000000000000000" pitchFamily="2" charset="2"/>
                  </a:rPr>
                  <a:t>» (</a:t>
                </a:r>
                <a:r>
                  <a:rPr lang="fr-FR" sz="1000" dirty="0" err="1">
                    <a:sym typeface="Wingdings" panose="05000000000000000000" pitchFamily="2" charset="2"/>
                  </a:rPr>
                  <a:t>wikipédia</a:t>
                </a:r>
                <a:r>
                  <a:rPr lang="fr-FR" sz="1000" dirty="0">
                    <a:sym typeface="Wingdings" panose="05000000000000000000" pitchFamily="2" charset="2"/>
                  </a:rPr>
                  <a:t>)</a:t>
                </a:r>
                <a:endParaRPr lang="fr-FR" sz="10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27501F0-A3F0-D699-5E48-E515CB9D3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930" y="4783518"/>
                <a:ext cx="5829300" cy="860107"/>
              </a:xfrm>
              <a:prstGeom prst="rect">
                <a:avLst/>
              </a:prstGeom>
              <a:blipFill>
                <a:blip r:embed="rId5"/>
                <a:stretch>
                  <a:fillRect b="-69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2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onnsiteX0" fmla="*/ 0 w 7324928"/>
              <a:gd name="connsiteY0" fmla="*/ 0 h 369332"/>
              <a:gd name="connsiteX1" fmla="*/ 416957 w 7324928"/>
              <a:gd name="connsiteY1" fmla="*/ 0 h 369332"/>
              <a:gd name="connsiteX2" fmla="*/ 907164 w 7324928"/>
              <a:gd name="connsiteY2" fmla="*/ 0 h 369332"/>
              <a:gd name="connsiteX3" fmla="*/ 1543869 w 7324928"/>
              <a:gd name="connsiteY3" fmla="*/ 0 h 369332"/>
              <a:gd name="connsiteX4" fmla="*/ 2180575 w 7324928"/>
              <a:gd name="connsiteY4" fmla="*/ 0 h 369332"/>
              <a:gd name="connsiteX5" fmla="*/ 2817280 w 7324928"/>
              <a:gd name="connsiteY5" fmla="*/ 0 h 369332"/>
              <a:gd name="connsiteX6" fmla="*/ 3380736 w 7324928"/>
              <a:gd name="connsiteY6" fmla="*/ 0 h 369332"/>
              <a:gd name="connsiteX7" fmla="*/ 3724444 w 7324928"/>
              <a:gd name="connsiteY7" fmla="*/ 0 h 369332"/>
              <a:gd name="connsiteX8" fmla="*/ 4434399 w 7324928"/>
              <a:gd name="connsiteY8" fmla="*/ 0 h 369332"/>
              <a:gd name="connsiteX9" fmla="*/ 4924605 w 7324928"/>
              <a:gd name="connsiteY9" fmla="*/ 0 h 369332"/>
              <a:gd name="connsiteX10" fmla="*/ 5414812 w 7324928"/>
              <a:gd name="connsiteY10" fmla="*/ 0 h 369332"/>
              <a:gd name="connsiteX11" fmla="*/ 5758520 w 7324928"/>
              <a:gd name="connsiteY11" fmla="*/ 0 h 369332"/>
              <a:gd name="connsiteX12" fmla="*/ 6102228 w 7324928"/>
              <a:gd name="connsiteY12" fmla="*/ 0 h 369332"/>
              <a:gd name="connsiteX13" fmla="*/ 6519186 w 7324928"/>
              <a:gd name="connsiteY13" fmla="*/ 0 h 369332"/>
              <a:gd name="connsiteX14" fmla="*/ 7324928 w 7324928"/>
              <a:gd name="connsiteY14" fmla="*/ 0 h 369332"/>
              <a:gd name="connsiteX15" fmla="*/ 7324928 w 7324928"/>
              <a:gd name="connsiteY15" fmla="*/ 369332 h 369332"/>
              <a:gd name="connsiteX16" fmla="*/ 6907971 w 7324928"/>
              <a:gd name="connsiteY16" fmla="*/ 369332 h 369332"/>
              <a:gd name="connsiteX17" fmla="*/ 6271265 w 7324928"/>
              <a:gd name="connsiteY17" fmla="*/ 369332 h 369332"/>
              <a:gd name="connsiteX18" fmla="*/ 5854308 w 7324928"/>
              <a:gd name="connsiteY18" fmla="*/ 369332 h 369332"/>
              <a:gd name="connsiteX19" fmla="*/ 5144353 w 7324928"/>
              <a:gd name="connsiteY19" fmla="*/ 369332 h 369332"/>
              <a:gd name="connsiteX20" fmla="*/ 4654147 w 7324928"/>
              <a:gd name="connsiteY20" fmla="*/ 369332 h 369332"/>
              <a:gd name="connsiteX21" fmla="*/ 4163940 w 7324928"/>
              <a:gd name="connsiteY21" fmla="*/ 369332 h 369332"/>
              <a:gd name="connsiteX22" fmla="*/ 3820232 w 7324928"/>
              <a:gd name="connsiteY22" fmla="*/ 369332 h 369332"/>
              <a:gd name="connsiteX23" fmla="*/ 3476524 w 7324928"/>
              <a:gd name="connsiteY23" fmla="*/ 369332 h 369332"/>
              <a:gd name="connsiteX24" fmla="*/ 2766569 w 7324928"/>
              <a:gd name="connsiteY24" fmla="*/ 369332 h 369332"/>
              <a:gd name="connsiteX25" fmla="*/ 2056614 w 7324928"/>
              <a:gd name="connsiteY25" fmla="*/ 369332 h 369332"/>
              <a:gd name="connsiteX26" fmla="*/ 1566408 w 7324928"/>
              <a:gd name="connsiteY26" fmla="*/ 369332 h 369332"/>
              <a:gd name="connsiteX27" fmla="*/ 1222700 w 7324928"/>
              <a:gd name="connsiteY27" fmla="*/ 369332 h 369332"/>
              <a:gd name="connsiteX28" fmla="*/ 878991 w 7324928"/>
              <a:gd name="connsiteY28" fmla="*/ 369332 h 369332"/>
              <a:gd name="connsiteX29" fmla="*/ 535283 w 7324928"/>
              <a:gd name="connsiteY29" fmla="*/ 369332 h 369332"/>
              <a:gd name="connsiteX30" fmla="*/ 0 w 7324928"/>
              <a:gd name="connsiteY30" fmla="*/ 369332 h 369332"/>
              <a:gd name="connsiteX31" fmla="*/ 0 w 7324928"/>
              <a:gd name="connsiteY3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Comment aborder un domaine si divers et si interdisciplinaire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09168" y="2258684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 – Saison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97" y="4814132"/>
            <a:ext cx="2453989" cy="7067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2709168" y="4936106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3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8157171" y="35706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ondes et nous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30" y="2119963"/>
            <a:ext cx="1300603" cy="13006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047A7-E93C-2C3C-509B-9C863EDF2DE7}"/>
              </a:ext>
            </a:extLst>
          </p:cNvPr>
          <p:cNvSpPr txBox="1"/>
          <p:nvPr/>
        </p:nvSpPr>
        <p:spPr>
          <a:xfrm>
            <a:off x="4429089" y="3619490"/>
            <a:ext cx="29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</a:t>
            </a:r>
          </a:p>
          <a:p>
            <a:r>
              <a:rPr lang="fr-FR" sz="1600" dirty="0">
                <a:hlinkClick r:id="rId5"/>
              </a:rPr>
              <a:t>La science de Bernie </a:t>
            </a:r>
            <a:endParaRPr lang="fr-FR" sz="1600" dirty="0"/>
          </a:p>
        </p:txBody>
      </p:sp>
      <p:pic>
        <p:nvPicPr>
          <p:cNvPr id="13" name="Image 12" descr="Une image contenant habits, personne, dessin, croquis&#10;&#10;Description générée automatiquement">
            <a:extLst>
              <a:ext uri="{FF2B5EF4-FFF2-40B4-BE49-F238E27FC236}">
                <a16:creationId xmlns:a16="http://schemas.microsoft.com/office/drawing/2014/main" id="{531500BB-E1F3-813C-91BB-FC6283562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8" y="3050133"/>
            <a:ext cx="1624267" cy="16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50DA36-2B0F-4934-BD61-F414CD3F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354010" y="1606903"/>
            <a:ext cx="8202440" cy="10772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0000"/>
                </a:solidFill>
              </a:rPr>
              <a:t>une </a:t>
            </a:r>
            <a:r>
              <a:rPr lang="fr-FR" sz="1600" i="1" dirty="0">
                <a:solidFill>
                  <a:srgbClr val="FF0000"/>
                </a:solidFill>
              </a:rPr>
              <a:t>perturbation</a:t>
            </a:r>
            <a:r>
              <a:rPr lang="fr-FR" sz="1600" i="1" dirty="0">
                <a:solidFill>
                  <a:srgbClr val="000000"/>
                </a:solidFill>
              </a:rPr>
              <a:t> réversible d'un milieu (de l'eau par exemple) ou d’un champ (un champ électrique par exemple)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0000"/>
                </a:solidFill>
              </a:rPr>
              <a:t>qui se propage de proche en proche (</a:t>
            </a:r>
            <a:r>
              <a:rPr lang="fr-FR" sz="1600" i="1" dirty="0">
                <a:solidFill>
                  <a:srgbClr val="FF0000"/>
                </a:solidFill>
              </a:rPr>
              <a:t>effet domino</a:t>
            </a:r>
            <a:r>
              <a:rPr lang="fr-FR" sz="1600" i="1" dirty="0">
                <a:solidFill>
                  <a:srgbClr val="000000"/>
                </a:solidFill>
              </a:rPr>
              <a:t>)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0000"/>
                </a:solidFill>
              </a:rPr>
              <a:t>sans transport global de matière (uniquement </a:t>
            </a:r>
            <a:r>
              <a:rPr lang="fr-FR" sz="1600" i="1" dirty="0">
                <a:solidFill>
                  <a:srgbClr val="FF0000"/>
                </a:solidFill>
              </a:rPr>
              <a:t>transfert d'énergie</a:t>
            </a:r>
            <a:r>
              <a:rPr lang="fr-FR" sz="1600" i="1" dirty="0">
                <a:solidFill>
                  <a:srgbClr val="000000"/>
                </a:solidFill>
              </a:rPr>
              <a:t>)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E4C075-27BF-49A2-B234-CD5CB7A7439C}"/>
              </a:ext>
            </a:extLst>
          </p:cNvPr>
          <p:cNvSpPr txBox="1"/>
          <p:nvPr/>
        </p:nvSpPr>
        <p:spPr>
          <a:xfrm>
            <a:off x="6907795" y="241235"/>
            <a:ext cx="43625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Equation d’onde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EFB872-3F3A-44A6-8C15-B4B708CD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F0E8460-BA3D-02BF-A663-9F5DC0B37C1A}"/>
                  </a:ext>
                </a:extLst>
              </p:cNvPr>
              <p:cNvSpPr txBox="1"/>
              <p:nvPr/>
            </p:nvSpPr>
            <p:spPr>
              <a:xfrm>
                <a:off x="2354010" y="3405441"/>
                <a:ext cx="5932740" cy="224818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Les ondes sont décrites en mathématiques par l’équation différentielle (ici à </a:t>
                </a:r>
                <a:r>
                  <a:rPr lang="fr-FR" sz="1400" dirty="0">
                    <a:solidFill>
                      <a:srgbClr val="0070C0"/>
                    </a:solidFill>
                  </a:rPr>
                  <a:t>une dimension</a:t>
                </a:r>
                <a:r>
                  <a:rPr lang="fr-FR" sz="1400" dirty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Où 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:r>
                  <a:rPr lang="fr-FR" sz="1400" dirty="0"/>
                  <a:t>est l’</a:t>
                </a:r>
                <a:r>
                  <a:rPr lang="fr-FR" sz="1400" dirty="0">
                    <a:solidFill>
                      <a:srgbClr val="0070C0"/>
                    </a:solidFill>
                  </a:rPr>
                  <a:t>amplitude</a:t>
                </a:r>
                <a:r>
                  <a:rPr lang="fr-FR" sz="1400" dirty="0"/>
                  <a:t> du phénomène (qui dépend du temps et de la position ; </a:t>
                </a:r>
                <a:r>
                  <a:rPr lang="fr-FR" sz="1400" dirty="0">
                    <a:solidFill>
                      <a:srgbClr val="0070C0"/>
                    </a:solidFill>
                  </a:rPr>
                  <a:t>positive ou négative</a:t>
                </a:r>
                <a:r>
                  <a:rPr lang="fr-FR" sz="1400" dirty="0"/>
                  <a:t>) 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et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fr-FR" sz="1400" dirty="0"/>
                  <a:t> la </a:t>
                </a:r>
                <a:r>
                  <a:rPr lang="fr-FR" sz="1400" dirty="0">
                    <a:solidFill>
                      <a:srgbClr val="0070C0"/>
                    </a:solidFill>
                  </a:rPr>
                  <a:t>vitesse</a:t>
                </a:r>
                <a:r>
                  <a:rPr lang="fr-FR" sz="1400" dirty="0"/>
                  <a:t> de propagation de la perturbation</a:t>
                </a:r>
              </a:p>
              <a:p>
                <a:endParaRPr lang="fr-FR" sz="1400" dirty="0"/>
              </a:p>
              <a:p>
                <a:r>
                  <a:rPr lang="fr-FR" sz="1200" dirty="0"/>
                  <a:t>Equation de d’Alembert (1746)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F0E8460-BA3D-02BF-A663-9F5DC0B37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010" y="3405441"/>
                <a:ext cx="5932740" cy="2248180"/>
              </a:xfrm>
              <a:prstGeom prst="rect">
                <a:avLst/>
              </a:prstGeom>
              <a:blipFill>
                <a:blip r:embed="rId3"/>
                <a:stretch>
                  <a:fillRect l="-205" t="-270" r="-7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e 12">
            <a:extLst>
              <a:ext uri="{FF2B5EF4-FFF2-40B4-BE49-F238E27FC236}">
                <a16:creationId xmlns:a16="http://schemas.microsoft.com/office/drawing/2014/main" id="{85857E2A-DCBE-C9FD-2024-FAF9BCB59AF3}"/>
              </a:ext>
            </a:extLst>
          </p:cNvPr>
          <p:cNvGrpSpPr/>
          <p:nvPr/>
        </p:nvGrpSpPr>
        <p:grpSpPr>
          <a:xfrm>
            <a:off x="8597018" y="3526972"/>
            <a:ext cx="2481943" cy="1731320"/>
            <a:chOff x="8597018" y="3526972"/>
            <a:chExt cx="2481943" cy="17313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5A6D197-608E-213D-9639-2C8E76ED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5661" y="3526972"/>
              <a:ext cx="2185617" cy="150048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759A719-4001-5B54-3B2C-774D589A4047}"/>
                </a:ext>
              </a:extLst>
            </p:cNvPr>
            <p:cNvSpPr txBox="1"/>
            <p:nvPr/>
          </p:nvSpPr>
          <p:spPr>
            <a:xfrm>
              <a:off x="8597018" y="5027460"/>
              <a:ext cx="2481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Jean Le Rond d’Alembert (1717-1783)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4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80B1B-750A-7AC6-07F3-270E80F95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3FF87B-E38B-A33D-0E94-471E667D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65719" y="607328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FD0A3B-3FDF-3161-1C57-AABCB67A1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0522" y="6078660"/>
            <a:ext cx="5716488" cy="365125"/>
          </a:xfrm>
        </p:spPr>
        <p:txBody>
          <a:bodyPr/>
          <a:lstStyle/>
          <a:p>
            <a:r>
              <a:rPr lang="fr-FR" dirty="0"/>
              <a:t>Comprendre le monde ... Les ondes et nous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D52E8F-E6B0-A27C-036D-E2C6F7230D8E}"/>
              </a:ext>
            </a:extLst>
          </p:cNvPr>
          <p:cNvSpPr txBox="1"/>
          <p:nvPr/>
        </p:nvSpPr>
        <p:spPr>
          <a:xfrm>
            <a:off x="7111902" y="184085"/>
            <a:ext cx="43625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Equation d’onde et les autres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4086CD-B0B5-C63C-7E4F-6F19E506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459" y="7254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D0C809-D6FC-30D7-F88A-F5AC4959D838}"/>
              </a:ext>
            </a:extLst>
          </p:cNvPr>
          <p:cNvSpPr txBox="1"/>
          <p:nvPr/>
        </p:nvSpPr>
        <p:spPr>
          <a:xfrm>
            <a:off x="2163536" y="980102"/>
            <a:ext cx="481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XVIIIème siècle et le calcul différentiel</a:t>
            </a:r>
          </a:p>
        </p:txBody>
      </p:sp>
      <p:sp>
        <p:nvSpPr>
          <p:cNvPr id="10" name="AutoShape 1" descr="{\displaystyle f(x)}">
            <a:extLst>
              <a:ext uri="{FF2B5EF4-FFF2-40B4-BE49-F238E27FC236}">
                <a16:creationId xmlns:a16="http://schemas.microsoft.com/office/drawing/2014/main" id="{EF334FE1-93A9-514F-6665-DD67C2BF8D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{\displaystyle y}">
            <a:extLst>
              <a:ext uri="{FF2B5EF4-FFF2-40B4-BE49-F238E27FC236}">
                <a16:creationId xmlns:a16="http://schemas.microsoft.com/office/drawing/2014/main" id="{38150DB9-24FA-C507-4CEE-8F28DA51CB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3" descr="{\displaystyle {\dot {y}}}">
            <a:extLst>
              <a:ext uri="{FF2B5EF4-FFF2-40B4-BE49-F238E27FC236}">
                <a16:creationId xmlns:a16="http://schemas.microsoft.com/office/drawing/2014/main" id="{07DAFBA2-611C-C73A-91FF-1CC6A9B64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4" descr="{\displaystyle f'(x)}">
            <a:extLst>
              <a:ext uri="{FF2B5EF4-FFF2-40B4-BE49-F238E27FC236}">
                <a16:creationId xmlns:a16="http://schemas.microsoft.com/office/drawing/2014/main" id="{178112C3-B4EA-6352-3F5A-2659B54E3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5" descr="{\displaystyle {dy \over dx}}">
            <a:extLst>
              <a:ext uri="{FF2B5EF4-FFF2-40B4-BE49-F238E27FC236}">
                <a16:creationId xmlns:a16="http://schemas.microsoft.com/office/drawing/2014/main" id="{010842A1-A874-E76F-173F-DABAFC7F40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6" descr="{\displaystyle {\frac {\Delta y}{\Delta x}}}">
            <a:extLst>
              <a:ext uri="{FF2B5EF4-FFF2-40B4-BE49-F238E27FC236}">
                <a16:creationId xmlns:a16="http://schemas.microsoft.com/office/drawing/2014/main" id="{4C57E2EF-6174-DB6A-1CBB-CDCCC6F4E1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7" descr="{\displaystyle {\bar {x}}}">
            <a:extLst>
              <a:ext uri="{FF2B5EF4-FFF2-40B4-BE49-F238E27FC236}">
                <a16:creationId xmlns:a16="http://schemas.microsoft.com/office/drawing/2014/main" id="{B89120A4-56E9-E648-00E6-433F2601E0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utoShape 8" descr="{\displaystyle {\begin{bmatrix}x\\\end{bmatrix}}}">
            <a:extLst>
              <a:ext uri="{FF2B5EF4-FFF2-40B4-BE49-F238E27FC236}">
                <a16:creationId xmlns:a16="http://schemas.microsoft.com/office/drawing/2014/main" id="{BEE32E4B-57B8-FED0-E695-7AE682D5E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9" descr="{\displaystyle \int \limits _{a}^{b}f(x)dx}">
            <a:extLst>
              <a:ext uri="{FF2B5EF4-FFF2-40B4-BE49-F238E27FC236}">
                <a16:creationId xmlns:a16="http://schemas.microsoft.com/office/drawing/2014/main" id="{271C9755-7F30-D188-636A-C4779926BB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4945" y="2500313"/>
            <a:ext cx="129945" cy="1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8D8EE97E-4F5E-637B-52B1-883A7D7F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945" y="2200006"/>
            <a:ext cx="40125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>
                <a:extLst>
                  <a:ext uri="{FF2B5EF4-FFF2-40B4-BE49-F238E27FC236}">
                    <a16:creationId xmlns:a16="http://schemas.microsoft.com/office/drawing/2014/main" id="{CE0A54B1-E279-6AD0-F8F4-39CD92D6D6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2714540"/>
                  </p:ext>
                </p:extLst>
              </p:nvPr>
            </p:nvGraphicFramePr>
            <p:xfrm>
              <a:off x="2310493" y="3412494"/>
              <a:ext cx="4012518" cy="13995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7506">
                      <a:extLst>
                        <a:ext uri="{9D8B030D-6E8A-4147-A177-3AD203B41FA5}">
                          <a16:colId xmlns:a16="http://schemas.microsoft.com/office/drawing/2014/main" val="2283662897"/>
                        </a:ext>
                      </a:extLst>
                    </a:gridCol>
                    <a:gridCol w="1337506">
                      <a:extLst>
                        <a:ext uri="{9D8B030D-6E8A-4147-A177-3AD203B41FA5}">
                          <a16:colId xmlns:a16="http://schemas.microsoft.com/office/drawing/2014/main" val="2389249339"/>
                        </a:ext>
                      </a:extLst>
                    </a:gridCol>
                    <a:gridCol w="1337506">
                      <a:extLst>
                        <a:ext uri="{9D8B030D-6E8A-4147-A177-3AD203B41FA5}">
                          <a16:colId xmlns:a16="http://schemas.microsoft.com/office/drawing/2014/main" val="1024575910"/>
                        </a:ext>
                      </a:extLst>
                    </a:gridCol>
                  </a:tblGrid>
                  <a:tr h="240787">
                    <a:tc>
                      <a:txBody>
                        <a:bodyPr/>
                        <a:lstStyle/>
                        <a:p>
                          <a:endParaRPr lang="fr-FR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Newton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Leibniz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4777581"/>
                      </a:ext>
                    </a:extLst>
                  </a:tr>
                  <a:tr h="240787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Fonction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fr-FR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9460391"/>
                      </a:ext>
                    </a:extLst>
                  </a:tr>
                  <a:tr h="385036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Dérivée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100" b="0" i="0" smtClean="0">
                                    <a:latin typeface="Cambria Math" panose="02040503050406030204" pitchFamily="18" charset="0"/>
                                  </a:rPr>
                                  <m:t>ou</m:t>
                                </m:r>
                                <m:r>
                                  <a:rPr lang="fr-FR" sz="11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′(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𝑑𝑦</m:t>
                                    </m:r>
                                  </m:num>
                                  <m:den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098084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Intégrale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100" b="0" i="0" smtClean="0">
                                    <a:latin typeface="Cambria Math" panose="02040503050406030204" pitchFamily="18" charset="0"/>
                                  </a:rPr>
                                  <m:t>ou</m:t>
                                </m:r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fr-FR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1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fr-FR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97590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>
                <a:extLst>
                  <a:ext uri="{FF2B5EF4-FFF2-40B4-BE49-F238E27FC236}">
                    <a16:creationId xmlns:a16="http://schemas.microsoft.com/office/drawing/2014/main" id="{CE0A54B1-E279-6AD0-F8F4-39CD92D6D6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2714540"/>
                  </p:ext>
                </p:extLst>
              </p:nvPr>
            </p:nvGraphicFramePr>
            <p:xfrm>
              <a:off x="2310493" y="3412494"/>
              <a:ext cx="4012518" cy="13995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7506">
                      <a:extLst>
                        <a:ext uri="{9D8B030D-6E8A-4147-A177-3AD203B41FA5}">
                          <a16:colId xmlns:a16="http://schemas.microsoft.com/office/drawing/2014/main" val="2283662897"/>
                        </a:ext>
                      </a:extLst>
                    </a:gridCol>
                    <a:gridCol w="1337506">
                      <a:extLst>
                        <a:ext uri="{9D8B030D-6E8A-4147-A177-3AD203B41FA5}">
                          <a16:colId xmlns:a16="http://schemas.microsoft.com/office/drawing/2014/main" val="2389249339"/>
                        </a:ext>
                      </a:extLst>
                    </a:gridCol>
                    <a:gridCol w="1337506">
                      <a:extLst>
                        <a:ext uri="{9D8B030D-6E8A-4147-A177-3AD203B41FA5}">
                          <a16:colId xmlns:a16="http://schemas.microsoft.com/office/drawing/2014/main" val="1024575910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endParaRPr lang="fr-FR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Newton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Leibniz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477758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Fonction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1370" t="-102326" r="-102283" b="-7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455" t="-102326" r="-1818" b="-7116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9460391"/>
                      </a:ext>
                    </a:extLst>
                  </a:tr>
                  <a:tr h="409702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Dérivée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1370" t="-129851" r="-102283" b="-356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455" t="-129851" r="-1818" b="-3567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0980846"/>
                      </a:ext>
                    </a:extLst>
                  </a:tr>
                  <a:tr h="471678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Intégrale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1370" t="-197436" r="-102283" b="-206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455" t="-197436" r="-1818" b="-206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975903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6" name="Groupe 25">
            <a:extLst>
              <a:ext uri="{FF2B5EF4-FFF2-40B4-BE49-F238E27FC236}">
                <a16:creationId xmlns:a16="http://schemas.microsoft.com/office/drawing/2014/main" id="{CB65C99A-2579-23AE-7A79-F91B1522C72F}"/>
              </a:ext>
            </a:extLst>
          </p:cNvPr>
          <p:cNvGrpSpPr/>
          <p:nvPr/>
        </p:nvGrpSpPr>
        <p:grpSpPr>
          <a:xfrm>
            <a:off x="7985527" y="1170637"/>
            <a:ext cx="2615293" cy="2145401"/>
            <a:chOff x="8079363" y="1116758"/>
            <a:chExt cx="2615293" cy="214540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3D4358-59F0-5DC4-0C84-FFB1E18B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9363" y="1116758"/>
              <a:ext cx="2615293" cy="1874294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5B61649-FC7F-E9DA-3AAD-D6B289DF8273}"/>
                </a:ext>
              </a:extLst>
            </p:cNvPr>
            <p:cNvSpPr txBox="1"/>
            <p:nvPr/>
          </p:nvSpPr>
          <p:spPr>
            <a:xfrm>
              <a:off x="8475662" y="3015938"/>
              <a:ext cx="2090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</a:t>
              </a:r>
              <a:r>
                <a:rPr lang="fr-FR" sz="1000" dirty="0">
                  <a:hlinkClick r:id="rId5"/>
                </a:rPr>
                <a:t> Newton &amp; Leibniz</a:t>
              </a:r>
              <a:endParaRPr lang="fr-FR" sz="1000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BD85607-4528-EDA8-2EEA-04E6159FF6BB}"/>
              </a:ext>
            </a:extLst>
          </p:cNvPr>
          <p:cNvGrpSpPr/>
          <p:nvPr/>
        </p:nvGrpSpPr>
        <p:grpSpPr>
          <a:xfrm>
            <a:off x="2811352" y="2013187"/>
            <a:ext cx="1298121" cy="1292889"/>
            <a:chOff x="2811352" y="2013187"/>
            <a:chExt cx="1298121" cy="1292889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91B7102E-B2D4-3B76-95DB-2E63DCAC9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352" y="2013187"/>
              <a:ext cx="1298121" cy="1018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7017187-3D45-CE43-7869-ED8FFF4659EC}"/>
                </a:ext>
              </a:extLst>
            </p:cNvPr>
            <p:cNvSpPr txBox="1"/>
            <p:nvPr/>
          </p:nvSpPr>
          <p:spPr>
            <a:xfrm>
              <a:off x="2908354" y="3059855"/>
              <a:ext cx="10186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Dérivation</a:t>
              </a:r>
            </a:p>
          </p:txBody>
        </p:sp>
      </p:grpSp>
      <p:grpSp>
        <p:nvGrpSpPr>
          <p:cNvPr id="1024" name="Groupe 1023">
            <a:extLst>
              <a:ext uri="{FF2B5EF4-FFF2-40B4-BE49-F238E27FC236}">
                <a16:creationId xmlns:a16="http://schemas.microsoft.com/office/drawing/2014/main" id="{78513437-1F91-45D0-3A56-E519B7228E9C}"/>
              </a:ext>
            </a:extLst>
          </p:cNvPr>
          <p:cNvGrpSpPr/>
          <p:nvPr/>
        </p:nvGrpSpPr>
        <p:grpSpPr>
          <a:xfrm>
            <a:off x="5117535" y="1864415"/>
            <a:ext cx="1576391" cy="1451623"/>
            <a:chOff x="5117535" y="1864415"/>
            <a:chExt cx="1576391" cy="145162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26C0797-C763-B9CF-0668-55CB926F3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7535" y="1864415"/>
              <a:ext cx="1576391" cy="1098984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478CBA1-6FB3-CA60-12AD-1AF725E06B60}"/>
                </a:ext>
              </a:extLst>
            </p:cNvPr>
            <p:cNvSpPr txBox="1"/>
            <p:nvPr/>
          </p:nvSpPr>
          <p:spPr>
            <a:xfrm>
              <a:off x="5510098" y="3069817"/>
              <a:ext cx="10186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Intégration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9196DC3B-BC15-8B06-3B4F-76A3847872DA}"/>
                  </a:ext>
                </a:extLst>
              </p:cNvPr>
              <p:cNvSpPr txBox="1"/>
              <p:nvPr/>
            </p:nvSpPr>
            <p:spPr>
              <a:xfrm>
                <a:off x="7573561" y="3444339"/>
                <a:ext cx="3706586" cy="1138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Dérivées partielles (EULER circa 1770)</a:t>
                </a:r>
              </a:p>
              <a:p>
                <a:endParaRPr lang="fr-FR" sz="1400" dirty="0"/>
              </a:p>
              <a:p>
                <a:r>
                  <a:rPr lang="fr-FR" sz="1200" dirty="0"/>
                  <a:t>Fonction de plusieurs variables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9196DC3B-BC15-8B06-3B4F-76A38478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561" y="3444339"/>
                <a:ext cx="3706586" cy="1138325"/>
              </a:xfrm>
              <a:prstGeom prst="rect">
                <a:avLst/>
              </a:prstGeom>
              <a:blipFill>
                <a:blip r:embed="rId8"/>
                <a:stretch>
                  <a:fillRect l="-493" t="-9626" b="-930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6" name="ZoneTexte 1025">
            <a:extLst>
              <a:ext uri="{FF2B5EF4-FFF2-40B4-BE49-F238E27FC236}">
                <a16:creationId xmlns:a16="http://schemas.microsoft.com/office/drawing/2014/main" id="{03EF0757-3F7E-FD2E-3C52-5776C150929E}"/>
              </a:ext>
            </a:extLst>
          </p:cNvPr>
          <p:cNvSpPr txBox="1"/>
          <p:nvPr/>
        </p:nvSpPr>
        <p:spPr>
          <a:xfrm>
            <a:off x="2188029" y="4993470"/>
            <a:ext cx="4629150" cy="10618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défis du calcul différentiel et intégral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Le </a:t>
            </a:r>
            <a:r>
              <a:rPr lang="fr-FR" sz="1200" dirty="0">
                <a:solidFill>
                  <a:srgbClr val="002060"/>
                </a:solidFill>
              </a:rPr>
              <a:t>brachistochrone</a:t>
            </a:r>
            <a:r>
              <a:rPr lang="fr-FR" sz="1200" dirty="0"/>
              <a:t> </a:t>
            </a:r>
            <a:r>
              <a:rPr lang="fr-FR" sz="1000" dirty="0"/>
              <a:t>(Les frères Bernoulli, Newton, L’Hospital, Leibniz, …)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100" dirty="0"/>
              <a:t>La </a:t>
            </a:r>
            <a:r>
              <a:rPr lang="fr-FR" sz="1200" dirty="0">
                <a:solidFill>
                  <a:srgbClr val="002060"/>
                </a:solidFill>
              </a:rPr>
              <a:t>chaînette</a:t>
            </a:r>
            <a:r>
              <a:rPr lang="fr-FR" sz="1400" dirty="0"/>
              <a:t> </a:t>
            </a:r>
            <a:r>
              <a:rPr lang="fr-FR" sz="1100" dirty="0"/>
              <a:t>(Les frères Bernoulli, Newton, Leibniz, …)</a:t>
            </a:r>
          </a:p>
          <a:p>
            <a:pPr marL="285750" indent="-285750">
              <a:buFontTx/>
              <a:buChar char="-"/>
            </a:pPr>
            <a:r>
              <a:rPr lang="fr-FR" sz="1100" dirty="0"/>
              <a:t>….</a:t>
            </a:r>
            <a:endParaRPr lang="fr-FR" dirty="0"/>
          </a:p>
        </p:txBody>
      </p:sp>
      <p:grpSp>
        <p:nvGrpSpPr>
          <p:cNvPr id="1031" name="Groupe 1030">
            <a:extLst>
              <a:ext uri="{FF2B5EF4-FFF2-40B4-BE49-F238E27FC236}">
                <a16:creationId xmlns:a16="http://schemas.microsoft.com/office/drawing/2014/main" id="{DEDD0374-0A38-D590-A2D3-25ADF8BBD72A}"/>
              </a:ext>
            </a:extLst>
          </p:cNvPr>
          <p:cNvGrpSpPr/>
          <p:nvPr/>
        </p:nvGrpSpPr>
        <p:grpSpPr>
          <a:xfrm>
            <a:off x="7111902" y="4911575"/>
            <a:ext cx="2170891" cy="1176430"/>
            <a:chOff x="7111902" y="4790512"/>
            <a:chExt cx="2170891" cy="1176430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20C9DB91-DF2A-C4F5-D6E8-320E1CCB2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902" y="4790512"/>
              <a:ext cx="2051594" cy="85303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8" name="ZoneTexte 1027">
              <a:extLst>
                <a:ext uri="{FF2B5EF4-FFF2-40B4-BE49-F238E27FC236}">
                  <a16:creationId xmlns:a16="http://schemas.microsoft.com/office/drawing/2014/main" id="{0396B95A-A2CD-F77C-D2C7-C50AEC0A68DF}"/>
                </a:ext>
              </a:extLst>
            </p:cNvPr>
            <p:cNvSpPr txBox="1"/>
            <p:nvPr/>
          </p:nvSpPr>
          <p:spPr>
            <a:xfrm>
              <a:off x="7111902" y="5720721"/>
              <a:ext cx="2170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Le </a:t>
              </a:r>
              <a:r>
                <a:rPr lang="fr-FR" sz="1000" dirty="0">
                  <a:hlinkClick r:id="rId10"/>
                </a:rPr>
                <a:t>brachistochrone</a:t>
              </a:r>
              <a:r>
                <a:rPr lang="fr-FR" sz="1000" dirty="0"/>
                <a:t> (</a:t>
              </a:r>
              <a:r>
                <a:rPr lang="fr-FR" sz="1000" dirty="0" err="1"/>
                <a:t>wikipédia</a:t>
              </a:r>
              <a:r>
                <a:rPr lang="fr-FR" sz="1000" dirty="0"/>
                <a:t>)</a:t>
              </a:r>
            </a:p>
          </p:txBody>
        </p:sp>
      </p:grpSp>
      <p:grpSp>
        <p:nvGrpSpPr>
          <p:cNvPr id="1032" name="Groupe 1031">
            <a:extLst>
              <a:ext uri="{FF2B5EF4-FFF2-40B4-BE49-F238E27FC236}">
                <a16:creationId xmlns:a16="http://schemas.microsoft.com/office/drawing/2014/main" id="{7380CC6D-6FE0-C47A-97B2-642AE1A715FA}"/>
              </a:ext>
            </a:extLst>
          </p:cNvPr>
          <p:cNvGrpSpPr/>
          <p:nvPr/>
        </p:nvGrpSpPr>
        <p:grpSpPr>
          <a:xfrm>
            <a:off x="9293173" y="4874208"/>
            <a:ext cx="1810256" cy="1213797"/>
            <a:chOff x="9293174" y="4753145"/>
            <a:chExt cx="1810256" cy="1213797"/>
          </a:xfrm>
        </p:grpSpPr>
        <p:pic>
          <p:nvPicPr>
            <p:cNvPr id="1029" name="Image 1028">
              <a:extLst>
                <a:ext uri="{FF2B5EF4-FFF2-40B4-BE49-F238E27FC236}">
                  <a16:creationId xmlns:a16="http://schemas.microsoft.com/office/drawing/2014/main" id="{A35A1E53-A763-3620-2E19-86788C191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01041" y="4753145"/>
              <a:ext cx="1245624" cy="934218"/>
            </a:xfrm>
            <a:prstGeom prst="rect">
              <a:avLst/>
            </a:prstGeom>
          </p:spPr>
        </p:pic>
        <p:sp>
          <p:nvSpPr>
            <p:cNvPr id="1030" name="ZoneTexte 1029">
              <a:extLst>
                <a:ext uri="{FF2B5EF4-FFF2-40B4-BE49-F238E27FC236}">
                  <a16:creationId xmlns:a16="http://schemas.microsoft.com/office/drawing/2014/main" id="{3B2E426A-4481-195F-2BDD-02F4FF947B48}"/>
                </a:ext>
              </a:extLst>
            </p:cNvPr>
            <p:cNvSpPr txBox="1"/>
            <p:nvPr/>
          </p:nvSpPr>
          <p:spPr>
            <a:xfrm>
              <a:off x="9293174" y="5720721"/>
              <a:ext cx="18102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La chaînette (</a:t>
              </a:r>
              <a:r>
                <a:rPr lang="fr-FR" sz="1000" dirty="0" err="1">
                  <a:hlinkClick r:id="rId12"/>
                </a:rPr>
                <a:t>MathCurve</a:t>
              </a:r>
              <a:r>
                <a:rPr lang="fr-FR" sz="1000" dirty="0"/>
                <a:t>)</a:t>
              </a:r>
            </a:p>
          </p:txBody>
        </p:sp>
      </p:grpSp>
      <p:sp>
        <p:nvSpPr>
          <p:cNvPr id="1033" name="ZoneTexte 1032">
            <a:extLst>
              <a:ext uri="{FF2B5EF4-FFF2-40B4-BE49-F238E27FC236}">
                <a16:creationId xmlns:a16="http://schemas.microsoft.com/office/drawing/2014/main" id="{EC212AF6-A13A-923C-EFAE-F2E4A7C39E7E}"/>
              </a:ext>
            </a:extLst>
          </p:cNvPr>
          <p:cNvSpPr txBox="1"/>
          <p:nvPr/>
        </p:nvSpPr>
        <p:spPr>
          <a:xfrm>
            <a:off x="2196194" y="1390422"/>
            <a:ext cx="4816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match Newton – Leibniz (circa 1710)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4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 animBg="1"/>
      <p:bldP spid="10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A9A7B-EFAD-2A7D-FE5B-CF63CB5AE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F5A6C038-2C92-91E3-C84B-A9812AF600E8}"/>
              </a:ext>
            </a:extLst>
          </p:cNvPr>
          <p:cNvGrpSpPr/>
          <p:nvPr/>
        </p:nvGrpSpPr>
        <p:grpSpPr>
          <a:xfrm>
            <a:off x="2308645" y="3348325"/>
            <a:ext cx="8882777" cy="1325792"/>
            <a:chOff x="2303302" y="3116851"/>
            <a:chExt cx="8882777" cy="1325792"/>
          </a:xfrm>
        </p:grpSpPr>
        <p:sp>
          <p:nvSpPr>
            <p:cNvPr id="17" name="AutoShape 2" descr="how the wave transfers the sound energy">
              <a:extLst>
                <a:ext uri="{FF2B5EF4-FFF2-40B4-BE49-F238E27FC236}">
                  <a16:creationId xmlns:a16="http://schemas.microsoft.com/office/drawing/2014/main" id="{5D5F002E-52E6-17F7-F738-BB80CFAEFD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9" name="ZoneTexte 1038">
                  <a:extLst>
                    <a:ext uri="{FF2B5EF4-FFF2-40B4-BE49-F238E27FC236}">
                      <a16:creationId xmlns:a16="http://schemas.microsoft.com/office/drawing/2014/main" id="{DF493A5D-26B5-17DE-0F31-8A8870CBB631}"/>
                    </a:ext>
                  </a:extLst>
                </p:cNvPr>
                <p:cNvSpPr txBox="1"/>
                <p:nvPr/>
              </p:nvSpPr>
              <p:spPr>
                <a:xfrm>
                  <a:off x="2326198" y="3116851"/>
                  <a:ext cx="8859881" cy="6745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Les variations</a:t>
                  </a:r>
                </a:p>
                <a:p>
                  <a:r>
                    <a:rPr lang="fr-FR" sz="1400" dirty="0"/>
                    <a:t>Dans l’espace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400" dirty="0">
                      <a:sym typeface="Wingdings" panose="05000000000000000000" pitchFamily="2" charset="2"/>
                    </a:rPr>
                    <a:t> gradient(pente)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400" dirty="0">
                      <a:sym typeface="Wingdings" panose="05000000000000000000" pitchFamily="2" charset="2"/>
                    </a:rPr>
                    <a:t> courbure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1039" name="ZoneTexte 1038">
                  <a:extLst>
                    <a:ext uri="{FF2B5EF4-FFF2-40B4-BE49-F238E27FC236}">
                      <a16:creationId xmlns:a16="http://schemas.microsoft.com/office/drawing/2014/main" id="{DF493A5D-26B5-17DE-0F31-8A8870CBB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98" y="3116851"/>
                  <a:ext cx="8859881" cy="674544"/>
                </a:xfrm>
                <a:prstGeom prst="rect">
                  <a:avLst/>
                </a:prstGeom>
                <a:blipFill>
                  <a:blip r:embed="rId3"/>
                  <a:stretch>
                    <a:fillRect l="-344" t="-2703" b="-180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0" name="Arc 1039">
              <a:extLst>
                <a:ext uri="{FF2B5EF4-FFF2-40B4-BE49-F238E27FC236}">
                  <a16:creationId xmlns:a16="http://schemas.microsoft.com/office/drawing/2014/main" id="{03D99A68-AC22-2854-3D9A-6401CF1A8B27}"/>
                </a:ext>
              </a:extLst>
            </p:cNvPr>
            <p:cNvSpPr/>
            <p:nvPr/>
          </p:nvSpPr>
          <p:spPr>
            <a:xfrm rot="18905812">
              <a:off x="7205556" y="3330346"/>
              <a:ext cx="806092" cy="811814"/>
            </a:xfrm>
            <a:prstGeom prst="arc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70C0"/>
                </a:solidFill>
              </a:endParaRPr>
            </a:p>
          </p:txBody>
        </p:sp>
        <p:sp>
          <p:nvSpPr>
            <p:cNvPr id="1041" name="ZoneTexte 1040">
              <a:extLst>
                <a:ext uri="{FF2B5EF4-FFF2-40B4-BE49-F238E27FC236}">
                  <a16:creationId xmlns:a16="http://schemas.microsoft.com/office/drawing/2014/main" id="{192B7B73-A5C4-7717-7FB1-4C5A241C92CC}"/>
                </a:ext>
              </a:extLst>
            </p:cNvPr>
            <p:cNvSpPr txBox="1"/>
            <p:nvPr/>
          </p:nvSpPr>
          <p:spPr>
            <a:xfrm>
              <a:off x="7298871" y="3492741"/>
              <a:ext cx="498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&gt; 0</a:t>
              </a:r>
            </a:p>
          </p:txBody>
        </p:sp>
        <p:sp>
          <p:nvSpPr>
            <p:cNvPr id="1043" name="ZoneTexte 1042">
              <a:extLst>
                <a:ext uri="{FF2B5EF4-FFF2-40B4-BE49-F238E27FC236}">
                  <a16:creationId xmlns:a16="http://schemas.microsoft.com/office/drawing/2014/main" id="{F62423BF-5B18-9ADA-F287-8B57AEAD015D}"/>
                </a:ext>
              </a:extLst>
            </p:cNvPr>
            <p:cNvSpPr txBox="1"/>
            <p:nvPr/>
          </p:nvSpPr>
          <p:spPr>
            <a:xfrm>
              <a:off x="8413600" y="3510784"/>
              <a:ext cx="498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B050"/>
                  </a:solidFill>
                </a:rPr>
                <a:t>&lt; 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5" name="ZoneTexte 1044">
                  <a:extLst>
                    <a:ext uri="{FF2B5EF4-FFF2-40B4-BE49-F238E27FC236}">
                      <a16:creationId xmlns:a16="http://schemas.microsoft.com/office/drawing/2014/main" id="{DCAB4BB6-FCCE-DE08-CE21-80AF787FB1BC}"/>
                    </a:ext>
                  </a:extLst>
                </p:cNvPr>
                <p:cNvSpPr txBox="1"/>
                <p:nvPr/>
              </p:nvSpPr>
              <p:spPr>
                <a:xfrm>
                  <a:off x="2326198" y="3811527"/>
                  <a:ext cx="7084501" cy="4283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sz="1400" dirty="0"/>
                    <a:t>Dans le temps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400" dirty="0">
                      <a:sym typeface="Wingdings" panose="05000000000000000000" pitchFamily="2" charset="2"/>
                    </a:rPr>
                    <a:t> vitesse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400" dirty="0">
                      <a:sym typeface="Wingdings" panose="05000000000000000000" pitchFamily="2" charset="2"/>
                    </a:rPr>
                    <a:t> accélération, résultat d’une force (Newton)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1045" name="ZoneTexte 1044">
                  <a:extLst>
                    <a:ext uri="{FF2B5EF4-FFF2-40B4-BE49-F238E27FC236}">
                      <a16:creationId xmlns:a16="http://schemas.microsoft.com/office/drawing/2014/main" id="{DCAB4BB6-FCCE-DE08-CE21-80AF787FB1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98" y="3811527"/>
                  <a:ext cx="7084501" cy="428322"/>
                </a:xfrm>
                <a:prstGeom prst="rect">
                  <a:avLst/>
                </a:prstGeom>
                <a:blipFill>
                  <a:blip r:embed="rId12"/>
                  <a:stretch>
                    <a:fillRect l="-258" b="-28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A9F7C876-43C0-F3E4-7660-A4D43404043D}"/>
                </a:ext>
              </a:extLst>
            </p:cNvPr>
            <p:cNvSpPr/>
            <p:nvPr/>
          </p:nvSpPr>
          <p:spPr>
            <a:xfrm>
              <a:off x="2303302" y="3164234"/>
              <a:ext cx="8859882" cy="127840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6F8E809-ED81-BD55-9A30-B9BFB17A4611}"/>
                  </a:ext>
                </a:extLst>
              </p:cNvPr>
              <p:cNvSpPr txBox="1"/>
              <p:nvPr/>
            </p:nvSpPr>
            <p:spPr>
              <a:xfrm>
                <a:off x="2303303" y="1044603"/>
                <a:ext cx="8859881" cy="46294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6F8E809-ED81-BD55-9A30-B9BFB17A4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03" y="1044603"/>
                <a:ext cx="8859881" cy="4629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82EFFB4-552F-C8E8-F496-E2F2A3D4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96AFE-E222-8408-CBC2-E439DC2F12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1597" y="58939"/>
            <a:ext cx="1482944" cy="837077"/>
          </a:xfrm>
          <a:prstGeom prst="rect">
            <a:avLst/>
          </a:prstGeom>
        </p:spPr>
      </p:pic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AF485064-581B-B50E-5276-65ACC49C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3069" y="5831440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ondes et nous 2025-2026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B9339A-86A6-4E07-CBB6-8040B5DAB771}"/>
                  </a:ext>
                </a:extLst>
              </p:cNvPr>
              <p:cNvSpPr txBox="1"/>
              <p:nvPr/>
            </p:nvSpPr>
            <p:spPr>
              <a:xfrm>
                <a:off x="4545712" y="1869621"/>
                <a:ext cx="34736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200" dirty="0"/>
                  <a:t> est l’amplitude de la perturbation autour de l’équilibre, positive ou négative 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position d’un point de la corde,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sur(sous) pression pour un son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valeur du champ électromagnétique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….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B9339A-86A6-4E07-CBB6-8040B5DAB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712" y="1869621"/>
                <a:ext cx="3473668" cy="1200329"/>
              </a:xfrm>
              <a:prstGeom prst="rect">
                <a:avLst/>
              </a:prstGeom>
              <a:blipFill>
                <a:blip r:embed="rId15"/>
                <a:stretch>
                  <a:fillRect l="-175" t="-508" b="-30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BF3A9F5A-3450-3968-16CD-C42527C23B02}"/>
              </a:ext>
            </a:extLst>
          </p:cNvPr>
          <p:cNvGrpSpPr/>
          <p:nvPr/>
        </p:nvGrpSpPr>
        <p:grpSpPr>
          <a:xfrm>
            <a:off x="8418943" y="1915924"/>
            <a:ext cx="2564671" cy="955002"/>
            <a:chOff x="8050382" y="1635491"/>
            <a:chExt cx="2564671" cy="955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F47B81-2434-BEBC-86CA-6A6775345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865" y="1691697"/>
              <a:ext cx="2292188" cy="76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07DF870-2FFC-A504-2688-7FA6E951E314}"/>
                </a:ext>
              </a:extLst>
            </p:cNvPr>
            <p:cNvSpPr txBox="1"/>
            <p:nvPr/>
          </p:nvSpPr>
          <p:spPr>
            <a:xfrm>
              <a:off x="8422199" y="2313494"/>
              <a:ext cx="19844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0070C0"/>
                  </a:solidFill>
                </a:rPr>
                <a:t>Corde d’un violon (</a:t>
              </a:r>
              <a:r>
                <a:rPr lang="fr-FR" sz="900" dirty="0" err="1">
                  <a:solidFill>
                    <a:srgbClr val="0070C0"/>
                  </a:solidFill>
                  <a:hlinkClick r:id="rId17"/>
                </a:rPr>
                <a:t>wikipédia</a:t>
              </a:r>
              <a:r>
                <a:rPr lang="fr-FR" sz="1200" dirty="0">
                  <a:solidFill>
                    <a:srgbClr val="0070C0"/>
                  </a:solidFill>
                </a:rPr>
                <a:t>)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243C2110-E420-5FE1-F4CB-25CDB0458A09}"/>
                </a:ext>
              </a:extLst>
            </p:cNvPr>
            <p:cNvCxnSpPr>
              <a:cxnSpLocks/>
            </p:cNvCxnSpPr>
            <p:nvPr/>
          </p:nvCxnSpPr>
          <p:spPr>
            <a:xfrm>
              <a:off x="8564336" y="1869621"/>
              <a:ext cx="0" cy="3693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B2FB231-32BB-1563-3C5F-1FFEBD5399D4}"/>
                    </a:ext>
                  </a:extLst>
                </p:cNvPr>
                <p:cNvSpPr txBox="1"/>
                <p:nvPr/>
              </p:nvSpPr>
              <p:spPr>
                <a:xfrm>
                  <a:off x="8050382" y="1635491"/>
                  <a:ext cx="544966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1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lang="fr-FR" sz="1100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B2FB231-32BB-1563-3C5F-1FFEBD5399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382" y="1635491"/>
                  <a:ext cx="544966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37" name="Image 1036">
            <a:extLst>
              <a:ext uri="{FF2B5EF4-FFF2-40B4-BE49-F238E27FC236}">
                <a16:creationId xmlns:a16="http://schemas.microsoft.com/office/drawing/2014/main" id="{9A8A7FDE-121B-C6E7-AAD4-AF1F79E59C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0946" y="1670498"/>
            <a:ext cx="2246379" cy="1347052"/>
          </a:xfrm>
          <a:prstGeom prst="rect">
            <a:avLst/>
          </a:prstGeom>
        </p:spPr>
      </p:pic>
      <p:sp>
        <p:nvSpPr>
          <p:cNvPr id="1042" name="Arc 1041">
            <a:extLst>
              <a:ext uri="{FF2B5EF4-FFF2-40B4-BE49-F238E27FC236}">
                <a16:creationId xmlns:a16="http://schemas.microsoft.com/office/drawing/2014/main" id="{F988922F-A3C0-124C-267F-16188D9F0568}"/>
              </a:ext>
            </a:extLst>
          </p:cNvPr>
          <p:cNvSpPr/>
          <p:nvPr/>
        </p:nvSpPr>
        <p:spPr>
          <a:xfrm rot="8125597">
            <a:off x="8228114" y="2946170"/>
            <a:ext cx="806092" cy="811814"/>
          </a:xfrm>
          <a:prstGeom prst="arc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6" name="ZoneTexte 1045">
                <a:extLst>
                  <a:ext uri="{FF2B5EF4-FFF2-40B4-BE49-F238E27FC236}">
                    <a16:creationId xmlns:a16="http://schemas.microsoft.com/office/drawing/2014/main" id="{B4ABC002-8CB5-1FDF-9ECB-126E13FE37AF}"/>
                  </a:ext>
                </a:extLst>
              </p:cNvPr>
              <p:cNvSpPr txBox="1"/>
              <p:nvPr/>
            </p:nvSpPr>
            <p:spPr>
              <a:xfrm>
                <a:off x="5079656" y="5288766"/>
                <a:ext cx="2722580" cy="5246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46" name="ZoneTexte 1045">
                <a:extLst>
                  <a:ext uri="{FF2B5EF4-FFF2-40B4-BE49-F238E27FC236}">
                    <a16:creationId xmlns:a16="http://schemas.microsoft.com/office/drawing/2014/main" id="{B4ABC002-8CB5-1FDF-9ECB-126E13FE3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656" y="5288766"/>
                <a:ext cx="2722580" cy="5246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9" name="ZoneTexte 1048">
            <a:extLst>
              <a:ext uri="{FF2B5EF4-FFF2-40B4-BE49-F238E27FC236}">
                <a16:creationId xmlns:a16="http://schemas.microsoft.com/office/drawing/2014/main" id="{AFD4F7FC-F1B2-E3F6-2F86-4A74DD39EC80}"/>
              </a:ext>
            </a:extLst>
          </p:cNvPr>
          <p:cNvSpPr txBox="1"/>
          <p:nvPr/>
        </p:nvSpPr>
        <p:spPr>
          <a:xfrm>
            <a:off x="3340682" y="4764521"/>
            <a:ext cx="7134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La </a:t>
            </a:r>
            <a:r>
              <a:rPr lang="fr-FR" sz="1600" dirty="0">
                <a:solidFill>
                  <a:srgbClr val="0070C0"/>
                </a:solidFill>
              </a:rPr>
              <a:t>courbure</a:t>
            </a:r>
            <a:r>
              <a:rPr lang="fr-FR" sz="1600" dirty="0">
                <a:solidFill>
                  <a:srgbClr val="002060"/>
                </a:solidFill>
              </a:rPr>
              <a:t> est source d’une </a:t>
            </a:r>
            <a:r>
              <a:rPr lang="fr-FR" sz="1600" dirty="0">
                <a:solidFill>
                  <a:srgbClr val="00B050"/>
                </a:solidFill>
              </a:rPr>
              <a:t>force de rappel </a:t>
            </a:r>
            <a:r>
              <a:rPr lang="fr-FR" sz="1600" dirty="0">
                <a:solidFill>
                  <a:srgbClr val="002060"/>
                </a:solidFill>
              </a:rPr>
              <a:t>vers l’équilibre</a:t>
            </a:r>
          </a:p>
        </p:txBody>
      </p:sp>
      <p:sp>
        <p:nvSpPr>
          <p:cNvPr id="1050" name="Ellipse 1049">
            <a:extLst>
              <a:ext uri="{FF2B5EF4-FFF2-40B4-BE49-F238E27FC236}">
                <a16:creationId xmlns:a16="http://schemas.microsoft.com/office/drawing/2014/main" id="{9E995931-C642-D9CA-8F7E-CC061F9E2959}"/>
              </a:ext>
            </a:extLst>
          </p:cNvPr>
          <p:cNvSpPr/>
          <p:nvPr/>
        </p:nvSpPr>
        <p:spPr>
          <a:xfrm>
            <a:off x="5320293" y="5288766"/>
            <a:ext cx="1000125" cy="57135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1" name="Ellipse 1050">
            <a:extLst>
              <a:ext uri="{FF2B5EF4-FFF2-40B4-BE49-F238E27FC236}">
                <a16:creationId xmlns:a16="http://schemas.microsoft.com/office/drawing/2014/main" id="{3BC79648-CE91-8BCA-9AB3-90A34A520E6C}"/>
              </a:ext>
            </a:extLst>
          </p:cNvPr>
          <p:cNvSpPr/>
          <p:nvPr/>
        </p:nvSpPr>
        <p:spPr>
          <a:xfrm>
            <a:off x="6505475" y="5270243"/>
            <a:ext cx="1000125" cy="5713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2" name="ZoneTexte 1051">
            <a:extLst>
              <a:ext uri="{FF2B5EF4-FFF2-40B4-BE49-F238E27FC236}">
                <a16:creationId xmlns:a16="http://schemas.microsoft.com/office/drawing/2014/main" id="{42012A4D-456B-8C19-B618-8C0A5C7E040C}"/>
              </a:ext>
            </a:extLst>
          </p:cNvPr>
          <p:cNvSpPr txBox="1"/>
          <p:nvPr/>
        </p:nvSpPr>
        <p:spPr>
          <a:xfrm>
            <a:off x="6907795" y="241235"/>
            <a:ext cx="43625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Equation d’onde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1125D26-E058-2144-3F84-48EAD7A44AAD}"/>
                  </a:ext>
                </a:extLst>
              </p:cNvPr>
              <p:cNvSpPr txBox="1"/>
              <p:nvPr/>
            </p:nvSpPr>
            <p:spPr>
              <a:xfrm>
                <a:off x="8731366" y="5390575"/>
                <a:ext cx="1783481" cy="530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"</m:t>
                        </m:r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"</m:t>
                        </m:r>
                      </m:num>
                      <m:den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1125D26-E058-2144-3F84-48EAD7A44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1366" y="5390575"/>
                <a:ext cx="1783481" cy="530594"/>
              </a:xfrm>
              <a:prstGeom prst="rect">
                <a:avLst/>
              </a:prstGeom>
              <a:blipFill>
                <a:blip r:embed="rId20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4D5C2FDD-7E43-94FB-A8EA-B3BA3FE25300}"/>
              </a:ext>
            </a:extLst>
          </p:cNvPr>
          <p:cNvSpPr txBox="1"/>
          <p:nvPr/>
        </p:nvSpPr>
        <p:spPr>
          <a:xfrm>
            <a:off x="8418943" y="5103075"/>
            <a:ext cx="2744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Equations aux dimensions</a:t>
            </a:r>
          </a:p>
        </p:txBody>
      </p:sp>
    </p:spTree>
    <p:extLst>
      <p:ext uri="{BB962C8B-B14F-4D97-AF65-F5344CB8AC3E}">
        <p14:creationId xmlns:p14="http://schemas.microsoft.com/office/powerpoint/2010/main" val="281366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42" grpId="0" animBg="1"/>
      <p:bldP spid="1046" grpId="0" animBg="1"/>
      <p:bldP spid="1049" grpId="0"/>
      <p:bldP spid="1050" grpId="0" animBg="1"/>
      <p:bldP spid="105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0A5D-D2E5-4C23-A96C-CA81CF8F6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F2DF322-3E5F-919A-E2B0-F32DE691C6D1}"/>
                  </a:ext>
                </a:extLst>
              </p:cNvPr>
              <p:cNvSpPr txBox="1"/>
              <p:nvPr/>
            </p:nvSpPr>
            <p:spPr>
              <a:xfrm>
                <a:off x="2303303" y="1063741"/>
                <a:ext cx="8859881" cy="5246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F2DF322-3E5F-919A-E2B0-F32DE691C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03" y="1063741"/>
                <a:ext cx="8859881" cy="524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21D74D9-B204-E939-EAA6-61620E2F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891D5663-261D-750D-E730-E09454B31DEB}"/>
                  </a:ext>
                </a:extLst>
              </p:cNvPr>
              <p:cNvSpPr txBox="1"/>
              <p:nvPr/>
            </p:nvSpPr>
            <p:spPr>
              <a:xfrm>
                <a:off x="2251597" y="1755271"/>
                <a:ext cx="8650332" cy="95410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Propriétés remarquables: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la </a:t>
                </a:r>
                <a:r>
                  <a:rPr lang="fr-FR" sz="1400" dirty="0">
                    <a:solidFill>
                      <a:srgbClr val="0070C0"/>
                    </a:solidFill>
                  </a:rPr>
                  <a:t>réversibilité</a:t>
                </a:r>
                <a:r>
                  <a:rPr lang="fr-FR" sz="1400" dirty="0"/>
                  <a:t> en temps et espace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⟺−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⟺−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La</a:t>
                </a:r>
                <a:r>
                  <a:rPr lang="fr-FR" sz="1400" dirty="0">
                    <a:solidFill>
                      <a:srgbClr val="0070C0"/>
                    </a:solidFill>
                  </a:rPr>
                  <a:t> linéarité </a:t>
                </a:r>
                <a:r>
                  <a:rPr lang="fr-FR" sz="1400" dirty="0"/>
                  <a:t>: si</a:t>
                </a:r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400" dirty="0"/>
                  <a:t> sont 2 solutions 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400" dirty="0"/>
                  <a:t> sont des solutions 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891D5663-261D-750D-E730-E09454B31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597" y="1755271"/>
                <a:ext cx="8650332" cy="954107"/>
              </a:xfrm>
              <a:prstGeom prst="rect">
                <a:avLst/>
              </a:prstGeom>
              <a:blipFill>
                <a:blip r:embed="rId4"/>
                <a:stretch>
                  <a:fillRect l="-141" t="-633" b="-506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00BD4B1-0EAD-CA98-DCE3-BC0D0116668B}"/>
                  </a:ext>
                </a:extLst>
              </p:cNvPr>
              <p:cNvSpPr txBox="1"/>
              <p:nvPr/>
            </p:nvSpPr>
            <p:spPr>
              <a:xfrm>
                <a:off x="2251597" y="3037430"/>
                <a:ext cx="8650332" cy="759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Equation non-linéaire, non réversible (</a:t>
                </a:r>
                <a:r>
                  <a:rPr lang="fr-FR" sz="1400" dirty="0" err="1"/>
                  <a:t>Korteweg</a:t>
                </a:r>
                <a:r>
                  <a:rPr lang="fr-FR" sz="1400" dirty="0"/>
                  <a:t> - de Vries)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00BD4B1-0EAD-CA98-DCE3-BC0D01166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597" y="3037430"/>
                <a:ext cx="8650332" cy="759182"/>
              </a:xfrm>
              <a:prstGeom prst="rect">
                <a:avLst/>
              </a:prstGeom>
              <a:blipFill>
                <a:blip r:embed="rId6"/>
                <a:stretch>
                  <a:fillRect l="-211" t="-8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29D5C892-20E2-035F-F03A-77433DFC7660}"/>
              </a:ext>
            </a:extLst>
          </p:cNvPr>
          <p:cNvGrpSpPr/>
          <p:nvPr/>
        </p:nvGrpSpPr>
        <p:grpSpPr>
          <a:xfrm>
            <a:off x="7705490" y="3944879"/>
            <a:ext cx="3419020" cy="1753616"/>
            <a:chOff x="7705490" y="3944879"/>
            <a:chExt cx="3419020" cy="175361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60EE41B-055C-4ED3-5CA4-CD91295A1465}"/>
                </a:ext>
              </a:extLst>
            </p:cNvPr>
            <p:cNvGrpSpPr/>
            <p:nvPr/>
          </p:nvGrpSpPr>
          <p:grpSpPr>
            <a:xfrm>
              <a:off x="7705490" y="3944879"/>
              <a:ext cx="3419020" cy="1466850"/>
              <a:chOff x="7387997" y="4810125"/>
              <a:chExt cx="3419020" cy="146685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DF017C6A-8D11-828D-7CBC-273A577C7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7997" y="4810125"/>
                <a:ext cx="3114675" cy="1466850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E6B8BCA-3DB2-2148-3ED6-D305C9D9D95E}"/>
                  </a:ext>
                </a:extLst>
              </p:cNvPr>
              <p:cNvSpPr txBox="1"/>
              <p:nvPr/>
            </p:nvSpPr>
            <p:spPr>
              <a:xfrm rot="5242715">
                <a:off x="10205355" y="5421019"/>
                <a:ext cx="98787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hlinkClick r:id="rId8"/>
                  </a:rPr>
                  <a:t>Mer et Océan</a:t>
                </a:r>
                <a:endParaRPr lang="fr-FR" sz="800" dirty="0"/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C6A4B27-7D00-1062-F06B-51F554581375}"/>
                </a:ext>
              </a:extLst>
            </p:cNvPr>
            <p:cNvSpPr txBox="1"/>
            <p:nvPr/>
          </p:nvSpPr>
          <p:spPr>
            <a:xfrm>
              <a:off x="8588647" y="5421496"/>
              <a:ext cx="15132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Vague scélérate </a:t>
              </a:r>
            </a:p>
          </p:txBody>
        </p:sp>
      </p:grp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54A52FC6-B50E-751C-2E49-D65CFA6E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6448" y="5937211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ondes et nous 2025-2026</a:t>
            </a:r>
            <a:endParaRPr lang="en-GB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474CE61-C55B-02B2-7577-9B5CFD834730}"/>
              </a:ext>
            </a:extLst>
          </p:cNvPr>
          <p:cNvGrpSpPr/>
          <p:nvPr/>
        </p:nvGrpSpPr>
        <p:grpSpPr>
          <a:xfrm>
            <a:off x="2628456" y="3695948"/>
            <a:ext cx="2871552" cy="2098311"/>
            <a:chOff x="3224448" y="3611746"/>
            <a:chExt cx="2871552" cy="2098311"/>
          </a:xfrm>
        </p:grpSpPr>
        <p:pic>
          <p:nvPicPr>
            <p:cNvPr id="1026" name="Picture 2" descr="Mascaret — Wikipédia">
              <a:extLst>
                <a:ext uri="{FF2B5EF4-FFF2-40B4-BE49-F238E27FC236}">
                  <a16:creationId xmlns:a16="http://schemas.microsoft.com/office/drawing/2014/main" id="{06594FB2-A724-7B92-3C85-3E76A41C0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448" y="3611746"/>
              <a:ext cx="2524125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9608FCE-6AD9-C6EE-E4A5-82145A3B7CD6}"/>
                </a:ext>
              </a:extLst>
            </p:cNvPr>
            <p:cNvSpPr txBox="1"/>
            <p:nvPr/>
          </p:nvSpPr>
          <p:spPr>
            <a:xfrm>
              <a:off x="3729892" y="5433058"/>
              <a:ext cx="15132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Le mascaret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1306D71-DD84-1540-D3D9-9D2256C8863E}"/>
                </a:ext>
              </a:extLst>
            </p:cNvPr>
            <p:cNvSpPr txBox="1"/>
            <p:nvPr/>
          </p:nvSpPr>
          <p:spPr>
            <a:xfrm rot="5400000">
              <a:off x="5223966" y="4610572"/>
              <a:ext cx="15132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Wikipédia - </a:t>
              </a:r>
              <a:r>
                <a:rPr lang="fr-FR" sz="900" dirty="0">
                  <a:hlinkClick r:id="rId10"/>
                </a:rPr>
                <a:t>Mascaret</a:t>
              </a:r>
              <a:endParaRPr lang="fr-FR" sz="900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1C34DBA-305C-2E01-4491-8025B8F7B805}"/>
              </a:ext>
            </a:extLst>
          </p:cNvPr>
          <p:cNvSpPr txBox="1"/>
          <p:nvPr/>
        </p:nvSpPr>
        <p:spPr>
          <a:xfrm>
            <a:off x="6907795" y="241235"/>
            <a:ext cx="43625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Equation d’onde</a:t>
            </a:r>
          </a:p>
        </p:txBody>
      </p:sp>
    </p:spTree>
    <p:extLst>
      <p:ext uri="{BB962C8B-B14F-4D97-AF65-F5344CB8AC3E}">
        <p14:creationId xmlns:p14="http://schemas.microsoft.com/office/powerpoint/2010/main" val="12669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0A5D-D2E5-4C23-A96C-CA81CF8F6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21D74D9-B204-E939-EAA6-61620E2F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753C3AB-1696-31D4-ED52-2E44FC09FADF}"/>
              </a:ext>
            </a:extLst>
          </p:cNvPr>
          <p:cNvSpPr txBox="1"/>
          <p:nvPr/>
        </p:nvSpPr>
        <p:spPr>
          <a:xfrm>
            <a:off x="7182636" y="357065"/>
            <a:ext cx="432525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Solutions de l’équation d’onde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78E6270-7BDD-624A-2AAF-E7BEEE2BAB02}"/>
                  </a:ext>
                </a:extLst>
              </p:cNvPr>
              <p:cNvSpPr txBox="1"/>
              <p:nvPr/>
            </p:nvSpPr>
            <p:spPr>
              <a:xfrm>
                <a:off x="2251597" y="4212365"/>
                <a:ext cx="8859881" cy="169200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Sa solution générale est une combinaison de sinusoïdes se propageant en sens opposé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fr-FR" sz="1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FR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fr-FR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  <m: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fr-FR" sz="1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	</a:t>
                </a:r>
              </a:p>
              <a:p>
                <a:endParaRPr lang="fr-FR" sz="1400" dirty="0">
                  <a:solidFill>
                    <a:srgbClr val="FF0000"/>
                  </a:solidFill>
                </a:endParaRP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	T </a:t>
                </a:r>
                <a:r>
                  <a:rPr lang="fr-FR" sz="1400" dirty="0"/>
                  <a:t>est la période temporelle (en seconde)</a:t>
                </a:r>
                <a:br>
                  <a:rPr lang="fr-FR" sz="1400" dirty="0"/>
                </a:br>
                <a:r>
                  <a:rPr lang="fr-FR" sz="1400" dirty="0"/>
                  <a:t>	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sz="1400" dirty="0"/>
                  <a:t> est la longueur d’onde ou période spatiale (en mètre) 	</a:t>
                </a:r>
                <a:r>
                  <a:rPr lang="fr-FR" sz="1600" dirty="0">
                    <a:sym typeface="Wingdings" panose="05000000000000000000" pitchFamily="2" charset="2"/>
                  </a:rPr>
                  <a:t></a:t>
                </a:r>
                <a:endParaRPr lang="fr-FR" sz="1600" dirty="0"/>
              </a:p>
              <a:p>
                <a:r>
                  <a:rPr lang="fr-FR" sz="1100" dirty="0">
                    <a:solidFill>
                      <a:srgbClr val="FF0000"/>
                    </a:solidFill>
                  </a:rPr>
                  <a:t>T </a:t>
                </a:r>
                <a:r>
                  <a:rPr lang="fr-FR" sz="1100" dirty="0"/>
                  <a:t>et</a:t>
                </a:r>
                <a:r>
                  <a:rPr lang="fr-FR" sz="11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1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100" dirty="0"/>
                  <a:t>peuvent être quelconque du moment que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𝑐𝑇</m:t>
                    </m:r>
                  </m:oMath>
                </a14:m>
                <a:r>
                  <a:rPr lang="fr-FR" sz="1100" dirty="0"/>
                  <a:t>, avec </a:t>
                </a:r>
                <a:r>
                  <a:rPr lang="fr-FR" sz="1100" i="1" dirty="0">
                    <a:solidFill>
                      <a:srgbClr val="FF0000"/>
                    </a:solidFill>
                  </a:rPr>
                  <a:t>c</a:t>
                </a:r>
                <a:r>
                  <a:rPr lang="fr-FR" sz="1100" dirty="0"/>
                  <a:t> vitesse dépendant du milieu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78E6270-7BDD-624A-2AAF-E7BEEE2BA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597" y="4212365"/>
                <a:ext cx="8859881" cy="1692002"/>
              </a:xfrm>
              <a:prstGeom prst="rect">
                <a:avLst/>
              </a:prstGeom>
              <a:blipFill>
                <a:blip r:embed="rId3"/>
                <a:stretch>
                  <a:fillRect l="-137" t="-357" b="-107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B6BBEE5D-CF7C-A0D3-CC99-39A84CA3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597" y="58939"/>
            <a:ext cx="1482944" cy="83707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E1ABD57-DE82-5E18-B435-D722ED2E1786}"/>
              </a:ext>
            </a:extLst>
          </p:cNvPr>
          <p:cNvGrpSpPr/>
          <p:nvPr/>
        </p:nvGrpSpPr>
        <p:grpSpPr>
          <a:xfrm>
            <a:off x="2303303" y="2152307"/>
            <a:ext cx="6094638" cy="307777"/>
            <a:chOff x="2278810" y="76015"/>
            <a:chExt cx="6094638" cy="30777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0E43B06-F0D7-08B2-0660-E44C13325CD8}"/>
                </a:ext>
              </a:extLst>
            </p:cNvPr>
            <p:cNvSpPr txBox="1"/>
            <p:nvPr/>
          </p:nvSpPr>
          <p:spPr>
            <a:xfrm>
              <a:off x="2278810" y="76015"/>
              <a:ext cx="60946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/>
                <a:t>Sa solution générale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7157EFC-8EDF-FCE6-C720-DC4CD613E26D}"/>
                    </a:ext>
                  </a:extLst>
                </p:cNvPr>
                <p:cNvSpPr txBox="1"/>
                <p:nvPr/>
              </p:nvSpPr>
              <p:spPr>
                <a:xfrm>
                  <a:off x="4876877" y="122181"/>
                  <a:ext cx="228126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d>
                          <m:d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d>
                        <m: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d>
                          <m:d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ct</m:t>
                            </m:r>
                            <m: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ct</m:t>
                        </m:r>
                        <m: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7157EFC-8EDF-FCE6-C720-DC4CD613E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77" y="122181"/>
                  <a:ext cx="228126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67" r="-2139" b="-3714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C8BCCF-33E2-73E4-A2ED-B187C2E9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3854" y="6127659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ondes et nous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1934669-0B56-094C-6EC3-871FCD1AF473}"/>
                  </a:ext>
                </a:extLst>
              </p:cNvPr>
              <p:cNvSpPr txBox="1"/>
              <p:nvPr/>
            </p:nvSpPr>
            <p:spPr>
              <a:xfrm>
                <a:off x="2303303" y="1063741"/>
                <a:ext cx="8859881" cy="5246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1934669-0B56-094C-6EC3-871FCD1AF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03" y="1063741"/>
                <a:ext cx="8859881" cy="524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e 25">
            <a:extLst>
              <a:ext uri="{FF2B5EF4-FFF2-40B4-BE49-F238E27FC236}">
                <a16:creationId xmlns:a16="http://schemas.microsoft.com/office/drawing/2014/main" id="{EDEA4F28-84F2-7FFE-6D7F-D9A1F6531AF6}"/>
              </a:ext>
            </a:extLst>
          </p:cNvPr>
          <p:cNvGrpSpPr/>
          <p:nvPr/>
        </p:nvGrpSpPr>
        <p:grpSpPr>
          <a:xfrm>
            <a:off x="5608864" y="2152307"/>
            <a:ext cx="1477024" cy="950106"/>
            <a:chOff x="5608864" y="1899214"/>
            <a:chExt cx="1477024" cy="950106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DEED9B8A-D1C8-89B6-22C0-1471C9E97618}"/>
                </a:ext>
              </a:extLst>
            </p:cNvPr>
            <p:cNvSpPr/>
            <p:nvPr/>
          </p:nvSpPr>
          <p:spPr>
            <a:xfrm>
              <a:off x="5608864" y="1899214"/>
              <a:ext cx="138793" cy="30777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56DFB3C2-6C8D-42F2-97BE-CFC52BDF65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6243" y="2191619"/>
              <a:ext cx="319212" cy="3729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2121B66-6A93-CC4F-89EB-44C8D43FBDD6}"/>
                </a:ext>
              </a:extLst>
            </p:cNvPr>
            <p:cNvSpPr/>
            <p:nvPr/>
          </p:nvSpPr>
          <p:spPr>
            <a:xfrm>
              <a:off x="6464846" y="1925716"/>
              <a:ext cx="138793" cy="30777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B34B639-03C4-00BE-01F8-584552407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6457" y="2191619"/>
              <a:ext cx="354389" cy="39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52F33F1-0675-C34E-2272-D951A0BE20B6}"/>
                </a:ext>
              </a:extLst>
            </p:cNvPr>
            <p:cNvSpPr txBox="1"/>
            <p:nvPr/>
          </p:nvSpPr>
          <p:spPr>
            <a:xfrm>
              <a:off x="6130496" y="2387655"/>
              <a:ext cx="955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Formes des ondes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E95EFC9-650E-7B70-1468-B88A8E569BCE}"/>
              </a:ext>
            </a:extLst>
          </p:cNvPr>
          <p:cNvGrpSpPr/>
          <p:nvPr/>
        </p:nvGrpSpPr>
        <p:grpSpPr>
          <a:xfrm>
            <a:off x="5578761" y="1729245"/>
            <a:ext cx="1885950" cy="319992"/>
            <a:chOff x="5578761" y="1729245"/>
            <a:chExt cx="1885950" cy="319992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CEB0EEFF-8F91-CAA2-D350-FE6D002AE9DE}"/>
                </a:ext>
              </a:extLst>
            </p:cNvPr>
            <p:cNvCxnSpPr/>
            <p:nvPr/>
          </p:nvCxnSpPr>
          <p:spPr>
            <a:xfrm>
              <a:off x="5578761" y="2049237"/>
              <a:ext cx="707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74D8050F-A784-C457-A9C5-F9AE3FFC1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4846" y="2046520"/>
              <a:ext cx="758891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A1F9EFD-FE9E-EE82-AA11-F477ABD8DE6F}"/>
                </a:ext>
              </a:extLst>
            </p:cNvPr>
            <p:cNvSpPr txBox="1"/>
            <p:nvPr/>
          </p:nvSpPr>
          <p:spPr>
            <a:xfrm>
              <a:off x="5578761" y="1729245"/>
              <a:ext cx="1885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Sens de propagation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A51A035-5595-0838-EE68-9DD739A49678}"/>
              </a:ext>
            </a:extLst>
          </p:cNvPr>
          <p:cNvGrpSpPr/>
          <p:nvPr/>
        </p:nvGrpSpPr>
        <p:grpSpPr>
          <a:xfrm>
            <a:off x="2303303" y="2783882"/>
            <a:ext cx="1456027" cy="1236598"/>
            <a:chOff x="2303303" y="2985770"/>
            <a:chExt cx="1456027" cy="1236598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99355FA-7069-D223-D171-856300963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3303" y="2985770"/>
              <a:ext cx="1456027" cy="984274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B88DCCC-E73B-4E6D-25C6-B007B2D49FDB}"/>
                </a:ext>
              </a:extLst>
            </p:cNvPr>
            <p:cNvSpPr txBox="1"/>
            <p:nvPr/>
          </p:nvSpPr>
          <p:spPr>
            <a:xfrm>
              <a:off x="2480714" y="3976147"/>
              <a:ext cx="11012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Joseph Fourier</a:t>
              </a:r>
            </a:p>
          </p:txBody>
        </p:sp>
      </p:grpSp>
      <p:sp>
        <p:nvSpPr>
          <p:cNvPr id="36" name="Nuage 35">
            <a:extLst>
              <a:ext uri="{FF2B5EF4-FFF2-40B4-BE49-F238E27FC236}">
                <a16:creationId xmlns:a16="http://schemas.microsoft.com/office/drawing/2014/main" id="{CCDEB586-838C-FA49-9173-E03C804133B5}"/>
              </a:ext>
            </a:extLst>
          </p:cNvPr>
          <p:cNvSpPr/>
          <p:nvPr/>
        </p:nvSpPr>
        <p:spPr>
          <a:xfrm>
            <a:off x="4533971" y="3048763"/>
            <a:ext cx="2361557" cy="970453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Toute forme d’onde peut-être décomposée en une somme de sinus (cosinus)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AEE32F44-448E-4D1E-914E-5EFB642A467A}"/>
              </a:ext>
            </a:extLst>
          </p:cNvPr>
          <p:cNvGrpSpPr/>
          <p:nvPr/>
        </p:nvGrpSpPr>
        <p:grpSpPr>
          <a:xfrm>
            <a:off x="7974658" y="2422620"/>
            <a:ext cx="2640869" cy="1500027"/>
            <a:chOff x="7938856" y="2644504"/>
            <a:chExt cx="2640869" cy="1500027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92C45BD6-171D-93F8-573A-C1B1D5B39A92}"/>
                </a:ext>
              </a:extLst>
            </p:cNvPr>
            <p:cNvGrpSpPr/>
            <p:nvPr/>
          </p:nvGrpSpPr>
          <p:grpSpPr>
            <a:xfrm>
              <a:off x="7938856" y="3010566"/>
              <a:ext cx="2367528" cy="1133965"/>
              <a:chOff x="9156404" y="3102413"/>
              <a:chExt cx="1955074" cy="996844"/>
            </a:xfrm>
          </p:grpSpPr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A19B813D-1ABD-5B51-BB87-FB21F8DF2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48" b="75392"/>
              <a:stretch>
                <a:fillRect/>
              </a:stretch>
            </p:blipFill>
            <p:spPr bwMode="auto">
              <a:xfrm>
                <a:off x="9156404" y="3323634"/>
                <a:ext cx="1300925" cy="60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6A5B8870-6E81-5518-D9AF-864390B622D2}"/>
                  </a:ext>
                </a:extLst>
              </p:cNvPr>
              <p:cNvCxnSpPr/>
              <p:nvPr/>
            </p:nvCxnSpPr>
            <p:spPr>
              <a:xfrm>
                <a:off x="10465494" y="3102413"/>
                <a:ext cx="0" cy="996844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D3D856E-D7EA-C79B-E3FB-0F66B6BEA5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462407" y="3600835"/>
                <a:ext cx="1649071" cy="33522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A4D2D4E-E668-7689-9B00-CF2E6BEC5E35}"/>
                </a:ext>
              </a:extLst>
            </p:cNvPr>
            <p:cNvSpPr txBox="1"/>
            <p:nvPr/>
          </p:nvSpPr>
          <p:spPr>
            <a:xfrm>
              <a:off x="9888697" y="3615682"/>
              <a:ext cx="1641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29956245-67FE-8376-C9F6-11FF89EC55E5}"/>
                    </a:ext>
                  </a:extLst>
                </p:cNvPr>
                <p:cNvSpPr txBox="1"/>
                <p:nvPr/>
              </p:nvSpPr>
              <p:spPr>
                <a:xfrm>
                  <a:off x="9624334" y="2910200"/>
                  <a:ext cx="955391" cy="453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i="1" dirty="0" smtClean="0">
                            <a:latin typeface="Cambria Math" panose="02040503050406030204" pitchFamily="18" charset="0"/>
                          </a:rPr>
                          <m:t>𝑆𝑖𝑛</m:t>
                        </m:r>
                        <m:r>
                          <a:rPr lang="fr-FR" sz="12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fr-FR" sz="1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fr-FR" sz="120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29956245-67FE-8376-C9F6-11FF89EC5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4334" y="2910200"/>
                  <a:ext cx="955391" cy="45397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83CDE467-F606-EFC1-7CC3-A483E8AD40A4}"/>
                </a:ext>
              </a:extLst>
            </p:cNvPr>
            <p:cNvSpPr txBox="1"/>
            <p:nvPr/>
          </p:nvSpPr>
          <p:spPr>
            <a:xfrm>
              <a:off x="8037942" y="2644504"/>
              <a:ext cx="10919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T période de rotation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4592A94-71E5-2876-A639-F26F9B4B3082}"/>
              </a:ext>
            </a:extLst>
          </p:cNvPr>
          <p:cNvGrpSpPr/>
          <p:nvPr/>
        </p:nvGrpSpPr>
        <p:grpSpPr>
          <a:xfrm>
            <a:off x="6187794" y="4809176"/>
            <a:ext cx="1885950" cy="319992"/>
            <a:chOff x="5578761" y="1729245"/>
            <a:chExt cx="1885950" cy="319992"/>
          </a:xfrm>
        </p:grpSpPr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3B662835-A45E-FA94-1F16-2D63CC918ADF}"/>
                </a:ext>
              </a:extLst>
            </p:cNvPr>
            <p:cNvCxnSpPr/>
            <p:nvPr/>
          </p:nvCxnSpPr>
          <p:spPr>
            <a:xfrm>
              <a:off x="5578761" y="2049237"/>
              <a:ext cx="707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498ABB4C-2389-2CFE-334F-85E6A608F9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4846" y="2046520"/>
              <a:ext cx="758891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3876001A-A273-B97B-9C4C-1B9C1D780613}"/>
                </a:ext>
              </a:extLst>
            </p:cNvPr>
            <p:cNvSpPr txBox="1"/>
            <p:nvPr/>
          </p:nvSpPr>
          <p:spPr>
            <a:xfrm>
              <a:off x="5578761" y="1729245"/>
              <a:ext cx="1885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Sens de propagation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Nuage 60">
                <a:extLst>
                  <a:ext uri="{FF2B5EF4-FFF2-40B4-BE49-F238E27FC236}">
                    <a16:creationId xmlns:a16="http://schemas.microsoft.com/office/drawing/2014/main" id="{6BBD22C4-BC05-2A02-116E-B7A319D80805}"/>
                  </a:ext>
                </a:extLst>
              </p:cNvPr>
              <p:cNvSpPr/>
              <p:nvPr/>
            </p:nvSpPr>
            <p:spPr>
              <a:xfrm>
                <a:off x="8711294" y="5146079"/>
                <a:ext cx="2400184" cy="736788"/>
              </a:xfrm>
              <a:prstGeom prst="cloud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𝑐𝑇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Nuage 60">
                <a:extLst>
                  <a:ext uri="{FF2B5EF4-FFF2-40B4-BE49-F238E27FC236}">
                    <a16:creationId xmlns:a16="http://schemas.microsoft.com/office/drawing/2014/main" id="{6BBD22C4-BC05-2A02-116E-B7A319D80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294" y="5146079"/>
                <a:ext cx="2400184" cy="736788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8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6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066F6-15F8-F164-94EB-4D2F0814C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05CED0-5727-CAB4-0668-FA820443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E009F2E-F535-7DC7-D851-FD9D8D28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9F8BE3D-3478-BE5B-D206-DDBCAAE3B947}"/>
              </a:ext>
            </a:extLst>
          </p:cNvPr>
          <p:cNvSpPr txBox="1"/>
          <p:nvPr/>
        </p:nvSpPr>
        <p:spPr>
          <a:xfrm>
            <a:off x="7182636" y="357065"/>
            <a:ext cx="3243157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ondes stationnaires (1)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1811FD-8106-534F-B554-2378F508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447F5F-9EC8-3A64-3993-7B1F4528B887}"/>
              </a:ext>
            </a:extLst>
          </p:cNvPr>
          <p:cNvSpPr txBox="1"/>
          <p:nvPr/>
        </p:nvSpPr>
        <p:spPr>
          <a:xfrm>
            <a:off x="2818293" y="895458"/>
            <a:ext cx="70069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Corde de harpe, tuyau d’orgue, membrane de tambour, cymbale,...</a:t>
            </a:r>
          </a:p>
          <a:p>
            <a:endParaRPr lang="fr-FR" sz="900" dirty="0">
              <a:solidFill>
                <a:srgbClr val="0070C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5C31D3-A2C0-E989-B1EF-C23D0F1FE2FD}"/>
              </a:ext>
            </a:extLst>
          </p:cNvPr>
          <p:cNvGrpSpPr/>
          <p:nvPr/>
        </p:nvGrpSpPr>
        <p:grpSpPr>
          <a:xfrm>
            <a:off x="2696820" y="2140883"/>
            <a:ext cx="3102063" cy="1004296"/>
            <a:chOff x="2628394" y="1686025"/>
            <a:chExt cx="4476436" cy="149032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BE1E4634-B6FA-C906-E568-15A5B750A97B}"/>
                </a:ext>
              </a:extLst>
            </p:cNvPr>
            <p:cNvGrpSpPr/>
            <p:nvPr/>
          </p:nvGrpSpPr>
          <p:grpSpPr>
            <a:xfrm>
              <a:off x="2628394" y="1686025"/>
              <a:ext cx="3554518" cy="1490326"/>
              <a:chOff x="2628394" y="1686025"/>
              <a:chExt cx="3554518" cy="1490326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5DBF552-6038-F527-ED1A-DD0CF0139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4223" y="1686025"/>
                <a:ext cx="2678689" cy="1490326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E2E6B3C-1E91-45C9-B8AF-B0388983F104}"/>
                  </a:ext>
                </a:extLst>
              </p:cNvPr>
              <p:cNvSpPr txBox="1"/>
              <p:nvPr/>
            </p:nvSpPr>
            <p:spPr>
              <a:xfrm>
                <a:off x="5008555" y="1737211"/>
                <a:ext cx="9806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u(</a:t>
                </a:r>
                <a:r>
                  <a:rPr lang="fr-FR" sz="16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x,t</a:t>
                </a:r>
                <a:r>
                  <a:rPr lang="fr-FR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DA64E65-58C0-2F2A-EB26-99A283221C68}"/>
                  </a:ext>
                </a:extLst>
              </p:cNvPr>
              <p:cNvSpPr txBox="1"/>
              <p:nvPr/>
            </p:nvSpPr>
            <p:spPr>
              <a:xfrm>
                <a:off x="2628394" y="2238251"/>
                <a:ext cx="1081985" cy="776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u(0,t)=0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418973E-71D6-B60A-3115-1A35839999CF}"/>
                </a:ext>
              </a:extLst>
            </p:cNvPr>
            <p:cNvSpPr txBox="1"/>
            <p:nvPr/>
          </p:nvSpPr>
          <p:spPr>
            <a:xfrm>
              <a:off x="6124139" y="2211185"/>
              <a:ext cx="980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u(</a:t>
              </a:r>
              <a:r>
                <a:rPr lang="fr-FR" sz="14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L,t</a:t>
              </a:r>
              <a:r>
                <a:rPr lang="fr-FR" sz="14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)=0</a:t>
              </a:r>
            </a:p>
          </p:txBody>
        </p:sp>
      </p:grpSp>
      <p:sp>
        <p:nvSpPr>
          <p:cNvPr id="2048" name="Flèche : droite 2047">
            <a:extLst>
              <a:ext uri="{FF2B5EF4-FFF2-40B4-BE49-F238E27FC236}">
                <a16:creationId xmlns:a16="http://schemas.microsoft.com/office/drawing/2014/main" id="{773979FB-0E5E-6F1E-AAB1-B58E853E51C5}"/>
              </a:ext>
            </a:extLst>
          </p:cNvPr>
          <p:cNvSpPr/>
          <p:nvPr/>
        </p:nvSpPr>
        <p:spPr>
          <a:xfrm>
            <a:off x="6697182" y="4074829"/>
            <a:ext cx="734786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2" name="ZoneTexte 2051">
                <a:extLst>
                  <a:ext uri="{FF2B5EF4-FFF2-40B4-BE49-F238E27FC236}">
                    <a16:creationId xmlns:a16="http://schemas.microsoft.com/office/drawing/2014/main" id="{D7EE80CD-37D6-610C-470A-11DA45B31EB0}"/>
                  </a:ext>
                </a:extLst>
              </p:cNvPr>
              <p:cNvSpPr txBox="1"/>
              <p:nvPr/>
            </p:nvSpPr>
            <p:spPr>
              <a:xfrm>
                <a:off x="7789599" y="3842855"/>
                <a:ext cx="2343141" cy="44480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unc>
                        <m:funcPr>
                          <m:ctrlP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fr-FR" sz="16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sz="16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fr-F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fr-FR" sz="16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16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f>
                                <m:fPr>
                                  <m:ctrlPr>
                                    <a:rPr lang="fr-FR" sz="16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fr-FR" sz="16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052" name="ZoneTexte 2051">
                <a:extLst>
                  <a:ext uri="{FF2B5EF4-FFF2-40B4-BE49-F238E27FC236}">
                    <a16:creationId xmlns:a16="http://schemas.microsoft.com/office/drawing/2014/main" id="{D7EE80CD-37D6-610C-470A-11DA45B31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599" y="3842855"/>
                <a:ext cx="2343141" cy="444802"/>
              </a:xfrm>
              <a:prstGeom prst="rect">
                <a:avLst/>
              </a:prstGeom>
              <a:blipFill>
                <a:blip r:embed="rId4"/>
                <a:stretch>
                  <a:fillRect l="-518" r="-777" b="-1333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F546B33C-1742-DDE3-E118-76D02647F572}"/>
              </a:ext>
            </a:extLst>
          </p:cNvPr>
          <p:cNvGrpSpPr/>
          <p:nvPr/>
        </p:nvGrpSpPr>
        <p:grpSpPr>
          <a:xfrm>
            <a:off x="2154011" y="3844726"/>
            <a:ext cx="4384407" cy="526578"/>
            <a:chOff x="1908970" y="2690417"/>
            <a:chExt cx="4384407" cy="5265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8B12DC6-84B0-975A-7D92-4AA60E9D92AD}"/>
                    </a:ext>
                  </a:extLst>
                </p:cNvPr>
                <p:cNvSpPr txBox="1"/>
                <p:nvPr/>
              </p:nvSpPr>
              <p:spPr>
                <a:xfrm>
                  <a:off x="4105131" y="2730965"/>
                  <a:ext cx="2188246" cy="4860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u</m:t>
                            </m:r>
                            <m:d>
                              <m:d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1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fr-FR" sz="1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∼</m:t>
                            </m:r>
                          </m:fName>
                          <m:e>
                            <m:func>
                              <m:funcPr>
                                <m:ctrlPr>
                                  <a:rPr lang="fr-FR" sz="1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4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fr-FR" sz="1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14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4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fr-FR" sz="14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  <m:r>
                                      <a:rPr lang="fr-FR" sz="14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fr-FR" sz="14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4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fr-FR" sz="14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func>
                      </m:oMath>
                    </m:oMathPara>
                  </a14:m>
                  <a:endParaRPr lang="fr-FR" sz="1600" b="0" dirty="0">
                    <a:solidFill>
                      <a:srgbClr val="FF0000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8B12DC6-84B0-975A-7D92-4AA60E9D9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131" y="2730965"/>
                  <a:ext cx="2188246" cy="4860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A70E12C-96C1-2FCC-0339-BB572C469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3911" y="2730965"/>
              <a:ext cx="959071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4" name="Connecteur droit avec flèche 2053">
              <a:extLst>
                <a:ext uri="{FF2B5EF4-FFF2-40B4-BE49-F238E27FC236}">
                  <a16:creationId xmlns:a16="http://schemas.microsoft.com/office/drawing/2014/main" id="{53433E92-BC4B-C06B-F269-6D5E5A0275A7}"/>
                </a:ext>
              </a:extLst>
            </p:cNvPr>
            <p:cNvCxnSpPr>
              <a:cxnSpLocks/>
            </p:cNvCxnSpPr>
            <p:nvPr/>
          </p:nvCxnSpPr>
          <p:spPr>
            <a:xfrm>
              <a:off x="2430825" y="2730965"/>
              <a:ext cx="1152451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7" name="ZoneTexte 2056">
                  <a:extLst>
                    <a:ext uri="{FF2B5EF4-FFF2-40B4-BE49-F238E27FC236}">
                      <a16:creationId xmlns:a16="http://schemas.microsoft.com/office/drawing/2014/main" id="{40A8D9B4-9971-64C8-A72F-0D97DD75503D}"/>
                    </a:ext>
                  </a:extLst>
                </p:cNvPr>
                <p:cNvSpPr txBox="1"/>
                <p:nvPr/>
              </p:nvSpPr>
              <p:spPr>
                <a:xfrm>
                  <a:off x="1908970" y="2690417"/>
                  <a:ext cx="2047822" cy="4860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</m:t>
                        </m:r>
                        <m:d>
                          <m:d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fr-FR" sz="1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e>
                        </m:d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fr-FR" sz="14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fr-FR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fr-FR" sz="14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fr-FR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  <m:r>
                          <a:rPr lang="fr-FR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057" name="ZoneTexte 2056">
                  <a:extLst>
                    <a:ext uri="{FF2B5EF4-FFF2-40B4-BE49-F238E27FC236}">
                      <a16:creationId xmlns:a16="http://schemas.microsoft.com/office/drawing/2014/main" id="{40A8D9B4-9971-64C8-A72F-0D97DD7550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8970" y="2690417"/>
                  <a:ext cx="2047822" cy="486030"/>
                </a:xfrm>
                <a:prstGeom prst="rect">
                  <a:avLst/>
                </a:prstGeom>
                <a:blipFill>
                  <a:blip r:embed="rId6"/>
                  <a:stretch>
                    <a:fillRect b="-126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69" name="Groupe 2068">
            <a:extLst>
              <a:ext uri="{FF2B5EF4-FFF2-40B4-BE49-F238E27FC236}">
                <a16:creationId xmlns:a16="http://schemas.microsoft.com/office/drawing/2014/main" id="{6F9620BE-C606-B972-49DE-5010EDE7059A}"/>
              </a:ext>
            </a:extLst>
          </p:cNvPr>
          <p:cNvGrpSpPr/>
          <p:nvPr/>
        </p:nvGrpSpPr>
        <p:grpSpPr>
          <a:xfrm>
            <a:off x="7064576" y="2105554"/>
            <a:ext cx="4095939" cy="1375497"/>
            <a:chOff x="6812485" y="1281244"/>
            <a:chExt cx="4415178" cy="1582765"/>
          </a:xfrm>
        </p:grpSpPr>
        <p:pic>
          <p:nvPicPr>
            <p:cNvPr id="2070" name="Picture 2" descr="Onde stationnaire — Wikipédia">
              <a:extLst>
                <a:ext uri="{FF2B5EF4-FFF2-40B4-BE49-F238E27FC236}">
                  <a16:creationId xmlns:a16="http://schemas.microsoft.com/office/drawing/2014/main" id="{A18AACA2-8982-2A60-BBB5-C89890AAC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663" y="1328154"/>
              <a:ext cx="4191000" cy="14001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1" name="ZoneTexte 2070">
              <a:extLst>
                <a:ext uri="{FF2B5EF4-FFF2-40B4-BE49-F238E27FC236}">
                  <a16:creationId xmlns:a16="http://schemas.microsoft.com/office/drawing/2014/main" id="{EC5A3446-60AA-6466-8FC8-89783E470D2E}"/>
                </a:ext>
              </a:extLst>
            </p:cNvPr>
            <p:cNvSpPr txBox="1"/>
            <p:nvPr/>
          </p:nvSpPr>
          <p:spPr>
            <a:xfrm rot="5400000">
              <a:off x="6136430" y="1957299"/>
              <a:ext cx="1582765" cy="23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: </a:t>
              </a:r>
              <a:r>
                <a:rPr lang="fr-FR" sz="1000" dirty="0" err="1"/>
                <a:t>wikipedia</a:t>
              </a:r>
              <a:endParaRPr lang="fr-FR" sz="1000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63065C9-40BE-B08A-A463-9D78C7BA0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5222" y="333834"/>
            <a:ext cx="779061" cy="43975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8A2DFE9-B17D-D511-DAD1-2ABC7BF59E78}"/>
              </a:ext>
            </a:extLst>
          </p:cNvPr>
          <p:cNvGrpSpPr/>
          <p:nvPr/>
        </p:nvGrpSpPr>
        <p:grpSpPr>
          <a:xfrm>
            <a:off x="2743638" y="4643180"/>
            <a:ext cx="4971226" cy="1274841"/>
            <a:chOff x="6865571" y="3598870"/>
            <a:chExt cx="4250315" cy="1274841"/>
          </a:xfrm>
        </p:grpSpPr>
        <p:grpSp>
          <p:nvGrpSpPr>
            <p:cNvPr id="2073" name="Groupe 2072">
              <a:extLst>
                <a:ext uri="{FF2B5EF4-FFF2-40B4-BE49-F238E27FC236}">
                  <a16:creationId xmlns:a16="http://schemas.microsoft.com/office/drawing/2014/main" id="{E0913122-9B63-C89C-8FBB-285FE51D83F0}"/>
                </a:ext>
              </a:extLst>
            </p:cNvPr>
            <p:cNvGrpSpPr/>
            <p:nvPr/>
          </p:nvGrpSpPr>
          <p:grpSpPr>
            <a:xfrm>
              <a:off x="6865571" y="3598870"/>
              <a:ext cx="4250315" cy="1274841"/>
              <a:chOff x="6817322" y="2793891"/>
              <a:chExt cx="4250315" cy="14194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58" name="ZoneTexte 2057">
                    <a:extLst>
                      <a:ext uri="{FF2B5EF4-FFF2-40B4-BE49-F238E27FC236}">
                        <a16:creationId xmlns:a16="http://schemas.microsoft.com/office/drawing/2014/main" id="{030E4802-D342-67C5-8916-1DC6BC21462E}"/>
                      </a:ext>
                    </a:extLst>
                  </p:cNvPr>
                  <p:cNvSpPr txBox="1"/>
                  <p:nvPr/>
                </p:nvSpPr>
                <p:spPr>
                  <a:xfrm>
                    <a:off x="6817322" y="3026631"/>
                    <a:ext cx="2068964" cy="30841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d>
                            <m:d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fr-FR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58" name="ZoneTexte 2057">
                    <a:extLst>
                      <a:ext uri="{FF2B5EF4-FFF2-40B4-BE49-F238E27FC236}">
                        <a16:creationId xmlns:a16="http://schemas.microsoft.com/office/drawing/2014/main" id="{030E4802-D342-67C5-8916-1DC6BC214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17322" y="3026631"/>
                    <a:ext cx="2068964" cy="30841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111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62" name="ZoneTexte 2061">
                    <a:extLst>
                      <a:ext uri="{FF2B5EF4-FFF2-40B4-BE49-F238E27FC236}">
                        <a16:creationId xmlns:a16="http://schemas.microsoft.com/office/drawing/2014/main" id="{612793F4-0276-ACFF-D17D-C45C26427BB0}"/>
                      </a:ext>
                    </a:extLst>
                  </p:cNvPr>
                  <p:cNvSpPr txBox="1"/>
                  <p:nvPr/>
                </p:nvSpPr>
                <p:spPr>
                  <a:xfrm>
                    <a:off x="9327435" y="2813642"/>
                    <a:ext cx="1740202" cy="6822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=1,2,…</m:t>
                          </m:r>
                        </m:oMath>
                      </m:oMathPara>
                    </a14:m>
                    <a:endParaRPr lang="fr-FR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62" name="ZoneTexte 2061">
                    <a:extLst>
                      <a:ext uri="{FF2B5EF4-FFF2-40B4-BE49-F238E27FC236}">
                        <a16:creationId xmlns:a16="http://schemas.microsoft.com/office/drawing/2014/main" id="{612793F4-0276-ACFF-D17D-C45C26427B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7435" y="2813642"/>
                    <a:ext cx="1740202" cy="68223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63" name="Flèche : droite 2062">
                <a:extLst>
                  <a:ext uri="{FF2B5EF4-FFF2-40B4-BE49-F238E27FC236}">
                    <a16:creationId xmlns:a16="http://schemas.microsoft.com/office/drawing/2014/main" id="{EFE19AC4-7E8B-C03D-F6B0-5EAA270E6C57}"/>
                  </a:ext>
                </a:extLst>
              </p:cNvPr>
              <p:cNvSpPr/>
              <p:nvPr/>
            </p:nvSpPr>
            <p:spPr>
              <a:xfrm>
                <a:off x="8821235" y="3158795"/>
                <a:ext cx="546718" cy="721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2072" name="Rectangle 2071">
                <a:extLst>
                  <a:ext uri="{FF2B5EF4-FFF2-40B4-BE49-F238E27FC236}">
                    <a16:creationId xmlns:a16="http://schemas.microsoft.com/office/drawing/2014/main" id="{22C523BC-7DF1-C780-4C7A-7EE7C90EBF78}"/>
                  </a:ext>
                </a:extLst>
              </p:cNvPr>
              <p:cNvSpPr/>
              <p:nvPr/>
            </p:nvSpPr>
            <p:spPr>
              <a:xfrm>
                <a:off x="6881154" y="2793891"/>
                <a:ext cx="4158896" cy="14194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Flèche : droite 6">
              <a:extLst>
                <a:ext uri="{FF2B5EF4-FFF2-40B4-BE49-F238E27FC236}">
                  <a16:creationId xmlns:a16="http://schemas.microsoft.com/office/drawing/2014/main" id="{87625B9D-0DBE-5E84-1424-90E2DDB38039}"/>
                </a:ext>
              </a:extLst>
            </p:cNvPr>
            <p:cNvSpPr/>
            <p:nvPr/>
          </p:nvSpPr>
          <p:spPr>
            <a:xfrm>
              <a:off x="8140646" y="4519705"/>
              <a:ext cx="546718" cy="7218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3FBA5B13-2B00-22E8-B34F-80FC251435B9}"/>
                    </a:ext>
                  </a:extLst>
                </p:cNvPr>
                <p:cNvSpPr txBox="1"/>
                <p:nvPr/>
              </p:nvSpPr>
              <p:spPr>
                <a:xfrm>
                  <a:off x="8592281" y="4246458"/>
                  <a:ext cx="2484600" cy="5648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),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=1,2,…</m:t>
                        </m:r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3FBA5B13-2B00-22E8-B34F-80FC25143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2281" y="4246458"/>
                  <a:ext cx="2484600" cy="56483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Nuage 10">
            <a:extLst>
              <a:ext uri="{FF2B5EF4-FFF2-40B4-BE49-F238E27FC236}">
                <a16:creationId xmlns:a16="http://schemas.microsoft.com/office/drawing/2014/main" id="{315165A7-6E1B-8B61-CF28-0F5FE5EB8069}"/>
              </a:ext>
            </a:extLst>
          </p:cNvPr>
          <p:cNvSpPr/>
          <p:nvPr/>
        </p:nvSpPr>
        <p:spPr>
          <a:xfrm>
            <a:off x="7996466" y="4761823"/>
            <a:ext cx="2440127" cy="98754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Seules certaines fréquences sont possibles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E80AA8-9756-AC84-0A4E-8DF960FFD2AF}"/>
              </a:ext>
            </a:extLst>
          </p:cNvPr>
          <p:cNvSpPr txBox="1"/>
          <p:nvPr/>
        </p:nvSpPr>
        <p:spPr>
          <a:xfrm>
            <a:off x="2405014" y="338516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Conditions aux limites + onde réfléchie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8A30EA5-0FA0-3A2B-45ED-73F1EBCB7EC3}"/>
                  </a:ext>
                </a:extLst>
              </p:cNvPr>
              <p:cNvSpPr txBox="1"/>
              <p:nvPr/>
            </p:nvSpPr>
            <p:spPr>
              <a:xfrm>
                <a:off x="2510756" y="1360393"/>
                <a:ext cx="8598145" cy="42832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Problème de Dirichlet  (1850) : solution de</a:t>
                </a:r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1400" dirty="0"/>
                  <a:t> avec des conditions aux limites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8A30EA5-0FA0-3A2B-45ED-73F1EBCB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56" y="1360393"/>
                <a:ext cx="8598145" cy="428322"/>
              </a:xfrm>
              <a:prstGeom prst="rect">
                <a:avLst/>
              </a:prstGeom>
              <a:blipFill>
                <a:blip r:embed="rId12"/>
                <a:stretch>
                  <a:fillRect l="-142" b="-138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57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2052" grpId="0" animBg="1"/>
      <p:bldP spid="11" grpId="0" animBg="1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FCEF-AD64-5D09-909E-1D3547A9C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C85065-8F02-5B61-CBB7-184E57652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1E8C91D7-422A-5C80-C2EF-609F39B5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54198BA-92F9-7C3D-C48E-C9DA58C1775D}"/>
              </a:ext>
            </a:extLst>
          </p:cNvPr>
          <p:cNvSpPr txBox="1"/>
          <p:nvPr/>
        </p:nvSpPr>
        <p:spPr>
          <a:xfrm>
            <a:off x="7182636" y="357065"/>
            <a:ext cx="3243157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ondes stationnaires (2)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F11D8F-4872-ACCE-D04C-38BBF3ED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ondes et nous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AEA254-8A31-10E7-FF18-FCF5C9B82B34}"/>
              </a:ext>
            </a:extLst>
          </p:cNvPr>
          <p:cNvSpPr txBox="1"/>
          <p:nvPr/>
        </p:nvSpPr>
        <p:spPr>
          <a:xfrm>
            <a:off x="1917635" y="888719"/>
            <a:ext cx="7006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Conditions aux limites + onde réfléchie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57A724-6C41-F1CE-40D6-29B05070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10" y="3511526"/>
            <a:ext cx="1683230" cy="12748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0D71D3-2A09-9915-2417-B1BE85CF4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5222" y="333834"/>
            <a:ext cx="779061" cy="439756"/>
          </a:xfrm>
          <a:prstGeom prst="rect">
            <a:avLst/>
          </a:prstGeom>
        </p:spPr>
      </p:pic>
      <p:grpSp>
        <p:nvGrpSpPr>
          <p:cNvPr id="2050" name="Groupe 2049">
            <a:extLst>
              <a:ext uri="{FF2B5EF4-FFF2-40B4-BE49-F238E27FC236}">
                <a16:creationId xmlns:a16="http://schemas.microsoft.com/office/drawing/2014/main" id="{A2421BEB-431F-06DC-8DC4-FD822FAB21ED}"/>
              </a:ext>
            </a:extLst>
          </p:cNvPr>
          <p:cNvGrpSpPr/>
          <p:nvPr/>
        </p:nvGrpSpPr>
        <p:grpSpPr>
          <a:xfrm>
            <a:off x="1970310" y="1102507"/>
            <a:ext cx="9407075" cy="990547"/>
            <a:chOff x="2329362" y="1426262"/>
            <a:chExt cx="9407075" cy="971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2" name="ZoneTexte 2051">
                  <a:extLst>
                    <a:ext uri="{FF2B5EF4-FFF2-40B4-BE49-F238E27FC236}">
                      <a16:creationId xmlns:a16="http://schemas.microsoft.com/office/drawing/2014/main" id="{FFFF3037-096D-A396-DB27-D5CF027DFD75}"/>
                    </a:ext>
                  </a:extLst>
                </p:cNvPr>
                <p:cNvSpPr txBox="1"/>
                <p:nvPr/>
              </p:nvSpPr>
              <p:spPr>
                <a:xfrm>
                  <a:off x="2329362" y="1678783"/>
                  <a:ext cx="2343141" cy="4448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func>
                          <m:funcPr>
                            <m:ctrlP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6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fr-FR" sz="16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fr-FR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func>
                              <m:funcPr>
                                <m:ctrlPr>
                                  <a:rPr lang="fr-FR" sz="16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6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6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f>
                                  <m:fPr>
                                    <m:ctrlPr>
                                      <a:rPr lang="fr-FR" sz="16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6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fr-FR" sz="16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052" name="ZoneTexte 2051">
                  <a:extLst>
                    <a:ext uri="{FF2B5EF4-FFF2-40B4-BE49-F238E27FC236}">
                      <a16:creationId xmlns:a16="http://schemas.microsoft.com/office/drawing/2014/main" id="{FFFF3037-096D-A396-DB27-D5CF027D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9362" y="1678783"/>
                  <a:ext cx="2343141" cy="444802"/>
                </a:xfrm>
                <a:prstGeom prst="rect">
                  <a:avLst/>
                </a:prstGeom>
                <a:blipFill>
                  <a:blip r:embed="rId9"/>
                  <a:stretch>
                    <a:fillRect l="-519" r="-779" b="-12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D05DE06C-57EE-EA0C-9D38-E5A911761595}"/>
                    </a:ext>
                  </a:extLst>
                </p:cNvPr>
                <p:cNvSpPr txBox="1"/>
                <p:nvPr/>
              </p:nvSpPr>
              <p:spPr>
                <a:xfrm>
                  <a:off x="5392431" y="1625365"/>
                  <a:ext cx="2484600" cy="5123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),</m:t>
                        </m: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=1,2,…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D05DE06C-57EE-EA0C-9D38-E5A911761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431" y="1625365"/>
                  <a:ext cx="2484600" cy="512384"/>
                </a:xfrm>
                <a:prstGeom prst="rect">
                  <a:avLst/>
                </a:prstGeom>
                <a:blipFill>
                  <a:blip r:embed="rId10"/>
                  <a:stretch>
                    <a:fillRect b="-11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5EDA37D-EEE0-16F3-0E2E-308860EE1324}"/>
                    </a:ext>
                  </a:extLst>
                </p:cNvPr>
                <p:cNvSpPr txBox="1"/>
                <p:nvPr/>
              </p:nvSpPr>
              <p:spPr>
                <a:xfrm>
                  <a:off x="8804214" y="1426262"/>
                  <a:ext cx="2932223" cy="9712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r>
                    <a:rPr lang="fr-FR" sz="1400" dirty="0">
                      <a:solidFill>
                        <a:srgbClr val="0070C0"/>
                      </a:solidFill>
                    </a:rPr>
                    <a:t> fondamental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r>
                    <a:rPr lang="fr-FR" sz="1400" dirty="0">
                      <a:solidFill>
                        <a:srgbClr val="0070C0"/>
                      </a:solidFill>
                    </a:rPr>
                    <a:t>  1</a:t>
                  </a:r>
                  <a:r>
                    <a:rPr lang="fr-FR" sz="1400" baseline="30000" dirty="0">
                      <a:solidFill>
                        <a:srgbClr val="0070C0"/>
                      </a:solidFill>
                    </a:rPr>
                    <a:t>ère</a:t>
                  </a:r>
                  <a:r>
                    <a:rPr lang="fr-FR" sz="1400" dirty="0">
                      <a:solidFill>
                        <a:srgbClr val="0070C0"/>
                      </a:solidFill>
                    </a:rPr>
                    <a:t> harmonique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r>
                    <a:rPr lang="fr-FR" sz="1400" dirty="0">
                      <a:solidFill>
                        <a:srgbClr val="0070C0"/>
                      </a:solidFill>
                    </a:rPr>
                    <a:t>  1</a:t>
                  </a:r>
                  <a:r>
                    <a:rPr lang="fr-FR" sz="1400" baseline="30000" dirty="0">
                      <a:solidFill>
                        <a:srgbClr val="0070C0"/>
                      </a:solidFill>
                    </a:rPr>
                    <a:t>ère</a:t>
                  </a:r>
                  <a:r>
                    <a:rPr lang="fr-FR" sz="1400" dirty="0">
                      <a:solidFill>
                        <a:srgbClr val="0070C0"/>
                      </a:solidFill>
                    </a:rPr>
                    <a:t> harmonique</a:t>
                  </a:r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5EDA37D-EEE0-16F3-0E2E-308860EE13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4214" y="1426262"/>
                  <a:ext cx="2932223" cy="9712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2CC13DF-77FF-6E46-750A-C0AEF197574D}"/>
              </a:ext>
            </a:extLst>
          </p:cNvPr>
          <p:cNvGrpSpPr/>
          <p:nvPr/>
        </p:nvGrpSpPr>
        <p:grpSpPr>
          <a:xfrm>
            <a:off x="1794524" y="2381649"/>
            <a:ext cx="4527224" cy="2990484"/>
            <a:chOff x="1797304" y="2703279"/>
            <a:chExt cx="4527224" cy="299048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5BBA9FC-393F-5412-1845-9D6A93B4E085}"/>
                </a:ext>
              </a:extLst>
            </p:cNvPr>
            <p:cNvSpPr txBox="1"/>
            <p:nvPr/>
          </p:nvSpPr>
          <p:spPr>
            <a:xfrm rot="16200000">
              <a:off x="555978" y="3944605"/>
              <a:ext cx="27288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: Wikipédia – « </a:t>
              </a:r>
              <a:r>
                <a:rPr lang="fr-FR" sz="1000" dirty="0" err="1"/>
                <a:t>Wave</a:t>
              </a:r>
              <a:r>
                <a:rPr lang="fr-FR" sz="1000" dirty="0"/>
                <a:t> </a:t>
              </a:r>
              <a:r>
                <a:rPr lang="fr-FR" sz="1000" dirty="0" err="1"/>
                <a:t>equations</a:t>
              </a:r>
              <a:r>
                <a:rPr lang="fr-FR" sz="1000" dirty="0"/>
                <a:t> »</a:t>
              </a:r>
            </a:p>
          </p:txBody>
        </p:sp>
        <p:pic>
          <p:nvPicPr>
            <p:cNvPr id="2064" name="Image 2063">
              <a:extLst>
                <a:ext uri="{FF2B5EF4-FFF2-40B4-BE49-F238E27FC236}">
                  <a16:creationId xmlns:a16="http://schemas.microsoft.com/office/drawing/2014/main" id="{57BD3905-1C3E-02AE-D659-1FF635FBD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39978" y="2884522"/>
              <a:ext cx="2165866" cy="2408443"/>
            </a:xfrm>
            <a:prstGeom prst="rect">
              <a:avLst/>
            </a:prstGeom>
          </p:spPr>
        </p:pic>
        <p:sp>
          <p:nvSpPr>
            <p:cNvPr id="2065" name="ZoneTexte 2064">
              <a:extLst>
                <a:ext uri="{FF2B5EF4-FFF2-40B4-BE49-F238E27FC236}">
                  <a16:creationId xmlns:a16="http://schemas.microsoft.com/office/drawing/2014/main" id="{60167497-4489-925D-05BA-143E7CA279FF}"/>
                </a:ext>
              </a:extLst>
            </p:cNvPr>
            <p:cNvSpPr txBox="1"/>
            <p:nvPr/>
          </p:nvSpPr>
          <p:spPr>
            <a:xfrm>
              <a:off x="4410109" y="2761044"/>
              <a:ext cx="1549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Fondamental </a:t>
              </a:r>
              <a:r>
                <a:rPr lang="fr-FR" sz="1200" i="1" dirty="0">
                  <a:solidFill>
                    <a:srgbClr val="0070C0"/>
                  </a:solidFill>
                </a:rPr>
                <a:t>n =1</a:t>
              </a:r>
              <a:r>
                <a:rPr lang="fr-FR" i="1" dirty="0"/>
                <a:t> </a:t>
              </a:r>
            </a:p>
          </p:txBody>
        </p:sp>
        <p:sp>
          <p:nvSpPr>
            <p:cNvPr id="2066" name="ZoneTexte 2065">
              <a:extLst>
                <a:ext uri="{FF2B5EF4-FFF2-40B4-BE49-F238E27FC236}">
                  <a16:creationId xmlns:a16="http://schemas.microsoft.com/office/drawing/2014/main" id="{A531910E-7527-172F-D5FF-184573B5A601}"/>
                </a:ext>
              </a:extLst>
            </p:cNvPr>
            <p:cNvSpPr txBox="1"/>
            <p:nvPr/>
          </p:nvSpPr>
          <p:spPr>
            <a:xfrm>
              <a:off x="4402297" y="3122347"/>
              <a:ext cx="187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</a:t>
              </a:r>
              <a:r>
                <a:rPr lang="fr-FR" sz="1200" baseline="30000" dirty="0"/>
                <a:t>ère</a:t>
              </a:r>
              <a:r>
                <a:rPr lang="fr-FR" sz="1200" dirty="0"/>
                <a:t> harmonique </a:t>
              </a:r>
              <a:r>
                <a:rPr lang="fr-FR" sz="1200" i="1" dirty="0">
                  <a:solidFill>
                    <a:srgbClr val="0070C0"/>
                  </a:solidFill>
                </a:rPr>
                <a:t>n =2</a:t>
              </a:r>
              <a:r>
                <a:rPr lang="fr-FR" i="1" dirty="0"/>
                <a:t> </a:t>
              </a:r>
            </a:p>
          </p:txBody>
        </p:sp>
        <p:sp>
          <p:nvSpPr>
            <p:cNvPr id="2067" name="ZoneTexte 2066">
              <a:extLst>
                <a:ext uri="{FF2B5EF4-FFF2-40B4-BE49-F238E27FC236}">
                  <a16:creationId xmlns:a16="http://schemas.microsoft.com/office/drawing/2014/main" id="{2F38FAA4-643D-2A5D-4CAB-620C41F4FC58}"/>
                </a:ext>
              </a:extLst>
            </p:cNvPr>
            <p:cNvSpPr txBox="1"/>
            <p:nvPr/>
          </p:nvSpPr>
          <p:spPr>
            <a:xfrm>
              <a:off x="4444652" y="3432431"/>
              <a:ext cx="187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2</a:t>
              </a:r>
              <a:r>
                <a:rPr lang="fr-FR" sz="1200" baseline="30000" dirty="0"/>
                <a:t>ème</a:t>
              </a:r>
              <a:r>
                <a:rPr lang="fr-FR" sz="1200" dirty="0"/>
                <a:t>  harmonique </a:t>
              </a:r>
              <a:r>
                <a:rPr lang="fr-FR" sz="1200" i="1" dirty="0">
                  <a:solidFill>
                    <a:srgbClr val="0070C0"/>
                  </a:solidFill>
                </a:rPr>
                <a:t>n =3</a:t>
              </a:r>
              <a:r>
                <a:rPr lang="fr-FR" i="1" dirty="0"/>
                <a:t>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B71A706-019A-888F-4F0A-04638F0E6CE0}"/>
                </a:ext>
              </a:extLst>
            </p:cNvPr>
            <p:cNvSpPr txBox="1"/>
            <p:nvPr/>
          </p:nvSpPr>
          <p:spPr>
            <a:xfrm>
              <a:off x="2139978" y="5432153"/>
              <a:ext cx="19092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n-1 = nombre de nœuds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864B494-5039-9242-37D3-8A6F9D59D692}"/>
              </a:ext>
            </a:extLst>
          </p:cNvPr>
          <p:cNvSpPr txBox="1"/>
          <p:nvPr/>
        </p:nvSpPr>
        <p:spPr>
          <a:xfrm>
            <a:off x="6321748" y="2358120"/>
            <a:ext cx="539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Orgues, instrument à air </a:t>
            </a:r>
            <a:r>
              <a:rPr lang="fr-FR" sz="1400" dirty="0"/>
              <a:t>: spectre selon ouvert ou fermé</a:t>
            </a:r>
          </a:p>
        </p:txBody>
      </p:sp>
      <p:grpSp>
        <p:nvGrpSpPr>
          <p:cNvPr id="2053" name="Groupe 2052">
            <a:extLst>
              <a:ext uri="{FF2B5EF4-FFF2-40B4-BE49-F238E27FC236}">
                <a16:creationId xmlns:a16="http://schemas.microsoft.com/office/drawing/2014/main" id="{0D685216-E792-E4A8-593F-63C84AC2132F}"/>
              </a:ext>
            </a:extLst>
          </p:cNvPr>
          <p:cNvGrpSpPr/>
          <p:nvPr/>
        </p:nvGrpSpPr>
        <p:grpSpPr>
          <a:xfrm>
            <a:off x="7009107" y="2874036"/>
            <a:ext cx="3590213" cy="2418929"/>
            <a:chOff x="7683362" y="3161108"/>
            <a:chExt cx="3590213" cy="2418929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271FDC2-A299-DBCD-B413-078AF490A085}"/>
                </a:ext>
              </a:extLst>
            </p:cNvPr>
            <p:cNvGrpSpPr/>
            <p:nvPr/>
          </p:nvGrpSpPr>
          <p:grpSpPr>
            <a:xfrm>
              <a:off x="8547004" y="3218035"/>
              <a:ext cx="2726571" cy="1754626"/>
              <a:chOff x="2714502" y="3421237"/>
              <a:chExt cx="2726571" cy="1754626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F52BC53-4EA5-0C0E-CC99-F67F1E45FA61}"/>
                  </a:ext>
                </a:extLst>
              </p:cNvPr>
              <p:cNvSpPr txBox="1"/>
              <p:nvPr/>
            </p:nvSpPr>
            <p:spPr>
              <a:xfrm>
                <a:off x="3186941" y="4898864"/>
                <a:ext cx="21517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70C0"/>
                    </a:solidFill>
                  </a:rPr>
                  <a:t>Tuyau d’orgue (Wikipédia)</a:t>
                </a:r>
              </a:p>
            </p:txBody>
          </p: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1C5FFA2A-267E-8E4A-E947-2D3B6FC4CFDF}"/>
                  </a:ext>
                </a:extLst>
              </p:cNvPr>
              <p:cNvGrpSpPr/>
              <p:nvPr/>
            </p:nvGrpSpPr>
            <p:grpSpPr>
              <a:xfrm>
                <a:off x="2714502" y="3421237"/>
                <a:ext cx="2726571" cy="1448733"/>
                <a:chOff x="2714502" y="3421237"/>
                <a:chExt cx="2726571" cy="1448733"/>
              </a:xfrm>
            </p:grpSpPr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3EF68D4B-E5C5-65FE-B77E-1E6B3061FB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2323" y="3707920"/>
                  <a:ext cx="1428750" cy="1162050"/>
                </a:xfrm>
                <a:prstGeom prst="rect">
                  <a:avLst/>
                </a:prstGeom>
              </p:spPr>
            </p:pic>
            <p:pic>
              <p:nvPicPr>
                <p:cNvPr id="30" name="Picture 3">
                  <a:hlinkClick r:id="rId14"/>
                  <a:extLst>
                    <a:ext uri="{FF2B5EF4-FFF2-40B4-BE49-F238E27FC236}">
                      <a16:creationId xmlns:a16="http://schemas.microsoft.com/office/drawing/2014/main" id="{E144D720-2BB0-F792-3FD0-C8FEEF80B6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14502" y="3712683"/>
                  <a:ext cx="1428750" cy="11525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695CB376-1593-3348-FFA0-D15126663FF3}"/>
                    </a:ext>
                  </a:extLst>
                </p:cNvPr>
                <p:cNvSpPr txBox="1"/>
                <p:nvPr/>
              </p:nvSpPr>
              <p:spPr>
                <a:xfrm>
                  <a:off x="3412602" y="3421237"/>
                  <a:ext cx="170038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Ouvert        Fermé</a:t>
                  </a:r>
                </a:p>
              </p:txBody>
            </p:sp>
          </p:grpSp>
        </p:grpSp>
        <p:pic>
          <p:nvPicPr>
            <p:cNvPr id="2049" name="Image 2048">
              <a:extLst>
                <a:ext uri="{FF2B5EF4-FFF2-40B4-BE49-F238E27FC236}">
                  <a16:creationId xmlns:a16="http://schemas.microsoft.com/office/drawing/2014/main" id="{436A4A53-D9B8-23E1-1E75-B0FB25CA0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-3212" t="25547" r="85052" b="2342"/>
            <a:stretch>
              <a:fillRect/>
            </a:stretch>
          </p:blipFill>
          <p:spPr>
            <a:xfrm>
              <a:off x="7683362" y="3161108"/>
              <a:ext cx="429463" cy="2418929"/>
            </a:xfrm>
            <a:prstGeom prst="rect">
              <a:avLst/>
            </a:prstGeom>
          </p:spPr>
        </p:pic>
      </p:grpSp>
      <p:sp>
        <p:nvSpPr>
          <p:cNvPr id="2051" name="ZoneTexte 2050">
            <a:extLst>
              <a:ext uri="{FF2B5EF4-FFF2-40B4-BE49-F238E27FC236}">
                <a16:creationId xmlns:a16="http://schemas.microsoft.com/office/drawing/2014/main" id="{938CF87F-C13F-F445-DCCE-CCCDA4434774}"/>
              </a:ext>
            </a:extLst>
          </p:cNvPr>
          <p:cNvSpPr txBox="1"/>
          <p:nvPr/>
        </p:nvSpPr>
        <p:spPr>
          <a:xfrm>
            <a:off x="2085914" y="2306312"/>
            <a:ext cx="2217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Instruments à cordes</a:t>
            </a:r>
            <a:endParaRPr lang="fr-FR" sz="1400" dirty="0"/>
          </a:p>
        </p:txBody>
      </p:sp>
      <p:sp>
        <p:nvSpPr>
          <p:cNvPr id="2055" name="ZoneTexte 2054">
            <a:extLst>
              <a:ext uri="{FF2B5EF4-FFF2-40B4-BE49-F238E27FC236}">
                <a16:creationId xmlns:a16="http://schemas.microsoft.com/office/drawing/2014/main" id="{7E96B96A-B17A-8EC1-4084-EA7BDEEC144D}"/>
              </a:ext>
            </a:extLst>
          </p:cNvPr>
          <p:cNvSpPr txBox="1"/>
          <p:nvPr/>
        </p:nvSpPr>
        <p:spPr>
          <a:xfrm>
            <a:off x="7530182" y="5122019"/>
            <a:ext cx="363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Tuyau de 10 mètres </a:t>
            </a:r>
          </a:p>
          <a:p>
            <a:r>
              <a:rPr lang="fr-FR" sz="1200" dirty="0">
                <a:solidFill>
                  <a:srgbClr val="0070C0"/>
                </a:solidFill>
                <a:cs typeface="Calibri" panose="020F0502020204030204" pitchFamily="34" charset="0"/>
              </a:rPr>
              <a:t>Ouvert </a:t>
            </a:r>
            <a:r>
              <a:rPr lang="el-GR" sz="1200" dirty="0">
                <a:solidFill>
                  <a:srgbClr val="0070C0"/>
                </a:solidFill>
                <a:cs typeface="Calibri" panose="020F0502020204030204" pitchFamily="34" charset="0"/>
              </a:rPr>
              <a:t>λ</a:t>
            </a:r>
            <a:r>
              <a:rPr lang="fr-FR" sz="1200" baseline="-25000" dirty="0">
                <a:solidFill>
                  <a:srgbClr val="0070C0"/>
                </a:solidFill>
                <a:cs typeface="Calibri" panose="020F0502020204030204" pitchFamily="34" charset="0"/>
              </a:rPr>
              <a:t>fond</a:t>
            </a:r>
            <a:r>
              <a:rPr lang="fr-FR" sz="1200" dirty="0">
                <a:solidFill>
                  <a:srgbClr val="0070C0"/>
                </a:solidFill>
                <a:cs typeface="Calibri" panose="020F0502020204030204" pitchFamily="34" charset="0"/>
              </a:rPr>
              <a:t> = 40 m, F= 8,5 – 25,5 – 42,5 … Hz  </a:t>
            </a:r>
          </a:p>
          <a:p>
            <a:r>
              <a:rPr lang="fr-FR" sz="1200" dirty="0">
                <a:solidFill>
                  <a:srgbClr val="0070C0"/>
                </a:solidFill>
                <a:cs typeface="Calibri" panose="020F0502020204030204" pitchFamily="34" charset="0"/>
              </a:rPr>
              <a:t>Fermé  </a:t>
            </a:r>
            <a:r>
              <a:rPr lang="el-GR" sz="1200" dirty="0">
                <a:solidFill>
                  <a:srgbClr val="0070C0"/>
                </a:solidFill>
                <a:cs typeface="Calibri" panose="020F0502020204030204" pitchFamily="34" charset="0"/>
              </a:rPr>
              <a:t>λ</a:t>
            </a:r>
            <a:r>
              <a:rPr lang="fr-FR" sz="1200" dirty="0">
                <a:solidFill>
                  <a:srgbClr val="0070C0"/>
                </a:solidFill>
                <a:cs typeface="Calibri" panose="020F0502020204030204" pitchFamily="34" charset="0"/>
              </a:rPr>
              <a:t>f</a:t>
            </a:r>
            <a:r>
              <a:rPr lang="fr-FR" sz="1200" baseline="-25000" dirty="0">
                <a:solidFill>
                  <a:srgbClr val="0070C0"/>
                </a:solidFill>
                <a:cs typeface="Calibri" panose="020F0502020204030204" pitchFamily="34" charset="0"/>
              </a:rPr>
              <a:t>ond</a:t>
            </a:r>
            <a:r>
              <a:rPr lang="fr-FR" sz="1200" dirty="0">
                <a:solidFill>
                  <a:srgbClr val="0070C0"/>
                </a:solidFill>
                <a:cs typeface="Calibri" panose="020F0502020204030204" pitchFamily="34" charset="0"/>
              </a:rPr>
              <a:t> = 20 m, F= 17 – 34 – 51 … Hz  </a:t>
            </a:r>
          </a:p>
        </p:txBody>
      </p:sp>
      <p:sp>
        <p:nvSpPr>
          <p:cNvPr id="2056" name="ZoneTexte 2055">
            <a:extLst>
              <a:ext uri="{FF2B5EF4-FFF2-40B4-BE49-F238E27FC236}">
                <a16:creationId xmlns:a16="http://schemas.microsoft.com/office/drawing/2014/main" id="{3E6EF6ED-E5FB-6A1C-F948-DE6D5127E456}"/>
              </a:ext>
            </a:extLst>
          </p:cNvPr>
          <p:cNvSpPr txBox="1"/>
          <p:nvPr/>
        </p:nvSpPr>
        <p:spPr>
          <a:xfrm>
            <a:off x="3820104" y="5476435"/>
            <a:ext cx="10521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17"/>
              </a:rPr>
              <a:t>Source son</a:t>
            </a:r>
            <a:endParaRPr lang="fr-FR" sz="1100" dirty="0"/>
          </a:p>
        </p:txBody>
      </p:sp>
      <p:sp>
        <p:nvSpPr>
          <p:cNvPr id="2059" name="ZoneTexte 2058">
            <a:extLst>
              <a:ext uri="{FF2B5EF4-FFF2-40B4-BE49-F238E27FC236}">
                <a16:creationId xmlns:a16="http://schemas.microsoft.com/office/drawing/2014/main" id="{95B5A9D6-4210-73C2-D184-ABCECC668C05}"/>
              </a:ext>
            </a:extLst>
          </p:cNvPr>
          <p:cNvSpPr txBox="1"/>
          <p:nvPr/>
        </p:nvSpPr>
        <p:spPr>
          <a:xfrm>
            <a:off x="2234019" y="5486182"/>
            <a:ext cx="163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Piano</a:t>
            </a:r>
          </a:p>
        </p:txBody>
      </p:sp>
      <p:pic>
        <p:nvPicPr>
          <p:cNvPr id="2060" name="Piano">
            <a:hlinkClick r:id="" action="ppaction://media"/>
            <a:extLst>
              <a:ext uri="{FF2B5EF4-FFF2-40B4-BE49-F238E27FC236}">
                <a16:creationId xmlns:a16="http://schemas.microsoft.com/office/drawing/2014/main" id="{435414B5-8A3F-A194-29B3-E5D3FCB5D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79690" y="5484631"/>
            <a:ext cx="347398" cy="347398"/>
          </a:xfrm>
          <a:prstGeom prst="rect">
            <a:avLst/>
          </a:prstGeom>
        </p:spPr>
      </p:pic>
      <p:sp>
        <p:nvSpPr>
          <p:cNvPr id="2061" name="ZoneTexte 2060">
            <a:extLst>
              <a:ext uri="{FF2B5EF4-FFF2-40B4-BE49-F238E27FC236}">
                <a16:creationId xmlns:a16="http://schemas.microsoft.com/office/drawing/2014/main" id="{12325B31-73A7-7027-0013-1FF7DB628D2C}"/>
              </a:ext>
            </a:extLst>
          </p:cNvPr>
          <p:cNvSpPr txBox="1"/>
          <p:nvPr/>
        </p:nvSpPr>
        <p:spPr>
          <a:xfrm>
            <a:off x="5044350" y="5494578"/>
            <a:ext cx="1824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Harpe </a:t>
            </a:r>
          </a:p>
        </p:txBody>
      </p:sp>
      <p:pic>
        <p:nvPicPr>
          <p:cNvPr id="2068" name="Harpe">
            <a:hlinkClick r:id="" action="ppaction://media"/>
            <a:extLst>
              <a:ext uri="{FF2B5EF4-FFF2-40B4-BE49-F238E27FC236}">
                <a16:creationId xmlns:a16="http://schemas.microsoft.com/office/drawing/2014/main" id="{6C199EC5-90ED-2936-53FB-6A7086EED2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04309" y="55439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</p:childTnLst>
        </p:cTn>
      </p:par>
    </p:tnLst>
    <p:bldLst>
      <p:bldP spid="5" grpId="0"/>
      <p:bldP spid="24" grpId="0"/>
      <p:bldP spid="2051" grpId="0"/>
      <p:bldP spid="2055" grpId="0"/>
      <p:bldP spid="2056" grpId="0"/>
      <p:bldP spid="2059" grpId="0"/>
      <p:bldP spid="20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86C4-8857-C8F1-9E43-76BEF369D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830B2F-1D85-6C2A-6F2F-0BBB50E6C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2025/2026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4BC9F14-1C4C-3FD4-DFDC-6FD642AF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16E9A98-48B4-27ED-8B28-087D87D078FE}"/>
              </a:ext>
            </a:extLst>
          </p:cNvPr>
          <p:cNvSpPr txBox="1"/>
          <p:nvPr/>
        </p:nvSpPr>
        <p:spPr>
          <a:xfrm>
            <a:off x="4923692" y="357065"/>
            <a:ext cx="5502101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Variations sur les ondes à une dimension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582372-23F7-A680-FC50-8BAB797B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334" y="303025"/>
            <a:ext cx="849663" cy="4796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B9903F6-C07A-B0D5-65DA-4B09503DD8BB}"/>
              </a:ext>
            </a:extLst>
          </p:cNvPr>
          <p:cNvSpPr txBox="1"/>
          <p:nvPr/>
        </p:nvSpPr>
        <p:spPr>
          <a:xfrm>
            <a:off x="2146680" y="958486"/>
            <a:ext cx="843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Nécessité d’une force de rappel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B6DD92-6701-3FFF-EAE3-FE230B215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171" y="1809221"/>
            <a:ext cx="1754685" cy="8879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41CE8B-62C7-F256-499A-3BC903EAB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084" y="3493840"/>
            <a:ext cx="1731056" cy="1088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D8FCF6-9DDA-1049-85D5-67D621D59E87}"/>
              </a:ext>
            </a:extLst>
          </p:cNvPr>
          <p:cNvSpPr txBox="1"/>
          <p:nvPr/>
        </p:nvSpPr>
        <p:spPr>
          <a:xfrm>
            <a:off x="2284534" y="4194600"/>
            <a:ext cx="393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Jouer du violon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0321BB6-4459-21B6-1343-EC83CF64E069}"/>
              </a:ext>
            </a:extLst>
          </p:cNvPr>
          <p:cNvSpPr txBox="1"/>
          <p:nvPr/>
        </p:nvSpPr>
        <p:spPr>
          <a:xfrm>
            <a:off x="2204171" y="2793752"/>
            <a:ext cx="1910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Corde tendue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152F008-D94A-DB82-4AA7-405AAD211E73}"/>
              </a:ext>
            </a:extLst>
          </p:cNvPr>
          <p:cNvSpPr txBox="1"/>
          <p:nvPr/>
        </p:nvSpPr>
        <p:spPr>
          <a:xfrm>
            <a:off x="7207887" y="1453011"/>
            <a:ext cx="2288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Tige métallique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6F5A6DD-572D-F3BE-74F5-2C043B4BFA3A}"/>
              </a:ext>
            </a:extLst>
          </p:cNvPr>
          <p:cNvSpPr txBox="1"/>
          <p:nvPr/>
        </p:nvSpPr>
        <p:spPr>
          <a:xfrm>
            <a:off x="2146680" y="1428747"/>
            <a:ext cx="3321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Volume fluide : compressibilité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3740609-DAE0-F211-2D40-F0D80999FCF7}"/>
                  </a:ext>
                </a:extLst>
              </p:cNvPr>
              <p:cNvSpPr txBox="1"/>
              <p:nvPr/>
            </p:nvSpPr>
            <p:spPr>
              <a:xfrm>
                <a:off x="2611956" y="3230715"/>
                <a:ext cx="547279" cy="545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3740609-DAE0-F211-2D40-F0D80999F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956" y="3230715"/>
                <a:ext cx="547279" cy="545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9" name="ZoneTexte 2048">
                <a:extLst>
                  <a:ext uri="{FF2B5EF4-FFF2-40B4-BE49-F238E27FC236}">
                    <a16:creationId xmlns:a16="http://schemas.microsoft.com/office/drawing/2014/main" id="{8DFED883-68A3-890D-4819-9D7FC1C48163}"/>
                  </a:ext>
                </a:extLst>
              </p:cNvPr>
              <p:cNvSpPr txBox="1"/>
              <p:nvPr/>
            </p:nvSpPr>
            <p:spPr>
              <a:xfrm flipH="1">
                <a:off x="4977348" y="4870040"/>
                <a:ext cx="1897382" cy="33855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Fondamenta</a:t>
                </a:r>
                <a:r>
                  <a:rPr lang="fr-FR" sz="1600" dirty="0"/>
                  <a:t>l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2049" name="ZoneTexte 2048">
                <a:extLst>
                  <a:ext uri="{FF2B5EF4-FFF2-40B4-BE49-F238E27FC236}">
                    <a16:creationId xmlns:a16="http://schemas.microsoft.com/office/drawing/2014/main" id="{8DFED883-68A3-890D-4819-9D7FC1C48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77348" y="4870040"/>
                <a:ext cx="1897382" cy="338554"/>
              </a:xfrm>
              <a:prstGeom prst="rect">
                <a:avLst/>
              </a:prstGeom>
              <a:blipFill>
                <a:blip r:embed="rId7"/>
                <a:stretch>
                  <a:fillRect t="-3509" b="-2105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ZoneTexte 2050">
                <a:extLst>
                  <a:ext uri="{FF2B5EF4-FFF2-40B4-BE49-F238E27FC236}">
                    <a16:creationId xmlns:a16="http://schemas.microsoft.com/office/drawing/2014/main" id="{D8D04AE7-A984-FA16-91C8-FBBB2172EA93}"/>
                  </a:ext>
                </a:extLst>
              </p:cNvPr>
              <p:cNvSpPr txBox="1"/>
              <p:nvPr/>
            </p:nvSpPr>
            <p:spPr>
              <a:xfrm flipH="1">
                <a:off x="7121658" y="4870040"/>
                <a:ext cx="3541543" cy="11079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Corde pincée </a:t>
                </a:r>
                <a:r>
                  <a:rPr lang="fr-FR" sz="1200" dirty="0"/>
                  <a:t>au 2/3 : nouveau fondamental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/4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fr-FR" sz="1400" dirty="0"/>
              </a:p>
              <a:p>
                <a:r>
                  <a:rPr lang="fr-FR" sz="1200" i="1" dirty="0"/>
                  <a:t>Les autres harmoniques sont amorties, sauf celle avec un nœud à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120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1200" i="1" dirty="0" smtClean="0">
                        <a:latin typeface="Cambria Math" panose="02040503050406030204" pitchFamily="18" charset="0"/>
                      </a:rPr>
                      <m:t>/3</m:t>
                    </m:r>
                  </m:oMath>
                </a14:m>
                <a:endParaRPr lang="fr-FR" sz="1200" i="1" dirty="0"/>
              </a:p>
              <a:p>
                <a:r>
                  <a:rPr lang="fr-FR" sz="1200" dirty="0"/>
                  <a:t>La1</a:t>
                </a:r>
                <a:r>
                  <a:rPr lang="fr-FR" sz="1200" baseline="30000" dirty="0"/>
                  <a:t>ère</a:t>
                </a:r>
                <a:r>
                  <a:rPr lang="fr-FR" sz="1200" dirty="0"/>
                  <a:t> harmonique non amortie : </a:t>
                </a:r>
                <a14:m>
                  <m:oMath xmlns:m="http://schemas.openxmlformats.org/officeDocument/2006/math">
                    <m:r>
                      <a:rPr lang="fr-FR" sz="14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051" name="ZoneTexte 2050">
                <a:extLst>
                  <a:ext uri="{FF2B5EF4-FFF2-40B4-BE49-F238E27FC236}">
                    <a16:creationId xmlns:a16="http://schemas.microsoft.com/office/drawing/2014/main" id="{D8D04AE7-A984-FA16-91C8-FBBB2172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21658" y="4870040"/>
                <a:ext cx="3541543" cy="1107996"/>
              </a:xfrm>
              <a:prstGeom prst="rect">
                <a:avLst/>
              </a:prstGeom>
              <a:blipFill>
                <a:blip r:embed="rId8"/>
                <a:stretch>
                  <a:fillRect b="-271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3" name="Image 2052">
            <a:extLst>
              <a:ext uri="{FF2B5EF4-FFF2-40B4-BE49-F238E27FC236}">
                <a16:creationId xmlns:a16="http://schemas.microsoft.com/office/drawing/2014/main" id="{598AABC7-F7E7-8874-9D6F-0973CEA906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8122" t="43751" r="36322" b="20128"/>
          <a:stretch>
            <a:fillRect/>
          </a:stretch>
        </p:blipFill>
        <p:spPr>
          <a:xfrm>
            <a:off x="2603069" y="4554415"/>
            <a:ext cx="2127351" cy="1691338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058" name="Groupe 2057">
            <a:extLst>
              <a:ext uri="{FF2B5EF4-FFF2-40B4-BE49-F238E27FC236}">
                <a16:creationId xmlns:a16="http://schemas.microsoft.com/office/drawing/2014/main" id="{C5FEDE0F-D3BD-3E81-1030-26C45619BD5A}"/>
              </a:ext>
            </a:extLst>
          </p:cNvPr>
          <p:cNvGrpSpPr/>
          <p:nvPr/>
        </p:nvGrpSpPr>
        <p:grpSpPr>
          <a:xfrm>
            <a:off x="3691656" y="3082203"/>
            <a:ext cx="1351837" cy="884831"/>
            <a:chOff x="3715776" y="2937975"/>
            <a:chExt cx="1351837" cy="884831"/>
          </a:xfrm>
        </p:grpSpPr>
        <p:pic>
          <p:nvPicPr>
            <p:cNvPr id="2055" name="Image 2054">
              <a:extLst>
                <a:ext uri="{FF2B5EF4-FFF2-40B4-BE49-F238E27FC236}">
                  <a16:creationId xmlns:a16="http://schemas.microsoft.com/office/drawing/2014/main" id="{DE7BBF68-96EC-C1CC-6B39-3B934152F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0361" t="33794" r="52764" b="48077"/>
            <a:stretch>
              <a:fillRect/>
            </a:stretch>
          </p:blipFill>
          <p:spPr>
            <a:xfrm>
              <a:off x="3715776" y="2937975"/>
              <a:ext cx="1351837" cy="88483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2056" name="ZoneTexte 2055">
              <a:extLst>
                <a:ext uri="{FF2B5EF4-FFF2-40B4-BE49-F238E27FC236}">
                  <a16:creationId xmlns:a16="http://schemas.microsoft.com/office/drawing/2014/main" id="{90AC26B4-39F3-F22D-A88D-66A8BAB9F249}"/>
                </a:ext>
              </a:extLst>
            </p:cNvPr>
            <p:cNvSpPr txBox="1"/>
            <p:nvPr/>
          </p:nvSpPr>
          <p:spPr>
            <a:xfrm>
              <a:off x="4471142" y="3362750"/>
              <a:ext cx="138650" cy="2628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T</a:t>
              </a:r>
            </a:p>
          </p:txBody>
        </p:sp>
      </p:grpSp>
      <p:pic>
        <p:nvPicPr>
          <p:cNvPr id="2059" name="Image 2058">
            <a:extLst>
              <a:ext uri="{FF2B5EF4-FFF2-40B4-BE49-F238E27FC236}">
                <a16:creationId xmlns:a16="http://schemas.microsoft.com/office/drawing/2014/main" id="{52072F8C-476C-88CC-C07D-42F9FD9438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4730" y="2021257"/>
            <a:ext cx="2397369" cy="73519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060" name="ZoneTexte 2059">
            <a:extLst>
              <a:ext uri="{FF2B5EF4-FFF2-40B4-BE49-F238E27FC236}">
                <a16:creationId xmlns:a16="http://schemas.microsoft.com/office/drawing/2014/main" id="{95D3E3F5-AFF6-4640-CF6B-130A88A9A896}"/>
              </a:ext>
            </a:extLst>
          </p:cNvPr>
          <p:cNvSpPr txBox="1"/>
          <p:nvPr/>
        </p:nvSpPr>
        <p:spPr>
          <a:xfrm>
            <a:off x="9572700" y="1990547"/>
            <a:ext cx="2011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Oscillations transversales et longitudinales</a:t>
            </a:r>
          </a:p>
        </p:txBody>
      </p:sp>
      <p:pic>
        <p:nvPicPr>
          <p:cNvPr id="2061" name="Image 2060">
            <a:extLst>
              <a:ext uri="{FF2B5EF4-FFF2-40B4-BE49-F238E27FC236}">
                <a16:creationId xmlns:a16="http://schemas.microsoft.com/office/drawing/2014/main" id="{1A165046-7912-37A6-99B9-3D75850AC9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8257" y="3157995"/>
            <a:ext cx="2295863" cy="994875"/>
          </a:xfrm>
          <a:prstGeom prst="rect">
            <a:avLst/>
          </a:prstGeom>
        </p:spPr>
      </p:pic>
      <p:pic>
        <p:nvPicPr>
          <p:cNvPr id="2063" name="Image 2062">
            <a:extLst>
              <a:ext uri="{FF2B5EF4-FFF2-40B4-BE49-F238E27FC236}">
                <a16:creationId xmlns:a16="http://schemas.microsoft.com/office/drawing/2014/main" id="{0A912C54-4909-9AA4-AE55-B13B669D3BC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6135" t="23744" r="33462" b="23718"/>
          <a:stretch>
            <a:fillRect/>
          </a:stretch>
        </p:blipFill>
        <p:spPr>
          <a:xfrm rot="3274660" flipH="1">
            <a:off x="4737783" y="3214282"/>
            <a:ext cx="153597" cy="342673"/>
          </a:xfrm>
          <a:prstGeom prst="rect">
            <a:avLst/>
          </a:prstGeom>
        </p:spPr>
      </p:pic>
      <p:sp>
        <p:nvSpPr>
          <p:cNvPr id="2066" name="ZoneTexte 2065">
            <a:extLst>
              <a:ext uri="{FF2B5EF4-FFF2-40B4-BE49-F238E27FC236}">
                <a16:creationId xmlns:a16="http://schemas.microsoft.com/office/drawing/2014/main" id="{9599B1FA-8562-316E-4EB6-7DCC200A6B69}"/>
              </a:ext>
            </a:extLst>
          </p:cNvPr>
          <p:cNvSpPr txBox="1"/>
          <p:nvPr/>
        </p:nvSpPr>
        <p:spPr>
          <a:xfrm>
            <a:off x="5092388" y="5497181"/>
            <a:ext cx="1782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Une référence : </a:t>
            </a:r>
            <a:r>
              <a:rPr lang="fr-FR" sz="1100" dirty="0">
                <a:hlinkClick r:id="rId14"/>
              </a:rPr>
              <a:t>cours ENSIM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2095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7" grpId="0"/>
      <p:bldP spid="29" grpId="0"/>
      <p:bldP spid="30" grpId="0"/>
      <p:bldP spid="2049" grpId="0" animBg="1"/>
      <p:bldP spid="2051" grpId="0" animBg="1"/>
      <p:bldP spid="2060" grpId="0"/>
      <p:bldP spid="2066" grpId="0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8116</TotalTime>
  <Words>1774</Words>
  <Application>Microsoft Office PowerPoint</Application>
  <PresentationFormat>Grand écran</PresentationFormat>
  <Paragraphs>334</Paragraphs>
  <Slides>18</Slides>
  <Notes>13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Cambria Math</vt:lpstr>
      <vt:lpstr>Century Gothic</vt:lpstr>
      <vt:lpstr>Wingdings</vt:lpstr>
      <vt:lpstr>Wingdings 3</vt:lpstr>
      <vt:lpstr>Brin</vt:lpstr>
      <vt:lpstr>            Un peu de Science pour comprendre le monde moderne  Les ondes et nous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109</cp:revision>
  <dcterms:created xsi:type="dcterms:W3CDTF">2019-10-08T12:41:07Z</dcterms:created>
  <dcterms:modified xsi:type="dcterms:W3CDTF">2025-11-22T14:21:35Z</dcterms:modified>
</cp:coreProperties>
</file>