
<file path=[Content_Types].xml><?xml version="1.0" encoding="utf-8"?>
<Types xmlns="http://schemas.openxmlformats.org/package/2006/content-types">
  <Default Extension="emf" ContentType="image/x-emf"/>
  <Default Extension="gif" ContentType="image/gif"/>
  <Default Extension="img" ContentType="image/pn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9" r:id="rId1"/>
  </p:sldMasterIdLst>
  <p:notesMasterIdLst>
    <p:notesMasterId r:id="rId46"/>
  </p:notesMasterIdLst>
  <p:handoutMasterIdLst>
    <p:handoutMasterId r:id="rId47"/>
  </p:handoutMasterIdLst>
  <p:sldIdLst>
    <p:sldId id="442" r:id="rId2"/>
    <p:sldId id="540" r:id="rId3"/>
    <p:sldId id="552" r:id="rId4"/>
    <p:sldId id="557" r:id="rId5"/>
    <p:sldId id="534" r:id="rId6"/>
    <p:sldId id="556" r:id="rId7"/>
    <p:sldId id="486" r:id="rId8"/>
    <p:sldId id="487" r:id="rId9"/>
    <p:sldId id="558" r:id="rId10"/>
    <p:sldId id="509" r:id="rId11"/>
    <p:sldId id="553" r:id="rId12"/>
    <p:sldId id="516" r:id="rId13"/>
    <p:sldId id="560" r:id="rId14"/>
    <p:sldId id="524" r:id="rId15"/>
    <p:sldId id="541" r:id="rId16"/>
    <p:sldId id="561" r:id="rId17"/>
    <p:sldId id="554" r:id="rId18"/>
    <p:sldId id="564" r:id="rId19"/>
    <p:sldId id="504" r:id="rId20"/>
    <p:sldId id="525" r:id="rId21"/>
    <p:sldId id="462" r:id="rId22"/>
    <p:sldId id="285" r:id="rId23"/>
    <p:sldId id="464" r:id="rId24"/>
    <p:sldId id="522" r:id="rId25"/>
    <p:sldId id="350" r:id="rId26"/>
    <p:sldId id="572" r:id="rId27"/>
    <p:sldId id="351" r:id="rId28"/>
    <p:sldId id="497" r:id="rId29"/>
    <p:sldId id="565" r:id="rId30"/>
    <p:sldId id="354" r:id="rId31"/>
    <p:sldId id="544" r:id="rId32"/>
    <p:sldId id="355" r:id="rId33"/>
    <p:sldId id="356" r:id="rId34"/>
    <p:sldId id="566" r:id="rId35"/>
    <p:sldId id="555" r:id="rId36"/>
    <p:sldId id="545" r:id="rId37"/>
    <p:sldId id="339" r:id="rId38"/>
    <p:sldId id="328" r:id="rId39"/>
    <p:sldId id="342" r:id="rId40"/>
    <p:sldId id="569" r:id="rId41"/>
    <p:sldId id="570" r:id="rId42"/>
    <p:sldId id="571" r:id="rId43"/>
    <p:sldId id="527" r:id="rId44"/>
    <p:sldId id="551" r:id="rId45"/>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maud Bernard" initials="RB" lastIdx="2" clrIdx="0">
    <p:extLst>
      <p:ext uri="{19B8F6BF-5375-455C-9EA6-DF929625EA0E}">
        <p15:presenceInfo xmlns:p15="http://schemas.microsoft.com/office/powerpoint/2012/main" userId="0a9b62a6bed289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44"/>
    <a:srgbClr val="F2947A"/>
    <a:srgbClr val="CDA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5937" autoAdjust="0"/>
  </p:normalViewPr>
  <p:slideViewPr>
    <p:cSldViewPr snapToGrid="0">
      <p:cViewPr varScale="1">
        <p:scale>
          <a:sx n="117" d="100"/>
          <a:sy n="117" d="100"/>
        </p:scale>
        <p:origin x="354" y="324"/>
      </p:cViewPr>
      <p:guideLst/>
    </p:cSldViewPr>
  </p:slideViewPr>
  <p:outlineViewPr>
    <p:cViewPr>
      <p:scale>
        <a:sx n="33" d="100"/>
        <a:sy n="33" d="100"/>
      </p:scale>
      <p:origin x="0" y="-2766"/>
    </p:cViewPr>
  </p:outlineViewPr>
  <p:notesTextViewPr>
    <p:cViewPr>
      <p:scale>
        <a:sx n="1" d="1"/>
        <a:sy n="1" d="1"/>
      </p:scale>
      <p:origin x="0" y="0"/>
    </p:cViewPr>
  </p:notesTextViewPr>
  <p:sorterViewPr>
    <p:cViewPr varScale="1">
      <p:scale>
        <a:sx n="100" d="100"/>
        <a:sy n="100" d="100"/>
      </p:scale>
      <p:origin x="0" y="-4194"/>
    </p:cViewPr>
  </p:sorterViewPr>
  <p:notesViewPr>
    <p:cSldViewPr snapToGrid="0">
      <p:cViewPr varScale="1">
        <p:scale>
          <a:sx n="72" d="100"/>
          <a:sy n="72" d="100"/>
        </p:scale>
        <p:origin x="2238"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1-06T12:15:33.115" idx="2">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1-06T12:15:33.115" idx="2">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B58DBA24-F9CB-4A11-9904-83A546913810}" type="datetimeFigureOut">
              <a:rPr lang="en-GB" smtClean="0"/>
              <a:t>05/12/2025</a:t>
            </a:fld>
            <a:endParaRPr lang="en-GB"/>
          </a:p>
        </p:txBody>
      </p:sp>
      <p:sp>
        <p:nvSpPr>
          <p:cNvPr id="4" name="Espace réservé du pied de page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C79685B4-137F-458E-9C02-F4B5CE05A442}" type="slidenum">
              <a:rPr lang="en-GB" smtClean="0"/>
              <a:t>‹N°›</a:t>
            </a:fld>
            <a:endParaRPr lang="en-GB"/>
          </a:p>
        </p:txBody>
      </p:sp>
    </p:spTree>
    <p:extLst>
      <p:ext uri="{BB962C8B-B14F-4D97-AF65-F5344CB8AC3E}">
        <p14:creationId xmlns:p14="http://schemas.microsoft.com/office/powerpoint/2010/main" val="790206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CC8950A6-AFDB-43AF-8E97-F7AA81D3FE4D}" type="datetimeFigureOut">
              <a:rPr lang="en-GB" smtClean="0"/>
              <a:t>05/12/2025</a:t>
            </a:fld>
            <a:endParaRPr lang="en-GB"/>
          </a:p>
        </p:txBody>
      </p:sp>
      <p:sp>
        <p:nvSpPr>
          <p:cNvPr id="4" name="Espace réservé de l'image des diapositives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839AD21F-9328-4FDF-B011-8639040226CD}" type="slidenum">
              <a:rPr lang="en-GB" smtClean="0"/>
              <a:t>‹N°›</a:t>
            </a:fld>
            <a:endParaRPr lang="en-GB"/>
          </a:p>
        </p:txBody>
      </p:sp>
    </p:spTree>
    <p:extLst>
      <p:ext uri="{BB962C8B-B14F-4D97-AF65-F5344CB8AC3E}">
        <p14:creationId xmlns:p14="http://schemas.microsoft.com/office/powerpoint/2010/main" val="354450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673AC-3619-949F-B2A5-A6D41B07A3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FE4E3C-0F83-4C1C-3274-D3ADBA5BA45B}"/>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506A7AA8-8338-6D60-2773-4E0FBD4CD7EF}"/>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17B044FA-D68D-38AC-4C46-2B1370A1FB45}"/>
              </a:ext>
            </a:extLst>
          </p:cNvPr>
          <p:cNvSpPr>
            <a:spLocks noGrp="1"/>
          </p:cNvSpPr>
          <p:nvPr>
            <p:ph type="sldNum" sz="quarter" idx="10"/>
          </p:nvPr>
        </p:nvSpPr>
        <p:spPr/>
        <p:txBody>
          <a:bodyPr/>
          <a:lstStyle/>
          <a:p>
            <a:fld id="{839AD21F-9328-4FDF-B011-8639040226CD}" type="slidenum">
              <a:rPr lang="en-GB" smtClean="0"/>
              <a:t>6</a:t>
            </a:fld>
            <a:endParaRPr lang="en-GB"/>
          </a:p>
        </p:txBody>
      </p:sp>
    </p:spTree>
    <p:extLst>
      <p:ext uri="{BB962C8B-B14F-4D97-AF65-F5344CB8AC3E}">
        <p14:creationId xmlns:p14="http://schemas.microsoft.com/office/powerpoint/2010/main" val="2701641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08384-7A0F-79AC-7791-74C1BE94F3E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915DB9-001D-DF2F-B63E-5576CD281F99}"/>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A9280C6B-B776-FA05-01A3-7CF6D05164CA}"/>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9C1024F1-5EF3-D225-D520-EBAE0DCB2D65}"/>
              </a:ext>
            </a:extLst>
          </p:cNvPr>
          <p:cNvSpPr>
            <a:spLocks noGrp="1"/>
          </p:cNvSpPr>
          <p:nvPr>
            <p:ph type="sldNum" sz="quarter" idx="10"/>
          </p:nvPr>
        </p:nvSpPr>
        <p:spPr/>
        <p:txBody>
          <a:bodyPr/>
          <a:lstStyle/>
          <a:p>
            <a:fld id="{839AD21F-9328-4FDF-B011-8639040226CD}" type="slidenum">
              <a:rPr lang="en-GB" smtClean="0"/>
              <a:t>29</a:t>
            </a:fld>
            <a:endParaRPr lang="en-GB"/>
          </a:p>
        </p:txBody>
      </p:sp>
    </p:spTree>
    <p:extLst>
      <p:ext uri="{BB962C8B-B14F-4D97-AF65-F5344CB8AC3E}">
        <p14:creationId xmlns:p14="http://schemas.microsoft.com/office/powerpoint/2010/main" val="3954573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839AD21F-9328-4FDF-B011-8639040226CD}" type="slidenum">
              <a:rPr lang="en-GB" smtClean="0"/>
              <a:t>30</a:t>
            </a:fld>
            <a:endParaRPr lang="en-GB"/>
          </a:p>
        </p:txBody>
      </p:sp>
    </p:spTree>
    <p:extLst>
      <p:ext uri="{BB962C8B-B14F-4D97-AF65-F5344CB8AC3E}">
        <p14:creationId xmlns:p14="http://schemas.microsoft.com/office/powerpoint/2010/main" val="143619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839AD21F-9328-4FDF-B011-8639040226CD}" type="slidenum">
              <a:rPr lang="en-GB" smtClean="0"/>
              <a:t>31</a:t>
            </a:fld>
            <a:endParaRPr lang="en-GB"/>
          </a:p>
        </p:txBody>
      </p:sp>
    </p:spTree>
    <p:extLst>
      <p:ext uri="{BB962C8B-B14F-4D97-AF65-F5344CB8AC3E}">
        <p14:creationId xmlns:p14="http://schemas.microsoft.com/office/powerpoint/2010/main" val="3316290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839AD21F-9328-4FDF-B011-8639040226CD}" type="slidenum">
              <a:rPr lang="en-GB" smtClean="0"/>
              <a:t>32</a:t>
            </a:fld>
            <a:endParaRPr lang="en-GB"/>
          </a:p>
        </p:txBody>
      </p:sp>
    </p:spTree>
    <p:extLst>
      <p:ext uri="{BB962C8B-B14F-4D97-AF65-F5344CB8AC3E}">
        <p14:creationId xmlns:p14="http://schemas.microsoft.com/office/powerpoint/2010/main" val="1108247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839AD21F-9328-4FDF-B011-8639040226CD}" type="slidenum">
              <a:rPr lang="en-GB" smtClean="0"/>
              <a:t>33</a:t>
            </a:fld>
            <a:endParaRPr lang="en-GB"/>
          </a:p>
        </p:txBody>
      </p:sp>
    </p:spTree>
    <p:extLst>
      <p:ext uri="{BB962C8B-B14F-4D97-AF65-F5344CB8AC3E}">
        <p14:creationId xmlns:p14="http://schemas.microsoft.com/office/powerpoint/2010/main" val="2538444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0D930-9004-E5AC-C861-4C2FE5211D9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AF0007-4F7E-11D2-64D3-1D1AB64AA9BF}"/>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3E193151-176A-C834-7D5F-D8D96494E13D}"/>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FFDDEC55-36E4-848C-21F3-C613FF2BF230}"/>
              </a:ext>
            </a:extLst>
          </p:cNvPr>
          <p:cNvSpPr>
            <a:spLocks noGrp="1"/>
          </p:cNvSpPr>
          <p:nvPr>
            <p:ph type="sldNum" sz="quarter" idx="10"/>
          </p:nvPr>
        </p:nvSpPr>
        <p:spPr/>
        <p:txBody>
          <a:bodyPr/>
          <a:lstStyle/>
          <a:p>
            <a:fld id="{839AD21F-9328-4FDF-B011-8639040226CD}" type="slidenum">
              <a:rPr lang="en-GB" smtClean="0"/>
              <a:t>34</a:t>
            </a:fld>
            <a:endParaRPr lang="en-GB"/>
          </a:p>
        </p:txBody>
      </p:sp>
    </p:spTree>
    <p:extLst>
      <p:ext uri="{BB962C8B-B14F-4D97-AF65-F5344CB8AC3E}">
        <p14:creationId xmlns:p14="http://schemas.microsoft.com/office/powerpoint/2010/main" val="3190158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567E6-B864-49AE-F2FE-4F54AA91D8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D6B5B3-B4BA-8C87-F915-44B6E8F229BB}"/>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B6931CC4-1B41-FFCF-ECFE-D22C44E8F8F6}"/>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7DF12E36-9311-A2BB-40B1-958E9D174626}"/>
              </a:ext>
            </a:extLst>
          </p:cNvPr>
          <p:cNvSpPr>
            <a:spLocks noGrp="1"/>
          </p:cNvSpPr>
          <p:nvPr>
            <p:ph type="sldNum" sz="quarter" idx="10"/>
          </p:nvPr>
        </p:nvSpPr>
        <p:spPr/>
        <p:txBody>
          <a:bodyPr/>
          <a:lstStyle/>
          <a:p>
            <a:fld id="{839AD21F-9328-4FDF-B011-8639040226CD}" type="slidenum">
              <a:rPr lang="en-GB" smtClean="0"/>
              <a:t>35</a:t>
            </a:fld>
            <a:endParaRPr lang="en-GB"/>
          </a:p>
        </p:txBody>
      </p:sp>
    </p:spTree>
    <p:extLst>
      <p:ext uri="{BB962C8B-B14F-4D97-AF65-F5344CB8AC3E}">
        <p14:creationId xmlns:p14="http://schemas.microsoft.com/office/powerpoint/2010/main" val="3877845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71906-27A2-C189-798D-7C571003B86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B6959C-1A86-4C48-9582-289675387375}"/>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A40004B7-67DE-7749-4F74-05CF4CEA4B47}"/>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C2723BEB-9390-133E-B933-0D945C99AA75}"/>
              </a:ext>
            </a:extLst>
          </p:cNvPr>
          <p:cNvSpPr>
            <a:spLocks noGrp="1"/>
          </p:cNvSpPr>
          <p:nvPr>
            <p:ph type="sldNum" sz="quarter" idx="10"/>
          </p:nvPr>
        </p:nvSpPr>
        <p:spPr/>
        <p:txBody>
          <a:bodyPr/>
          <a:lstStyle/>
          <a:p>
            <a:fld id="{839AD21F-9328-4FDF-B011-8639040226CD}" type="slidenum">
              <a:rPr lang="en-GB" smtClean="0"/>
              <a:t>40</a:t>
            </a:fld>
            <a:endParaRPr lang="en-GB"/>
          </a:p>
        </p:txBody>
      </p:sp>
    </p:spTree>
    <p:extLst>
      <p:ext uri="{BB962C8B-B14F-4D97-AF65-F5344CB8AC3E}">
        <p14:creationId xmlns:p14="http://schemas.microsoft.com/office/powerpoint/2010/main" val="1434930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839AD21F-9328-4FDF-B011-8639040226CD}" type="slidenum">
              <a:rPr lang="en-GB" smtClean="0"/>
              <a:t>43</a:t>
            </a:fld>
            <a:endParaRPr lang="en-GB"/>
          </a:p>
        </p:txBody>
      </p:sp>
    </p:spTree>
    <p:extLst>
      <p:ext uri="{BB962C8B-B14F-4D97-AF65-F5344CB8AC3E}">
        <p14:creationId xmlns:p14="http://schemas.microsoft.com/office/powerpoint/2010/main" val="2149122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839AD21F-9328-4FDF-B011-8639040226CD}" type="slidenum">
              <a:rPr lang="en-GB" smtClean="0"/>
              <a:t>7</a:t>
            </a:fld>
            <a:endParaRPr lang="en-GB"/>
          </a:p>
        </p:txBody>
      </p:sp>
    </p:spTree>
    <p:extLst>
      <p:ext uri="{BB962C8B-B14F-4D97-AF65-F5344CB8AC3E}">
        <p14:creationId xmlns:p14="http://schemas.microsoft.com/office/powerpoint/2010/main" val="4069390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839AD21F-9328-4FDF-B011-8639040226CD}" type="slidenum">
              <a:rPr lang="en-GB" smtClean="0"/>
              <a:t>8</a:t>
            </a:fld>
            <a:endParaRPr lang="en-GB"/>
          </a:p>
        </p:txBody>
      </p:sp>
    </p:spTree>
    <p:extLst>
      <p:ext uri="{BB962C8B-B14F-4D97-AF65-F5344CB8AC3E}">
        <p14:creationId xmlns:p14="http://schemas.microsoft.com/office/powerpoint/2010/main" val="401708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8FD28-75F7-3388-3831-EDA62829D9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9B3DBA-667A-68D8-BC9C-4948050A5E84}"/>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3BEF914C-369A-6A83-BBC9-44BCEDA4F19E}"/>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A4E740D2-77F2-03DF-6BE6-736A64031DF9}"/>
              </a:ext>
            </a:extLst>
          </p:cNvPr>
          <p:cNvSpPr>
            <a:spLocks noGrp="1"/>
          </p:cNvSpPr>
          <p:nvPr>
            <p:ph type="sldNum" sz="quarter" idx="10"/>
          </p:nvPr>
        </p:nvSpPr>
        <p:spPr/>
        <p:txBody>
          <a:bodyPr/>
          <a:lstStyle/>
          <a:p>
            <a:fld id="{839AD21F-9328-4FDF-B011-8639040226CD}" type="slidenum">
              <a:rPr lang="en-GB" smtClean="0"/>
              <a:t>9</a:t>
            </a:fld>
            <a:endParaRPr lang="en-GB"/>
          </a:p>
        </p:txBody>
      </p:sp>
    </p:spTree>
    <p:extLst>
      <p:ext uri="{BB962C8B-B14F-4D97-AF65-F5344CB8AC3E}">
        <p14:creationId xmlns:p14="http://schemas.microsoft.com/office/powerpoint/2010/main" val="161513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3055-0CE7-9409-FEBD-572F47C5AF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4F286C-47DF-3348-A803-B6A73B324E18}"/>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516BDCB8-33FB-D62F-A9CD-D32115939223}"/>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BF21630B-E28A-2250-E062-AF441AAA6B31}"/>
              </a:ext>
            </a:extLst>
          </p:cNvPr>
          <p:cNvSpPr>
            <a:spLocks noGrp="1"/>
          </p:cNvSpPr>
          <p:nvPr>
            <p:ph type="sldNum" sz="quarter" idx="10"/>
          </p:nvPr>
        </p:nvSpPr>
        <p:spPr/>
        <p:txBody>
          <a:bodyPr/>
          <a:lstStyle/>
          <a:p>
            <a:fld id="{839AD21F-9328-4FDF-B011-8639040226CD}" type="slidenum">
              <a:rPr lang="en-GB" smtClean="0"/>
              <a:t>13</a:t>
            </a:fld>
            <a:endParaRPr lang="en-GB"/>
          </a:p>
        </p:txBody>
      </p:sp>
    </p:spTree>
    <p:extLst>
      <p:ext uri="{BB962C8B-B14F-4D97-AF65-F5344CB8AC3E}">
        <p14:creationId xmlns:p14="http://schemas.microsoft.com/office/powerpoint/2010/main" val="101499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2822D-B3A7-B2B1-97C4-A01EF5447C6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6D1810-F40B-9594-D0F7-60C913BE3654}"/>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882A38A9-8444-17E0-2F51-1B49697F02DF}"/>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6B127DDA-7070-AE5B-921C-8F59B75A60FF}"/>
              </a:ext>
            </a:extLst>
          </p:cNvPr>
          <p:cNvSpPr>
            <a:spLocks noGrp="1"/>
          </p:cNvSpPr>
          <p:nvPr>
            <p:ph type="sldNum" sz="quarter" idx="10"/>
          </p:nvPr>
        </p:nvSpPr>
        <p:spPr/>
        <p:txBody>
          <a:bodyPr/>
          <a:lstStyle/>
          <a:p>
            <a:fld id="{839AD21F-9328-4FDF-B011-8639040226CD}" type="slidenum">
              <a:rPr lang="en-GB" smtClean="0"/>
              <a:t>16</a:t>
            </a:fld>
            <a:endParaRPr lang="en-GB"/>
          </a:p>
        </p:txBody>
      </p:sp>
    </p:spTree>
    <p:extLst>
      <p:ext uri="{BB962C8B-B14F-4D97-AF65-F5344CB8AC3E}">
        <p14:creationId xmlns:p14="http://schemas.microsoft.com/office/powerpoint/2010/main" val="1597441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CFFBD-D049-036A-7275-5110F3A38B6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6D2DE9-29D0-9396-A100-A3A21FA60BE9}"/>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0BDAC34D-374E-701A-8BEA-F711E50D0835}"/>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BD059657-3BA6-EC88-C575-96E6870BA8B3}"/>
              </a:ext>
            </a:extLst>
          </p:cNvPr>
          <p:cNvSpPr>
            <a:spLocks noGrp="1"/>
          </p:cNvSpPr>
          <p:nvPr>
            <p:ph type="sldNum" sz="quarter" idx="10"/>
          </p:nvPr>
        </p:nvSpPr>
        <p:spPr/>
        <p:txBody>
          <a:bodyPr/>
          <a:lstStyle/>
          <a:p>
            <a:fld id="{839AD21F-9328-4FDF-B011-8639040226CD}" type="slidenum">
              <a:rPr lang="en-GB" smtClean="0"/>
              <a:t>18</a:t>
            </a:fld>
            <a:endParaRPr lang="en-GB"/>
          </a:p>
        </p:txBody>
      </p:sp>
    </p:spTree>
    <p:extLst>
      <p:ext uri="{BB962C8B-B14F-4D97-AF65-F5344CB8AC3E}">
        <p14:creationId xmlns:p14="http://schemas.microsoft.com/office/powerpoint/2010/main" val="164760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839AD21F-9328-4FDF-B011-8639040226CD}" type="slidenum">
              <a:rPr lang="en-GB" smtClean="0"/>
              <a:t>19</a:t>
            </a:fld>
            <a:endParaRPr lang="en-GB"/>
          </a:p>
        </p:txBody>
      </p:sp>
    </p:spTree>
    <p:extLst>
      <p:ext uri="{BB962C8B-B14F-4D97-AF65-F5344CB8AC3E}">
        <p14:creationId xmlns:p14="http://schemas.microsoft.com/office/powerpoint/2010/main" val="260329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839AD21F-9328-4FDF-B011-8639040226CD}" type="slidenum">
              <a:rPr lang="en-GB" smtClean="0"/>
              <a:t>27</a:t>
            </a:fld>
            <a:endParaRPr lang="en-GB"/>
          </a:p>
        </p:txBody>
      </p:sp>
    </p:spTree>
    <p:extLst>
      <p:ext uri="{BB962C8B-B14F-4D97-AF65-F5344CB8AC3E}">
        <p14:creationId xmlns:p14="http://schemas.microsoft.com/office/powerpoint/2010/main" val="1566633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r>
              <a:rPr lang="fr-FR"/>
              <a:t>2025-2006</a:t>
            </a:r>
            <a:endParaRPr lang="en-GB"/>
          </a:p>
        </p:txBody>
      </p:sp>
      <p:sp>
        <p:nvSpPr>
          <p:cNvPr id="5" name="Footer Placeholder 4"/>
          <p:cNvSpPr>
            <a:spLocks noGrp="1"/>
          </p:cNvSpPr>
          <p:nvPr>
            <p:ph type="ftr" sz="quarter" idx="11"/>
          </p:nvPr>
        </p:nvSpPr>
        <p:spPr/>
        <p:txBody>
          <a:bodyPr/>
          <a:lstStyle/>
          <a:p>
            <a:r>
              <a:rPr lang="fr-FR"/>
              <a:t>Un peu de Physique pour comprendre le monde moderne - débutant</a:t>
            </a:r>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a:xfrm>
            <a:off x="531812" y="4529540"/>
            <a:ext cx="779767" cy="365125"/>
          </a:xfrm>
        </p:spPr>
        <p:txBody>
          <a:bodyPr/>
          <a:lstStyle/>
          <a:p>
            <a:fld id="{28CF56FF-A9C7-48CE-B5A8-E2EC5C60375F}" type="slidenum">
              <a:rPr lang="en-GB" smtClean="0"/>
              <a:t>‹N°›</a:t>
            </a:fld>
            <a:endParaRPr lang="en-GB"/>
          </a:p>
        </p:txBody>
      </p:sp>
      <p:pic>
        <p:nvPicPr>
          <p:cNvPr id="8" name="Image 7">
            <a:extLst>
              <a:ext uri="{FF2B5EF4-FFF2-40B4-BE49-F238E27FC236}">
                <a16:creationId xmlns:a16="http://schemas.microsoft.com/office/drawing/2014/main" id="{ED43BF95-967B-4BAE-A052-FBB00E6837E5}"/>
              </a:ext>
            </a:extLst>
          </p:cNvPr>
          <p:cNvPicPr>
            <a:picLocks noChangeAspect="1"/>
          </p:cNvPicPr>
          <p:nvPr userDrawn="1"/>
        </p:nvPicPr>
        <p:blipFill>
          <a:blip r:embed="rId2"/>
          <a:stretch>
            <a:fillRect/>
          </a:stretch>
        </p:blipFill>
        <p:spPr>
          <a:xfrm>
            <a:off x="3705765" y="3627120"/>
            <a:ext cx="6962235" cy="60965"/>
          </a:xfrm>
          <a:prstGeom prst="rect">
            <a:avLst/>
          </a:prstGeom>
        </p:spPr>
      </p:pic>
    </p:spTree>
    <p:extLst>
      <p:ext uri="{BB962C8B-B14F-4D97-AF65-F5344CB8AC3E}">
        <p14:creationId xmlns:p14="http://schemas.microsoft.com/office/powerpoint/2010/main" val="4203136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a:t>2025-2006</a:t>
            </a:r>
            <a:endParaRPr lang="en-GB" dirty="0"/>
          </a:p>
        </p:txBody>
      </p:sp>
      <p:sp>
        <p:nvSpPr>
          <p:cNvPr id="5" name="Footer Placeholder 4"/>
          <p:cNvSpPr>
            <a:spLocks noGrp="1"/>
          </p:cNvSpPr>
          <p:nvPr>
            <p:ph type="ftr" sz="quarter" idx="11"/>
          </p:nvPr>
        </p:nvSpPr>
        <p:spPr/>
        <p:txBody>
          <a:bodyPr/>
          <a:lstStyle/>
          <a:p>
            <a:r>
              <a:rPr lang="fr-FR"/>
              <a:t>Un peu de Physique pour comprendre le monde moderne - débutant</a:t>
            </a:r>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2203889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a:t>2025-2006</a:t>
            </a:r>
            <a:endParaRPr lang="en-GB" dirty="0"/>
          </a:p>
        </p:txBody>
      </p:sp>
      <p:sp>
        <p:nvSpPr>
          <p:cNvPr id="5" name="Footer Placeholder 4"/>
          <p:cNvSpPr>
            <a:spLocks noGrp="1"/>
          </p:cNvSpPr>
          <p:nvPr>
            <p:ph type="ftr" sz="quarter" idx="11"/>
          </p:nvPr>
        </p:nvSpPr>
        <p:spPr/>
        <p:txBody>
          <a:bodyPr/>
          <a:lstStyle/>
          <a:p>
            <a:r>
              <a:rPr lang="fr-FR"/>
              <a:t>Un peu de Physique pour comprendre le monde moderne - débutant</a:t>
            </a:r>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8CF56FF-A9C7-48CE-B5A8-E2EC5C60375F}" type="slidenum">
              <a:rPr lang="en-GB" smtClean="0"/>
              <a:t>‹N°›</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4709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r>
              <a:rPr lang="fr-FR"/>
              <a:t>2025-2006</a:t>
            </a:r>
            <a:endParaRPr lang="en-GB" dirty="0"/>
          </a:p>
        </p:txBody>
      </p:sp>
      <p:sp>
        <p:nvSpPr>
          <p:cNvPr id="6" name="Footer Placeholder 5"/>
          <p:cNvSpPr>
            <a:spLocks noGrp="1"/>
          </p:cNvSpPr>
          <p:nvPr>
            <p:ph type="ftr" sz="quarter" idx="11"/>
          </p:nvPr>
        </p:nvSpPr>
        <p:spPr/>
        <p:txBody>
          <a:bodyPr/>
          <a:lstStyle/>
          <a:p>
            <a:r>
              <a:rPr lang="fr-FR"/>
              <a:t>Un peu de Physique pour comprendre le monde moderne - débutant</a:t>
            </a:r>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510201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r>
              <a:rPr lang="fr-FR"/>
              <a:t>2025-2006</a:t>
            </a:r>
            <a:endParaRPr lang="en-GB" dirty="0"/>
          </a:p>
        </p:txBody>
      </p:sp>
      <p:sp>
        <p:nvSpPr>
          <p:cNvPr id="6" name="Footer Placeholder 5"/>
          <p:cNvSpPr>
            <a:spLocks noGrp="1"/>
          </p:cNvSpPr>
          <p:nvPr>
            <p:ph type="ftr" sz="quarter" idx="11"/>
          </p:nvPr>
        </p:nvSpPr>
        <p:spPr/>
        <p:txBody>
          <a:bodyPr/>
          <a:lstStyle/>
          <a:p>
            <a:r>
              <a:rPr lang="fr-FR"/>
              <a:t>Un peu de Physique pour comprendre le monde moderne - débutant</a:t>
            </a:r>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8CF56FF-A9C7-48CE-B5A8-E2EC5C60375F}" type="slidenum">
              <a:rPr lang="en-GB" smtClean="0"/>
              <a:t>‹N°›</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70921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r>
              <a:rPr lang="fr-FR"/>
              <a:t>2025-2006</a:t>
            </a:r>
            <a:endParaRPr lang="en-GB" dirty="0"/>
          </a:p>
        </p:txBody>
      </p:sp>
      <p:sp>
        <p:nvSpPr>
          <p:cNvPr id="6" name="Footer Placeholder 5"/>
          <p:cNvSpPr>
            <a:spLocks noGrp="1"/>
          </p:cNvSpPr>
          <p:nvPr>
            <p:ph type="ftr" sz="quarter" idx="11"/>
          </p:nvPr>
        </p:nvSpPr>
        <p:spPr/>
        <p:txBody>
          <a:bodyPr/>
          <a:lstStyle/>
          <a:p>
            <a:r>
              <a:rPr lang="fr-FR"/>
              <a:t>Un peu de Physique pour comprendre le monde moderne - débutant</a:t>
            </a:r>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8886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2025-2006</a:t>
            </a:r>
            <a:endParaRPr lang="en-GB"/>
          </a:p>
        </p:txBody>
      </p:sp>
      <p:sp>
        <p:nvSpPr>
          <p:cNvPr id="5" name="Footer Placeholder 4"/>
          <p:cNvSpPr>
            <a:spLocks noGrp="1"/>
          </p:cNvSpPr>
          <p:nvPr>
            <p:ph type="ftr" sz="quarter" idx="11"/>
          </p:nvPr>
        </p:nvSpPr>
        <p:spPr/>
        <p:txBody>
          <a:bodyPr/>
          <a:lstStyle/>
          <a:p>
            <a:r>
              <a:rPr lang="fr-FR"/>
              <a:t>Un peu de Physique pour comprendre le monde moderne - débutant</a:t>
            </a:r>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363472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2025-2006</a:t>
            </a:r>
            <a:endParaRPr lang="en-GB"/>
          </a:p>
        </p:txBody>
      </p:sp>
      <p:sp>
        <p:nvSpPr>
          <p:cNvPr id="5" name="Footer Placeholder 4"/>
          <p:cNvSpPr>
            <a:spLocks noGrp="1"/>
          </p:cNvSpPr>
          <p:nvPr>
            <p:ph type="ftr" sz="quarter" idx="11"/>
          </p:nvPr>
        </p:nvSpPr>
        <p:spPr/>
        <p:txBody>
          <a:bodyPr/>
          <a:lstStyle/>
          <a:p>
            <a:r>
              <a:rPr lang="fr-FR"/>
              <a:t>Un peu de Physique pour comprendre le monde moderne - débutant</a:t>
            </a:r>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2342541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e de page">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lvl1pPr>
              <a:defRPr sz="825">
                <a:latin typeface="Avenir LT Std 55 Roman" pitchFamily="34" charset="0"/>
              </a:defRPr>
            </a:lvl1pPr>
          </a:lstStyle>
          <a:p>
            <a:fld id="{45E6FB0D-F0DB-4FBC-A1DD-939FF27E752A}" type="slidenum">
              <a:rPr lang="en-US" kern="0" smtClean="0">
                <a:solidFill>
                  <a:sysClr val="windowText" lastClr="000000"/>
                </a:solidFill>
              </a:rPr>
              <a:pPr/>
              <a:t>‹N°›</a:t>
            </a:fld>
            <a:endParaRPr lang="en-US" kern="0" dirty="0">
              <a:solidFill>
                <a:sysClr val="windowText" lastClr="000000"/>
              </a:solidFill>
            </a:endParaRPr>
          </a:p>
        </p:txBody>
      </p:sp>
      <p:sp>
        <p:nvSpPr>
          <p:cNvPr id="5" name="Titre 4"/>
          <p:cNvSpPr>
            <a:spLocks noGrp="1"/>
          </p:cNvSpPr>
          <p:nvPr>
            <p:ph type="title" hasCustomPrompt="1"/>
          </p:nvPr>
        </p:nvSpPr>
        <p:spPr>
          <a:xfrm>
            <a:off x="1013885" y="274640"/>
            <a:ext cx="6034617" cy="496887"/>
          </a:xfrm>
          <a:prstGeom prst="rect">
            <a:avLst/>
          </a:prstGeom>
        </p:spPr>
        <p:txBody>
          <a:bodyPr/>
          <a:lstStyle>
            <a:lvl1pPr algn="l">
              <a:defRPr sz="1800" baseline="0">
                <a:solidFill>
                  <a:srgbClr val="F6621D"/>
                </a:solidFill>
                <a:latin typeface="Geared Slab" pitchFamily="2" charset="0"/>
                <a:ea typeface="Geared Slab" pitchFamily="2" charset="0"/>
              </a:defRPr>
            </a:lvl1pPr>
          </a:lstStyle>
          <a:p>
            <a:r>
              <a:rPr lang="fr-FR" dirty="0"/>
              <a:t>Titre de la présentation</a:t>
            </a:r>
            <a:endParaRPr lang="en-US" dirty="0"/>
          </a:p>
        </p:txBody>
      </p:sp>
      <p:sp>
        <p:nvSpPr>
          <p:cNvPr id="13" name="Espace réservé du texte 12"/>
          <p:cNvSpPr>
            <a:spLocks noGrp="1"/>
          </p:cNvSpPr>
          <p:nvPr>
            <p:ph type="body" sz="quarter" idx="14"/>
          </p:nvPr>
        </p:nvSpPr>
        <p:spPr>
          <a:xfrm>
            <a:off x="1013884" y="1428751"/>
            <a:ext cx="6756400" cy="1644040"/>
          </a:xfrm>
          <a:prstGeom prst="rect">
            <a:avLst/>
          </a:prstGeom>
        </p:spPr>
        <p:txBody>
          <a:bodyPr>
            <a:spAutoFit/>
          </a:bodyPr>
          <a:lstStyle>
            <a:lvl1pPr>
              <a:defRPr sz="1350"/>
            </a:lvl1pPr>
            <a:lvl2pPr>
              <a:defRPr sz="1350"/>
            </a:lvl2pPr>
            <a:lvl3pPr>
              <a:defRPr sz="1350"/>
            </a:lvl3pPr>
            <a:lvl4pPr>
              <a:defRPr sz="1350"/>
            </a:lvl4pPr>
            <a:lvl5pPr>
              <a:defRPr sz="135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609320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2025-2006</a:t>
            </a:r>
            <a:endParaRPr lang="en-GB"/>
          </a:p>
        </p:txBody>
      </p:sp>
      <p:sp>
        <p:nvSpPr>
          <p:cNvPr id="5" name="Footer Placeholder 4"/>
          <p:cNvSpPr>
            <a:spLocks noGrp="1"/>
          </p:cNvSpPr>
          <p:nvPr>
            <p:ph type="ftr" sz="quarter" idx="11"/>
          </p:nvPr>
        </p:nvSpPr>
        <p:spPr/>
        <p:txBody>
          <a:bodyPr/>
          <a:lstStyle/>
          <a:p>
            <a:r>
              <a:rPr lang="fr-FR"/>
              <a:t>Un peu de Physique pour comprendre le monde moderne - débutant</a:t>
            </a:r>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08340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a:t>2025-2006</a:t>
            </a:r>
            <a:endParaRPr lang="en-GB"/>
          </a:p>
        </p:txBody>
      </p:sp>
      <p:sp>
        <p:nvSpPr>
          <p:cNvPr id="5" name="Footer Placeholder 4"/>
          <p:cNvSpPr>
            <a:spLocks noGrp="1"/>
          </p:cNvSpPr>
          <p:nvPr>
            <p:ph type="ftr" sz="quarter" idx="11"/>
          </p:nvPr>
        </p:nvSpPr>
        <p:spPr/>
        <p:txBody>
          <a:bodyPr/>
          <a:lstStyle/>
          <a:p>
            <a:r>
              <a:rPr lang="fr-FR"/>
              <a:t>Un peu de Physique pour comprendre le monde moderne - débutant</a:t>
            </a:r>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895010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fr-FR"/>
              <a:t>2025-2006</a:t>
            </a:r>
            <a:endParaRPr lang="en-GB"/>
          </a:p>
        </p:txBody>
      </p:sp>
      <p:sp>
        <p:nvSpPr>
          <p:cNvPr id="6" name="Footer Placeholder 5"/>
          <p:cNvSpPr>
            <a:spLocks noGrp="1"/>
          </p:cNvSpPr>
          <p:nvPr>
            <p:ph type="ftr" sz="quarter" idx="11"/>
          </p:nvPr>
        </p:nvSpPr>
        <p:spPr/>
        <p:txBody>
          <a:bodyPr/>
          <a:lstStyle/>
          <a:p>
            <a:r>
              <a:rPr lang="fr-FR"/>
              <a:t>Un peu de Physique pour comprendre le monde moderne - débutant</a:t>
            </a:r>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451101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r>
              <a:rPr lang="fr-FR"/>
              <a:t>2025-2006</a:t>
            </a:r>
            <a:endParaRPr lang="en-GB"/>
          </a:p>
        </p:txBody>
      </p:sp>
      <p:sp>
        <p:nvSpPr>
          <p:cNvPr id="8" name="Footer Placeholder 7"/>
          <p:cNvSpPr>
            <a:spLocks noGrp="1"/>
          </p:cNvSpPr>
          <p:nvPr>
            <p:ph type="ftr" sz="quarter" idx="11"/>
          </p:nvPr>
        </p:nvSpPr>
        <p:spPr/>
        <p:txBody>
          <a:bodyPr/>
          <a:lstStyle/>
          <a:p>
            <a:r>
              <a:rPr lang="fr-FR"/>
              <a:t>Un peu de Physique pour comprendre le monde moderne - débutant</a:t>
            </a:r>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906397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2025-2006</a:t>
            </a:r>
            <a:endParaRPr lang="en-GB"/>
          </a:p>
        </p:txBody>
      </p:sp>
      <p:sp>
        <p:nvSpPr>
          <p:cNvPr id="4" name="Footer Placeholder 3"/>
          <p:cNvSpPr>
            <a:spLocks noGrp="1"/>
          </p:cNvSpPr>
          <p:nvPr>
            <p:ph type="ftr" sz="quarter" idx="11"/>
          </p:nvPr>
        </p:nvSpPr>
        <p:spPr/>
        <p:txBody>
          <a:bodyPr/>
          <a:lstStyle/>
          <a:p>
            <a:r>
              <a:rPr lang="fr-FR"/>
              <a:t>Un peu de Physique pour comprendre le monde moderne - débutant</a:t>
            </a:r>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204727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2025-2006</a:t>
            </a:r>
            <a:endParaRPr lang="en-GB" dirty="0"/>
          </a:p>
        </p:txBody>
      </p:sp>
      <p:sp>
        <p:nvSpPr>
          <p:cNvPr id="3" name="Footer Placeholder 2"/>
          <p:cNvSpPr>
            <a:spLocks noGrp="1"/>
          </p:cNvSpPr>
          <p:nvPr>
            <p:ph type="ftr" sz="quarter" idx="11"/>
          </p:nvPr>
        </p:nvSpPr>
        <p:spPr/>
        <p:txBody>
          <a:bodyPr/>
          <a:lstStyle/>
          <a:p>
            <a:r>
              <a:rPr lang="fr-FR"/>
              <a:t>Un peu de Physique pour comprendre le monde moderne - débutant</a:t>
            </a:r>
            <a:endParaRPr lang="en-GB"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sp>
        <p:nvSpPr>
          <p:cNvPr id="4" name="Slide Number Placeholder 3"/>
          <p:cNvSpPr>
            <a:spLocks noGrp="1"/>
          </p:cNvSpPr>
          <p:nvPr>
            <p:ph type="sldNum" sz="quarter" idx="12"/>
          </p:nvPr>
        </p:nvSpPr>
        <p:spPr/>
        <p:txBody>
          <a:bodyPr/>
          <a:lstStyle/>
          <a:p>
            <a:fld id="{28CF56FF-A9C7-48CE-B5A8-E2EC5C60375F}" type="slidenum">
              <a:rPr lang="en-GB" smtClean="0"/>
              <a:t>‹N°›</a:t>
            </a:fld>
            <a:endParaRPr lang="en-GB"/>
          </a:p>
        </p:txBody>
      </p:sp>
      <p:cxnSp>
        <p:nvCxnSpPr>
          <p:cNvPr id="7" name="Connecteur droit 6">
            <a:extLst>
              <a:ext uri="{FF2B5EF4-FFF2-40B4-BE49-F238E27FC236}">
                <a16:creationId xmlns:a16="http://schemas.microsoft.com/office/drawing/2014/main" id="{72C731DA-54BD-4C48-9901-F62A2033A8D7}"/>
              </a:ext>
            </a:extLst>
          </p:cNvPr>
          <p:cNvCxnSpPr/>
          <p:nvPr userDrawn="1"/>
        </p:nvCxnSpPr>
        <p:spPr>
          <a:xfrm flipV="1">
            <a:off x="4508501" y="812800"/>
            <a:ext cx="6946900" cy="381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0878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2025-2006</a:t>
            </a:r>
            <a:endParaRPr lang="en-GB" dirty="0"/>
          </a:p>
        </p:txBody>
      </p:sp>
      <p:sp>
        <p:nvSpPr>
          <p:cNvPr id="6" name="Footer Placeholder 5"/>
          <p:cNvSpPr>
            <a:spLocks noGrp="1"/>
          </p:cNvSpPr>
          <p:nvPr>
            <p:ph type="ftr" sz="quarter" idx="11"/>
          </p:nvPr>
        </p:nvSpPr>
        <p:spPr/>
        <p:txBody>
          <a:bodyPr/>
          <a:lstStyle/>
          <a:p>
            <a:r>
              <a:rPr lang="fr-FR"/>
              <a:t>Un peu de Physique pour comprendre le monde moderne - débutant</a:t>
            </a:r>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2359489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2025-2006</a:t>
            </a:r>
            <a:endParaRPr lang="en-GB" dirty="0"/>
          </a:p>
        </p:txBody>
      </p:sp>
      <p:sp>
        <p:nvSpPr>
          <p:cNvPr id="6" name="Footer Placeholder 5"/>
          <p:cNvSpPr>
            <a:spLocks noGrp="1"/>
          </p:cNvSpPr>
          <p:nvPr>
            <p:ph type="ftr" sz="quarter" idx="11"/>
          </p:nvPr>
        </p:nvSpPr>
        <p:spPr/>
        <p:txBody>
          <a:bodyPr/>
          <a:lstStyle/>
          <a:p>
            <a:r>
              <a:rPr lang="fr-FR"/>
              <a:t>Un peu de Physique pour comprendre le monde moderne - débutant</a:t>
            </a:r>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711803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a:t>2025-2006</a:t>
            </a:r>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Un peu de Physique pour comprendre le monde moderne - débutant</a:t>
            </a:r>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8CF56FF-A9C7-48CE-B5A8-E2EC5C60375F}" type="slidenum">
              <a:rPr lang="en-GB" smtClean="0"/>
              <a:t>‹N°›</a:t>
            </a:fld>
            <a:endParaRPr lang="en-GB" dirty="0"/>
          </a:p>
        </p:txBody>
      </p:sp>
    </p:spTree>
    <p:extLst>
      <p:ext uri="{BB962C8B-B14F-4D97-AF65-F5344CB8AC3E}">
        <p14:creationId xmlns:p14="http://schemas.microsoft.com/office/powerpoint/2010/main" val="401955151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698" r:id="rId17"/>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img"/><Relationship Id="rId3" Type="http://schemas.openxmlformats.org/officeDocument/2006/relationships/hyperlink" Target="mailto:bernard.remaud@univ-nantes.fr" TargetMode="External"/><Relationship Id="rId7" Type="http://schemas.openxmlformats.org/officeDocument/2006/relationships/image" Target="../media/image3.png"/><Relationship Id="rId2" Type="http://schemas.openxmlformats.org/officeDocument/2006/relationships/hyperlink" Target="https://intraperso.univ-nantes.fr/m-bernard-remaud-4061.kjsp?RH=1273152357689" TargetMode="External"/><Relationship Id="rId1" Type="http://schemas.openxmlformats.org/officeDocument/2006/relationships/slideLayout" Target="../slideLayouts/slideLayout1.xml"/><Relationship Id="rId6" Type="http://schemas.openxmlformats.org/officeDocument/2006/relationships/hyperlink" Target="https://www.youtube.com/channel/UCdPBh5KXlol50MEV8p1DrlA/" TargetMode="External"/><Relationship Id="rId5" Type="http://schemas.openxmlformats.org/officeDocument/2006/relationships/image" Target="../media/image2.jpg"/><Relationship Id="rId4" Type="http://schemas.openxmlformats.org/officeDocument/2006/relationships/hyperlink" Target="https://www.un-peu-de-physique.f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radiofrequences.gouv.fr/IMG/pdf/etat_des_lieux_des_reglementations_relatives_aux_radiofrequences_dans_l_union.pdf"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hyperlink" Target="https://www.anses.fr/fr/exposition-ondes-electromagnetiques-questions" TargetMode="External"/><Relationship Id="rId3" Type="http://schemas.openxmlformats.org/officeDocument/2006/relationships/hyperlink" Target="https://www.afis.org/-285-" TargetMode="External"/><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hyperlink" Target="https://www.anfr.fr/fileadmin/medias/etudes-rapports/expace/20200408-ANFR-analyse-mesures-2019.pdf" TargetMode="External"/><Relationship Id="rId11" Type="http://schemas.openxmlformats.org/officeDocument/2006/relationships/hyperlink" Target="https://www.robindestoits.org/" TargetMode="External"/><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Bioelectromagnetics,%201997,%2018:%20pp.514-523" TargetMode="Externa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s://www.unige.ch/medias/2023/le-telephone-portable-nuirait-la-qualite-du-sperme#:~:text=Elle%20montre%20qu'une%20utilisation,%C3%A0%20d%C3%A9couvrir%20dans%20Fertility%20%26%20Sterility."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anfr.fr/fileadmin/mediatheque/documents/expace/20180919-Analyse-mesures-2017.pdf"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cartoradio.fr/#/cartographie/all/lonlat/-1.555335/47.239367" TargetMode="External"/><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https://www.anses.fr/system/files/AP2016-SA-0176-RA.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anses.fr/fr/system/files/AP2012SA0091Ra.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omments" Target="../comments/comment2.xml"/><Relationship Id="rId5" Type="http://schemas.openxmlformats.org/officeDocument/2006/relationships/image" Target="../media/image24.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maison-travaux.fr/sequiper/conseils-pratiques/ondes-faut-eteindre-telephone-portable-nuit-359459.html" TargetMode="External"/><Relationship Id="rId2" Type="http://schemas.openxmlformats.org/officeDocument/2006/relationships/image" Target="../media/image65.emf"/><Relationship Id="rId1" Type="http://schemas.openxmlformats.org/officeDocument/2006/relationships/slideLayout" Target="../slideLayouts/slideLayout7.xml"/><Relationship Id="rId4" Type="http://schemas.openxmlformats.org/officeDocument/2006/relationships/hyperlink" Target="https://www.maison-travaux.fr/amenagements-exterieurs/terrasse-et-balcon-amenagement-exterieur/meilleures-idees-samenager-coin-repas-terrasse-564154.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maison-travaux.fr/renover/petits-travaux/entretenir-sa-maison-au-quotidien/dites-definitivement-adieu-nuisibles-acariens-bacteries-draps-grace-aspirateur-lidl-nouvelle-generation-571666.html" TargetMode="External"/><Relationship Id="rId2" Type="http://schemas.openxmlformats.org/officeDocument/2006/relationships/image" Target="../media/image65.emf"/><Relationship Id="rId1" Type="http://schemas.openxmlformats.org/officeDocument/2006/relationships/slideLayout" Target="../slideLayouts/slideLayout7.xml"/><Relationship Id="rId5" Type="http://schemas.openxmlformats.org/officeDocument/2006/relationships/hyperlink" Target="Effect%20of%20microwave%20heating%20on%20the%20acrylamide%20formation%20in%20foods" TargetMode="External"/><Relationship Id="rId4" Type="http://schemas.openxmlformats.org/officeDocument/2006/relationships/hyperlink" Target="https://www.maison-travaux.fr/renover/petits-travaux/entretenir-sa-maison-au-quotidien/ce-produit-menager-quon-croit-ecolo-est-en-fait-hyper-toxique-selon-un-allergologue-575779.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hyperlink" Target="https://open.spotify.com/show/42wWpSd2qk9Lx9y7dy5bYI?si=67f355ad5a3c46a7&amp;nd=1" TargetMode="External"/><Relationship Id="rId3" Type="http://schemas.openxmlformats.org/officeDocument/2006/relationships/image" Target="../media/image67.png"/><Relationship Id="rId7" Type="http://schemas.openxmlformats.org/officeDocument/2006/relationships/image" Target="../media/image69.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hyperlink" Target="https://un-peu-de-physique.fr/" TargetMode="External"/><Relationship Id="rId4" Type="http://schemas.openxmlformats.org/officeDocument/2006/relationships/hyperlink" Target="https://up.univ-nantes.f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4.jpg"/><Relationship Id="rId4" Type="http://schemas.openxmlformats.org/officeDocument/2006/relationships/image" Target="../media/image16.gif"/><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001103" y="1107467"/>
            <a:ext cx="5254557" cy="759587"/>
          </a:xfrm>
          <a:solidFill>
            <a:schemeClr val="bg2"/>
          </a:solidFill>
          <a:ln>
            <a:solidFill>
              <a:srgbClr val="FF0000"/>
            </a:solidFill>
          </a:ln>
          <a:effectLst>
            <a:glow rad="101600">
              <a:schemeClr val="accent1">
                <a:satMod val="175000"/>
                <a:alpha val="40000"/>
              </a:schemeClr>
            </a:glow>
            <a:softEdge rad="12700"/>
          </a:effectLst>
        </p:spPr>
        <p:txBody>
          <a:bodyPr>
            <a:noAutofit/>
          </a:bodyPr>
          <a:lstStyle/>
          <a:p>
            <a:pPr algn="ctr"/>
            <a:br>
              <a:rPr lang="fr-FR" sz="1350" dirty="0"/>
            </a:br>
            <a:br>
              <a:rPr lang="fr-FR" sz="1350" dirty="0"/>
            </a:br>
            <a:br>
              <a:rPr lang="fr-FR" sz="1350" dirty="0"/>
            </a:br>
            <a:br>
              <a:rPr lang="fr-FR" sz="1350" dirty="0"/>
            </a:br>
            <a:br>
              <a:rPr lang="fr-FR" sz="1350" dirty="0"/>
            </a:br>
            <a:br>
              <a:rPr lang="fr-FR" sz="1350" dirty="0"/>
            </a:br>
            <a:br>
              <a:rPr lang="fr-FR" sz="1350" dirty="0"/>
            </a:br>
            <a:br>
              <a:rPr lang="fr-FR" sz="1350" dirty="0"/>
            </a:br>
            <a:br>
              <a:rPr lang="fr-FR" sz="1350" dirty="0"/>
            </a:br>
            <a:br>
              <a:rPr lang="fr-FR" sz="1350" dirty="0"/>
            </a:br>
            <a:br>
              <a:rPr lang="fr-FR" sz="1350" dirty="0"/>
            </a:br>
            <a:br>
              <a:rPr lang="fr-FR" sz="1600" dirty="0"/>
            </a:br>
            <a:r>
              <a:rPr lang="fr-FR" sz="1600" dirty="0">
                <a:latin typeface="+mn-lt"/>
              </a:rPr>
              <a:t>Un peu de Science pour comprendre le monde moderne </a:t>
            </a:r>
            <a:br>
              <a:rPr lang="fr-FR" sz="1600" dirty="0">
                <a:latin typeface="+mn-lt"/>
              </a:rPr>
            </a:br>
            <a:r>
              <a:rPr lang="fr-FR" sz="1600" dirty="0">
                <a:solidFill>
                  <a:srgbClr val="FF0000"/>
                </a:solidFill>
              </a:rPr>
              <a:t>Les ondes et nous</a:t>
            </a:r>
            <a:endParaRPr lang="en-GB" sz="506" dirty="0">
              <a:latin typeface="+mn-lt"/>
            </a:endParaRPr>
          </a:p>
        </p:txBody>
      </p:sp>
      <p:sp>
        <p:nvSpPr>
          <p:cNvPr id="5" name="Rectangle 4">
            <a:extLst>
              <a:ext uri="{FF2B5EF4-FFF2-40B4-BE49-F238E27FC236}">
                <a16:creationId xmlns:a16="http://schemas.microsoft.com/office/drawing/2014/main" id="{335E469A-CA11-49F7-A1C6-871C553C9DD1}"/>
              </a:ext>
            </a:extLst>
          </p:cNvPr>
          <p:cNvSpPr/>
          <p:nvPr/>
        </p:nvSpPr>
        <p:spPr>
          <a:xfrm>
            <a:off x="4209873" y="5008748"/>
            <a:ext cx="5604096" cy="261610"/>
          </a:xfrm>
          <a:prstGeom prst="rect">
            <a:avLst/>
          </a:prstGeom>
        </p:spPr>
        <p:txBody>
          <a:bodyPr wrap="square">
            <a:spAutoFit/>
          </a:bodyPr>
          <a:lstStyle/>
          <a:p>
            <a:pPr defTabSz="192881"/>
            <a:r>
              <a:rPr lang="fr-FR" sz="800" dirty="0">
                <a:solidFill>
                  <a:srgbClr val="FF0000"/>
                </a:solidFill>
                <a:latin typeface="Century Gothic" panose="020B0502020202020204"/>
              </a:rPr>
              <a:t>Cette œuvre est sous licence Creative Commons Attribution - Pa</a:t>
            </a:r>
            <a:r>
              <a:rPr lang="fr-FR" sz="1100" dirty="0">
                <a:solidFill>
                  <a:srgbClr val="FF0000"/>
                </a:solidFill>
                <a:latin typeface="Century Gothic" panose="020B0502020202020204"/>
              </a:rPr>
              <a:t>s </a:t>
            </a:r>
            <a:r>
              <a:rPr lang="fr-FR" sz="800" dirty="0">
                <a:solidFill>
                  <a:srgbClr val="FF0000"/>
                </a:solidFill>
                <a:latin typeface="Century Gothic" panose="020B0502020202020204"/>
              </a:rPr>
              <a:t>d’Utilisation Commerciale 4.0 International</a:t>
            </a:r>
            <a:r>
              <a:rPr lang="fr-FR" sz="600" dirty="0">
                <a:solidFill>
                  <a:srgbClr val="FF0000"/>
                </a:solidFill>
                <a:latin typeface="Century Gothic" panose="020B0502020202020204"/>
              </a:rPr>
              <a:t>.</a:t>
            </a:r>
          </a:p>
        </p:txBody>
      </p:sp>
      <p:sp>
        <p:nvSpPr>
          <p:cNvPr id="4" name="Rectangle 3">
            <a:extLst>
              <a:ext uri="{FF2B5EF4-FFF2-40B4-BE49-F238E27FC236}">
                <a16:creationId xmlns:a16="http://schemas.microsoft.com/office/drawing/2014/main" id="{8F483092-4450-42C2-A2A7-F63B72841F6A}"/>
              </a:ext>
            </a:extLst>
          </p:cNvPr>
          <p:cNvSpPr/>
          <p:nvPr/>
        </p:nvSpPr>
        <p:spPr>
          <a:xfrm>
            <a:off x="4001102" y="2389119"/>
            <a:ext cx="1039416" cy="400110"/>
          </a:xfrm>
          <a:prstGeom prst="rect">
            <a:avLst/>
          </a:prstGeom>
        </p:spPr>
        <p:txBody>
          <a:bodyPr wrap="square">
            <a:spAutoFit/>
          </a:bodyPr>
          <a:lstStyle/>
          <a:p>
            <a:pPr defTabSz="385763"/>
            <a:r>
              <a:rPr lang="fr-FR" sz="1000" dirty="0">
                <a:solidFill>
                  <a:prstClr val="black"/>
                </a:solidFill>
                <a:latin typeface="Century Gothic" panose="020B0502020202020204"/>
                <a:hlinkClick r:id="rId2"/>
              </a:rPr>
              <a:t>Bernard Remaud</a:t>
            </a:r>
            <a:r>
              <a:rPr lang="fr-FR" sz="1000" dirty="0">
                <a:solidFill>
                  <a:prstClr val="black"/>
                </a:solidFill>
                <a:latin typeface="Century Gothic" panose="020B0502020202020204"/>
              </a:rPr>
              <a:t>                                                 </a:t>
            </a:r>
          </a:p>
        </p:txBody>
      </p:sp>
      <p:sp>
        <p:nvSpPr>
          <p:cNvPr id="7" name="Sous-titre 2">
            <a:extLst>
              <a:ext uri="{FF2B5EF4-FFF2-40B4-BE49-F238E27FC236}">
                <a16:creationId xmlns:a16="http://schemas.microsoft.com/office/drawing/2014/main" id="{7DA348C4-78EE-411D-A357-FC56EF4DCFB7}"/>
              </a:ext>
            </a:extLst>
          </p:cNvPr>
          <p:cNvSpPr txBox="1">
            <a:spLocks/>
          </p:cNvSpPr>
          <p:nvPr/>
        </p:nvSpPr>
        <p:spPr>
          <a:xfrm>
            <a:off x="4209872" y="3872322"/>
            <a:ext cx="4627724" cy="759588"/>
          </a:xfrm>
          <a:prstGeom prst="rect">
            <a:avLst/>
          </a:prstGeom>
          <a:ln>
            <a:solidFill>
              <a:srgbClr val="C00000"/>
            </a:solidFill>
          </a:ln>
        </p:spPr>
        <p:txBody>
          <a:bodyPr vert="horz" lIns="51435" tIns="25718" rIns="51435" bIns="25718"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fr-FR" sz="1200" dirty="0" err="1">
                <a:solidFill>
                  <a:schemeClr val="tx1"/>
                </a:solidFill>
              </a:rPr>
              <a:t>Ch</a:t>
            </a:r>
            <a:r>
              <a:rPr lang="fr-FR" sz="1200" dirty="0">
                <a:solidFill>
                  <a:schemeClr val="tx1"/>
                </a:solidFill>
              </a:rPr>
              <a:t> 7</a:t>
            </a:r>
          </a:p>
          <a:p>
            <a:pPr algn="ctr"/>
            <a:r>
              <a:rPr lang="fr-FR" sz="1400" dirty="0">
                <a:solidFill>
                  <a:srgbClr val="002060"/>
                </a:solidFill>
              </a:rPr>
              <a:t>Les effets des ondes électromagnétiques</a:t>
            </a:r>
          </a:p>
        </p:txBody>
      </p:sp>
      <p:sp>
        <p:nvSpPr>
          <p:cNvPr id="10" name="Rectangle 9">
            <a:extLst>
              <a:ext uri="{FF2B5EF4-FFF2-40B4-BE49-F238E27FC236}">
                <a16:creationId xmlns:a16="http://schemas.microsoft.com/office/drawing/2014/main" id="{AB92BC63-9DEE-45F6-B994-3EBE082F169E}"/>
              </a:ext>
            </a:extLst>
          </p:cNvPr>
          <p:cNvSpPr/>
          <p:nvPr/>
        </p:nvSpPr>
        <p:spPr>
          <a:xfrm>
            <a:off x="4001102" y="2835696"/>
            <a:ext cx="2149948" cy="369332"/>
          </a:xfrm>
          <a:prstGeom prst="rect">
            <a:avLst/>
          </a:prstGeom>
        </p:spPr>
        <p:txBody>
          <a:bodyPr wrap="none">
            <a:spAutoFit/>
          </a:bodyPr>
          <a:lstStyle/>
          <a:p>
            <a:pPr defTabSz="385763"/>
            <a:r>
              <a:rPr lang="fr-FR" sz="900" dirty="0">
                <a:solidFill>
                  <a:prstClr val="black"/>
                </a:solidFill>
                <a:latin typeface="Century Gothic" panose="020B0502020202020204"/>
                <a:hlinkClick r:id="rId3"/>
              </a:rPr>
              <a:t>bernard.remaud@univ-nantes.fr</a:t>
            </a:r>
            <a:endParaRPr lang="fr-FR" sz="900" dirty="0">
              <a:solidFill>
                <a:prstClr val="black"/>
              </a:solidFill>
              <a:latin typeface="Century Gothic" panose="020B0502020202020204"/>
            </a:endParaRPr>
          </a:p>
          <a:p>
            <a:pPr defTabSz="385763"/>
            <a:r>
              <a:rPr lang="fr-FR" sz="900" dirty="0">
                <a:solidFill>
                  <a:prstClr val="black"/>
                </a:solidFill>
                <a:hlinkClick r:id="rId4"/>
              </a:rPr>
              <a:t>https://www.un-peu-de-physique.fr</a:t>
            </a:r>
            <a:endParaRPr lang="fr-FR" sz="900" dirty="0">
              <a:solidFill>
                <a:prstClr val="black"/>
              </a:solidFill>
            </a:endParaRPr>
          </a:p>
        </p:txBody>
      </p:sp>
      <p:pic>
        <p:nvPicPr>
          <p:cNvPr id="14" name="Image 13">
            <a:hlinkClick r:id="rId4"/>
            <a:extLst>
              <a:ext uri="{FF2B5EF4-FFF2-40B4-BE49-F238E27FC236}">
                <a16:creationId xmlns:a16="http://schemas.microsoft.com/office/drawing/2014/main" id="{219162BA-5CCD-4E55-BF1F-246552E60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318" y="2381095"/>
            <a:ext cx="1131278" cy="890150"/>
          </a:xfrm>
          <a:prstGeom prst="rect">
            <a:avLst/>
          </a:prstGeom>
        </p:spPr>
      </p:pic>
      <p:grpSp>
        <p:nvGrpSpPr>
          <p:cNvPr id="18" name="Groupe 17">
            <a:extLst>
              <a:ext uri="{FF2B5EF4-FFF2-40B4-BE49-F238E27FC236}">
                <a16:creationId xmlns:a16="http://schemas.microsoft.com/office/drawing/2014/main" id="{A01A39BD-79CB-461F-B139-B96AD365B5E9}"/>
              </a:ext>
            </a:extLst>
          </p:cNvPr>
          <p:cNvGrpSpPr/>
          <p:nvPr/>
        </p:nvGrpSpPr>
        <p:grpSpPr>
          <a:xfrm>
            <a:off x="6457213" y="2381095"/>
            <a:ext cx="1193525" cy="1076018"/>
            <a:chOff x="7437829" y="2186910"/>
            <a:chExt cx="1407697" cy="1265427"/>
          </a:xfrm>
        </p:grpSpPr>
        <p:pic>
          <p:nvPicPr>
            <p:cNvPr id="8" name="Image 7">
              <a:hlinkClick r:id="rId6"/>
              <a:extLst>
                <a:ext uri="{FF2B5EF4-FFF2-40B4-BE49-F238E27FC236}">
                  <a16:creationId xmlns:a16="http://schemas.microsoft.com/office/drawing/2014/main" id="{8BD5DFFB-0CB7-40FA-959B-A118266F53EF}"/>
                </a:ext>
              </a:extLst>
            </p:cNvPr>
            <p:cNvPicPr>
              <a:picLocks noChangeAspect="1"/>
            </p:cNvPicPr>
            <p:nvPr/>
          </p:nvPicPr>
          <p:blipFill>
            <a:blip r:embed="rId7"/>
            <a:stretch>
              <a:fillRect/>
            </a:stretch>
          </p:blipFill>
          <p:spPr>
            <a:xfrm>
              <a:off x="7601269" y="2186910"/>
              <a:ext cx="1055694" cy="1055694"/>
            </a:xfrm>
            <a:prstGeom prst="rect">
              <a:avLst/>
            </a:prstGeom>
          </p:spPr>
        </p:pic>
        <p:sp>
          <p:nvSpPr>
            <p:cNvPr id="15" name="ZoneTexte 14">
              <a:extLst>
                <a:ext uri="{FF2B5EF4-FFF2-40B4-BE49-F238E27FC236}">
                  <a16:creationId xmlns:a16="http://schemas.microsoft.com/office/drawing/2014/main" id="{13E95F3A-F8AA-4D22-BF2A-916E33B2FD58}"/>
                </a:ext>
              </a:extLst>
            </p:cNvPr>
            <p:cNvSpPr txBox="1"/>
            <p:nvPr/>
          </p:nvSpPr>
          <p:spPr>
            <a:xfrm>
              <a:off x="7437829" y="3241875"/>
              <a:ext cx="1407697" cy="210462"/>
            </a:xfrm>
            <a:prstGeom prst="rect">
              <a:avLst/>
            </a:prstGeom>
            <a:noFill/>
          </p:spPr>
          <p:txBody>
            <a:bodyPr wrap="square" rtlCol="0">
              <a:spAutoFit/>
            </a:bodyPr>
            <a:lstStyle/>
            <a:p>
              <a:r>
                <a:rPr lang="fr-FR" sz="563" dirty="0">
                  <a:solidFill>
                    <a:srgbClr val="00B050"/>
                  </a:solidFill>
                </a:rPr>
                <a:t>La chaîne YouTube</a:t>
              </a:r>
            </a:p>
          </p:txBody>
        </p:sp>
      </p:grpSp>
      <p:sp>
        <p:nvSpPr>
          <p:cNvPr id="17" name="ZoneTexte 16">
            <a:extLst>
              <a:ext uri="{FF2B5EF4-FFF2-40B4-BE49-F238E27FC236}">
                <a16:creationId xmlns:a16="http://schemas.microsoft.com/office/drawing/2014/main" id="{C1E986DC-7A0A-474A-9F2F-0167759A7847}"/>
              </a:ext>
            </a:extLst>
          </p:cNvPr>
          <p:cNvSpPr txBox="1"/>
          <p:nvPr/>
        </p:nvSpPr>
        <p:spPr>
          <a:xfrm>
            <a:off x="7796583" y="3278153"/>
            <a:ext cx="597781" cy="178960"/>
          </a:xfrm>
          <a:prstGeom prst="rect">
            <a:avLst/>
          </a:prstGeom>
          <a:noFill/>
        </p:spPr>
        <p:txBody>
          <a:bodyPr wrap="square" rtlCol="0">
            <a:spAutoFit/>
          </a:bodyPr>
          <a:lstStyle/>
          <a:p>
            <a:r>
              <a:rPr lang="fr-FR" sz="563" dirty="0">
                <a:solidFill>
                  <a:srgbClr val="0070C0"/>
                </a:solidFill>
              </a:rPr>
              <a:t>Le blog</a:t>
            </a:r>
          </a:p>
        </p:txBody>
      </p:sp>
      <p:pic>
        <p:nvPicPr>
          <p:cNvPr id="6" name="Image 5">
            <a:extLst>
              <a:ext uri="{FF2B5EF4-FFF2-40B4-BE49-F238E27FC236}">
                <a16:creationId xmlns:a16="http://schemas.microsoft.com/office/drawing/2014/main" id="{4EE37623-EE93-4B00-8348-E4919534A2AA}"/>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536700" y="12700"/>
            <a:ext cx="804672" cy="283464"/>
          </a:xfrm>
          <a:prstGeom prst="rect">
            <a:avLst/>
          </a:prstGeom>
        </p:spPr>
      </p:pic>
    </p:spTree>
    <p:extLst>
      <p:ext uri="{BB962C8B-B14F-4D97-AF65-F5344CB8AC3E}">
        <p14:creationId xmlns:p14="http://schemas.microsoft.com/office/powerpoint/2010/main" val="309922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0ACA296-C956-1857-FD77-60DCFFA77D25}"/>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C48B9650-9203-A604-817A-09E39846BF04}"/>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18DFBBE9-4112-5AD6-5CA8-8BC7A29BFCF3}"/>
              </a:ext>
            </a:extLst>
          </p:cNvPr>
          <p:cNvSpPr>
            <a:spLocks noGrp="1"/>
          </p:cNvSpPr>
          <p:nvPr>
            <p:ph type="sldNum" sz="quarter" idx="12"/>
          </p:nvPr>
        </p:nvSpPr>
        <p:spPr/>
        <p:txBody>
          <a:bodyPr/>
          <a:lstStyle/>
          <a:p>
            <a:fld id="{28CF56FF-A9C7-48CE-B5A8-E2EC5C60375F}" type="slidenum">
              <a:rPr lang="en-GB" smtClean="0"/>
              <a:t>10</a:t>
            </a:fld>
            <a:endParaRPr lang="en-GB"/>
          </a:p>
        </p:txBody>
      </p:sp>
      <p:sp>
        <p:nvSpPr>
          <p:cNvPr id="10" name="ZoneTexte 9">
            <a:extLst>
              <a:ext uri="{FF2B5EF4-FFF2-40B4-BE49-F238E27FC236}">
                <a16:creationId xmlns:a16="http://schemas.microsoft.com/office/drawing/2014/main" id="{2475C585-4B1D-2ED9-CF5D-94AAAB451A31}"/>
              </a:ext>
            </a:extLst>
          </p:cNvPr>
          <p:cNvSpPr txBox="1"/>
          <p:nvPr/>
        </p:nvSpPr>
        <p:spPr>
          <a:xfrm>
            <a:off x="2518597" y="1005820"/>
            <a:ext cx="2456265" cy="307777"/>
          </a:xfrm>
          <a:prstGeom prst="rect">
            <a:avLst/>
          </a:prstGeom>
          <a:noFill/>
        </p:spPr>
        <p:txBody>
          <a:bodyPr wrap="square" rtlCol="0">
            <a:spAutoFit/>
          </a:bodyPr>
          <a:lstStyle/>
          <a:p>
            <a:r>
              <a:rPr lang="fr-FR" sz="1400" dirty="0"/>
              <a:t>Pénétration dans le corps</a:t>
            </a:r>
          </a:p>
        </p:txBody>
      </p:sp>
      <p:sp>
        <p:nvSpPr>
          <p:cNvPr id="17" name="ZoneTexte 16">
            <a:extLst>
              <a:ext uri="{FF2B5EF4-FFF2-40B4-BE49-F238E27FC236}">
                <a16:creationId xmlns:a16="http://schemas.microsoft.com/office/drawing/2014/main" id="{59CA7B63-A8AB-6451-F290-1A6E106B6484}"/>
              </a:ext>
            </a:extLst>
          </p:cNvPr>
          <p:cNvSpPr txBox="1"/>
          <p:nvPr/>
        </p:nvSpPr>
        <p:spPr>
          <a:xfrm>
            <a:off x="7059119" y="1130830"/>
            <a:ext cx="3307111" cy="307777"/>
          </a:xfrm>
          <a:prstGeom prst="rect">
            <a:avLst/>
          </a:prstGeom>
          <a:noFill/>
        </p:spPr>
        <p:txBody>
          <a:bodyPr wrap="square" rtlCol="0">
            <a:spAutoFit/>
          </a:bodyPr>
          <a:lstStyle/>
          <a:p>
            <a:r>
              <a:rPr lang="fr-FR" sz="1400" dirty="0"/>
              <a:t>Énergie par photon (eV)</a:t>
            </a:r>
          </a:p>
        </p:txBody>
      </p:sp>
      <p:grpSp>
        <p:nvGrpSpPr>
          <p:cNvPr id="26" name="Groupe 25">
            <a:extLst>
              <a:ext uri="{FF2B5EF4-FFF2-40B4-BE49-F238E27FC236}">
                <a16:creationId xmlns:a16="http://schemas.microsoft.com/office/drawing/2014/main" id="{C8EA7E0C-F478-744F-0C50-D579B02C5E95}"/>
              </a:ext>
            </a:extLst>
          </p:cNvPr>
          <p:cNvGrpSpPr/>
          <p:nvPr/>
        </p:nvGrpSpPr>
        <p:grpSpPr>
          <a:xfrm>
            <a:off x="7174368" y="1544715"/>
            <a:ext cx="3187244" cy="3928560"/>
            <a:chOff x="7174368" y="1544715"/>
            <a:chExt cx="3187244" cy="3928560"/>
          </a:xfrm>
        </p:grpSpPr>
        <p:pic>
          <p:nvPicPr>
            <p:cNvPr id="12" name="Image 11">
              <a:extLst>
                <a:ext uri="{FF2B5EF4-FFF2-40B4-BE49-F238E27FC236}">
                  <a16:creationId xmlns:a16="http://schemas.microsoft.com/office/drawing/2014/main" id="{34A88477-92E5-E9AE-539F-9971AEEE39E7}"/>
                </a:ext>
              </a:extLst>
            </p:cNvPr>
            <p:cNvPicPr>
              <a:picLocks noChangeAspect="1"/>
            </p:cNvPicPr>
            <p:nvPr/>
          </p:nvPicPr>
          <p:blipFill>
            <a:blip r:embed="rId2"/>
            <a:stretch>
              <a:fillRect/>
            </a:stretch>
          </p:blipFill>
          <p:spPr>
            <a:xfrm>
              <a:off x="8737638" y="1703189"/>
              <a:ext cx="1463167" cy="3505504"/>
            </a:xfrm>
            <a:prstGeom prst="rect">
              <a:avLst/>
            </a:prstGeom>
          </p:spPr>
        </p:pic>
        <p:sp>
          <p:nvSpPr>
            <p:cNvPr id="13" name="ZoneTexte 12">
              <a:extLst>
                <a:ext uri="{FF2B5EF4-FFF2-40B4-BE49-F238E27FC236}">
                  <a16:creationId xmlns:a16="http://schemas.microsoft.com/office/drawing/2014/main" id="{7633EC42-A725-A010-370B-A985F96046F4}"/>
                </a:ext>
              </a:extLst>
            </p:cNvPr>
            <p:cNvSpPr txBox="1"/>
            <p:nvPr/>
          </p:nvSpPr>
          <p:spPr>
            <a:xfrm>
              <a:off x="7174368" y="2074119"/>
              <a:ext cx="1177298" cy="261610"/>
            </a:xfrm>
            <a:prstGeom prst="rect">
              <a:avLst/>
            </a:prstGeom>
            <a:noFill/>
          </p:spPr>
          <p:txBody>
            <a:bodyPr wrap="square" rtlCol="0">
              <a:spAutoFit/>
            </a:bodyPr>
            <a:lstStyle/>
            <a:p>
              <a:r>
                <a:rPr lang="fr-FR" sz="1100" dirty="0"/>
                <a:t>1 000 000</a:t>
              </a:r>
            </a:p>
          </p:txBody>
        </p:sp>
        <p:sp>
          <p:nvSpPr>
            <p:cNvPr id="14" name="ZoneTexte 13">
              <a:extLst>
                <a:ext uri="{FF2B5EF4-FFF2-40B4-BE49-F238E27FC236}">
                  <a16:creationId xmlns:a16="http://schemas.microsoft.com/office/drawing/2014/main" id="{2754B934-F1FC-6F0E-7BCA-065951B7C061}"/>
                </a:ext>
              </a:extLst>
            </p:cNvPr>
            <p:cNvSpPr txBox="1"/>
            <p:nvPr/>
          </p:nvSpPr>
          <p:spPr>
            <a:xfrm>
              <a:off x="7457000" y="2685114"/>
              <a:ext cx="562148" cy="261610"/>
            </a:xfrm>
            <a:prstGeom prst="rect">
              <a:avLst/>
            </a:prstGeom>
            <a:noFill/>
          </p:spPr>
          <p:txBody>
            <a:bodyPr wrap="square" rtlCol="0">
              <a:spAutoFit/>
            </a:bodyPr>
            <a:lstStyle/>
            <a:p>
              <a:r>
                <a:rPr lang="fr-FR" sz="1100" dirty="0"/>
                <a:t>1 000</a:t>
              </a:r>
            </a:p>
          </p:txBody>
        </p:sp>
        <p:sp>
          <p:nvSpPr>
            <p:cNvPr id="15" name="ZoneTexte 14">
              <a:extLst>
                <a:ext uri="{FF2B5EF4-FFF2-40B4-BE49-F238E27FC236}">
                  <a16:creationId xmlns:a16="http://schemas.microsoft.com/office/drawing/2014/main" id="{F282D072-6D3D-59BB-D539-76A8995C85E1}"/>
                </a:ext>
              </a:extLst>
            </p:cNvPr>
            <p:cNvSpPr txBox="1"/>
            <p:nvPr/>
          </p:nvSpPr>
          <p:spPr>
            <a:xfrm>
              <a:off x="7515830" y="3128336"/>
              <a:ext cx="562148" cy="261610"/>
            </a:xfrm>
            <a:prstGeom prst="rect">
              <a:avLst/>
            </a:prstGeom>
            <a:noFill/>
          </p:spPr>
          <p:txBody>
            <a:bodyPr wrap="square" rtlCol="0">
              <a:spAutoFit/>
            </a:bodyPr>
            <a:lstStyle/>
            <a:p>
              <a:r>
                <a:rPr lang="fr-FR" sz="1100" dirty="0"/>
                <a:t>      1</a:t>
              </a:r>
            </a:p>
          </p:txBody>
        </p:sp>
        <p:sp>
          <p:nvSpPr>
            <p:cNvPr id="16" name="ZoneTexte 15">
              <a:extLst>
                <a:ext uri="{FF2B5EF4-FFF2-40B4-BE49-F238E27FC236}">
                  <a16:creationId xmlns:a16="http://schemas.microsoft.com/office/drawing/2014/main" id="{27C1B1B1-8EC3-DF2F-CB1C-FD396EFE2D2B}"/>
                </a:ext>
              </a:extLst>
            </p:cNvPr>
            <p:cNvSpPr txBox="1"/>
            <p:nvPr/>
          </p:nvSpPr>
          <p:spPr>
            <a:xfrm>
              <a:off x="7515830" y="3700717"/>
              <a:ext cx="1091953" cy="261610"/>
            </a:xfrm>
            <a:prstGeom prst="rect">
              <a:avLst/>
            </a:prstGeom>
            <a:noFill/>
          </p:spPr>
          <p:txBody>
            <a:bodyPr wrap="square" rtlCol="0">
              <a:spAutoFit/>
            </a:bodyPr>
            <a:lstStyle/>
            <a:p>
              <a:r>
                <a:rPr lang="fr-FR" sz="1100" dirty="0"/>
                <a:t>      0,001</a:t>
              </a:r>
            </a:p>
          </p:txBody>
        </p:sp>
        <p:cxnSp>
          <p:nvCxnSpPr>
            <p:cNvPr id="19" name="Connecteur droit 18">
              <a:extLst>
                <a:ext uri="{FF2B5EF4-FFF2-40B4-BE49-F238E27FC236}">
                  <a16:creationId xmlns:a16="http://schemas.microsoft.com/office/drawing/2014/main" id="{21D0B7B6-702F-939A-620C-393F6D2D00B5}"/>
                </a:ext>
              </a:extLst>
            </p:cNvPr>
            <p:cNvCxnSpPr>
              <a:cxnSpLocks/>
            </p:cNvCxnSpPr>
            <p:nvPr/>
          </p:nvCxnSpPr>
          <p:spPr>
            <a:xfrm>
              <a:off x="7933829" y="1703189"/>
              <a:ext cx="0" cy="337483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6A043EDA-E237-1DAA-8CC1-1B1F9C2CBB2E}"/>
                </a:ext>
              </a:extLst>
            </p:cNvPr>
            <p:cNvSpPr txBox="1"/>
            <p:nvPr/>
          </p:nvSpPr>
          <p:spPr>
            <a:xfrm>
              <a:off x="7515830" y="4231509"/>
              <a:ext cx="1091953" cy="261610"/>
            </a:xfrm>
            <a:prstGeom prst="rect">
              <a:avLst/>
            </a:prstGeom>
            <a:noFill/>
          </p:spPr>
          <p:txBody>
            <a:bodyPr wrap="square" rtlCol="0">
              <a:spAutoFit/>
            </a:bodyPr>
            <a:lstStyle/>
            <a:p>
              <a:r>
                <a:rPr lang="fr-FR" sz="1100" dirty="0"/>
                <a:t>      0,000 001</a:t>
              </a:r>
            </a:p>
          </p:txBody>
        </p:sp>
        <p:sp>
          <p:nvSpPr>
            <p:cNvPr id="22" name="ZoneTexte 21">
              <a:extLst>
                <a:ext uri="{FF2B5EF4-FFF2-40B4-BE49-F238E27FC236}">
                  <a16:creationId xmlns:a16="http://schemas.microsoft.com/office/drawing/2014/main" id="{90916121-2725-767F-EA2A-287C2B9A4CC0}"/>
                </a:ext>
              </a:extLst>
            </p:cNvPr>
            <p:cNvSpPr txBox="1"/>
            <p:nvPr/>
          </p:nvSpPr>
          <p:spPr>
            <a:xfrm>
              <a:off x="7515830" y="4762302"/>
              <a:ext cx="1463167" cy="261610"/>
            </a:xfrm>
            <a:prstGeom prst="rect">
              <a:avLst/>
            </a:prstGeom>
            <a:noFill/>
          </p:spPr>
          <p:txBody>
            <a:bodyPr wrap="square" rtlCol="0">
              <a:spAutoFit/>
            </a:bodyPr>
            <a:lstStyle/>
            <a:p>
              <a:r>
                <a:rPr lang="fr-FR" sz="1100" dirty="0"/>
                <a:t>      0,000 000 001</a:t>
              </a:r>
            </a:p>
          </p:txBody>
        </p:sp>
        <p:sp>
          <p:nvSpPr>
            <p:cNvPr id="23" name="Rectangle 22">
              <a:extLst>
                <a:ext uri="{FF2B5EF4-FFF2-40B4-BE49-F238E27FC236}">
                  <a16:creationId xmlns:a16="http://schemas.microsoft.com/office/drawing/2014/main" id="{8AC33A35-AC09-61EA-EEE0-1300E5C46664}"/>
                </a:ext>
              </a:extLst>
            </p:cNvPr>
            <p:cNvSpPr/>
            <p:nvPr/>
          </p:nvSpPr>
          <p:spPr>
            <a:xfrm>
              <a:off x="7182035" y="1544715"/>
              <a:ext cx="3179577" cy="39285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e 19">
            <a:extLst>
              <a:ext uri="{FF2B5EF4-FFF2-40B4-BE49-F238E27FC236}">
                <a16:creationId xmlns:a16="http://schemas.microsoft.com/office/drawing/2014/main" id="{01815DD7-E6A0-E874-90FE-02B5025DD1E4}"/>
              </a:ext>
            </a:extLst>
          </p:cNvPr>
          <p:cNvGrpSpPr/>
          <p:nvPr/>
        </p:nvGrpSpPr>
        <p:grpSpPr>
          <a:xfrm>
            <a:off x="2793802" y="1676248"/>
            <a:ext cx="3359187" cy="3505504"/>
            <a:chOff x="2793802" y="1676248"/>
            <a:chExt cx="3359187" cy="3505504"/>
          </a:xfrm>
        </p:grpSpPr>
        <p:pic>
          <p:nvPicPr>
            <p:cNvPr id="7" name="Image 6">
              <a:extLst>
                <a:ext uri="{FF2B5EF4-FFF2-40B4-BE49-F238E27FC236}">
                  <a16:creationId xmlns:a16="http://schemas.microsoft.com/office/drawing/2014/main" id="{3E57B97C-0BA0-69DC-2A8F-B7489928BB66}"/>
                </a:ext>
              </a:extLst>
            </p:cNvPr>
            <p:cNvPicPr>
              <a:picLocks noChangeAspect="1"/>
            </p:cNvPicPr>
            <p:nvPr/>
          </p:nvPicPr>
          <p:blipFill>
            <a:blip r:embed="rId3"/>
            <a:stretch>
              <a:fillRect/>
            </a:stretch>
          </p:blipFill>
          <p:spPr>
            <a:xfrm>
              <a:off x="2793802" y="1676248"/>
              <a:ext cx="3359187" cy="3505504"/>
            </a:xfrm>
            <a:prstGeom prst="rect">
              <a:avLst/>
            </a:prstGeom>
          </p:spPr>
        </p:pic>
        <p:sp>
          <p:nvSpPr>
            <p:cNvPr id="6" name="Explosion : 8 points 5">
              <a:extLst>
                <a:ext uri="{FF2B5EF4-FFF2-40B4-BE49-F238E27FC236}">
                  <a16:creationId xmlns:a16="http://schemas.microsoft.com/office/drawing/2014/main" id="{2CEB5A70-F474-EAC7-BE8E-0B6A8FF29C38}"/>
                </a:ext>
              </a:extLst>
            </p:cNvPr>
            <p:cNvSpPr/>
            <p:nvPr/>
          </p:nvSpPr>
          <p:spPr>
            <a:xfrm>
              <a:off x="5166804" y="2018729"/>
              <a:ext cx="106532" cy="110779"/>
            </a:xfrm>
            <a:prstGeom prst="irregularSeal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xplosion : 8 points 7">
              <a:extLst>
                <a:ext uri="{FF2B5EF4-FFF2-40B4-BE49-F238E27FC236}">
                  <a16:creationId xmlns:a16="http://schemas.microsoft.com/office/drawing/2014/main" id="{E885EAAD-0B88-58D9-95C5-DCAF321FAB6B}"/>
                </a:ext>
              </a:extLst>
            </p:cNvPr>
            <p:cNvSpPr/>
            <p:nvPr/>
          </p:nvSpPr>
          <p:spPr>
            <a:xfrm>
              <a:off x="5255581" y="2629724"/>
              <a:ext cx="106532" cy="110779"/>
            </a:xfrm>
            <a:prstGeom prst="irregularSeal1">
              <a:avLst/>
            </a:prstGeom>
            <a:solidFill>
              <a:srgbClr val="FFC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xplosion : 8 points 8">
              <a:extLst>
                <a:ext uri="{FF2B5EF4-FFF2-40B4-BE49-F238E27FC236}">
                  <a16:creationId xmlns:a16="http://schemas.microsoft.com/office/drawing/2014/main" id="{91063881-2945-889B-04CF-EDB58E9C4D7D}"/>
                </a:ext>
              </a:extLst>
            </p:cNvPr>
            <p:cNvSpPr/>
            <p:nvPr/>
          </p:nvSpPr>
          <p:spPr>
            <a:xfrm>
              <a:off x="5095782" y="3102356"/>
              <a:ext cx="106532" cy="110779"/>
            </a:xfrm>
            <a:prstGeom prst="irregularSeal1">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xplosion : 8 points 10">
              <a:extLst>
                <a:ext uri="{FF2B5EF4-FFF2-40B4-BE49-F238E27FC236}">
                  <a16:creationId xmlns:a16="http://schemas.microsoft.com/office/drawing/2014/main" id="{FBC102CD-CFE6-BE4B-1278-F98045F14E28}"/>
                </a:ext>
              </a:extLst>
            </p:cNvPr>
            <p:cNvSpPr/>
            <p:nvPr/>
          </p:nvSpPr>
          <p:spPr>
            <a:xfrm>
              <a:off x="5060272" y="3516962"/>
              <a:ext cx="106532" cy="110779"/>
            </a:xfrm>
            <a:prstGeom prst="irregularSeal1">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xplosion : 8 points 17">
              <a:extLst>
                <a:ext uri="{FF2B5EF4-FFF2-40B4-BE49-F238E27FC236}">
                  <a16:creationId xmlns:a16="http://schemas.microsoft.com/office/drawing/2014/main" id="{0D8F78B8-7B51-8566-5AEC-3FA1BE4CDE19}"/>
                </a:ext>
              </a:extLst>
            </p:cNvPr>
            <p:cNvSpPr/>
            <p:nvPr/>
          </p:nvSpPr>
          <p:spPr>
            <a:xfrm>
              <a:off x="5166804" y="4077786"/>
              <a:ext cx="106532" cy="110779"/>
            </a:xfrm>
            <a:prstGeom prst="irregularSeal1">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ZoneTexte 23">
            <a:extLst>
              <a:ext uri="{FF2B5EF4-FFF2-40B4-BE49-F238E27FC236}">
                <a16:creationId xmlns:a16="http://schemas.microsoft.com/office/drawing/2014/main" id="{B515A81E-E4BC-D592-D463-C458FD2B94E3}"/>
              </a:ext>
            </a:extLst>
          </p:cNvPr>
          <p:cNvSpPr txBox="1"/>
          <p:nvPr/>
        </p:nvSpPr>
        <p:spPr>
          <a:xfrm>
            <a:off x="2214316" y="5381780"/>
            <a:ext cx="4039527" cy="276999"/>
          </a:xfrm>
          <a:prstGeom prst="rect">
            <a:avLst/>
          </a:prstGeom>
          <a:noFill/>
          <a:ln>
            <a:solidFill>
              <a:srgbClr val="C00000"/>
            </a:solidFill>
          </a:ln>
        </p:spPr>
        <p:txBody>
          <a:bodyPr wrap="square" rtlCol="0">
            <a:spAutoFit/>
          </a:bodyPr>
          <a:lstStyle/>
          <a:p>
            <a:r>
              <a:rPr lang="fr-FR" sz="1200" dirty="0"/>
              <a:t>Effets antagonistes : longueur d’onde </a:t>
            </a:r>
            <a:r>
              <a:rPr lang="fr-FR" sz="1200" dirty="0">
                <a:sym typeface="Wingdings" panose="05000000000000000000" pitchFamily="2" charset="2"/>
              </a:rPr>
              <a:t>  énergie</a:t>
            </a:r>
            <a:endParaRPr lang="fr-FR" sz="1200" dirty="0"/>
          </a:p>
        </p:txBody>
      </p:sp>
      <p:sp>
        <p:nvSpPr>
          <p:cNvPr id="25" name="ZoneTexte 24">
            <a:extLst>
              <a:ext uri="{FF2B5EF4-FFF2-40B4-BE49-F238E27FC236}">
                <a16:creationId xmlns:a16="http://schemas.microsoft.com/office/drawing/2014/main" id="{825EB7A9-049D-95C6-4E4A-863F336D3A24}"/>
              </a:ext>
            </a:extLst>
          </p:cNvPr>
          <p:cNvSpPr txBox="1"/>
          <p:nvPr/>
        </p:nvSpPr>
        <p:spPr>
          <a:xfrm>
            <a:off x="5991648" y="353623"/>
            <a:ext cx="5151483"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Absorption des ondes par le corps humain</a:t>
            </a:r>
            <a:endParaRPr lang="en-GB" dirty="0">
              <a:solidFill>
                <a:srgbClr val="0070C0"/>
              </a:solidFill>
            </a:endParaRPr>
          </a:p>
        </p:txBody>
      </p:sp>
    </p:spTree>
    <p:extLst>
      <p:ext uri="{BB962C8B-B14F-4D97-AF65-F5344CB8AC3E}">
        <p14:creationId xmlns:p14="http://schemas.microsoft.com/office/powerpoint/2010/main" val="78156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1B3CDC-B6A5-CBB2-4AB1-158B0FC48C46}"/>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7E2A0B9F-7C43-AE9B-ABC9-8B59EB73D9C5}"/>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ABE591BD-4120-89D5-2EB3-BC58CDDA1CD5}"/>
              </a:ext>
            </a:extLst>
          </p:cNvPr>
          <p:cNvSpPr>
            <a:spLocks noGrp="1"/>
          </p:cNvSpPr>
          <p:nvPr>
            <p:ph type="sldNum" sz="quarter" idx="12"/>
          </p:nvPr>
        </p:nvSpPr>
        <p:spPr/>
        <p:txBody>
          <a:bodyPr/>
          <a:lstStyle/>
          <a:p>
            <a:fld id="{28CF56FF-A9C7-48CE-B5A8-E2EC5C60375F}" type="slidenum">
              <a:rPr lang="en-GB" smtClean="0"/>
              <a:t>11</a:t>
            </a:fld>
            <a:endParaRPr lang="en-GB"/>
          </a:p>
        </p:txBody>
      </p:sp>
      <p:sp>
        <p:nvSpPr>
          <p:cNvPr id="7" name="Ellipse 6">
            <a:extLst>
              <a:ext uri="{FF2B5EF4-FFF2-40B4-BE49-F238E27FC236}">
                <a16:creationId xmlns:a16="http://schemas.microsoft.com/office/drawing/2014/main" id="{E793381B-0E43-A228-F5F2-E01D4E671DF2}"/>
              </a:ext>
            </a:extLst>
          </p:cNvPr>
          <p:cNvSpPr/>
          <p:nvPr/>
        </p:nvSpPr>
        <p:spPr>
          <a:xfrm>
            <a:off x="9640491" y="1912207"/>
            <a:ext cx="568720" cy="383162"/>
          </a:xfrm>
          <a:prstGeom prst="ellipse">
            <a:avLst/>
          </a:prstGeom>
          <a:solidFill>
            <a:schemeClr val="bg2">
              <a:lumMod val="9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27783F40-CA12-5666-5916-2FE246572625}"/>
              </a:ext>
            </a:extLst>
          </p:cNvPr>
          <p:cNvPicPr>
            <a:picLocks noChangeAspect="1"/>
          </p:cNvPicPr>
          <p:nvPr/>
        </p:nvPicPr>
        <p:blipFill>
          <a:blip r:embed="rId2"/>
          <a:stretch>
            <a:fillRect/>
          </a:stretch>
        </p:blipFill>
        <p:spPr>
          <a:xfrm>
            <a:off x="9029031" y="1152907"/>
            <a:ext cx="2094327" cy="1219050"/>
          </a:xfrm>
          <a:prstGeom prst="rect">
            <a:avLst/>
          </a:prstGeom>
        </p:spPr>
      </p:pic>
      <p:pic>
        <p:nvPicPr>
          <p:cNvPr id="12" name="Image 11">
            <a:extLst>
              <a:ext uri="{FF2B5EF4-FFF2-40B4-BE49-F238E27FC236}">
                <a16:creationId xmlns:a16="http://schemas.microsoft.com/office/drawing/2014/main" id="{D137CA5A-47FA-A31F-546B-B1041833C32A}"/>
              </a:ext>
            </a:extLst>
          </p:cNvPr>
          <p:cNvPicPr>
            <a:picLocks noChangeAspect="1"/>
          </p:cNvPicPr>
          <p:nvPr/>
        </p:nvPicPr>
        <p:blipFill>
          <a:blip r:embed="rId3"/>
          <a:stretch>
            <a:fillRect/>
          </a:stretch>
        </p:blipFill>
        <p:spPr>
          <a:xfrm>
            <a:off x="2738458" y="1762432"/>
            <a:ext cx="5987886" cy="3429000"/>
          </a:xfrm>
          <a:prstGeom prst="rect">
            <a:avLst/>
          </a:prstGeom>
        </p:spPr>
      </p:pic>
      <p:cxnSp>
        <p:nvCxnSpPr>
          <p:cNvPr id="15" name="Connecteur droit avec flèche 14">
            <a:extLst>
              <a:ext uri="{FF2B5EF4-FFF2-40B4-BE49-F238E27FC236}">
                <a16:creationId xmlns:a16="http://schemas.microsoft.com/office/drawing/2014/main" id="{92EF3FCA-004E-5C44-93AB-8092A7CC3A81}"/>
              </a:ext>
            </a:extLst>
          </p:cNvPr>
          <p:cNvCxnSpPr>
            <a:cxnSpLocks/>
          </p:cNvCxnSpPr>
          <p:nvPr/>
        </p:nvCxnSpPr>
        <p:spPr>
          <a:xfrm flipH="1">
            <a:off x="7338848" y="2695903"/>
            <a:ext cx="449318" cy="1292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0A486AA7-A0DF-A7DF-3112-06DA459D937A}"/>
              </a:ext>
            </a:extLst>
          </p:cNvPr>
          <p:cNvSpPr txBox="1"/>
          <p:nvPr/>
        </p:nvSpPr>
        <p:spPr>
          <a:xfrm>
            <a:off x="6873766" y="353623"/>
            <a:ext cx="4269365"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physiques et autres effets </a:t>
            </a:r>
            <a:endParaRPr lang="en-GB" dirty="0">
              <a:solidFill>
                <a:srgbClr val="0070C0"/>
              </a:solidFill>
            </a:endParaRPr>
          </a:p>
        </p:txBody>
      </p:sp>
      <p:sp>
        <p:nvSpPr>
          <p:cNvPr id="21" name="ZoneTexte 20">
            <a:extLst>
              <a:ext uri="{FF2B5EF4-FFF2-40B4-BE49-F238E27FC236}">
                <a16:creationId xmlns:a16="http://schemas.microsoft.com/office/drawing/2014/main" id="{319A33D3-6D61-9A1B-7BFA-5E3244003F2C}"/>
              </a:ext>
            </a:extLst>
          </p:cNvPr>
          <p:cNvSpPr txBox="1"/>
          <p:nvPr/>
        </p:nvSpPr>
        <p:spPr>
          <a:xfrm>
            <a:off x="8851835" y="2916384"/>
            <a:ext cx="2271523" cy="1384995"/>
          </a:xfrm>
          <a:prstGeom prst="rect">
            <a:avLst/>
          </a:prstGeom>
          <a:noFill/>
          <a:ln>
            <a:solidFill>
              <a:srgbClr val="FF0000"/>
            </a:solidFill>
          </a:ln>
        </p:spPr>
        <p:txBody>
          <a:bodyPr wrap="square" rtlCol="0">
            <a:spAutoFit/>
          </a:bodyPr>
          <a:lstStyle/>
          <a:p>
            <a:r>
              <a:rPr lang="fr-FR" sz="1200" dirty="0">
                <a:solidFill>
                  <a:srgbClr val="FF0000"/>
                </a:solidFill>
              </a:rPr>
              <a:t>Rayonnements ionisants</a:t>
            </a:r>
          </a:p>
          <a:p>
            <a:pPr marL="285750" indent="-285750">
              <a:buFont typeface="Arial" panose="020B0604020202020204" pitchFamily="34" charset="0"/>
              <a:buChar char="•"/>
            </a:pPr>
            <a:r>
              <a:rPr lang="fr-FR" sz="1200" dirty="0"/>
              <a:t>Bains de soleil</a:t>
            </a:r>
          </a:p>
          <a:p>
            <a:pPr marL="285750" indent="-285750">
              <a:buFont typeface="Arial" panose="020B0604020202020204" pitchFamily="34" charset="0"/>
              <a:buChar char="•"/>
            </a:pPr>
            <a:r>
              <a:rPr lang="fr-FR" sz="1200" dirty="0"/>
              <a:t>Lampes à bronzer</a:t>
            </a:r>
          </a:p>
          <a:p>
            <a:pPr marL="285750" indent="-285750">
              <a:buFont typeface="Arial" panose="020B0604020202020204" pitchFamily="34" charset="0"/>
              <a:buChar char="•"/>
            </a:pPr>
            <a:r>
              <a:rPr lang="fr-FR" sz="1200" dirty="0"/>
              <a:t>Voyages en avion</a:t>
            </a:r>
          </a:p>
          <a:p>
            <a:pPr marL="285750" indent="-285750">
              <a:buFont typeface="Arial" panose="020B0604020202020204" pitchFamily="34" charset="0"/>
              <a:buChar char="•"/>
            </a:pPr>
            <a:r>
              <a:rPr lang="fr-FR" sz="1200" dirty="0"/>
              <a:t>Séjours en altitude</a:t>
            </a:r>
          </a:p>
          <a:p>
            <a:pPr marL="285750" indent="-285750">
              <a:buFont typeface="Arial" panose="020B0604020202020204" pitchFamily="34" charset="0"/>
              <a:buChar char="•"/>
            </a:pPr>
            <a:r>
              <a:rPr lang="fr-FR" sz="1200" dirty="0"/>
              <a:t>Scanner</a:t>
            </a:r>
          </a:p>
          <a:p>
            <a:pPr marL="285750" indent="-285750">
              <a:buFont typeface="Arial" panose="020B0604020202020204" pitchFamily="34" charset="0"/>
              <a:buChar char="•"/>
            </a:pPr>
            <a:r>
              <a:rPr lang="fr-FR" sz="1200" dirty="0"/>
              <a:t>Radiothérapie </a:t>
            </a:r>
          </a:p>
        </p:txBody>
      </p:sp>
      <p:sp>
        <p:nvSpPr>
          <p:cNvPr id="22" name="Rectangle : coins arrondis 21">
            <a:extLst>
              <a:ext uri="{FF2B5EF4-FFF2-40B4-BE49-F238E27FC236}">
                <a16:creationId xmlns:a16="http://schemas.microsoft.com/office/drawing/2014/main" id="{DFACCF04-D3BF-C454-CE86-48407C9BBE12}"/>
              </a:ext>
            </a:extLst>
          </p:cNvPr>
          <p:cNvSpPr/>
          <p:nvPr/>
        </p:nvSpPr>
        <p:spPr>
          <a:xfrm>
            <a:off x="6892751" y="2002222"/>
            <a:ext cx="1833593" cy="312157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1DE2572A-CA88-4DEE-C602-E53C87084EF8}"/>
              </a:ext>
            </a:extLst>
          </p:cNvPr>
          <p:cNvSpPr/>
          <p:nvPr/>
        </p:nvSpPr>
        <p:spPr>
          <a:xfrm rot="5400000">
            <a:off x="4788774" y="3669425"/>
            <a:ext cx="985346" cy="1923393"/>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1E45D070-0AF2-CF80-97B9-720301A2C63D}"/>
              </a:ext>
            </a:extLst>
          </p:cNvPr>
          <p:cNvSpPr txBox="1"/>
          <p:nvPr/>
        </p:nvSpPr>
        <p:spPr>
          <a:xfrm>
            <a:off x="2825168" y="5191432"/>
            <a:ext cx="3993418" cy="523220"/>
          </a:xfrm>
          <a:prstGeom prst="rect">
            <a:avLst/>
          </a:prstGeom>
          <a:noFill/>
          <a:ln>
            <a:solidFill>
              <a:srgbClr val="0070C0"/>
            </a:solidFill>
          </a:ln>
        </p:spPr>
        <p:txBody>
          <a:bodyPr wrap="square" rtlCol="0">
            <a:spAutoFit/>
          </a:bodyPr>
          <a:lstStyle/>
          <a:p>
            <a:r>
              <a:rPr lang="fr-FR" sz="1400" dirty="0">
                <a:solidFill>
                  <a:srgbClr val="FF0000"/>
                </a:solidFill>
              </a:rPr>
              <a:t>Non-ionisants</a:t>
            </a:r>
            <a:r>
              <a:rPr lang="fr-FR" sz="1400" dirty="0"/>
              <a:t> </a:t>
            </a:r>
            <a:r>
              <a:rPr lang="fr-FR" sz="1400" dirty="0">
                <a:solidFill>
                  <a:srgbClr val="FF0000"/>
                </a:solidFill>
                <a:sym typeface="Wingdings" panose="05000000000000000000" pitchFamily="2" charset="2"/>
              </a:rPr>
              <a:t> chaleur</a:t>
            </a:r>
          </a:p>
          <a:p>
            <a:r>
              <a:rPr lang="fr-FR" sz="1400" dirty="0"/>
              <a:t>mais effets physiologiques potentiels</a:t>
            </a:r>
          </a:p>
        </p:txBody>
      </p:sp>
    </p:spTree>
    <p:extLst>
      <p:ext uri="{BB962C8B-B14F-4D97-AF65-F5344CB8AC3E}">
        <p14:creationId xmlns:p14="http://schemas.microsoft.com/office/powerpoint/2010/main" val="333328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45727FC-EDB0-896E-F2BC-C55C4109F258}"/>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5F3E58A2-8164-05CE-1F3E-AFD6B128566F}"/>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BF9F1D98-6BE2-A5D2-283B-BF44AC45730B}"/>
              </a:ext>
            </a:extLst>
          </p:cNvPr>
          <p:cNvSpPr>
            <a:spLocks noGrp="1"/>
          </p:cNvSpPr>
          <p:nvPr>
            <p:ph type="sldNum" sz="quarter" idx="12"/>
          </p:nvPr>
        </p:nvSpPr>
        <p:spPr/>
        <p:txBody>
          <a:bodyPr/>
          <a:lstStyle/>
          <a:p>
            <a:fld id="{28CF56FF-A9C7-48CE-B5A8-E2EC5C60375F}" type="slidenum">
              <a:rPr lang="en-GB" smtClean="0"/>
              <a:t>12</a:t>
            </a:fld>
            <a:endParaRPr lang="en-GB"/>
          </a:p>
        </p:txBody>
      </p:sp>
      <p:sp>
        <p:nvSpPr>
          <p:cNvPr id="6" name="ZoneTexte 5">
            <a:extLst>
              <a:ext uri="{FF2B5EF4-FFF2-40B4-BE49-F238E27FC236}">
                <a16:creationId xmlns:a16="http://schemas.microsoft.com/office/drawing/2014/main" id="{B74B264F-70AC-7A63-EA54-3FCFD59A1C46}"/>
              </a:ext>
            </a:extLst>
          </p:cNvPr>
          <p:cNvSpPr txBox="1"/>
          <p:nvPr/>
        </p:nvSpPr>
        <p:spPr>
          <a:xfrm>
            <a:off x="1718914" y="1334808"/>
            <a:ext cx="4557312" cy="1169551"/>
          </a:xfrm>
          <a:prstGeom prst="rect">
            <a:avLst/>
          </a:prstGeom>
          <a:noFill/>
          <a:ln>
            <a:solidFill>
              <a:srgbClr val="C00000"/>
            </a:solidFill>
          </a:ln>
        </p:spPr>
        <p:txBody>
          <a:bodyPr wrap="square" rtlCol="0">
            <a:spAutoFit/>
          </a:bodyPr>
          <a:lstStyle/>
          <a:p>
            <a:r>
              <a:rPr lang="fr-FR" sz="1400" dirty="0"/>
              <a:t>L’influx nerveux (potentiel d’action) est une impulsion électrique se déplaçant à 100 m/s.</a:t>
            </a:r>
          </a:p>
          <a:p>
            <a:endParaRPr lang="fr-FR" sz="1400" dirty="0"/>
          </a:p>
          <a:p>
            <a:r>
              <a:rPr lang="fr-FR" sz="1400" dirty="0">
                <a:solidFill>
                  <a:srgbClr val="C00000"/>
                </a:solidFill>
              </a:rPr>
              <a:t>Le cerveau n’émet pas d’onde</a:t>
            </a:r>
          </a:p>
          <a:p>
            <a:r>
              <a:rPr lang="fr-FR" sz="1400" dirty="0">
                <a:solidFill>
                  <a:srgbClr val="0070C0"/>
                </a:solidFill>
              </a:rPr>
              <a:t>Mais peut être sensible aux ondes e-m.</a:t>
            </a:r>
          </a:p>
        </p:txBody>
      </p:sp>
      <p:pic>
        <p:nvPicPr>
          <p:cNvPr id="7" name="Image 6">
            <a:extLst>
              <a:ext uri="{FF2B5EF4-FFF2-40B4-BE49-F238E27FC236}">
                <a16:creationId xmlns:a16="http://schemas.microsoft.com/office/drawing/2014/main" id="{3E799C7C-E9E9-8F0D-D7E4-E7E5771F19B7}"/>
              </a:ext>
            </a:extLst>
          </p:cNvPr>
          <p:cNvPicPr>
            <a:picLocks noChangeAspect="1"/>
          </p:cNvPicPr>
          <p:nvPr/>
        </p:nvPicPr>
        <p:blipFill>
          <a:blip r:embed="rId2"/>
          <a:stretch>
            <a:fillRect/>
          </a:stretch>
        </p:blipFill>
        <p:spPr>
          <a:xfrm>
            <a:off x="6563007" y="1284328"/>
            <a:ext cx="1888536" cy="1414579"/>
          </a:xfrm>
          <a:prstGeom prst="rect">
            <a:avLst/>
          </a:prstGeom>
        </p:spPr>
      </p:pic>
      <p:sp>
        <p:nvSpPr>
          <p:cNvPr id="8" name="ZoneTexte 7">
            <a:extLst>
              <a:ext uri="{FF2B5EF4-FFF2-40B4-BE49-F238E27FC236}">
                <a16:creationId xmlns:a16="http://schemas.microsoft.com/office/drawing/2014/main" id="{193C5600-8067-B116-7E65-9ED2C5006720}"/>
              </a:ext>
            </a:extLst>
          </p:cNvPr>
          <p:cNvSpPr txBox="1"/>
          <p:nvPr/>
        </p:nvSpPr>
        <p:spPr>
          <a:xfrm>
            <a:off x="5148360" y="3291378"/>
            <a:ext cx="5726644" cy="738664"/>
          </a:xfrm>
          <a:prstGeom prst="rect">
            <a:avLst/>
          </a:prstGeom>
          <a:noFill/>
          <a:ln>
            <a:solidFill>
              <a:srgbClr val="C00000"/>
            </a:solidFill>
          </a:ln>
        </p:spPr>
        <p:txBody>
          <a:bodyPr wrap="square" rtlCol="0">
            <a:spAutoFit/>
          </a:bodyPr>
          <a:lstStyle/>
          <a:p>
            <a:r>
              <a:rPr lang="fr-FR" sz="1400" dirty="0"/>
              <a:t>Les processus biologiques impliquent des échanges d’ions (particules chargées électriquement) </a:t>
            </a:r>
          </a:p>
          <a:p>
            <a:r>
              <a:rPr lang="fr-FR" sz="1400" dirty="0">
                <a:solidFill>
                  <a:srgbClr val="0070C0"/>
                </a:solidFill>
              </a:rPr>
              <a:t>peuvent être perturbés par des ondes e-m.</a:t>
            </a:r>
          </a:p>
        </p:txBody>
      </p:sp>
      <p:pic>
        <p:nvPicPr>
          <p:cNvPr id="9" name="Image 8">
            <a:extLst>
              <a:ext uri="{FF2B5EF4-FFF2-40B4-BE49-F238E27FC236}">
                <a16:creationId xmlns:a16="http://schemas.microsoft.com/office/drawing/2014/main" id="{7CC35E56-9FD3-0847-0160-6411B57563CF}"/>
              </a:ext>
            </a:extLst>
          </p:cNvPr>
          <p:cNvPicPr>
            <a:picLocks noChangeAspect="1"/>
          </p:cNvPicPr>
          <p:nvPr/>
        </p:nvPicPr>
        <p:blipFill>
          <a:blip r:embed="rId3"/>
          <a:stretch>
            <a:fillRect/>
          </a:stretch>
        </p:blipFill>
        <p:spPr>
          <a:xfrm>
            <a:off x="2917617" y="3000325"/>
            <a:ext cx="2015257" cy="1240158"/>
          </a:xfrm>
          <a:prstGeom prst="rect">
            <a:avLst/>
          </a:prstGeom>
        </p:spPr>
      </p:pic>
      <p:sp>
        <p:nvSpPr>
          <p:cNvPr id="10" name="ZoneTexte 9">
            <a:extLst>
              <a:ext uri="{FF2B5EF4-FFF2-40B4-BE49-F238E27FC236}">
                <a16:creationId xmlns:a16="http://schemas.microsoft.com/office/drawing/2014/main" id="{90C3088C-1397-FC60-869C-6AFF3B1EED49}"/>
              </a:ext>
            </a:extLst>
          </p:cNvPr>
          <p:cNvSpPr txBox="1"/>
          <p:nvPr/>
        </p:nvSpPr>
        <p:spPr>
          <a:xfrm>
            <a:off x="8451543" y="5145811"/>
            <a:ext cx="2563122" cy="577081"/>
          </a:xfrm>
          <a:prstGeom prst="rect">
            <a:avLst/>
          </a:prstGeom>
          <a:noFill/>
          <a:ln>
            <a:solidFill>
              <a:srgbClr val="C00000"/>
            </a:solidFill>
          </a:ln>
        </p:spPr>
        <p:txBody>
          <a:bodyPr wrap="square" rtlCol="0">
            <a:spAutoFit/>
          </a:bodyPr>
          <a:lstStyle/>
          <a:p>
            <a:r>
              <a:rPr lang="fr-FR" sz="1050" dirty="0"/>
              <a:t>La grande résilience du corps humain aux champs magnétiques</a:t>
            </a:r>
          </a:p>
          <a:p>
            <a:r>
              <a:rPr lang="fr-FR" sz="1050" dirty="0">
                <a:solidFill>
                  <a:srgbClr val="0070C0"/>
                </a:solidFill>
                <a:sym typeface="Wingdings" panose="05000000000000000000" pitchFamily="2" charset="2"/>
              </a:rPr>
              <a:t> </a:t>
            </a:r>
            <a:r>
              <a:rPr lang="fr-FR" sz="1050" dirty="0">
                <a:solidFill>
                  <a:srgbClr val="0070C0"/>
                </a:solidFill>
              </a:rPr>
              <a:t>IRM plusieurs Teslas</a:t>
            </a:r>
          </a:p>
        </p:txBody>
      </p:sp>
      <p:pic>
        <p:nvPicPr>
          <p:cNvPr id="12" name="Image 11">
            <a:extLst>
              <a:ext uri="{FF2B5EF4-FFF2-40B4-BE49-F238E27FC236}">
                <a16:creationId xmlns:a16="http://schemas.microsoft.com/office/drawing/2014/main" id="{3AAA2CA8-8B03-A556-A404-6BDDD1E907A2}"/>
              </a:ext>
            </a:extLst>
          </p:cNvPr>
          <p:cNvPicPr>
            <a:picLocks noChangeAspect="1"/>
          </p:cNvPicPr>
          <p:nvPr/>
        </p:nvPicPr>
        <p:blipFill>
          <a:blip r:embed="rId4"/>
          <a:stretch>
            <a:fillRect/>
          </a:stretch>
        </p:blipFill>
        <p:spPr>
          <a:xfrm>
            <a:off x="9025105" y="4146293"/>
            <a:ext cx="1324996" cy="997584"/>
          </a:xfrm>
          <a:prstGeom prst="rect">
            <a:avLst/>
          </a:prstGeom>
        </p:spPr>
      </p:pic>
      <p:pic>
        <p:nvPicPr>
          <p:cNvPr id="16" name="Image 15">
            <a:extLst>
              <a:ext uri="{FF2B5EF4-FFF2-40B4-BE49-F238E27FC236}">
                <a16:creationId xmlns:a16="http://schemas.microsoft.com/office/drawing/2014/main" id="{3B3734CA-08F7-0081-AA99-581362885A09}"/>
              </a:ext>
            </a:extLst>
          </p:cNvPr>
          <p:cNvPicPr>
            <a:picLocks noChangeAspect="1"/>
          </p:cNvPicPr>
          <p:nvPr/>
        </p:nvPicPr>
        <p:blipFill>
          <a:blip r:embed="rId5"/>
          <a:srcRect l="18800" r="27518"/>
          <a:stretch/>
        </p:blipFill>
        <p:spPr>
          <a:xfrm>
            <a:off x="9025105" y="1423648"/>
            <a:ext cx="2054359" cy="1114189"/>
          </a:xfrm>
          <a:prstGeom prst="rect">
            <a:avLst/>
          </a:prstGeom>
        </p:spPr>
      </p:pic>
      <p:sp>
        <p:nvSpPr>
          <p:cNvPr id="5" name="ZoneTexte 4">
            <a:extLst>
              <a:ext uri="{FF2B5EF4-FFF2-40B4-BE49-F238E27FC236}">
                <a16:creationId xmlns:a16="http://schemas.microsoft.com/office/drawing/2014/main" id="{758C3AD6-F436-79DF-0053-6E728E6215C1}"/>
              </a:ext>
            </a:extLst>
          </p:cNvPr>
          <p:cNvSpPr txBox="1"/>
          <p:nvPr/>
        </p:nvSpPr>
        <p:spPr>
          <a:xfrm>
            <a:off x="6665388" y="300775"/>
            <a:ext cx="4269365"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physiologiques potentiels</a:t>
            </a:r>
            <a:endParaRPr lang="en-GB" dirty="0">
              <a:solidFill>
                <a:srgbClr val="0070C0"/>
              </a:solidFill>
            </a:endParaRPr>
          </a:p>
        </p:txBody>
      </p:sp>
      <p:sp>
        <p:nvSpPr>
          <p:cNvPr id="13" name="ZoneTexte 12">
            <a:extLst>
              <a:ext uri="{FF2B5EF4-FFF2-40B4-BE49-F238E27FC236}">
                <a16:creationId xmlns:a16="http://schemas.microsoft.com/office/drawing/2014/main" id="{E52366BC-CE10-C84F-1852-0ACB765A9502}"/>
              </a:ext>
            </a:extLst>
          </p:cNvPr>
          <p:cNvSpPr txBox="1"/>
          <p:nvPr/>
        </p:nvSpPr>
        <p:spPr>
          <a:xfrm>
            <a:off x="1620838" y="4822832"/>
            <a:ext cx="6190707" cy="523220"/>
          </a:xfrm>
          <a:prstGeom prst="rect">
            <a:avLst/>
          </a:prstGeom>
          <a:noFill/>
          <a:ln>
            <a:solidFill>
              <a:srgbClr val="FF0000"/>
            </a:solidFill>
          </a:ln>
        </p:spPr>
        <p:txBody>
          <a:bodyPr wrap="square" rtlCol="0">
            <a:spAutoFit/>
          </a:bodyPr>
          <a:lstStyle/>
          <a:p>
            <a:r>
              <a:rPr lang="fr-FR" sz="1400" dirty="0">
                <a:solidFill>
                  <a:srgbClr val="0070C0"/>
                </a:solidFill>
              </a:rPr>
              <a:t>Effets transitoires ou permanents</a:t>
            </a:r>
          </a:p>
          <a:p>
            <a:r>
              <a:rPr lang="fr-FR" sz="1400" dirty="0"/>
              <a:t>Nombreuses études cliniques en laboratoire ou épidémiologiques </a:t>
            </a:r>
            <a:endParaRPr lang="fr-FR" sz="1400" dirty="0">
              <a:solidFill>
                <a:srgbClr val="0070C0"/>
              </a:solidFill>
            </a:endParaRPr>
          </a:p>
        </p:txBody>
      </p:sp>
    </p:spTree>
    <p:extLst>
      <p:ext uri="{BB962C8B-B14F-4D97-AF65-F5344CB8AC3E}">
        <p14:creationId xmlns:p14="http://schemas.microsoft.com/office/powerpoint/2010/main" val="319973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E4908-5A4D-7E24-FCE6-A3B0BBD2B3E7}"/>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D348DD8-BDC5-9C4B-58E3-625667268612}"/>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8EB986DE-4875-0380-4015-D666143FC18D}"/>
              </a:ext>
            </a:extLst>
          </p:cNvPr>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C5179F52-5023-97B5-BB54-6C3FE400A1FA}"/>
              </a:ext>
            </a:extLst>
          </p:cNvPr>
          <p:cNvSpPr>
            <a:spLocks noGrp="1"/>
          </p:cNvSpPr>
          <p:nvPr>
            <p:ph type="sldNum" sz="quarter" idx="12"/>
          </p:nvPr>
        </p:nvSpPr>
        <p:spPr>
          <a:xfrm>
            <a:off x="2035228" y="787784"/>
            <a:ext cx="584978" cy="365125"/>
          </a:xfrm>
        </p:spPr>
        <p:txBody>
          <a:bodyPr/>
          <a:lstStyle/>
          <a:p>
            <a:fld id="{28CF56FF-A9C7-48CE-B5A8-E2EC5C60375F}" type="slidenum">
              <a:rPr lang="en-GB" smtClean="0"/>
              <a:t>13</a:t>
            </a:fld>
            <a:endParaRPr lang="en-GB" dirty="0"/>
          </a:p>
        </p:txBody>
      </p:sp>
      <p:sp>
        <p:nvSpPr>
          <p:cNvPr id="5" name="ZoneTexte 4">
            <a:extLst>
              <a:ext uri="{FF2B5EF4-FFF2-40B4-BE49-F238E27FC236}">
                <a16:creationId xmlns:a16="http://schemas.microsoft.com/office/drawing/2014/main" id="{3368342E-A9F6-A2C1-5598-BEDCC4D9C98A}"/>
              </a:ext>
            </a:extLst>
          </p:cNvPr>
          <p:cNvSpPr txBox="1"/>
          <p:nvPr/>
        </p:nvSpPr>
        <p:spPr>
          <a:xfrm>
            <a:off x="5558672" y="395926"/>
            <a:ext cx="4504108" cy="369332"/>
          </a:xfrm>
          <a:prstGeom prst="rect">
            <a:avLst/>
          </a:prstGeom>
          <a:noFill/>
        </p:spPr>
        <p:txBody>
          <a:bodyPr wrap="square" rtlCol="0">
            <a:spAutoFit/>
          </a:bodyPr>
          <a:lstStyle/>
          <a:p>
            <a:r>
              <a:rPr lang="fr-FR" dirty="0">
                <a:solidFill>
                  <a:srgbClr val="FF0000"/>
                </a:solidFill>
              </a:rPr>
              <a:t>En résumé</a:t>
            </a:r>
            <a:endParaRPr lang="en-GB" dirty="0">
              <a:solidFill>
                <a:srgbClr val="FF0000"/>
              </a:solidFill>
            </a:endParaRPr>
          </a:p>
        </p:txBody>
      </p:sp>
      <p:sp>
        <p:nvSpPr>
          <p:cNvPr id="6" name="ZoneTexte 5">
            <a:extLst>
              <a:ext uri="{FF2B5EF4-FFF2-40B4-BE49-F238E27FC236}">
                <a16:creationId xmlns:a16="http://schemas.microsoft.com/office/drawing/2014/main" id="{E41CBE1C-E0BD-62D8-D8E5-75751A599472}"/>
              </a:ext>
            </a:extLst>
          </p:cNvPr>
          <p:cNvSpPr txBox="1"/>
          <p:nvPr/>
        </p:nvSpPr>
        <p:spPr>
          <a:xfrm>
            <a:off x="2218912" y="1528159"/>
            <a:ext cx="9013863" cy="1692771"/>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effets potentiels des ondes sont physiques, physiologiques et psychologiques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ondes de fréquences au-delà de la lumière visible (UV, X et gamma) sont ionisantes : susceptibles selon leur énergie de détériorer les molécules d’ADN, d’ioniser les molécules ou induire des radioactivités.</a:t>
            </a:r>
          </a:p>
          <a:p>
            <a:pPr marL="285750" indent="-285750">
              <a:buFont typeface="Arial" panose="020B0604020202020204" pitchFamily="34" charset="0"/>
              <a:buChar char="•"/>
            </a:pPr>
            <a:r>
              <a:rPr lang="fr-FR" sz="1600" dirty="0">
                <a:solidFill>
                  <a:srgbClr val="0070C0"/>
                </a:solidFill>
                <a:sym typeface="Wingdings" panose="05000000000000000000" pitchFamily="2" charset="2"/>
              </a:rPr>
              <a:t>Les ondes de fréquences plus basses que la lumière visible (Infra-rouge, microondes, ondes radio) ne sont pas ionisantes et sont absorbées sous forme de chaleur, mais peuvent avoir des effets physiologiques.</a:t>
            </a:r>
          </a:p>
        </p:txBody>
      </p:sp>
    </p:spTree>
    <p:extLst>
      <p:ext uri="{BB962C8B-B14F-4D97-AF65-F5344CB8AC3E}">
        <p14:creationId xmlns:p14="http://schemas.microsoft.com/office/powerpoint/2010/main" val="190888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4FC41F5-C891-4FD0-98DA-68B118480D4A}"/>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1B1C0944-A512-4002-BA86-57313ADA6201}"/>
              </a:ext>
            </a:extLst>
          </p:cNvPr>
          <p:cNvSpPr>
            <a:spLocks noGrp="1"/>
          </p:cNvSpPr>
          <p:nvPr>
            <p:ph type="ftr" sz="quarter" idx="11"/>
          </p:nvPr>
        </p:nvSpPr>
        <p:spPr/>
        <p:txBody>
          <a:bodyPr/>
          <a:lstStyle/>
          <a:p>
            <a:r>
              <a:rPr lang="fr-FR"/>
              <a:t>Un peu de Physique pour comprendre le monde moderne - débutant</a:t>
            </a:r>
            <a:endParaRPr lang="en-GB" dirty="0"/>
          </a:p>
        </p:txBody>
      </p:sp>
      <p:pic>
        <p:nvPicPr>
          <p:cNvPr id="10" name="Image 9">
            <a:extLst>
              <a:ext uri="{FF2B5EF4-FFF2-40B4-BE49-F238E27FC236}">
                <a16:creationId xmlns:a16="http://schemas.microsoft.com/office/drawing/2014/main" id="{470BBF00-660D-4E9B-82D8-90B951127B78}"/>
              </a:ext>
            </a:extLst>
          </p:cNvPr>
          <p:cNvPicPr>
            <a:picLocks noChangeAspect="1"/>
          </p:cNvPicPr>
          <p:nvPr/>
        </p:nvPicPr>
        <p:blipFill rotWithShape="1">
          <a:blip r:embed="rId2"/>
          <a:srcRect l="32900" t="30800" r="33800" b="32045"/>
          <a:stretch/>
        </p:blipFill>
        <p:spPr>
          <a:xfrm>
            <a:off x="2407908" y="1923468"/>
            <a:ext cx="3846184" cy="2413971"/>
          </a:xfrm>
          <a:prstGeom prst="rect">
            <a:avLst/>
          </a:prstGeom>
          <a:ln>
            <a:solidFill>
              <a:srgbClr val="C00000"/>
            </a:solidFill>
          </a:ln>
        </p:spPr>
      </p:pic>
      <p:sp>
        <p:nvSpPr>
          <p:cNvPr id="9" name="ZoneTexte 8">
            <a:extLst>
              <a:ext uri="{FF2B5EF4-FFF2-40B4-BE49-F238E27FC236}">
                <a16:creationId xmlns:a16="http://schemas.microsoft.com/office/drawing/2014/main" id="{1421B0CE-98CC-41F7-B722-17DF295DE331}"/>
              </a:ext>
            </a:extLst>
          </p:cNvPr>
          <p:cNvSpPr txBox="1"/>
          <p:nvPr/>
        </p:nvSpPr>
        <p:spPr>
          <a:xfrm>
            <a:off x="7495307" y="4337439"/>
            <a:ext cx="3290935" cy="1384995"/>
          </a:xfrm>
          <a:prstGeom prst="rect">
            <a:avLst/>
          </a:prstGeom>
          <a:noFill/>
          <a:ln>
            <a:solidFill>
              <a:srgbClr val="C00000"/>
            </a:solidFill>
          </a:ln>
        </p:spPr>
        <p:txBody>
          <a:bodyPr wrap="square">
            <a:spAutoFit/>
          </a:bodyPr>
          <a:lstStyle/>
          <a:p>
            <a:r>
              <a:rPr lang="fr-FR" sz="1200" dirty="0"/>
              <a:t>La France adopte les normes de la Commission internationale de protection contre les rayonnements non ionisants (</a:t>
            </a:r>
            <a:r>
              <a:rPr lang="fr-FR" sz="1200" dirty="0">
                <a:hlinkClick r:id="rId3"/>
              </a:rPr>
              <a:t>ICNIRP</a:t>
            </a:r>
            <a:r>
              <a:rPr lang="fr-FR" sz="1200" dirty="0"/>
              <a:t>).</a:t>
            </a:r>
          </a:p>
          <a:p>
            <a:endParaRPr lang="fr-FR" sz="1200" dirty="0"/>
          </a:p>
          <a:p>
            <a:r>
              <a:rPr lang="fr-FR" sz="1200" dirty="0"/>
              <a:t>Certains pays sont plus restrictifs pour certaines fréquences</a:t>
            </a:r>
          </a:p>
        </p:txBody>
      </p:sp>
      <p:pic>
        <p:nvPicPr>
          <p:cNvPr id="5" name="Image 4">
            <a:extLst>
              <a:ext uri="{FF2B5EF4-FFF2-40B4-BE49-F238E27FC236}">
                <a16:creationId xmlns:a16="http://schemas.microsoft.com/office/drawing/2014/main" id="{625A11BD-2547-4844-AA82-179AFD5D778C}"/>
              </a:ext>
            </a:extLst>
          </p:cNvPr>
          <p:cNvPicPr>
            <a:picLocks noChangeAspect="1"/>
          </p:cNvPicPr>
          <p:nvPr/>
        </p:nvPicPr>
        <p:blipFill>
          <a:blip r:embed="rId4"/>
          <a:stretch>
            <a:fillRect/>
          </a:stretch>
        </p:blipFill>
        <p:spPr>
          <a:xfrm>
            <a:off x="7193007" y="1130197"/>
            <a:ext cx="3846185" cy="2910349"/>
          </a:xfrm>
          <a:prstGeom prst="rect">
            <a:avLst/>
          </a:prstGeom>
        </p:spPr>
      </p:pic>
      <p:sp>
        <p:nvSpPr>
          <p:cNvPr id="6" name="Espace réservé du numéro de diapositive 5">
            <a:extLst>
              <a:ext uri="{FF2B5EF4-FFF2-40B4-BE49-F238E27FC236}">
                <a16:creationId xmlns:a16="http://schemas.microsoft.com/office/drawing/2014/main" id="{AFC5B2B9-25E5-4A4F-94C6-2CB151EEE662}"/>
              </a:ext>
            </a:extLst>
          </p:cNvPr>
          <p:cNvSpPr>
            <a:spLocks noGrp="1"/>
          </p:cNvSpPr>
          <p:nvPr>
            <p:ph type="sldNum" sz="quarter" idx="12"/>
          </p:nvPr>
        </p:nvSpPr>
        <p:spPr/>
        <p:txBody>
          <a:bodyPr/>
          <a:lstStyle/>
          <a:p>
            <a:fld id="{28CF56FF-A9C7-48CE-B5A8-E2EC5C60375F}" type="slidenum">
              <a:rPr lang="en-GB" smtClean="0"/>
              <a:t>14</a:t>
            </a:fld>
            <a:endParaRPr lang="en-GB"/>
          </a:p>
        </p:txBody>
      </p:sp>
      <p:sp>
        <p:nvSpPr>
          <p:cNvPr id="4" name="ZoneTexte 3">
            <a:extLst>
              <a:ext uri="{FF2B5EF4-FFF2-40B4-BE49-F238E27FC236}">
                <a16:creationId xmlns:a16="http://schemas.microsoft.com/office/drawing/2014/main" id="{02BE3AF8-68E9-1AC6-7662-C7E063E3A7D0}"/>
              </a:ext>
            </a:extLst>
          </p:cNvPr>
          <p:cNvSpPr txBox="1"/>
          <p:nvPr/>
        </p:nvSpPr>
        <p:spPr>
          <a:xfrm>
            <a:off x="2407908" y="4615205"/>
            <a:ext cx="3846184" cy="600164"/>
          </a:xfrm>
          <a:prstGeom prst="rect">
            <a:avLst/>
          </a:prstGeom>
          <a:noFill/>
        </p:spPr>
        <p:txBody>
          <a:bodyPr wrap="square" rtlCol="0">
            <a:spAutoFit/>
          </a:bodyPr>
          <a:lstStyle/>
          <a:p>
            <a:r>
              <a:rPr lang="fr-FR" sz="1100" dirty="0"/>
              <a:t>Note - </a:t>
            </a:r>
            <a:r>
              <a:rPr lang="fr-FR" sz="1050" dirty="0"/>
              <a:t>Comme les champs magnétiques et électriques sont couplés, les valeurs sont données pour le champ électrique en Volt/m</a:t>
            </a:r>
            <a:endParaRPr lang="fr-FR" sz="1100" dirty="0"/>
          </a:p>
        </p:txBody>
      </p:sp>
      <p:sp>
        <p:nvSpPr>
          <p:cNvPr id="7" name="ZoneTexte 6">
            <a:extLst>
              <a:ext uri="{FF2B5EF4-FFF2-40B4-BE49-F238E27FC236}">
                <a16:creationId xmlns:a16="http://schemas.microsoft.com/office/drawing/2014/main" id="{C43278FB-6142-1ED3-1E77-53391C91A3E6}"/>
              </a:ext>
            </a:extLst>
          </p:cNvPr>
          <p:cNvSpPr txBox="1"/>
          <p:nvPr/>
        </p:nvSpPr>
        <p:spPr>
          <a:xfrm>
            <a:off x="7662041" y="333970"/>
            <a:ext cx="3693466"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Normes et internationales </a:t>
            </a:r>
          </a:p>
        </p:txBody>
      </p:sp>
    </p:spTree>
    <p:extLst>
      <p:ext uri="{BB962C8B-B14F-4D97-AF65-F5344CB8AC3E}">
        <p14:creationId xmlns:p14="http://schemas.microsoft.com/office/powerpoint/2010/main" val="26230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A624C41-4371-45A1-AC60-EF29A1E8E802}"/>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9A784C18-BF79-9AC6-8285-F40BBA5DF583}"/>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E24DAC33-0653-0F6E-D3D2-F9D725990FB3}"/>
              </a:ext>
            </a:extLst>
          </p:cNvPr>
          <p:cNvSpPr>
            <a:spLocks noGrp="1"/>
          </p:cNvSpPr>
          <p:nvPr>
            <p:ph type="sldNum" sz="quarter" idx="12"/>
          </p:nvPr>
        </p:nvSpPr>
        <p:spPr/>
        <p:txBody>
          <a:bodyPr/>
          <a:lstStyle/>
          <a:p>
            <a:fld id="{28CF56FF-A9C7-48CE-B5A8-E2EC5C60375F}" type="slidenum">
              <a:rPr lang="en-GB" smtClean="0"/>
              <a:t>15</a:t>
            </a:fld>
            <a:endParaRPr lang="en-GB"/>
          </a:p>
        </p:txBody>
      </p:sp>
      <p:grpSp>
        <p:nvGrpSpPr>
          <p:cNvPr id="9" name="Groupe 8">
            <a:extLst>
              <a:ext uri="{FF2B5EF4-FFF2-40B4-BE49-F238E27FC236}">
                <a16:creationId xmlns:a16="http://schemas.microsoft.com/office/drawing/2014/main" id="{D5EC4771-73E2-97E5-B0A7-277346D9702F}"/>
              </a:ext>
            </a:extLst>
          </p:cNvPr>
          <p:cNvGrpSpPr/>
          <p:nvPr/>
        </p:nvGrpSpPr>
        <p:grpSpPr>
          <a:xfrm>
            <a:off x="9260370" y="3026882"/>
            <a:ext cx="1603843" cy="2679914"/>
            <a:chOff x="2438400" y="1514475"/>
            <a:chExt cx="1603843" cy="2679914"/>
          </a:xfrm>
        </p:grpSpPr>
        <p:pic>
          <p:nvPicPr>
            <p:cNvPr id="6" name="Image 5">
              <a:extLst>
                <a:ext uri="{FF2B5EF4-FFF2-40B4-BE49-F238E27FC236}">
                  <a16:creationId xmlns:a16="http://schemas.microsoft.com/office/drawing/2014/main" id="{1C903235-492D-1A31-D54C-C892F163A15B}"/>
                </a:ext>
              </a:extLst>
            </p:cNvPr>
            <p:cNvPicPr>
              <a:picLocks noChangeAspect="1"/>
            </p:cNvPicPr>
            <p:nvPr/>
          </p:nvPicPr>
          <p:blipFill rotWithShape="1">
            <a:blip r:embed="rId2"/>
            <a:srcRect l="40782" t="7361" r="25780" b="4028"/>
            <a:stretch/>
          </p:blipFill>
          <p:spPr>
            <a:xfrm>
              <a:off x="2438400" y="1514475"/>
              <a:ext cx="1603843" cy="2390775"/>
            </a:xfrm>
            <a:prstGeom prst="rect">
              <a:avLst/>
            </a:prstGeom>
          </p:spPr>
        </p:pic>
        <p:sp>
          <p:nvSpPr>
            <p:cNvPr id="8" name="ZoneTexte 7">
              <a:extLst>
                <a:ext uri="{FF2B5EF4-FFF2-40B4-BE49-F238E27FC236}">
                  <a16:creationId xmlns:a16="http://schemas.microsoft.com/office/drawing/2014/main" id="{1FB96C9D-47BA-3561-493A-0F341D384A78}"/>
                </a:ext>
              </a:extLst>
            </p:cNvPr>
            <p:cNvSpPr txBox="1"/>
            <p:nvPr/>
          </p:nvSpPr>
          <p:spPr>
            <a:xfrm>
              <a:off x="2438400" y="3917390"/>
              <a:ext cx="1603843" cy="276999"/>
            </a:xfrm>
            <a:prstGeom prst="rect">
              <a:avLst/>
            </a:prstGeom>
            <a:noFill/>
          </p:spPr>
          <p:txBody>
            <a:bodyPr wrap="square">
              <a:spAutoFit/>
            </a:bodyPr>
            <a:lstStyle/>
            <a:p>
              <a:r>
                <a:rPr lang="fr-FR" sz="1200" dirty="0">
                  <a:hlinkClick r:id="rId3"/>
                </a:rPr>
                <a:t>Lire en ligne </a:t>
              </a:r>
              <a:endParaRPr lang="fr-FR" sz="1200" dirty="0"/>
            </a:p>
          </p:txBody>
        </p:sp>
      </p:grpSp>
      <p:sp>
        <p:nvSpPr>
          <p:cNvPr id="12" name="ZoneTexte 11">
            <a:extLst>
              <a:ext uri="{FF2B5EF4-FFF2-40B4-BE49-F238E27FC236}">
                <a16:creationId xmlns:a16="http://schemas.microsoft.com/office/drawing/2014/main" id="{6333DB6C-C5B1-2781-EB99-E9F797592E27}"/>
              </a:ext>
            </a:extLst>
          </p:cNvPr>
          <p:cNvSpPr txBox="1"/>
          <p:nvPr/>
        </p:nvSpPr>
        <p:spPr>
          <a:xfrm>
            <a:off x="7141778" y="333970"/>
            <a:ext cx="4213729"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Normes et recommandations </a:t>
            </a:r>
          </a:p>
        </p:txBody>
      </p:sp>
      <p:grpSp>
        <p:nvGrpSpPr>
          <p:cNvPr id="20" name="Groupe 19">
            <a:extLst>
              <a:ext uri="{FF2B5EF4-FFF2-40B4-BE49-F238E27FC236}">
                <a16:creationId xmlns:a16="http://schemas.microsoft.com/office/drawing/2014/main" id="{EE046BCE-7A2E-029E-371F-19C70FF8B960}"/>
              </a:ext>
            </a:extLst>
          </p:cNvPr>
          <p:cNvGrpSpPr/>
          <p:nvPr/>
        </p:nvGrpSpPr>
        <p:grpSpPr>
          <a:xfrm>
            <a:off x="6096000" y="1032973"/>
            <a:ext cx="2197942" cy="2938212"/>
            <a:chOff x="5481105" y="1160711"/>
            <a:chExt cx="2336426" cy="3135580"/>
          </a:xfrm>
        </p:grpSpPr>
        <p:pic>
          <p:nvPicPr>
            <p:cNvPr id="15" name="Image 14">
              <a:extLst>
                <a:ext uri="{FF2B5EF4-FFF2-40B4-BE49-F238E27FC236}">
                  <a16:creationId xmlns:a16="http://schemas.microsoft.com/office/drawing/2014/main" id="{74BCE136-8BDE-D99A-FDB6-A1C0AA8FF31F}"/>
                </a:ext>
              </a:extLst>
            </p:cNvPr>
            <p:cNvPicPr>
              <a:picLocks noChangeAspect="1"/>
            </p:cNvPicPr>
            <p:nvPr/>
          </p:nvPicPr>
          <p:blipFill>
            <a:blip r:embed="rId4"/>
            <a:stretch>
              <a:fillRect/>
            </a:stretch>
          </p:blipFill>
          <p:spPr>
            <a:xfrm>
              <a:off x="6126103" y="1160711"/>
              <a:ext cx="974201" cy="665603"/>
            </a:xfrm>
            <a:prstGeom prst="rect">
              <a:avLst/>
            </a:prstGeom>
          </p:spPr>
        </p:pic>
        <p:pic>
          <p:nvPicPr>
            <p:cNvPr id="17" name="Image 16">
              <a:extLst>
                <a:ext uri="{FF2B5EF4-FFF2-40B4-BE49-F238E27FC236}">
                  <a16:creationId xmlns:a16="http://schemas.microsoft.com/office/drawing/2014/main" id="{1D3B9796-F802-4784-BF07-0372070B687A}"/>
                </a:ext>
              </a:extLst>
            </p:cNvPr>
            <p:cNvPicPr>
              <a:picLocks noChangeAspect="1"/>
            </p:cNvPicPr>
            <p:nvPr/>
          </p:nvPicPr>
          <p:blipFill rotWithShape="1">
            <a:blip r:embed="rId5"/>
            <a:srcRect l="37542" t="21907" r="32725" b="28562"/>
            <a:stretch/>
          </p:blipFill>
          <p:spPr>
            <a:xfrm>
              <a:off x="5481105" y="1814917"/>
              <a:ext cx="2336426" cy="2189352"/>
            </a:xfrm>
            <a:prstGeom prst="rect">
              <a:avLst/>
            </a:prstGeom>
            <a:ln>
              <a:solidFill>
                <a:srgbClr val="C00000"/>
              </a:solidFill>
            </a:ln>
          </p:spPr>
        </p:pic>
        <p:sp>
          <p:nvSpPr>
            <p:cNvPr id="19" name="ZoneTexte 18">
              <a:extLst>
                <a:ext uri="{FF2B5EF4-FFF2-40B4-BE49-F238E27FC236}">
                  <a16:creationId xmlns:a16="http://schemas.microsoft.com/office/drawing/2014/main" id="{CD2C3748-480E-3529-DA39-2D4E3A0D7858}"/>
                </a:ext>
              </a:extLst>
            </p:cNvPr>
            <p:cNvSpPr txBox="1"/>
            <p:nvPr/>
          </p:nvSpPr>
          <p:spPr>
            <a:xfrm>
              <a:off x="5834921" y="4000685"/>
              <a:ext cx="1404529" cy="295606"/>
            </a:xfrm>
            <a:prstGeom prst="rect">
              <a:avLst/>
            </a:prstGeom>
            <a:noFill/>
          </p:spPr>
          <p:txBody>
            <a:bodyPr wrap="square" rtlCol="0">
              <a:spAutoFit/>
            </a:bodyPr>
            <a:lstStyle/>
            <a:p>
              <a:r>
                <a:rPr lang="fr-FR" sz="1200" dirty="0">
                  <a:hlinkClick r:id="rId6"/>
                </a:rPr>
                <a:t>Lire en ligne </a:t>
              </a:r>
              <a:endParaRPr lang="fr-FR" sz="1200" dirty="0"/>
            </a:p>
          </p:txBody>
        </p:sp>
      </p:grpSp>
      <p:grpSp>
        <p:nvGrpSpPr>
          <p:cNvPr id="22" name="Groupe 21">
            <a:extLst>
              <a:ext uri="{FF2B5EF4-FFF2-40B4-BE49-F238E27FC236}">
                <a16:creationId xmlns:a16="http://schemas.microsoft.com/office/drawing/2014/main" id="{551BD9EA-B408-EE4D-FE22-632562A6C86D}"/>
              </a:ext>
            </a:extLst>
          </p:cNvPr>
          <p:cNvGrpSpPr/>
          <p:nvPr/>
        </p:nvGrpSpPr>
        <p:grpSpPr>
          <a:xfrm>
            <a:off x="2021501" y="902146"/>
            <a:ext cx="2410677" cy="3058928"/>
            <a:chOff x="2100704" y="979134"/>
            <a:chExt cx="2963932" cy="3244579"/>
          </a:xfrm>
        </p:grpSpPr>
        <p:grpSp>
          <p:nvGrpSpPr>
            <p:cNvPr id="13" name="Groupe 12">
              <a:extLst>
                <a:ext uri="{FF2B5EF4-FFF2-40B4-BE49-F238E27FC236}">
                  <a16:creationId xmlns:a16="http://schemas.microsoft.com/office/drawing/2014/main" id="{CD563FDE-9B42-7E7B-183F-E8B2D585384B}"/>
                </a:ext>
              </a:extLst>
            </p:cNvPr>
            <p:cNvGrpSpPr/>
            <p:nvPr/>
          </p:nvGrpSpPr>
          <p:grpSpPr>
            <a:xfrm>
              <a:off x="2129708" y="1894819"/>
              <a:ext cx="2934928" cy="2328894"/>
              <a:chOff x="1975270" y="1514727"/>
              <a:chExt cx="3610753" cy="2730018"/>
            </a:xfrm>
          </p:grpSpPr>
          <p:pic>
            <p:nvPicPr>
              <p:cNvPr id="10" name="Image 9">
                <a:extLst>
                  <a:ext uri="{FF2B5EF4-FFF2-40B4-BE49-F238E27FC236}">
                    <a16:creationId xmlns:a16="http://schemas.microsoft.com/office/drawing/2014/main" id="{A998D3ED-9D68-3B9B-0A55-377ECCD00D80}"/>
                  </a:ext>
                </a:extLst>
              </p:cNvPr>
              <p:cNvPicPr>
                <a:picLocks noChangeAspect="1"/>
              </p:cNvPicPr>
              <p:nvPr/>
            </p:nvPicPr>
            <p:blipFill>
              <a:blip r:embed="rId7"/>
              <a:stretch>
                <a:fillRect/>
              </a:stretch>
            </p:blipFill>
            <p:spPr>
              <a:xfrm>
                <a:off x="1975270" y="1514727"/>
                <a:ext cx="3610753" cy="2363629"/>
              </a:xfrm>
              <a:prstGeom prst="rect">
                <a:avLst/>
              </a:prstGeom>
            </p:spPr>
          </p:pic>
          <p:sp>
            <p:nvSpPr>
              <p:cNvPr id="11" name="ZoneTexte 10">
                <a:extLst>
                  <a:ext uri="{FF2B5EF4-FFF2-40B4-BE49-F238E27FC236}">
                    <a16:creationId xmlns:a16="http://schemas.microsoft.com/office/drawing/2014/main" id="{914116FE-536E-5C63-C732-C0996BA52F25}"/>
                  </a:ext>
                </a:extLst>
              </p:cNvPr>
              <p:cNvSpPr txBox="1"/>
              <p:nvPr/>
            </p:nvSpPr>
            <p:spPr>
              <a:xfrm>
                <a:off x="1975270" y="3920036"/>
                <a:ext cx="1625531" cy="324709"/>
              </a:xfrm>
              <a:prstGeom prst="rect">
                <a:avLst/>
              </a:prstGeom>
              <a:noFill/>
            </p:spPr>
            <p:txBody>
              <a:bodyPr wrap="square" rtlCol="0">
                <a:spAutoFit/>
              </a:bodyPr>
              <a:lstStyle/>
              <a:p>
                <a:r>
                  <a:rPr lang="fr-FR" sz="1200" dirty="0">
                    <a:hlinkClick r:id="rId8"/>
                  </a:rPr>
                  <a:t>Lire en ligne</a:t>
                </a:r>
                <a:endParaRPr lang="fr-FR" sz="1200" dirty="0"/>
              </a:p>
            </p:txBody>
          </p:sp>
        </p:grpSp>
        <p:pic>
          <p:nvPicPr>
            <p:cNvPr id="21" name="Image 20">
              <a:extLst>
                <a:ext uri="{FF2B5EF4-FFF2-40B4-BE49-F238E27FC236}">
                  <a16:creationId xmlns:a16="http://schemas.microsoft.com/office/drawing/2014/main" id="{202C7C32-A91A-8084-C735-C43545807884}"/>
                </a:ext>
              </a:extLst>
            </p:cNvPr>
            <p:cNvPicPr>
              <a:picLocks noChangeAspect="1"/>
            </p:cNvPicPr>
            <p:nvPr/>
          </p:nvPicPr>
          <p:blipFill>
            <a:blip r:embed="rId9"/>
            <a:stretch>
              <a:fillRect/>
            </a:stretch>
          </p:blipFill>
          <p:spPr>
            <a:xfrm>
              <a:off x="2100704" y="979134"/>
              <a:ext cx="977015" cy="827979"/>
            </a:xfrm>
            <a:prstGeom prst="rect">
              <a:avLst/>
            </a:prstGeom>
          </p:spPr>
        </p:pic>
      </p:grpSp>
      <p:sp>
        <p:nvSpPr>
          <p:cNvPr id="23" name="ZoneTexte 22">
            <a:extLst>
              <a:ext uri="{FF2B5EF4-FFF2-40B4-BE49-F238E27FC236}">
                <a16:creationId xmlns:a16="http://schemas.microsoft.com/office/drawing/2014/main" id="{470A1DEC-F7CE-0CFB-4EAA-46DB56F05340}"/>
              </a:ext>
            </a:extLst>
          </p:cNvPr>
          <p:cNvSpPr txBox="1"/>
          <p:nvPr/>
        </p:nvSpPr>
        <p:spPr>
          <a:xfrm>
            <a:off x="8919544" y="2406197"/>
            <a:ext cx="2350660" cy="523220"/>
          </a:xfrm>
          <a:prstGeom prst="rect">
            <a:avLst/>
          </a:prstGeom>
          <a:solidFill>
            <a:srgbClr val="FFFF00"/>
          </a:solidFill>
          <a:ln>
            <a:solidFill>
              <a:srgbClr val="C00000"/>
            </a:solidFill>
          </a:ln>
        </p:spPr>
        <p:txBody>
          <a:bodyPr wrap="square" rtlCol="0">
            <a:spAutoFit/>
          </a:bodyPr>
          <a:lstStyle/>
          <a:p>
            <a:r>
              <a:rPr lang="fr-FR" sz="1400" dirty="0">
                <a:solidFill>
                  <a:srgbClr val="002060"/>
                </a:solidFill>
              </a:rPr>
              <a:t>Point de vue Rationnel/rationaliste </a:t>
            </a:r>
          </a:p>
        </p:txBody>
      </p:sp>
      <p:pic>
        <p:nvPicPr>
          <p:cNvPr id="25" name="Image 24">
            <a:extLst>
              <a:ext uri="{FF2B5EF4-FFF2-40B4-BE49-F238E27FC236}">
                <a16:creationId xmlns:a16="http://schemas.microsoft.com/office/drawing/2014/main" id="{7FD92E02-8BBB-AFFC-95FD-4FF5CBD4BBBB}"/>
              </a:ext>
            </a:extLst>
          </p:cNvPr>
          <p:cNvPicPr>
            <a:picLocks noChangeAspect="1"/>
          </p:cNvPicPr>
          <p:nvPr/>
        </p:nvPicPr>
        <p:blipFill rotWithShape="1">
          <a:blip r:embed="rId10"/>
          <a:srcRect l="24706" t="7922" r="24706" b="62164"/>
          <a:stretch/>
        </p:blipFill>
        <p:spPr>
          <a:xfrm>
            <a:off x="2129708" y="4212266"/>
            <a:ext cx="4777179" cy="1589015"/>
          </a:xfrm>
          <a:prstGeom prst="rect">
            <a:avLst/>
          </a:prstGeom>
          <a:ln>
            <a:solidFill>
              <a:srgbClr val="C00000"/>
            </a:solidFill>
          </a:ln>
        </p:spPr>
      </p:pic>
      <p:sp>
        <p:nvSpPr>
          <p:cNvPr id="26" name="ZoneTexte 25">
            <a:extLst>
              <a:ext uri="{FF2B5EF4-FFF2-40B4-BE49-F238E27FC236}">
                <a16:creationId xmlns:a16="http://schemas.microsoft.com/office/drawing/2014/main" id="{2B70A192-6887-6E08-03BA-5F000C1FEE7D}"/>
              </a:ext>
            </a:extLst>
          </p:cNvPr>
          <p:cNvSpPr txBox="1"/>
          <p:nvPr/>
        </p:nvSpPr>
        <p:spPr>
          <a:xfrm>
            <a:off x="3119738" y="5306686"/>
            <a:ext cx="1970157" cy="523220"/>
          </a:xfrm>
          <a:prstGeom prst="rect">
            <a:avLst/>
          </a:prstGeom>
          <a:solidFill>
            <a:srgbClr val="FFFF00"/>
          </a:solidFill>
          <a:ln>
            <a:solidFill>
              <a:srgbClr val="C00000"/>
            </a:solidFill>
          </a:ln>
        </p:spPr>
        <p:txBody>
          <a:bodyPr wrap="square" rtlCol="0">
            <a:spAutoFit/>
          </a:bodyPr>
          <a:lstStyle/>
          <a:p>
            <a:r>
              <a:rPr lang="fr-FR" sz="1400" dirty="0">
                <a:solidFill>
                  <a:srgbClr val="002060"/>
                </a:solidFill>
              </a:rPr>
              <a:t>Point de vue militant</a:t>
            </a:r>
          </a:p>
          <a:p>
            <a:r>
              <a:rPr lang="fr-FR" sz="1400" dirty="0">
                <a:solidFill>
                  <a:srgbClr val="002060"/>
                </a:solidFill>
                <a:hlinkClick r:id="rId11"/>
              </a:rPr>
              <a:t>Lire en ligne </a:t>
            </a:r>
            <a:endParaRPr lang="fr-FR" sz="1400" dirty="0">
              <a:solidFill>
                <a:srgbClr val="002060"/>
              </a:solidFill>
            </a:endParaRPr>
          </a:p>
        </p:txBody>
      </p:sp>
    </p:spTree>
    <p:extLst>
      <p:ext uri="{BB962C8B-B14F-4D97-AF65-F5344CB8AC3E}">
        <p14:creationId xmlns:p14="http://schemas.microsoft.com/office/powerpoint/2010/main" val="408377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42469-67FB-BE2E-28DF-6DA0AB7693E6}"/>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FE0F636-525F-AFF9-00EE-B4ECFBD08B86}"/>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A1EBCA21-5EF5-191F-A405-DD64F8ECDC63}"/>
              </a:ext>
            </a:extLst>
          </p:cNvPr>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0317F280-562E-35D1-5341-F34807C9FB79}"/>
              </a:ext>
            </a:extLst>
          </p:cNvPr>
          <p:cNvSpPr>
            <a:spLocks noGrp="1"/>
          </p:cNvSpPr>
          <p:nvPr>
            <p:ph type="sldNum" sz="quarter" idx="12"/>
          </p:nvPr>
        </p:nvSpPr>
        <p:spPr>
          <a:xfrm>
            <a:off x="2035228" y="787784"/>
            <a:ext cx="584978" cy="365125"/>
          </a:xfrm>
        </p:spPr>
        <p:txBody>
          <a:bodyPr/>
          <a:lstStyle/>
          <a:p>
            <a:fld id="{28CF56FF-A9C7-48CE-B5A8-E2EC5C60375F}" type="slidenum">
              <a:rPr lang="en-GB" smtClean="0"/>
              <a:t>16</a:t>
            </a:fld>
            <a:endParaRPr lang="en-GB" dirty="0"/>
          </a:p>
        </p:txBody>
      </p:sp>
      <p:sp>
        <p:nvSpPr>
          <p:cNvPr id="5" name="ZoneTexte 4">
            <a:extLst>
              <a:ext uri="{FF2B5EF4-FFF2-40B4-BE49-F238E27FC236}">
                <a16:creationId xmlns:a16="http://schemas.microsoft.com/office/drawing/2014/main" id="{4F8A50CF-9187-001F-FCEB-B786C4F9DBBE}"/>
              </a:ext>
            </a:extLst>
          </p:cNvPr>
          <p:cNvSpPr txBox="1"/>
          <p:nvPr/>
        </p:nvSpPr>
        <p:spPr>
          <a:xfrm>
            <a:off x="5558672" y="395926"/>
            <a:ext cx="4504108" cy="369332"/>
          </a:xfrm>
          <a:prstGeom prst="rect">
            <a:avLst/>
          </a:prstGeom>
          <a:noFill/>
        </p:spPr>
        <p:txBody>
          <a:bodyPr wrap="square" rtlCol="0">
            <a:spAutoFit/>
          </a:bodyPr>
          <a:lstStyle/>
          <a:p>
            <a:r>
              <a:rPr lang="fr-FR" dirty="0">
                <a:solidFill>
                  <a:srgbClr val="FF0000"/>
                </a:solidFill>
              </a:rPr>
              <a:t>En résumé</a:t>
            </a:r>
            <a:endParaRPr lang="en-GB" dirty="0">
              <a:solidFill>
                <a:srgbClr val="FF0000"/>
              </a:solidFill>
            </a:endParaRPr>
          </a:p>
        </p:txBody>
      </p:sp>
      <p:sp>
        <p:nvSpPr>
          <p:cNvPr id="6" name="ZoneTexte 5">
            <a:extLst>
              <a:ext uri="{FF2B5EF4-FFF2-40B4-BE49-F238E27FC236}">
                <a16:creationId xmlns:a16="http://schemas.microsoft.com/office/drawing/2014/main" id="{BD32204D-C33C-C34E-BC69-1E11B877B053}"/>
              </a:ext>
            </a:extLst>
          </p:cNvPr>
          <p:cNvSpPr txBox="1"/>
          <p:nvPr/>
        </p:nvSpPr>
        <p:spPr>
          <a:xfrm>
            <a:off x="2218912" y="1528159"/>
            <a:ext cx="9013863" cy="2092881"/>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effets potentiels des ondes sont physiques, physiologiques et psychologiques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ondes de fréquences au-delà de la lumière visible (UV, X et gamma) sont ionisantes : susceptibles selon leur énergie de détériorer les molécules d’ADN, d’ioniser les molécules ou induire des radioactivités.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ondes de fréquences plus basses que la lumière visible (Infra-rouge, microondes, ondes radio) ne sont pas ionisantes</a:t>
            </a:r>
            <a:r>
              <a:rPr lang="fr-FR" sz="1400" dirty="0">
                <a:solidFill>
                  <a:srgbClr val="0070C0"/>
                </a:solidFill>
                <a:sym typeface="Wingdings" panose="05000000000000000000" pitchFamily="2" charset="2"/>
              </a:rPr>
              <a:t> </a:t>
            </a:r>
            <a:r>
              <a:rPr lang="fr-FR" sz="1400" dirty="0">
                <a:solidFill>
                  <a:schemeClr val="bg1">
                    <a:lumMod val="50000"/>
                  </a:schemeClr>
                </a:solidFill>
                <a:sym typeface="Wingdings" panose="05000000000000000000" pitchFamily="2" charset="2"/>
              </a:rPr>
              <a:t>et sont absorbées sous forme de chaleur, mais peuvent avoir des effets physiologiques.</a:t>
            </a:r>
          </a:p>
          <a:p>
            <a:pPr marL="285750" indent="-285750">
              <a:buFont typeface="Arial" panose="020B0604020202020204" pitchFamily="34" charset="0"/>
              <a:buChar char="•"/>
            </a:pPr>
            <a:r>
              <a:rPr lang="fr-FR" sz="1600" dirty="0">
                <a:solidFill>
                  <a:srgbClr val="0070C0"/>
                </a:solidFill>
                <a:sym typeface="Wingdings" panose="05000000000000000000" pitchFamily="2" charset="2"/>
              </a:rPr>
              <a:t>Des normes internationales ont été établies pour limiter les effets des ondes (en général moins de 100 Volts/m)</a:t>
            </a:r>
          </a:p>
        </p:txBody>
      </p:sp>
    </p:spTree>
    <p:extLst>
      <p:ext uri="{BB962C8B-B14F-4D97-AF65-F5344CB8AC3E}">
        <p14:creationId xmlns:p14="http://schemas.microsoft.com/office/powerpoint/2010/main" val="73051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944FA70-8D09-9E81-BB71-75E6A1A05627}"/>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1F312419-20F8-60A1-77A7-D8AD69969D53}"/>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6CF2D908-27B0-0B55-ADEE-00835117150E}"/>
              </a:ext>
            </a:extLst>
          </p:cNvPr>
          <p:cNvSpPr>
            <a:spLocks noGrp="1"/>
          </p:cNvSpPr>
          <p:nvPr>
            <p:ph type="sldNum" sz="quarter" idx="12"/>
          </p:nvPr>
        </p:nvSpPr>
        <p:spPr/>
        <p:txBody>
          <a:bodyPr/>
          <a:lstStyle/>
          <a:p>
            <a:fld id="{28CF56FF-A9C7-48CE-B5A8-E2EC5C60375F}" type="slidenum">
              <a:rPr lang="en-GB" smtClean="0"/>
              <a:t>17</a:t>
            </a:fld>
            <a:endParaRPr lang="en-GB"/>
          </a:p>
        </p:txBody>
      </p:sp>
      <p:sp>
        <p:nvSpPr>
          <p:cNvPr id="21" name="ZoneTexte 20">
            <a:extLst>
              <a:ext uri="{FF2B5EF4-FFF2-40B4-BE49-F238E27FC236}">
                <a16:creationId xmlns:a16="http://schemas.microsoft.com/office/drawing/2014/main" id="{DD676E60-BA0F-913F-4034-07A7C0FA3233}"/>
              </a:ext>
            </a:extLst>
          </p:cNvPr>
          <p:cNvSpPr txBox="1"/>
          <p:nvPr/>
        </p:nvSpPr>
        <p:spPr>
          <a:xfrm>
            <a:off x="2337622" y="5083997"/>
            <a:ext cx="8292974" cy="1046440"/>
          </a:xfrm>
          <a:custGeom>
            <a:avLst/>
            <a:gdLst>
              <a:gd name="connsiteX0" fmla="*/ 0 w 8292974"/>
              <a:gd name="connsiteY0" fmla="*/ 0 h 1046440"/>
              <a:gd name="connsiteX1" fmla="*/ 509426 w 8292974"/>
              <a:gd name="connsiteY1" fmla="*/ 0 h 1046440"/>
              <a:gd name="connsiteX2" fmla="*/ 1184711 w 8292974"/>
              <a:gd name="connsiteY2" fmla="*/ 0 h 1046440"/>
              <a:gd name="connsiteX3" fmla="*/ 1942925 w 8292974"/>
              <a:gd name="connsiteY3" fmla="*/ 0 h 1046440"/>
              <a:gd name="connsiteX4" fmla="*/ 2452351 w 8292974"/>
              <a:gd name="connsiteY4" fmla="*/ 0 h 1046440"/>
              <a:gd name="connsiteX5" fmla="*/ 3127636 w 8292974"/>
              <a:gd name="connsiteY5" fmla="*/ 0 h 1046440"/>
              <a:gd name="connsiteX6" fmla="*/ 3637061 w 8292974"/>
              <a:gd name="connsiteY6" fmla="*/ 0 h 1046440"/>
              <a:gd name="connsiteX7" fmla="*/ 4395276 w 8292974"/>
              <a:gd name="connsiteY7" fmla="*/ 0 h 1046440"/>
              <a:gd name="connsiteX8" fmla="*/ 5153491 w 8292974"/>
              <a:gd name="connsiteY8" fmla="*/ 0 h 1046440"/>
              <a:gd name="connsiteX9" fmla="*/ 5497057 w 8292974"/>
              <a:gd name="connsiteY9" fmla="*/ 0 h 1046440"/>
              <a:gd name="connsiteX10" fmla="*/ 6172342 w 8292974"/>
              <a:gd name="connsiteY10" fmla="*/ 0 h 1046440"/>
              <a:gd name="connsiteX11" fmla="*/ 6764697 w 8292974"/>
              <a:gd name="connsiteY11" fmla="*/ 0 h 1046440"/>
              <a:gd name="connsiteX12" fmla="*/ 7108263 w 8292974"/>
              <a:gd name="connsiteY12" fmla="*/ 0 h 1046440"/>
              <a:gd name="connsiteX13" fmla="*/ 7700619 w 8292974"/>
              <a:gd name="connsiteY13" fmla="*/ 0 h 1046440"/>
              <a:gd name="connsiteX14" fmla="*/ 8292974 w 8292974"/>
              <a:gd name="connsiteY14" fmla="*/ 0 h 1046440"/>
              <a:gd name="connsiteX15" fmla="*/ 8292974 w 8292974"/>
              <a:gd name="connsiteY15" fmla="*/ 523220 h 1046440"/>
              <a:gd name="connsiteX16" fmla="*/ 8292974 w 8292974"/>
              <a:gd name="connsiteY16" fmla="*/ 1046440 h 1046440"/>
              <a:gd name="connsiteX17" fmla="*/ 7534759 w 8292974"/>
              <a:gd name="connsiteY17" fmla="*/ 1046440 h 1046440"/>
              <a:gd name="connsiteX18" fmla="*/ 7108263 w 8292974"/>
              <a:gd name="connsiteY18" fmla="*/ 1046440 h 1046440"/>
              <a:gd name="connsiteX19" fmla="*/ 6515908 w 8292974"/>
              <a:gd name="connsiteY19" fmla="*/ 1046440 h 1046440"/>
              <a:gd name="connsiteX20" fmla="*/ 5757693 w 8292974"/>
              <a:gd name="connsiteY20" fmla="*/ 1046440 h 1046440"/>
              <a:gd name="connsiteX21" fmla="*/ 5248268 w 8292974"/>
              <a:gd name="connsiteY21" fmla="*/ 1046440 h 1046440"/>
              <a:gd name="connsiteX22" fmla="*/ 4738842 w 8292974"/>
              <a:gd name="connsiteY22" fmla="*/ 1046440 h 1046440"/>
              <a:gd name="connsiteX23" fmla="*/ 4063557 w 8292974"/>
              <a:gd name="connsiteY23" fmla="*/ 1046440 h 1046440"/>
              <a:gd name="connsiteX24" fmla="*/ 3471202 w 8292974"/>
              <a:gd name="connsiteY24" fmla="*/ 1046440 h 1046440"/>
              <a:gd name="connsiteX25" fmla="*/ 2712987 w 8292974"/>
              <a:gd name="connsiteY25" fmla="*/ 1046440 h 1046440"/>
              <a:gd name="connsiteX26" fmla="*/ 2120632 w 8292974"/>
              <a:gd name="connsiteY26" fmla="*/ 1046440 h 1046440"/>
              <a:gd name="connsiteX27" fmla="*/ 1528277 w 8292974"/>
              <a:gd name="connsiteY27" fmla="*/ 1046440 h 1046440"/>
              <a:gd name="connsiteX28" fmla="*/ 1184711 w 8292974"/>
              <a:gd name="connsiteY28" fmla="*/ 1046440 h 1046440"/>
              <a:gd name="connsiteX29" fmla="*/ 758215 w 8292974"/>
              <a:gd name="connsiteY29" fmla="*/ 1046440 h 1046440"/>
              <a:gd name="connsiteX30" fmla="*/ 0 w 8292974"/>
              <a:gd name="connsiteY30" fmla="*/ 1046440 h 1046440"/>
              <a:gd name="connsiteX31" fmla="*/ 0 w 8292974"/>
              <a:gd name="connsiteY31" fmla="*/ 512756 h 1046440"/>
              <a:gd name="connsiteX32" fmla="*/ 0 w 8292974"/>
              <a:gd name="connsiteY32" fmla="*/ 0 h 10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92974" h="1046440" extrusionOk="0">
                <a:moveTo>
                  <a:pt x="0" y="0"/>
                </a:moveTo>
                <a:cubicBezTo>
                  <a:pt x="192426" y="-11738"/>
                  <a:pt x="378800" y="37153"/>
                  <a:pt x="509426" y="0"/>
                </a:cubicBezTo>
                <a:cubicBezTo>
                  <a:pt x="640052" y="-37153"/>
                  <a:pt x="905358" y="12508"/>
                  <a:pt x="1184711" y="0"/>
                </a:cubicBezTo>
                <a:cubicBezTo>
                  <a:pt x="1464064" y="-12508"/>
                  <a:pt x="1676918" y="20862"/>
                  <a:pt x="1942925" y="0"/>
                </a:cubicBezTo>
                <a:cubicBezTo>
                  <a:pt x="2208932" y="-20862"/>
                  <a:pt x="2219997" y="40597"/>
                  <a:pt x="2452351" y="0"/>
                </a:cubicBezTo>
                <a:cubicBezTo>
                  <a:pt x="2684705" y="-40597"/>
                  <a:pt x="2918583" y="40835"/>
                  <a:pt x="3127636" y="0"/>
                </a:cubicBezTo>
                <a:cubicBezTo>
                  <a:pt x="3336689" y="-40835"/>
                  <a:pt x="3430959" y="46665"/>
                  <a:pt x="3637061" y="0"/>
                </a:cubicBezTo>
                <a:cubicBezTo>
                  <a:pt x="3843163" y="-46665"/>
                  <a:pt x="4191303" y="23695"/>
                  <a:pt x="4395276" y="0"/>
                </a:cubicBezTo>
                <a:cubicBezTo>
                  <a:pt x="4599249" y="-23695"/>
                  <a:pt x="4978930" y="76255"/>
                  <a:pt x="5153491" y="0"/>
                </a:cubicBezTo>
                <a:cubicBezTo>
                  <a:pt x="5328053" y="-76255"/>
                  <a:pt x="5387885" y="9943"/>
                  <a:pt x="5497057" y="0"/>
                </a:cubicBezTo>
                <a:cubicBezTo>
                  <a:pt x="5606229" y="-9943"/>
                  <a:pt x="5883176" y="9249"/>
                  <a:pt x="6172342" y="0"/>
                </a:cubicBezTo>
                <a:cubicBezTo>
                  <a:pt x="6461508" y="-9249"/>
                  <a:pt x="6606476" y="40723"/>
                  <a:pt x="6764697" y="0"/>
                </a:cubicBezTo>
                <a:cubicBezTo>
                  <a:pt x="6922918" y="-40723"/>
                  <a:pt x="7026968" y="21723"/>
                  <a:pt x="7108263" y="0"/>
                </a:cubicBezTo>
                <a:cubicBezTo>
                  <a:pt x="7189558" y="-21723"/>
                  <a:pt x="7464801" y="6539"/>
                  <a:pt x="7700619" y="0"/>
                </a:cubicBezTo>
                <a:cubicBezTo>
                  <a:pt x="7936437" y="-6539"/>
                  <a:pt x="8117331" y="43421"/>
                  <a:pt x="8292974" y="0"/>
                </a:cubicBezTo>
                <a:cubicBezTo>
                  <a:pt x="8331377" y="179631"/>
                  <a:pt x="8260440" y="363126"/>
                  <a:pt x="8292974" y="523220"/>
                </a:cubicBezTo>
                <a:cubicBezTo>
                  <a:pt x="8325508" y="683314"/>
                  <a:pt x="8252661" y="827837"/>
                  <a:pt x="8292974" y="1046440"/>
                </a:cubicBezTo>
                <a:cubicBezTo>
                  <a:pt x="8108230" y="1063711"/>
                  <a:pt x="7774210" y="1004451"/>
                  <a:pt x="7534759" y="1046440"/>
                </a:cubicBezTo>
                <a:cubicBezTo>
                  <a:pt x="7295309" y="1088429"/>
                  <a:pt x="7221032" y="1002855"/>
                  <a:pt x="7108263" y="1046440"/>
                </a:cubicBezTo>
                <a:cubicBezTo>
                  <a:pt x="6995494" y="1090025"/>
                  <a:pt x="6678932" y="976874"/>
                  <a:pt x="6515908" y="1046440"/>
                </a:cubicBezTo>
                <a:cubicBezTo>
                  <a:pt x="6352885" y="1116006"/>
                  <a:pt x="5922296" y="1034996"/>
                  <a:pt x="5757693" y="1046440"/>
                </a:cubicBezTo>
                <a:cubicBezTo>
                  <a:pt x="5593091" y="1057884"/>
                  <a:pt x="5393125" y="1042727"/>
                  <a:pt x="5248268" y="1046440"/>
                </a:cubicBezTo>
                <a:cubicBezTo>
                  <a:pt x="5103412" y="1050153"/>
                  <a:pt x="4955378" y="1003201"/>
                  <a:pt x="4738842" y="1046440"/>
                </a:cubicBezTo>
                <a:cubicBezTo>
                  <a:pt x="4522306" y="1089679"/>
                  <a:pt x="4378790" y="994270"/>
                  <a:pt x="4063557" y="1046440"/>
                </a:cubicBezTo>
                <a:cubicBezTo>
                  <a:pt x="3748325" y="1098610"/>
                  <a:pt x="3717306" y="1033930"/>
                  <a:pt x="3471202" y="1046440"/>
                </a:cubicBezTo>
                <a:cubicBezTo>
                  <a:pt x="3225098" y="1058950"/>
                  <a:pt x="3060621" y="958064"/>
                  <a:pt x="2712987" y="1046440"/>
                </a:cubicBezTo>
                <a:cubicBezTo>
                  <a:pt x="2365353" y="1134816"/>
                  <a:pt x="2294937" y="1033162"/>
                  <a:pt x="2120632" y="1046440"/>
                </a:cubicBezTo>
                <a:cubicBezTo>
                  <a:pt x="1946327" y="1059718"/>
                  <a:pt x="1690176" y="1000731"/>
                  <a:pt x="1528277" y="1046440"/>
                </a:cubicBezTo>
                <a:cubicBezTo>
                  <a:pt x="1366379" y="1092149"/>
                  <a:pt x="1351740" y="1018194"/>
                  <a:pt x="1184711" y="1046440"/>
                </a:cubicBezTo>
                <a:cubicBezTo>
                  <a:pt x="1017682" y="1074686"/>
                  <a:pt x="970457" y="1007835"/>
                  <a:pt x="758215" y="1046440"/>
                </a:cubicBezTo>
                <a:cubicBezTo>
                  <a:pt x="545973" y="1085045"/>
                  <a:pt x="351167" y="989294"/>
                  <a:pt x="0" y="1046440"/>
                </a:cubicBezTo>
                <a:cubicBezTo>
                  <a:pt x="-40868" y="833354"/>
                  <a:pt x="33670" y="693308"/>
                  <a:pt x="0" y="512756"/>
                </a:cubicBezTo>
                <a:cubicBezTo>
                  <a:pt x="-33670" y="332204"/>
                  <a:pt x="20343" y="230952"/>
                  <a:pt x="0" y="0"/>
                </a:cubicBezTo>
                <a:close/>
              </a:path>
            </a:pathLst>
          </a:custGeom>
          <a:noFill/>
          <a:ln w="28575">
            <a:solidFill>
              <a:srgbClr val="FF0000"/>
            </a:solidFill>
            <a:extLst>
              <a:ext uri="{C807C97D-BFC1-408E-A445-0C87EB9F89A2}">
                <ask:lineSketchStyleProps xmlns:ask="http://schemas.microsoft.com/office/drawing/2018/sketchyshapes" sd="3907997878">
                  <a:prstGeom prst="rect">
                    <a:avLst/>
                  </a:prstGeom>
                  <ask:type>
                    <ask:lineSketchScribble/>
                  </ask:type>
                </ask:lineSketchStyleProps>
              </a:ext>
            </a:extLst>
          </a:ln>
        </p:spPr>
        <p:txBody>
          <a:bodyPr wrap="square">
            <a:spAutoFit/>
          </a:bodyPr>
          <a:lstStyle/>
          <a:p>
            <a:r>
              <a:rPr lang="fr-FR" sz="1400" dirty="0"/>
              <a:t>Ondes radio mobiles : </a:t>
            </a:r>
            <a:r>
              <a:rPr lang="fr-FR" sz="1400" dirty="0">
                <a:solidFill>
                  <a:srgbClr val="0070C0"/>
                </a:solidFill>
              </a:rPr>
              <a:t>catégorie 2B -peut-être cancérogènes- (2010)</a:t>
            </a:r>
          </a:p>
          <a:p>
            <a:r>
              <a:rPr lang="fr-FR" sz="1200" i="1" dirty="0"/>
              <a:t>Un lien de cause à effet crédible, mais sans qu’on puisse éliminer avec une certitude raisonnable le hasard, un biais ou des facteurs de confusion. </a:t>
            </a:r>
          </a:p>
          <a:p>
            <a:r>
              <a:rPr lang="fr-FR" sz="1200" i="1" dirty="0"/>
              <a:t>Le niveau de preuve est considéré comme inadéquat pour les autres types de cancer que les </a:t>
            </a:r>
            <a:r>
              <a:rPr lang="fr-FR" sz="1200" i="1" dirty="0">
                <a:solidFill>
                  <a:srgbClr val="0070C0"/>
                </a:solidFill>
              </a:rPr>
              <a:t>gliomes.</a:t>
            </a:r>
          </a:p>
          <a:p>
            <a:r>
              <a:rPr lang="fr-FR" sz="1200" i="1" dirty="0"/>
              <a:t>Le classement a été modifié au fur et à mesure du déploiement et des nombreuses études.</a:t>
            </a:r>
          </a:p>
        </p:txBody>
      </p:sp>
      <p:pic>
        <p:nvPicPr>
          <p:cNvPr id="5" name="Image 4">
            <a:extLst>
              <a:ext uri="{FF2B5EF4-FFF2-40B4-BE49-F238E27FC236}">
                <a16:creationId xmlns:a16="http://schemas.microsoft.com/office/drawing/2014/main" id="{59FCCA31-94E4-CD95-D560-86553E28ACEC}"/>
              </a:ext>
            </a:extLst>
          </p:cNvPr>
          <p:cNvPicPr>
            <a:picLocks noChangeAspect="1"/>
          </p:cNvPicPr>
          <p:nvPr/>
        </p:nvPicPr>
        <p:blipFill>
          <a:blip r:embed="rId2"/>
          <a:stretch>
            <a:fillRect/>
          </a:stretch>
        </p:blipFill>
        <p:spPr>
          <a:xfrm>
            <a:off x="4616191" y="1075042"/>
            <a:ext cx="6175783" cy="3840813"/>
          </a:xfrm>
          <a:prstGeom prst="rect">
            <a:avLst/>
          </a:prstGeom>
        </p:spPr>
      </p:pic>
      <p:sp>
        <p:nvSpPr>
          <p:cNvPr id="6" name="ZoneTexte 5">
            <a:extLst>
              <a:ext uri="{FF2B5EF4-FFF2-40B4-BE49-F238E27FC236}">
                <a16:creationId xmlns:a16="http://schemas.microsoft.com/office/drawing/2014/main" id="{5DF363D4-E94E-3ED4-D05C-E01351F55097}"/>
              </a:ext>
            </a:extLst>
          </p:cNvPr>
          <p:cNvSpPr txBox="1"/>
          <p:nvPr/>
        </p:nvSpPr>
        <p:spPr>
          <a:xfrm>
            <a:off x="5764306" y="333970"/>
            <a:ext cx="5591202"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Classement des effets sur la santé humaine</a:t>
            </a:r>
          </a:p>
        </p:txBody>
      </p:sp>
      <p:sp>
        <p:nvSpPr>
          <p:cNvPr id="7" name="Ellipse 6">
            <a:extLst>
              <a:ext uri="{FF2B5EF4-FFF2-40B4-BE49-F238E27FC236}">
                <a16:creationId xmlns:a16="http://schemas.microsoft.com/office/drawing/2014/main" id="{1C65E87B-108D-F00B-07FE-78657F1962A8}"/>
              </a:ext>
            </a:extLst>
          </p:cNvPr>
          <p:cNvSpPr/>
          <p:nvPr/>
        </p:nvSpPr>
        <p:spPr>
          <a:xfrm>
            <a:off x="9197788" y="1075042"/>
            <a:ext cx="1163824" cy="50274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013ECF2E-75AC-631F-18B3-038DD35C8712}"/>
              </a:ext>
            </a:extLst>
          </p:cNvPr>
          <p:cNvSpPr/>
          <p:nvPr/>
        </p:nvSpPr>
        <p:spPr>
          <a:xfrm>
            <a:off x="4437529" y="3656877"/>
            <a:ext cx="1163824" cy="50274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63EF8D39-CE62-B9B5-3C26-0CE83046C49C}"/>
              </a:ext>
            </a:extLst>
          </p:cNvPr>
          <p:cNvCxnSpPr>
            <a:cxnSpLocks/>
            <a:stCxn id="7" idx="2"/>
          </p:cNvCxnSpPr>
          <p:nvPr/>
        </p:nvCxnSpPr>
        <p:spPr>
          <a:xfrm flipH="1">
            <a:off x="5020235" y="1326415"/>
            <a:ext cx="4177553" cy="81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6F0C93AA-B742-F2DF-A9D9-EE1FAE4C082B}"/>
              </a:ext>
            </a:extLst>
          </p:cNvPr>
          <p:cNvSpPr/>
          <p:nvPr/>
        </p:nvSpPr>
        <p:spPr>
          <a:xfrm>
            <a:off x="2617378" y="970343"/>
            <a:ext cx="2402857" cy="94810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Effet téléphone mobile </a:t>
            </a:r>
            <a:r>
              <a:rPr lang="fr-FR" sz="1400" dirty="0">
                <a:hlinkClick r:id="rId3"/>
              </a:rPr>
              <a:t>sur les embryons de poulet</a:t>
            </a:r>
            <a:endParaRPr lang="fr-FR" sz="1400" dirty="0"/>
          </a:p>
        </p:txBody>
      </p:sp>
      <p:sp>
        <p:nvSpPr>
          <p:cNvPr id="13" name="ZoneTexte 12">
            <a:extLst>
              <a:ext uri="{FF2B5EF4-FFF2-40B4-BE49-F238E27FC236}">
                <a16:creationId xmlns:a16="http://schemas.microsoft.com/office/drawing/2014/main" id="{AAC839D6-11CC-62A0-A5DC-978C83601537}"/>
              </a:ext>
            </a:extLst>
          </p:cNvPr>
          <p:cNvSpPr txBox="1"/>
          <p:nvPr/>
        </p:nvSpPr>
        <p:spPr>
          <a:xfrm>
            <a:off x="5334316" y="1122186"/>
            <a:ext cx="859980" cy="276999"/>
          </a:xfrm>
          <a:prstGeom prst="rect">
            <a:avLst/>
          </a:prstGeom>
          <a:noFill/>
        </p:spPr>
        <p:txBody>
          <a:bodyPr wrap="square" rtlCol="0">
            <a:spAutoFit/>
          </a:bodyPr>
          <a:lstStyle/>
          <a:p>
            <a:r>
              <a:rPr lang="fr-FR" sz="1200" dirty="0">
                <a:solidFill>
                  <a:srgbClr val="C00000"/>
                </a:solidFill>
              </a:rPr>
              <a:t>Exemple </a:t>
            </a:r>
          </a:p>
        </p:txBody>
      </p:sp>
      <p:cxnSp>
        <p:nvCxnSpPr>
          <p:cNvPr id="14" name="Connecteur droit avec flèche 13">
            <a:extLst>
              <a:ext uri="{FF2B5EF4-FFF2-40B4-BE49-F238E27FC236}">
                <a16:creationId xmlns:a16="http://schemas.microsoft.com/office/drawing/2014/main" id="{7E3FBBD5-C6EF-42CF-0349-609F717FCF86}"/>
              </a:ext>
            </a:extLst>
          </p:cNvPr>
          <p:cNvCxnSpPr>
            <a:cxnSpLocks/>
            <a:stCxn id="8" idx="2"/>
          </p:cNvCxnSpPr>
          <p:nvPr/>
        </p:nvCxnSpPr>
        <p:spPr>
          <a:xfrm flipH="1" flipV="1">
            <a:off x="3818806" y="3445475"/>
            <a:ext cx="618723" cy="462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B21883B5-9461-FF20-5B91-6D59BB57F188}"/>
              </a:ext>
            </a:extLst>
          </p:cNvPr>
          <p:cNvSpPr/>
          <p:nvPr/>
        </p:nvSpPr>
        <p:spPr>
          <a:xfrm>
            <a:off x="1772549" y="2493607"/>
            <a:ext cx="2402857" cy="94810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Effets sur </a:t>
            </a:r>
            <a:r>
              <a:rPr lang="fr-FR" sz="1400" dirty="0">
                <a:hlinkClick r:id="rId4"/>
              </a:rPr>
              <a:t>la fertilité masculine</a:t>
            </a:r>
            <a:endParaRPr lang="fr-FR" sz="1400" dirty="0"/>
          </a:p>
        </p:txBody>
      </p:sp>
      <p:sp>
        <p:nvSpPr>
          <p:cNvPr id="18" name="ZoneTexte 17">
            <a:extLst>
              <a:ext uri="{FF2B5EF4-FFF2-40B4-BE49-F238E27FC236}">
                <a16:creationId xmlns:a16="http://schemas.microsoft.com/office/drawing/2014/main" id="{330B6F8A-60BA-7C03-1B79-3A259B542468}"/>
              </a:ext>
            </a:extLst>
          </p:cNvPr>
          <p:cNvSpPr txBox="1"/>
          <p:nvPr/>
        </p:nvSpPr>
        <p:spPr>
          <a:xfrm>
            <a:off x="3315426" y="3595660"/>
            <a:ext cx="859980" cy="276999"/>
          </a:xfrm>
          <a:prstGeom prst="rect">
            <a:avLst/>
          </a:prstGeom>
          <a:noFill/>
        </p:spPr>
        <p:txBody>
          <a:bodyPr wrap="square" rtlCol="0">
            <a:spAutoFit/>
          </a:bodyPr>
          <a:lstStyle/>
          <a:p>
            <a:r>
              <a:rPr lang="fr-FR" sz="1200" dirty="0">
                <a:solidFill>
                  <a:srgbClr val="C00000"/>
                </a:solidFill>
              </a:rPr>
              <a:t>Exemple </a:t>
            </a:r>
          </a:p>
        </p:txBody>
      </p:sp>
    </p:spTree>
    <p:extLst>
      <p:ext uri="{BB962C8B-B14F-4D97-AF65-F5344CB8AC3E}">
        <p14:creationId xmlns:p14="http://schemas.microsoft.com/office/powerpoint/2010/main" val="251541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animBg="1"/>
      <p:bldP spid="8" grpId="0" animBg="1"/>
      <p:bldP spid="11" grpId="0" animBg="1"/>
      <p:bldP spid="13" grpId="0"/>
      <p:bldP spid="17"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0C94E-A441-F508-563D-50ECA1E667A9}"/>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ABAA24E-EF81-A538-5A03-A83523739265}"/>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6B60BB4D-9125-11AE-5FF1-252CE9FE5728}"/>
              </a:ext>
            </a:extLst>
          </p:cNvPr>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570BA86D-4AB3-D8A1-874C-45CD42C4DD81}"/>
              </a:ext>
            </a:extLst>
          </p:cNvPr>
          <p:cNvSpPr>
            <a:spLocks noGrp="1"/>
          </p:cNvSpPr>
          <p:nvPr>
            <p:ph type="sldNum" sz="quarter" idx="12"/>
          </p:nvPr>
        </p:nvSpPr>
        <p:spPr>
          <a:xfrm>
            <a:off x="2035228" y="787784"/>
            <a:ext cx="584978" cy="365125"/>
          </a:xfrm>
        </p:spPr>
        <p:txBody>
          <a:bodyPr/>
          <a:lstStyle/>
          <a:p>
            <a:fld id="{28CF56FF-A9C7-48CE-B5A8-E2EC5C60375F}" type="slidenum">
              <a:rPr lang="en-GB" smtClean="0"/>
              <a:t>18</a:t>
            </a:fld>
            <a:endParaRPr lang="en-GB" dirty="0"/>
          </a:p>
        </p:txBody>
      </p:sp>
      <p:sp>
        <p:nvSpPr>
          <p:cNvPr id="5" name="ZoneTexte 4">
            <a:extLst>
              <a:ext uri="{FF2B5EF4-FFF2-40B4-BE49-F238E27FC236}">
                <a16:creationId xmlns:a16="http://schemas.microsoft.com/office/drawing/2014/main" id="{FC53610C-67D3-4EA2-B1B1-160EB1C5226F}"/>
              </a:ext>
            </a:extLst>
          </p:cNvPr>
          <p:cNvSpPr txBox="1"/>
          <p:nvPr/>
        </p:nvSpPr>
        <p:spPr>
          <a:xfrm>
            <a:off x="5558672" y="395926"/>
            <a:ext cx="4504108" cy="369332"/>
          </a:xfrm>
          <a:prstGeom prst="rect">
            <a:avLst/>
          </a:prstGeom>
          <a:noFill/>
        </p:spPr>
        <p:txBody>
          <a:bodyPr wrap="square" rtlCol="0">
            <a:spAutoFit/>
          </a:bodyPr>
          <a:lstStyle/>
          <a:p>
            <a:r>
              <a:rPr lang="fr-FR" dirty="0">
                <a:solidFill>
                  <a:srgbClr val="FF0000"/>
                </a:solidFill>
              </a:rPr>
              <a:t>En résumé</a:t>
            </a:r>
            <a:endParaRPr lang="en-GB" dirty="0">
              <a:solidFill>
                <a:srgbClr val="FF0000"/>
              </a:solidFill>
            </a:endParaRPr>
          </a:p>
        </p:txBody>
      </p:sp>
      <p:sp>
        <p:nvSpPr>
          <p:cNvPr id="6" name="ZoneTexte 5">
            <a:extLst>
              <a:ext uri="{FF2B5EF4-FFF2-40B4-BE49-F238E27FC236}">
                <a16:creationId xmlns:a16="http://schemas.microsoft.com/office/drawing/2014/main" id="{6A6C7FA5-2609-2AC0-C44E-E3FE053C896C}"/>
              </a:ext>
            </a:extLst>
          </p:cNvPr>
          <p:cNvSpPr txBox="1"/>
          <p:nvPr/>
        </p:nvSpPr>
        <p:spPr>
          <a:xfrm>
            <a:off x="2218912" y="1528159"/>
            <a:ext cx="9013863" cy="2585323"/>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effets potentiels des ondes sont physiques, physiologiques et psychologiques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ondes de fréquences au-delà de la lumière visible (UV, X et gamma) sont ionisantes : susceptibles selon leur énergie de détériorer les molécules d’ADN, d’ioniser les molécules ou induire des radioactivités.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ondes de fréquences plus basses que la lumière visible (Infra-rouge, microondes, ondes radio) ne sont pas ionisantes</a:t>
            </a:r>
            <a:r>
              <a:rPr lang="fr-FR" sz="1400" dirty="0">
                <a:solidFill>
                  <a:srgbClr val="0070C0"/>
                </a:solidFill>
                <a:sym typeface="Wingdings" panose="05000000000000000000" pitchFamily="2" charset="2"/>
              </a:rPr>
              <a:t> </a:t>
            </a:r>
            <a:r>
              <a:rPr lang="fr-FR" sz="1400" dirty="0">
                <a:solidFill>
                  <a:schemeClr val="bg1">
                    <a:lumMod val="50000"/>
                  </a:schemeClr>
                </a:solidFill>
                <a:sym typeface="Wingdings" panose="05000000000000000000" pitchFamily="2" charset="2"/>
              </a:rPr>
              <a:t>et sont absorbées sous forme de chaleur, mais peuvent avoir des effets physiologiques.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Des normes internationales ont été établies pour limiter les effets des ondes (en général moins de 100 Volts/m)</a:t>
            </a:r>
          </a:p>
          <a:p>
            <a:pPr marL="285750" indent="-285750">
              <a:buFont typeface="Arial" panose="020B0604020202020204" pitchFamily="34" charset="0"/>
              <a:buChar char="•"/>
            </a:pPr>
            <a:r>
              <a:rPr lang="fr-FR" sz="1600" dirty="0">
                <a:solidFill>
                  <a:srgbClr val="0070C0"/>
                </a:solidFill>
                <a:sym typeface="Wingdings" panose="05000000000000000000" pitchFamily="2" charset="2"/>
              </a:rPr>
              <a:t>Ces normes sont basées sur de multiples expériences : d’une part in vitro ou avec des modèles animaux, d’autre part par des études épidémiologiques sur l’Homme.</a:t>
            </a:r>
          </a:p>
        </p:txBody>
      </p:sp>
    </p:spTree>
    <p:extLst>
      <p:ext uri="{BB962C8B-B14F-4D97-AF65-F5344CB8AC3E}">
        <p14:creationId xmlns:p14="http://schemas.microsoft.com/office/powerpoint/2010/main" val="776919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CDB2466-F2E9-401F-92CA-C2AB86CB374A}"/>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p:cNvSpPr>
            <a:spLocks noGrp="1"/>
          </p:cNvSpPr>
          <p:nvPr>
            <p:ph type="sldNum" sz="quarter" idx="12"/>
          </p:nvPr>
        </p:nvSpPr>
        <p:spPr>
          <a:xfrm>
            <a:off x="2035228" y="787784"/>
            <a:ext cx="584978" cy="365125"/>
          </a:xfrm>
        </p:spPr>
        <p:txBody>
          <a:bodyPr/>
          <a:lstStyle/>
          <a:p>
            <a:fld id="{28CF56FF-A9C7-48CE-B5A8-E2EC5C60375F}" type="slidenum">
              <a:rPr lang="en-GB" smtClean="0"/>
              <a:t>19</a:t>
            </a:fld>
            <a:endParaRPr lang="en-GB" dirty="0"/>
          </a:p>
        </p:txBody>
      </p:sp>
      <p:sp>
        <p:nvSpPr>
          <p:cNvPr id="6" name="ZoneTexte 5">
            <a:extLst>
              <a:ext uri="{FF2B5EF4-FFF2-40B4-BE49-F238E27FC236}">
                <a16:creationId xmlns:a16="http://schemas.microsoft.com/office/drawing/2014/main" id="{F9BDB6DF-D634-4F57-8F39-42C6A814D387}"/>
              </a:ext>
            </a:extLst>
          </p:cNvPr>
          <p:cNvSpPr txBox="1"/>
          <p:nvPr/>
        </p:nvSpPr>
        <p:spPr>
          <a:xfrm>
            <a:off x="3129689" y="2233790"/>
            <a:ext cx="7161212" cy="461665"/>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400" dirty="0">
                <a:solidFill>
                  <a:srgbClr val="FF0000"/>
                </a:solidFill>
              </a:rPr>
              <a:t>La téléphonie mobile</a:t>
            </a:r>
          </a:p>
        </p:txBody>
      </p:sp>
    </p:spTree>
    <p:extLst>
      <p:ext uri="{BB962C8B-B14F-4D97-AF65-F5344CB8AC3E}">
        <p14:creationId xmlns:p14="http://schemas.microsoft.com/office/powerpoint/2010/main" val="1623695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7547B6A-A1D0-C6FF-5F43-6FFA0CB9DE80}"/>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DA1541AB-49E4-6987-F880-67E82B30AA29}"/>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F1A2214B-B4B0-B03F-1EBF-7684A2CA0BF8}"/>
              </a:ext>
            </a:extLst>
          </p:cNvPr>
          <p:cNvSpPr>
            <a:spLocks noGrp="1"/>
          </p:cNvSpPr>
          <p:nvPr>
            <p:ph type="sldNum" sz="quarter" idx="12"/>
          </p:nvPr>
        </p:nvSpPr>
        <p:spPr/>
        <p:txBody>
          <a:bodyPr/>
          <a:lstStyle/>
          <a:p>
            <a:fld id="{28CF56FF-A9C7-48CE-B5A8-E2EC5C60375F}" type="slidenum">
              <a:rPr lang="en-GB" smtClean="0"/>
              <a:t>2</a:t>
            </a:fld>
            <a:endParaRPr lang="en-GB"/>
          </a:p>
        </p:txBody>
      </p:sp>
      <p:sp>
        <p:nvSpPr>
          <p:cNvPr id="5" name="ZoneTexte 4">
            <a:extLst>
              <a:ext uri="{FF2B5EF4-FFF2-40B4-BE49-F238E27FC236}">
                <a16:creationId xmlns:a16="http://schemas.microsoft.com/office/drawing/2014/main" id="{2B0ECDEB-9E0C-01D6-CD0E-762E68FCA65E}"/>
              </a:ext>
            </a:extLst>
          </p:cNvPr>
          <p:cNvSpPr txBox="1"/>
          <p:nvPr/>
        </p:nvSpPr>
        <p:spPr>
          <a:xfrm>
            <a:off x="4160600" y="2852363"/>
            <a:ext cx="5391192"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 des ondes électro magnétiques</a:t>
            </a:r>
          </a:p>
        </p:txBody>
      </p:sp>
    </p:spTree>
    <p:extLst>
      <p:ext uri="{BB962C8B-B14F-4D97-AF65-F5344CB8AC3E}">
        <p14:creationId xmlns:p14="http://schemas.microsoft.com/office/powerpoint/2010/main" val="2272833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C73E3C9-9ECB-4EFC-87C5-6FE2B767F64F}"/>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p:txBody>
          <a:bodyPr/>
          <a:lstStyle/>
          <a:p>
            <a:r>
              <a:rPr lang="fr-FR"/>
              <a:t>Un peu de Physique pour comprendre le monde moderne - débutant</a:t>
            </a:r>
            <a:endParaRPr lang="en-GB"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212" y="922980"/>
            <a:ext cx="1741048" cy="1044629"/>
          </a:xfrm>
          <a:prstGeom prst="rect">
            <a:avLst/>
          </a:prstGeom>
        </p:spPr>
      </p:pic>
      <p:sp>
        <p:nvSpPr>
          <p:cNvPr id="9" name="ZoneTexte 8"/>
          <p:cNvSpPr txBox="1"/>
          <p:nvPr/>
        </p:nvSpPr>
        <p:spPr>
          <a:xfrm>
            <a:off x="4884916" y="1187273"/>
            <a:ext cx="5953651" cy="584775"/>
          </a:xfrm>
          <a:prstGeom prst="rect">
            <a:avLst/>
          </a:prstGeom>
          <a:noFill/>
        </p:spPr>
        <p:txBody>
          <a:bodyPr wrap="square" rtlCol="0">
            <a:spAutoFit/>
          </a:bodyPr>
          <a:lstStyle/>
          <a:p>
            <a:r>
              <a:rPr lang="fr-FR" dirty="0">
                <a:solidFill>
                  <a:srgbClr val="0070C0"/>
                </a:solidFill>
              </a:rPr>
              <a:t>Extrait de:</a:t>
            </a:r>
          </a:p>
          <a:p>
            <a:r>
              <a:rPr lang="fr-FR" sz="1400" dirty="0">
                <a:solidFill>
                  <a:srgbClr val="0070C0"/>
                </a:solidFill>
                <a:hlinkClick r:id="rId3"/>
              </a:rPr>
              <a:t>Etude de l’exposition du public aux ondes radioélectriques – 2017</a:t>
            </a:r>
            <a:endParaRPr lang="en-GB" sz="1400" dirty="0">
              <a:solidFill>
                <a:srgbClr val="0070C0"/>
              </a:solidFill>
            </a:endParaRPr>
          </a:p>
        </p:txBody>
      </p:sp>
      <p:sp>
        <p:nvSpPr>
          <p:cNvPr id="10" name="Rectangle 9">
            <a:extLst>
              <a:ext uri="{FF2B5EF4-FFF2-40B4-BE49-F238E27FC236}">
                <a16:creationId xmlns:a16="http://schemas.microsoft.com/office/drawing/2014/main" id="{1F89C147-7883-474A-B053-745FE9A84724}"/>
              </a:ext>
            </a:extLst>
          </p:cNvPr>
          <p:cNvSpPr/>
          <p:nvPr/>
        </p:nvSpPr>
        <p:spPr>
          <a:xfrm>
            <a:off x="7999682" y="2898351"/>
            <a:ext cx="3359305" cy="738664"/>
          </a:xfrm>
          <a:prstGeom prst="rect">
            <a:avLst/>
          </a:prstGeom>
        </p:spPr>
        <p:txBody>
          <a:bodyPr wrap="square">
            <a:spAutoFit/>
          </a:bodyPr>
          <a:lstStyle/>
          <a:p>
            <a:r>
              <a:rPr lang="fr-FR" sz="1050" dirty="0"/>
              <a:t>Figure 10 : synthèse des contributeurs principaux selon la typologie des lieux réalisée sur les résultats des 1 508 mesures effectuées en 2017 selon le cas B du protocole</a:t>
            </a:r>
            <a:endParaRPr lang="en-GB" sz="1050" dirty="0"/>
          </a:p>
        </p:txBody>
      </p:sp>
      <p:pic>
        <p:nvPicPr>
          <p:cNvPr id="11" name="Image 10">
            <a:extLst>
              <a:ext uri="{FF2B5EF4-FFF2-40B4-BE49-F238E27FC236}">
                <a16:creationId xmlns:a16="http://schemas.microsoft.com/office/drawing/2014/main" id="{4F29597A-A958-4449-B2DC-94FC1760DF4A}"/>
              </a:ext>
            </a:extLst>
          </p:cNvPr>
          <p:cNvPicPr>
            <a:picLocks noChangeAspect="1"/>
          </p:cNvPicPr>
          <p:nvPr/>
        </p:nvPicPr>
        <p:blipFill rotWithShape="1">
          <a:blip r:embed="rId4"/>
          <a:srcRect l="25841" t="29311" r="27822" b="22550"/>
          <a:stretch/>
        </p:blipFill>
        <p:spPr>
          <a:xfrm>
            <a:off x="3598471" y="2087316"/>
            <a:ext cx="4237023" cy="2476018"/>
          </a:xfrm>
          <a:prstGeom prst="rect">
            <a:avLst/>
          </a:prstGeom>
          <a:ln>
            <a:solidFill>
              <a:srgbClr val="C00000"/>
            </a:solidFill>
          </a:ln>
        </p:spPr>
      </p:pic>
      <p:sp>
        <p:nvSpPr>
          <p:cNvPr id="5" name="ZoneTexte 4">
            <a:extLst>
              <a:ext uri="{FF2B5EF4-FFF2-40B4-BE49-F238E27FC236}">
                <a16:creationId xmlns:a16="http://schemas.microsoft.com/office/drawing/2014/main" id="{A4B16DEB-04CE-45F5-97D1-1B6477D1F22E}"/>
              </a:ext>
            </a:extLst>
          </p:cNvPr>
          <p:cNvSpPr txBox="1"/>
          <p:nvPr/>
        </p:nvSpPr>
        <p:spPr>
          <a:xfrm>
            <a:off x="2589212" y="5021035"/>
            <a:ext cx="8528364" cy="646331"/>
          </a:xfrm>
          <a:prstGeom prst="rect">
            <a:avLst/>
          </a:prstGeom>
          <a:noFill/>
        </p:spPr>
        <p:txBody>
          <a:bodyPr wrap="square" rtlCol="0">
            <a:spAutoFit/>
          </a:bodyPr>
          <a:lstStyle/>
          <a:p>
            <a:r>
              <a:rPr lang="fr-FR" dirty="0">
                <a:solidFill>
                  <a:srgbClr val="C00000"/>
                </a:solidFill>
              </a:rPr>
              <a:t>La téléphonie mobile est la source principale des émissions d’ondes e-m dans les radiofréquences</a:t>
            </a:r>
          </a:p>
        </p:txBody>
      </p:sp>
      <p:sp>
        <p:nvSpPr>
          <p:cNvPr id="7" name="Espace réservé du numéro de diapositive 6">
            <a:extLst>
              <a:ext uri="{FF2B5EF4-FFF2-40B4-BE49-F238E27FC236}">
                <a16:creationId xmlns:a16="http://schemas.microsoft.com/office/drawing/2014/main" id="{AF930F21-E501-45D2-AB3F-33CF2A7D2020}"/>
              </a:ext>
            </a:extLst>
          </p:cNvPr>
          <p:cNvSpPr>
            <a:spLocks noGrp="1"/>
          </p:cNvSpPr>
          <p:nvPr>
            <p:ph type="sldNum" sz="quarter" idx="12"/>
          </p:nvPr>
        </p:nvSpPr>
        <p:spPr/>
        <p:txBody>
          <a:bodyPr/>
          <a:lstStyle/>
          <a:p>
            <a:fld id="{28CF56FF-A9C7-48CE-B5A8-E2EC5C60375F}" type="slidenum">
              <a:rPr lang="en-GB" smtClean="0"/>
              <a:t>20</a:t>
            </a:fld>
            <a:endParaRPr lang="en-GB"/>
          </a:p>
        </p:txBody>
      </p:sp>
      <p:sp>
        <p:nvSpPr>
          <p:cNvPr id="4" name="ZoneTexte 3">
            <a:extLst>
              <a:ext uri="{FF2B5EF4-FFF2-40B4-BE49-F238E27FC236}">
                <a16:creationId xmlns:a16="http://schemas.microsoft.com/office/drawing/2014/main" id="{61A13F3F-2F70-7210-CBAA-B11CC777FA4B}"/>
              </a:ext>
            </a:extLst>
          </p:cNvPr>
          <p:cNvSpPr txBox="1"/>
          <p:nvPr/>
        </p:nvSpPr>
        <p:spPr>
          <a:xfrm>
            <a:off x="4884916" y="375937"/>
            <a:ext cx="6341978"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Les ondes électromagnétiques dans l’environnement</a:t>
            </a:r>
            <a:endParaRPr lang="en-GB" dirty="0">
              <a:solidFill>
                <a:srgbClr val="0070C0"/>
              </a:solidFill>
            </a:endParaRPr>
          </a:p>
        </p:txBody>
      </p:sp>
    </p:spTree>
    <p:extLst>
      <p:ext uri="{BB962C8B-B14F-4D97-AF65-F5344CB8AC3E}">
        <p14:creationId xmlns:p14="http://schemas.microsoft.com/office/powerpoint/2010/main" val="292757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7CA2488-1A41-4554-AE4F-8EC21028B4E6}"/>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CEAE90D6-3F09-4791-8398-8091ED138097}"/>
              </a:ext>
            </a:extLst>
          </p:cNvPr>
          <p:cNvSpPr>
            <a:spLocks noGrp="1"/>
          </p:cNvSpPr>
          <p:nvPr>
            <p:ph type="ftr" sz="quarter" idx="11"/>
          </p:nvPr>
        </p:nvSpPr>
        <p:spPr/>
        <p:txBody>
          <a:bodyPr/>
          <a:lstStyle/>
          <a:p>
            <a:r>
              <a:rPr lang="fr-FR"/>
              <a:t>Un peu de Physique pour comprendre le monde moderne - débutant</a:t>
            </a:r>
            <a:endParaRPr lang="en-GB" dirty="0"/>
          </a:p>
        </p:txBody>
      </p:sp>
      <p:grpSp>
        <p:nvGrpSpPr>
          <p:cNvPr id="6" name="Groupe 5">
            <a:extLst>
              <a:ext uri="{FF2B5EF4-FFF2-40B4-BE49-F238E27FC236}">
                <a16:creationId xmlns:a16="http://schemas.microsoft.com/office/drawing/2014/main" id="{F99763BB-89EA-4153-8E5B-1A4BFAFC613F}"/>
              </a:ext>
            </a:extLst>
          </p:cNvPr>
          <p:cNvGrpSpPr/>
          <p:nvPr/>
        </p:nvGrpSpPr>
        <p:grpSpPr>
          <a:xfrm>
            <a:off x="2803797" y="1603553"/>
            <a:ext cx="3820940" cy="3072687"/>
            <a:chOff x="3923468" y="1592619"/>
            <a:chExt cx="4850457" cy="3486150"/>
          </a:xfrm>
        </p:grpSpPr>
        <p:pic>
          <p:nvPicPr>
            <p:cNvPr id="5" name="Image 4">
              <a:extLst>
                <a:ext uri="{FF2B5EF4-FFF2-40B4-BE49-F238E27FC236}">
                  <a16:creationId xmlns:a16="http://schemas.microsoft.com/office/drawing/2014/main" id="{38DF47F7-84C1-40DA-9524-D2019EC69664}"/>
                </a:ext>
              </a:extLst>
            </p:cNvPr>
            <p:cNvPicPr>
              <a:picLocks noChangeAspect="1"/>
            </p:cNvPicPr>
            <p:nvPr/>
          </p:nvPicPr>
          <p:blipFill>
            <a:blip r:embed="rId2"/>
            <a:stretch>
              <a:fillRect/>
            </a:stretch>
          </p:blipFill>
          <p:spPr>
            <a:xfrm>
              <a:off x="3923468" y="1592619"/>
              <a:ext cx="4619625" cy="3486150"/>
            </a:xfrm>
            <a:prstGeom prst="rect">
              <a:avLst/>
            </a:prstGeom>
          </p:spPr>
        </p:pic>
        <p:sp>
          <p:nvSpPr>
            <p:cNvPr id="9" name="ZoneTexte 8">
              <a:extLst>
                <a:ext uri="{FF2B5EF4-FFF2-40B4-BE49-F238E27FC236}">
                  <a16:creationId xmlns:a16="http://schemas.microsoft.com/office/drawing/2014/main" id="{05737D3F-E325-4616-9157-E8F06CBE7E13}"/>
                </a:ext>
              </a:extLst>
            </p:cNvPr>
            <p:cNvSpPr txBox="1"/>
            <p:nvPr/>
          </p:nvSpPr>
          <p:spPr>
            <a:xfrm rot="5400000">
              <a:off x="7236548" y="3387712"/>
              <a:ext cx="2843922" cy="230832"/>
            </a:xfrm>
            <a:prstGeom prst="rect">
              <a:avLst/>
            </a:prstGeom>
            <a:noFill/>
          </p:spPr>
          <p:txBody>
            <a:bodyPr wrap="square">
              <a:spAutoFit/>
            </a:bodyPr>
            <a:lstStyle/>
            <a:p>
              <a:r>
                <a:rPr lang="fr-FR" sz="900" dirty="0"/>
                <a:t>http://www.senat.fr/rap/r02-052/r02-0523.html</a:t>
              </a:r>
            </a:p>
          </p:txBody>
        </p:sp>
      </p:grpSp>
      <p:sp>
        <p:nvSpPr>
          <p:cNvPr id="7" name="ZoneTexte 6">
            <a:extLst>
              <a:ext uri="{FF2B5EF4-FFF2-40B4-BE49-F238E27FC236}">
                <a16:creationId xmlns:a16="http://schemas.microsoft.com/office/drawing/2014/main" id="{5B07BC5B-C459-4D39-8C35-72670F3EB9FA}"/>
              </a:ext>
            </a:extLst>
          </p:cNvPr>
          <p:cNvSpPr txBox="1"/>
          <p:nvPr/>
        </p:nvSpPr>
        <p:spPr>
          <a:xfrm>
            <a:off x="5413788" y="407366"/>
            <a:ext cx="5922906" cy="369332"/>
          </a:xfrm>
          <a:prstGeom prst="rect">
            <a:avLst/>
          </a:prstGeom>
          <a:noFill/>
        </p:spPr>
        <p:txBody>
          <a:bodyPr wrap="square" rtlCol="0">
            <a:spAutoFit/>
          </a:bodyPr>
          <a:lstStyle/>
          <a:p>
            <a:r>
              <a:rPr lang="fr-FR" dirty="0">
                <a:solidFill>
                  <a:srgbClr val="FF0000"/>
                </a:solidFill>
              </a:rPr>
              <a:t>Source la plus importante : antenne ou téléphone</a:t>
            </a:r>
          </a:p>
        </p:txBody>
      </p:sp>
      <p:sp>
        <p:nvSpPr>
          <p:cNvPr id="8" name="ZoneTexte 7">
            <a:extLst>
              <a:ext uri="{FF2B5EF4-FFF2-40B4-BE49-F238E27FC236}">
                <a16:creationId xmlns:a16="http://schemas.microsoft.com/office/drawing/2014/main" id="{A6247FE9-9555-42D9-BDD3-9E1FF4023CC5}"/>
              </a:ext>
            </a:extLst>
          </p:cNvPr>
          <p:cNvSpPr txBox="1"/>
          <p:nvPr/>
        </p:nvSpPr>
        <p:spPr>
          <a:xfrm>
            <a:off x="2355980" y="4698775"/>
            <a:ext cx="5029200" cy="307777"/>
          </a:xfrm>
          <a:prstGeom prst="rect">
            <a:avLst/>
          </a:prstGeom>
          <a:noFill/>
        </p:spPr>
        <p:txBody>
          <a:bodyPr wrap="square" rtlCol="0">
            <a:spAutoFit/>
          </a:bodyPr>
          <a:lstStyle/>
          <a:p>
            <a:r>
              <a:rPr lang="fr-FR" sz="1400" dirty="0">
                <a:solidFill>
                  <a:srgbClr val="002060"/>
                </a:solidFill>
              </a:rPr>
              <a:t>Profil d’émission d’une antenne 4G sur un immeuble</a:t>
            </a:r>
          </a:p>
        </p:txBody>
      </p:sp>
      <p:pic>
        <p:nvPicPr>
          <p:cNvPr id="10" name="Image 9">
            <a:extLst>
              <a:ext uri="{FF2B5EF4-FFF2-40B4-BE49-F238E27FC236}">
                <a16:creationId xmlns:a16="http://schemas.microsoft.com/office/drawing/2014/main" id="{C54251E4-88A0-47C0-BA7B-322C9AA54DAF}"/>
              </a:ext>
            </a:extLst>
          </p:cNvPr>
          <p:cNvPicPr>
            <a:picLocks noChangeAspect="1"/>
          </p:cNvPicPr>
          <p:nvPr/>
        </p:nvPicPr>
        <p:blipFill>
          <a:blip r:embed="rId3"/>
          <a:stretch>
            <a:fillRect/>
          </a:stretch>
        </p:blipFill>
        <p:spPr>
          <a:xfrm>
            <a:off x="7902892" y="2055433"/>
            <a:ext cx="2895978" cy="2168928"/>
          </a:xfrm>
          <a:prstGeom prst="rect">
            <a:avLst/>
          </a:prstGeom>
        </p:spPr>
      </p:pic>
      <p:sp>
        <p:nvSpPr>
          <p:cNvPr id="12" name="ZoneTexte 11">
            <a:extLst>
              <a:ext uri="{FF2B5EF4-FFF2-40B4-BE49-F238E27FC236}">
                <a16:creationId xmlns:a16="http://schemas.microsoft.com/office/drawing/2014/main" id="{2EE57FC3-B7D0-4B2F-8EAA-26392006D510}"/>
              </a:ext>
            </a:extLst>
          </p:cNvPr>
          <p:cNvSpPr txBox="1"/>
          <p:nvPr/>
        </p:nvSpPr>
        <p:spPr>
          <a:xfrm>
            <a:off x="3684455" y="1057797"/>
            <a:ext cx="1803140" cy="369332"/>
          </a:xfrm>
          <a:prstGeom prst="rect">
            <a:avLst/>
          </a:prstGeom>
          <a:noFill/>
        </p:spPr>
        <p:txBody>
          <a:bodyPr wrap="square">
            <a:spAutoFit/>
          </a:bodyPr>
          <a:lstStyle/>
          <a:p>
            <a:r>
              <a:rPr lang="fr-FR" sz="1800" dirty="0">
                <a:solidFill>
                  <a:srgbClr val="002060"/>
                </a:solidFill>
              </a:rPr>
              <a:t>L’antenne</a:t>
            </a:r>
            <a:endParaRPr lang="fr-FR" dirty="0"/>
          </a:p>
        </p:txBody>
      </p:sp>
      <p:sp>
        <p:nvSpPr>
          <p:cNvPr id="13" name="ZoneTexte 12">
            <a:extLst>
              <a:ext uri="{FF2B5EF4-FFF2-40B4-BE49-F238E27FC236}">
                <a16:creationId xmlns:a16="http://schemas.microsoft.com/office/drawing/2014/main" id="{4C9F34A0-753C-4391-8CAA-08797B12B28C}"/>
              </a:ext>
            </a:extLst>
          </p:cNvPr>
          <p:cNvSpPr txBox="1"/>
          <p:nvPr/>
        </p:nvSpPr>
        <p:spPr>
          <a:xfrm>
            <a:off x="8103637" y="1152907"/>
            <a:ext cx="2695233" cy="646331"/>
          </a:xfrm>
          <a:prstGeom prst="rect">
            <a:avLst/>
          </a:prstGeom>
          <a:noFill/>
        </p:spPr>
        <p:txBody>
          <a:bodyPr wrap="square">
            <a:spAutoFit/>
          </a:bodyPr>
          <a:lstStyle/>
          <a:p>
            <a:r>
              <a:rPr lang="fr-FR" sz="1800" dirty="0">
                <a:solidFill>
                  <a:srgbClr val="002060"/>
                </a:solidFill>
              </a:rPr>
              <a:t>Le téléphone mobile est aussi un émetteur</a:t>
            </a:r>
            <a:endParaRPr lang="fr-FR" dirty="0"/>
          </a:p>
        </p:txBody>
      </p:sp>
      <p:sp>
        <p:nvSpPr>
          <p:cNvPr id="14" name="ZoneTexte 13">
            <a:extLst>
              <a:ext uri="{FF2B5EF4-FFF2-40B4-BE49-F238E27FC236}">
                <a16:creationId xmlns:a16="http://schemas.microsoft.com/office/drawing/2014/main" id="{ED6F5B30-C9A3-4F6B-AF5B-EB93128CC471}"/>
              </a:ext>
            </a:extLst>
          </p:cNvPr>
          <p:cNvSpPr txBox="1"/>
          <p:nvPr/>
        </p:nvSpPr>
        <p:spPr>
          <a:xfrm>
            <a:off x="2260919" y="5300711"/>
            <a:ext cx="5995842" cy="369332"/>
          </a:xfrm>
          <a:prstGeom prst="rect">
            <a:avLst/>
          </a:prstGeom>
          <a:noFill/>
        </p:spPr>
        <p:txBody>
          <a:bodyPr wrap="square" rtlCol="0">
            <a:spAutoFit/>
          </a:bodyPr>
          <a:lstStyle/>
          <a:p>
            <a:r>
              <a:rPr lang="fr-FR" dirty="0">
                <a:solidFill>
                  <a:srgbClr val="FF0000"/>
                </a:solidFill>
              </a:rPr>
              <a:t>Loi en 1/d² pour l’affaiblissement avec la distance</a:t>
            </a:r>
          </a:p>
        </p:txBody>
      </p: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64CD28D3-18F1-4481-8E18-4E2B51032E08}"/>
                  </a:ext>
                </a:extLst>
              </p:cNvPr>
              <p:cNvSpPr txBox="1"/>
              <p:nvPr/>
            </p:nvSpPr>
            <p:spPr>
              <a:xfrm>
                <a:off x="8256761" y="5119303"/>
                <a:ext cx="3079933" cy="854529"/>
              </a:xfrm>
              <a:prstGeom prst="rect">
                <a:avLst/>
              </a:prstGeom>
              <a:noFill/>
            </p:spPr>
            <p:txBody>
              <a:bodyPr wrap="square" rtlCol="0">
                <a:spAutoFit/>
              </a:bodyPr>
              <a:lstStyle/>
              <a:p>
                <a:r>
                  <a:rPr lang="fr-FR" sz="1200" dirty="0">
                    <a:solidFill>
                      <a:srgbClr val="0070C0"/>
                    </a:solidFill>
                  </a:rPr>
                  <a:t>De 20 cm à 10 m, un facteur de réduction de </a:t>
                </a:r>
              </a:p>
              <a:p>
                <a:pPr algn="ctr"/>
                <a:r>
                  <a:rPr lang="fr-FR" dirty="0">
                    <a:solidFill>
                      <a:srgbClr val="0070C0"/>
                    </a:solidFill>
                  </a:rPr>
                  <a:t> </a:t>
                </a:r>
                <a14:m>
                  <m:oMath xmlns:m="http://schemas.openxmlformats.org/officeDocument/2006/math">
                    <m:f>
                      <m:fPr>
                        <m:ctrlPr>
                          <a:rPr lang="fr-FR" i="1" smtClean="0">
                            <a:solidFill>
                              <a:srgbClr val="0070C0"/>
                            </a:solidFill>
                            <a:latin typeface="Cambria Math" panose="02040503050406030204" pitchFamily="18" charset="0"/>
                          </a:rPr>
                        </m:ctrlPr>
                      </m:fPr>
                      <m:num>
                        <m:r>
                          <a:rPr lang="fr-FR" b="0" i="1" smtClean="0">
                            <a:solidFill>
                              <a:srgbClr val="0070C0"/>
                            </a:solidFill>
                            <a:latin typeface="Cambria Math" panose="02040503050406030204" pitchFamily="18" charset="0"/>
                          </a:rPr>
                          <m:t>1</m:t>
                        </m:r>
                      </m:num>
                      <m:den>
                        <m:r>
                          <a:rPr lang="fr-FR" b="0" i="1" smtClean="0">
                            <a:solidFill>
                              <a:srgbClr val="0070C0"/>
                            </a:solidFill>
                            <a:latin typeface="Cambria Math" panose="02040503050406030204" pitchFamily="18" charset="0"/>
                          </a:rPr>
                          <m:t>2500</m:t>
                        </m:r>
                      </m:den>
                    </m:f>
                  </m:oMath>
                </a14:m>
                <a:endParaRPr lang="fr-FR" dirty="0">
                  <a:solidFill>
                    <a:srgbClr val="0070C0"/>
                  </a:solidFill>
                </a:endParaRPr>
              </a:p>
            </p:txBody>
          </p:sp>
        </mc:Choice>
        <mc:Fallback xmlns="">
          <p:sp>
            <p:nvSpPr>
              <p:cNvPr id="16" name="ZoneTexte 15">
                <a:extLst>
                  <a:ext uri="{FF2B5EF4-FFF2-40B4-BE49-F238E27FC236}">
                    <a16:creationId xmlns:a16="http://schemas.microsoft.com/office/drawing/2014/main" id="{64CD28D3-18F1-4481-8E18-4E2B51032E08}"/>
                  </a:ext>
                </a:extLst>
              </p:cNvPr>
              <p:cNvSpPr txBox="1">
                <a:spLocks noRot="1" noChangeAspect="1" noMove="1" noResize="1" noEditPoints="1" noAdjustHandles="1" noChangeArrowheads="1" noChangeShapeType="1" noTextEdit="1"/>
              </p:cNvSpPr>
              <p:nvPr/>
            </p:nvSpPr>
            <p:spPr>
              <a:xfrm>
                <a:off x="8256761" y="5119303"/>
                <a:ext cx="3079933" cy="854529"/>
              </a:xfrm>
              <a:prstGeom prst="rect">
                <a:avLst/>
              </a:prstGeom>
              <a:blipFill>
                <a:blip r:embed="rId4"/>
                <a:stretch>
                  <a:fillRect t="-714" b="-714"/>
                </a:stretch>
              </a:blipFill>
            </p:spPr>
            <p:txBody>
              <a:bodyPr/>
              <a:lstStyle/>
              <a:p>
                <a:r>
                  <a:rPr lang="fr-FR">
                    <a:noFill/>
                  </a:rPr>
                  <a:t> </a:t>
                </a:r>
              </a:p>
            </p:txBody>
          </p:sp>
        </mc:Fallback>
      </mc:AlternateContent>
      <p:sp>
        <p:nvSpPr>
          <p:cNvPr id="11" name="Espace réservé du numéro de diapositive 10">
            <a:extLst>
              <a:ext uri="{FF2B5EF4-FFF2-40B4-BE49-F238E27FC236}">
                <a16:creationId xmlns:a16="http://schemas.microsoft.com/office/drawing/2014/main" id="{6AB09740-A71D-48CB-9E85-84E067CBAD16}"/>
              </a:ext>
            </a:extLst>
          </p:cNvPr>
          <p:cNvSpPr>
            <a:spLocks noGrp="1"/>
          </p:cNvSpPr>
          <p:nvPr>
            <p:ph type="sldNum" sz="quarter" idx="12"/>
          </p:nvPr>
        </p:nvSpPr>
        <p:spPr/>
        <p:txBody>
          <a:bodyPr/>
          <a:lstStyle/>
          <a:p>
            <a:fld id="{28CF56FF-A9C7-48CE-B5A8-E2EC5C60375F}" type="slidenum">
              <a:rPr lang="en-GB" smtClean="0"/>
              <a:t>21</a:t>
            </a:fld>
            <a:endParaRPr lang="en-GB"/>
          </a:p>
        </p:txBody>
      </p:sp>
    </p:spTree>
    <p:extLst>
      <p:ext uri="{BB962C8B-B14F-4D97-AF65-F5344CB8AC3E}">
        <p14:creationId xmlns:p14="http://schemas.microsoft.com/office/powerpoint/2010/main" val="35526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F3EDD21-460F-4015-AC21-0FF66C575D18}"/>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p:cNvSpPr>
            <a:spLocks noGrp="1"/>
          </p:cNvSpPr>
          <p:nvPr>
            <p:ph type="sldNum" sz="quarter" idx="12"/>
          </p:nvPr>
        </p:nvSpPr>
        <p:spPr>
          <a:xfrm>
            <a:off x="2035228" y="787784"/>
            <a:ext cx="584978" cy="365125"/>
          </a:xfrm>
        </p:spPr>
        <p:txBody>
          <a:bodyPr/>
          <a:lstStyle/>
          <a:p>
            <a:fld id="{28CF56FF-A9C7-48CE-B5A8-E2EC5C60375F}" type="slidenum">
              <a:rPr lang="en-GB" smtClean="0"/>
              <a:t>22</a:t>
            </a:fld>
            <a:endParaRPr lang="en-GB" dirty="0"/>
          </a:p>
        </p:txBody>
      </p:sp>
      <p:sp>
        <p:nvSpPr>
          <p:cNvPr id="6" name="ZoneTexte 5"/>
          <p:cNvSpPr txBox="1"/>
          <p:nvPr/>
        </p:nvSpPr>
        <p:spPr>
          <a:xfrm>
            <a:off x="3466415" y="5067300"/>
            <a:ext cx="5353050" cy="369332"/>
          </a:xfrm>
          <a:prstGeom prst="rect">
            <a:avLst/>
          </a:prstGeom>
          <a:noFill/>
        </p:spPr>
        <p:txBody>
          <a:bodyPr wrap="square" rtlCol="0">
            <a:spAutoFit/>
          </a:bodyPr>
          <a:lstStyle/>
          <a:p>
            <a:endParaRPr lang="en-GB"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083" y="2526026"/>
            <a:ext cx="4633854" cy="3120920"/>
          </a:xfrm>
          <a:prstGeom prst="rect">
            <a:avLst/>
          </a:prstGeom>
        </p:spPr>
      </p:pic>
      <p:sp>
        <p:nvSpPr>
          <p:cNvPr id="10" name="ZoneTexte 9">
            <a:extLst>
              <a:ext uri="{FF2B5EF4-FFF2-40B4-BE49-F238E27FC236}">
                <a16:creationId xmlns:a16="http://schemas.microsoft.com/office/drawing/2014/main" id="{5F12C309-A31F-413A-97A9-B7E13A642B5F}"/>
              </a:ext>
            </a:extLst>
          </p:cNvPr>
          <p:cNvSpPr txBox="1"/>
          <p:nvPr/>
        </p:nvSpPr>
        <p:spPr>
          <a:xfrm>
            <a:off x="2476469" y="1272128"/>
            <a:ext cx="8311081" cy="923330"/>
          </a:xfrm>
          <a:prstGeom prst="rect">
            <a:avLst/>
          </a:prstGeom>
          <a:noFill/>
          <a:ln>
            <a:solidFill>
              <a:srgbClr val="FF0000"/>
            </a:solidFill>
          </a:ln>
        </p:spPr>
        <p:txBody>
          <a:bodyPr wrap="square" rtlCol="0">
            <a:spAutoFit/>
          </a:bodyPr>
          <a:lstStyle/>
          <a:p>
            <a:r>
              <a:rPr lang="fr-FR" dirty="0"/>
              <a:t>Mais l’absorption </a:t>
            </a:r>
          </a:p>
          <a:p>
            <a:pPr marL="285750" indent="-285750">
              <a:buFont typeface="Arial" panose="020B0604020202020204" pitchFamily="34" charset="0"/>
              <a:buChar char="•"/>
            </a:pPr>
            <a:r>
              <a:rPr lang="fr-FR" dirty="0"/>
              <a:t>est progressive et varie selon la fréquence</a:t>
            </a:r>
          </a:p>
          <a:p>
            <a:pPr marL="285750" indent="-285750">
              <a:buFont typeface="Arial" panose="020B0604020202020204" pitchFamily="34" charset="0"/>
              <a:buChar char="•"/>
            </a:pPr>
            <a:r>
              <a:rPr lang="fr-FR" dirty="0"/>
              <a:t>est variable selon la nature des tissus</a:t>
            </a:r>
          </a:p>
        </p:txBody>
      </p:sp>
      <p:sp>
        <p:nvSpPr>
          <p:cNvPr id="8" name="ZoneTexte 7">
            <a:extLst>
              <a:ext uri="{FF2B5EF4-FFF2-40B4-BE49-F238E27FC236}">
                <a16:creationId xmlns:a16="http://schemas.microsoft.com/office/drawing/2014/main" id="{BE01575A-F594-490D-EFDD-EC62C5899545}"/>
              </a:ext>
            </a:extLst>
          </p:cNvPr>
          <p:cNvSpPr txBox="1"/>
          <p:nvPr/>
        </p:nvSpPr>
        <p:spPr>
          <a:xfrm>
            <a:off x="6324659" y="342967"/>
            <a:ext cx="4573101"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Les ondes de la téléphonie mobile (3)</a:t>
            </a:r>
          </a:p>
        </p:txBody>
      </p:sp>
    </p:spTree>
    <p:extLst>
      <p:ext uri="{BB962C8B-B14F-4D97-AF65-F5344CB8AC3E}">
        <p14:creationId xmlns:p14="http://schemas.microsoft.com/office/powerpoint/2010/main" val="1391854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A116170-65E5-45D8-AA33-854B2107728D}"/>
              </a:ext>
            </a:extLst>
          </p:cNvPr>
          <p:cNvPicPr>
            <a:picLocks noChangeAspect="1"/>
          </p:cNvPicPr>
          <p:nvPr/>
        </p:nvPicPr>
        <p:blipFill>
          <a:blip r:embed="rId2"/>
          <a:srcRect l="16063" t="19327" r="26557" b="21920"/>
          <a:stretch>
            <a:fillRect/>
          </a:stretch>
        </p:blipFill>
        <p:spPr>
          <a:xfrm>
            <a:off x="2310956" y="975570"/>
            <a:ext cx="6774142" cy="3901737"/>
          </a:xfrm>
          <a:prstGeom prst="rect">
            <a:avLst/>
          </a:prstGeom>
        </p:spPr>
      </p:pic>
      <p:sp>
        <p:nvSpPr>
          <p:cNvPr id="2" name="Espace réservé de la date 1">
            <a:extLst>
              <a:ext uri="{FF2B5EF4-FFF2-40B4-BE49-F238E27FC236}">
                <a16:creationId xmlns:a16="http://schemas.microsoft.com/office/drawing/2014/main" id="{E12F0701-BA98-420B-AAFA-26EECFE05078}"/>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EE635DCE-2B69-4E10-938E-1FFA32D29902}"/>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6" name="ZoneTexte 5">
            <a:extLst>
              <a:ext uri="{FF2B5EF4-FFF2-40B4-BE49-F238E27FC236}">
                <a16:creationId xmlns:a16="http://schemas.microsoft.com/office/drawing/2014/main" id="{71A61191-23E9-4EAA-BE67-3107C25D61E2}"/>
              </a:ext>
            </a:extLst>
          </p:cNvPr>
          <p:cNvSpPr txBox="1"/>
          <p:nvPr/>
        </p:nvSpPr>
        <p:spPr>
          <a:xfrm>
            <a:off x="6310265" y="425513"/>
            <a:ext cx="4916032" cy="369332"/>
          </a:xfrm>
          <a:prstGeom prst="rect">
            <a:avLst/>
          </a:prstGeom>
          <a:noFill/>
        </p:spPr>
        <p:txBody>
          <a:bodyPr wrap="square" rtlCol="0">
            <a:spAutoFit/>
          </a:bodyPr>
          <a:lstStyle/>
          <a:p>
            <a:r>
              <a:rPr lang="fr-FR" dirty="0">
                <a:solidFill>
                  <a:srgbClr val="FF0000"/>
                </a:solidFill>
              </a:rPr>
              <a:t>Qui émet ? Valeur des champs mesurés</a:t>
            </a:r>
          </a:p>
        </p:txBody>
      </p:sp>
      <p:sp>
        <p:nvSpPr>
          <p:cNvPr id="5" name="Espace réservé du numéro de diapositive 4">
            <a:extLst>
              <a:ext uri="{FF2B5EF4-FFF2-40B4-BE49-F238E27FC236}">
                <a16:creationId xmlns:a16="http://schemas.microsoft.com/office/drawing/2014/main" id="{A08E9B93-F0FE-4532-82A6-429DFB87C1AB}"/>
              </a:ext>
            </a:extLst>
          </p:cNvPr>
          <p:cNvSpPr>
            <a:spLocks noGrp="1"/>
          </p:cNvSpPr>
          <p:nvPr>
            <p:ph type="sldNum" sz="quarter" idx="12"/>
          </p:nvPr>
        </p:nvSpPr>
        <p:spPr/>
        <p:txBody>
          <a:bodyPr/>
          <a:lstStyle/>
          <a:p>
            <a:fld id="{28CF56FF-A9C7-48CE-B5A8-E2EC5C60375F}" type="slidenum">
              <a:rPr lang="en-GB" smtClean="0"/>
              <a:t>23</a:t>
            </a:fld>
            <a:endParaRPr lang="en-GB"/>
          </a:p>
        </p:txBody>
      </p:sp>
      <p:sp>
        <p:nvSpPr>
          <p:cNvPr id="11" name="ZoneTexte 10">
            <a:extLst>
              <a:ext uri="{FF2B5EF4-FFF2-40B4-BE49-F238E27FC236}">
                <a16:creationId xmlns:a16="http://schemas.microsoft.com/office/drawing/2014/main" id="{1EFFB7D7-C7B1-90B1-BA35-6ACAEEC97296}"/>
              </a:ext>
            </a:extLst>
          </p:cNvPr>
          <p:cNvSpPr txBox="1"/>
          <p:nvPr/>
        </p:nvSpPr>
        <p:spPr>
          <a:xfrm>
            <a:off x="5050745" y="5808074"/>
            <a:ext cx="2519039" cy="307777"/>
          </a:xfrm>
          <a:prstGeom prst="rect">
            <a:avLst/>
          </a:prstGeom>
          <a:noFill/>
        </p:spPr>
        <p:txBody>
          <a:bodyPr wrap="square">
            <a:spAutoFit/>
          </a:bodyPr>
          <a:lstStyle/>
          <a:p>
            <a:r>
              <a:rPr lang="fr-FR" sz="1400" dirty="0"/>
              <a:t>https://www.cartoradio.fr/</a:t>
            </a:r>
          </a:p>
        </p:txBody>
      </p:sp>
      <p:sp>
        <p:nvSpPr>
          <p:cNvPr id="4" name="ZoneTexte 3">
            <a:extLst>
              <a:ext uri="{FF2B5EF4-FFF2-40B4-BE49-F238E27FC236}">
                <a16:creationId xmlns:a16="http://schemas.microsoft.com/office/drawing/2014/main" id="{580A6B62-9D51-A200-7576-1E2A2B74464B}"/>
              </a:ext>
            </a:extLst>
          </p:cNvPr>
          <p:cNvSpPr txBox="1"/>
          <p:nvPr/>
        </p:nvSpPr>
        <p:spPr>
          <a:xfrm>
            <a:off x="5162697" y="5271233"/>
            <a:ext cx="3101788" cy="369332"/>
          </a:xfrm>
          <a:prstGeom prst="rect">
            <a:avLst/>
          </a:prstGeom>
          <a:noFill/>
        </p:spPr>
        <p:txBody>
          <a:bodyPr wrap="square" rtlCol="0">
            <a:spAutoFit/>
          </a:bodyPr>
          <a:lstStyle/>
          <a:p>
            <a:r>
              <a:rPr lang="fr-FR" dirty="0">
                <a:hlinkClick r:id="rId3"/>
              </a:rPr>
              <a:t>Carte Ile de Nantes</a:t>
            </a:r>
            <a:endParaRPr lang="fr-FR" dirty="0"/>
          </a:p>
        </p:txBody>
      </p:sp>
      <p:cxnSp>
        <p:nvCxnSpPr>
          <p:cNvPr id="15" name="Connecteur droit avec flèche 14">
            <a:extLst>
              <a:ext uri="{FF2B5EF4-FFF2-40B4-BE49-F238E27FC236}">
                <a16:creationId xmlns:a16="http://schemas.microsoft.com/office/drawing/2014/main" id="{A2786D22-5EC7-A830-4666-33F24B47CCB2}"/>
              </a:ext>
            </a:extLst>
          </p:cNvPr>
          <p:cNvCxnSpPr>
            <a:cxnSpLocks/>
            <a:stCxn id="14" idx="1"/>
          </p:cNvCxnSpPr>
          <p:nvPr/>
        </p:nvCxnSpPr>
        <p:spPr>
          <a:xfrm flipH="1" flipV="1">
            <a:off x="6713591" y="4535563"/>
            <a:ext cx="1254752" cy="370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02380440-BB07-5264-7A45-C0CAAC8C612C}"/>
              </a:ext>
            </a:extLst>
          </p:cNvPr>
          <p:cNvPicPr>
            <a:picLocks noChangeAspect="1"/>
          </p:cNvPicPr>
          <p:nvPr/>
        </p:nvPicPr>
        <p:blipFill>
          <a:blip r:embed="rId4"/>
          <a:srcRect l="27991" t="19609" r="28683" b="19524"/>
          <a:stretch>
            <a:fillRect/>
          </a:stretch>
        </p:blipFill>
        <p:spPr>
          <a:xfrm>
            <a:off x="7968343" y="3403379"/>
            <a:ext cx="2959222" cy="2338503"/>
          </a:xfrm>
          <a:prstGeom prst="rect">
            <a:avLst/>
          </a:prstGeom>
        </p:spPr>
      </p:pic>
      <p:pic>
        <p:nvPicPr>
          <p:cNvPr id="20" name="Image 19">
            <a:extLst>
              <a:ext uri="{FF2B5EF4-FFF2-40B4-BE49-F238E27FC236}">
                <a16:creationId xmlns:a16="http://schemas.microsoft.com/office/drawing/2014/main" id="{48509D54-8B65-9493-C84C-33A4CAAD7831}"/>
              </a:ext>
            </a:extLst>
          </p:cNvPr>
          <p:cNvPicPr>
            <a:picLocks noChangeAspect="1"/>
          </p:cNvPicPr>
          <p:nvPr/>
        </p:nvPicPr>
        <p:blipFill>
          <a:blip r:embed="rId5"/>
          <a:srcRect l="28259" t="14149" r="42906" b="19405"/>
          <a:stretch>
            <a:fillRect/>
          </a:stretch>
        </p:blipFill>
        <p:spPr>
          <a:xfrm>
            <a:off x="1930460" y="3589652"/>
            <a:ext cx="2249482" cy="2915856"/>
          </a:xfrm>
          <a:prstGeom prst="rect">
            <a:avLst/>
          </a:prstGeom>
        </p:spPr>
      </p:pic>
      <p:cxnSp>
        <p:nvCxnSpPr>
          <p:cNvPr id="21" name="Connecteur droit avec flèche 20">
            <a:extLst>
              <a:ext uri="{FF2B5EF4-FFF2-40B4-BE49-F238E27FC236}">
                <a16:creationId xmlns:a16="http://schemas.microsoft.com/office/drawing/2014/main" id="{E97110D5-9BCA-9168-2FCA-117E6A216A1C}"/>
              </a:ext>
            </a:extLst>
          </p:cNvPr>
          <p:cNvCxnSpPr>
            <a:cxnSpLocks/>
            <a:stCxn id="20" idx="3"/>
          </p:cNvCxnSpPr>
          <p:nvPr/>
        </p:nvCxnSpPr>
        <p:spPr>
          <a:xfrm flipV="1">
            <a:off x="4179942" y="4356239"/>
            <a:ext cx="665697" cy="69134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68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52D5822-21D3-423B-9EA4-08DEED254268}"/>
              </a:ext>
            </a:extLst>
          </p:cNvPr>
          <p:cNvSpPr>
            <a:spLocks noGrp="1"/>
          </p:cNvSpPr>
          <p:nvPr>
            <p:ph type="dt" sz="half" idx="10"/>
          </p:nvPr>
        </p:nvSpPr>
        <p:spPr/>
        <p:txBody>
          <a:bodyPr/>
          <a:lstStyle/>
          <a:p>
            <a:r>
              <a:rPr lang="fr-FR"/>
              <a:t>2025-2006</a:t>
            </a:r>
            <a:endParaRPr lang="en-GB" dirty="0"/>
          </a:p>
        </p:txBody>
      </p:sp>
      <p:sp>
        <p:nvSpPr>
          <p:cNvPr id="8" name="Espace réservé du numéro de diapositive 7">
            <a:extLst>
              <a:ext uri="{FF2B5EF4-FFF2-40B4-BE49-F238E27FC236}">
                <a16:creationId xmlns:a16="http://schemas.microsoft.com/office/drawing/2014/main" id="{6A4272F0-DBE0-4644-972F-91D786E9AC5B}"/>
              </a:ext>
            </a:extLst>
          </p:cNvPr>
          <p:cNvSpPr>
            <a:spLocks noGrp="1"/>
          </p:cNvSpPr>
          <p:nvPr>
            <p:ph type="sldNum" sz="quarter" idx="12"/>
          </p:nvPr>
        </p:nvSpPr>
        <p:spPr/>
        <p:txBody>
          <a:bodyPr/>
          <a:lstStyle/>
          <a:p>
            <a:fld id="{28CF56FF-A9C7-48CE-B5A8-E2EC5C60375F}" type="slidenum">
              <a:rPr lang="en-GB" smtClean="0"/>
              <a:t>24</a:t>
            </a:fld>
            <a:endParaRPr lang="en-GB"/>
          </a:p>
        </p:txBody>
      </p:sp>
      <p:grpSp>
        <p:nvGrpSpPr>
          <p:cNvPr id="11" name="Groupe 10">
            <a:extLst>
              <a:ext uri="{FF2B5EF4-FFF2-40B4-BE49-F238E27FC236}">
                <a16:creationId xmlns:a16="http://schemas.microsoft.com/office/drawing/2014/main" id="{4A71A4DB-ED31-4985-98B8-CA87477A4A84}"/>
              </a:ext>
            </a:extLst>
          </p:cNvPr>
          <p:cNvGrpSpPr/>
          <p:nvPr/>
        </p:nvGrpSpPr>
        <p:grpSpPr>
          <a:xfrm>
            <a:off x="1994618" y="2431212"/>
            <a:ext cx="9086782" cy="2897989"/>
            <a:chOff x="2344209" y="1936563"/>
            <a:chExt cx="8616641" cy="2897989"/>
          </a:xfrm>
        </p:grpSpPr>
        <p:sp>
          <p:nvSpPr>
            <p:cNvPr id="6" name="ZoneTexte 5"/>
            <p:cNvSpPr txBox="1"/>
            <p:nvPr/>
          </p:nvSpPr>
          <p:spPr>
            <a:xfrm>
              <a:off x="2344209" y="1936563"/>
              <a:ext cx="8616641" cy="2708434"/>
            </a:xfrm>
            <a:prstGeom prst="rect">
              <a:avLst/>
            </a:prstGeom>
            <a:noFill/>
            <a:ln>
              <a:solidFill>
                <a:srgbClr val="FF0000"/>
              </a:solidFill>
            </a:ln>
          </p:spPr>
          <p:txBody>
            <a:bodyPr wrap="square" rtlCol="0">
              <a:spAutoFit/>
            </a:bodyPr>
            <a:lstStyle/>
            <a:p>
              <a:pPr algn="ctr"/>
              <a:r>
                <a:rPr lang="fr-FR" sz="1600" dirty="0">
                  <a:solidFill>
                    <a:srgbClr val="FF0000"/>
                  </a:solidFill>
                  <a:sym typeface="Wingdings" panose="05000000000000000000" pitchFamily="2" charset="2"/>
                </a:rPr>
                <a:t>Énergie des ondes (chaleur)</a:t>
              </a:r>
            </a:p>
            <a:p>
              <a:endParaRPr lang="fr-FR" sz="1600" dirty="0"/>
            </a:p>
            <a:p>
              <a:r>
                <a:rPr lang="fr-FR" sz="1600" dirty="0"/>
                <a:t>L’indice </a:t>
              </a:r>
              <a:r>
                <a:rPr lang="fr-FR" sz="1600" dirty="0">
                  <a:solidFill>
                    <a:srgbClr val="FF0000"/>
                  </a:solidFill>
                </a:rPr>
                <a:t>DAS</a:t>
              </a:r>
              <a:r>
                <a:rPr lang="fr-FR" sz="1600" dirty="0"/>
                <a:t> (débit d'absorption spécifique) est mesuré en Watts par kilo (W/kg)</a:t>
              </a:r>
            </a:p>
            <a:p>
              <a:r>
                <a:rPr lang="fr-FR" sz="1600" dirty="0">
                  <a:sym typeface="Wingdings" panose="05000000000000000000" pitchFamily="2" charset="2"/>
                </a:rPr>
                <a:t>Les téléphones mobiles actuels : de 0,2 à 1 W/kg</a:t>
              </a:r>
            </a:p>
            <a:p>
              <a:endParaRPr lang="fr-FR" sz="1600" dirty="0">
                <a:solidFill>
                  <a:srgbClr val="0070C0"/>
                </a:solidFill>
                <a:sym typeface="Wingdings" panose="05000000000000000000" pitchFamily="2" charset="2"/>
              </a:endParaRPr>
            </a:p>
            <a:p>
              <a:r>
                <a:rPr lang="fr-FR" sz="1600" dirty="0">
                  <a:solidFill>
                    <a:srgbClr val="0070C0"/>
                  </a:solidFill>
                  <a:sym typeface="Wingdings" panose="05000000000000000000" pitchFamily="2" charset="2"/>
                </a:rPr>
                <a:t>La norme française </a:t>
              </a:r>
            </a:p>
            <a:p>
              <a:pPr marL="285750" indent="-285750">
                <a:buFont typeface="Arial" panose="020B0604020202020204" pitchFamily="34" charset="0"/>
                <a:buChar char="•"/>
              </a:pPr>
              <a:r>
                <a:rPr lang="fr-FR" sz="1600" dirty="0">
                  <a:solidFill>
                    <a:srgbClr val="FF0000"/>
                  </a:solidFill>
                  <a:sym typeface="Wingdings" panose="05000000000000000000" pitchFamily="2" charset="2"/>
                </a:rPr>
                <a:t>2 W/kg max </a:t>
              </a:r>
              <a:r>
                <a:rPr lang="fr-FR" sz="1600" dirty="0">
                  <a:solidFill>
                    <a:srgbClr val="0070C0"/>
                  </a:solidFill>
                  <a:sym typeface="Wingdings" panose="05000000000000000000" pitchFamily="2" charset="2"/>
                </a:rPr>
                <a:t>mesurée sur 10g de tissu humain</a:t>
              </a:r>
            </a:p>
            <a:p>
              <a:pPr lvl="1"/>
              <a:r>
                <a:rPr lang="fr-FR" sz="1400" u="sng" dirty="0">
                  <a:sym typeface="Wingdings" panose="05000000000000000000" pitchFamily="2" charset="2"/>
                </a:rPr>
                <a:t>Théoriquement </a:t>
              </a:r>
              <a:r>
                <a:rPr lang="fr-FR" sz="1400" dirty="0">
                  <a:solidFill>
                    <a:srgbClr val="0070C0"/>
                  </a:solidFill>
                  <a:sym typeface="Wingdings" panose="05000000000000000000" pitchFamily="2" charset="2"/>
                </a:rPr>
                <a:t>: 0,2-2,0 W sur une tête humaine</a:t>
              </a:r>
            </a:p>
            <a:p>
              <a:pPr lvl="1"/>
              <a:r>
                <a:rPr lang="fr-FR" sz="1400" dirty="0">
                  <a:sym typeface="Wingdings" panose="05000000000000000000" pitchFamily="2" charset="2"/>
                </a:rPr>
                <a:t>Soit : 0,5 – 5 calories pour un appel de 10 minutes</a:t>
              </a:r>
            </a:p>
            <a:p>
              <a:pPr marL="285750" indent="-285750">
                <a:buFont typeface="Arial" panose="020B0604020202020204" pitchFamily="34" charset="0"/>
                <a:buChar char="•"/>
              </a:pPr>
              <a:r>
                <a:rPr lang="fr-FR" sz="1600" dirty="0">
                  <a:solidFill>
                    <a:srgbClr val="FF0000"/>
                  </a:solidFill>
                  <a:sym typeface="Wingdings" panose="05000000000000000000" pitchFamily="2" charset="2"/>
                </a:rPr>
                <a:t>0,082 W/kg max</a:t>
              </a:r>
              <a:r>
                <a:rPr lang="fr-FR" sz="1600" dirty="0">
                  <a:solidFill>
                    <a:srgbClr val="0070C0"/>
                  </a:solidFill>
                  <a:sym typeface="Wingdings" panose="05000000000000000000" pitchFamily="2" charset="2"/>
                </a:rPr>
                <a:t>, en moyenne sur le corps humain</a:t>
              </a:r>
            </a:p>
            <a:p>
              <a:pPr lvl="1"/>
              <a:r>
                <a:rPr lang="fr-FR" sz="1400" u="sng" dirty="0">
                  <a:sym typeface="Wingdings" panose="05000000000000000000" pitchFamily="2" charset="2"/>
                </a:rPr>
                <a:t>Théoriquement</a:t>
              </a:r>
              <a:r>
                <a:rPr lang="fr-FR" sz="1400" dirty="0">
                  <a:solidFill>
                    <a:srgbClr val="0070C0"/>
                  </a:solidFill>
                  <a:sym typeface="Wingdings" panose="05000000000000000000" pitchFamily="2" charset="2"/>
                </a:rPr>
                <a:t>: 6,5 W sur le corps humain</a:t>
              </a:r>
            </a:p>
          </p:txBody>
        </p:sp>
        <p:grpSp>
          <p:nvGrpSpPr>
            <p:cNvPr id="10" name="Groupe 9">
              <a:extLst>
                <a:ext uri="{FF2B5EF4-FFF2-40B4-BE49-F238E27FC236}">
                  <a16:creationId xmlns:a16="http://schemas.microsoft.com/office/drawing/2014/main" id="{34B7C893-94C5-4013-ABC3-180659F9A07B}"/>
                </a:ext>
              </a:extLst>
            </p:cNvPr>
            <p:cNvGrpSpPr/>
            <p:nvPr/>
          </p:nvGrpSpPr>
          <p:grpSpPr>
            <a:xfrm>
              <a:off x="8455254" y="2774652"/>
              <a:ext cx="2289852" cy="2059900"/>
              <a:chOff x="8456611" y="2783704"/>
              <a:chExt cx="2504240" cy="2312875"/>
            </a:xfrm>
          </p:grpSpPr>
          <p:pic>
            <p:nvPicPr>
              <p:cNvPr id="4" name="Image 3">
                <a:extLst>
                  <a:ext uri="{FF2B5EF4-FFF2-40B4-BE49-F238E27FC236}">
                    <a16:creationId xmlns:a16="http://schemas.microsoft.com/office/drawing/2014/main" id="{52E76A1E-857C-49B3-ACBD-567AC10A0358}"/>
                  </a:ext>
                </a:extLst>
              </p:cNvPr>
              <p:cNvPicPr>
                <a:picLocks noChangeAspect="1"/>
              </p:cNvPicPr>
              <p:nvPr/>
            </p:nvPicPr>
            <p:blipFill>
              <a:blip r:embed="rId2"/>
              <a:stretch>
                <a:fillRect/>
              </a:stretch>
            </p:blipFill>
            <p:spPr>
              <a:xfrm>
                <a:off x="8456611" y="2783704"/>
                <a:ext cx="2125663" cy="2051265"/>
              </a:xfrm>
              <a:prstGeom prst="rect">
                <a:avLst/>
              </a:prstGeom>
            </p:spPr>
          </p:pic>
          <p:sp>
            <p:nvSpPr>
              <p:cNvPr id="9" name="ZoneTexte 8">
                <a:extLst>
                  <a:ext uri="{FF2B5EF4-FFF2-40B4-BE49-F238E27FC236}">
                    <a16:creationId xmlns:a16="http://schemas.microsoft.com/office/drawing/2014/main" id="{C6F69F6F-1156-4420-97B0-FD759C32F466}"/>
                  </a:ext>
                </a:extLst>
              </p:cNvPr>
              <p:cNvSpPr txBox="1"/>
              <p:nvPr/>
            </p:nvSpPr>
            <p:spPr>
              <a:xfrm>
                <a:off x="9646401" y="4834969"/>
                <a:ext cx="1314450" cy="261610"/>
              </a:xfrm>
              <a:prstGeom prst="rect">
                <a:avLst/>
              </a:prstGeom>
              <a:noFill/>
            </p:spPr>
            <p:txBody>
              <a:bodyPr wrap="square" rtlCol="0">
                <a:spAutoFit/>
              </a:bodyPr>
              <a:lstStyle/>
              <a:p>
                <a:r>
                  <a:rPr lang="fr-FR" sz="1100" dirty="0"/>
                  <a:t>Source CNET</a:t>
                </a:r>
              </a:p>
            </p:txBody>
          </p:sp>
        </p:grpSp>
      </p:grpSp>
      <p:sp>
        <p:nvSpPr>
          <p:cNvPr id="12" name="ZoneTexte 11">
            <a:extLst>
              <a:ext uri="{FF2B5EF4-FFF2-40B4-BE49-F238E27FC236}">
                <a16:creationId xmlns:a16="http://schemas.microsoft.com/office/drawing/2014/main" id="{707800CE-164D-4D66-BCB2-9F756BC499FE}"/>
              </a:ext>
            </a:extLst>
          </p:cNvPr>
          <p:cNvSpPr txBox="1"/>
          <p:nvPr/>
        </p:nvSpPr>
        <p:spPr>
          <a:xfrm>
            <a:off x="2683037" y="5523896"/>
            <a:ext cx="5148477" cy="523220"/>
          </a:xfrm>
          <a:prstGeom prst="rect">
            <a:avLst/>
          </a:prstGeom>
          <a:noFill/>
        </p:spPr>
        <p:txBody>
          <a:bodyPr wrap="square">
            <a:spAutoFit/>
          </a:bodyPr>
          <a:lstStyle/>
          <a:p>
            <a:r>
              <a:rPr lang="fr-FR" sz="1400" dirty="0">
                <a:sym typeface="Wingdings" panose="05000000000000000000" pitchFamily="2" charset="2"/>
              </a:rPr>
              <a:t>NB : Une tête de profil en plein soleil reçoit </a:t>
            </a:r>
          </a:p>
          <a:p>
            <a:pPr algn="ctr"/>
            <a:r>
              <a:rPr lang="fr-FR" sz="1400" dirty="0">
                <a:sym typeface="Wingdings" panose="05000000000000000000" pitchFamily="2" charset="2"/>
              </a:rPr>
              <a:t>1 000 W/m</a:t>
            </a:r>
            <a:r>
              <a:rPr lang="fr-FR" sz="1400" baseline="30000" dirty="0">
                <a:sym typeface="Wingdings" panose="05000000000000000000" pitchFamily="2" charset="2"/>
              </a:rPr>
              <a:t>2</a:t>
            </a:r>
            <a:r>
              <a:rPr lang="fr-FR" sz="1400" dirty="0">
                <a:sym typeface="Wingdings" panose="05000000000000000000" pitchFamily="2" charset="2"/>
              </a:rPr>
              <a:t> x 0,04 m</a:t>
            </a:r>
            <a:r>
              <a:rPr lang="fr-FR" sz="1400" baseline="30000" dirty="0">
                <a:sym typeface="Wingdings" panose="05000000000000000000" pitchFamily="2" charset="2"/>
              </a:rPr>
              <a:t>2</a:t>
            </a:r>
            <a:r>
              <a:rPr lang="fr-FR" sz="1400" dirty="0">
                <a:sym typeface="Wingdings" panose="05000000000000000000" pitchFamily="2" charset="2"/>
              </a:rPr>
              <a:t>= 40 W dont absorbés ( 60%  24 W)</a:t>
            </a:r>
          </a:p>
        </p:txBody>
      </p:sp>
      <p:sp>
        <p:nvSpPr>
          <p:cNvPr id="7" name="ZoneTexte 6">
            <a:extLst>
              <a:ext uri="{FF2B5EF4-FFF2-40B4-BE49-F238E27FC236}">
                <a16:creationId xmlns:a16="http://schemas.microsoft.com/office/drawing/2014/main" id="{20BB5E6A-10F4-9146-C2B3-8DD906F81CEB}"/>
              </a:ext>
            </a:extLst>
          </p:cNvPr>
          <p:cNvSpPr txBox="1"/>
          <p:nvPr/>
        </p:nvSpPr>
        <p:spPr>
          <a:xfrm>
            <a:off x="5670094" y="313932"/>
            <a:ext cx="5520071"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Caractériser les ondes émises par les appareils</a:t>
            </a:r>
          </a:p>
        </p:txBody>
      </p:sp>
      <p:sp>
        <p:nvSpPr>
          <p:cNvPr id="14" name="ZoneTexte 13">
            <a:extLst>
              <a:ext uri="{FF2B5EF4-FFF2-40B4-BE49-F238E27FC236}">
                <a16:creationId xmlns:a16="http://schemas.microsoft.com/office/drawing/2014/main" id="{245C4B5C-59A3-0A5A-196A-BBB35D7AAC10}"/>
              </a:ext>
            </a:extLst>
          </p:cNvPr>
          <p:cNvSpPr txBox="1"/>
          <p:nvPr/>
        </p:nvSpPr>
        <p:spPr>
          <a:xfrm>
            <a:off x="2305370" y="1243803"/>
            <a:ext cx="3651564" cy="523220"/>
          </a:xfrm>
          <a:prstGeom prst="rect">
            <a:avLst/>
          </a:prstGeom>
          <a:noFill/>
          <a:ln>
            <a:solidFill>
              <a:srgbClr val="FF0000"/>
            </a:solidFill>
          </a:ln>
        </p:spPr>
        <p:txBody>
          <a:bodyPr wrap="square" rtlCol="0">
            <a:spAutoFit/>
          </a:bodyPr>
          <a:lstStyle/>
          <a:p>
            <a:r>
              <a:rPr lang="fr-FR" sz="1400" dirty="0">
                <a:solidFill>
                  <a:srgbClr val="0070C0"/>
                </a:solidFill>
              </a:rPr>
              <a:t>Énergie des ondes</a:t>
            </a:r>
            <a:r>
              <a:rPr lang="fr-FR" sz="1400" dirty="0">
                <a:solidFill>
                  <a:srgbClr val="002060"/>
                </a:solidFill>
              </a:rPr>
              <a:t> </a:t>
            </a:r>
            <a:r>
              <a:rPr lang="fr-FR" sz="1400" dirty="0"/>
              <a:t>transformée</a:t>
            </a:r>
          </a:p>
          <a:p>
            <a:r>
              <a:rPr lang="fr-FR" sz="1400" dirty="0">
                <a:solidFill>
                  <a:srgbClr val="FF0000"/>
                </a:solidFill>
              </a:rPr>
              <a:t>en chaleur</a:t>
            </a:r>
          </a:p>
        </p:txBody>
      </p:sp>
      <p:sp>
        <p:nvSpPr>
          <p:cNvPr id="15" name="ZoneTexte 14">
            <a:extLst>
              <a:ext uri="{FF2B5EF4-FFF2-40B4-BE49-F238E27FC236}">
                <a16:creationId xmlns:a16="http://schemas.microsoft.com/office/drawing/2014/main" id="{25DE9F4A-061E-AC93-04E8-390BBF1DB1BD}"/>
              </a:ext>
            </a:extLst>
          </p:cNvPr>
          <p:cNvSpPr txBox="1"/>
          <p:nvPr/>
        </p:nvSpPr>
        <p:spPr>
          <a:xfrm>
            <a:off x="6590395" y="1126211"/>
            <a:ext cx="3988760" cy="892552"/>
          </a:xfrm>
          <a:prstGeom prst="rect">
            <a:avLst/>
          </a:prstGeom>
          <a:noFill/>
          <a:ln>
            <a:solidFill>
              <a:srgbClr val="C00000"/>
            </a:solidFill>
          </a:ln>
        </p:spPr>
        <p:txBody>
          <a:bodyPr wrap="square">
            <a:spAutoFit/>
          </a:bodyPr>
          <a:lstStyle/>
          <a:p>
            <a:r>
              <a:rPr lang="fr-FR" sz="1400" dirty="0">
                <a:solidFill>
                  <a:srgbClr val="0070C0"/>
                </a:solidFill>
              </a:rPr>
              <a:t>Puissance en Watt/m</a:t>
            </a:r>
            <a:r>
              <a:rPr lang="fr-FR" sz="1400" baseline="30000" dirty="0">
                <a:solidFill>
                  <a:srgbClr val="0070C0"/>
                </a:solidFill>
              </a:rPr>
              <a:t>2 </a:t>
            </a:r>
            <a:r>
              <a:rPr lang="fr-FR" sz="1400" dirty="0">
                <a:solidFill>
                  <a:srgbClr val="0070C0"/>
                </a:solidFill>
              </a:rPr>
              <a:t> - </a:t>
            </a:r>
            <a:r>
              <a:rPr lang="fr-FR" sz="1200" dirty="0"/>
              <a:t>Pour les rayonnements peu pénétrants</a:t>
            </a:r>
          </a:p>
          <a:p>
            <a:r>
              <a:rPr lang="fr-FR" sz="1400" dirty="0">
                <a:solidFill>
                  <a:srgbClr val="0070C0"/>
                </a:solidFill>
              </a:rPr>
              <a:t>Puissance en Watt/kg  -</a:t>
            </a:r>
            <a:r>
              <a:rPr lang="fr-FR" sz="1400" baseline="30000" dirty="0">
                <a:solidFill>
                  <a:srgbClr val="0070C0"/>
                </a:solidFill>
              </a:rPr>
              <a:t> </a:t>
            </a:r>
            <a:r>
              <a:rPr lang="fr-FR" sz="1400" dirty="0"/>
              <a:t> </a:t>
            </a:r>
            <a:r>
              <a:rPr lang="fr-FR" sz="1200" dirty="0"/>
              <a:t>Pour les rayonnements absorbés plus en profondeur</a:t>
            </a:r>
            <a:endParaRPr lang="fr-FR" sz="1400" dirty="0"/>
          </a:p>
        </p:txBody>
      </p:sp>
      <p:sp>
        <p:nvSpPr>
          <p:cNvPr id="3" name="Espace réservé du pied de page 2">
            <a:extLst>
              <a:ext uri="{FF2B5EF4-FFF2-40B4-BE49-F238E27FC236}">
                <a16:creationId xmlns:a16="http://schemas.microsoft.com/office/drawing/2014/main" id="{D68FC22A-73DE-2D3C-832D-2F97987AC250}"/>
              </a:ext>
            </a:extLst>
          </p:cNvPr>
          <p:cNvSpPr>
            <a:spLocks noGrp="1"/>
          </p:cNvSpPr>
          <p:nvPr>
            <p:ph type="ftr" sz="quarter" idx="11"/>
          </p:nvPr>
        </p:nvSpPr>
        <p:spPr/>
        <p:txBody>
          <a:bodyPr/>
          <a:lstStyle/>
          <a:p>
            <a:r>
              <a:rPr lang="fr-FR"/>
              <a:t>Un peu de Physique pour comprendre le monde moderne - débutant</a:t>
            </a:r>
            <a:endParaRPr lang="en-GB" dirty="0"/>
          </a:p>
        </p:txBody>
      </p:sp>
    </p:spTree>
    <p:extLst>
      <p:ext uri="{BB962C8B-B14F-4D97-AF65-F5344CB8AC3E}">
        <p14:creationId xmlns:p14="http://schemas.microsoft.com/office/powerpoint/2010/main" val="165640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0CD20B-4E05-4C3C-8F5D-8C0837DAA37C}"/>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p:cNvSpPr>
            <a:spLocks noGrp="1"/>
          </p:cNvSpPr>
          <p:nvPr>
            <p:ph type="sldNum" sz="quarter" idx="12"/>
          </p:nvPr>
        </p:nvSpPr>
        <p:spPr>
          <a:xfrm>
            <a:off x="2035228" y="787784"/>
            <a:ext cx="584978" cy="365125"/>
          </a:xfrm>
        </p:spPr>
        <p:txBody>
          <a:bodyPr/>
          <a:lstStyle/>
          <a:p>
            <a:fld id="{28CF56FF-A9C7-48CE-B5A8-E2EC5C60375F}" type="slidenum">
              <a:rPr lang="en-GB" smtClean="0"/>
              <a:t>25</a:t>
            </a:fld>
            <a:endParaRPr lang="en-GB" dirty="0"/>
          </a:p>
        </p:txBody>
      </p:sp>
      <p:sp>
        <p:nvSpPr>
          <p:cNvPr id="6" name="ZoneTexte 5"/>
          <p:cNvSpPr txBox="1"/>
          <p:nvPr/>
        </p:nvSpPr>
        <p:spPr>
          <a:xfrm>
            <a:off x="2471510" y="905063"/>
            <a:ext cx="5381970" cy="1200329"/>
          </a:xfrm>
          <a:prstGeom prst="rect">
            <a:avLst/>
          </a:prstGeom>
          <a:noFill/>
          <a:ln>
            <a:noFill/>
          </a:ln>
        </p:spPr>
        <p:txBody>
          <a:bodyPr wrap="square" rtlCol="0">
            <a:spAutoFit/>
          </a:bodyPr>
          <a:lstStyle/>
          <a:p>
            <a:r>
              <a:rPr lang="fr-FR" sz="1600" b="1" dirty="0">
                <a:solidFill>
                  <a:srgbClr val="00B0F0"/>
                </a:solidFill>
                <a:sym typeface="Wingdings" panose="05000000000000000000" pitchFamily="2" charset="2"/>
              </a:rPr>
              <a:t>Absorption résonante, effets cancérogènes ?</a:t>
            </a:r>
          </a:p>
          <a:p>
            <a:r>
              <a:rPr lang="fr-FR" sz="1400" dirty="0">
                <a:sym typeface="Wingdings" panose="05000000000000000000" pitchFamily="2" charset="2"/>
              </a:rPr>
              <a:t>Les ondes de la téléphonie mobile</a:t>
            </a:r>
          </a:p>
          <a:p>
            <a:pPr lvl="1"/>
            <a:r>
              <a:rPr lang="fr-FR" sz="1400" dirty="0">
                <a:sym typeface="Wingdings" panose="05000000000000000000" pitchFamily="2" charset="2"/>
              </a:rPr>
              <a:t>Fréquences : 800 à 3 000 MHz</a:t>
            </a:r>
          </a:p>
          <a:p>
            <a:pPr lvl="1"/>
            <a:r>
              <a:rPr lang="fr-FR" sz="1400" dirty="0">
                <a:sym typeface="Wingdings" panose="05000000000000000000" pitchFamily="2" charset="2"/>
              </a:rPr>
              <a:t>Longueurs d’onde : 40 cm à 10 cm</a:t>
            </a:r>
          </a:p>
          <a:p>
            <a:pPr lvl="1"/>
            <a:r>
              <a:rPr lang="fr-FR" sz="1400" dirty="0">
                <a:solidFill>
                  <a:srgbClr val="0070C0"/>
                </a:solidFill>
                <a:sym typeface="Wingdings" panose="05000000000000000000" pitchFamily="2" charset="2"/>
              </a:rPr>
              <a:t>Energie 100 000 fois plus faible que les infra-rouges</a:t>
            </a:r>
          </a:p>
        </p:txBody>
      </p:sp>
      <p:sp>
        <p:nvSpPr>
          <p:cNvPr id="8" name="ZoneTexte 7">
            <a:extLst>
              <a:ext uri="{FF2B5EF4-FFF2-40B4-BE49-F238E27FC236}">
                <a16:creationId xmlns:a16="http://schemas.microsoft.com/office/drawing/2014/main" id="{BF8E6F58-3749-4CC6-841E-25AAF97D67C6}"/>
              </a:ext>
            </a:extLst>
          </p:cNvPr>
          <p:cNvSpPr txBox="1"/>
          <p:nvPr/>
        </p:nvSpPr>
        <p:spPr>
          <a:xfrm>
            <a:off x="2471510" y="3607886"/>
            <a:ext cx="5599288" cy="1015663"/>
          </a:xfrm>
          <a:prstGeom prst="rect">
            <a:avLst/>
          </a:prstGeom>
          <a:noFill/>
          <a:ln w="28575">
            <a:solidFill>
              <a:srgbClr val="00B0F0"/>
            </a:solidFill>
          </a:ln>
        </p:spPr>
        <p:txBody>
          <a:bodyPr wrap="square">
            <a:spAutoFit/>
          </a:bodyPr>
          <a:lstStyle/>
          <a:p>
            <a:r>
              <a:rPr lang="fr-FR" sz="1200" dirty="0">
                <a:sym typeface="Wingdings" panose="05000000000000000000" pitchFamily="2" charset="2"/>
              </a:rPr>
              <a:t>En 2018, l’OMS concluait :  «</a:t>
            </a:r>
            <a:r>
              <a:rPr lang="fr-FR" sz="1200" dirty="0">
                <a:solidFill>
                  <a:srgbClr val="FF0000"/>
                </a:solidFill>
                <a:sym typeface="Wingdings" panose="05000000000000000000" pitchFamily="2" charset="2"/>
              </a:rPr>
              <a:t> À ce jour, aucun effet nuisible sur la santé causé par l'usage d'un téléphone mobile n'a été démontré</a:t>
            </a:r>
            <a:r>
              <a:rPr lang="fr-FR" sz="1200" dirty="0">
                <a:sym typeface="Wingdings" panose="05000000000000000000" pitchFamily="2" charset="2"/>
              </a:rPr>
              <a:t>. » </a:t>
            </a:r>
          </a:p>
          <a:p>
            <a:r>
              <a:rPr lang="fr-FR" sz="1200" dirty="0">
                <a:solidFill>
                  <a:srgbClr val="0070C0"/>
                </a:solidFill>
                <a:sym typeface="Wingdings" panose="05000000000000000000" pitchFamily="2" charset="2"/>
              </a:rPr>
              <a:t>Les impacts sur le très long terme de l'exposition au rayonnement électromagnétique issus des appareils modernes restent encore </a:t>
            </a:r>
            <a:r>
              <a:rPr lang="fr-FR" sz="1200" dirty="0">
                <a:solidFill>
                  <a:srgbClr val="FF0000"/>
                </a:solidFill>
                <a:sym typeface="Wingdings" panose="05000000000000000000" pitchFamily="2" charset="2"/>
              </a:rPr>
              <a:t>relativement méconnus</a:t>
            </a:r>
          </a:p>
        </p:txBody>
      </p:sp>
      <p:pic>
        <p:nvPicPr>
          <p:cNvPr id="10" name="Image 9">
            <a:extLst>
              <a:ext uri="{FF2B5EF4-FFF2-40B4-BE49-F238E27FC236}">
                <a16:creationId xmlns:a16="http://schemas.microsoft.com/office/drawing/2014/main" id="{13A99E6A-4750-49FD-9103-DB74C8510390}"/>
              </a:ext>
            </a:extLst>
          </p:cNvPr>
          <p:cNvPicPr>
            <a:picLocks noChangeAspect="1"/>
          </p:cNvPicPr>
          <p:nvPr/>
        </p:nvPicPr>
        <p:blipFill>
          <a:blip r:embed="rId2"/>
          <a:stretch>
            <a:fillRect/>
          </a:stretch>
        </p:blipFill>
        <p:spPr>
          <a:xfrm>
            <a:off x="8735084" y="3623546"/>
            <a:ext cx="2042337" cy="1694835"/>
          </a:xfrm>
          <a:prstGeom prst="rect">
            <a:avLst/>
          </a:prstGeom>
        </p:spPr>
      </p:pic>
      <p:pic>
        <p:nvPicPr>
          <p:cNvPr id="9" name="Image 8">
            <a:extLst>
              <a:ext uri="{FF2B5EF4-FFF2-40B4-BE49-F238E27FC236}">
                <a16:creationId xmlns:a16="http://schemas.microsoft.com/office/drawing/2014/main" id="{6112A086-2CBD-42D3-BC23-942066DFA3D5}"/>
              </a:ext>
            </a:extLst>
          </p:cNvPr>
          <p:cNvPicPr>
            <a:picLocks noChangeAspect="1"/>
          </p:cNvPicPr>
          <p:nvPr/>
        </p:nvPicPr>
        <p:blipFill>
          <a:blip r:embed="rId3"/>
          <a:stretch>
            <a:fillRect/>
          </a:stretch>
        </p:blipFill>
        <p:spPr>
          <a:xfrm>
            <a:off x="8593718" y="1817997"/>
            <a:ext cx="1995801" cy="1027172"/>
          </a:xfrm>
          <a:prstGeom prst="rect">
            <a:avLst/>
          </a:prstGeom>
        </p:spPr>
      </p:pic>
      <p:sp>
        <p:nvSpPr>
          <p:cNvPr id="5" name="ZoneTexte 4">
            <a:extLst>
              <a:ext uri="{FF2B5EF4-FFF2-40B4-BE49-F238E27FC236}">
                <a16:creationId xmlns:a16="http://schemas.microsoft.com/office/drawing/2014/main" id="{F3DC0E47-0C9E-2287-9345-97782556AB6E}"/>
              </a:ext>
            </a:extLst>
          </p:cNvPr>
          <p:cNvSpPr txBox="1"/>
          <p:nvPr/>
        </p:nvSpPr>
        <p:spPr>
          <a:xfrm>
            <a:off x="6448534" y="240159"/>
            <a:ext cx="4573101"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sanitaires de la téléphonie mobile</a:t>
            </a:r>
          </a:p>
        </p:txBody>
      </p:sp>
      <p:sp>
        <p:nvSpPr>
          <p:cNvPr id="7" name="ZoneTexte 6">
            <a:extLst>
              <a:ext uri="{FF2B5EF4-FFF2-40B4-BE49-F238E27FC236}">
                <a16:creationId xmlns:a16="http://schemas.microsoft.com/office/drawing/2014/main" id="{1E6FF5F3-818A-4D59-FA48-B7662A5DED33}"/>
              </a:ext>
            </a:extLst>
          </p:cNvPr>
          <p:cNvSpPr txBox="1"/>
          <p:nvPr/>
        </p:nvSpPr>
        <p:spPr>
          <a:xfrm>
            <a:off x="2471510" y="2345032"/>
            <a:ext cx="5599288" cy="1000274"/>
          </a:xfrm>
          <a:prstGeom prst="rect">
            <a:avLst/>
          </a:prstGeom>
          <a:noFill/>
          <a:ln w="28575">
            <a:solidFill>
              <a:srgbClr val="FF0000"/>
            </a:solidFill>
          </a:ln>
        </p:spPr>
        <p:txBody>
          <a:bodyPr wrap="square" rtlCol="0">
            <a:spAutoFit/>
          </a:bodyPr>
          <a:lstStyle/>
          <a:p>
            <a:r>
              <a:rPr lang="fr-FR" sz="1200" dirty="0">
                <a:sym typeface="Wingdings" panose="05000000000000000000" pitchFamily="2" charset="2"/>
              </a:rPr>
              <a:t>Un groupe de travail de chercheurs, affilié à l'Organisation mondiale de la santé (OMS, 2011), a classé comme « </a:t>
            </a:r>
            <a:r>
              <a:rPr lang="fr-FR" sz="1200" dirty="0">
                <a:solidFill>
                  <a:srgbClr val="FF0000"/>
                </a:solidFill>
                <a:sym typeface="Wingdings" panose="05000000000000000000" pitchFamily="2" charset="2"/>
              </a:rPr>
              <a:t>peut-être cancérogènes pour l'homme (Groupe 2B) </a:t>
            </a:r>
            <a:r>
              <a:rPr lang="fr-FR" sz="1200" dirty="0">
                <a:sym typeface="Wingdings" panose="05000000000000000000" pitchFamily="2" charset="2"/>
              </a:rPr>
              <a:t>» les champs électromagnétiques de radiofréquence, dont ceux de la téléphonie mobile.</a:t>
            </a:r>
            <a:endParaRPr lang="fr-FR" sz="1100" dirty="0">
              <a:sym typeface="Wingdings" panose="05000000000000000000" pitchFamily="2" charset="2"/>
            </a:endParaRPr>
          </a:p>
          <a:p>
            <a:r>
              <a:rPr lang="fr-FR" sz="1100" dirty="0">
                <a:sym typeface="Wingdings" panose="05000000000000000000" pitchFamily="2" charset="2"/>
              </a:rPr>
              <a:t>(OMS 2018, cité par </a:t>
            </a:r>
            <a:r>
              <a:rPr lang="fr-FR" sz="1100" dirty="0" err="1">
                <a:sym typeface="Wingdings" panose="05000000000000000000" pitchFamily="2" charset="2"/>
              </a:rPr>
              <a:t>Wikipedia</a:t>
            </a:r>
            <a:r>
              <a:rPr lang="fr-FR" sz="1100" dirty="0">
                <a:sym typeface="Wingdings" panose="05000000000000000000" pitchFamily="2" charset="2"/>
              </a:rPr>
              <a:t>)</a:t>
            </a:r>
          </a:p>
        </p:txBody>
      </p:sp>
      <p:sp>
        <p:nvSpPr>
          <p:cNvPr id="11" name="ZoneTexte 10">
            <a:extLst>
              <a:ext uri="{FF2B5EF4-FFF2-40B4-BE49-F238E27FC236}">
                <a16:creationId xmlns:a16="http://schemas.microsoft.com/office/drawing/2014/main" id="{3D4A5E05-9ADA-117E-8707-978E7290F894}"/>
              </a:ext>
            </a:extLst>
          </p:cNvPr>
          <p:cNvSpPr txBox="1"/>
          <p:nvPr/>
        </p:nvSpPr>
        <p:spPr>
          <a:xfrm>
            <a:off x="2471510" y="4764024"/>
            <a:ext cx="5599288" cy="461665"/>
          </a:xfrm>
          <a:prstGeom prst="rect">
            <a:avLst/>
          </a:prstGeom>
          <a:noFill/>
          <a:ln w="28575">
            <a:solidFill>
              <a:srgbClr val="00B050"/>
            </a:solidFill>
          </a:ln>
        </p:spPr>
        <p:txBody>
          <a:bodyPr wrap="square">
            <a:spAutoFit/>
          </a:bodyPr>
          <a:lstStyle/>
          <a:p>
            <a:r>
              <a:rPr lang="fr-FR" sz="1200" dirty="0">
                <a:sym typeface="Wingdings" panose="05000000000000000000" pitchFamily="2" charset="2"/>
              </a:rPr>
              <a:t>En 2025, l’ANSES a publié les résultats d’une nouvelle étude (voir page suivante) </a:t>
            </a:r>
            <a:endParaRPr lang="fr-FR" sz="1200" dirty="0">
              <a:solidFill>
                <a:srgbClr val="FF0000"/>
              </a:solidFill>
              <a:sym typeface="Wingdings" panose="05000000000000000000" pitchFamily="2" charset="2"/>
            </a:endParaRPr>
          </a:p>
        </p:txBody>
      </p:sp>
    </p:spTree>
    <p:extLst>
      <p:ext uri="{BB962C8B-B14F-4D97-AF65-F5344CB8AC3E}">
        <p14:creationId xmlns:p14="http://schemas.microsoft.com/office/powerpoint/2010/main" val="22911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44EED-AA82-FC4B-CFD4-EB63B379BD0F}"/>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992F7CF-945D-543E-3EA5-2D1B1E371B0B}"/>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239E82C9-FDB3-5AD7-33D1-CF539B8E2393}"/>
              </a:ext>
            </a:extLst>
          </p:cNvPr>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3B4E999C-877D-A9FF-A2A6-2C9F772C6FFE}"/>
              </a:ext>
            </a:extLst>
          </p:cNvPr>
          <p:cNvSpPr>
            <a:spLocks noGrp="1"/>
          </p:cNvSpPr>
          <p:nvPr>
            <p:ph type="sldNum" sz="quarter" idx="12"/>
          </p:nvPr>
        </p:nvSpPr>
        <p:spPr>
          <a:xfrm>
            <a:off x="2035228" y="787784"/>
            <a:ext cx="584978" cy="365125"/>
          </a:xfrm>
        </p:spPr>
        <p:txBody>
          <a:bodyPr/>
          <a:lstStyle/>
          <a:p>
            <a:fld id="{28CF56FF-A9C7-48CE-B5A8-E2EC5C60375F}" type="slidenum">
              <a:rPr lang="en-GB" smtClean="0"/>
              <a:t>26</a:t>
            </a:fld>
            <a:endParaRPr lang="en-GB" dirty="0"/>
          </a:p>
        </p:txBody>
      </p:sp>
      <p:pic>
        <p:nvPicPr>
          <p:cNvPr id="9" name="Image 8">
            <a:extLst>
              <a:ext uri="{FF2B5EF4-FFF2-40B4-BE49-F238E27FC236}">
                <a16:creationId xmlns:a16="http://schemas.microsoft.com/office/drawing/2014/main" id="{DCAFB9E9-BC48-98C9-7DD0-8D856021D9D4}"/>
              </a:ext>
            </a:extLst>
          </p:cNvPr>
          <p:cNvPicPr>
            <a:picLocks noChangeAspect="1"/>
          </p:cNvPicPr>
          <p:nvPr/>
        </p:nvPicPr>
        <p:blipFill>
          <a:blip r:embed="rId2"/>
          <a:stretch>
            <a:fillRect/>
          </a:stretch>
        </p:blipFill>
        <p:spPr>
          <a:xfrm>
            <a:off x="9158871" y="1026103"/>
            <a:ext cx="1995801" cy="1027172"/>
          </a:xfrm>
          <a:prstGeom prst="rect">
            <a:avLst/>
          </a:prstGeom>
        </p:spPr>
      </p:pic>
      <p:sp>
        <p:nvSpPr>
          <p:cNvPr id="5" name="ZoneTexte 4">
            <a:extLst>
              <a:ext uri="{FF2B5EF4-FFF2-40B4-BE49-F238E27FC236}">
                <a16:creationId xmlns:a16="http://schemas.microsoft.com/office/drawing/2014/main" id="{9DB29F29-FB21-258B-CEAB-E49AB6211FCC}"/>
              </a:ext>
            </a:extLst>
          </p:cNvPr>
          <p:cNvSpPr txBox="1"/>
          <p:nvPr/>
        </p:nvSpPr>
        <p:spPr>
          <a:xfrm>
            <a:off x="6448534" y="240159"/>
            <a:ext cx="4573101"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sanitaires de la téléphonie mobile</a:t>
            </a:r>
          </a:p>
        </p:txBody>
      </p:sp>
      <p:grpSp>
        <p:nvGrpSpPr>
          <p:cNvPr id="13" name="Groupe 12">
            <a:extLst>
              <a:ext uri="{FF2B5EF4-FFF2-40B4-BE49-F238E27FC236}">
                <a16:creationId xmlns:a16="http://schemas.microsoft.com/office/drawing/2014/main" id="{627078DB-93F3-8979-96DC-43DA24CF7257}"/>
              </a:ext>
            </a:extLst>
          </p:cNvPr>
          <p:cNvGrpSpPr/>
          <p:nvPr/>
        </p:nvGrpSpPr>
        <p:grpSpPr>
          <a:xfrm>
            <a:off x="1774268" y="963386"/>
            <a:ext cx="2178250" cy="2465614"/>
            <a:chOff x="1774268" y="963386"/>
            <a:chExt cx="2178250" cy="2465614"/>
          </a:xfrm>
        </p:grpSpPr>
        <p:pic>
          <p:nvPicPr>
            <p:cNvPr id="11" name="Image 10">
              <a:extLst>
                <a:ext uri="{FF2B5EF4-FFF2-40B4-BE49-F238E27FC236}">
                  <a16:creationId xmlns:a16="http://schemas.microsoft.com/office/drawing/2014/main" id="{AD6624E1-992C-7B92-2D96-BDC5F20A91D0}"/>
                </a:ext>
              </a:extLst>
            </p:cNvPr>
            <p:cNvPicPr>
              <a:picLocks noChangeAspect="1"/>
            </p:cNvPicPr>
            <p:nvPr/>
          </p:nvPicPr>
          <p:blipFill>
            <a:blip r:embed="rId3"/>
            <a:srcRect l="29265" t="14047" r="29764" b="3502"/>
            <a:stretch>
              <a:fillRect/>
            </a:stretch>
          </p:blipFill>
          <p:spPr>
            <a:xfrm>
              <a:off x="1774268" y="963386"/>
              <a:ext cx="2178250" cy="2465614"/>
            </a:xfrm>
            <a:prstGeom prst="rect">
              <a:avLst/>
            </a:prstGeom>
            <a:ln>
              <a:solidFill>
                <a:srgbClr val="C00000"/>
              </a:solidFill>
            </a:ln>
          </p:spPr>
        </p:pic>
        <p:sp>
          <p:nvSpPr>
            <p:cNvPr id="12" name="ZoneTexte 11">
              <a:extLst>
                <a:ext uri="{FF2B5EF4-FFF2-40B4-BE49-F238E27FC236}">
                  <a16:creationId xmlns:a16="http://schemas.microsoft.com/office/drawing/2014/main" id="{7DBEB995-C50C-F197-055F-93CF3BE9364E}"/>
                </a:ext>
              </a:extLst>
            </p:cNvPr>
            <p:cNvSpPr txBox="1"/>
            <p:nvPr/>
          </p:nvSpPr>
          <p:spPr>
            <a:xfrm>
              <a:off x="1865493" y="2850658"/>
              <a:ext cx="1995801" cy="461665"/>
            </a:xfrm>
            <a:prstGeom prst="rect">
              <a:avLst/>
            </a:prstGeom>
            <a:noFill/>
          </p:spPr>
          <p:txBody>
            <a:bodyPr wrap="square" rtlCol="0">
              <a:spAutoFit/>
            </a:bodyPr>
            <a:lstStyle/>
            <a:p>
              <a:r>
                <a:rPr lang="fr-FR" sz="1200" dirty="0"/>
                <a:t>400 pages</a:t>
              </a:r>
            </a:p>
            <a:p>
              <a:r>
                <a:rPr lang="fr-FR" sz="1200" dirty="0">
                  <a:hlinkClick r:id="rId4"/>
                </a:rPr>
                <a:t>Rapport en ligne</a:t>
              </a:r>
              <a:endParaRPr lang="fr-FR" sz="1200" dirty="0"/>
            </a:p>
          </p:txBody>
        </p:sp>
      </p:grpSp>
      <p:sp>
        <p:nvSpPr>
          <p:cNvPr id="14" name="Nuage 13">
            <a:extLst>
              <a:ext uri="{FF2B5EF4-FFF2-40B4-BE49-F238E27FC236}">
                <a16:creationId xmlns:a16="http://schemas.microsoft.com/office/drawing/2014/main" id="{2B833E56-2942-CAAE-C4C0-6145713D5146}"/>
              </a:ext>
            </a:extLst>
          </p:cNvPr>
          <p:cNvSpPr/>
          <p:nvPr/>
        </p:nvSpPr>
        <p:spPr>
          <a:xfrm>
            <a:off x="1865493" y="2563586"/>
            <a:ext cx="845050" cy="281583"/>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0ED04F35-4914-7BD3-B4BA-DA3918497B60}"/>
              </a:ext>
            </a:extLst>
          </p:cNvPr>
          <p:cNvSpPr txBox="1"/>
          <p:nvPr/>
        </p:nvSpPr>
        <p:spPr>
          <a:xfrm>
            <a:off x="1659968" y="3751052"/>
            <a:ext cx="6098720" cy="1200329"/>
          </a:xfrm>
          <a:prstGeom prst="rect">
            <a:avLst/>
          </a:prstGeom>
          <a:noFill/>
        </p:spPr>
        <p:txBody>
          <a:bodyPr wrap="square">
            <a:spAutoFit/>
          </a:bodyPr>
          <a:lstStyle/>
          <a:p>
            <a:r>
              <a:rPr lang="fr-FR" sz="1200" i="1" dirty="0"/>
              <a:t>« Le groupe de travail a appliqué une méthode d’évaluation du niveau de preuve adaptée à la question de la cancérogenèse à partir d’une </a:t>
            </a:r>
            <a:r>
              <a:rPr lang="fr-FR" sz="1200" i="1" dirty="0">
                <a:solidFill>
                  <a:srgbClr val="0070C0"/>
                </a:solidFill>
              </a:rPr>
              <a:t>analyse la plus exhaustive possible de la littérature</a:t>
            </a:r>
            <a:r>
              <a:rPr lang="fr-FR" sz="1200" i="1" dirty="0"/>
              <a:t>. </a:t>
            </a:r>
          </a:p>
          <a:p>
            <a:r>
              <a:rPr lang="fr-FR" sz="1200" i="1" dirty="0"/>
              <a:t>Le CES souligne que cette approche a permis de mettre en évidence que les </a:t>
            </a:r>
            <a:r>
              <a:rPr lang="fr-FR" sz="1200" i="1" dirty="0">
                <a:solidFill>
                  <a:srgbClr val="0070C0"/>
                </a:solidFill>
              </a:rPr>
              <a:t>études épidémiologiques n’apportent pas d’éléments concluants sur l’induction de cancers </a:t>
            </a:r>
            <a:r>
              <a:rPr lang="fr-FR" sz="1200" i="1" dirty="0"/>
              <a:t>chez l’humain. »</a:t>
            </a:r>
          </a:p>
        </p:txBody>
      </p:sp>
      <p:sp>
        <p:nvSpPr>
          <p:cNvPr id="17" name="ZoneTexte 16">
            <a:extLst>
              <a:ext uri="{FF2B5EF4-FFF2-40B4-BE49-F238E27FC236}">
                <a16:creationId xmlns:a16="http://schemas.microsoft.com/office/drawing/2014/main" id="{34A7DC76-ECA2-F570-F3D4-A322784F2312}"/>
              </a:ext>
            </a:extLst>
          </p:cNvPr>
          <p:cNvSpPr txBox="1"/>
          <p:nvPr/>
        </p:nvSpPr>
        <p:spPr>
          <a:xfrm>
            <a:off x="4041321" y="1742679"/>
            <a:ext cx="3300091" cy="523220"/>
          </a:xfrm>
          <a:prstGeom prst="rect">
            <a:avLst/>
          </a:prstGeom>
          <a:noFill/>
        </p:spPr>
        <p:txBody>
          <a:bodyPr wrap="square" rtlCol="0">
            <a:spAutoFit/>
          </a:bodyPr>
          <a:lstStyle/>
          <a:p>
            <a:r>
              <a:rPr lang="fr-FR" sz="1400" dirty="0"/>
              <a:t>Plus de mille analyses ces dernières années</a:t>
            </a:r>
          </a:p>
        </p:txBody>
      </p:sp>
      <p:grpSp>
        <p:nvGrpSpPr>
          <p:cNvPr id="10" name="Groupe 9">
            <a:extLst>
              <a:ext uri="{FF2B5EF4-FFF2-40B4-BE49-F238E27FC236}">
                <a16:creationId xmlns:a16="http://schemas.microsoft.com/office/drawing/2014/main" id="{E6A3F2AC-497A-097A-227D-6D7F10C681B0}"/>
              </a:ext>
            </a:extLst>
          </p:cNvPr>
          <p:cNvGrpSpPr/>
          <p:nvPr/>
        </p:nvGrpSpPr>
        <p:grpSpPr>
          <a:xfrm>
            <a:off x="8367900" y="2432628"/>
            <a:ext cx="2928119" cy="3520583"/>
            <a:chOff x="8367900" y="2432628"/>
            <a:chExt cx="2928119" cy="3520583"/>
          </a:xfrm>
        </p:grpSpPr>
        <p:pic>
          <p:nvPicPr>
            <p:cNvPr id="7" name="Image 6">
              <a:extLst>
                <a:ext uri="{FF2B5EF4-FFF2-40B4-BE49-F238E27FC236}">
                  <a16:creationId xmlns:a16="http://schemas.microsoft.com/office/drawing/2014/main" id="{C1277DE1-54A5-3414-AC31-B0549C3847C2}"/>
                </a:ext>
              </a:extLst>
            </p:cNvPr>
            <p:cNvPicPr>
              <a:picLocks noChangeAspect="1"/>
            </p:cNvPicPr>
            <p:nvPr/>
          </p:nvPicPr>
          <p:blipFill>
            <a:blip r:embed="rId5"/>
            <a:srcRect l="27857" t="8887" r="31671" b="8810"/>
            <a:stretch>
              <a:fillRect/>
            </a:stretch>
          </p:blipFill>
          <p:spPr>
            <a:xfrm>
              <a:off x="8367900" y="3017023"/>
              <a:ext cx="2566853" cy="2936188"/>
            </a:xfrm>
            <a:prstGeom prst="rect">
              <a:avLst/>
            </a:prstGeom>
          </p:spPr>
        </p:pic>
        <p:sp>
          <p:nvSpPr>
            <p:cNvPr id="8" name="ZoneTexte 7">
              <a:extLst>
                <a:ext uri="{FF2B5EF4-FFF2-40B4-BE49-F238E27FC236}">
                  <a16:creationId xmlns:a16="http://schemas.microsoft.com/office/drawing/2014/main" id="{4965A1D4-F5E8-0ABA-FF25-23A7EC5E1A19}"/>
                </a:ext>
              </a:extLst>
            </p:cNvPr>
            <p:cNvSpPr txBox="1"/>
            <p:nvPr/>
          </p:nvSpPr>
          <p:spPr>
            <a:xfrm>
              <a:off x="8367900" y="2432628"/>
              <a:ext cx="2928119" cy="430887"/>
            </a:xfrm>
            <a:prstGeom prst="rect">
              <a:avLst/>
            </a:prstGeom>
            <a:noFill/>
          </p:spPr>
          <p:txBody>
            <a:bodyPr wrap="square" rtlCol="0">
              <a:spAutoFit/>
            </a:bodyPr>
            <a:lstStyle/>
            <a:p>
              <a:r>
                <a:rPr lang="fr-FR" sz="1100" dirty="0"/>
                <a:t>Le rapport de l’OMS 2011 toujours cité. Celui de 2024 ?</a:t>
              </a:r>
            </a:p>
          </p:txBody>
        </p:sp>
      </p:grpSp>
    </p:spTree>
    <p:extLst>
      <p:ext uri="{BB962C8B-B14F-4D97-AF65-F5344CB8AC3E}">
        <p14:creationId xmlns:p14="http://schemas.microsoft.com/office/powerpoint/2010/main" val="193472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DE2D20E-ABE9-4A14-80E7-512F0B97EABD}"/>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p:cNvSpPr>
            <a:spLocks noGrp="1"/>
          </p:cNvSpPr>
          <p:nvPr>
            <p:ph type="sldNum" sz="quarter" idx="12"/>
          </p:nvPr>
        </p:nvSpPr>
        <p:spPr>
          <a:xfrm>
            <a:off x="2035228" y="787784"/>
            <a:ext cx="584978" cy="365125"/>
          </a:xfrm>
        </p:spPr>
        <p:txBody>
          <a:bodyPr/>
          <a:lstStyle/>
          <a:p>
            <a:fld id="{28CF56FF-A9C7-48CE-B5A8-E2EC5C60375F}" type="slidenum">
              <a:rPr lang="en-GB" smtClean="0"/>
              <a:t>27</a:t>
            </a:fld>
            <a:endParaRPr lang="en-GB" dirty="0"/>
          </a:p>
        </p:txBody>
      </p:sp>
      <p:sp>
        <p:nvSpPr>
          <p:cNvPr id="6" name="ZoneTexte 5"/>
          <p:cNvSpPr txBox="1"/>
          <p:nvPr/>
        </p:nvSpPr>
        <p:spPr>
          <a:xfrm>
            <a:off x="5595857" y="989222"/>
            <a:ext cx="4064269" cy="1107996"/>
          </a:xfrm>
          <a:prstGeom prst="rect">
            <a:avLst/>
          </a:prstGeom>
          <a:noFill/>
          <a:ln>
            <a:solidFill>
              <a:srgbClr val="FF0000"/>
            </a:solidFill>
          </a:ln>
        </p:spPr>
        <p:txBody>
          <a:bodyPr wrap="square" rtlCol="0">
            <a:spAutoFit/>
          </a:bodyPr>
          <a:lstStyle/>
          <a:p>
            <a:r>
              <a:rPr lang="fr-FR" dirty="0">
                <a:solidFill>
                  <a:srgbClr val="FF0000"/>
                </a:solidFill>
                <a:sym typeface="Wingdings" panose="05000000000000000000" pitchFamily="2" charset="2"/>
              </a:rPr>
              <a:t>Effets psychologiques ?</a:t>
            </a:r>
          </a:p>
          <a:p>
            <a:r>
              <a:rPr lang="fr-FR" sz="1600" dirty="0">
                <a:solidFill>
                  <a:srgbClr val="0070C0"/>
                </a:solidFill>
                <a:sym typeface="Wingdings" panose="05000000000000000000" pitchFamily="2" charset="2"/>
              </a:rPr>
              <a:t>L’usage intensif des téléphones mobiles a-t-il des effets psychologiques (sur les ados) ? </a:t>
            </a:r>
          </a:p>
        </p:txBody>
      </p:sp>
      <p:sp>
        <p:nvSpPr>
          <p:cNvPr id="14" name="ZoneTexte 13">
            <a:extLst>
              <a:ext uri="{FF2B5EF4-FFF2-40B4-BE49-F238E27FC236}">
                <a16:creationId xmlns:a16="http://schemas.microsoft.com/office/drawing/2014/main" id="{4EABEEF2-AEA1-4682-A59A-B8402124AC71}"/>
              </a:ext>
            </a:extLst>
          </p:cNvPr>
          <p:cNvSpPr txBox="1"/>
          <p:nvPr/>
        </p:nvSpPr>
        <p:spPr>
          <a:xfrm>
            <a:off x="2813373" y="2780718"/>
            <a:ext cx="5063962" cy="738664"/>
          </a:xfrm>
          <a:prstGeom prst="rect">
            <a:avLst/>
          </a:prstGeom>
          <a:noFill/>
          <a:ln>
            <a:solidFill>
              <a:srgbClr val="FF0000"/>
            </a:solidFill>
          </a:ln>
        </p:spPr>
        <p:txBody>
          <a:bodyPr wrap="square" rtlCol="0">
            <a:spAutoFit/>
          </a:bodyPr>
          <a:lstStyle/>
          <a:p>
            <a:r>
              <a:rPr lang="fr-FR" sz="1400" dirty="0">
                <a:solidFill>
                  <a:srgbClr val="0070C0"/>
                </a:solidFill>
              </a:rPr>
              <a:t>Pour s’informer, voir le rapport détaillé:</a:t>
            </a:r>
          </a:p>
          <a:p>
            <a:r>
              <a:rPr lang="fr-FR" sz="1400" dirty="0">
                <a:hlinkClick r:id="rId3"/>
              </a:rPr>
              <a:t> Exposition aux radiofréquences et santé des enfants</a:t>
            </a:r>
            <a:r>
              <a:rPr lang="fr-FR" sz="1400" dirty="0"/>
              <a:t> </a:t>
            </a:r>
            <a:r>
              <a:rPr lang="fr-FR" sz="1400" dirty="0">
                <a:solidFill>
                  <a:srgbClr val="0070C0"/>
                </a:solidFill>
              </a:rPr>
              <a:t>de l’ANSES</a:t>
            </a:r>
            <a:endParaRPr lang="en-GB" sz="1400" dirty="0">
              <a:solidFill>
                <a:srgbClr val="0070C0"/>
              </a:solidFill>
            </a:endParaRPr>
          </a:p>
        </p:txBody>
      </p:sp>
      <p:sp>
        <p:nvSpPr>
          <p:cNvPr id="17" name="ZoneTexte 16">
            <a:extLst>
              <a:ext uri="{FF2B5EF4-FFF2-40B4-BE49-F238E27FC236}">
                <a16:creationId xmlns:a16="http://schemas.microsoft.com/office/drawing/2014/main" id="{98D68680-E897-4695-93E4-B6319E938F07}"/>
              </a:ext>
            </a:extLst>
          </p:cNvPr>
          <p:cNvSpPr txBox="1"/>
          <p:nvPr/>
        </p:nvSpPr>
        <p:spPr>
          <a:xfrm>
            <a:off x="2765903" y="4131664"/>
            <a:ext cx="7039919" cy="1446550"/>
          </a:xfrm>
          <a:prstGeom prst="rect">
            <a:avLst/>
          </a:prstGeom>
          <a:noFill/>
        </p:spPr>
        <p:txBody>
          <a:bodyPr wrap="square" rtlCol="0">
            <a:spAutoFit/>
          </a:bodyPr>
          <a:lstStyle/>
          <a:p>
            <a:r>
              <a:rPr lang="fr-FR" dirty="0">
                <a:solidFill>
                  <a:srgbClr val="0070C0"/>
                </a:solidFill>
              </a:rPr>
              <a:t>Exemples de conclusions de l’ANSES</a:t>
            </a:r>
          </a:p>
          <a:p>
            <a:r>
              <a:rPr lang="fr-FR" sz="1400" dirty="0">
                <a:solidFill>
                  <a:srgbClr val="FF0000"/>
                </a:solidFill>
              </a:rPr>
              <a:t>Pour le sommeil</a:t>
            </a:r>
            <a:r>
              <a:rPr lang="fr-FR" sz="1400" dirty="0"/>
              <a:t>, « les données disponibles ne permettent pas de conclure à l'existence ou non d’un effet des radiofréquences sur le sommeil chez l’enfant. » </a:t>
            </a:r>
          </a:p>
          <a:p>
            <a:r>
              <a:rPr lang="fr-FR" sz="1400" dirty="0">
                <a:solidFill>
                  <a:srgbClr val="FF0000"/>
                </a:solidFill>
              </a:rPr>
              <a:t>Pour fonctions cognitives</a:t>
            </a:r>
            <a:r>
              <a:rPr lang="fr-FR" sz="1400" dirty="0"/>
              <a:t>, « les données disponibles permettent de conclure à un effet possible des radiofréquences sur les fonctions cognitives de l’enfant.</a:t>
            </a:r>
          </a:p>
        </p:txBody>
      </p:sp>
      <p:pic>
        <p:nvPicPr>
          <p:cNvPr id="5" name="Image 4">
            <a:extLst>
              <a:ext uri="{FF2B5EF4-FFF2-40B4-BE49-F238E27FC236}">
                <a16:creationId xmlns:a16="http://schemas.microsoft.com/office/drawing/2014/main" id="{35CDD477-430D-4090-AE35-A2EE041A2222}"/>
              </a:ext>
            </a:extLst>
          </p:cNvPr>
          <p:cNvPicPr>
            <a:picLocks noChangeAspect="1"/>
          </p:cNvPicPr>
          <p:nvPr/>
        </p:nvPicPr>
        <p:blipFill rotWithShape="1">
          <a:blip r:embed="rId4"/>
          <a:srcRect l="39473" t="23700" r="40316" b="25906"/>
          <a:stretch/>
        </p:blipFill>
        <p:spPr>
          <a:xfrm>
            <a:off x="8070502" y="2321273"/>
            <a:ext cx="1501293" cy="2105665"/>
          </a:xfrm>
          <a:prstGeom prst="rect">
            <a:avLst/>
          </a:prstGeom>
          <a:ln>
            <a:solidFill>
              <a:srgbClr val="FF0000"/>
            </a:solidFill>
          </a:ln>
        </p:spPr>
      </p:pic>
      <p:pic>
        <p:nvPicPr>
          <p:cNvPr id="7" name="Image 6">
            <a:extLst>
              <a:ext uri="{FF2B5EF4-FFF2-40B4-BE49-F238E27FC236}">
                <a16:creationId xmlns:a16="http://schemas.microsoft.com/office/drawing/2014/main" id="{C86D55E5-CBF2-4CF6-8E73-5BA311D4AD43}"/>
              </a:ext>
            </a:extLst>
          </p:cNvPr>
          <p:cNvPicPr>
            <a:picLocks noChangeAspect="1"/>
          </p:cNvPicPr>
          <p:nvPr/>
        </p:nvPicPr>
        <p:blipFill>
          <a:blip r:embed="rId5"/>
          <a:stretch>
            <a:fillRect/>
          </a:stretch>
        </p:blipFill>
        <p:spPr>
          <a:xfrm>
            <a:off x="3214147" y="1294100"/>
            <a:ext cx="1995801" cy="1027172"/>
          </a:xfrm>
          <a:prstGeom prst="rect">
            <a:avLst/>
          </a:prstGeom>
        </p:spPr>
      </p:pic>
      <p:sp>
        <p:nvSpPr>
          <p:cNvPr id="8" name="Ellipse 7">
            <a:extLst>
              <a:ext uri="{FF2B5EF4-FFF2-40B4-BE49-F238E27FC236}">
                <a16:creationId xmlns:a16="http://schemas.microsoft.com/office/drawing/2014/main" id="{91928D61-8B96-4456-821D-673C258C81E7}"/>
              </a:ext>
            </a:extLst>
          </p:cNvPr>
          <p:cNvSpPr/>
          <p:nvPr/>
        </p:nvSpPr>
        <p:spPr>
          <a:xfrm>
            <a:off x="3768526" y="1261473"/>
            <a:ext cx="679010" cy="404491"/>
          </a:xfrm>
          <a:prstGeom prst="ellipse">
            <a:avLst/>
          </a:prstGeom>
          <a:solidFill>
            <a:schemeClr val="bg2">
              <a:lumMod val="9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EE50DAC-999A-9A63-0753-AE6243780D48}"/>
              </a:ext>
            </a:extLst>
          </p:cNvPr>
          <p:cNvSpPr txBox="1"/>
          <p:nvPr/>
        </p:nvSpPr>
        <p:spPr>
          <a:xfrm>
            <a:off x="6361652" y="278140"/>
            <a:ext cx="4573101"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sanitaires de la téléphonie mobile</a:t>
            </a:r>
          </a:p>
        </p:txBody>
      </p:sp>
    </p:spTree>
    <p:extLst>
      <p:ext uri="{BB962C8B-B14F-4D97-AF65-F5344CB8AC3E}">
        <p14:creationId xmlns:p14="http://schemas.microsoft.com/office/powerpoint/2010/main" val="60802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6E6E03D-A3AF-4FE5-B68B-D1187E958848}"/>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3D353E78-49EB-4DC6-B237-18C368221F15}"/>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7" name="ZoneTexte 6">
            <a:extLst>
              <a:ext uri="{FF2B5EF4-FFF2-40B4-BE49-F238E27FC236}">
                <a16:creationId xmlns:a16="http://schemas.microsoft.com/office/drawing/2014/main" id="{EB1E395D-6F49-4A35-9556-8B9B08BB1462}"/>
              </a:ext>
            </a:extLst>
          </p:cNvPr>
          <p:cNvSpPr txBox="1"/>
          <p:nvPr/>
        </p:nvSpPr>
        <p:spPr>
          <a:xfrm>
            <a:off x="2461955" y="1238369"/>
            <a:ext cx="5885340" cy="1323439"/>
          </a:xfrm>
          <a:prstGeom prst="rect">
            <a:avLst/>
          </a:prstGeom>
          <a:noFill/>
          <a:ln>
            <a:solidFill>
              <a:srgbClr val="C00000"/>
            </a:solidFill>
          </a:ln>
        </p:spPr>
        <p:txBody>
          <a:bodyPr wrap="square">
            <a:spAutoFit/>
          </a:bodyPr>
          <a:lstStyle/>
          <a:p>
            <a:r>
              <a:rPr lang="en-US" sz="1600" b="0" i="1" dirty="0">
                <a:solidFill>
                  <a:srgbClr val="333333"/>
                </a:solidFill>
                <a:effectLst/>
                <a:latin typeface="Conv_RobotoCondensed-Regular"/>
              </a:rPr>
              <a:t>“</a:t>
            </a:r>
            <a:r>
              <a:rPr lang="fr-FR" sz="1600" b="0" i="1" dirty="0">
                <a:solidFill>
                  <a:srgbClr val="333333"/>
                </a:solidFill>
                <a:effectLst/>
                <a:latin typeface="Conv_RobotoCondensed-Regular"/>
              </a:rPr>
              <a:t>L'évaluation globale de toutes les recherches sur les champs de Electromagnétiques - Radiofréquences émis par les téléphones mobiles conduit à la conclusion que l'exposition en dessous du seuil thermique est peu susceptible d'être associée à des effets néfastes sur la santé.</a:t>
            </a:r>
            <a:r>
              <a:rPr lang="en-US" sz="1600" b="0" i="1" dirty="0">
                <a:solidFill>
                  <a:srgbClr val="333333"/>
                </a:solidFill>
                <a:effectLst/>
                <a:latin typeface="Conv_RobotoCondensed-Regular"/>
              </a:rPr>
              <a:t>” (ICNIRP “Mobile Phones</a:t>
            </a:r>
            <a:r>
              <a:rPr lang="en-US" sz="1600" i="1" dirty="0">
                <a:solidFill>
                  <a:srgbClr val="333333"/>
                </a:solidFill>
                <a:latin typeface="Conv_RobotoCondensed-Regular"/>
              </a:rPr>
              <a:t> </a:t>
            </a:r>
            <a:r>
              <a:rPr lang="en-US" sz="1600" b="0" i="1" dirty="0">
                <a:solidFill>
                  <a:srgbClr val="333333"/>
                </a:solidFill>
                <a:effectLst/>
                <a:latin typeface="Conv_RobotoCondensed-Regular"/>
              </a:rPr>
              <a:t>Radiofrequency - RF EMF”)</a:t>
            </a:r>
            <a:endParaRPr lang="fr-FR" sz="1600" i="1" dirty="0"/>
          </a:p>
        </p:txBody>
      </p:sp>
      <p:sp>
        <p:nvSpPr>
          <p:cNvPr id="9" name="ZoneTexte 8">
            <a:extLst>
              <a:ext uri="{FF2B5EF4-FFF2-40B4-BE49-F238E27FC236}">
                <a16:creationId xmlns:a16="http://schemas.microsoft.com/office/drawing/2014/main" id="{7AE97FC8-C971-480B-8ECA-7890873C8805}"/>
              </a:ext>
            </a:extLst>
          </p:cNvPr>
          <p:cNvSpPr txBox="1"/>
          <p:nvPr/>
        </p:nvSpPr>
        <p:spPr>
          <a:xfrm>
            <a:off x="4019267" y="3073778"/>
            <a:ext cx="7334248" cy="2246769"/>
          </a:xfrm>
          <a:prstGeom prst="rect">
            <a:avLst/>
          </a:prstGeom>
          <a:noFill/>
          <a:ln>
            <a:solidFill>
              <a:srgbClr val="C00000"/>
            </a:solidFill>
          </a:ln>
        </p:spPr>
        <p:txBody>
          <a:bodyPr wrap="square">
            <a:spAutoFit/>
          </a:bodyPr>
          <a:lstStyle/>
          <a:p>
            <a:r>
              <a:rPr lang="fr-FR" sz="1400" b="0" i="0" dirty="0">
                <a:solidFill>
                  <a:srgbClr val="0070C0"/>
                </a:solidFill>
                <a:effectLst/>
                <a:latin typeface="Arial" panose="020B0604020202020204" pitchFamily="34" charset="0"/>
              </a:rPr>
              <a:t>« Les conclusions de l’évaluation des risques publiées en 2013 ne mettent pas en évidence d’effets sanitaires avérés. </a:t>
            </a:r>
            <a:r>
              <a:rPr lang="fr-FR" sz="1400" b="0" i="0" dirty="0">
                <a:effectLst/>
                <a:latin typeface="Arial" panose="020B0604020202020204" pitchFamily="34" charset="0"/>
              </a:rPr>
              <a:t>Certaines publications évoquent néanmoins une possible augmentation du risque de tumeur cérébrale, sur le long terme, pour les utilisateurs intensifs de téléphones portables(…). </a:t>
            </a:r>
          </a:p>
          <a:p>
            <a:r>
              <a:rPr lang="fr-FR" sz="1400" b="0" i="0" dirty="0">
                <a:solidFill>
                  <a:srgbClr val="0070C0"/>
                </a:solidFill>
                <a:effectLst/>
                <a:latin typeface="Arial" panose="020B0604020202020204" pitchFamily="34" charset="0"/>
              </a:rPr>
              <a:t>Des effets biologiques, correspondant à des changements généralement réversibles</a:t>
            </a:r>
            <a:r>
              <a:rPr lang="fr-FR" sz="1400" b="0" i="0" dirty="0">
                <a:effectLst/>
                <a:latin typeface="Arial" panose="020B0604020202020204" pitchFamily="34" charset="0"/>
              </a:rPr>
              <a:t> dans le fonctionnement interne de l’organisme, peuvent ainsi être observés, comme dans le cas d’expositions aux différents </a:t>
            </a:r>
            <a:r>
              <a:rPr lang="fr-FR" sz="1400" b="0" i="1" dirty="0">
                <a:effectLst/>
                <a:latin typeface="Arial" panose="020B0604020202020204" pitchFamily="34" charset="0"/>
              </a:rPr>
              <a:t>stimuli</a:t>
            </a:r>
            <a:r>
              <a:rPr lang="fr-FR" sz="1400" b="0" i="0" dirty="0">
                <a:effectLst/>
                <a:latin typeface="Arial" panose="020B0604020202020204" pitchFamily="34" charset="0"/>
              </a:rPr>
              <a:t> de la vie quotidienne. </a:t>
            </a:r>
          </a:p>
          <a:p>
            <a:r>
              <a:rPr lang="fr-FR" sz="1400" b="0" i="0" dirty="0">
                <a:effectLst/>
                <a:latin typeface="Arial" panose="020B0604020202020204" pitchFamily="34" charset="0"/>
              </a:rPr>
              <a:t>Néanmoins, </a:t>
            </a:r>
            <a:r>
              <a:rPr lang="fr-FR" sz="1400" b="0" i="0" dirty="0">
                <a:solidFill>
                  <a:srgbClr val="0070C0"/>
                </a:solidFill>
                <a:effectLst/>
                <a:latin typeface="Arial" panose="020B0604020202020204" pitchFamily="34" charset="0"/>
              </a:rPr>
              <a:t>les experts de l’Agence n’ont pu établir un lien de causalité </a:t>
            </a:r>
            <a:r>
              <a:rPr lang="fr-FR" sz="1400" b="0" i="0" dirty="0">
                <a:effectLst/>
                <a:latin typeface="Arial" panose="020B0604020202020204" pitchFamily="34" charset="0"/>
              </a:rPr>
              <a:t>entre les effets biologiques décrits sur des modèles cellulaires, animaux ou chez l’Homme et d’éventuels effets sanitaires qui en résulteraient » (ANSES 2020)</a:t>
            </a:r>
            <a:endParaRPr lang="fr-FR" sz="1400" dirty="0"/>
          </a:p>
        </p:txBody>
      </p:sp>
      <p:pic>
        <p:nvPicPr>
          <p:cNvPr id="10" name="Image 9">
            <a:extLst>
              <a:ext uri="{FF2B5EF4-FFF2-40B4-BE49-F238E27FC236}">
                <a16:creationId xmlns:a16="http://schemas.microsoft.com/office/drawing/2014/main" id="{42FCD636-983D-43CA-AC5E-119C852BBB51}"/>
              </a:ext>
            </a:extLst>
          </p:cNvPr>
          <p:cNvPicPr>
            <a:picLocks noChangeAspect="1"/>
          </p:cNvPicPr>
          <p:nvPr/>
        </p:nvPicPr>
        <p:blipFill>
          <a:blip r:embed="rId2"/>
          <a:stretch>
            <a:fillRect/>
          </a:stretch>
        </p:blipFill>
        <p:spPr>
          <a:xfrm>
            <a:off x="2225394" y="3546457"/>
            <a:ext cx="1486527" cy="1259769"/>
          </a:xfrm>
          <a:prstGeom prst="rect">
            <a:avLst/>
          </a:prstGeom>
        </p:spPr>
      </p:pic>
      <p:pic>
        <p:nvPicPr>
          <p:cNvPr id="11" name="Image 10">
            <a:extLst>
              <a:ext uri="{FF2B5EF4-FFF2-40B4-BE49-F238E27FC236}">
                <a16:creationId xmlns:a16="http://schemas.microsoft.com/office/drawing/2014/main" id="{7482A571-BB95-4C79-A947-125F4742A869}"/>
              </a:ext>
            </a:extLst>
          </p:cNvPr>
          <p:cNvPicPr>
            <a:picLocks noChangeAspect="1"/>
          </p:cNvPicPr>
          <p:nvPr/>
        </p:nvPicPr>
        <p:blipFill>
          <a:blip r:embed="rId3"/>
          <a:stretch>
            <a:fillRect/>
          </a:stretch>
        </p:blipFill>
        <p:spPr>
          <a:xfrm>
            <a:off x="8847137" y="1372638"/>
            <a:ext cx="1514475" cy="781050"/>
          </a:xfrm>
          <a:prstGeom prst="rect">
            <a:avLst/>
          </a:prstGeom>
        </p:spPr>
      </p:pic>
      <p:sp>
        <p:nvSpPr>
          <p:cNvPr id="5" name="Espace réservé du numéro de diapositive 4">
            <a:extLst>
              <a:ext uri="{FF2B5EF4-FFF2-40B4-BE49-F238E27FC236}">
                <a16:creationId xmlns:a16="http://schemas.microsoft.com/office/drawing/2014/main" id="{DFDD251D-DD47-416D-B76F-FB7BC6FB951E}"/>
              </a:ext>
            </a:extLst>
          </p:cNvPr>
          <p:cNvSpPr>
            <a:spLocks noGrp="1"/>
          </p:cNvSpPr>
          <p:nvPr>
            <p:ph type="sldNum" sz="quarter" idx="12"/>
          </p:nvPr>
        </p:nvSpPr>
        <p:spPr/>
        <p:txBody>
          <a:bodyPr/>
          <a:lstStyle/>
          <a:p>
            <a:fld id="{28CF56FF-A9C7-48CE-B5A8-E2EC5C60375F}" type="slidenum">
              <a:rPr lang="en-GB" smtClean="0"/>
              <a:t>28</a:t>
            </a:fld>
            <a:endParaRPr lang="en-GB"/>
          </a:p>
        </p:txBody>
      </p:sp>
      <p:sp>
        <p:nvSpPr>
          <p:cNvPr id="4" name="ZoneTexte 3">
            <a:extLst>
              <a:ext uri="{FF2B5EF4-FFF2-40B4-BE49-F238E27FC236}">
                <a16:creationId xmlns:a16="http://schemas.microsoft.com/office/drawing/2014/main" id="{DF8170EE-F379-D30E-3C24-CFE31BA5B3C4}"/>
              </a:ext>
            </a:extLst>
          </p:cNvPr>
          <p:cNvSpPr txBox="1"/>
          <p:nvPr/>
        </p:nvSpPr>
        <p:spPr>
          <a:xfrm>
            <a:off x="6238884" y="318279"/>
            <a:ext cx="4573101"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sanitaires de la téléphonie mobile</a:t>
            </a:r>
          </a:p>
        </p:txBody>
      </p:sp>
    </p:spTree>
    <p:extLst>
      <p:ext uri="{BB962C8B-B14F-4D97-AF65-F5344CB8AC3E}">
        <p14:creationId xmlns:p14="http://schemas.microsoft.com/office/powerpoint/2010/main" val="3183724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DA1CD-F144-653A-5049-9CC72A9F7D15}"/>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380239B-0567-C9C7-F613-5399AF67F224}"/>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F41DDB74-2A85-660E-A512-4C436519E2CD}"/>
              </a:ext>
            </a:extLst>
          </p:cNvPr>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4146616E-955E-50BE-55B6-21B788841F6E}"/>
              </a:ext>
            </a:extLst>
          </p:cNvPr>
          <p:cNvSpPr>
            <a:spLocks noGrp="1"/>
          </p:cNvSpPr>
          <p:nvPr>
            <p:ph type="sldNum" sz="quarter" idx="12"/>
          </p:nvPr>
        </p:nvSpPr>
        <p:spPr>
          <a:xfrm>
            <a:off x="2035228" y="787784"/>
            <a:ext cx="584978" cy="365125"/>
          </a:xfrm>
        </p:spPr>
        <p:txBody>
          <a:bodyPr/>
          <a:lstStyle/>
          <a:p>
            <a:fld id="{28CF56FF-A9C7-48CE-B5A8-E2EC5C60375F}" type="slidenum">
              <a:rPr lang="en-GB" smtClean="0"/>
              <a:t>29</a:t>
            </a:fld>
            <a:endParaRPr lang="en-GB" dirty="0"/>
          </a:p>
        </p:txBody>
      </p:sp>
      <p:sp>
        <p:nvSpPr>
          <p:cNvPr id="5" name="ZoneTexte 4">
            <a:extLst>
              <a:ext uri="{FF2B5EF4-FFF2-40B4-BE49-F238E27FC236}">
                <a16:creationId xmlns:a16="http://schemas.microsoft.com/office/drawing/2014/main" id="{F717E418-AE45-D42E-6938-25F214D02FA7}"/>
              </a:ext>
            </a:extLst>
          </p:cNvPr>
          <p:cNvSpPr txBox="1"/>
          <p:nvPr/>
        </p:nvSpPr>
        <p:spPr>
          <a:xfrm>
            <a:off x="5558672" y="395926"/>
            <a:ext cx="4504108" cy="369332"/>
          </a:xfrm>
          <a:prstGeom prst="rect">
            <a:avLst/>
          </a:prstGeom>
          <a:noFill/>
        </p:spPr>
        <p:txBody>
          <a:bodyPr wrap="square" rtlCol="0">
            <a:spAutoFit/>
          </a:bodyPr>
          <a:lstStyle/>
          <a:p>
            <a:r>
              <a:rPr lang="fr-FR" dirty="0">
                <a:solidFill>
                  <a:srgbClr val="FF0000"/>
                </a:solidFill>
              </a:rPr>
              <a:t>En résumé</a:t>
            </a:r>
            <a:endParaRPr lang="en-GB" dirty="0">
              <a:solidFill>
                <a:srgbClr val="FF0000"/>
              </a:solidFill>
            </a:endParaRPr>
          </a:p>
        </p:txBody>
      </p:sp>
      <p:sp>
        <p:nvSpPr>
          <p:cNvPr id="6" name="ZoneTexte 5">
            <a:extLst>
              <a:ext uri="{FF2B5EF4-FFF2-40B4-BE49-F238E27FC236}">
                <a16:creationId xmlns:a16="http://schemas.microsoft.com/office/drawing/2014/main" id="{6264EE95-D41F-7CBA-9159-05E9AE05BFB2}"/>
              </a:ext>
            </a:extLst>
          </p:cNvPr>
          <p:cNvSpPr txBox="1"/>
          <p:nvPr/>
        </p:nvSpPr>
        <p:spPr>
          <a:xfrm>
            <a:off x="2218912" y="1528159"/>
            <a:ext cx="9013863" cy="3200876"/>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effets potentiels des ondes sont physiques, physiologiques et psychologiques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ondes de fréquences au-delà de la lumière visible (UV, X et gamma) sont ionisantes : susceptibles selon leur énergie de détériorer les molécules d’ADN, d’ioniser les molécules ou induire des radioactivités.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ondes de fréquences plus basses que la lumière visible (Infra-rouge, microondes, ondes radio) ne sont pas ionisantes</a:t>
            </a:r>
            <a:r>
              <a:rPr lang="fr-FR" sz="1400" dirty="0">
                <a:solidFill>
                  <a:srgbClr val="0070C0"/>
                </a:solidFill>
                <a:sym typeface="Wingdings" panose="05000000000000000000" pitchFamily="2" charset="2"/>
              </a:rPr>
              <a:t> </a:t>
            </a:r>
            <a:r>
              <a:rPr lang="fr-FR" sz="1400" dirty="0">
                <a:solidFill>
                  <a:schemeClr val="bg1">
                    <a:lumMod val="50000"/>
                  </a:schemeClr>
                </a:solidFill>
                <a:sym typeface="Wingdings" panose="05000000000000000000" pitchFamily="2" charset="2"/>
              </a:rPr>
              <a:t>et sont absorbées sous forme de chaleur, mais peuvent avoir des effets physiologiques.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Des normes internationales ont été établies pour limiter les effets des ondes (en général moins de 100 Volts/m)</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Ces normes sont basées sur de multiples expériences : d’une part in vitro ou avec des modèles animaux, d’autre part par des études épidémiologiques sur l’Homme.</a:t>
            </a:r>
          </a:p>
          <a:p>
            <a:pPr marL="285750" indent="-285750">
              <a:buFont typeface="Arial" panose="020B0604020202020204" pitchFamily="34" charset="0"/>
              <a:buChar char="•"/>
            </a:pPr>
            <a:r>
              <a:rPr lang="fr-FR" sz="1600" dirty="0">
                <a:solidFill>
                  <a:srgbClr val="0070C0"/>
                </a:solidFill>
                <a:sym typeface="Wingdings" panose="05000000000000000000" pitchFamily="2" charset="2"/>
              </a:rPr>
              <a:t>En 2011, l’OMS a classé les ondes de la téléphonie mobile comme « peut-être cancérogènes pour l'homme (Groupe 2B) ». En 2018, elle conclut « À ce jour, aucun effet nuisible sur la santé causé par l'usage d'un téléphone mobile n'a été démontré ». </a:t>
            </a:r>
          </a:p>
        </p:txBody>
      </p:sp>
    </p:spTree>
    <p:extLst>
      <p:ext uri="{BB962C8B-B14F-4D97-AF65-F5344CB8AC3E}">
        <p14:creationId xmlns:p14="http://schemas.microsoft.com/office/powerpoint/2010/main" val="3148431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41688C9-0A63-F375-E265-A3688F88A954}"/>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AEE8B2D1-130A-FDB1-5850-22B928DC85D7}"/>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BA30F640-D6E7-0F92-52BB-790115A43D37}"/>
              </a:ext>
            </a:extLst>
          </p:cNvPr>
          <p:cNvSpPr>
            <a:spLocks noGrp="1"/>
          </p:cNvSpPr>
          <p:nvPr>
            <p:ph type="sldNum" sz="quarter" idx="12"/>
          </p:nvPr>
        </p:nvSpPr>
        <p:spPr/>
        <p:txBody>
          <a:bodyPr/>
          <a:lstStyle/>
          <a:p>
            <a:fld id="{28CF56FF-A9C7-48CE-B5A8-E2EC5C60375F}" type="slidenum">
              <a:rPr lang="en-GB" smtClean="0"/>
              <a:t>3</a:t>
            </a:fld>
            <a:endParaRPr lang="en-GB"/>
          </a:p>
        </p:txBody>
      </p:sp>
      <p:sp>
        <p:nvSpPr>
          <p:cNvPr id="5" name="ZoneTexte 4">
            <a:extLst>
              <a:ext uri="{FF2B5EF4-FFF2-40B4-BE49-F238E27FC236}">
                <a16:creationId xmlns:a16="http://schemas.microsoft.com/office/drawing/2014/main" id="{162A09D0-DB71-D4C0-B071-B8DCA2941CEF}"/>
              </a:ext>
            </a:extLst>
          </p:cNvPr>
          <p:cNvSpPr txBox="1"/>
          <p:nvPr/>
        </p:nvSpPr>
        <p:spPr>
          <a:xfrm>
            <a:off x="8347841" y="353623"/>
            <a:ext cx="2795289"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Risque et danger</a:t>
            </a:r>
          </a:p>
        </p:txBody>
      </p:sp>
      <p:sp>
        <p:nvSpPr>
          <p:cNvPr id="6" name="ZoneTexte 5">
            <a:extLst>
              <a:ext uri="{FF2B5EF4-FFF2-40B4-BE49-F238E27FC236}">
                <a16:creationId xmlns:a16="http://schemas.microsoft.com/office/drawing/2014/main" id="{FBA36251-8442-B985-17F6-B0125234D789}"/>
              </a:ext>
            </a:extLst>
          </p:cNvPr>
          <p:cNvSpPr txBox="1"/>
          <p:nvPr/>
        </p:nvSpPr>
        <p:spPr>
          <a:xfrm>
            <a:off x="1805152" y="1136820"/>
            <a:ext cx="8994227" cy="584775"/>
          </a:xfrm>
          <a:prstGeom prst="rect">
            <a:avLst/>
          </a:prstGeom>
          <a:noFill/>
          <a:ln>
            <a:solidFill>
              <a:srgbClr val="FF0000"/>
            </a:solidFill>
          </a:ln>
        </p:spPr>
        <p:txBody>
          <a:bodyPr wrap="square" rtlCol="0">
            <a:spAutoFit/>
          </a:bodyPr>
          <a:lstStyle/>
          <a:p>
            <a:r>
              <a:rPr lang="fr-FR" sz="1600" dirty="0">
                <a:solidFill>
                  <a:srgbClr val="FF0000"/>
                </a:solidFill>
              </a:rPr>
              <a:t>Danger</a:t>
            </a:r>
            <a:r>
              <a:rPr lang="fr-FR" sz="1600" dirty="0"/>
              <a:t> : «</a:t>
            </a:r>
            <a:r>
              <a:rPr lang="fr-FR" sz="1600" i="1" dirty="0"/>
              <a:t> </a:t>
            </a:r>
            <a:r>
              <a:rPr lang="fr-FR" sz="1600" b="0" i="1" dirty="0">
                <a:solidFill>
                  <a:srgbClr val="040C28"/>
                </a:solidFill>
                <a:effectLst/>
              </a:rPr>
              <a:t>toute source potentielle de dommage, de préjudice ou d'effet nocif à l'égard d'une chose ou d'une personne </a:t>
            </a:r>
            <a:r>
              <a:rPr lang="fr-FR" sz="1600" b="0" i="0" dirty="0">
                <a:solidFill>
                  <a:srgbClr val="040C28"/>
                </a:solidFill>
                <a:effectLst/>
              </a:rPr>
              <a:t>»</a:t>
            </a:r>
            <a:endParaRPr lang="fr-FR" sz="1600" dirty="0"/>
          </a:p>
        </p:txBody>
      </p:sp>
      <p:grpSp>
        <p:nvGrpSpPr>
          <p:cNvPr id="9" name="Groupe 8">
            <a:extLst>
              <a:ext uri="{FF2B5EF4-FFF2-40B4-BE49-F238E27FC236}">
                <a16:creationId xmlns:a16="http://schemas.microsoft.com/office/drawing/2014/main" id="{F9EB2025-9CE9-D560-CFDE-9138CFAE3659}"/>
              </a:ext>
            </a:extLst>
          </p:cNvPr>
          <p:cNvGrpSpPr/>
          <p:nvPr/>
        </p:nvGrpSpPr>
        <p:grpSpPr>
          <a:xfrm>
            <a:off x="2287589" y="2047004"/>
            <a:ext cx="2688020" cy="1879011"/>
            <a:chOff x="2317532" y="2081541"/>
            <a:chExt cx="2688020" cy="1879011"/>
          </a:xfrm>
        </p:grpSpPr>
        <p:pic>
          <p:nvPicPr>
            <p:cNvPr id="1026" name="Picture 2" descr="Il roulait à vélo sur l'autoroute, les gendarmes sont obligés d'intervenir">
              <a:extLst>
                <a:ext uri="{FF2B5EF4-FFF2-40B4-BE49-F238E27FC236}">
                  <a16:creationId xmlns:a16="http://schemas.microsoft.com/office/drawing/2014/main" id="{88D916C6-6890-8E4F-0BD0-09BAD3DC45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660"/>
            <a:stretch/>
          </p:blipFill>
          <p:spPr bwMode="auto">
            <a:xfrm>
              <a:off x="2317532" y="2081541"/>
              <a:ext cx="2688020" cy="16192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387BA827-89DF-87FD-D456-4ABEA96D8CC4}"/>
                </a:ext>
              </a:extLst>
            </p:cNvPr>
            <p:cNvSpPr txBox="1"/>
            <p:nvPr/>
          </p:nvSpPr>
          <p:spPr>
            <a:xfrm>
              <a:off x="2467304" y="3698942"/>
              <a:ext cx="2285999" cy="261610"/>
            </a:xfrm>
            <a:prstGeom prst="rect">
              <a:avLst/>
            </a:prstGeom>
            <a:noFill/>
          </p:spPr>
          <p:txBody>
            <a:bodyPr wrap="square">
              <a:spAutoFit/>
            </a:bodyPr>
            <a:lstStyle/>
            <a:p>
              <a:pPr algn="l"/>
              <a:r>
                <a:rPr lang="fr-FR" sz="1100" i="0" dirty="0">
                  <a:solidFill>
                    <a:srgbClr val="0D1722"/>
                  </a:solidFill>
                  <a:effectLst/>
                </a:rPr>
                <a:t>Il roulait à vélo sur l'autoroute</a:t>
              </a:r>
            </a:p>
          </p:txBody>
        </p:sp>
      </p:grpSp>
      <p:sp>
        <p:nvSpPr>
          <p:cNvPr id="10" name="Nuage 9">
            <a:extLst>
              <a:ext uri="{FF2B5EF4-FFF2-40B4-BE49-F238E27FC236}">
                <a16:creationId xmlns:a16="http://schemas.microsoft.com/office/drawing/2014/main" id="{BB84D343-B5AD-3C07-0353-E34D968EA3C7}"/>
              </a:ext>
            </a:extLst>
          </p:cNvPr>
          <p:cNvSpPr/>
          <p:nvPr/>
        </p:nvSpPr>
        <p:spPr>
          <a:xfrm>
            <a:off x="5415319" y="2229070"/>
            <a:ext cx="1560786" cy="1272190"/>
          </a:xfrm>
          <a:prstGeom prst="clou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Des exemples de dangers</a:t>
            </a:r>
          </a:p>
        </p:txBody>
      </p:sp>
      <p:grpSp>
        <p:nvGrpSpPr>
          <p:cNvPr id="13" name="Groupe 12">
            <a:extLst>
              <a:ext uri="{FF2B5EF4-FFF2-40B4-BE49-F238E27FC236}">
                <a16:creationId xmlns:a16="http://schemas.microsoft.com/office/drawing/2014/main" id="{62E472F2-7ADB-DBBB-9A78-63BCF8D385F4}"/>
              </a:ext>
            </a:extLst>
          </p:cNvPr>
          <p:cNvGrpSpPr/>
          <p:nvPr/>
        </p:nvGrpSpPr>
        <p:grpSpPr>
          <a:xfrm>
            <a:off x="7415815" y="2047004"/>
            <a:ext cx="2945797" cy="1934486"/>
            <a:chOff x="7356969" y="2328166"/>
            <a:chExt cx="2945797" cy="1934486"/>
          </a:xfrm>
        </p:grpSpPr>
        <p:pic>
          <p:nvPicPr>
            <p:cNvPr id="11" name="Image 10">
              <a:extLst>
                <a:ext uri="{FF2B5EF4-FFF2-40B4-BE49-F238E27FC236}">
                  <a16:creationId xmlns:a16="http://schemas.microsoft.com/office/drawing/2014/main" id="{0843BFFA-BDE4-479D-1802-34480175345C}"/>
                </a:ext>
              </a:extLst>
            </p:cNvPr>
            <p:cNvPicPr>
              <a:picLocks noChangeAspect="1"/>
            </p:cNvPicPr>
            <p:nvPr/>
          </p:nvPicPr>
          <p:blipFill>
            <a:blip r:embed="rId3"/>
            <a:stretch>
              <a:fillRect/>
            </a:stretch>
          </p:blipFill>
          <p:spPr>
            <a:xfrm>
              <a:off x="7356969" y="2328166"/>
              <a:ext cx="2857500" cy="1600200"/>
            </a:xfrm>
            <a:prstGeom prst="rect">
              <a:avLst/>
            </a:prstGeom>
          </p:spPr>
        </p:pic>
        <p:sp>
          <p:nvSpPr>
            <p:cNvPr id="12" name="ZoneTexte 11">
              <a:extLst>
                <a:ext uri="{FF2B5EF4-FFF2-40B4-BE49-F238E27FC236}">
                  <a16:creationId xmlns:a16="http://schemas.microsoft.com/office/drawing/2014/main" id="{529833DE-1E3E-BD48-4BA5-6591CEFCE7FF}"/>
                </a:ext>
              </a:extLst>
            </p:cNvPr>
            <p:cNvSpPr txBox="1"/>
            <p:nvPr/>
          </p:nvSpPr>
          <p:spPr>
            <a:xfrm>
              <a:off x="7356969" y="4008736"/>
              <a:ext cx="2945797" cy="253916"/>
            </a:xfrm>
            <a:prstGeom prst="rect">
              <a:avLst/>
            </a:prstGeom>
            <a:noFill/>
          </p:spPr>
          <p:txBody>
            <a:bodyPr wrap="square">
              <a:spAutoFit/>
            </a:bodyPr>
            <a:lstStyle/>
            <a:p>
              <a:pPr algn="l"/>
              <a:r>
                <a:rPr lang="fr-FR" sz="1050" i="0" dirty="0">
                  <a:solidFill>
                    <a:srgbClr val="0D1722"/>
                  </a:solidFill>
                  <a:effectLst/>
                </a:rPr>
                <a:t>Chute de météorite(National </a:t>
              </a:r>
              <a:r>
                <a:rPr lang="fr-FR" sz="1050" dirty="0">
                  <a:solidFill>
                    <a:srgbClr val="0D1722"/>
                  </a:solidFill>
                </a:rPr>
                <a:t>G</a:t>
              </a:r>
              <a:r>
                <a:rPr lang="fr-FR" sz="1050" i="0" dirty="0">
                  <a:solidFill>
                    <a:srgbClr val="0D1722"/>
                  </a:solidFill>
                  <a:effectLst/>
                </a:rPr>
                <a:t>eographic)</a:t>
              </a:r>
            </a:p>
          </p:txBody>
        </p:sp>
      </p:grpSp>
      <p:sp>
        <p:nvSpPr>
          <p:cNvPr id="15" name="ZoneTexte 14">
            <a:extLst>
              <a:ext uri="{FF2B5EF4-FFF2-40B4-BE49-F238E27FC236}">
                <a16:creationId xmlns:a16="http://schemas.microsoft.com/office/drawing/2014/main" id="{7F4B8BEC-6469-8B62-A6DD-0E3E0F70776A}"/>
              </a:ext>
            </a:extLst>
          </p:cNvPr>
          <p:cNvSpPr txBox="1"/>
          <p:nvPr/>
        </p:nvSpPr>
        <p:spPr>
          <a:xfrm>
            <a:off x="1985660" y="4059077"/>
            <a:ext cx="8827102" cy="338554"/>
          </a:xfrm>
          <a:prstGeom prst="rect">
            <a:avLst/>
          </a:prstGeom>
          <a:noFill/>
          <a:ln>
            <a:solidFill>
              <a:srgbClr val="FF0000"/>
            </a:solidFill>
          </a:ln>
        </p:spPr>
        <p:txBody>
          <a:bodyPr wrap="square" rtlCol="0">
            <a:spAutoFit/>
          </a:bodyPr>
          <a:lstStyle/>
          <a:p>
            <a:r>
              <a:rPr lang="fr-FR" sz="1600" dirty="0">
                <a:solidFill>
                  <a:srgbClr val="FF0000"/>
                </a:solidFill>
              </a:rPr>
              <a:t>Risque</a:t>
            </a:r>
            <a:r>
              <a:rPr lang="fr-FR" sz="1600" dirty="0"/>
              <a:t> : « </a:t>
            </a:r>
            <a:r>
              <a:rPr lang="fr-FR" sz="1600" b="0" i="1" dirty="0">
                <a:solidFill>
                  <a:srgbClr val="040C28"/>
                </a:solidFill>
                <a:effectLst/>
              </a:rPr>
              <a:t>Le risque est la probabilité qu’un danger provoque un dommage </a:t>
            </a:r>
            <a:r>
              <a:rPr lang="fr-FR" sz="1600" b="0" i="0" dirty="0">
                <a:solidFill>
                  <a:srgbClr val="040C28"/>
                </a:solidFill>
                <a:effectLst/>
              </a:rPr>
              <a:t>»</a:t>
            </a:r>
            <a:endParaRPr lang="fr-FR" sz="1600" dirty="0"/>
          </a:p>
        </p:txBody>
      </p:sp>
      <p:sp>
        <p:nvSpPr>
          <p:cNvPr id="17" name="ZoneTexte 16">
            <a:extLst>
              <a:ext uri="{FF2B5EF4-FFF2-40B4-BE49-F238E27FC236}">
                <a16:creationId xmlns:a16="http://schemas.microsoft.com/office/drawing/2014/main" id="{25A5A4E8-DC14-015F-E623-8D7EC7B8A0E3}"/>
              </a:ext>
            </a:extLst>
          </p:cNvPr>
          <p:cNvSpPr txBox="1"/>
          <p:nvPr/>
        </p:nvSpPr>
        <p:spPr>
          <a:xfrm>
            <a:off x="2073730" y="5088315"/>
            <a:ext cx="8135482" cy="738664"/>
          </a:xfrm>
          <a:prstGeom prst="rect">
            <a:avLst/>
          </a:prstGeom>
          <a:noFill/>
        </p:spPr>
        <p:txBody>
          <a:bodyPr wrap="square" rtlCol="0">
            <a:spAutoFit/>
          </a:bodyPr>
          <a:lstStyle/>
          <a:p>
            <a:r>
              <a:rPr lang="fr-FR" sz="1400" dirty="0"/>
              <a:t>Une onde e-m dans les ultra-violets est beaucoup moins dangereuse qu’un rayon gamma : quelle est celle qui provoque plus de risque ?</a:t>
            </a:r>
          </a:p>
          <a:p>
            <a:r>
              <a:rPr lang="fr-FR" sz="1400" dirty="0">
                <a:solidFill>
                  <a:srgbClr val="0070C0"/>
                </a:solidFill>
              </a:rPr>
              <a:t>Paramètres : énergie, longueur d’onde, intensité, pouvoir d’absorption ?</a:t>
            </a:r>
          </a:p>
        </p:txBody>
      </p:sp>
      <p:sp>
        <p:nvSpPr>
          <p:cNvPr id="7" name="ZoneTexte 6">
            <a:extLst>
              <a:ext uri="{FF2B5EF4-FFF2-40B4-BE49-F238E27FC236}">
                <a16:creationId xmlns:a16="http://schemas.microsoft.com/office/drawing/2014/main" id="{61BB79A1-065A-755D-DA5F-0EE1D320CABA}"/>
              </a:ext>
            </a:extLst>
          </p:cNvPr>
          <p:cNvSpPr txBox="1"/>
          <p:nvPr/>
        </p:nvSpPr>
        <p:spPr>
          <a:xfrm>
            <a:off x="1982789" y="4640227"/>
            <a:ext cx="8829973" cy="307777"/>
          </a:xfrm>
          <a:prstGeom prst="rect">
            <a:avLst/>
          </a:prstGeom>
          <a:noFill/>
          <a:ln>
            <a:solidFill>
              <a:srgbClr val="FF0000"/>
            </a:solidFill>
          </a:ln>
        </p:spPr>
        <p:txBody>
          <a:bodyPr wrap="square" rtlCol="0">
            <a:spAutoFit/>
          </a:bodyPr>
          <a:lstStyle/>
          <a:p>
            <a:r>
              <a:rPr lang="fr-FR" sz="1400" dirty="0"/>
              <a:t>Évènements dangereux mais de risque faible </a:t>
            </a:r>
            <a:r>
              <a:rPr lang="fr-FR" sz="1400" dirty="0">
                <a:sym typeface="Wingdings" panose="05000000000000000000" pitchFamily="2" charset="2"/>
              </a:rPr>
              <a:t> </a:t>
            </a:r>
            <a:r>
              <a:rPr lang="fr-FR" sz="1400" dirty="0"/>
              <a:t>Évènements peu dangereux mais de risque élevé </a:t>
            </a:r>
          </a:p>
        </p:txBody>
      </p:sp>
    </p:spTree>
    <p:extLst>
      <p:ext uri="{BB962C8B-B14F-4D97-AF65-F5344CB8AC3E}">
        <p14:creationId xmlns:p14="http://schemas.microsoft.com/office/powerpoint/2010/main" val="145288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animBg="1"/>
      <p:bldP spid="17"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7F5E391-2D4E-4A0D-93D0-421FEABE513B}"/>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p:cNvSpPr>
            <a:spLocks noGrp="1"/>
          </p:cNvSpPr>
          <p:nvPr>
            <p:ph type="sldNum" sz="quarter" idx="12"/>
          </p:nvPr>
        </p:nvSpPr>
        <p:spPr>
          <a:xfrm>
            <a:off x="2035228" y="787784"/>
            <a:ext cx="584978" cy="365125"/>
          </a:xfrm>
        </p:spPr>
        <p:txBody>
          <a:bodyPr/>
          <a:lstStyle/>
          <a:p>
            <a:fld id="{28CF56FF-A9C7-48CE-B5A8-E2EC5C60375F}" type="slidenum">
              <a:rPr lang="en-GB" smtClean="0"/>
              <a:t>30</a:t>
            </a:fld>
            <a:endParaRPr lang="en-GB" dirty="0"/>
          </a:p>
        </p:txBody>
      </p:sp>
      <p:sp>
        <p:nvSpPr>
          <p:cNvPr id="6" name="ZoneTexte 5"/>
          <p:cNvSpPr txBox="1"/>
          <p:nvPr/>
        </p:nvSpPr>
        <p:spPr>
          <a:xfrm>
            <a:off x="3392636" y="2810370"/>
            <a:ext cx="6750440" cy="1754326"/>
          </a:xfrm>
          <a:prstGeom prst="rect">
            <a:avLst/>
          </a:prstGeom>
          <a:noFill/>
          <a:ln>
            <a:solidFill>
              <a:srgbClr val="FF0000"/>
            </a:solidFill>
          </a:ln>
        </p:spPr>
        <p:txBody>
          <a:bodyPr wrap="square" rtlCol="0">
            <a:spAutoFit/>
          </a:bodyPr>
          <a:lstStyle/>
          <a:p>
            <a:pPr algn="ctr"/>
            <a:r>
              <a:rPr lang="fr-FR" dirty="0">
                <a:solidFill>
                  <a:srgbClr val="FF0000"/>
                </a:solidFill>
              </a:rPr>
              <a:t>Téléphonie mobile 5G </a:t>
            </a:r>
          </a:p>
          <a:p>
            <a:pPr marL="285750" indent="-285750">
              <a:buFont typeface="Arial" panose="020B0604020202020204" pitchFamily="34" charset="0"/>
              <a:buChar char="•"/>
            </a:pPr>
            <a:r>
              <a:rPr lang="fr-FR" dirty="0">
                <a:sym typeface="Wingdings" panose="05000000000000000000" pitchFamily="2" charset="2"/>
              </a:rPr>
              <a:t>En cours de déploiement : 3 400-3 800 MHz </a:t>
            </a:r>
          </a:p>
          <a:p>
            <a:r>
              <a:rPr lang="fr-FR" dirty="0">
                <a:solidFill>
                  <a:srgbClr val="0070C0"/>
                </a:solidFill>
              </a:rPr>
              <a:t>                    Longueur d’onde autour du dm (0,1m)</a:t>
            </a:r>
            <a:endParaRPr lang="fr-FR" dirty="0"/>
          </a:p>
          <a:p>
            <a:endParaRPr lang="fr-FR" dirty="0">
              <a:sym typeface="Wingdings" panose="05000000000000000000" pitchFamily="2" charset="2"/>
            </a:endParaRPr>
          </a:p>
          <a:p>
            <a:pPr marL="285750" indent="-285750">
              <a:buFont typeface="Arial" panose="020B0604020202020204" pitchFamily="34" charset="0"/>
              <a:buChar char="•"/>
            </a:pPr>
            <a:r>
              <a:rPr lang="fr-FR" dirty="0">
                <a:sym typeface="Wingdings" panose="05000000000000000000" pitchFamily="2" charset="2"/>
              </a:rPr>
              <a:t>Future Téléphonie mobile 5G : 26 000MHz</a:t>
            </a:r>
          </a:p>
          <a:p>
            <a:pPr algn="ctr"/>
            <a:r>
              <a:rPr lang="fr-FR" dirty="0">
                <a:solidFill>
                  <a:srgbClr val="0070C0"/>
                </a:solidFill>
              </a:rPr>
              <a:t>Longueur d’onde autour du cm (0,01m)</a:t>
            </a:r>
            <a:endParaRPr lang="fr-FR" dirty="0"/>
          </a:p>
        </p:txBody>
      </p:sp>
      <p:sp>
        <p:nvSpPr>
          <p:cNvPr id="9" name="Rectangle 8">
            <a:extLst>
              <a:ext uri="{FF2B5EF4-FFF2-40B4-BE49-F238E27FC236}">
                <a16:creationId xmlns:a16="http://schemas.microsoft.com/office/drawing/2014/main" id="{4F35F4F1-AD4A-4D74-A6AF-6F3D012AA920}"/>
              </a:ext>
            </a:extLst>
          </p:cNvPr>
          <p:cNvSpPr/>
          <p:nvPr/>
        </p:nvSpPr>
        <p:spPr>
          <a:xfrm>
            <a:off x="3392636" y="4712127"/>
            <a:ext cx="6690356" cy="1138773"/>
          </a:xfrm>
          <a:prstGeom prst="rect">
            <a:avLst/>
          </a:prstGeom>
        </p:spPr>
        <p:txBody>
          <a:bodyPr wrap="square">
            <a:spAutoFit/>
          </a:bodyPr>
          <a:lstStyle/>
          <a:p>
            <a:r>
              <a:rPr lang="fr-FR" dirty="0">
                <a:solidFill>
                  <a:srgbClr val="FF0000"/>
                </a:solidFill>
              </a:rPr>
              <a:t>Effets physiques</a:t>
            </a:r>
          </a:p>
          <a:p>
            <a:pPr marL="285750" indent="-285750">
              <a:buFont typeface="Arial" panose="020B0604020202020204" pitchFamily="34" charset="0"/>
              <a:buChar char="•"/>
            </a:pPr>
            <a:r>
              <a:rPr lang="fr-FR" dirty="0">
                <a:solidFill>
                  <a:srgbClr val="0070C0"/>
                </a:solidFill>
                <a:sym typeface="Wingdings" panose="05000000000000000000" pitchFamily="2" charset="2"/>
              </a:rPr>
              <a:t>Chaleur</a:t>
            </a:r>
            <a:r>
              <a:rPr lang="fr-FR" dirty="0">
                <a:solidFill>
                  <a:srgbClr val="00B0F0"/>
                </a:solidFill>
                <a:sym typeface="Wingdings" panose="05000000000000000000" pitchFamily="2" charset="2"/>
              </a:rPr>
              <a:t> </a:t>
            </a:r>
            <a:r>
              <a:rPr lang="fr-FR" dirty="0">
                <a:solidFill>
                  <a:srgbClr val="FF0000"/>
                </a:solidFill>
                <a:sym typeface="Wingdings" panose="05000000000000000000" pitchFamily="2" charset="2"/>
              </a:rPr>
              <a:t>oui </a:t>
            </a:r>
            <a:r>
              <a:rPr lang="fr-FR" sz="1400" dirty="0">
                <a:solidFill>
                  <a:srgbClr val="0070C0"/>
                </a:solidFill>
                <a:sym typeface="Wingdings" panose="05000000000000000000" pitchFamily="2" charset="2"/>
              </a:rPr>
              <a:t>En surface pour le 26 GHz </a:t>
            </a:r>
            <a:r>
              <a:rPr lang="fr-FR" sz="1400" dirty="0">
                <a:sym typeface="Wingdings" panose="05000000000000000000" pitchFamily="2" charset="2"/>
              </a:rPr>
              <a:t>; plus grande absorption par les tissus.</a:t>
            </a:r>
          </a:p>
          <a:p>
            <a:pPr marL="285750" indent="-285750">
              <a:buFont typeface="Arial" panose="020B0604020202020204" pitchFamily="34" charset="0"/>
              <a:buChar char="•"/>
            </a:pPr>
            <a:r>
              <a:rPr lang="fr-FR" dirty="0">
                <a:solidFill>
                  <a:srgbClr val="0070C0"/>
                </a:solidFill>
                <a:sym typeface="Wingdings" panose="05000000000000000000" pitchFamily="2" charset="2"/>
              </a:rPr>
              <a:t>Résonants (effets ionisants) </a:t>
            </a:r>
            <a:r>
              <a:rPr lang="fr-FR" dirty="0">
                <a:solidFill>
                  <a:srgbClr val="FF0000"/>
                </a:solidFill>
                <a:sym typeface="Wingdings" panose="05000000000000000000" pitchFamily="2" charset="2"/>
              </a:rPr>
              <a:t>non</a:t>
            </a:r>
          </a:p>
        </p:txBody>
      </p:sp>
      <p:grpSp>
        <p:nvGrpSpPr>
          <p:cNvPr id="17" name="Groupe 16">
            <a:extLst>
              <a:ext uri="{FF2B5EF4-FFF2-40B4-BE49-F238E27FC236}">
                <a16:creationId xmlns:a16="http://schemas.microsoft.com/office/drawing/2014/main" id="{628EA2D0-03F9-459F-841D-500ECF544DC1}"/>
              </a:ext>
            </a:extLst>
          </p:cNvPr>
          <p:cNvGrpSpPr/>
          <p:nvPr/>
        </p:nvGrpSpPr>
        <p:grpSpPr>
          <a:xfrm>
            <a:off x="2740645" y="860779"/>
            <a:ext cx="7429823" cy="2286231"/>
            <a:chOff x="1216645" y="860778"/>
            <a:chExt cx="7429823" cy="2286231"/>
          </a:xfrm>
        </p:grpSpPr>
        <p:pic>
          <p:nvPicPr>
            <p:cNvPr id="7" name="Image 6">
              <a:extLst>
                <a:ext uri="{FF2B5EF4-FFF2-40B4-BE49-F238E27FC236}">
                  <a16:creationId xmlns:a16="http://schemas.microsoft.com/office/drawing/2014/main" id="{B1993099-4F9A-438A-8AFF-AB088E28F62A}"/>
                </a:ext>
              </a:extLst>
            </p:cNvPr>
            <p:cNvPicPr>
              <a:picLocks noChangeAspect="1"/>
            </p:cNvPicPr>
            <p:nvPr/>
          </p:nvPicPr>
          <p:blipFill rotWithShape="1">
            <a:blip r:embed="rId3"/>
            <a:srcRect l="1" r="-409" b="61856"/>
            <a:stretch/>
          </p:blipFill>
          <p:spPr>
            <a:xfrm>
              <a:off x="2990088" y="860778"/>
              <a:ext cx="5656380" cy="1818313"/>
            </a:xfrm>
            <a:prstGeom prst="rect">
              <a:avLst/>
            </a:prstGeom>
            <a:solidFill>
              <a:schemeClr val="accent1">
                <a:lumMod val="75000"/>
              </a:schemeClr>
            </a:solidFill>
          </p:spPr>
        </p:pic>
        <p:sp>
          <p:nvSpPr>
            <p:cNvPr id="8" name="Rectangle 7">
              <a:extLst>
                <a:ext uri="{FF2B5EF4-FFF2-40B4-BE49-F238E27FC236}">
                  <a16:creationId xmlns:a16="http://schemas.microsoft.com/office/drawing/2014/main" id="{FA69FB57-23DD-4E14-9B10-BE8F68CF2599}"/>
                </a:ext>
              </a:extLst>
            </p:cNvPr>
            <p:cNvSpPr/>
            <p:nvPr/>
          </p:nvSpPr>
          <p:spPr>
            <a:xfrm>
              <a:off x="4138175" y="1337381"/>
              <a:ext cx="99405" cy="13417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FCB907E-46BC-4CC9-9F9E-FF41BA256938}"/>
                </a:ext>
              </a:extLst>
            </p:cNvPr>
            <p:cNvSpPr/>
            <p:nvPr/>
          </p:nvSpPr>
          <p:spPr>
            <a:xfrm>
              <a:off x="4472072" y="1337381"/>
              <a:ext cx="99405" cy="134171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xplosion : 8 points 11">
              <a:extLst>
                <a:ext uri="{FF2B5EF4-FFF2-40B4-BE49-F238E27FC236}">
                  <a16:creationId xmlns:a16="http://schemas.microsoft.com/office/drawing/2014/main" id="{6EDCF57A-2893-4439-A2B5-26C885A21B5B}"/>
                </a:ext>
              </a:extLst>
            </p:cNvPr>
            <p:cNvSpPr/>
            <p:nvPr/>
          </p:nvSpPr>
          <p:spPr>
            <a:xfrm>
              <a:off x="1330698" y="976283"/>
              <a:ext cx="1545336" cy="113877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5G - A actuelle</a:t>
              </a:r>
            </a:p>
          </p:txBody>
        </p:sp>
        <p:sp>
          <p:nvSpPr>
            <p:cNvPr id="14" name="Explosion : 8 points 13">
              <a:extLst>
                <a:ext uri="{FF2B5EF4-FFF2-40B4-BE49-F238E27FC236}">
                  <a16:creationId xmlns:a16="http://schemas.microsoft.com/office/drawing/2014/main" id="{203992CE-F4C6-4543-89AD-C80A78FF272F}"/>
                </a:ext>
              </a:extLst>
            </p:cNvPr>
            <p:cNvSpPr/>
            <p:nvPr/>
          </p:nvSpPr>
          <p:spPr>
            <a:xfrm>
              <a:off x="1216645" y="2008236"/>
              <a:ext cx="1893882" cy="113877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5G - B en </a:t>
              </a:r>
              <a:r>
                <a:rPr lang="fr-FR" sz="1200" dirty="0" err="1"/>
                <a:t>déve-loppement</a:t>
              </a:r>
              <a:endParaRPr lang="fr-FR" sz="1200" dirty="0"/>
            </a:p>
          </p:txBody>
        </p:sp>
        <p:sp>
          <p:nvSpPr>
            <p:cNvPr id="15" name="Flèche : droite 14">
              <a:extLst>
                <a:ext uri="{FF2B5EF4-FFF2-40B4-BE49-F238E27FC236}">
                  <a16:creationId xmlns:a16="http://schemas.microsoft.com/office/drawing/2014/main" id="{39B616D6-62D5-42E9-9942-9DE37F66CDC4}"/>
                </a:ext>
              </a:extLst>
            </p:cNvPr>
            <p:cNvSpPr/>
            <p:nvPr/>
          </p:nvSpPr>
          <p:spPr>
            <a:xfrm>
              <a:off x="2774742" y="1483097"/>
              <a:ext cx="1344929" cy="10572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droite 15">
              <a:extLst>
                <a:ext uri="{FF2B5EF4-FFF2-40B4-BE49-F238E27FC236}">
                  <a16:creationId xmlns:a16="http://schemas.microsoft.com/office/drawing/2014/main" id="{17293D8E-0C23-477C-8FDD-821B1C5618E7}"/>
                </a:ext>
              </a:extLst>
            </p:cNvPr>
            <p:cNvSpPr/>
            <p:nvPr/>
          </p:nvSpPr>
          <p:spPr>
            <a:xfrm>
              <a:off x="2832477" y="2382816"/>
              <a:ext cx="1629124" cy="105726"/>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995CA220-EFE9-3AB1-05B9-AAEB5638E35D}"/>
              </a:ext>
            </a:extLst>
          </p:cNvPr>
          <p:cNvSpPr txBox="1"/>
          <p:nvPr/>
        </p:nvSpPr>
        <p:spPr>
          <a:xfrm>
            <a:off x="4123766" y="304157"/>
            <a:ext cx="638869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sanitaires de la téléphonie mobile – et la 5G ?</a:t>
            </a:r>
          </a:p>
        </p:txBody>
      </p:sp>
    </p:spTree>
    <p:extLst>
      <p:ext uri="{BB962C8B-B14F-4D97-AF65-F5344CB8AC3E}">
        <p14:creationId xmlns:p14="http://schemas.microsoft.com/office/powerpoint/2010/main" val="6782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7F5E391-2D4E-4A0D-93D0-421FEABE513B}"/>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6" name="ZoneTexte 5"/>
          <p:cNvSpPr txBox="1"/>
          <p:nvPr/>
        </p:nvSpPr>
        <p:spPr>
          <a:xfrm>
            <a:off x="2582852" y="4117200"/>
            <a:ext cx="8408055" cy="1015663"/>
          </a:xfrm>
          <a:prstGeom prst="rect">
            <a:avLst/>
          </a:prstGeom>
          <a:noFill/>
          <a:ln>
            <a:solidFill>
              <a:srgbClr val="FF0000"/>
            </a:solidFill>
          </a:ln>
        </p:spPr>
        <p:txBody>
          <a:bodyPr wrap="square" rtlCol="0">
            <a:spAutoFit/>
          </a:bodyPr>
          <a:lstStyle/>
          <a:p>
            <a:r>
              <a:rPr lang="fr-FR" dirty="0">
                <a:solidFill>
                  <a:srgbClr val="0070C0"/>
                </a:solidFill>
              </a:rPr>
              <a:t>Longueurs d’onde </a:t>
            </a:r>
          </a:p>
          <a:p>
            <a:pPr marL="285750" indent="-285750">
              <a:buFont typeface="Arial" panose="020B0604020202020204" pitchFamily="34" charset="0"/>
              <a:buChar char="•"/>
            </a:pPr>
            <a:r>
              <a:rPr lang="fr-FR" sz="1400" dirty="0">
                <a:solidFill>
                  <a:srgbClr val="0070C0"/>
                </a:solidFill>
              </a:rPr>
              <a:t>autour de 0,1m </a:t>
            </a:r>
            <a:r>
              <a:rPr lang="fr-FR" sz="1400" dirty="0"/>
              <a:t>(faible absorption dans l’air ou dans les matériaux de construction)</a:t>
            </a:r>
          </a:p>
          <a:p>
            <a:pPr marL="285750" indent="-285750">
              <a:buFont typeface="Arial" panose="020B0604020202020204" pitchFamily="34" charset="0"/>
              <a:buChar char="•"/>
            </a:pPr>
            <a:r>
              <a:rPr lang="fr-FR" sz="1400" dirty="0">
                <a:solidFill>
                  <a:srgbClr val="0070C0"/>
                </a:solidFill>
              </a:rPr>
              <a:t>autour de 0,01m </a:t>
            </a:r>
            <a:r>
              <a:rPr lang="fr-FR" sz="1400" dirty="0"/>
              <a:t>(plus forte absorption dans l’air, dans les matériaux de construction ou dans la matière vivante)</a:t>
            </a:r>
          </a:p>
        </p:txBody>
      </p:sp>
      <p:pic>
        <p:nvPicPr>
          <p:cNvPr id="10" name="Image 9">
            <a:extLst>
              <a:ext uri="{FF2B5EF4-FFF2-40B4-BE49-F238E27FC236}">
                <a16:creationId xmlns:a16="http://schemas.microsoft.com/office/drawing/2014/main" id="{A56A18C5-4588-4753-8FBE-4DFA45714DE6}"/>
              </a:ext>
            </a:extLst>
          </p:cNvPr>
          <p:cNvPicPr>
            <a:picLocks noChangeAspect="1"/>
          </p:cNvPicPr>
          <p:nvPr/>
        </p:nvPicPr>
        <p:blipFill>
          <a:blip r:embed="rId3"/>
          <a:stretch>
            <a:fillRect/>
          </a:stretch>
        </p:blipFill>
        <p:spPr>
          <a:xfrm>
            <a:off x="2732312" y="962782"/>
            <a:ext cx="2551917" cy="801060"/>
          </a:xfrm>
          <a:prstGeom prst="rect">
            <a:avLst/>
          </a:prstGeom>
        </p:spPr>
      </p:pic>
      <p:sp>
        <p:nvSpPr>
          <p:cNvPr id="7" name="Espace réservé du numéro de diapositive 6">
            <a:extLst>
              <a:ext uri="{FF2B5EF4-FFF2-40B4-BE49-F238E27FC236}">
                <a16:creationId xmlns:a16="http://schemas.microsoft.com/office/drawing/2014/main" id="{685187D4-46B3-4BBE-B5DE-BF0000F74606}"/>
              </a:ext>
            </a:extLst>
          </p:cNvPr>
          <p:cNvSpPr>
            <a:spLocks noGrp="1"/>
          </p:cNvSpPr>
          <p:nvPr>
            <p:ph type="sldNum" sz="quarter" idx="12"/>
          </p:nvPr>
        </p:nvSpPr>
        <p:spPr/>
        <p:txBody>
          <a:bodyPr/>
          <a:lstStyle/>
          <a:p>
            <a:fld id="{28CF56FF-A9C7-48CE-B5A8-E2EC5C60375F}" type="slidenum">
              <a:rPr lang="en-GB" smtClean="0"/>
              <a:t>31</a:t>
            </a:fld>
            <a:endParaRPr lang="en-GB"/>
          </a:p>
        </p:txBody>
      </p:sp>
      <p:sp>
        <p:nvSpPr>
          <p:cNvPr id="8" name="ZoneTexte 7">
            <a:extLst>
              <a:ext uri="{FF2B5EF4-FFF2-40B4-BE49-F238E27FC236}">
                <a16:creationId xmlns:a16="http://schemas.microsoft.com/office/drawing/2014/main" id="{5A2EDED3-6EB5-44D5-91A4-D93C3B85EC0B}"/>
              </a:ext>
            </a:extLst>
          </p:cNvPr>
          <p:cNvSpPr txBox="1"/>
          <p:nvPr/>
        </p:nvSpPr>
        <p:spPr>
          <a:xfrm>
            <a:off x="2732312" y="2058507"/>
            <a:ext cx="4700582" cy="1446550"/>
          </a:xfrm>
          <a:prstGeom prst="rect">
            <a:avLst/>
          </a:prstGeom>
          <a:noFill/>
        </p:spPr>
        <p:txBody>
          <a:bodyPr wrap="square">
            <a:spAutoFit/>
          </a:bodyPr>
          <a:lstStyle/>
          <a:p>
            <a:r>
              <a:rPr lang="fr-FR" sz="1800" dirty="0">
                <a:solidFill>
                  <a:srgbClr val="0070C0"/>
                </a:solidFill>
                <a:sym typeface="Wingdings" panose="05000000000000000000" pitchFamily="2" charset="2"/>
              </a:rPr>
              <a:t>Il y a déjà du monde !</a:t>
            </a:r>
          </a:p>
          <a:p>
            <a:pPr marL="285750" indent="-285750">
              <a:buFont typeface="Arial" panose="020B0604020202020204" pitchFamily="34" charset="0"/>
              <a:buChar char="•"/>
            </a:pPr>
            <a:r>
              <a:rPr lang="fr-FR" sz="1400" dirty="0">
                <a:solidFill>
                  <a:srgbClr val="FF0000"/>
                </a:solidFill>
                <a:sym typeface="Wingdings" panose="05000000000000000000" pitchFamily="2" charset="2"/>
              </a:rPr>
              <a:t>Alarmes : </a:t>
            </a:r>
            <a:r>
              <a:rPr lang="fr-FR" sz="1400" dirty="0">
                <a:sym typeface="Wingdings" panose="05000000000000000000" pitchFamily="2" charset="2"/>
              </a:rPr>
              <a:t>0,87 GHz</a:t>
            </a:r>
          </a:p>
          <a:p>
            <a:pPr marL="285750" indent="-285750">
              <a:buFont typeface="Arial" panose="020B0604020202020204" pitchFamily="34" charset="0"/>
              <a:buChar char="•"/>
            </a:pPr>
            <a:r>
              <a:rPr lang="fr-FR" sz="1400" dirty="0">
                <a:solidFill>
                  <a:srgbClr val="FF0000"/>
                </a:solidFill>
                <a:sym typeface="Wingdings" panose="05000000000000000000" pitchFamily="2" charset="2"/>
              </a:rPr>
              <a:t>Bluetooth</a:t>
            </a:r>
            <a:r>
              <a:rPr lang="fr-FR" sz="1400" dirty="0">
                <a:sym typeface="Wingdings" panose="05000000000000000000" pitchFamily="2" charset="2"/>
              </a:rPr>
              <a:t> : 2,480 – 2,483  GHz</a:t>
            </a:r>
          </a:p>
          <a:p>
            <a:pPr marL="285750" indent="-285750">
              <a:buFont typeface="Arial" panose="020B0604020202020204" pitchFamily="34" charset="0"/>
              <a:buChar char="•"/>
            </a:pPr>
            <a:r>
              <a:rPr lang="fr-FR" sz="1400" dirty="0">
                <a:solidFill>
                  <a:srgbClr val="FF0000"/>
                </a:solidFill>
                <a:sym typeface="Wingdings" panose="05000000000000000000" pitchFamily="2" charset="2"/>
              </a:rPr>
              <a:t>Wi Fi </a:t>
            </a:r>
            <a:r>
              <a:rPr lang="fr-FR" sz="1400" dirty="0">
                <a:sym typeface="Wingdings" panose="05000000000000000000" pitchFamily="2" charset="2"/>
              </a:rPr>
              <a:t>: autour de 2,400 GHz ou de 5,15 à 5,7 GHz </a:t>
            </a:r>
          </a:p>
          <a:p>
            <a:pPr marL="285750" indent="-285750">
              <a:buFont typeface="Arial" panose="020B0604020202020204" pitchFamily="34" charset="0"/>
              <a:buChar char="•"/>
            </a:pPr>
            <a:r>
              <a:rPr lang="fr-FR" sz="1400" dirty="0">
                <a:solidFill>
                  <a:srgbClr val="FF0000"/>
                </a:solidFill>
                <a:sym typeface="Wingdings" panose="05000000000000000000" pitchFamily="2" charset="2"/>
              </a:rPr>
              <a:t>Four à micro-ondes </a:t>
            </a:r>
            <a:r>
              <a:rPr lang="fr-FR" sz="1400" dirty="0">
                <a:sym typeface="Wingdings" panose="05000000000000000000" pitchFamily="2" charset="2"/>
              </a:rPr>
              <a:t>: 2 450 MHz</a:t>
            </a:r>
          </a:p>
          <a:p>
            <a:pPr marL="285750" indent="-285750">
              <a:buFont typeface="Arial" panose="020B0604020202020204" pitchFamily="34" charset="0"/>
              <a:buChar char="•"/>
            </a:pPr>
            <a:r>
              <a:rPr lang="fr-FR" sz="1400" dirty="0">
                <a:solidFill>
                  <a:srgbClr val="FF0000"/>
                </a:solidFill>
                <a:sym typeface="Wingdings" panose="05000000000000000000" pitchFamily="2" charset="2"/>
              </a:rPr>
              <a:t>Scanners</a:t>
            </a:r>
            <a:r>
              <a:rPr lang="fr-FR" sz="1400" dirty="0">
                <a:sym typeface="Wingdings" panose="05000000000000000000" pitchFamily="2" charset="2"/>
              </a:rPr>
              <a:t> d’aéroport, gare, …  : 24-30 GHz</a:t>
            </a:r>
          </a:p>
        </p:txBody>
      </p:sp>
      <p:pic>
        <p:nvPicPr>
          <p:cNvPr id="9" name="Image 8">
            <a:extLst>
              <a:ext uri="{FF2B5EF4-FFF2-40B4-BE49-F238E27FC236}">
                <a16:creationId xmlns:a16="http://schemas.microsoft.com/office/drawing/2014/main" id="{9163D3F2-57D4-40EF-AA7F-46293C4E1444}"/>
              </a:ext>
            </a:extLst>
          </p:cNvPr>
          <p:cNvPicPr>
            <a:picLocks noChangeAspect="1"/>
          </p:cNvPicPr>
          <p:nvPr/>
        </p:nvPicPr>
        <p:blipFill>
          <a:blip r:embed="rId4"/>
          <a:stretch>
            <a:fillRect/>
          </a:stretch>
        </p:blipFill>
        <p:spPr>
          <a:xfrm>
            <a:off x="7279341" y="1001752"/>
            <a:ext cx="3639299" cy="2776975"/>
          </a:xfrm>
          <a:prstGeom prst="rect">
            <a:avLst/>
          </a:prstGeom>
        </p:spPr>
      </p:pic>
      <p:sp>
        <p:nvSpPr>
          <p:cNvPr id="4" name="ZoneTexte 3">
            <a:extLst>
              <a:ext uri="{FF2B5EF4-FFF2-40B4-BE49-F238E27FC236}">
                <a16:creationId xmlns:a16="http://schemas.microsoft.com/office/drawing/2014/main" id="{3BAED273-0338-9601-0D15-54FAE19ED5AE}"/>
              </a:ext>
            </a:extLst>
          </p:cNvPr>
          <p:cNvSpPr txBox="1"/>
          <p:nvPr/>
        </p:nvSpPr>
        <p:spPr>
          <a:xfrm>
            <a:off x="4529946" y="317724"/>
            <a:ext cx="638869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sanitaires de la téléphonie mobile – et la 5G ?</a:t>
            </a:r>
          </a:p>
        </p:txBody>
      </p:sp>
    </p:spTree>
    <p:extLst>
      <p:ext uri="{BB962C8B-B14F-4D97-AF65-F5344CB8AC3E}">
        <p14:creationId xmlns:p14="http://schemas.microsoft.com/office/powerpoint/2010/main" val="3393653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7F5E391-2D4E-4A0D-93D0-421FEABE513B}"/>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p:cNvSpPr>
            <a:spLocks noGrp="1"/>
          </p:cNvSpPr>
          <p:nvPr>
            <p:ph type="sldNum" sz="quarter" idx="12"/>
          </p:nvPr>
        </p:nvSpPr>
        <p:spPr>
          <a:xfrm>
            <a:off x="2035228" y="787784"/>
            <a:ext cx="584978" cy="365125"/>
          </a:xfrm>
        </p:spPr>
        <p:txBody>
          <a:bodyPr/>
          <a:lstStyle/>
          <a:p>
            <a:fld id="{28CF56FF-A9C7-48CE-B5A8-E2EC5C60375F}" type="slidenum">
              <a:rPr lang="en-GB" smtClean="0"/>
              <a:t>32</a:t>
            </a:fld>
            <a:endParaRPr lang="en-GB" dirty="0"/>
          </a:p>
        </p:txBody>
      </p:sp>
      <p:sp>
        <p:nvSpPr>
          <p:cNvPr id="9" name="Rectangle 8">
            <a:extLst>
              <a:ext uri="{FF2B5EF4-FFF2-40B4-BE49-F238E27FC236}">
                <a16:creationId xmlns:a16="http://schemas.microsoft.com/office/drawing/2014/main" id="{4F35F4F1-AD4A-4D74-A6AF-6F3D012AA920}"/>
              </a:ext>
            </a:extLst>
          </p:cNvPr>
          <p:cNvSpPr/>
          <p:nvPr/>
        </p:nvSpPr>
        <p:spPr>
          <a:xfrm>
            <a:off x="2989234" y="3294672"/>
            <a:ext cx="6690356" cy="2554545"/>
          </a:xfrm>
          <a:prstGeom prst="rect">
            <a:avLst/>
          </a:prstGeom>
          <a:ln>
            <a:solidFill>
              <a:srgbClr val="FF0000"/>
            </a:solidFill>
          </a:ln>
        </p:spPr>
        <p:txBody>
          <a:bodyPr wrap="square">
            <a:spAutoFit/>
          </a:bodyPr>
          <a:lstStyle/>
          <a:p>
            <a:r>
              <a:rPr lang="fr-FR" sz="1600" dirty="0">
                <a:solidFill>
                  <a:srgbClr val="FF0000"/>
                </a:solidFill>
              </a:rPr>
              <a:t>Effets physiologiques (rapport ANSES) :</a:t>
            </a:r>
          </a:p>
          <a:p>
            <a:r>
              <a:rPr lang="fr-FR" sz="1600" dirty="0">
                <a:highlight>
                  <a:srgbClr val="FFFF00"/>
                </a:highlight>
              </a:rPr>
              <a:t>5G-A</a:t>
            </a:r>
            <a:r>
              <a:rPr lang="fr-FR" sz="1600" i="1" dirty="0"/>
              <a:t>  extrapolation de la téléphonie mobile 3-4 G </a:t>
            </a:r>
          </a:p>
          <a:p>
            <a:pPr marL="742950" lvl="1" indent="-285750">
              <a:buFont typeface="Arial" panose="020B0604020202020204" pitchFamily="34" charset="0"/>
              <a:buChar char="•"/>
            </a:pPr>
            <a:r>
              <a:rPr lang="fr-FR" sz="1600" i="1" dirty="0"/>
              <a:t>« chez l’humain, avec des </a:t>
            </a:r>
            <a:r>
              <a:rPr lang="fr-FR" sz="1600" i="1" dirty="0">
                <a:highlight>
                  <a:srgbClr val="FFFF00"/>
                </a:highlight>
              </a:rPr>
              <a:t>éléments de preuve limités</a:t>
            </a:r>
            <a:r>
              <a:rPr lang="fr-FR" sz="1600" i="1" dirty="0"/>
              <a:t>, une augmentation du risque de neurinomes du nerf </a:t>
            </a:r>
            <a:r>
              <a:rPr lang="fr-FR" sz="1600" i="1" dirty="0" err="1"/>
              <a:t>vestibulo</a:t>
            </a:r>
            <a:r>
              <a:rPr lang="fr-FR" sz="1600" i="1" dirty="0"/>
              <a:t>-acoustique et du risque de gliome pour les utilisateurs intensifs ayant cumulé plus de 1 640 h d’exposition au téléphone mobile ;</a:t>
            </a:r>
          </a:p>
          <a:p>
            <a:pPr marL="742950" lvl="1" indent="-285750">
              <a:buFont typeface="Arial" panose="020B0604020202020204" pitchFamily="34" charset="0"/>
              <a:buChar char="•"/>
            </a:pPr>
            <a:r>
              <a:rPr lang="fr-FR" sz="1600" i="1" dirty="0"/>
              <a:t>chez l’humain, avec des </a:t>
            </a:r>
            <a:r>
              <a:rPr lang="fr-FR" sz="1600" i="1" dirty="0">
                <a:highlight>
                  <a:srgbClr val="FFFF00"/>
                </a:highlight>
              </a:rPr>
              <a:t>éléments de preuve suffisants</a:t>
            </a:r>
            <a:r>
              <a:rPr lang="fr-FR" sz="1600" i="1" dirty="0"/>
              <a:t>, une modification physiologique à court terme de l’activité cérébrale pendant le sommeil. »</a:t>
            </a:r>
          </a:p>
        </p:txBody>
      </p:sp>
      <p:grpSp>
        <p:nvGrpSpPr>
          <p:cNvPr id="12" name="Groupe 11">
            <a:extLst>
              <a:ext uri="{FF2B5EF4-FFF2-40B4-BE49-F238E27FC236}">
                <a16:creationId xmlns:a16="http://schemas.microsoft.com/office/drawing/2014/main" id="{C67791BC-7126-4D78-A355-0E367DA52669}"/>
              </a:ext>
            </a:extLst>
          </p:cNvPr>
          <p:cNvGrpSpPr/>
          <p:nvPr/>
        </p:nvGrpSpPr>
        <p:grpSpPr>
          <a:xfrm>
            <a:off x="2854698" y="860779"/>
            <a:ext cx="7315770" cy="2286231"/>
            <a:chOff x="1330698" y="860778"/>
            <a:chExt cx="7315770" cy="2286231"/>
          </a:xfrm>
        </p:grpSpPr>
        <p:pic>
          <p:nvPicPr>
            <p:cNvPr id="13" name="Image 12">
              <a:extLst>
                <a:ext uri="{FF2B5EF4-FFF2-40B4-BE49-F238E27FC236}">
                  <a16:creationId xmlns:a16="http://schemas.microsoft.com/office/drawing/2014/main" id="{438163D2-4358-47D6-AF87-B415A6FB4AC4}"/>
                </a:ext>
              </a:extLst>
            </p:cNvPr>
            <p:cNvPicPr>
              <a:picLocks noChangeAspect="1"/>
            </p:cNvPicPr>
            <p:nvPr/>
          </p:nvPicPr>
          <p:blipFill rotWithShape="1">
            <a:blip r:embed="rId3"/>
            <a:srcRect l="1" r="-409" b="61856"/>
            <a:stretch/>
          </p:blipFill>
          <p:spPr>
            <a:xfrm>
              <a:off x="2990088" y="860778"/>
              <a:ext cx="5656380" cy="1818313"/>
            </a:xfrm>
            <a:prstGeom prst="rect">
              <a:avLst/>
            </a:prstGeom>
            <a:solidFill>
              <a:schemeClr val="accent1">
                <a:lumMod val="75000"/>
              </a:schemeClr>
            </a:solidFill>
          </p:spPr>
        </p:pic>
        <p:sp>
          <p:nvSpPr>
            <p:cNvPr id="14" name="Rectangle 13">
              <a:extLst>
                <a:ext uri="{FF2B5EF4-FFF2-40B4-BE49-F238E27FC236}">
                  <a16:creationId xmlns:a16="http://schemas.microsoft.com/office/drawing/2014/main" id="{64F6394C-81D8-44DD-AB1F-358C60D94126}"/>
                </a:ext>
              </a:extLst>
            </p:cNvPr>
            <p:cNvSpPr/>
            <p:nvPr/>
          </p:nvSpPr>
          <p:spPr>
            <a:xfrm>
              <a:off x="4138175" y="1337381"/>
              <a:ext cx="99405" cy="13417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8404D041-D3EF-4DB7-848B-A2B0457CBDCA}"/>
                </a:ext>
              </a:extLst>
            </p:cNvPr>
            <p:cNvSpPr/>
            <p:nvPr/>
          </p:nvSpPr>
          <p:spPr>
            <a:xfrm>
              <a:off x="4472072" y="1337381"/>
              <a:ext cx="99405" cy="134171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xplosion : 8 points 15">
              <a:extLst>
                <a:ext uri="{FF2B5EF4-FFF2-40B4-BE49-F238E27FC236}">
                  <a16:creationId xmlns:a16="http://schemas.microsoft.com/office/drawing/2014/main" id="{96B2A7AA-452A-4C8D-B014-F64E57AFA96A}"/>
                </a:ext>
              </a:extLst>
            </p:cNvPr>
            <p:cNvSpPr/>
            <p:nvPr/>
          </p:nvSpPr>
          <p:spPr>
            <a:xfrm>
              <a:off x="1330698" y="976283"/>
              <a:ext cx="1545336" cy="113877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5G - A actuelle</a:t>
              </a:r>
            </a:p>
          </p:txBody>
        </p:sp>
        <p:sp>
          <p:nvSpPr>
            <p:cNvPr id="17" name="Explosion : 8 points 16">
              <a:extLst>
                <a:ext uri="{FF2B5EF4-FFF2-40B4-BE49-F238E27FC236}">
                  <a16:creationId xmlns:a16="http://schemas.microsoft.com/office/drawing/2014/main" id="{91EEC24E-F1D3-4A62-B00E-1A671A072DB6}"/>
                </a:ext>
              </a:extLst>
            </p:cNvPr>
            <p:cNvSpPr/>
            <p:nvPr/>
          </p:nvSpPr>
          <p:spPr>
            <a:xfrm>
              <a:off x="1387725" y="2008236"/>
              <a:ext cx="1545336" cy="113877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5G - B en projet</a:t>
              </a:r>
            </a:p>
          </p:txBody>
        </p:sp>
        <p:sp>
          <p:nvSpPr>
            <p:cNvPr id="18" name="Flèche : droite 17">
              <a:extLst>
                <a:ext uri="{FF2B5EF4-FFF2-40B4-BE49-F238E27FC236}">
                  <a16:creationId xmlns:a16="http://schemas.microsoft.com/office/drawing/2014/main" id="{94E0BFD8-16B6-4BC2-A231-678F04C3FFE7}"/>
                </a:ext>
              </a:extLst>
            </p:cNvPr>
            <p:cNvSpPr/>
            <p:nvPr/>
          </p:nvSpPr>
          <p:spPr>
            <a:xfrm>
              <a:off x="2774742" y="1483097"/>
              <a:ext cx="1344929" cy="10572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 droite 18">
              <a:extLst>
                <a:ext uri="{FF2B5EF4-FFF2-40B4-BE49-F238E27FC236}">
                  <a16:creationId xmlns:a16="http://schemas.microsoft.com/office/drawing/2014/main" id="{1E80BA7F-E9E7-4519-8140-62C051C6E79D}"/>
                </a:ext>
              </a:extLst>
            </p:cNvPr>
            <p:cNvSpPr/>
            <p:nvPr/>
          </p:nvSpPr>
          <p:spPr>
            <a:xfrm>
              <a:off x="2832477" y="2382816"/>
              <a:ext cx="1629124" cy="105726"/>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ZoneTexte 5">
            <a:extLst>
              <a:ext uri="{FF2B5EF4-FFF2-40B4-BE49-F238E27FC236}">
                <a16:creationId xmlns:a16="http://schemas.microsoft.com/office/drawing/2014/main" id="{5C7E6B0C-14B7-0179-E36E-F9EEE028180C}"/>
              </a:ext>
            </a:extLst>
          </p:cNvPr>
          <p:cNvSpPr txBox="1"/>
          <p:nvPr/>
        </p:nvSpPr>
        <p:spPr>
          <a:xfrm>
            <a:off x="4123766" y="304157"/>
            <a:ext cx="638869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sanitaires de la téléphonie mobile – et la 5G ?</a:t>
            </a:r>
          </a:p>
        </p:txBody>
      </p:sp>
    </p:spTree>
    <p:extLst>
      <p:ext uri="{BB962C8B-B14F-4D97-AF65-F5344CB8AC3E}">
        <p14:creationId xmlns:p14="http://schemas.microsoft.com/office/powerpoint/2010/main" val="61099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7F5E391-2D4E-4A0D-93D0-421FEABE513B}"/>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p:cNvSpPr>
            <a:spLocks noGrp="1"/>
          </p:cNvSpPr>
          <p:nvPr>
            <p:ph type="sldNum" sz="quarter" idx="12"/>
          </p:nvPr>
        </p:nvSpPr>
        <p:spPr>
          <a:xfrm>
            <a:off x="2035228" y="787784"/>
            <a:ext cx="584978" cy="365125"/>
          </a:xfrm>
        </p:spPr>
        <p:txBody>
          <a:bodyPr/>
          <a:lstStyle/>
          <a:p>
            <a:fld id="{28CF56FF-A9C7-48CE-B5A8-E2EC5C60375F}" type="slidenum">
              <a:rPr lang="en-GB" smtClean="0"/>
              <a:t>33</a:t>
            </a:fld>
            <a:endParaRPr lang="en-GB" dirty="0"/>
          </a:p>
        </p:txBody>
      </p:sp>
      <p:sp>
        <p:nvSpPr>
          <p:cNvPr id="9" name="Rectangle 8">
            <a:extLst>
              <a:ext uri="{FF2B5EF4-FFF2-40B4-BE49-F238E27FC236}">
                <a16:creationId xmlns:a16="http://schemas.microsoft.com/office/drawing/2014/main" id="{4F35F4F1-AD4A-4D74-A6AF-6F3D012AA920}"/>
              </a:ext>
            </a:extLst>
          </p:cNvPr>
          <p:cNvSpPr/>
          <p:nvPr/>
        </p:nvSpPr>
        <p:spPr>
          <a:xfrm>
            <a:off x="3005359" y="3112763"/>
            <a:ext cx="4166406" cy="2831544"/>
          </a:xfrm>
          <a:prstGeom prst="rect">
            <a:avLst/>
          </a:prstGeom>
        </p:spPr>
        <p:txBody>
          <a:bodyPr wrap="square">
            <a:spAutoFit/>
          </a:bodyPr>
          <a:lstStyle/>
          <a:p>
            <a:r>
              <a:rPr lang="fr-FR" sz="1200" dirty="0">
                <a:solidFill>
                  <a:srgbClr val="FF0000"/>
                </a:solidFill>
              </a:rPr>
              <a:t>Effets physiologiques (rapport ANSES) :</a:t>
            </a:r>
          </a:p>
          <a:p>
            <a:r>
              <a:rPr lang="fr-FR" sz="1200" dirty="0">
                <a:highlight>
                  <a:srgbClr val="FFFF00"/>
                </a:highlight>
              </a:rPr>
              <a:t>5G-B</a:t>
            </a:r>
            <a:r>
              <a:rPr lang="fr-FR" sz="1200" dirty="0"/>
              <a:t> </a:t>
            </a:r>
            <a:r>
              <a:rPr lang="fr-FR" sz="1200" i="1" dirty="0"/>
              <a:t>«  </a:t>
            </a:r>
            <a:r>
              <a:rPr lang="fr-FR" sz="1100" i="1" dirty="0"/>
              <a:t>Le CES souligne l’intérêt d’étendre jusqu’à 60 GHz voire 100 GHz </a:t>
            </a:r>
            <a:r>
              <a:rPr lang="fr-FR" sz="1100" i="1" dirty="0">
                <a:highlight>
                  <a:srgbClr val="FFFF00"/>
                </a:highlight>
              </a:rPr>
              <a:t>l’évaluation des effets biologiques et sanitaires </a:t>
            </a:r>
            <a:r>
              <a:rPr lang="fr-FR" sz="1100" i="1" dirty="0"/>
              <a:t>liés à l’exposition dans la bande de fréquences autour de 26 GHz. </a:t>
            </a:r>
          </a:p>
          <a:p>
            <a:r>
              <a:rPr lang="fr-FR" sz="1100" i="1" dirty="0"/>
              <a:t>D’une part, lors de l’expertise de 2010, le groupe de travail avait considéré que les effets biologiques et sanitaires potentiels des ondes électromagnétiques émises par les scanners étudiés (fréquences autour de 24 GHz) étaient similaires à ceux des champs dont les fréquences sont légèrement plus élevées (comprises entre 40 et 60 GHz). </a:t>
            </a:r>
          </a:p>
          <a:p>
            <a:r>
              <a:rPr lang="fr-FR" sz="1100" i="1" dirty="0"/>
              <a:t>…</a:t>
            </a:r>
          </a:p>
          <a:p>
            <a:r>
              <a:rPr lang="fr-FR" sz="1100" i="1" dirty="0"/>
              <a:t>Le CES recommande toutefois que soient menées des études portant spécifiquement sur l’exposition à la bande de fréquences [24,25 – 27,5] GHz, compte tenu du manque de données dans cette bande. »</a:t>
            </a:r>
            <a:endParaRPr lang="fr-FR" sz="1050" i="1" dirty="0"/>
          </a:p>
        </p:txBody>
      </p:sp>
      <p:grpSp>
        <p:nvGrpSpPr>
          <p:cNvPr id="12" name="Groupe 11">
            <a:extLst>
              <a:ext uri="{FF2B5EF4-FFF2-40B4-BE49-F238E27FC236}">
                <a16:creationId xmlns:a16="http://schemas.microsoft.com/office/drawing/2014/main" id="{C67791BC-7126-4D78-A355-0E367DA52669}"/>
              </a:ext>
            </a:extLst>
          </p:cNvPr>
          <p:cNvGrpSpPr/>
          <p:nvPr/>
        </p:nvGrpSpPr>
        <p:grpSpPr>
          <a:xfrm>
            <a:off x="2854698" y="860779"/>
            <a:ext cx="7315770" cy="2286231"/>
            <a:chOff x="1330698" y="860778"/>
            <a:chExt cx="7315770" cy="2286231"/>
          </a:xfrm>
        </p:grpSpPr>
        <p:pic>
          <p:nvPicPr>
            <p:cNvPr id="13" name="Image 12">
              <a:extLst>
                <a:ext uri="{FF2B5EF4-FFF2-40B4-BE49-F238E27FC236}">
                  <a16:creationId xmlns:a16="http://schemas.microsoft.com/office/drawing/2014/main" id="{438163D2-4358-47D6-AF87-B415A6FB4AC4}"/>
                </a:ext>
              </a:extLst>
            </p:cNvPr>
            <p:cNvPicPr>
              <a:picLocks noChangeAspect="1"/>
            </p:cNvPicPr>
            <p:nvPr/>
          </p:nvPicPr>
          <p:blipFill rotWithShape="1">
            <a:blip r:embed="rId3"/>
            <a:srcRect l="1" r="-409" b="61856"/>
            <a:stretch/>
          </p:blipFill>
          <p:spPr>
            <a:xfrm>
              <a:off x="2990088" y="860778"/>
              <a:ext cx="5656380" cy="1818313"/>
            </a:xfrm>
            <a:prstGeom prst="rect">
              <a:avLst/>
            </a:prstGeom>
            <a:solidFill>
              <a:schemeClr val="accent1">
                <a:lumMod val="75000"/>
              </a:schemeClr>
            </a:solidFill>
          </p:spPr>
        </p:pic>
        <p:sp>
          <p:nvSpPr>
            <p:cNvPr id="14" name="Rectangle 13">
              <a:extLst>
                <a:ext uri="{FF2B5EF4-FFF2-40B4-BE49-F238E27FC236}">
                  <a16:creationId xmlns:a16="http://schemas.microsoft.com/office/drawing/2014/main" id="{64F6394C-81D8-44DD-AB1F-358C60D94126}"/>
                </a:ext>
              </a:extLst>
            </p:cNvPr>
            <p:cNvSpPr/>
            <p:nvPr/>
          </p:nvSpPr>
          <p:spPr>
            <a:xfrm>
              <a:off x="4138175" y="1337381"/>
              <a:ext cx="99405" cy="13417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8404D041-D3EF-4DB7-848B-A2B0457CBDCA}"/>
                </a:ext>
              </a:extLst>
            </p:cNvPr>
            <p:cNvSpPr/>
            <p:nvPr/>
          </p:nvSpPr>
          <p:spPr>
            <a:xfrm>
              <a:off x="4472072" y="1337381"/>
              <a:ext cx="99405" cy="134171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xplosion : 8 points 15">
              <a:extLst>
                <a:ext uri="{FF2B5EF4-FFF2-40B4-BE49-F238E27FC236}">
                  <a16:creationId xmlns:a16="http://schemas.microsoft.com/office/drawing/2014/main" id="{96B2A7AA-452A-4C8D-B014-F64E57AFA96A}"/>
                </a:ext>
              </a:extLst>
            </p:cNvPr>
            <p:cNvSpPr/>
            <p:nvPr/>
          </p:nvSpPr>
          <p:spPr>
            <a:xfrm>
              <a:off x="1330698" y="976283"/>
              <a:ext cx="1545336" cy="113877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5G - A actuelle</a:t>
              </a:r>
            </a:p>
          </p:txBody>
        </p:sp>
        <p:sp>
          <p:nvSpPr>
            <p:cNvPr id="17" name="Explosion : 8 points 16">
              <a:extLst>
                <a:ext uri="{FF2B5EF4-FFF2-40B4-BE49-F238E27FC236}">
                  <a16:creationId xmlns:a16="http://schemas.microsoft.com/office/drawing/2014/main" id="{91EEC24E-F1D3-4A62-B00E-1A671A072DB6}"/>
                </a:ext>
              </a:extLst>
            </p:cNvPr>
            <p:cNvSpPr/>
            <p:nvPr/>
          </p:nvSpPr>
          <p:spPr>
            <a:xfrm>
              <a:off x="1387725" y="2008236"/>
              <a:ext cx="1545336" cy="113877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5G - B en projet</a:t>
              </a:r>
            </a:p>
          </p:txBody>
        </p:sp>
        <p:sp>
          <p:nvSpPr>
            <p:cNvPr id="18" name="Flèche : droite 17">
              <a:extLst>
                <a:ext uri="{FF2B5EF4-FFF2-40B4-BE49-F238E27FC236}">
                  <a16:creationId xmlns:a16="http://schemas.microsoft.com/office/drawing/2014/main" id="{94E0BFD8-16B6-4BC2-A231-678F04C3FFE7}"/>
                </a:ext>
              </a:extLst>
            </p:cNvPr>
            <p:cNvSpPr/>
            <p:nvPr/>
          </p:nvSpPr>
          <p:spPr>
            <a:xfrm>
              <a:off x="2774742" y="1483097"/>
              <a:ext cx="1344929" cy="10572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 droite 18">
              <a:extLst>
                <a:ext uri="{FF2B5EF4-FFF2-40B4-BE49-F238E27FC236}">
                  <a16:creationId xmlns:a16="http://schemas.microsoft.com/office/drawing/2014/main" id="{1E80BA7F-E9E7-4519-8140-62C051C6E79D}"/>
                </a:ext>
              </a:extLst>
            </p:cNvPr>
            <p:cNvSpPr/>
            <p:nvPr/>
          </p:nvSpPr>
          <p:spPr>
            <a:xfrm>
              <a:off x="2832477" y="2382816"/>
              <a:ext cx="1629124" cy="105726"/>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ZoneTexte 5">
            <a:extLst>
              <a:ext uri="{FF2B5EF4-FFF2-40B4-BE49-F238E27FC236}">
                <a16:creationId xmlns:a16="http://schemas.microsoft.com/office/drawing/2014/main" id="{72A76F36-18CE-E782-8146-4774D9E00193}"/>
              </a:ext>
            </a:extLst>
          </p:cNvPr>
          <p:cNvSpPr txBox="1"/>
          <p:nvPr/>
        </p:nvSpPr>
        <p:spPr>
          <a:xfrm>
            <a:off x="4123766" y="304157"/>
            <a:ext cx="638869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sanitaires de la téléphonie mobile – et la 5G ?</a:t>
            </a:r>
          </a:p>
        </p:txBody>
      </p:sp>
      <p:pic>
        <p:nvPicPr>
          <p:cNvPr id="7" name="Image 6">
            <a:extLst>
              <a:ext uri="{FF2B5EF4-FFF2-40B4-BE49-F238E27FC236}">
                <a16:creationId xmlns:a16="http://schemas.microsoft.com/office/drawing/2014/main" id="{B97E7A4C-F087-57C7-6049-F1E8F7F53718}"/>
              </a:ext>
            </a:extLst>
          </p:cNvPr>
          <p:cNvPicPr>
            <a:picLocks noChangeAspect="1"/>
          </p:cNvPicPr>
          <p:nvPr/>
        </p:nvPicPr>
        <p:blipFill>
          <a:blip r:embed="rId4"/>
          <a:stretch>
            <a:fillRect/>
          </a:stretch>
        </p:blipFill>
        <p:spPr>
          <a:xfrm>
            <a:off x="7342278" y="2874987"/>
            <a:ext cx="2862101" cy="2992416"/>
          </a:xfrm>
          <a:prstGeom prst="rect">
            <a:avLst/>
          </a:prstGeom>
        </p:spPr>
      </p:pic>
    </p:spTree>
    <p:extLst>
      <p:ext uri="{BB962C8B-B14F-4D97-AF65-F5344CB8AC3E}">
        <p14:creationId xmlns:p14="http://schemas.microsoft.com/office/powerpoint/2010/main" val="93027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B67E0-BC5D-219C-E9C8-E04DF5125BC4}"/>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6B9DED0-3658-6EF5-71F6-4B90B249C5F8}"/>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33E0D35D-D86B-2112-FF0E-4F81CBF9DD48}"/>
              </a:ext>
            </a:extLst>
          </p:cNvPr>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F5009E35-32E9-5B0A-0479-AA97125321AD}"/>
              </a:ext>
            </a:extLst>
          </p:cNvPr>
          <p:cNvSpPr>
            <a:spLocks noGrp="1"/>
          </p:cNvSpPr>
          <p:nvPr>
            <p:ph type="sldNum" sz="quarter" idx="12"/>
          </p:nvPr>
        </p:nvSpPr>
        <p:spPr>
          <a:xfrm>
            <a:off x="2035228" y="787784"/>
            <a:ext cx="584978" cy="365125"/>
          </a:xfrm>
        </p:spPr>
        <p:txBody>
          <a:bodyPr/>
          <a:lstStyle/>
          <a:p>
            <a:fld id="{28CF56FF-A9C7-48CE-B5A8-E2EC5C60375F}" type="slidenum">
              <a:rPr lang="en-GB" smtClean="0"/>
              <a:t>34</a:t>
            </a:fld>
            <a:endParaRPr lang="en-GB" dirty="0"/>
          </a:p>
        </p:txBody>
      </p:sp>
      <p:sp>
        <p:nvSpPr>
          <p:cNvPr id="5" name="ZoneTexte 4">
            <a:extLst>
              <a:ext uri="{FF2B5EF4-FFF2-40B4-BE49-F238E27FC236}">
                <a16:creationId xmlns:a16="http://schemas.microsoft.com/office/drawing/2014/main" id="{D1BF6053-4E21-2F46-4E3E-975AEC278ABC}"/>
              </a:ext>
            </a:extLst>
          </p:cNvPr>
          <p:cNvSpPr txBox="1"/>
          <p:nvPr/>
        </p:nvSpPr>
        <p:spPr>
          <a:xfrm>
            <a:off x="5558672" y="395926"/>
            <a:ext cx="4504108" cy="369332"/>
          </a:xfrm>
          <a:prstGeom prst="rect">
            <a:avLst/>
          </a:prstGeom>
          <a:noFill/>
        </p:spPr>
        <p:txBody>
          <a:bodyPr wrap="square" rtlCol="0">
            <a:spAutoFit/>
          </a:bodyPr>
          <a:lstStyle/>
          <a:p>
            <a:r>
              <a:rPr lang="fr-FR" dirty="0">
                <a:solidFill>
                  <a:srgbClr val="FF0000"/>
                </a:solidFill>
              </a:rPr>
              <a:t>En résumé</a:t>
            </a:r>
            <a:endParaRPr lang="en-GB" dirty="0">
              <a:solidFill>
                <a:srgbClr val="FF0000"/>
              </a:solidFill>
            </a:endParaRPr>
          </a:p>
        </p:txBody>
      </p:sp>
      <p:sp>
        <p:nvSpPr>
          <p:cNvPr id="6" name="ZoneTexte 5">
            <a:extLst>
              <a:ext uri="{FF2B5EF4-FFF2-40B4-BE49-F238E27FC236}">
                <a16:creationId xmlns:a16="http://schemas.microsoft.com/office/drawing/2014/main" id="{AB9BDCF8-25BB-0A00-5125-66D30A8E0F91}"/>
              </a:ext>
            </a:extLst>
          </p:cNvPr>
          <p:cNvSpPr txBox="1"/>
          <p:nvPr/>
        </p:nvSpPr>
        <p:spPr>
          <a:xfrm>
            <a:off x="2218912" y="1528159"/>
            <a:ext cx="9013863" cy="4093428"/>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effets potentiels des ondes sont physiques, physiologiques et psychologiques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ondes de fréquences au-delà de la lumière visible (UV, X et gamma) sont ionisantes : susceptibles selon leur énergie de détériorer les molécules d’ADN, d’ioniser les molécules ou induire des radioactivités.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ondes de fréquences plus basses que la lumière visible (Infra-rouge, microondes, ondes radio) ne sont pas ionisantes</a:t>
            </a:r>
            <a:r>
              <a:rPr lang="fr-FR" sz="1400" dirty="0">
                <a:solidFill>
                  <a:srgbClr val="0070C0"/>
                </a:solidFill>
                <a:sym typeface="Wingdings" panose="05000000000000000000" pitchFamily="2" charset="2"/>
              </a:rPr>
              <a:t> </a:t>
            </a:r>
            <a:r>
              <a:rPr lang="fr-FR" sz="1400" dirty="0">
                <a:solidFill>
                  <a:schemeClr val="bg1">
                    <a:lumMod val="50000"/>
                  </a:schemeClr>
                </a:solidFill>
                <a:sym typeface="Wingdings" panose="05000000000000000000" pitchFamily="2" charset="2"/>
              </a:rPr>
              <a:t>et sont absorbées sous forme de chaleur, mais peuvent avoir des effets physiologiques.</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Des normes internationales ont été établies pour limiter les effets des ondes (en général moins de 100 Volts/m)</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Ces normes sont basées sur de multiples expériences : d’une part in vitro ou avec des modèles animaux, d’autre part par des études épidémiologiques sur l’Homme.</a:t>
            </a:r>
          </a:p>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En 2011, l’OMS a classé les ondes de la téléphonie mobile comme « peut-être cancérogènes pour l'homme (Groupe 2B) ». En 2018, elle conclut « À ce jour, aucun effet nuisible sur la santé causé par l'usage d'un téléphone mobile n'a été démontré ».</a:t>
            </a:r>
          </a:p>
          <a:p>
            <a:pPr marL="285750" indent="-285750">
              <a:buFont typeface="Arial" panose="020B0604020202020204" pitchFamily="34" charset="0"/>
              <a:buChar char="•"/>
            </a:pPr>
            <a:r>
              <a:rPr lang="fr-FR" sz="1600" dirty="0">
                <a:solidFill>
                  <a:srgbClr val="0070C0"/>
                </a:solidFill>
                <a:sym typeface="Wingdings" panose="05000000000000000000" pitchFamily="2" charset="2"/>
              </a:rPr>
              <a:t>Le développement de la 5G à des fréquences proches de la 4G a des effets attendus similaires à celle-ci. Autour de 25 GHz (développement futur), les effets attendus – et à approfondir – sont liés à la plus faible absorption par les tissus (dépôt d’énergie en surface).</a:t>
            </a:r>
          </a:p>
        </p:txBody>
      </p:sp>
    </p:spTree>
    <p:extLst>
      <p:ext uri="{BB962C8B-B14F-4D97-AF65-F5344CB8AC3E}">
        <p14:creationId xmlns:p14="http://schemas.microsoft.com/office/powerpoint/2010/main" val="4172244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0D3A5-5294-E0D0-F2EC-2F9F2DE82D90}"/>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C41EAA-968C-071E-C918-2CE23C2237B1}"/>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490B4E5B-CA22-6F1B-8F2D-BA6D46598ED8}"/>
              </a:ext>
            </a:extLst>
          </p:cNvPr>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CCB26CB0-A7AD-1E8B-EA6B-12912EFFBB13}"/>
              </a:ext>
            </a:extLst>
          </p:cNvPr>
          <p:cNvSpPr>
            <a:spLocks noGrp="1"/>
          </p:cNvSpPr>
          <p:nvPr>
            <p:ph type="sldNum" sz="quarter" idx="12"/>
          </p:nvPr>
        </p:nvSpPr>
        <p:spPr>
          <a:xfrm>
            <a:off x="2035228" y="787784"/>
            <a:ext cx="584978" cy="365125"/>
          </a:xfrm>
        </p:spPr>
        <p:txBody>
          <a:bodyPr/>
          <a:lstStyle/>
          <a:p>
            <a:fld id="{28CF56FF-A9C7-48CE-B5A8-E2EC5C60375F}" type="slidenum">
              <a:rPr lang="en-GB" smtClean="0"/>
              <a:t>35</a:t>
            </a:fld>
            <a:endParaRPr lang="en-GB" dirty="0"/>
          </a:p>
        </p:txBody>
      </p:sp>
      <p:sp>
        <p:nvSpPr>
          <p:cNvPr id="6" name="ZoneTexte 5">
            <a:extLst>
              <a:ext uri="{FF2B5EF4-FFF2-40B4-BE49-F238E27FC236}">
                <a16:creationId xmlns:a16="http://schemas.microsoft.com/office/drawing/2014/main" id="{ACB85193-4C0B-72AB-EEDA-BB264EC40783}"/>
              </a:ext>
            </a:extLst>
          </p:cNvPr>
          <p:cNvSpPr txBox="1"/>
          <p:nvPr/>
        </p:nvSpPr>
        <p:spPr>
          <a:xfrm>
            <a:off x="3129689" y="2233790"/>
            <a:ext cx="7161212" cy="1200329"/>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400" dirty="0">
                <a:solidFill>
                  <a:srgbClr val="FF0000"/>
                </a:solidFill>
              </a:rPr>
              <a:t>Le Linky</a:t>
            </a:r>
          </a:p>
          <a:p>
            <a:pPr algn="ctr"/>
            <a:r>
              <a:rPr lang="fr-FR" sz="2400" dirty="0">
                <a:solidFill>
                  <a:srgbClr val="FF0000"/>
                </a:solidFill>
              </a:rPr>
              <a:t>Le four à microonde</a:t>
            </a:r>
          </a:p>
          <a:p>
            <a:pPr algn="ctr"/>
            <a:r>
              <a:rPr lang="fr-FR" sz="2400" dirty="0">
                <a:solidFill>
                  <a:srgbClr val="FF0000"/>
                </a:solidFill>
              </a:rPr>
              <a:t>Etc.</a:t>
            </a:r>
          </a:p>
        </p:txBody>
      </p:sp>
    </p:spTree>
    <p:extLst>
      <p:ext uri="{BB962C8B-B14F-4D97-AF65-F5344CB8AC3E}">
        <p14:creationId xmlns:p14="http://schemas.microsoft.com/office/powerpoint/2010/main" val="4177137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2615F81-3B9D-4416-B4F9-A598CB6F6534}"/>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6" name="ZoneTexte 5"/>
          <p:cNvSpPr txBox="1"/>
          <p:nvPr/>
        </p:nvSpPr>
        <p:spPr>
          <a:xfrm>
            <a:off x="2863913" y="1061358"/>
            <a:ext cx="7295040" cy="338554"/>
          </a:xfrm>
          <a:prstGeom prst="rect">
            <a:avLst/>
          </a:prstGeom>
          <a:noFill/>
        </p:spPr>
        <p:txBody>
          <a:bodyPr wrap="square" rtlCol="0">
            <a:spAutoFit/>
          </a:bodyPr>
          <a:lstStyle/>
          <a:p>
            <a:r>
              <a:rPr lang="fr-FR" sz="1600" dirty="0">
                <a:solidFill>
                  <a:srgbClr val="FF0000"/>
                </a:solidFill>
              </a:rPr>
              <a:t>Principe</a:t>
            </a:r>
            <a:r>
              <a:rPr lang="fr-FR" sz="1600" dirty="0"/>
              <a:t> : CPL (Courant porteur en ligne, utiliser le réseau électrique)</a:t>
            </a:r>
            <a:endParaRPr lang="en-GB" sz="1600"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140" y="1856519"/>
            <a:ext cx="2162174" cy="1185476"/>
          </a:xfrm>
          <a:prstGeom prst="rect">
            <a:avLst/>
          </a:prstGeom>
          <a:ln>
            <a:solidFill>
              <a:srgbClr val="FF0000"/>
            </a:solidFill>
          </a:ln>
        </p:spPr>
      </p:pic>
      <p:sp>
        <p:nvSpPr>
          <p:cNvPr id="8" name="ZoneTexte 7"/>
          <p:cNvSpPr txBox="1"/>
          <p:nvPr/>
        </p:nvSpPr>
        <p:spPr>
          <a:xfrm>
            <a:off x="3569689" y="3724464"/>
            <a:ext cx="5489760" cy="1815882"/>
          </a:xfrm>
          <a:prstGeom prst="rect">
            <a:avLst/>
          </a:prstGeom>
          <a:noFill/>
          <a:ln>
            <a:solidFill>
              <a:srgbClr val="FF0000"/>
            </a:solidFill>
          </a:ln>
        </p:spPr>
        <p:txBody>
          <a:bodyPr wrap="square" rtlCol="0">
            <a:spAutoFit/>
          </a:bodyPr>
          <a:lstStyle/>
          <a:p>
            <a:r>
              <a:rPr lang="fr-FR" sz="1600" dirty="0">
                <a:solidFill>
                  <a:srgbClr val="FF0000"/>
                </a:solidFill>
              </a:rPr>
              <a:t>Fréquences</a:t>
            </a:r>
            <a:r>
              <a:rPr lang="fr-FR" sz="1600" dirty="0"/>
              <a:t> CPL:    bas débit	  10-150 kHz (10</a:t>
            </a:r>
            <a:r>
              <a:rPr lang="fr-FR" sz="1600" baseline="30000" dirty="0"/>
              <a:t>5</a:t>
            </a:r>
            <a:r>
              <a:rPr lang="fr-FR" sz="1600" dirty="0"/>
              <a:t> Hz)</a:t>
            </a:r>
          </a:p>
          <a:p>
            <a:r>
              <a:rPr lang="fr-FR" sz="1600" dirty="0"/>
              <a:t>				    haut débit  3 à 30 MHz(10</a:t>
            </a:r>
            <a:r>
              <a:rPr lang="fr-FR" sz="1600" baseline="30000" dirty="0"/>
              <a:t>7</a:t>
            </a:r>
            <a:r>
              <a:rPr lang="fr-FR" sz="1600" dirty="0"/>
              <a:t> Hz)</a:t>
            </a:r>
          </a:p>
          <a:p>
            <a:r>
              <a:rPr lang="fr-FR" sz="1600" dirty="0">
                <a:solidFill>
                  <a:srgbClr val="FF0000"/>
                </a:solidFill>
              </a:rPr>
              <a:t>Longueur d’ondes </a:t>
            </a:r>
            <a:r>
              <a:rPr lang="fr-FR" sz="1600" dirty="0"/>
              <a:t>CPL :  30 à 3 000 mètres</a:t>
            </a:r>
          </a:p>
          <a:p>
            <a:endParaRPr lang="fr-FR" sz="1600" dirty="0">
              <a:solidFill>
                <a:srgbClr val="FF0000"/>
              </a:solidFill>
            </a:endParaRPr>
          </a:p>
          <a:p>
            <a:r>
              <a:rPr lang="fr-FR" sz="1600" dirty="0">
                <a:solidFill>
                  <a:srgbClr val="FF0000"/>
                </a:solidFill>
              </a:rPr>
              <a:t>Fréquences</a:t>
            </a:r>
            <a:r>
              <a:rPr lang="fr-FR" sz="1600" dirty="0"/>
              <a:t> Linky:  20-500 kHz (10</a:t>
            </a:r>
            <a:r>
              <a:rPr lang="fr-FR" sz="1600" baseline="30000" dirty="0"/>
              <a:t>5</a:t>
            </a:r>
            <a:r>
              <a:rPr lang="fr-FR" sz="1600" dirty="0"/>
              <a:t> Hz)</a:t>
            </a:r>
          </a:p>
          <a:p>
            <a:pPr algn="ctr"/>
            <a:r>
              <a:rPr lang="fr-FR" sz="1600" dirty="0">
                <a:solidFill>
                  <a:srgbClr val="0070C0"/>
                </a:solidFill>
              </a:rPr>
              <a:t>Fréquence de la Radio</a:t>
            </a:r>
          </a:p>
          <a:p>
            <a:r>
              <a:rPr lang="fr-FR" sz="1600" dirty="0">
                <a:solidFill>
                  <a:srgbClr val="FF0000"/>
                </a:solidFill>
              </a:rPr>
              <a:t>Longueur d’ondes </a:t>
            </a:r>
            <a:r>
              <a:rPr lang="fr-FR" sz="1600" dirty="0"/>
              <a:t>Linky : 3 000 mètres</a:t>
            </a:r>
          </a:p>
        </p:txBody>
      </p:sp>
      <p:pic>
        <p:nvPicPr>
          <p:cNvPr id="12" name="Image 11">
            <a:extLst>
              <a:ext uri="{FF2B5EF4-FFF2-40B4-BE49-F238E27FC236}">
                <a16:creationId xmlns:a16="http://schemas.microsoft.com/office/drawing/2014/main" id="{23774C78-E0D1-440A-BCCD-5BA28688062A}"/>
              </a:ext>
            </a:extLst>
          </p:cNvPr>
          <p:cNvPicPr>
            <a:picLocks noChangeAspect="1"/>
          </p:cNvPicPr>
          <p:nvPr/>
        </p:nvPicPr>
        <p:blipFill rotWithShape="1">
          <a:blip r:embed="rId3"/>
          <a:srcRect l="26289" t="28746" r="27491" b="19153"/>
          <a:stretch/>
        </p:blipFill>
        <p:spPr>
          <a:xfrm>
            <a:off x="7474884" y="1616795"/>
            <a:ext cx="2981950" cy="1890786"/>
          </a:xfrm>
          <a:prstGeom prst="rect">
            <a:avLst/>
          </a:prstGeom>
        </p:spPr>
      </p:pic>
      <p:sp>
        <p:nvSpPr>
          <p:cNvPr id="9" name="Espace réservé du numéro de diapositive 8">
            <a:extLst>
              <a:ext uri="{FF2B5EF4-FFF2-40B4-BE49-F238E27FC236}">
                <a16:creationId xmlns:a16="http://schemas.microsoft.com/office/drawing/2014/main" id="{6E2429AD-0892-41A2-B705-DA7C3D8DED0D}"/>
              </a:ext>
            </a:extLst>
          </p:cNvPr>
          <p:cNvSpPr>
            <a:spLocks noGrp="1"/>
          </p:cNvSpPr>
          <p:nvPr>
            <p:ph type="sldNum" sz="quarter" idx="12"/>
          </p:nvPr>
        </p:nvSpPr>
        <p:spPr/>
        <p:txBody>
          <a:bodyPr/>
          <a:lstStyle/>
          <a:p>
            <a:fld id="{28CF56FF-A9C7-48CE-B5A8-E2EC5C60375F}" type="slidenum">
              <a:rPr lang="en-GB" smtClean="0"/>
              <a:t>36</a:t>
            </a:fld>
            <a:endParaRPr lang="en-GB"/>
          </a:p>
        </p:txBody>
      </p:sp>
      <p:pic>
        <p:nvPicPr>
          <p:cNvPr id="4" name="Image 3">
            <a:extLst>
              <a:ext uri="{FF2B5EF4-FFF2-40B4-BE49-F238E27FC236}">
                <a16:creationId xmlns:a16="http://schemas.microsoft.com/office/drawing/2014/main" id="{B9D16C39-5C2B-4F4F-9424-BD449EC612F7}"/>
              </a:ext>
            </a:extLst>
          </p:cNvPr>
          <p:cNvPicPr>
            <a:picLocks noChangeAspect="1"/>
          </p:cNvPicPr>
          <p:nvPr/>
        </p:nvPicPr>
        <p:blipFill>
          <a:blip r:embed="rId4"/>
          <a:stretch>
            <a:fillRect/>
          </a:stretch>
        </p:blipFill>
        <p:spPr>
          <a:xfrm>
            <a:off x="10666574" y="940080"/>
            <a:ext cx="841321" cy="676715"/>
          </a:xfrm>
          <a:prstGeom prst="rect">
            <a:avLst/>
          </a:prstGeom>
        </p:spPr>
      </p:pic>
      <p:sp>
        <p:nvSpPr>
          <p:cNvPr id="10" name="ZoneTexte 9">
            <a:extLst>
              <a:ext uri="{FF2B5EF4-FFF2-40B4-BE49-F238E27FC236}">
                <a16:creationId xmlns:a16="http://schemas.microsoft.com/office/drawing/2014/main" id="{D250FF50-3F2C-5438-E6C8-AFF1003E34F5}"/>
              </a:ext>
            </a:extLst>
          </p:cNvPr>
          <p:cNvSpPr txBox="1"/>
          <p:nvPr/>
        </p:nvSpPr>
        <p:spPr>
          <a:xfrm>
            <a:off x="7333128" y="331265"/>
            <a:ext cx="3452643"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CPL – Linky et les autres …</a:t>
            </a:r>
          </a:p>
        </p:txBody>
      </p:sp>
    </p:spTree>
    <p:extLst>
      <p:ext uri="{BB962C8B-B14F-4D97-AF65-F5344CB8AC3E}">
        <p14:creationId xmlns:p14="http://schemas.microsoft.com/office/powerpoint/2010/main" val="690392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DEC847D-2EE3-41DA-9A5C-95CD93C2F6BF}"/>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C59812BD-43C0-46BB-A04E-9D539EA62707}"/>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A6883D87-270E-45A4-8038-125FA8CF1A72}"/>
              </a:ext>
            </a:extLst>
          </p:cNvPr>
          <p:cNvSpPr>
            <a:spLocks noGrp="1"/>
          </p:cNvSpPr>
          <p:nvPr>
            <p:ph type="sldNum" sz="quarter" idx="12"/>
          </p:nvPr>
        </p:nvSpPr>
        <p:spPr/>
        <p:txBody>
          <a:bodyPr/>
          <a:lstStyle/>
          <a:p>
            <a:fld id="{28CF56FF-A9C7-48CE-B5A8-E2EC5C60375F}" type="slidenum">
              <a:rPr lang="en-GB" smtClean="0"/>
              <a:t>37</a:t>
            </a:fld>
            <a:endParaRPr lang="en-GB"/>
          </a:p>
        </p:txBody>
      </p:sp>
      <p:pic>
        <p:nvPicPr>
          <p:cNvPr id="5" name="Image 4">
            <a:extLst>
              <a:ext uri="{FF2B5EF4-FFF2-40B4-BE49-F238E27FC236}">
                <a16:creationId xmlns:a16="http://schemas.microsoft.com/office/drawing/2014/main" id="{1F4CAAC8-355D-4C42-BCEA-9F53849E9C9A}"/>
              </a:ext>
            </a:extLst>
          </p:cNvPr>
          <p:cNvPicPr>
            <a:picLocks noChangeAspect="1"/>
          </p:cNvPicPr>
          <p:nvPr/>
        </p:nvPicPr>
        <p:blipFill rotWithShape="1">
          <a:blip r:embed="rId2"/>
          <a:srcRect l="13478" t="10624" r="14300" b="6085"/>
          <a:stretch/>
        </p:blipFill>
        <p:spPr>
          <a:xfrm>
            <a:off x="3245319" y="1152907"/>
            <a:ext cx="6552000" cy="4284000"/>
          </a:xfrm>
          <a:prstGeom prst="rect">
            <a:avLst/>
          </a:prstGeom>
          <a:ln>
            <a:solidFill>
              <a:srgbClr val="C00000"/>
            </a:solidFill>
          </a:ln>
        </p:spPr>
      </p:pic>
      <p:sp>
        <p:nvSpPr>
          <p:cNvPr id="7" name="ZoneTexte 6">
            <a:extLst>
              <a:ext uri="{FF2B5EF4-FFF2-40B4-BE49-F238E27FC236}">
                <a16:creationId xmlns:a16="http://schemas.microsoft.com/office/drawing/2014/main" id="{7F9F8AF4-0688-44BA-982F-FBE3505EDF76}"/>
              </a:ext>
            </a:extLst>
          </p:cNvPr>
          <p:cNvSpPr txBox="1"/>
          <p:nvPr/>
        </p:nvSpPr>
        <p:spPr>
          <a:xfrm>
            <a:off x="6763265" y="5763362"/>
            <a:ext cx="3034054" cy="246221"/>
          </a:xfrm>
          <a:prstGeom prst="rect">
            <a:avLst/>
          </a:prstGeom>
          <a:noFill/>
        </p:spPr>
        <p:txBody>
          <a:bodyPr wrap="square" rtlCol="0">
            <a:spAutoFit/>
          </a:bodyPr>
          <a:lstStyle/>
          <a:p>
            <a:r>
              <a:rPr lang="fr-FR" sz="1000" dirty="0"/>
              <a:t>Source Agence Nationale des Fréquences</a:t>
            </a:r>
          </a:p>
        </p:txBody>
      </p:sp>
      <p:sp>
        <p:nvSpPr>
          <p:cNvPr id="8" name="ZoneTexte 7">
            <a:extLst>
              <a:ext uri="{FF2B5EF4-FFF2-40B4-BE49-F238E27FC236}">
                <a16:creationId xmlns:a16="http://schemas.microsoft.com/office/drawing/2014/main" id="{64A182A6-508B-7564-1FD3-DDD6E0E594D3}"/>
              </a:ext>
            </a:extLst>
          </p:cNvPr>
          <p:cNvSpPr txBox="1"/>
          <p:nvPr/>
        </p:nvSpPr>
        <p:spPr>
          <a:xfrm>
            <a:off x="7333128" y="331265"/>
            <a:ext cx="3452643"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Le compteur Linky</a:t>
            </a:r>
          </a:p>
        </p:txBody>
      </p:sp>
    </p:spTree>
    <p:extLst>
      <p:ext uri="{BB962C8B-B14F-4D97-AF65-F5344CB8AC3E}">
        <p14:creationId xmlns:p14="http://schemas.microsoft.com/office/powerpoint/2010/main" val="1474438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8059053-79BE-4342-A3C9-34606F86A0A7}"/>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p:cNvSpPr>
            <a:spLocks noGrp="1"/>
          </p:cNvSpPr>
          <p:nvPr>
            <p:ph type="sldNum" sz="quarter" idx="12"/>
          </p:nvPr>
        </p:nvSpPr>
        <p:spPr>
          <a:xfrm>
            <a:off x="2035228" y="787784"/>
            <a:ext cx="584978" cy="365125"/>
          </a:xfrm>
        </p:spPr>
        <p:txBody>
          <a:bodyPr/>
          <a:lstStyle/>
          <a:p>
            <a:fld id="{28CF56FF-A9C7-48CE-B5A8-E2EC5C60375F}" type="slidenum">
              <a:rPr lang="en-GB" smtClean="0"/>
              <a:t>38</a:t>
            </a:fld>
            <a:endParaRPr lang="en-GB" dirty="0"/>
          </a:p>
        </p:txBody>
      </p:sp>
      <p:grpSp>
        <p:nvGrpSpPr>
          <p:cNvPr id="10" name="Groupe 9">
            <a:extLst>
              <a:ext uri="{FF2B5EF4-FFF2-40B4-BE49-F238E27FC236}">
                <a16:creationId xmlns:a16="http://schemas.microsoft.com/office/drawing/2014/main" id="{73F3D788-B61E-4EC0-A0B1-B6C87165A455}"/>
              </a:ext>
            </a:extLst>
          </p:cNvPr>
          <p:cNvGrpSpPr/>
          <p:nvPr/>
        </p:nvGrpSpPr>
        <p:grpSpPr>
          <a:xfrm>
            <a:off x="2327717" y="1349144"/>
            <a:ext cx="8637006" cy="3354765"/>
            <a:chOff x="2327717" y="2444599"/>
            <a:chExt cx="8637006" cy="3354765"/>
          </a:xfrm>
        </p:grpSpPr>
        <p:pic>
          <p:nvPicPr>
            <p:cNvPr id="9" name="Image 8"/>
            <p:cNvPicPr>
              <a:picLocks noChangeAspect="1"/>
            </p:cNvPicPr>
            <p:nvPr/>
          </p:nvPicPr>
          <p:blipFill>
            <a:blip r:embed="rId2"/>
            <a:stretch>
              <a:fillRect/>
            </a:stretch>
          </p:blipFill>
          <p:spPr>
            <a:xfrm>
              <a:off x="4334251" y="3432068"/>
              <a:ext cx="1990408" cy="902204"/>
            </a:xfrm>
            <a:prstGeom prst="rect">
              <a:avLst/>
            </a:prstGeom>
          </p:spPr>
        </p:pic>
        <p:grpSp>
          <p:nvGrpSpPr>
            <p:cNvPr id="8" name="Groupe 7">
              <a:extLst>
                <a:ext uri="{FF2B5EF4-FFF2-40B4-BE49-F238E27FC236}">
                  <a16:creationId xmlns:a16="http://schemas.microsoft.com/office/drawing/2014/main" id="{C041768A-2221-4765-B0D3-A937174887C6}"/>
                </a:ext>
              </a:extLst>
            </p:cNvPr>
            <p:cNvGrpSpPr/>
            <p:nvPr/>
          </p:nvGrpSpPr>
          <p:grpSpPr>
            <a:xfrm>
              <a:off x="2327717" y="2444599"/>
              <a:ext cx="8637006" cy="3354765"/>
              <a:chOff x="2391091" y="2010033"/>
              <a:chExt cx="8637006" cy="3354765"/>
            </a:xfrm>
          </p:grpSpPr>
          <p:sp>
            <p:nvSpPr>
              <p:cNvPr id="6" name="ZoneTexte 5"/>
              <p:cNvSpPr txBox="1"/>
              <p:nvPr/>
            </p:nvSpPr>
            <p:spPr>
              <a:xfrm>
                <a:off x="2391091" y="2010033"/>
                <a:ext cx="8637006" cy="3354765"/>
              </a:xfrm>
              <a:prstGeom prst="rect">
                <a:avLst/>
              </a:prstGeom>
              <a:noFill/>
              <a:ln>
                <a:solidFill>
                  <a:srgbClr val="FF0000"/>
                </a:solidFill>
              </a:ln>
            </p:spPr>
            <p:txBody>
              <a:bodyPr wrap="square" rtlCol="0">
                <a:spAutoFit/>
              </a:bodyPr>
              <a:lstStyle/>
              <a:p>
                <a:r>
                  <a:rPr lang="fr-FR" dirty="0"/>
                  <a:t>Considérant les gammes de fréquence, </a:t>
                </a:r>
                <a:r>
                  <a:rPr lang="fr-FR" dirty="0">
                    <a:solidFill>
                      <a:srgbClr val="FF0000"/>
                    </a:solidFill>
                  </a:rPr>
                  <a:t>les émissions d’ondes sont négligeables</a:t>
                </a:r>
                <a:r>
                  <a:rPr lang="fr-FR" dirty="0"/>
                  <a:t>, on mesure les champs (magnétiques et/ou électriques).</a:t>
                </a:r>
              </a:p>
              <a:p>
                <a:endParaRPr lang="fr-FR" dirty="0"/>
              </a:p>
              <a:p>
                <a:endParaRPr lang="fr-FR" dirty="0">
                  <a:solidFill>
                    <a:srgbClr val="FF0000"/>
                  </a:solidFill>
                </a:endParaRPr>
              </a:p>
              <a:p>
                <a:endParaRPr lang="fr-FR" dirty="0">
                  <a:solidFill>
                    <a:srgbClr val="FF0000"/>
                  </a:solidFill>
                </a:endParaRPr>
              </a:p>
              <a:p>
                <a:endParaRPr lang="fr-FR" dirty="0">
                  <a:solidFill>
                    <a:srgbClr val="FF0000"/>
                  </a:solidFill>
                </a:endParaRPr>
              </a:p>
              <a:p>
                <a:endParaRPr lang="fr-FR" dirty="0">
                  <a:solidFill>
                    <a:srgbClr val="FF0000"/>
                  </a:solidFill>
                </a:endParaRPr>
              </a:p>
              <a:p>
                <a:r>
                  <a:rPr lang="fr-FR" dirty="0">
                    <a:solidFill>
                      <a:srgbClr val="FF0000"/>
                    </a:solidFill>
                  </a:rPr>
                  <a:t>Avis de l’ANSES – </a:t>
                </a:r>
                <a:r>
                  <a:rPr lang="fr-FR" dirty="0"/>
                  <a:t>Déc 2016 (</a:t>
                </a:r>
                <a:r>
                  <a:rPr lang="fr-FR" sz="1400" dirty="0"/>
                  <a:t>Exposition de la population</a:t>
                </a:r>
              </a:p>
              <a:p>
                <a:r>
                  <a:rPr lang="fr-FR" sz="1400" dirty="0"/>
                  <a:t>aux champs électro-magnétiques émis par les « compteurs communicants ») </a:t>
                </a:r>
              </a:p>
              <a:p>
                <a:r>
                  <a:rPr lang="fr-FR" dirty="0"/>
                  <a:t>« </a:t>
                </a:r>
                <a:r>
                  <a:rPr lang="fr-FR" dirty="0">
                    <a:solidFill>
                      <a:srgbClr val="0070C0"/>
                    </a:solidFill>
                  </a:rPr>
                  <a:t>Les niveaux d’exposition engendrés par les émissions (intentionnelles pour les compteurs radio eau et gaz, non intentionnelles pour le compteur CPL pour l’électricité) sont très faibles vis-à-vis des valeurs limites réglementaires.”</a:t>
                </a:r>
              </a:p>
            </p:txBody>
          </p:sp>
          <p:pic>
            <p:nvPicPr>
              <p:cNvPr id="7" name="Image 6">
                <a:extLst>
                  <a:ext uri="{FF2B5EF4-FFF2-40B4-BE49-F238E27FC236}">
                    <a16:creationId xmlns:a16="http://schemas.microsoft.com/office/drawing/2014/main" id="{0EC5979F-229E-495C-938F-6BB2BF709FA7}"/>
                  </a:ext>
                </a:extLst>
              </p:cNvPr>
              <p:cNvPicPr>
                <a:picLocks noChangeAspect="1"/>
              </p:cNvPicPr>
              <p:nvPr/>
            </p:nvPicPr>
            <p:blipFill rotWithShape="1">
              <a:blip r:embed="rId3"/>
              <a:srcRect l="17127" r="19474"/>
              <a:stretch/>
            </p:blipFill>
            <p:spPr>
              <a:xfrm>
                <a:off x="9276270" y="2738676"/>
                <a:ext cx="1302774" cy="1643982"/>
              </a:xfrm>
              <a:prstGeom prst="rect">
                <a:avLst/>
              </a:prstGeom>
            </p:spPr>
          </p:pic>
        </p:grpSp>
      </p:grpSp>
      <p:sp>
        <p:nvSpPr>
          <p:cNvPr id="11" name="ZoneTexte 10">
            <a:extLst>
              <a:ext uri="{FF2B5EF4-FFF2-40B4-BE49-F238E27FC236}">
                <a16:creationId xmlns:a16="http://schemas.microsoft.com/office/drawing/2014/main" id="{4629E503-5C52-4A92-58F4-E5C5E1D2B209}"/>
              </a:ext>
            </a:extLst>
          </p:cNvPr>
          <p:cNvSpPr txBox="1"/>
          <p:nvPr/>
        </p:nvSpPr>
        <p:spPr>
          <a:xfrm>
            <a:off x="7333128" y="331265"/>
            <a:ext cx="3452643"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CPL, Linky,…</a:t>
            </a:r>
          </a:p>
        </p:txBody>
      </p:sp>
    </p:spTree>
    <p:extLst>
      <p:ext uri="{BB962C8B-B14F-4D97-AF65-F5344CB8AC3E}">
        <p14:creationId xmlns:p14="http://schemas.microsoft.com/office/powerpoint/2010/main" val="3591636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3AE1246-3E6E-43D9-B8FC-6D8B0E9B283E}"/>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C16238B6-F142-4FCE-B46A-807125C4CF06}"/>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1DF94008-BEF8-4705-ABD2-A3DC635A7F05}"/>
              </a:ext>
            </a:extLst>
          </p:cNvPr>
          <p:cNvSpPr>
            <a:spLocks noGrp="1"/>
          </p:cNvSpPr>
          <p:nvPr>
            <p:ph type="sldNum" sz="quarter" idx="12"/>
          </p:nvPr>
        </p:nvSpPr>
        <p:spPr/>
        <p:txBody>
          <a:bodyPr/>
          <a:lstStyle/>
          <a:p>
            <a:fld id="{28CF56FF-A9C7-48CE-B5A8-E2EC5C60375F}" type="slidenum">
              <a:rPr lang="en-GB" smtClean="0"/>
              <a:t>39</a:t>
            </a:fld>
            <a:endParaRPr lang="en-GB"/>
          </a:p>
        </p:txBody>
      </p:sp>
      <p:pic>
        <p:nvPicPr>
          <p:cNvPr id="1026" name="Picture 2" descr="RÃ©sultat de recherche d'images pour &quot;principe du four Ã  micro ondes&quot;">
            <a:extLst>
              <a:ext uri="{FF2B5EF4-FFF2-40B4-BE49-F238E27FC236}">
                <a16:creationId xmlns:a16="http://schemas.microsoft.com/office/drawing/2014/main" id="{EE2E7D15-08BB-4272-915B-5ABE4D407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532" y="968909"/>
            <a:ext cx="6399292" cy="369492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0060B6E-9DB8-49D7-BE1C-DD0A14574877}"/>
              </a:ext>
            </a:extLst>
          </p:cNvPr>
          <p:cNvSpPr txBox="1"/>
          <p:nvPr/>
        </p:nvSpPr>
        <p:spPr>
          <a:xfrm>
            <a:off x="2444437" y="4799655"/>
            <a:ext cx="8609844" cy="830997"/>
          </a:xfrm>
          <a:prstGeom prst="rect">
            <a:avLst/>
          </a:prstGeom>
          <a:noFill/>
        </p:spPr>
        <p:txBody>
          <a:bodyPr wrap="square" rtlCol="0">
            <a:spAutoFit/>
          </a:bodyPr>
          <a:lstStyle/>
          <a:p>
            <a:r>
              <a:rPr lang="fr-FR" sz="1600" dirty="0">
                <a:solidFill>
                  <a:srgbClr val="0070C0"/>
                </a:solidFill>
              </a:rPr>
              <a:t> Le débit d'absorption spécifique mesuré à une distance de </a:t>
            </a:r>
            <a:r>
              <a:rPr lang="fr-FR" sz="1600" dirty="0">
                <a:solidFill>
                  <a:srgbClr val="FF0000"/>
                </a:solidFill>
              </a:rPr>
              <a:t>5 cm</a:t>
            </a:r>
            <a:r>
              <a:rPr lang="fr-FR" sz="1600" dirty="0">
                <a:solidFill>
                  <a:srgbClr val="0070C0"/>
                </a:solidFill>
              </a:rPr>
              <a:t>, pour un débit de fuite égal au maximum toléré, est de 0,256 W/kg </a:t>
            </a:r>
          </a:p>
          <a:p>
            <a:r>
              <a:rPr lang="fr-FR" sz="1600" dirty="0">
                <a:solidFill>
                  <a:srgbClr val="FF0000"/>
                </a:solidFill>
              </a:rPr>
              <a:t>soit 10 fois moins que la valeur limite recommandée pour un mobile GSM </a:t>
            </a:r>
            <a:r>
              <a:rPr lang="fr-FR" sz="1600" dirty="0"/>
              <a:t>(</a:t>
            </a:r>
            <a:r>
              <a:rPr lang="fr-FR" sz="1600" dirty="0" err="1"/>
              <a:t>Wikipedia</a:t>
            </a:r>
            <a:r>
              <a:rPr lang="fr-FR" sz="1600" dirty="0"/>
              <a:t>)</a:t>
            </a:r>
          </a:p>
        </p:txBody>
      </p:sp>
      <p:sp>
        <p:nvSpPr>
          <p:cNvPr id="7" name="ZoneTexte 6">
            <a:extLst>
              <a:ext uri="{FF2B5EF4-FFF2-40B4-BE49-F238E27FC236}">
                <a16:creationId xmlns:a16="http://schemas.microsoft.com/office/drawing/2014/main" id="{1AB4C359-FA3E-5098-F637-12A882270131}"/>
              </a:ext>
            </a:extLst>
          </p:cNvPr>
          <p:cNvSpPr txBox="1"/>
          <p:nvPr/>
        </p:nvSpPr>
        <p:spPr>
          <a:xfrm>
            <a:off x="7333128" y="331265"/>
            <a:ext cx="3452643"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Le four à micro-ondes</a:t>
            </a:r>
          </a:p>
        </p:txBody>
      </p:sp>
    </p:spTree>
    <p:extLst>
      <p:ext uri="{BB962C8B-B14F-4D97-AF65-F5344CB8AC3E}">
        <p14:creationId xmlns:p14="http://schemas.microsoft.com/office/powerpoint/2010/main" val="4219053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D230D5B-E118-BF74-B319-2BD6B6FC5CA0}"/>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1B405B2F-609C-6AE3-8FBB-37FFF663E535}"/>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10EA6382-C249-D14F-57F1-5AF164BDF6C0}"/>
              </a:ext>
            </a:extLst>
          </p:cNvPr>
          <p:cNvSpPr>
            <a:spLocks noGrp="1"/>
          </p:cNvSpPr>
          <p:nvPr>
            <p:ph type="sldNum" sz="quarter" idx="12"/>
          </p:nvPr>
        </p:nvSpPr>
        <p:spPr/>
        <p:txBody>
          <a:bodyPr/>
          <a:lstStyle/>
          <a:p>
            <a:fld id="{28CF56FF-A9C7-48CE-B5A8-E2EC5C60375F}" type="slidenum">
              <a:rPr lang="en-GB" smtClean="0"/>
              <a:t>4</a:t>
            </a:fld>
            <a:endParaRPr lang="en-GB"/>
          </a:p>
        </p:txBody>
      </p:sp>
      <p:pic>
        <p:nvPicPr>
          <p:cNvPr id="5" name="Image 4">
            <a:extLst>
              <a:ext uri="{FF2B5EF4-FFF2-40B4-BE49-F238E27FC236}">
                <a16:creationId xmlns:a16="http://schemas.microsoft.com/office/drawing/2014/main" id="{0D432A6B-C791-BE03-5D8B-90BFD53B0B59}"/>
              </a:ext>
            </a:extLst>
          </p:cNvPr>
          <p:cNvPicPr>
            <a:picLocks noChangeAspect="1"/>
          </p:cNvPicPr>
          <p:nvPr/>
        </p:nvPicPr>
        <p:blipFill>
          <a:blip r:embed="rId2"/>
          <a:srcRect l="20179" t="4058" r="21291" b="9420"/>
          <a:stretch/>
        </p:blipFill>
        <p:spPr>
          <a:xfrm>
            <a:off x="2055057" y="1152907"/>
            <a:ext cx="4480213" cy="3862403"/>
          </a:xfrm>
          <a:prstGeom prst="rect">
            <a:avLst/>
          </a:prstGeom>
          <a:ln>
            <a:solidFill>
              <a:srgbClr val="C00000"/>
            </a:solidFill>
          </a:ln>
        </p:spPr>
      </p:pic>
      <p:sp>
        <p:nvSpPr>
          <p:cNvPr id="6" name="ZoneTexte 5">
            <a:extLst>
              <a:ext uri="{FF2B5EF4-FFF2-40B4-BE49-F238E27FC236}">
                <a16:creationId xmlns:a16="http://schemas.microsoft.com/office/drawing/2014/main" id="{03BD5573-0AEA-ADAD-6E27-6708FDADDCCF}"/>
              </a:ext>
            </a:extLst>
          </p:cNvPr>
          <p:cNvSpPr txBox="1"/>
          <p:nvPr/>
        </p:nvSpPr>
        <p:spPr>
          <a:xfrm>
            <a:off x="8357780" y="357067"/>
            <a:ext cx="2795289"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Risque et danger</a:t>
            </a:r>
          </a:p>
        </p:txBody>
      </p:sp>
      <p:sp>
        <p:nvSpPr>
          <p:cNvPr id="7" name="ZoneTexte 6">
            <a:extLst>
              <a:ext uri="{FF2B5EF4-FFF2-40B4-BE49-F238E27FC236}">
                <a16:creationId xmlns:a16="http://schemas.microsoft.com/office/drawing/2014/main" id="{9854E08B-1D0A-4EC4-C50D-26FC9892EC3F}"/>
              </a:ext>
            </a:extLst>
          </p:cNvPr>
          <p:cNvSpPr txBox="1"/>
          <p:nvPr/>
        </p:nvSpPr>
        <p:spPr>
          <a:xfrm>
            <a:off x="6893859" y="1213729"/>
            <a:ext cx="3924353" cy="830997"/>
          </a:xfrm>
          <a:prstGeom prst="rect">
            <a:avLst/>
          </a:prstGeom>
          <a:noFill/>
          <a:ln>
            <a:solidFill>
              <a:srgbClr val="C00000"/>
            </a:solidFill>
          </a:ln>
        </p:spPr>
        <p:txBody>
          <a:bodyPr wrap="square" rtlCol="0">
            <a:spAutoFit/>
          </a:bodyPr>
          <a:lstStyle/>
          <a:p>
            <a:r>
              <a:rPr lang="fr-FR" sz="1600" dirty="0">
                <a:solidFill>
                  <a:srgbClr val="0070C0"/>
                </a:solidFill>
              </a:rPr>
              <a:t>Même si le téléphone mobile est peu dangereux, il est nécessaire d’évaluer les risques</a:t>
            </a:r>
          </a:p>
        </p:txBody>
      </p:sp>
      <p:sp>
        <p:nvSpPr>
          <p:cNvPr id="9" name="ZoneTexte 8">
            <a:extLst>
              <a:ext uri="{FF2B5EF4-FFF2-40B4-BE49-F238E27FC236}">
                <a16:creationId xmlns:a16="http://schemas.microsoft.com/office/drawing/2014/main" id="{C93C8EF5-A1DA-C9C5-FE92-C53265B837EF}"/>
              </a:ext>
            </a:extLst>
          </p:cNvPr>
          <p:cNvSpPr txBox="1"/>
          <p:nvPr/>
        </p:nvSpPr>
        <p:spPr>
          <a:xfrm>
            <a:off x="6893857" y="5015310"/>
            <a:ext cx="3924353" cy="830997"/>
          </a:xfrm>
          <a:prstGeom prst="rect">
            <a:avLst/>
          </a:prstGeom>
          <a:noFill/>
        </p:spPr>
        <p:txBody>
          <a:bodyPr wrap="square">
            <a:spAutoFit/>
          </a:bodyPr>
          <a:lstStyle/>
          <a:p>
            <a:r>
              <a:rPr lang="fr-FR" sz="1200" dirty="0"/>
              <a:t>Dans le monde, on estime à 1.2 million le nombre des personnes tuées chaque année dans des accidents de la route et à 50 millions le nombre de blessés ou handicapés (OMS, 2009c)</a:t>
            </a:r>
          </a:p>
        </p:txBody>
      </p:sp>
      <p:pic>
        <p:nvPicPr>
          <p:cNvPr id="10" name="Image 9">
            <a:extLst>
              <a:ext uri="{FF2B5EF4-FFF2-40B4-BE49-F238E27FC236}">
                <a16:creationId xmlns:a16="http://schemas.microsoft.com/office/drawing/2014/main" id="{4E853F0F-8E19-ABC9-3D74-D03FA6E5AA94}"/>
              </a:ext>
            </a:extLst>
          </p:cNvPr>
          <p:cNvPicPr>
            <a:picLocks noChangeAspect="1"/>
          </p:cNvPicPr>
          <p:nvPr/>
        </p:nvPicPr>
        <p:blipFill>
          <a:blip r:embed="rId3"/>
          <a:stretch>
            <a:fillRect/>
          </a:stretch>
        </p:blipFill>
        <p:spPr>
          <a:xfrm>
            <a:off x="7274949" y="2328856"/>
            <a:ext cx="3543261" cy="2657446"/>
          </a:xfrm>
          <a:prstGeom prst="rect">
            <a:avLst/>
          </a:prstGeom>
          <a:ln>
            <a:solidFill>
              <a:srgbClr val="C00000"/>
            </a:solidFill>
          </a:ln>
        </p:spPr>
      </p:pic>
    </p:spTree>
    <p:extLst>
      <p:ext uri="{BB962C8B-B14F-4D97-AF65-F5344CB8AC3E}">
        <p14:creationId xmlns:p14="http://schemas.microsoft.com/office/powerpoint/2010/main" val="290747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33A81-C7ED-D942-FE05-262A2C0ECDF2}"/>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22F1CF-1D00-F03B-2130-B6504A72DA56}"/>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318A3F96-C439-CF6A-7210-0BA7EB93B812}"/>
              </a:ext>
            </a:extLst>
          </p:cNvPr>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DC314E4A-72A1-D0A7-33AD-7AAF4618E020}"/>
              </a:ext>
            </a:extLst>
          </p:cNvPr>
          <p:cNvSpPr>
            <a:spLocks noGrp="1"/>
          </p:cNvSpPr>
          <p:nvPr>
            <p:ph type="sldNum" sz="quarter" idx="12"/>
          </p:nvPr>
        </p:nvSpPr>
        <p:spPr>
          <a:xfrm>
            <a:off x="2035228" y="787784"/>
            <a:ext cx="584978" cy="365125"/>
          </a:xfrm>
        </p:spPr>
        <p:txBody>
          <a:bodyPr/>
          <a:lstStyle/>
          <a:p>
            <a:fld id="{28CF56FF-A9C7-48CE-B5A8-E2EC5C60375F}" type="slidenum">
              <a:rPr lang="en-GB" smtClean="0"/>
              <a:t>40</a:t>
            </a:fld>
            <a:endParaRPr lang="en-GB" dirty="0"/>
          </a:p>
        </p:txBody>
      </p:sp>
      <p:sp>
        <p:nvSpPr>
          <p:cNvPr id="5" name="ZoneTexte 4">
            <a:extLst>
              <a:ext uri="{FF2B5EF4-FFF2-40B4-BE49-F238E27FC236}">
                <a16:creationId xmlns:a16="http://schemas.microsoft.com/office/drawing/2014/main" id="{5B3FAFCD-2D7E-F750-5108-1B0B22612216}"/>
              </a:ext>
            </a:extLst>
          </p:cNvPr>
          <p:cNvSpPr txBox="1"/>
          <p:nvPr/>
        </p:nvSpPr>
        <p:spPr>
          <a:xfrm>
            <a:off x="5558672" y="395926"/>
            <a:ext cx="4504108" cy="369332"/>
          </a:xfrm>
          <a:prstGeom prst="rect">
            <a:avLst/>
          </a:prstGeom>
          <a:noFill/>
        </p:spPr>
        <p:txBody>
          <a:bodyPr wrap="square" rtlCol="0">
            <a:spAutoFit/>
          </a:bodyPr>
          <a:lstStyle/>
          <a:p>
            <a:r>
              <a:rPr lang="fr-FR" dirty="0">
                <a:solidFill>
                  <a:srgbClr val="FF0000"/>
                </a:solidFill>
              </a:rPr>
              <a:t>En résumé</a:t>
            </a:r>
            <a:endParaRPr lang="en-GB" dirty="0">
              <a:solidFill>
                <a:srgbClr val="FF0000"/>
              </a:solidFill>
            </a:endParaRPr>
          </a:p>
        </p:txBody>
      </p:sp>
      <p:sp>
        <p:nvSpPr>
          <p:cNvPr id="6" name="ZoneTexte 5">
            <a:extLst>
              <a:ext uri="{FF2B5EF4-FFF2-40B4-BE49-F238E27FC236}">
                <a16:creationId xmlns:a16="http://schemas.microsoft.com/office/drawing/2014/main" id="{9C0C4074-D8F9-722E-8690-26D6AD7F9098}"/>
              </a:ext>
            </a:extLst>
          </p:cNvPr>
          <p:cNvSpPr txBox="1"/>
          <p:nvPr/>
        </p:nvSpPr>
        <p:spPr>
          <a:xfrm>
            <a:off x="2192018" y="1546673"/>
            <a:ext cx="9013863" cy="4185761"/>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rgbClr val="0070C0"/>
                </a:solidFill>
                <a:sym typeface="Wingdings" panose="05000000000000000000" pitchFamily="2" charset="2"/>
              </a:rPr>
              <a:t>Les effets potentiels des ondes sont physiques, physiologiques et psychologiques</a:t>
            </a:r>
          </a:p>
          <a:p>
            <a:pPr marL="285750" indent="-285750">
              <a:buFont typeface="Arial" panose="020B0604020202020204" pitchFamily="34" charset="0"/>
              <a:buChar char="•"/>
            </a:pPr>
            <a:r>
              <a:rPr lang="fr-FR" sz="1400" dirty="0">
                <a:solidFill>
                  <a:srgbClr val="0070C0"/>
                </a:solidFill>
                <a:sym typeface="Wingdings" panose="05000000000000000000" pitchFamily="2" charset="2"/>
              </a:rPr>
              <a:t>Les ondes de fréquences au-delà de la lumière visible (UV, X et gamma) sont ionisantes : susceptibles selon leur énergie de détériorer les molécules d’ADN, d’ioniser les molécules ou induire des radioactivités.</a:t>
            </a:r>
          </a:p>
          <a:p>
            <a:pPr marL="285750" indent="-285750">
              <a:buFont typeface="Arial" panose="020B0604020202020204" pitchFamily="34" charset="0"/>
              <a:buChar char="•"/>
            </a:pPr>
            <a:r>
              <a:rPr lang="fr-FR" sz="1400" dirty="0">
                <a:solidFill>
                  <a:srgbClr val="0070C0"/>
                </a:solidFill>
                <a:sym typeface="Wingdings" panose="05000000000000000000" pitchFamily="2" charset="2"/>
              </a:rPr>
              <a:t>Les ondes de fréquences plus basses que la lumière visible (Infra-rouge, microondes, ondes radio) ne sont pas ionisantes et sont absorbées sous forme de chaleur, mais peuvent avoir des effets physiologiques.</a:t>
            </a:r>
          </a:p>
          <a:p>
            <a:pPr marL="285750" indent="-285750">
              <a:buFont typeface="Arial" panose="020B0604020202020204" pitchFamily="34" charset="0"/>
              <a:buChar char="•"/>
            </a:pPr>
            <a:r>
              <a:rPr lang="fr-FR" sz="1400" dirty="0">
                <a:solidFill>
                  <a:srgbClr val="0070C0"/>
                </a:solidFill>
                <a:sym typeface="Wingdings" panose="05000000000000000000" pitchFamily="2" charset="2"/>
              </a:rPr>
              <a:t>Des normes internationales ont été établies pour limiter les effets des ondes (en général moins de 100 Volts/m)</a:t>
            </a:r>
          </a:p>
          <a:p>
            <a:pPr marL="285750" indent="-285750">
              <a:buFont typeface="Arial" panose="020B0604020202020204" pitchFamily="34" charset="0"/>
              <a:buChar char="•"/>
            </a:pPr>
            <a:r>
              <a:rPr lang="fr-FR" sz="1400" dirty="0">
                <a:solidFill>
                  <a:srgbClr val="0070C0"/>
                </a:solidFill>
                <a:sym typeface="Wingdings" panose="05000000000000000000" pitchFamily="2" charset="2"/>
              </a:rPr>
              <a:t>Ces normes sont basées sur de multiples expériences : d’une part in vitro ou avec des modèles animaux, d’autre part par des études épidémiologiques sur l’Homme.</a:t>
            </a:r>
          </a:p>
          <a:p>
            <a:pPr marL="285750" indent="-285750">
              <a:buFont typeface="Arial" panose="020B0604020202020204" pitchFamily="34" charset="0"/>
              <a:buChar char="•"/>
            </a:pPr>
            <a:r>
              <a:rPr lang="fr-FR" sz="1400" dirty="0">
                <a:solidFill>
                  <a:srgbClr val="0070C0"/>
                </a:solidFill>
                <a:sym typeface="Wingdings" panose="05000000000000000000" pitchFamily="2" charset="2"/>
              </a:rPr>
              <a:t>En 2011, l’OMS a classé les ondes de la téléphonie mobile comme « peut-être cancérogènes pour l'homme (Groupe 2B) ». En 2018, elle conclut « À ce jour, aucun effet nuisible sur la santé causé par l'usage d'un téléphone mobile n'a été démontré ».</a:t>
            </a:r>
          </a:p>
          <a:p>
            <a:pPr marL="285750" indent="-285750">
              <a:buFont typeface="Arial" panose="020B0604020202020204" pitchFamily="34" charset="0"/>
              <a:buChar char="•"/>
            </a:pPr>
            <a:r>
              <a:rPr lang="fr-FR" sz="1400" dirty="0">
                <a:solidFill>
                  <a:srgbClr val="0070C0"/>
                </a:solidFill>
                <a:sym typeface="Wingdings" panose="05000000000000000000" pitchFamily="2" charset="2"/>
              </a:rPr>
              <a:t>Le développement de la 5G à des fréquences proches de la 4G a des effets attendus similaires à celle-ci. Autour de 25 GHz (développement futur), les effets attendus – et à approfondir – sont liés à la plus faible absorption par les tissus (dépôt d’énergie en surface).</a:t>
            </a:r>
          </a:p>
          <a:p>
            <a:pPr marL="285750" indent="-285750">
              <a:buFont typeface="Arial" panose="020B0604020202020204" pitchFamily="34" charset="0"/>
              <a:buChar char="•"/>
            </a:pPr>
            <a:r>
              <a:rPr lang="fr-FR" sz="1400" dirty="0">
                <a:solidFill>
                  <a:srgbClr val="0070C0"/>
                </a:solidFill>
              </a:rPr>
              <a:t>Les niveaux d’exposition engendrés par les compteurs Linky, courants porteurs, four à microondes, etc… sont très faibles vis-à-vis des valeurs limites réglementaires</a:t>
            </a:r>
            <a:endParaRPr lang="fr-FR" sz="1400" dirty="0">
              <a:solidFill>
                <a:srgbClr val="0070C0"/>
              </a:solidFill>
              <a:sym typeface="Wingdings" panose="05000000000000000000" pitchFamily="2" charset="2"/>
            </a:endParaRPr>
          </a:p>
        </p:txBody>
      </p:sp>
    </p:spTree>
    <p:extLst>
      <p:ext uri="{BB962C8B-B14F-4D97-AF65-F5344CB8AC3E}">
        <p14:creationId xmlns:p14="http://schemas.microsoft.com/office/powerpoint/2010/main" val="1448110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ADB9435-8561-F2E3-F232-D3126866ECF6}"/>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88C8B5DC-DB33-8292-D368-1485D993B22F}"/>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C0F6748E-E1BF-72F0-9E5A-0C761A907BE6}"/>
              </a:ext>
            </a:extLst>
          </p:cNvPr>
          <p:cNvSpPr>
            <a:spLocks noGrp="1"/>
          </p:cNvSpPr>
          <p:nvPr>
            <p:ph type="sldNum" sz="quarter" idx="12"/>
          </p:nvPr>
        </p:nvSpPr>
        <p:spPr/>
        <p:txBody>
          <a:bodyPr/>
          <a:lstStyle/>
          <a:p>
            <a:fld id="{28CF56FF-A9C7-48CE-B5A8-E2EC5C60375F}" type="slidenum">
              <a:rPr lang="en-GB" smtClean="0"/>
              <a:t>41</a:t>
            </a:fld>
            <a:endParaRPr lang="en-GB"/>
          </a:p>
        </p:txBody>
      </p:sp>
      <p:pic>
        <p:nvPicPr>
          <p:cNvPr id="11" name="Image 10">
            <a:extLst>
              <a:ext uri="{FF2B5EF4-FFF2-40B4-BE49-F238E27FC236}">
                <a16:creationId xmlns:a16="http://schemas.microsoft.com/office/drawing/2014/main" id="{3C63818A-E640-8009-DE7C-87A140DC0704}"/>
              </a:ext>
            </a:extLst>
          </p:cNvPr>
          <p:cNvPicPr>
            <a:picLocks noChangeAspect="1"/>
          </p:cNvPicPr>
          <p:nvPr/>
        </p:nvPicPr>
        <p:blipFill>
          <a:blip r:embed="rId2"/>
          <a:srcRect l="1" r="-510" b="38439"/>
          <a:stretch>
            <a:fillRect/>
          </a:stretch>
        </p:blipFill>
        <p:spPr>
          <a:xfrm>
            <a:off x="2043612" y="1090845"/>
            <a:ext cx="4960032" cy="4676309"/>
          </a:xfrm>
          <a:prstGeom prst="rect">
            <a:avLst/>
          </a:prstGeom>
          <a:ln>
            <a:solidFill>
              <a:srgbClr val="C00000"/>
            </a:solidFill>
          </a:ln>
        </p:spPr>
      </p:pic>
      <p:sp>
        <p:nvSpPr>
          <p:cNvPr id="12" name="ZoneTexte 11">
            <a:extLst>
              <a:ext uri="{FF2B5EF4-FFF2-40B4-BE49-F238E27FC236}">
                <a16:creationId xmlns:a16="http://schemas.microsoft.com/office/drawing/2014/main" id="{C4B0CC19-EE0B-2A89-A7B7-3BA260090A2A}"/>
              </a:ext>
            </a:extLst>
          </p:cNvPr>
          <p:cNvSpPr txBox="1"/>
          <p:nvPr/>
        </p:nvSpPr>
        <p:spPr>
          <a:xfrm>
            <a:off x="7104932" y="1090845"/>
            <a:ext cx="4708187" cy="4993675"/>
          </a:xfrm>
          <a:prstGeom prst="rect">
            <a:avLst/>
          </a:prstGeom>
          <a:noFill/>
        </p:spPr>
        <p:txBody>
          <a:bodyPr wrap="square" rtlCol="0">
            <a:spAutoFit/>
          </a:bodyPr>
          <a:lstStyle/>
          <a:p>
            <a:r>
              <a:rPr lang="fr-FR" sz="1050" dirty="0"/>
              <a:t>Dans presque toutes les cuisines françaises, trône un micro-ondes, ce fidèle allié du quotidien. Depuis son arrivée massive dans les foyers dans les années 1980, il a révolutionné la façon de réchauffer un plat ou de décongeler un repas, sans même effleurer une casserole. Avec son prix attractif et son format compact, il n’a pas tardé à conquérir près de 90 % des ménages. Pourtant, derrière son apparente praticité, cet appareil n’est pas exempt de critiques. Certains experts pointent même du doigt des risques pour la santé, rappelant que la simplicité a parfois un coût caché.</a:t>
            </a:r>
          </a:p>
          <a:p>
            <a:r>
              <a:rPr lang="fr-FR" sz="1050" b="1" dirty="0"/>
              <a:t>Micro-ondes : un allié de la cuisine sous surveillance</a:t>
            </a:r>
          </a:p>
          <a:p>
            <a:r>
              <a:rPr lang="fr-FR" sz="1050" dirty="0"/>
              <a:t>Le micro-ondes brille par sa rapidité, capable en quelques secondes à peine de</a:t>
            </a:r>
            <a:r>
              <a:rPr lang="fr-FR" sz="1050" b="1" dirty="0"/>
              <a:t> réchauffer une assiette</a:t>
            </a:r>
            <a:r>
              <a:rPr lang="fr-FR" sz="1050" dirty="0"/>
              <a:t> grâce à ses rayonnements électromagnétiques. Pratique, certes, mais cette prouesse technique n'est pas exempte de </a:t>
            </a:r>
            <a:r>
              <a:rPr lang="fr-FR" sz="1050" b="1" dirty="0"/>
              <a:t>zones d'ombre</a:t>
            </a:r>
            <a:r>
              <a:rPr lang="fr-FR" sz="1050" dirty="0"/>
              <a:t>. </a:t>
            </a:r>
            <a:r>
              <a:rPr lang="fr-FR" sz="1050" dirty="0">
                <a:highlight>
                  <a:srgbClr val="FFFF00"/>
                </a:highlight>
              </a:rPr>
              <a:t>Si les ondes qu’il émet ne sont pas nocives comme </a:t>
            </a:r>
            <a:r>
              <a:rPr lang="fr-FR" sz="1050" u="sng" dirty="0">
                <a:highlight>
                  <a:srgbClr val="FFFF00"/>
                </a:highlight>
                <a:hlinkClick r:id="rId3"/>
              </a:rPr>
              <a:t>celles des téléphones portables</a:t>
            </a:r>
            <a:r>
              <a:rPr lang="fr-FR" sz="1050" dirty="0">
                <a:highlight>
                  <a:srgbClr val="FFFF00"/>
                </a:highlight>
              </a:rPr>
              <a:t>, leur interaction avec certains aliments peut susciter des </a:t>
            </a:r>
            <a:r>
              <a:rPr lang="fr-FR" sz="1050" b="1" dirty="0">
                <a:highlight>
                  <a:srgbClr val="FFFF00"/>
                </a:highlight>
              </a:rPr>
              <a:t>réactions chimiques problématiques</a:t>
            </a:r>
            <a:r>
              <a:rPr lang="fr-FR" sz="1050" dirty="0">
                <a:highlight>
                  <a:srgbClr val="FFFF00"/>
                </a:highlight>
              </a:rPr>
              <a:t>.</a:t>
            </a:r>
          </a:p>
          <a:p>
            <a:r>
              <a:rPr lang="fr-FR" sz="1400" dirty="0">
                <a:highlight>
                  <a:srgbClr val="FFFF00"/>
                </a:highlight>
              </a:rPr>
              <a:t>Une </a:t>
            </a:r>
            <a:r>
              <a:rPr lang="fr-FR" sz="1400" b="1" dirty="0">
                <a:highlight>
                  <a:srgbClr val="FFFF00"/>
                </a:highlight>
              </a:rPr>
              <a:t>étude polonaise de 2020</a:t>
            </a:r>
            <a:r>
              <a:rPr lang="fr-FR" sz="1400" dirty="0">
                <a:highlight>
                  <a:srgbClr val="FFFF00"/>
                </a:highlight>
              </a:rPr>
              <a:t>, publiée dans la </a:t>
            </a:r>
            <a:r>
              <a:rPr lang="fr-FR" sz="1400" i="1" dirty="0">
                <a:highlight>
                  <a:srgbClr val="FFFF00"/>
                </a:highlight>
              </a:rPr>
              <a:t>National Library of </a:t>
            </a:r>
            <a:r>
              <a:rPr lang="fr-FR" sz="1400" i="1" dirty="0" err="1">
                <a:highlight>
                  <a:srgbClr val="FFFF00"/>
                </a:highlight>
              </a:rPr>
              <a:t>Medicine</a:t>
            </a:r>
            <a:r>
              <a:rPr lang="fr-FR" sz="1400" dirty="0">
                <a:highlight>
                  <a:srgbClr val="FFFF00"/>
                </a:highlight>
              </a:rPr>
              <a:t>, met en lumière un phénomène inquiétant : "</a:t>
            </a:r>
            <a:r>
              <a:rPr lang="fr-FR" sz="1400" i="1" dirty="0">
                <a:highlight>
                  <a:srgbClr val="FFFF00"/>
                </a:highlight>
              </a:rPr>
              <a:t>L'augmentation incontrôlée et inégale de la température dans les différentes couches des aliments favorise une quantité importante de</a:t>
            </a:r>
            <a:r>
              <a:rPr lang="fr-FR" sz="1400" b="1" i="1" dirty="0">
                <a:highlight>
                  <a:srgbClr val="FFFF00"/>
                </a:highlight>
              </a:rPr>
              <a:t> formation d’acrylamide</a:t>
            </a:r>
            <a:r>
              <a:rPr lang="fr-FR" sz="1400" i="1" dirty="0">
                <a:highlight>
                  <a:srgbClr val="FFFF00"/>
                </a:highlight>
              </a:rPr>
              <a:t>. Il s’agit d’une substance chimique qui apparaît dans les ingrédients </a:t>
            </a:r>
            <a:r>
              <a:rPr lang="fr-FR" sz="1400" b="1" i="1" dirty="0">
                <a:highlight>
                  <a:srgbClr val="FFFF00"/>
                </a:highlight>
              </a:rPr>
              <a:t>riches en amidon</a:t>
            </a:r>
            <a:r>
              <a:rPr lang="fr-FR" sz="1400" i="1" dirty="0">
                <a:highlight>
                  <a:srgbClr val="FFFF00"/>
                </a:highlight>
              </a:rPr>
              <a:t>."</a:t>
            </a:r>
            <a:r>
              <a:rPr lang="fr-FR" sz="1400" dirty="0">
                <a:highlight>
                  <a:srgbClr val="FFFF00"/>
                </a:highlight>
              </a:rPr>
              <a:t>, a rapporté le site </a:t>
            </a:r>
            <a:r>
              <a:rPr lang="fr-FR" sz="1400" i="1" dirty="0">
                <a:highlight>
                  <a:srgbClr val="FFFF00"/>
                </a:highlight>
              </a:rPr>
              <a:t>Passeport Santé</a:t>
            </a:r>
            <a:r>
              <a:rPr lang="fr-FR" sz="1400" dirty="0">
                <a:highlight>
                  <a:srgbClr val="FFFF00"/>
                </a:highlight>
              </a:rPr>
              <a:t>. Une révélation qui jette une ombre sur l’</a:t>
            </a:r>
            <a:r>
              <a:rPr lang="fr-FR" sz="1400" u="sng" dirty="0">
                <a:highlight>
                  <a:srgbClr val="FFFF00"/>
                </a:highlight>
                <a:hlinkClick r:id="rId4"/>
              </a:rPr>
              <a:t>allié préféré des repas express</a:t>
            </a:r>
            <a:r>
              <a:rPr lang="fr-FR" sz="1400" dirty="0">
                <a:highlight>
                  <a:srgbClr val="FFFF00"/>
                </a:highlight>
              </a:rPr>
              <a:t>.</a:t>
            </a:r>
          </a:p>
        </p:txBody>
      </p:sp>
      <p:sp>
        <p:nvSpPr>
          <p:cNvPr id="13" name="ZoneTexte 12">
            <a:extLst>
              <a:ext uri="{FF2B5EF4-FFF2-40B4-BE49-F238E27FC236}">
                <a16:creationId xmlns:a16="http://schemas.microsoft.com/office/drawing/2014/main" id="{FFE83BE7-66D1-66FC-57C6-9667091A45E0}"/>
              </a:ext>
            </a:extLst>
          </p:cNvPr>
          <p:cNvSpPr txBox="1"/>
          <p:nvPr/>
        </p:nvSpPr>
        <p:spPr>
          <a:xfrm>
            <a:off x="7420708" y="331265"/>
            <a:ext cx="336506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Dés(informer) le public (1)</a:t>
            </a:r>
          </a:p>
        </p:txBody>
      </p:sp>
    </p:spTree>
    <p:extLst>
      <p:ext uri="{BB962C8B-B14F-4D97-AF65-F5344CB8AC3E}">
        <p14:creationId xmlns:p14="http://schemas.microsoft.com/office/powerpoint/2010/main" val="27457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87F24-B1C2-6EC0-CE9E-C80C5D16F3A5}"/>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31291A6-648D-0C92-6FF5-934580AC71A9}"/>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DC15C72A-5760-49D5-39D8-C898362BA656}"/>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0A8FEE48-6862-09D4-793D-29A72EF72C6F}"/>
              </a:ext>
            </a:extLst>
          </p:cNvPr>
          <p:cNvSpPr>
            <a:spLocks noGrp="1"/>
          </p:cNvSpPr>
          <p:nvPr>
            <p:ph type="sldNum" sz="quarter" idx="12"/>
          </p:nvPr>
        </p:nvSpPr>
        <p:spPr/>
        <p:txBody>
          <a:bodyPr/>
          <a:lstStyle/>
          <a:p>
            <a:fld id="{28CF56FF-A9C7-48CE-B5A8-E2EC5C60375F}" type="slidenum">
              <a:rPr lang="en-GB" smtClean="0"/>
              <a:t>42</a:t>
            </a:fld>
            <a:endParaRPr lang="en-GB"/>
          </a:p>
        </p:txBody>
      </p:sp>
      <p:pic>
        <p:nvPicPr>
          <p:cNvPr id="11" name="Image 10">
            <a:extLst>
              <a:ext uri="{FF2B5EF4-FFF2-40B4-BE49-F238E27FC236}">
                <a16:creationId xmlns:a16="http://schemas.microsoft.com/office/drawing/2014/main" id="{683962A1-AD70-52D5-BD9C-7561BF6B1913}"/>
              </a:ext>
            </a:extLst>
          </p:cNvPr>
          <p:cNvPicPr>
            <a:picLocks noChangeAspect="1"/>
          </p:cNvPicPr>
          <p:nvPr/>
        </p:nvPicPr>
        <p:blipFill>
          <a:blip r:embed="rId2"/>
          <a:srcRect l="1" r="-510" b="38439"/>
          <a:stretch>
            <a:fillRect/>
          </a:stretch>
        </p:blipFill>
        <p:spPr>
          <a:xfrm>
            <a:off x="2254627" y="1345822"/>
            <a:ext cx="2293501" cy="2162309"/>
          </a:xfrm>
          <a:prstGeom prst="rect">
            <a:avLst/>
          </a:prstGeom>
        </p:spPr>
      </p:pic>
      <p:sp>
        <p:nvSpPr>
          <p:cNvPr id="12" name="ZoneTexte 11">
            <a:extLst>
              <a:ext uri="{FF2B5EF4-FFF2-40B4-BE49-F238E27FC236}">
                <a16:creationId xmlns:a16="http://schemas.microsoft.com/office/drawing/2014/main" id="{8005B60C-C1FD-EE43-EFB5-CB24C774156B}"/>
              </a:ext>
            </a:extLst>
          </p:cNvPr>
          <p:cNvSpPr txBox="1"/>
          <p:nvPr/>
        </p:nvSpPr>
        <p:spPr>
          <a:xfrm>
            <a:off x="5121900" y="1090845"/>
            <a:ext cx="6009162" cy="2677656"/>
          </a:xfrm>
          <a:prstGeom prst="rect">
            <a:avLst/>
          </a:prstGeom>
          <a:noFill/>
          <a:ln>
            <a:solidFill>
              <a:srgbClr val="C00000"/>
            </a:solidFill>
          </a:ln>
        </p:spPr>
        <p:txBody>
          <a:bodyPr wrap="square" rtlCol="0">
            <a:spAutoFit/>
          </a:bodyPr>
          <a:lstStyle/>
          <a:p>
            <a:r>
              <a:rPr lang="fr-FR" sz="1200" b="1" dirty="0"/>
              <a:t>Les risques cachés du micro-ondes</a:t>
            </a:r>
          </a:p>
          <a:p>
            <a:r>
              <a:rPr lang="fr-FR" sz="1200" dirty="0"/>
              <a:t>L'Agence nationale de sécurité sanitaire de l’alimentation, de l’environnement et du travail (Anses) met, elle aussi, </a:t>
            </a:r>
            <a:r>
              <a:rPr lang="fr-FR" sz="1200" dirty="0">
                <a:highlight>
                  <a:srgbClr val="FFFF00"/>
                </a:highlight>
              </a:rPr>
              <a:t>en garde contre cette </a:t>
            </a:r>
            <a:r>
              <a:rPr lang="fr-FR" sz="1200" b="1" dirty="0">
                <a:highlight>
                  <a:srgbClr val="FFFF00"/>
                </a:highlight>
              </a:rPr>
              <a:t>substance redoutée</a:t>
            </a:r>
            <a:r>
              <a:rPr lang="fr-FR" sz="1200" dirty="0">
                <a:highlight>
                  <a:srgbClr val="FFFF00"/>
                </a:highlight>
              </a:rPr>
              <a:t> </a:t>
            </a:r>
            <a:r>
              <a:rPr lang="fr-FR" sz="1200" dirty="0"/>
              <a:t>: </a:t>
            </a:r>
            <a:r>
              <a:rPr lang="fr-FR" sz="1200" i="1" dirty="0"/>
              <a:t>"L’acrylamide est une substance qui se forme au moment de la cuisson à haute température de certains aliments riches en asparagine (un acide aminé) et en amidon. Cette molécule est reconnue comme </a:t>
            </a:r>
            <a:r>
              <a:rPr lang="fr-FR" sz="1200" b="1" i="1" dirty="0"/>
              <a:t>cancérogène avéré</a:t>
            </a:r>
            <a:r>
              <a:rPr lang="fr-FR" sz="1200" i="1" dirty="0"/>
              <a:t> pour l’animal et possible pour l’Homme par le Centre international de recherche sur le cancer (CIRC)."</a:t>
            </a:r>
            <a:r>
              <a:rPr lang="fr-FR" sz="1200" dirty="0"/>
              <a:t>, a-t-elle précisé.</a:t>
            </a:r>
          </a:p>
          <a:p>
            <a:r>
              <a:rPr lang="fr-FR" sz="1200" dirty="0"/>
              <a:t>Outre l’acrylamide, d’autres dangers se cachent derrière l’utilisation du micro-ondes. Certains aliments y </a:t>
            </a:r>
            <a:r>
              <a:rPr lang="fr-FR" sz="1200" b="1" dirty="0"/>
              <a:t>deviennent problématiques</a:t>
            </a:r>
            <a:r>
              <a:rPr lang="fr-FR" sz="1200" dirty="0"/>
              <a:t> : les champignons ou les fruits de mer peuvent provoquer des troubles digestifs, tandis que le riz </a:t>
            </a:r>
            <a:r>
              <a:rPr lang="fr-FR" sz="1200" u="sng" dirty="0">
                <a:hlinkClick r:id="rId3"/>
              </a:rPr>
              <a:t>peut abriter des bactéries</a:t>
            </a:r>
            <a:r>
              <a:rPr lang="fr-FR" sz="1200" dirty="0"/>
              <a:t> résistantes à la chaleur. Les légumes, eux, voient leurs nitrates se transformer en nitrites </a:t>
            </a:r>
            <a:r>
              <a:rPr lang="fr-FR" sz="1200" b="1" dirty="0"/>
              <a:t>sous l’effet des ondes</a:t>
            </a:r>
            <a:r>
              <a:rPr lang="fr-FR" sz="1200" dirty="0"/>
              <a:t>, et les pommes de terre révèlent des </a:t>
            </a:r>
            <a:r>
              <a:rPr lang="fr-FR" sz="1200" dirty="0" err="1"/>
              <a:t>glycoalcaloïdes</a:t>
            </a:r>
            <a:r>
              <a:rPr lang="fr-FR" sz="1200" dirty="0"/>
              <a:t>  </a:t>
            </a:r>
            <a:r>
              <a:rPr lang="fr-FR" sz="1200" u="sng" dirty="0">
                <a:hlinkClick r:id="rId4"/>
              </a:rPr>
              <a:t>potentiellement toxiques</a:t>
            </a:r>
            <a:r>
              <a:rPr lang="fr-FR" sz="1200" dirty="0"/>
              <a:t>.</a:t>
            </a:r>
          </a:p>
        </p:txBody>
      </p:sp>
      <p:sp>
        <p:nvSpPr>
          <p:cNvPr id="5" name="ZoneTexte 4">
            <a:extLst>
              <a:ext uri="{FF2B5EF4-FFF2-40B4-BE49-F238E27FC236}">
                <a16:creationId xmlns:a16="http://schemas.microsoft.com/office/drawing/2014/main" id="{A56F9953-BB71-5C5B-D65C-B74A7BC13375}"/>
              </a:ext>
            </a:extLst>
          </p:cNvPr>
          <p:cNvSpPr txBox="1"/>
          <p:nvPr/>
        </p:nvSpPr>
        <p:spPr>
          <a:xfrm>
            <a:off x="1881554" y="3972702"/>
            <a:ext cx="9249508" cy="1200329"/>
          </a:xfrm>
          <a:prstGeom prst="rect">
            <a:avLst/>
          </a:prstGeom>
          <a:noFill/>
          <a:ln>
            <a:solidFill>
              <a:srgbClr val="C00000"/>
            </a:solidFill>
          </a:ln>
        </p:spPr>
        <p:txBody>
          <a:bodyPr wrap="square" rtlCol="0">
            <a:spAutoFit/>
          </a:bodyPr>
          <a:lstStyle/>
          <a:p>
            <a:r>
              <a:rPr lang="fr-FR" sz="1200" b="1" dirty="0"/>
              <a:t>Micro-ondes, un indispensable de la cuisine à manier avec précaution</a:t>
            </a:r>
          </a:p>
          <a:p>
            <a:r>
              <a:rPr lang="fr-FR" sz="1200" dirty="0"/>
              <a:t>Le micro-ondes n’est ainsi pas aussi inoffensif qu’il n’y paraît, comme l'a souligné le </a:t>
            </a:r>
            <a:r>
              <a:rPr lang="fr-FR" sz="1200" dirty="0">
                <a:highlight>
                  <a:srgbClr val="FFFF00"/>
                </a:highlight>
              </a:rPr>
              <a:t>Dr Henri Joyeux, cancérologue reconnu</a:t>
            </a:r>
            <a:r>
              <a:rPr lang="fr-FR" sz="1200" dirty="0"/>
              <a:t>. Il alerte régulièrement sur les dangers liés aux </a:t>
            </a:r>
            <a:r>
              <a:rPr lang="fr-FR" sz="1200" b="1" dirty="0"/>
              <a:t>cuissons à haute température</a:t>
            </a:r>
            <a:r>
              <a:rPr lang="fr-FR" sz="1200" dirty="0"/>
              <a:t>, capables de transformer certaines substances en véritables menaces pour la santé. Une préoccupation partagée par des chercheurs espagnols, qui se sont penchés sur la </a:t>
            </a:r>
            <a:r>
              <a:rPr lang="fr-FR" sz="1200" b="1" dirty="0"/>
              <a:t>prolifération bactérienne</a:t>
            </a:r>
            <a:r>
              <a:rPr lang="fr-FR" sz="1200" dirty="0"/>
              <a:t> dans ces appareils. Leur étude, relayée par </a:t>
            </a:r>
            <a:r>
              <a:rPr lang="fr-FR" sz="1200" i="1" dirty="0"/>
              <a:t>Santé Magazine</a:t>
            </a:r>
            <a:r>
              <a:rPr lang="fr-FR" sz="1200" dirty="0"/>
              <a:t>, a mis en évidence la présence de nombreuses souches bactériennes à l’intérieur des micro-ondes….</a:t>
            </a:r>
          </a:p>
        </p:txBody>
      </p:sp>
      <p:sp>
        <p:nvSpPr>
          <p:cNvPr id="7" name="ZoneTexte 6">
            <a:extLst>
              <a:ext uri="{FF2B5EF4-FFF2-40B4-BE49-F238E27FC236}">
                <a16:creationId xmlns:a16="http://schemas.microsoft.com/office/drawing/2014/main" id="{EDEB94A1-B749-B169-7527-10DF40F16D72}"/>
              </a:ext>
            </a:extLst>
          </p:cNvPr>
          <p:cNvSpPr txBox="1"/>
          <p:nvPr/>
        </p:nvSpPr>
        <p:spPr>
          <a:xfrm>
            <a:off x="2029017" y="5377232"/>
            <a:ext cx="6517106" cy="276999"/>
          </a:xfrm>
          <a:prstGeom prst="rect">
            <a:avLst/>
          </a:prstGeom>
          <a:noFill/>
        </p:spPr>
        <p:txBody>
          <a:bodyPr wrap="square">
            <a:spAutoFit/>
          </a:bodyPr>
          <a:lstStyle/>
          <a:p>
            <a:r>
              <a:rPr lang="en-US" sz="1200" dirty="0">
                <a:hlinkClick r:id="rId5" action="ppaction://hlinkfile"/>
              </a:rPr>
              <a:t>Effect of microwave heating on the acrylamide formation in foods</a:t>
            </a:r>
            <a:r>
              <a:rPr lang="en-US" sz="1200" dirty="0"/>
              <a:t> </a:t>
            </a:r>
            <a:r>
              <a:rPr lang="en-US" sz="1200" dirty="0" err="1"/>
              <a:t>J.Michalak</a:t>
            </a:r>
            <a:r>
              <a:rPr lang="en-US" sz="1200" dirty="0"/>
              <a:t> et al</a:t>
            </a:r>
            <a:endParaRPr lang="fr-FR" sz="1200" dirty="0"/>
          </a:p>
        </p:txBody>
      </p:sp>
      <p:sp>
        <p:nvSpPr>
          <p:cNvPr id="8" name="ZoneTexte 7">
            <a:extLst>
              <a:ext uri="{FF2B5EF4-FFF2-40B4-BE49-F238E27FC236}">
                <a16:creationId xmlns:a16="http://schemas.microsoft.com/office/drawing/2014/main" id="{CADD0D2E-0C21-1EC3-748D-9D28B1811BD2}"/>
              </a:ext>
            </a:extLst>
          </p:cNvPr>
          <p:cNvSpPr txBox="1"/>
          <p:nvPr/>
        </p:nvSpPr>
        <p:spPr>
          <a:xfrm>
            <a:off x="7420708" y="331265"/>
            <a:ext cx="336506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Dés(informer) le public (2)</a:t>
            </a:r>
          </a:p>
        </p:txBody>
      </p:sp>
    </p:spTree>
    <p:extLst>
      <p:ext uri="{BB962C8B-B14F-4D97-AF65-F5344CB8AC3E}">
        <p14:creationId xmlns:p14="http://schemas.microsoft.com/office/powerpoint/2010/main" val="3673776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0F0AFA8-6FBB-4EA4-B70E-C0955616250E}"/>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6" name="ZoneTexte 5">
            <a:extLst>
              <a:ext uri="{FF2B5EF4-FFF2-40B4-BE49-F238E27FC236}">
                <a16:creationId xmlns:a16="http://schemas.microsoft.com/office/drawing/2014/main" id="{0827FDDF-C186-4EE9-A99B-7B084A015BDA}"/>
              </a:ext>
            </a:extLst>
          </p:cNvPr>
          <p:cNvSpPr txBox="1"/>
          <p:nvPr/>
        </p:nvSpPr>
        <p:spPr>
          <a:xfrm>
            <a:off x="5262282" y="2565492"/>
            <a:ext cx="4800498" cy="646331"/>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Confiance dans l’expertise ?</a:t>
            </a:r>
          </a:p>
          <a:p>
            <a:r>
              <a:rPr lang="fr-FR" dirty="0">
                <a:solidFill>
                  <a:srgbClr val="0070C0"/>
                </a:solidFill>
              </a:rPr>
              <a:t>Voir Chapitre suivant</a:t>
            </a:r>
          </a:p>
        </p:txBody>
      </p:sp>
      <p:sp>
        <p:nvSpPr>
          <p:cNvPr id="5" name="Espace réservé du numéro de diapositive 4">
            <a:extLst>
              <a:ext uri="{FF2B5EF4-FFF2-40B4-BE49-F238E27FC236}">
                <a16:creationId xmlns:a16="http://schemas.microsoft.com/office/drawing/2014/main" id="{C5CBD08F-DF05-4D44-AD99-E34382FFE59A}"/>
              </a:ext>
            </a:extLst>
          </p:cNvPr>
          <p:cNvSpPr>
            <a:spLocks noGrp="1"/>
          </p:cNvSpPr>
          <p:nvPr>
            <p:ph type="sldNum" sz="quarter" idx="12"/>
          </p:nvPr>
        </p:nvSpPr>
        <p:spPr/>
        <p:txBody>
          <a:bodyPr/>
          <a:lstStyle/>
          <a:p>
            <a:fld id="{28CF56FF-A9C7-48CE-B5A8-E2EC5C60375F}" type="slidenum">
              <a:rPr lang="en-GB" smtClean="0"/>
              <a:t>43</a:t>
            </a:fld>
            <a:endParaRPr lang="en-GB"/>
          </a:p>
        </p:txBody>
      </p:sp>
    </p:spTree>
    <p:extLst>
      <p:ext uri="{BB962C8B-B14F-4D97-AF65-F5344CB8AC3E}">
        <p14:creationId xmlns:p14="http://schemas.microsoft.com/office/powerpoint/2010/main" val="2847339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6AB87ED-265B-443E-84AF-6202233D5991}"/>
              </a:ext>
            </a:extLst>
          </p:cNvPr>
          <p:cNvSpPr>
            <a:spLocks noGrp="1"/>
          </p:cNvSpPr>
          <p:nvPr>
            <p:ph type="ftr" sz="quarter" idx="11"/>
          </p:nvPr>
        </p:nvSpPr>
        <p:spPr/>
        <p:txBody>
          <a:bodyPr/>
          <a:lstStyle/>
          <a:p>
            <a:r>
              <a:rPr lang="fr-FR"/>
              <a:t>Un peu de Physique pour comprendre le monde moderne - débutant</a:t>
            </a:r>
            <a:endParaRPr lang="en-GB" dirty="0"/>
          </a:p>
        </p:txBody>
      </p:sp>
      <p:sp>
        <p:nvSpPr>
          <p:cNvPr id="3" name="Espace réservé du numéro de diapositive 2">
            <a:extLst>
              <a:ext uri="{FF2B5EF4-FFF2-40B4-BE49-F238E27FC236}">
                <a16:creationId xmlns:a16="http://schemas.microsoft.com/office/drawing/2014/main" id="{8898935E-E978-449D-841E-69CCD95BBE33}"/>
              </a:ext>
            </a:extLst>
          </p:cNvPr>
          <p:cNvSpPr>
            <a:spLocks noGrp="1"/>
          </p:cNvSpPr>
          <p:nvPr>
            <p:ph type="sldNum" sz="quarter" idx="12"/>
          </p:nvPr>
        </p:nvSpPr>
        <p:spPr/>
        <p:txBody>
          <a:bodyPr/>
          <a:lstStyle/>
          <a:p>
            <a:fld id="{28CF56FF-A9C7-48CE-B5A8-E2EC5C60375F}" type="slidenum">
              <a:rPr lang="en-GB" smtClean="0"/>
              <a:t>44</a:t>
            </a:fld>
            <a:endParaRPr lang="en-GB"/>
          </a:p>
        </p:txBody>
      </p:sp>
      <p:sp>
        <p:nvSpPr>
          <p:cNvPr id="5" name="ZoneTexte 4">
            <a:extLst>
              <a:ext uri="{FF2B5EF4-FFF2-40B4-BE49-F238E27FC236}">
                <a16:creationId xmlns:a16="http://schemas.microsoft.com/office/drawing/2014/main" id="{65AEF472-55BE-4444-A8F4-0F5DCC2D38EB}"/>
              </a:ext>
            </a:extLst>
          </p:cNvPr>
          <p:cNvSpPr txBox="1"/>
          <p:nvPr/>
        </p:nvSpPr>
        <p:spPr>
          <a:xfrm>
            <a:off x="2709168" y="1254935"/>
            <a:ext cx="8289758" cy="369332"/>
          </a:xfrm>
          <a:custGeom>
            <a:avLst/>
            <a:gdLst>
              <a:gd name="connsiteX0" fmla="*/ 0 w 8289758"/>
              <a:gd name="connsiteY0" fmla="*/ 0 h 369332"/>
              <a:gd name="connsiteX1" fmla="*/ 426330 w 8289758"/>
              <a:gd name="connsiteY1" fmla="*/ 0 h 369332"/>
              <a:gd name="connsiteX2" fmla="*/ 935558 w 8289758"/>
              <a:gd name="connsiteY2" fmla="*/ 0 h 369332"/>
              <a:gd name="connsiteX3" fmla="*/ 1610582 w 8289758"/>
              <a:gd name="connsiteY3" fmla="*/ 0 h 369332"/>
              <a:gd name="connsiteX4" fmla="*/ 2285605 w 8289758"/>
              <a:gd name="connsiteY4" fmla="*/ 0 h 369332"/>
              <a:gd name="connsiteX5" fmla="*/ 2960628 w 8289758"/>
              <a:gd name="connsiteY5" fmla="*/ 0 h 369332"/>
              <a:gd name="connsiteX6" fmla="*/ 3552753 w 8289758"/>
              <a:gd name="connsiteY6" fmla="*/ 0 h 369332"/>
              <a:gd name="connsiteX7" fmla="*/ 3896186 w 8289758"/>
              <a:gd name="connsiteY7" fmla="*/ 0 h 369332"/>
              <a:gd name="connsiteX8" fmla="*/ 4654107 w 8289758"/>
              <a:gd name="connsiteY8" fmla="*/ 0 h 369332"/>
              <a:gd name="connsiteX9" fmla="*/ 5163335 w 8289758"/>
              <a:gd name="connsiteY9" fmla="*/ 0 h 369332"/>
              <a:gd name="connsiteX10" fmla="*/ 5672563 w 8289758"/>
              <a:gd name="connsiteY10" fmla="*/ 0 h 369332"/>
              <a:gd name="connsiteX11" fmla="*/ 6015996 w 8289758"/>
              <a:gd name="connsiteY11" fmla="*/ 0 h 369332"/>
              <a:gd name="connsiteX12" fmla="*/ 6359429 w 8289758"/>
              <a:gd name="connsiteY12" fmla="*/ 0 h 369332"/>
              <a:gd name="connsiteX13" fmla="*/ 6785759 w 8289758"/>
              <a:gd name="connsiteY13" fmla="*/ 0 h 369332"/>
              <a:gd name="connsiteX14" fmla="*/ 7543680 w 8289758"/>
              <a:gd name="connsiteY14" fmla="*/ 0 h 369332"/>
              <a:gd name="connsiteX15" fmla="*/ 8289758 w 8289758"/>
              <a:gd name="connsiteY15" fmla="*/ 0 h 369332"/>
              <a:gd name="connsiteX16" fmla="*/ 8289758 w 8289758"/>
              <a:gd name="connsiteY16" fmla="*/ 369332 h 369332"/>
              <a:gd name="connsiteX17" fmla="*/ 7946325 w 8289758"/>
              <a:gd name="connsiteY17" fmla="*/ 369332 h 369332"/>
              <a:gd name="connsiteX18" fmla="*/ 7519995 w 8289758"/>
              <a:gd name="connsiteY18" fmla="*/ 369332 h 369332"/>
              <a:gd name="connsiteX19" fmla="*/ 6762074 w 8289758"/>
              <a:gd name="connsiteY19" fmla="*/ 369332 h 369332"/>
              <a:gd name="connsiteX20" fmla="*/ 6252846 w 8289758"/>
              <a:gd name="connsiteY20" fmla="*/ 369332 h 369332"/>
              <a:gd name="connsiteX21" fmla="*/ 5743618 w 8289758"/>
              <a:gd name="connsiteY21" fmla="*/ 369332 h 369332"/>
              <a:gd name="connsiteX22" fmla="*/ 5400185 w 8289758"/>
              <a:gd name="connsiteY22" fmla="*/ 369332 h 369332"/>
              <a:gd name="connsiteX23" fmla="*/ 5056752 w 8289758"/>
              <a:gd name="connsiteY23" fmla="*/ 369332 h 369332"/>
              <a:gd name="connsiteX24" fmla="*/ 4298832 w 8289758"/>
              <a:gd name="connsiteY24" fmla="*/ 369332 h 369332"/>
              <a:gd name="connsiteX25" fmla="*/ 3540911 w 8289758"/>
              <a:gd name="connsiteY25" fmla="*/ 369332 h 369332"/>
              <a:gd name="connsiteX26" fmla="*/ 3031683 w 8289758"/>
              <a:gd name="connsiteY26" fmla="*/ 369332 h 369332"/>
              <a:gd name="connsiteX27" fmla="*/ 2688250 w 8289758"/>
              <a:gd name="connsiteY27" fmla="*/ 369332 h 369332"/>
              <a:gd name="connsiteX28" fmla="*/ 2344817 w 8289758"/>
              <a:gd name="connsiteY28" fmla="*/ 369332 h 369332"/>
              <a:gd name="connsiteX29" fmla="*/ 2001384 w 8289758"/>
              <a:gd name="connsiteY29" fmla="*/ 369332 h 369332"/>
              <a:gd name="connsiteX30" fmla="*/ 1575054 w 8289758"/>
              <a:gd name="connsiteY30" fmla="*/ 369332 h 369332"/>
              <a:gd name="connsiteX31" fmla="*/ 817133 w 8289758"/>
              <a:gd name="connsiteY31" fmla="*/ 369332 h 369332"/>
              <a:gd name="connsiteX32" fmla="*/ 0 w 8289758"/>
              <a:gd name="connsiteY32" fmla="*/ 369332 h 369332"/>
              <a:gd name="connsiteX33" fmla="*/ 0 w 8289758"/>
              <a:gd name="connsiteY33"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89758" h="369332" extrusionOk="0">
                <a:moveTo>
                  <a:pt x="0" y="0"/>
                </a:moveTo>
                <a:cubicBezTo>
                  <a:pt x="158992" y="-29317"/>
                  <a:pt x="327363" y="47228"/>
                  <a:pt x="426330" y="0"/>
                </a:cubicBezTo>
                <a:cubicBezTo>
                  <a:pt x="525297" y="-47228"/>
                  <a:pt x="684444" y="6113"/>
                  <a:pt x="935558" y="0"/>
                </a:cubicBezTo>
                <a:cubicBezTo>
                  <a:pt x="1186672" y="-6113"/>
                  <a:pt x="1363513" y="38353"/>
                  <a:pt x="1610582" y="0"/>
                </a:cubicBezTo>
                <a:cubicBezTo>
                  <a:pt x="1857651" y="-38353"/>
                  <a:pt x="1966194" y="18469"/>
                  <a:pt x="2285605" y="0"/>
                </a:cubicBezTo>
                <a:cubicBezTo>
                  <a:pt x="2605016" y="-18469"/>
                  <a:pt x="2767294" y="2984"/>
                  <a:pt x="2960628" y="0"/>
                </a:cubicBezTo>
                <a:cubicBezTo>
                  <a:pt x="3153962" y="-2984"/>
                  <a:pt x="3294816" y="7457"/>
                  <a:pt x="3552753" y="0"/>
                </a:cubicBezTo>
                <a:cubicBezTo>
                  <a:pt x="3810690" y="-7457"/>
                  <a:pt x="3802349" y="26406"/>
                  <a:pt x="3896186" y="0"/>
                </a:cubicBezTo>
                <a:cubicBezTo>
                  <a:pt x="3990023" y="-26406"/>
                  <a:pt x="4315785" y="59382"/>
                  <a:pt x="4654107" y="0"/>
                </a:cubicBezTo>
                <a:cubicBezTo>
                  <a:pt x="4992429" y="-59382"/>
                  <a:pt x="4984358" y="26889"/>
                  <a:pt x="5163335" y="0"/>
                </a:cubicBezTo>
                <a:cubicBezTo>
                  <a:pt x="5342312" y="-26889"/>
                  <a:pt x="5436802" y="47824"/>
                  <a:pt x="5672563" y="0"/>
                </a:cubicBezTo>
                <a:cubicBezTo>
                  <a:pt x="5908324" y="-47824"/>
                  <a:pt x="5936454" y="37838"/>
                  <a:pt x="6015996" y="0"/>
                </a:cubicBezTo>
                <a:cubicBezTo>
                  <a:pt x="6095538" y="-37838"/>
                  <a:pt x="6242125" y="22639"/>
                  <a:pt x="6359429" y="0"/>
                </a:cubicBezTo>
                <a:cubicBezTo>
                  <a:pt x="6476733" y="-22639"/>
                  <a:pt x="6700111" y="15041"/>
                  <a:pt x="6785759" y="0"/>
                </a:cubicBezTo>
                <a:cubicBezTo>
                  <a:pt x="6871407" y="-15041"/>
                  <a:pt x="7375366" y="62348"/>
                  <a:pt x="7543680" y="0"/>
                </a:cubicBezTo>
                <a:cubicBezTo>
                  <a:pt x="7711994" y="-62348"/>
                  <a:pt x="8104711" y="65343"/>
                  <a:pt x="8289758" y="0"/>
                </a:cubicBezTo>
                <a:cubicBezTo>
                  <a:pt x="8292738" y="154246"/>
                  <a:pt x="8263735" y="276859"/>
                  <a:pt x="8289758" y="369332"/>
                </a:cubicBezTo>
                <a:cubicBezTo>
                  <a:pt x="8187386" y="385671"/>
                  <a:pt x="8042065" y="342763"/>
                  <a:pt x="7946325" y="369332"/>
                </a:cubicBezTo>
                <a:cubicBezTo>
                  <a:pt x="7850585" y="395901"/>
                  <a:pt x="7659801" y="364016"/>
                  <a:pt x="7519995" y="369332"/>
                </a:cubicBezTo>
                <a:cubicBezTo>
                  <a:pt x="7380189" y="374648"/>
                  <a:pt x="7034049" y="280981"/>
                  <a:pt x="6762074" y="369332"/>
                </a:cubicBezTo>
                <a:cubicBezTo>
                  <a:pt x="6490099" y="457683"/>
                  <a:pt x="6385468" y="342911"/>
                  <a:pt x="6252846" y="369332"/>
                </a:cubicBezTo>
                <a:cubicBezTo>
                  <a:pt x="6120224" y="395753"/>
                  <a:pt x="5967015" y="331102"/>
                  <a:pt x="5743618" y="369332"/>
                </a:cubicBezTo>
                <a:cubicBezTo>
                  <a:pt x="5520221" y="407562"/>
                  <a:pt x="5552137" y="341389"/>
                  <a:pt x="5400185" y="369332"/>
                </a:cubicBezTo>
                <a:cubicBezTo>
                  <a:pt x="5248233" y="397275"/>
                  <a:pt x="5192582" y="333267"/>
                  <a:pt x="5056752" y="369332"/>
                </a:cubicBezTo>
                <a:cubicBezTo>
                  <a:pt x="4920922" y="405397"/>
                  <a:pt x="4625838" y="326437"/>
                  <a:pt x="4298832" y="369332"/>
                </a:cubicBezTo>
                <a:cubicBezTo>
                  <a:pt x="3971826" y="412227"/>
                  <a:pt x="3692868" y="310302"/>
                  <a:pt x="3540911" y="369332"/>
                </a:cubicBezTo>
                <a:cubicBezTo>
                  <a:pt x="3388954" y="428362"/>
                  <a:pt x="3160937" y="313670"/>
                  <a:pt x="3031683" y="369332"/>
                </a:cubicBezTo>
                <a:cubicBezTo>
                  <a:pt x="2902429" y="424994"/>
                  <a:pt x="2760107" y="364235"/>
                  <a:pt x="2688250" y="369332"/>
                </a:cubicBezTo>
                <a:cubicBezTo>
                  <a:pt x="2616393" y="374429"/>
                  <a:pt x="2463856" y="352804"/>
                  <a:pt x="2344817" y="369332"/>
                </a:cubicBezTo>
                <a:cubicBezTo>
                  <a:pt x="2225778" y="385860"/>
                  <a:pt x="2079674" y="363403"/>
                  <a:pt x="2001384" y="369332"/>
                </a:cubicBezTo>
                <a:cubicBezTo>
                  <a:pt x="1923094" y="375261"/>
                  <a:pt x="1787495" y="319002"/>
                  <a:pt x="1575054" y="369332"/>
                </a:cubicBezTo>
                <a:cubicBezTo>
                  <a:pt x="1362613" y="419662"/>
                  <a:pt x="1052390" y="307477"/>
                  <a:pt x="817133" y="369332"/>
                </a:cubicBezTo>
                <a:cubicBezTo>
                  <a:pt x="581876" y="431187"/>
                  <a:pt x="251118" y="276459"/>
                  <a:pt x="0" y="369332"/>
                </a:cubicBezTo>
                <a:cubicBezTo>
                  <a:pt x="-8166" y="212120"/>
                  <a:pt x="715" y="146612"/>
                  <a:pt x="0" y="0"/>
                </a:cubicBezTo>
                <a:close/>
              </a:path>
            </a:pathLst>
          </a:custGeom>
          <a:noFill/>
          <a:ln>
            <a:solidFill>
              <a:srgbClr val="C00000"/>
            </a:solidFill>
            <a:extLst>
              <a:ext uri="{C807C97D-BFC1-408E-A445-0C87EB9F89A2}">
                <ask:lineSketchStyleProps xmlns:ask="http://schemas.microsoft.com/office/drawing/2018/sketchyshapes" sd="31528089">
                  <a:prstGeom prst="rect">
                    <a:avLst/>
                  </a:prstGeom>
                  <ask:type>
                    <ask:lineSketchScribble/>
                  </ask:type>
                </ask:lineSketchStyleProps>
              </a:ext>
            </a:extLst>
          </a:ln>
        </p:spPr>
        <p:txBody>
          <a:bodyPr wrap="square" rtlCol="0">
            <a:spAutoFit/>
          </a:bodyPr>
          <a:lstStyle/>
          <a:p>
            <a:r>
              <a:rPr lang="fr-FR" dirty="0"/>
              <a:t>Pour aller plus loin sur les ondes et les relations entre science et société?</a:t>
            </a:r>
          </a:p>
        </p:txBody>
      </p:sp>
      <p:sp>
        <p:nvSpPr>
          <p:cNvPr id="4" name="ZoneTexte 3">
            <a:extLst>
              <a:ext uri="{FF2B5EF4-FFF2-40B4-BE49-F238E27FC236}">
                <a16:creationId xmlns:a16="http://schemas.microsoft.com/office/drawing/2014/main" id="{EBD3D584-4EA7-4E0E-A430-B5EDF353492E}"/>
              </a:ext>
            </a:extLst>
          </p:cNvPr>
          <p:cNvSpPr txBox="1"/>
          <p:nvPr/>
        </p:nvSpPr>
        <p:spPr>
          <a:xfrm>
            <a:off x="2760394" y="2059569"/>
            <a:ext cx="5303149" cy="584775"/>
          </a:xfrm>
          <a:prstGeom prst="rect">
            <a:avLst/>
          </a:prstGeom>
          <a:noFill/>
        </p:spPr>
        <p:txBody>
          <a:bodyPr wrap="square" rtlCol="0">
            <a:spAutoFit/>
          </a:bodyPr>
          <a:lstStyle/>
          <a:p>
            <a:r>
              <a:rPr lang="fr-FR" sz="1600" dirty="0"/>
              <a:t>Des vidéo conférences sur la chaîne YouTube : </a:t>
            </a:r>
            <a:r>
              <a:rPr lang="fr-FR" sz="1600" dirty="0">
                <a:solidFill>
                  <a:srgbClr val="FF0000"/>
                </a:solidFill>
              </a:rPr>
              <a:t>la Science de Bernie</a:t>
            </a:r>
          </a:p>
        </p:txBody>
      </p:sp>
      <p:pic>
        <p:nvPicPr>
          <p:cNvPr id="6" name="Image 5">
            <a:extLst>
              <a:ext uri="{FF2B5EF4-FFF2-40B4-BE49-F238E27FC236}">
                <a16:creationId xmlns:a16="http://schemas.microsoft.com/office/drawing/2014/main" id="{0A2706F2-15BA-4A97-84C4-3ACFD9397394}"/>
              </a:ext>
            </a:extLst>
          </p:cNvPr>
          <p:cNvPicPr>
            <a:picLocks noChangeAspect="1"/>
          </p:cNvPicPr>
          <p:nvPr/>
        </p:nvPicPr>
        <p:blipFill>
          <a:blip r:embed="rId2"/>
          <a:stretch>
            <a:fillRect/>
          </a:stretch>
        </p:blipFill>
        <p:spPr>
          <a:xfrm>
            <a:off x="2760394" y="2878660"/>
            <a:ext cx="2453989" cy="706749"/>
          </a:xfrm>
          <a:prstGeom prst="rect">
            <a:avLst/>
          </a:prstGeom>
        </p:spPr>
      </p:pic>
      <p:pic>
        <p:nvPicPr>
          <p:cNvPr id="7" name="Image 6">
            <a:extLst>
              <a:ext uri="{FF2B5EF4-FFF2-40B4-BE49-F238E27FC236}">
                <a16:creationId xmlns:a16="http://schemas.microsoft.com/office/drawing/2014/main" id="{CE27A991-DD0E-486B-9269-6E3E23D1C0EC}"/>
              </a:ext>
            </a:extLst>
          </p:cNvPr>
          <p:cNvPicPr>
            <a:picLocks noChangeAspect="1"/>
          </p:cNvPicPr>
          <p:nvPr/>
        </p:nvPicPr>
        <p:blipFill>
          <a:blip r:embed="rId3"/>
          <a:stretch>
            <a:fillRect/>
          </a:stretch>
        </p:blipFill>
        <p:spPr>
          <a:xfrm>
            <a:off x="2369533" y="4719398"/>
            <a:ext cx="1854147" cy="950694"/>
          </a:xfrm>
          <a:prstGeom prst="rect">
            <a:avLst/>
          </a:prstGeom>
        </p:spPr>
      </p:pic>
      <p:sp>
        <p:nvSpPr>
          <p:cNvPr id="9" name="ZoneTexte 8">
            <a:extLst>
              <a:ext uri="{FF2B5EF4-FFF2-40B4-BE49-F238E27FC236}">
                <a16:creationId xmlns:a16="http://schemas.microsoft.com/office/drawing/2014/main" id="{326A6A2B-8616-4492-AFE3-DC773D2D0BAF}"/>
              </a:ext>
            </a:extLst>
          </p:cNvPr>
          <p:cNvSpPr txBox="1"/>
          <p:nvPr/>
        </p:nvSpPr>
        <p:spPr>
          <a:xfrm>
            <a:off x="4223680" y="4915761"/>
            <a:ext cx="5203497" cy="584775"/>
          </a:xfrm>
          <a:prstGeom prst="rect">
            <a:avLst/>
          </a:prstGeom>
          <a:noFill/>
        </p:spPr>
        <p:txBody>
          <a:bodyPr wrap="square">
            <a:spAutoFit/>
          </a:bodyPr>
          <a:lstStyle/>
          <a:p>
            <a:r>
              <a:rPr lang="fr-FR" sz="1600" dirty="0"/>
              <a:t>Des cours en ligne ou présentiels à l’Université Permanente de Nantes : </a:t>
            </a:r>
            <a:r>
              <a:rPr lang="fr-FR" sz="1600" dirty="0">
                <a:hlinkClick r:id="rId4"/>
              </a:rPr>
              <a:t>https://up.univ-nantes.fr/</a:t>
            </a:r>
            <a:endParaRPr lang="fr-FR" sz="1600" dirty="0"/>
          </a:p>
        </p:txBody>
      </p:sp>
      <p:sp>
        <p:nvSpPr>
          <p:cNvPr id="11" name="ZoneTexte 10">
            <a:extLst>
              <a:ext uri="{FF2B5EF4-FFF2-40B4-BE49-F238E27FC236}">
                <a16:creationId xmlns:a16="http://schemas.microsoft.com/office/drawing/2014/main" id="{721C7EAD-F763-4147-9D92-1E9F4D4C627D}"/>
              </a:ext>
            </a:extLst>
          </p:cNvPr>
          <p:cNvSpPr txBox="1"/>
          <p:nvPr/>
        </p:nvSpPr>
        <p:spPr>
          <a:xfrm>
            <a:off x="5334235" y="2913939"/>
            <a:ext cx="4877636" cy="584775"/>
          </a:xfrm>
          <a:prstGeom prst="rect">
            <a:avLst/>
          </a:prstGeom>
          <a:noFill/>
        </p:spPr>
        <p:txBody>
          <a:bodyPr wrap="square">
            <a:spAutoFit/>
          </a:bodyPr>
          <a:lstStyle/>
          <a:p>
            <a:r>
              <a:rPr lang="fr-FR" sz="1600" dirty="0"/>
              <a:t>Mon blog </a:t>
            </a:r>
            <a:r>
              <a:rPr lang="fr-FR" sz="1600" dirty="0">
                <a:hlinkClick r:id="rId5"/>
              </a:rPr>
              <a:t>https://un-peu-de-physique.fr/</a:t>
            </a:r>
            <a:r>
              <a:rPr lang="fr-FR" sz="1600" dirty="0"/>
              <a:t> </a:t>
            </a:r>
          </a:p>
          <a:p>
            <a:r>
              <a:rPr lang="fr-FR" sz="1600" dirty="0"/>
              <a:t>Des cours, des ressources…</a:t>
            </a:r>
          </a:p>
        </p:txBody>
      </p:sp>
      <p:sp>
        <p:nvSpPr>
          <p:cNvPr id="12" name="ZoneTexte 11">
            <a:extLst>
              <a:ext uri="{FF2B5EF4-FFF2-40B4-BE49-F238E27FC236}">
                <a16:creationId xmlns:a16="http://schemas.microsoft.com/office/drawing/2014/main" id="{9D6846E0-39B1-4785-9C4C-30ED3172F59C}"/>
              </a:ext>
            </a:extLst>
          </p:cNvPr>
          <p:cNvSpPr txBox="1"/>
          <p:nvPr/>
        </p:nvSpPr>
        <p:spPr>
          <a:xfrm>
            <a:off x="8786949" y="357065"/>
            <a:ext cx="2611364" cy="369332"/>
          </a:xfrm>
          <a:prstGeom prst="rect">
            <a:avLst/>
          </a:prstGeom>
          <a:noFill/>
        </p:spPr>
        <p:txBody>
          <a:bodyPr wrap="square" rtlCol="0">
            <a:spAutoFit/>
          </a:bodyPr>
          <a:lstStyle/>
          <a:p>
            <a:r>
              <a:rPr lang="fr-FR" dirty="0">
                <a:solidFill>
                  <a:srgbClr val="FF0000"/>
                </a:solidFill>
              </a:rPr>
              <a:t>Les ondes et nous</a:t>
            </a:r>
          </a:p>
        </p:txBody>
      </p:sp>
      <p:pic>
        <p:nvPicPr>
          <p:cNvPr id="16" name="Image 15" descr="Une image contenant signe, dessin&#10;&#10;Description générée automatiquement">
            <a:extLst>
              <a:ext uri="{FF2B5EF4-FFF2-40B4-BE49-F238E27FC236}">
                <a16:creationId xmlns:a16="http://schemas.microsoft.com/office/drawing/2014/main" id="{759C7204-AF81-408B-82A3-6087B3E2D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726" y="1801945"/>
            <a:ext cx="975759" cy="975759"/>
          </a:xfrm>
          <a:prstGeom prst="rect">
            <a:avLst/>
          </a:prstGeom>
          <a:ln>
            <a:solidFill>
              <a:srgbClr val="C00000"/>
            </a:solidFill>
          </a:ln>
        </p:spPr>
      </p:pic>
      <p:pic>
        <p:nvPicPr>
          <p:cNvPr id="14" name="Image 13" descr="Une image contenant peinture, habits, dessin, personne&#10;&#10;Description générée automatiquement">
            <a:extLst>
              <a:ext uri="{FF2B5EF4-FFF2-40B4-BE49-F238E27FC236}">
                <a16:creationId xmlns:a16="http://schemas.microsoft.com/office/drawing/2014/main" id="{61BBC242-D57E-49BB-ABD9-2C7C8690BD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3726" y="3663476"/>
            <a:ext cx="1391269" cy="782634"/>
          </a:xfrm>
          <a:prstGeom prst="rect">
            <a:avLst/>
          </a:prstGeom>
        </p:spPr>
      </p:pic>
      <p:sp>
        <p:nvSpPr>
          <p:cNvPr id="15" name="ZoneTexte 14">
            <a:extLst>
              <a:ext uri="{FF2B5EF4-FFF2-40B4-BE49-F238E27FC236}">
                <a16:creationId xmlns:a16="http://schemas.microsoft.com/office/drawing/2014/main" id="{0A4AEFC6-21CE-2350-0952-D39A03471E21}"/>
              </a:ext>
            </a:extLst>
          </p:cNvPr>
          <p:cNvSpPr txBox="1"/>
          <p:nvPr/>
        </p:nvSpPr>
        <p:spPr>
          <a:xfrm>
            <a:off x="3883475" y="4025474"/>
            <a:ext cx="4807679" cy="338554"/>
          </a:xfrm>
          <a:prstGeom prst="rect">
            <a:avLst/>
          </a:prstGeom>
          <a:noFill/>
        </p:spPr>
        <p:txBody>
          <a:bodyPr wrap="square" rtlCol="0">
            <a:spAutoFit/>
          </a:bodyPr>
          <a:lstStyle/>
          <a:p>
            <a:r>
              <a:rPr lang="fr-FR" sz="1600" dirty="0"/>
              <a:t>Des podcasts sur Spotify : </a:t>
            </a:r>
            <a:r>
              <a:rPr lang="fr-FR" sz="1600" dirty="0">
                <a:hlinkClick r:id="rId8"/>
              </a:rPr>
              <a:t>La science de Bernie </a:t>
            </a:r>
            <a:endParaRPr lang="fr-FR" sz="1600" dirty="0"/>
          </a:p>
        </p:txBody>
      </p:sp>
      <p:sp>
        <p:nvSpPr>
          <p:cNvPr id="8" name="Espace réservé de la date 7">
            <a:extLst>
              <a:ext uri="{FF2B5EF4-FFF2-40B4-BE49-F238E27FC236}">
                <a16:creationId xmlns:a16="http://schemas.microsoft.com/office/drawing/2014/main" id="{BB2D8857-BF3A-172D-DE35-934A175216FE}"/>
              </a:ext>
            </a:extLst>
          </p:cNvPr>
          <p:cNvSpPr>
            <a:spLocks noGrp="1"/>
          </p:cNvSpPr>
          <p:nvPr>
            <p:ph type="dt" sz="half" idx="10"/>
          </p:nvPr>
        </p:nvSpPr>
        <p:spPr/>
        <p:txBody>
          <a:bodyPr/>
          <a:lstStyle/>
          <a:p>
            <a:r>
              <a:rPr lang="fr-FR"/>
              <a:t>2025-2006</a:t>
            </a:r>
            <a:endParaRPr lang="en-GB" dirty="0"/>
          </a:p>
        </p:txBody>
      </p:sp>
    </p:spTree>
    <p:extLst>
      <p:ext uri="{BB962C8B-B14F-4D97-AF65-F5344CB8AC3E}">
        <p14:creationId xmlns:p14="http://schemas.microsoft.com/office/powerpoint/2010/main" val="3978075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0CD20B-4E05-4C3C-8F5D-8C0837DAA37C}"/>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85660" y="6098195"/>
            <a:ext cx="5716488" cy="365125"/>
          </a:xfrm>
        </p:spPr>
        <p:txBody>
          <a:bodyPr/>
          <a:lstStyle/>
          <a:p>
            <a:r>
              <a:rPr lang="fr-FR"/>
              <a:t>Un peu de Physique pour comprendre le monde moderne - débutant</a:t>
            </a:r>
            <a:endParaRPr lang="en-GB" dirty="0"/>
          </a:p>
        </p:txBody>
      </p:sp>
      <p:sp>
        <p:nvSpPr>
          <p:cNvPr id="19" name="ZoneTexte 18">
            <a:extLst>
              <a:ext uri="{FF2B5EF4-FFF2-40B4-BE49-F238E27FC236}">
                <a16:creationId xmlns:a16="http://schemas.microsoft.com/office/drawing/2014/main" id="{130BAC23-424F-4E2E-AFB1-7DF3AC893630}"/>
              </a:ext>
            </a:extLst>
          </p:cNvPr>
          <p:cNvSpPr txBox="1"/>
          <p:nvPr/>
        </p:nvSpPr>
        <p:spPr>
          <a:xfrm>
            <a:off x="3947263" y="1004016"/>
            <a:ext cx="6678412" cy="369332"/>
          </a:xfrm>
          <a:prstGeom prst="rect">
            <a:avLst/>
          </a:prstGeom>
          <a:noFill/>
        </p:spPr>
        <p:txBody>
          <a:bodyPr wrap="square" rtlCol="0">
            <a:spAutoFit/>
          </a:bodyPr>
          <a:lstStyle/>
          <a:p>
            <a:r>
              <a:rPr lang="fr-FR" dirty="0"/>
              <a:t>Les 3 niveaux d’effets potentiels sur un organisme vivant</a:t>
            </a:r>
          </a:p>
        </p:txBody>
      </p:sp>
      <p:grpSp>
        <p:nvGrpSpPr>
          <p:cNvPr id="27" name="Groupe 26">
            <a:extLst>
              <a:ext uri="{FF2B5EF4-FFF2-40B4-BE49-F238E27FC236}">
                <a16:creationId xmlns:a16="http://schemas.microsoft.com/office/drawing/2014/main" id="{5464CA40-EE32-438D-BE70-5EFA907CACA4}"/>
              </a:ext>
            </a:extLst>
          </p:cNvPr>
          <p:cNvGrpSpPr/>
          <p:nvPr/>
        </p:nvGrpSpPr>
        <p:grpSpPr>
          <a:xfrm>
            <a:off x="2504354" y="1733822"/>
            <a:ext cx="7479975" cy="3510987"/>
            <a:chOff x="1052303" y="1727319"/>
            <a:chExt cx="7479975" cy="3510987"/>
          </a:xfrm>
        </p:grpSpPr>
        <p:grpSp>
          <p:nvGrpSpPr>
            <p:cNvPr id="18" name="Groupe 17">
              <a:extLst>
                <a:ext uri="{FF2B5EF4-FFF2-40B4-BE49-F238E27FC236}">
                  <a16:creationId xmlns:a16="http://schemas.microsoft.com/office/drawing/2014/main" id="{10D99205-2012-4E62-A212-767ABADB5D1F}"/>
                </a:ext>
              </a:extLst>
            </p:cNvPr>
            <p:cNvGrpSpPr/>
            <p:nvPr/>
          </p:nvGrpSpPr>
          <p:grpSpPr>
            <a:xfrm>
              <a:off x="1052303" y="1727319"/>
              <a:ext cx="7479975" cy="3510987"/>
              <a:chOff x="600187" y="1811253"/>
              <a:chExt cx="7479975" cy="3510987"/>
            </a:xfrm>
          </p:grpSpPr>
          <p:sp>
            <p:nvSpPr>
              <p:cNvPr id="15" name="ZoneTexte 14">
                <a:extLst>
                  <a:ext uri="{FF2B5EF4-FFF2-40B4-BE49-F238E27FC236}">
                    <a16:creationId xmlns:a16="http://schemas.microsoft.com/office/drawing/2014/main" id="{255F3296-C541-49B4-84DA-42A901958AD0}"/>
                  </a:ext>
                </a:extLst>
              </p:cNvPr>
              <p:cNvSpPr txBox="1"/>
              <p:nvPr/>
            </p:nvSpPr>
            <p:spPr>
              <a:xfrm>
                <a:off x="600187" y="3001074"/>
                <a:ext cx="2702623" cy="923330"/>
              </a:xfrm>
              <a:prstGeom prst="rect">
                <a:avLst/>
              </a:prstGeom>
              <a:noFill/>
              <a:ln>
                <a:solidFill>
                  <a:srgbClr val="FF0000"/>
                </a:solidFill>
              </a:ln>
            </p:spPr>
            <p:txBody>
              <a:bodyPr wrap="square" rtlCol="0">
                <a:spAutoFit/>
              </a:bodyPr>
              <a:lstStyle/>
              <a:p>
                <a:r>
                  <a:rPr lang="fr-FR" dirty="0">
                    <a:solidFill>
                      <a:srgbClr val="0070C0"/>
                    </a:solidFill>
                  </a:rPr>
                  <a:t>Le système nerveux propage des impulsions électriques</a:t>
                </a:r>
              </a:p>
            </p:txBody>
          </p:sp>
          <p:sp>
            <p:nvSpPr>
              <p:cNvPr id="7" name="Triangle isocèle 6">
                <a:extLst>
                  <a:ext uri="{FF2B5EF4-FFF2-40B4-BE49-F238E27FC236}">
                    <a16:creationId xmlns:a16="http://schemas.microsoft.com/office/drawing/2014/main" id="{72B3D1DE-6B2A-4E31-A53C-87B7A3A1A16A}"/>
                  </a:ext>
                </a:extLst>
              </p:cNvPr>
              <p:cNvSpPr/>
              <p:nvPr/>
            </p:nvSpPr>
            <p:spPr>
              <a:xfrm rot="10800000">
                <a:off x="3633522" y="4098058"/>
                <a:ext cx="1222420" cy="1224182"/>
              </a:xfrm>
              <a:prstGeom prst="triangle">
                <a:avLst>
                  <a:gd name="adj" fmla="val 507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apèze 8">
                <a:extLst>
                  <a:ext uri="{FF2B5EF4-FFF2-40B4-BE49-F238E27FC236}">
                    <a16:creationId xmlns:a16="http://schemas.microsoft.com/office/drawing/2014/main" id="{8E5E6B53-659F-494A-9F00-1CB533E34C94}"/>
                  </a:ext>
                </a:extLst>
              </p:cNvPr>
              <p:cNvSpPr/>
              <p:nvPr/>
            </p:nvSpPr>
            <p:spPr>
              <a:xfrm rot="10800000">
                <a:off x="3180555" y="2953742"/>
                <a:ext cx="2128355" cy="1017995"/>
              </a:xfrm>
              <a:prstGeom prst="trapezoid">
                <a:avLst>
                  <a:gd name="adj" fmla="val 4296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apèze 9">
                <a:extLst>
                  <a:ext uri="{FF2B5EF4-FFF2-40B4-BE49-F238E27FC236}">
                    <a16:creationId xmlns:a16="http://schemas.microsoft.com/office/drawing/2014/main" id="{6B651B65-EE6A-4DAA-BE32-F1E1EA58A371}"/>
                  </a:ext>
                </a:extLst>
              </p:cNvPr>
              <p:cNvSpPr/>
              <p:nvPr/>
            </p:nvSpPr>
            <p:spPr>
              <a:xfrm rot="10800000">
                <a:off x="2748412" y="1811253"/>
                <a:ext cx="2964581" cy="1017995"/>
              </a:xfrm>
              <a:prstGeom prst="trapezoid">
                <a:avLst>
                  <a:gd name="adj" fmla="val 3823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48539859-5F49-4246-AEFA-28E20469C210}"/>
                  </a:ext>
                </a:extLst>
              </p:cNvPr>
              <p:cNvSpPr txBox="1"/>
              <p:nvPr/>
            </p:nvSpPr>
            <p:spPr>
              <a:xfrm>
                <a:off x="4819904" y="4349012"/>
                <a:ext cx="3207554" cy="646331"/>
              </a:xfrm>
              <a:prstGeom prst="rect">
                <a:avLst/>
              </a:prstGeom>
              <a:noFill/>
              <a:ln>
                <a:solidFill>
                  <a:schemeClr val="accent1"/>
                </a:solidFill>
              </a:ln>
            </p:spPr>
            <p:txBody>
              <a:bodyPr wrap="square" rtlCol="0">
                <a:spAutoFit/>
              </a:bodyPr>
              <a:lstStyle/>
              <a:p>
                <a:r>
                  <a:rPr lang="fr-FR" dirty="0">
                    <a:solidFill>
                      <a:srgbClr val="FF0000"/>
                    </a:solidFill>
                  </a:rPr>
                  <a:t>Effets physiques sur les cellules et l’ADN</a:t>
                </a:r>
              </a:p>
            </p:txBody>
          </p:sp>
          <p:sp>
            <p:nvSpPr>
              <p:cNvPr id="12" name="ZoneTexte 11">
                <a:extLst>
                  <a:ext uri="{FF2B5EF4-FFF2-40B4-BE49-F238E27FC236}">
                    <a16:creationId xmlns:a16="http://schemas.microsoft.com/office/drawing/2014/main" id="{B5BEDEE7-6C8D-4396-9619-EBFAB852C60C}"/>
                  </a:ext>
                </a:extLst>
              </p:cNvPr>
              <p:cNvSpPr txBox="1"/>
              <p:nvPr/>
            </p:nvSpPr>
            <p:spPr>
              <a:xfrm>
                <a:off x="5510216" y="3100175"/>
                <a:ext cx="2569946" cy="646331"/>
              </a:xfrm>
              <a:prstGeom prst="rect">
                <a:avLst/>
              </a:prstGeom>
              <a:noFill/>
              <a:ln>
                <a:solidFill>
                  <a:schemeClr val="accent1"/>
                </a:solidFill>
              </a:ln>
            </p:spPr>
            <p:txBody>
              <a:bodyPr wrap="square" rtlCol="0">
                <a:spAutoFit/>
              </a:bodyPr>
              <a:lstStyle/>
              <a:p>
                <a:r>
                  <a:rPr lang="fr-FR" dirty="0">
                    <a:solidFill>
                      <a:srgbClr val="0070C0"/>
                    </a:solidFill>
                  </a:rPr>
                  <a:t>Effets physiologiques sur les organismes</a:t>
                </a:r>
              </a:p>
            </p:txBody>
          </p:sp>
          <p:sp>
            <p:nvSpPr>
              <p:cNvPr id="13" name="ZoneTexte 12">
                <a:extLst>
                  <a:ext uri="{FF2B5EF4-FFF2-40B4-BE49-F238E27FC236}">
                    <a16:creationId xmlns:a16="http://schemas.microsoft.com/office/drawing/2014/main" id="{514DA393-6602-4CAC-805B-61546FFBBF67}"/>
                  </a:ext>
                </a:extLst>
              </p:cNvPr>
              <p:cNvSpPr txBox="1"/>
              <p:nvPr/>
            </p:nvSpPr>
            <p:spPr>
              <a:xfrm>
                <a:off x="5899103" y="1920406"/>
                <a:ext cx="2128355" cy="923330"/>
              </a:xfrm>
              <a:prstGeom prst="rect">
                <a:avLst/>
              </a:prstGeom>
              <a:noFill/>
              <a:ln>
                <a:solidFill>
                  <a:schemeClr val="accent1"/>
                </a:solidFill>
              </a:ln>
            </p:spPr>
            <p:txBody>
              <a:bodyPr wrap="square" rtlCol="0">
                <a:spAutoFit/>
              </a:bodyPr>
              <a:lstStyle/>
              <a:p>
                <a:r>
                  <a:rPr lang="fr-FR" dirty="0">
                    <a:solidFill>
                      <a:srgbClr val="FFC000"/>
                    </a:solidFill>
                  </a:rPr>
                  <a:t>Effets psychologiques sur les individus</a:t>
                </a:r>
              </a:p>
            </p:txBody>
          </p:sp>
          <p:sp>
            <p:nvSpPr>
              <p:cNvPr id="14" name="ZoneTexte 13">
                <a:extLst>
                  <a:ext uri="{FF2B5EF4-FFF2-40B4-BE49-F238E27FC236}">
                    <a16:creationId xmlns:a16="http://schemas.microsoft.com/office/drawing/2014/main" id="{384F0315-ADAC-4746-8C20-DC5C5283B6D4}"/>
                  </a:ext>
                </a:extLst>
              </p:cNvPr>
              <p:cNvSpPr txBox="1"/>
              <p:nvPr/>
            </p:nvSpPr>
            <p:spPr>
              <a:xfrm>
                <a:off x="716040" y="4304437"/>
                <a:ext cx="2847724" cy="923330"/>
              </a:xfrm>
              <a:prstGeom prst="rect">
                <a:avLst/>
              </a:prstGeom>
              <a:noFill/>
              <a:ln>
                <a:solidFill>
                  <a:srgbClr val="FF0000"/>
                </a:solidFill>
              </a:ln>
            </p:spPr>
            <p:txBody>
              <a:bodyPr wrap="square" rtlCol="0">
                <a:spAutoFit/>
              </a:bodyPr>
              <a:lstStyle/>
              <a:p>
                <a:r>
                  <a:rPr lang="fr-FR" dirty="0">
                    <a:solidFill>
                      <a:srgbClr val="FF0000"/>
                    </a:solidFill>
                  </a:rPr>
                  <a:t>Le corps humain est constitué de molécules (ADN, protéines, …)</a:t>
                </a:r>
              </a:p>
            </p:txBody>
          </p:sp>
          <p:sp>
            <p:nvSpPr>
              <p:cNvPr id="16" name="ZoneTexte 15">
                <a:extLst>
                  <a:ext uri="{FF2B5EF4-FFF2-40B4-BE49-F238E27FC236}">
                    <a16:creationId xmlns:a16="http://schemas.microsoft.com/office/drawing/2014/main" id="{2059613F-B746-492B-880A-48EBF35D8F88}"/>
                  </a:ext>
                </a:extLst>
              </p:cNvPr>
              <p:cNvSpPr txBox="1"/>
              <p:nvPr/>
            </p:nvSpPr>
            <p:spPr>
              <a:xfrm>
                <a:off x="640502" y="1905918"/>
                <a:ext cx="1920739" cy="923330"/>
              </a:xfrm>
              <a:prstGeom prst="rect">
                <a:avLst/>
              </a:prstGeom>
              <a:noFill/>
              <a:ln>
                <a:solidFill>
                  <a:srgbClr val="FF0000"/>
                </a:solidFill>
              </a:ln>
            </p:spPr>
            <p:txBody>
              <a:bodyPr wrap="square" rtlCol="0">
                <a:spAutoFit/>
              </a:bodyPr>
              <a:lstStyle/>
              <a:p>
                <a:r>
                  <a:rPr lang="fr-FR" dirty="0">
                    <a:solidFill>
                      <a:srgbClr val="FFC000"/>
                    </a:solidFill>
                  </a:rPr>
                  <a:t>Le cerveau est à l’origine du comportement</a:t>
                </a:r>
              </a:p>
            </p:txBody>
          </p:sp>
        </p:grpSp>
        <p:pic>
          <p:nvPicPr>
            <p:cNvPr id="21" name="Image 20">
              <a:extLst>
                <a:ext uri="{FF2B5EF4-FFF2-40B4-BE49-F238E27FC236}">
                  <a16:creationId xmlns:a16="http://schemas.microsoft.com/office/drawing/2014/main" id="{47161E6E-492D-4B62-89D0-F2E1EE7AC42F}"/>
                </a:ext>
              </a:extLst>
            </p:cNvPr>
            <p:cNvPicPr>
              <a:picLocks noChangeAspect="1"/>
            </p:cNvPicPr>
            <p:nvPr/>
          </p:nvPicPr>
          <p:blipFill>
            <a:blip r:embed="rId2">
              <a:alphaModFix amt="73000"/>
            </a:blip>
            <a:stretch>
              <a:fillRect/>
            </a:stretch>
          </p:blipFill>
          <p:spPr>
            <a:xfrm>
              <a:off x="4368576" y="4129939"/>
              <a:ext cx="522272" cy="395191"/>
            </a:xfrm>
            <a:prstGeom prst="rect">
              <a:avLst/>
            </a:prstGeom>
            <a:effectLst>
              <a:softEdge rad="50800"/>
            </a:effectLst>
          </p:spPr>
        </p:pic>
        <p:pic>
          <p:nvPicPr>
            <p:cNvPr id="22" name="Image 21">
              <a:extLst>
                <a:ext uri="{FF2B5EF4-FFF2-40B4-BE49-F238E27FC236}">
                  <a16:creationId xmlns:a16="http://schemas.microsoft.com/office/drawing/2014/main" id="{8CCA71F6-906B-48F5-A22D-E2EFF2EF69D2}"/>
                </a:ext>
              </a:extLst>
            </p:cNvPr>
            <p:cNvPicPr>
              <a:picLocks noChangeAspect="1"/>
            </p:cNvPicPr>
            <p:nvPr/>
          </p:nvPicPr>
          <p:blipFill>
            <a:blip r:embed="rId3"/>
            <a:stretch>
              <a:fillRect/>
            </a:stretch>
          </p:blipFill>
          <p:spPr>
            <a:xfrm>
              <a:off x="4197344" y="2989629"/>
              <a:ext cx="1002726" cy="667495"/>
            </a:xfrm>
            <a:prstGeom prst="rect">
              <a:avLst/>
            </a:prstGeom>
            <a:effectLst>
              <a:softEdge rad="139700"/>
            </a:effectLst>
          </p:spPr>
        </p:pic>
        <p:pic>
          <p:nvPicPr>
            <p:cNvPr id="23" name="Image 22">
              <a:extLst>
                <a:ext uri="{FF2B5EF4-FFF2-40B4-BE49-F238E27FC236}">
                  <a16:creationId xmlns:a16="http://schemas.microsoft.com/office/drawing/2014/main" id="{F9EB9C17-208F-4F23-962B-7F85488E75E2}"/>
                </a:ext>
              </a:extLst>
            </p:cNvPr>
            <p:cNvPicPr>
              <a:picLocks noChangeAspect="1"/>
            </p:cNvPicPr>
            <p:nvPr/>
          </p:nvPicPr>
          <p:blipFill>
            <a:blip r:embed="rId4"/>
            <a:stretch>
              <a:fillRect/>
            </a:stretch>
          </p:blipFill>
          <p:spPr>
            <a:xfrm>
              <a:off x="3968243" y="1938827"/>
              <a:ext cx="1422832" cy="700301"/>
            </a:xfrm>
            <a:prstGeom prst="rect">
              <a:avLst/>
            </a:prstGeom>
            <a:effectLst>
              <a:softEdge rad="76200"/>
            </a:effectLst>
          </p:spPr>
        </p:pic>
      </p:grpSp>
      <p:sp>
        <p:nvSpPr>
          <p:cNvPr id="26" name="ZoneTexte 25">
            <a:extLst>
              <a:ext uri="{FF2B5EF4-FFF2-40B4-BE49-F238E27FC236}">
                <a16:creationId xmlns:a16="http://schemas.microsoft.com/office/drawing/2014/main" id="{40142F5F-8D8E-4440-BFBE-FDA3EEB2C012}"/>
              </a:ext>
            </a:extLst>
          </p:cNvPr>
          <p:cNvSpPr txBox="1"/>
          <p:nvPr/>
        </p:nvSpPr>
        <p:spPr>
          <a:xfrm>
            <a:off x="5247987" y="2688093"/>
            <a:ext cx="1911344" cy="215444"/>
          </a:xfrm>
          <a:prstGeom prst="rect">
            <a:avLst/>
          </a:prstGeom>
          <a:noFill/>
        </p:spPr>
        <p:txBody>
          <a:bodyPr wrap="square">
            <a:spAutoFit/>
          </a:bodyPr>
          <a:lstStyle/>
          <a:p>
            <a:r>
              <a:rPr lang="fr-FR" sz="800" dirty="0"/>
              <a:t>https://neurosciencenews.com/</a:t>
            </a:r>
          </a:p>
        </p:txBody>
      </p:sp>
      <p:sp>
        <p:nvSpPr>
          <p:cNvPr id="6" name="Espace réservé du numéro de diapositive 5">
            <a:extLst>
              <a:ext uri="{FF2B5EF4-FFF2-40B4-BE49-F238E27FC236}">
                <a16:creationId xmlns:a16="http://schemas.microsoft.com/office/drawing/2014/main" id="{B5AF1FF3-5D2F-4D5E-A4FC-DA3D941DC00F}"/>
              </a:ext>
            </a:extLst>
          </p:cNvPr>
          <p:cNvSpPr>
            <a:spLocks noGrp="1"/>
          </p:cNvSpPr>
          <p:nvPr>
            <p:ph type="sldNum" sz="quarter" idx="12"/>
          </p:nvPr>
        </p:nvSpPr>
        <p:spPr/>
        <p:txBody>
          <a:bodyPr/>
          <a:lstStyle/>
          <a:p>
            <a:fld id="{28CF56FF-A9C7-48CE-B5A8-E2EC5C60375F}" type="slidenum">
              <a:rPr lang="en-GB" smtClean="0"/>
              <a:t>5</a:t>
            </a:fld>
            <a:endParaRPr lang="en-GB"/>
          </a:p>
        </p:txBody>
      </p:sp>
      <p:sp>
        <p:nvSpPr>
          <p:cNvPr id="17" name="ZoneTexte 16">
            <a:extLst>
              <a:ext uri="{FF2B5EF4-FFF2-40B4-BE49-F238E27FC236}">
                <a16:creationId xmlns:a16="http://schemas.microsoft.com/office/drawing/2014/main" id="{4F9040A1-C119-6857-3F1B-CA2BB0363131}"/>
              </a:ext>
            </a:extLst>
          </p:cNvPr>
          <p:cNvSpPr txBox="1"/>
          <p:nvPr/>
        </p:nvSpPr>
        <p:spPr>
          <a:xfrm>
            <a:off x="7803270" y="333970"/>
            <a:ext cx="3552238"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Effets potentiels des ondes</a:t>
            </a:r>
          </a:p>
        </p:txBody>
      </p:sp>
    </p:spTree>
    <p:extLst>
      <p:ext uri="{BB962C8B-B14F-4D97-AF65-F5344CB8AC3E}">
        <p14:creationId xmlns:p14="http://schemas.microsoft.com/office/powerpoint/2010/main" val="2334970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DAFB-91C3-0B72-FF03-4CF86625411D}"/>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563D841-1DE3-BF34-36E9-1306F8D5BF7B}"/>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A566842A-165F-FD9E-5166-25A5D173F19A}"/>
              </a:ext>
            </a:extLst>
          </p:cNvPr>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A44CBA9F-936A-1BA1-2B3D-EEBDE9D701C8}"/>
              </a:ext>
            </a:extLst>
          </p:cNvPr>
          <p:cNvSpPr>
            <a:spLocks noGrp="1"/>
          </p:cNvSpPr>
          <p:nvPr>
            <p:ph type="sldNum" sz="quarter" idx="12"/>
          </p:nvPr>
        </p:nvSpPr>
        <p:spPr>
          <a:xfrm>
            <a:off x="2035228" y="787784"/>
            <a:ext cx="584978" cy="365125"/>
          </a:xfrm>
        </p:spPr>
        <p:txBody>
          <a:bodyPr/>
          <a:lstStyle/>
          <a:p>
            <a:fld id="{28CF56FF-A9C7-48CE-B5A8-E2EC5C60375F}" type="slidenum">
              <a:rPr lang="en-GB" smtClean="0"/>
              <a:t>6</a:t>
            </a:fld>
            <a:endParaRPr lang="en-GB" dirty="0"/>
          </a:p>
        </p:txBody>
      </p:sp>
      <p:sp>
        <p:nvSpPr>
          <p:cNvPr id="5" name="ZoneTexte 4">
            <a:extLst>
              <a:ext uri="{FF2B5EF4-FFF2-40B4-BE49-F238E27FC236}">
                <a16:creationId xmlns:a16="http://schemas.microsoft.com/office/drawing/2014/main" id="{B9FE51A2-C919-6E1D-7F26-55A9F628FF7A}"/>
              </a:ext>
            </a:extLst>
          </p:cNvPr>
          <p:cNvSpPr txBox="1"/>
          <p:nvPr/>
        </p:nvSpPr>
        <p:spPr>
          <a:xfrm>
            <a:off x="5558672" y="395926"/>
            <a:ext cx="4504108" cy="369332"/>
          </a:xfrm>
          <a:prstGeom prst="rect">
            <a:avLst/>
          </a:prstGeom>
          <a:noFill/>
        </p:spPr>
        <p:txBody>
          <a:bodyPr wrap="square" rtlCol="0">
            <a:spAutoFit/>
          </a:bodyPr>
          <a:lstStyle/>
          <a:p>
            <a:r>
              <a:rPr lang="fr-FR" dirty="0">
                <a:solidFill>
                  <a:srgbClr val="FF0000"/>
                </a:solidFill>
              </a:rPr>
              <a:t>En résumé</a:t>
            </a:r>
            <a:endParaRPr lang="en-GB" dirty="0">
              <a:solidFill>
                <a:srgbClr val="FF0000"/>
              </a:solidFill>
            </a:endParaRPr>
          </a:p>
        </p:txBody>
      </p:sp>
      <p:sp>
        <p:nvSpPr>
          <p:cNvPr id="6" name="ZoneTexte 5">
            <a:extLst>
              <a:ext uri="{FF2B5EF4-FFF2-40B4-BE49-F238E27FC236}">
                <a16:creationId xmlns:a16="http://schemas.microsoft.com/office/drawing/2014/main" id="{FF723423-3650-DD5D-8B6C-5444E63B9188}"/>
              </a:ext>
            </a:extLst>
          </p:cNvPr>
          <p:cNvSpPr txBox="1"/>
          <p:nvPr/>
        </p:nvSpPr>
        <p:spPr>
          <a:xfrm>
            <a:off x="2218912" y="1528159"/>
            <a:ext cx="9013863"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600" dirty="0">
                <a:solidFill>
                  <a:srgbClr val="0070C0"/>
                </a:solidFill>
                <a:sym typeface="Wingdings" panose="05000000000000000000" pitchFamily="2" charset="2"/>
              </a:rPr>
              <a:t>Les effets potentiels des ondes sont physiques, physiologiques et psychologiques</a:t>
            </a:r>
          </a:p>
        </p:txBody>
      </p:sp>
    </p:spTree>
    <p:extLst>
      <p:ext uri="{BB962C8B-B14F-4D97-AF65-F5344CB8AC3E}">
        <p14:creationId xmlns:p14="http://schemas.microsoft.com/office/powerpoint/2010/main" val="3112204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p:cNvGraphicFramePr>
            <a:graphicFrameLocks noGrp="1"/>
          </p:cNvGraphicFramePr>
          <p:nvPr>
            <p:extLst>
              <p:ext uri="{D42A27DB-BD31-4B8C-83A1-F6EECF244321}">
                <p14:modId xmlns:p14="http://schemas.microsoft.com/office/powerpoint/2010/main" val="980829832"/>
              </p:ext>
            </p:extLst>
          </p:nvPr>
        </p:nvGraphicFramePr>
        <p:xfrm>
          <a:off x="2397335" y="2443616"/>
          <a:ext cx="8537418" cy="2687320"/>
        </p:xfrm>
        <a:graphic>
          <a:graphicData uri="http://schemas.openxmlformats.org/drawingml/2006/table">
            <a:tbl>
              <a:tblPr firstRow="1" bandRow="1">
                <a:tableStyleId>{5C22544A-7EE6-4342-B048-85BDC9FD1C3A}</a:tableStyleId>
              </a:tblPr>
              <a:tblGrid>
                <a:gridCol w="2845806">
                  <a:extLst>
                    <a:ext uri="{9D8B030D-6E8A-4147-A177-3AD203B41FA5}">
                      <a16:colId xmlns:a16="http://schemas.microsoft.com/office/drawing/2014/main" val="2029476769"/>
                    </a:ext>
                  </a:extLst>
                </a:gridCol>
                <a:gridCol w="2847926">
                  <a:extLst>
                    <a:ext uri="{9D8B030D-6E8A-4147-A177-3AD203B41FA5}">
                      <a16:colId xmlns:a16="http://schemas.microsoft.com/office/drawing/2014/main" val="4039709233"/>
                    </a:ext>
                  </a:extLst>
                </a:gridCol>
                <a:gridCol w="2843686">
                  <a:extLst>
                    <a:ext uri="{9D8B030D-6E8A-4147-A177-3AD203B41FA5}">
                      <a16:colId xmlns:a16="http://schemas.microsoft.com/office/drawing/2014/main" val="3213582522"/>
                    </a:ext>
                  </a:extLst>
                </a:gridCol>
              </a:tblGrid>
              <a:tr h="352268">
                <a:tc>
                  <a:txBody>
                    <a:bodyPr/>
                    <a:lstStyle/>
                    <a:p>
                      <a:r>
                        <a:rPr lang="fr-FR" sz="1600" b="0" dirty="0">
                          <a:solidFill>
                            <a:srgbClr val="0070C0"/>
                          </a:solidFill>
                        </a:rPr>
                        <a:t>Agitation </a:t>
                      </a:r>
                      <a:r>
                        <a:rPr lang="fr-FR" sz="1200" b="0" dirty="0">
                          <a:solidFill>
                            <a:schemeClr val="tx1"/>
                          </a:solidFill>
                        </a:rPr>
                        <a:t>(sans modifier la structure)</a:t>
                      </a:r>
                      <a:endParaRPr lang="fr-FR"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6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dirty="0">
                          <a:solidFill>
                            <a:srgbClr val="0070C0"/>
                          </a:solidFill>
                        </a:rPr>
                        <a:t> </a:t>
                      </a:r>
                      <a:r>
                        <a:rPr lang="fr-FR" sz="1600" b="0" dirty="0">
                          <a:solidFill>
                            <a:srgbClr val="0070C0"/>
                          </a:solidFill>
                        </a:rPr>
                        <a:t>production directe de </a:t>
                      </a:r>
                      <a:r>
                        <a:rPr lang="fr-FR" sz="1600" b="0" dirty="0">
                          <a:solidFill>
                            <a:srgbClr val="FF0000"/>
                          </a:solidFill>
                        </a:rPr>
                        <a:t>chaleur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397073"/>
                  </a:ext>
                </a:extLst>
              </a:tr>
              <a:tr h="370840">
                <a:tc>
                  <a:txBody>
                    <a:bodyPr/>
                    <a:lstStyle/>
                    <a:p>
                      <a:r>
                        <a:rPr lang="fr-FR" sz="1600" dirty="0">
                          <a:solidFill>
                            <a:srgbClr val="0070C0"/>
                          </a:solidFill>
                        </a:rPr>
                        <a:t>Vibration/rotation </a:t>
                      </a:r>
                      <a:r>
                        <a:rPr lang="fr-FR" sz="1200" b="0" dirty="0">
                          <a:solidFill>
                            <a:schemeClr val="tx1"/>
                          </a:solidFill>
                        </a:rPr>
                        <a:t>(sans modifier les propriétés chimiques)</a:t>
                      </a:r>
                      <a:endParaRPr lang="fr-FR" sz="16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6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b="0" dirty="0">
                          <a:solidFill>
                            <a:srgbClr val="0070C0"/>
                          </a:solidFill>
                        </a:rPr>
                        <a:t>production indirecte de </a:t>
                      </a:r>
                      <a:r>
                        <a:rPr lang="fr-FR" sz="1600" b="0" dirty="0">
                          <a:solidFill>
                            <a:srgbClr val="FF0000"/>
                          </a:solidFill>
                        </a:rPr>
                        <a:t>chaleur</a:t>
                      </a:r>
                      <a:endParaRPr lang="fr-FR" sz="16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789136"/>
                  </a:ext>
                </a:extLst>
              </a:tr>
              <a:tr h="0">
                <a:tc>
                  <a:txBody>
                    <a:bodyPr/>
                    <a:lstStyle/>
                    <a:p>
                      <a:r>
                        <a:rPr lang="fr-FR" sz="1600" dirty="0">
                          <a:solidFill>
                            <a:srgbClr val="0070C0"/>
                          </a:solidFill>
                        </a:rPr>
                        <a:t>Rupture  de liaison</a:t>
                      </a:r>
                    </a:p>
                    <a:p>
                      <a:endParaRPr lang="fr-FR" sz="16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6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dirty="0">
                          <a:solidFill>
                            <a:srgbClr val="0070C0"/>
                          </a:solidFill>
                        </a:rPr>
                        <a:t>Effets </a:t>
                      </a:r>
                      <a:r>
                        <a:rPr lang="fr-FR" sz="1600" dirty="0">
                          <a:solidFill>
                            <a:srgbClr val="FF0000"/>
                          </a:solidFill>
                        </a:rPr>
                        <a:t>mutagènes</a:t>
                      </a:r>
                      <a:r>
                        <a:rPr lang="fr-FR" sz="1600" dirty="0">
                          <a:solidFill>
                            <a:srgbClr val="0070C0"/>
                          </a:solidFill>
                        </a:rPr>
                        <a:t> carcinogènes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8812908"/>
                  </a:ext>
                </a:extLst>
              </a:tr>
              <a:tr h="370840">
                <a:tc>
                  <a:txBody>
                    <a:bodyPr/>
                    <a:lstStyle/>
                    <a:p>
                      <a:r>
                        <a:rPr lang="fr-FR" sz="1600" dirty="0">
                          <a:solidFill>
                            <a:srgbClr val="0070C0"/>
                          </a:solidFill>
                        </a:rPr>
                        <a:t>Ionisation-excitation atomique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6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dirty="0">
                          <a:solidFill>
                            <a:srgbClr val="FF0000"/>
                          </a:solidFill>
                        </a:rPr>
                        <a:t>Mutation/lésion</a:t>
                      </a:r>
                    </a:p>
                    <a:p>
                      <a:r>
                        <a:rPr lang="fr-FR" sz="1600" dirty="0">
                          <a:solidFill>
                            <a:srgbClr val="0070C0"/>
                          </a:solidFill>
                        </a:rPr>
                        <a:t>cellulaire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1421112"/>
                  </a:ext>
                </a:extLst>
              </a:tr>
              <a:tr h="370840">
                <a:tc>
                  <a:txBody>
                    <a:bodyPr/>
                    <a:lstStyle/>
                    <a:p>
                      <a:r>
                        <a:rPr lang="fr-FR" sz="1600" dirty="0">
                          <a:solidFill>
                            <a:srgbClr val="0070C0"/>
                          </a:solidFill>
                        </a:rPr>
                        <a:t>Excitation nucléaire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sz="16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dirty="0">
                          <a:solidFill>
                            <a:srgbClr val="FF0000"/>
                          </a:solidFill>
                        </a:rPr>
                        <a:t>Mort</a:t>
                      </a:r>
                      <a:r>
                        <a:rPr lang="fr-FR" sz="1600" dirty="0">
                          <a:solidFill>
                            <a:srgbClr val="0070C0"/>
                          </a:solidFill>
                        </a:rPr>
                        <a:t> cellulaire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321190"/>
                  </a:ext>
                </a:extLst>
              </a:tr>
            </a:tbl>
          </a:graphicData>
        </a:graphic>
      </p:graphicFrame>
      <p:pic>
        <p:nvPicPr>
          <p:cNvPr id="18" name="Imag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337" y="4685361"/>
            <a:ext cx="1003412" cy="517114"/>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213" y="4201715"/>
            <a:ext cx="1590347" cy="613125"/>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953557" y="3360489"/>
            <a:ext cx="742202" cy="1075553"/>
          </a:xfrm>
          <a:prstGeom prst="rect">
            <a:avLst/>
          </a:prstGeom>
        </p:spPr>
      </p:pic>
      <p:sp>
        <p:nvSpPr>
          <p:cNvPr id="2" name="Espace réservé de la date 1">
            <a:extLst>
              <a:ext uri="{FF2B5EF4-FFF2-40B4-BE49-F238E27FC236}">
                <a16:creationId xmlns:a16="http://schemas.microsoft.com/office/drawing/2014/main" id="{C0C93CA5-5A1D-42FC-8A9D-E62C62F917D4}"/>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1251" y="2404890"/>
            <a:ext cx="748603" cy="509050"/>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0640" y="2865851"/>
            <a:ext cx="1196411" cy="854579"/>
          </a:xfrm>
          <a:prstGeom prst="rect">
            <a:avLst/>
          </a:prstGeom>
        </p:spPr>
      </p:pic>
      <p:pic>
        <p:nvPicPr>
          <p:cNvPr id="15" name="Image 14">
            <a:extLst>
              <a:ext uri="{FF2B5EF4-FFF2-40B4-BE49-F238E27FC236}">
                <a16:creationId xmlns:a16="http://schemas.microsoft.com/office/drawing/2014/main" id="{7B67122A-EDE8-4E05-B3E7-5A0300C5E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3021" y="2571282"/>
            <a:ext cx="748603" cy="509050"/>
          </a:xfrm>
          <a:prstGeom prst="rect">
            <a:avLst/>
          </a:prstGeom>
        </p:spPr>
      </p:pic>
      <p:pic>
        <p:nvPicPr>
          <p:cNvPr id="20" name="Image 19">
            <a:extLst>
              <a:ext uri="{FF2B5EF4-FFF2-40B4-BE49-F238E27FC236}">
                <a16:creationId xmlns:a16="http://schemas.microsoft.com/office/drawing/2014/main" id="{6770FF78-6202-452F-9A96-487A80EFA3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4118" y="2503232"/>
            <a:ext cx="748603" cy="509050"/>
          </a:xfrm>
          <a:prstGeom prst="rect">
            <a:avLst/>
          </a:prstGeom>
        </p:spPr>
      </p:pic>
      <p:sp>
        <p:nvSpPr>
          <p:cNvPr id="6" name="Espace réservé du numéro de diapositive 5">
            <a:extLst>
              <a:ext uri="{FF2B5EF4-FFF2-40B4-BE49-F238E27FC236}">
                <a16:creationId xmlns:a16="http://schemas.microsoft.com/office/drawing/2014/main" id="{9DFE5F58-E410-42DC-912D-9879E8B29615}"/>
              </a:ext>
            </a:extLst>
          </p:cNvPr>
          <p:cNvSpPr>
            <a:spLocks noGrp="1"/>
          </p:cNvSpPr>
          <p:nvPr>
            <p:ph type="sldNum" sz="quarter" idx="12"/>
          </p:nvPr>
        </p:nvSpPr>
        <p:spPr/>
        <p:txBody>
          <a:bodyPr/>
          <a:lstStyle/>
          <a:p>
            <a:fld id="{28CF56FF-A9C7-48CE-B5A8-E2EC5C60375F}" type="slidenum">
              <a:rPr lang="en-GB" smtClean="0"/>
              <a:t>7</a:t>
            </a:fld>
            <a:endParaRPr lang="en-GB"/>
          </a:p>
        </p:txBody>
      </p:sp>
      <p:sp>
        <p:nvSpPr>
          <p:cNvPr id="4" name="ZoneTexte 3">
            <a:extLst>
              <a:ext uri="{FF2B5EF4-FFF2-40B4-BE49-F238E27FC236}">
                <a16:creationId xmlns:a16="http://schemas.microsoft.com/office/drawing/2014/main" id="{0B5B4B97-6323-2AA3-50A6-B42BC3461C38}"/>
              </a:ext>
            </a:extLst>
          </p:cNvPr>
          <p:cNvSpPr txBox="1"/>
          <p:nvPr/>
        </p:nvSpPr>
        <p:spPr>
          <a:xfrm>
            <a:off x="7098919" y="258861"/>
            <a:ext cx="3835834"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Les effets physiques des ondes </a:t>
            </a:r>
          </a:p>
        </p:txBody>
      </p:sp>
      <p:pic>
        <p:nvPicPr>
          <p:cNvPr id="5" name="Image 4">
            <a:extLst>
              <a:ext uri="{FF2B5EF4-FFF2-40B4-BE49-F238E27FC236}">
                <a16:creationId xmlns:a16="http://schemas.microsoft.com/office/drawing/2014/main" id="{7CF06384-5DD1-2515-060B-2E75C0FAA1EB}"/>
              </a:ext>
            </a:extLst>
          </p:cNvPr>
          <p:cNvPicPr>
            <a:picLocks noChangeAspect="1"/>
          </p:cNvPicPr>
          <p:nvPr/>
        </p:nvPicPr>
        <p:blipFill>
          <a:blip r:embed="rId8"/>
          <a:stretch>
            <a:fillRect/>
          </a:stretch>
        </p:blipFill>
        <p:spPr>
          <a:xfrm>
            <a:off x="10666574" y="865383"/>
            <a:ext cx="841321" cy="676715"/>
          </a:xfrm>
          <a:prstGeom prst="rect">
            <a:avLst/>
          </a:prstGeom>
        </p:spPr>
      </p:pic>
      <p:sp>
        <p:nvSpPr>
          <p:cNvPr id="7" name="Flèche : bas 6">
            <a:extLst>
              <a:ext uri="{FF2B5EF4-FFF2-40B4-BE49-F238E27FC236}">
                <a16:creationId xmlns:a16="http://schemas.microsoft.com/office/drawing/2014/main" id="{2CC5DF66-761C-B53B-C229-883BC0CC3FC8}"/>
              </a:ext>
            </a:extLst>
          </p:cNvPr>
          <p:cNvSpPr/>
          <p:nvPr/>
        </p:nvSpPr>
        <p:spPr>
          <a:xfrm>
            <a:off x="1819590" y="2571282"/>
            <a:ext cx="240302" cy="320548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DDDC6BF8-6FF4-99EE-F6B5-16D67D47610C}"/>
              </a:ext>
            </a:extLst>
          </p:cNvPr>
          <p:cNvSpPr txBox="1"/>
          <p:nvPr/>
        </p:nvSpPr>
        <p:spPr>
          <a:xfrm>
            <a:off x="2286830" y="5374776"/>
            <a:ext cx="2498405" cy="461665"/>
          </a:xfrm>
          <a:prstGeom prst="rect">
            <a:avLst/>
          </a:prstGeom>
          <a:noFill/>
        </p:spPr>
        <p:txBody>
          <a:bodyPr wrap="square" rtlCol="0">
            <a:spAutoFit/>
          </a:bodyPr>
          <a:lstStyle/>
          <a:p>
            <a:r>
              <a:rPr lang="fr-FR" sz="1200" dirty="0">
                <a:solidFill>
                  <a:srgbClr val="FF0000"/>
                </a:solidFill>
              </a:rPr>
              <a:t>Énergies/fréquences croissantes</a:t>
            </a:r>
          </a:p>
        </p:txBody>
      </p:sp>
      <p:sp>
        <p:nvSpPr>
          <p:cNvPr id="9" name="ZoneTexte 8">
            <a:extLst>
              <a:ext uri="{FF2B5EF4-FFF2-40B4-BE49-F238E27FC236}">
                <a16:creationId xmlns:a16="http://schemas.microsoft.com/office/drawing/2014/main" id="{977C8C77-34CC-13A7-4CF5-BF7B70F15DD3}"/>
              </a:ext>
            </a:extLst>
          </p:cNvPr>
          <p:cNvSpPr txBox="1"/>
          <p:nvPr/>
        </p:nvSpPr>
        <p:spPr>
          <a:xfrm>
            <a:off x="1853837" y="1218932"/>
            <a:ext cx="3767376" cy="646331"/>
          </a:xfrm>
          <a:prstGeom prst="rect">
            <a:avLst/>
          </a:prstGeom>
          <a:noFill/>
        </p:spPr>
        <p:txBody>
          <a:bodyPr wrap="square" rtlCol="0">
            <a:spAutoFit/>
          </a:bodyPr>
          <a:lstStyle/>
          <a:p>
            <a:r>
              <a:rPr lang="fr-FR" dirty="0">
                <a:solidFill>
                  <a:srgbClr val="0070C0"/>
                </a:solidFill>
              </a:rPr>
              <a:t>La matière (vivante) est composée de molécules</a:t>
            </a:r>
          </a:p>
        </p:txBody>
      </p:sp>
      <p:pic>
        <p:nvPicPr>
          <p:cNvPr id="10" name="Image 9">
            <a:extLst>
              <a:ext uri="{FF2B5EF4-FFF2-40B4-BE49-F238E27FC236}">
                <a16:creationId xmlns:a16="http://schemas.microsoft.com/office/drawing/2014/main" id="{7B809AF3-329B-FFC0-482B-D6BFC95D0546}"/>
              </a:ext>
            </a:extLst>
          </p:cNvPr>
          <p:cNvPicPr>
            <a:picLocks noChangeAspect="1"/>
          </p:cNvPicPr>
          <p:nvPr/>
        </p:nvPicPr>
        <p:blipFill>
          <a:blip r:embed="rId9"/>
          <a:stretch>
            <a:fillRect/>
          </a:stretch>
        </p:blipFill>
        <p:spPr>
          <a:xfrm>
            <a:off x="5919407" y="1113659"/>
            <a:ext cx="1493273" cy="895964"/>
          </a:xfrm>
          <a:prstGeom prst="rect">
            <a:avLst/>
          </a:prstGeom>
        </p:spPr>
      </p:pic>
      <p:pic>
        <p:nvPicPr>
          <p:cNvPr id="11" name="Image 10">
            <a:extLst>
              <a:ext uri="{FF2B5EF4-FFF2-40B4-BE49-F238E27FC236}">
                <a16:creationId xmlns:a16="http://schemas.microsoft.com/office/drawing/2014/main" id="{6C8FB77E-AED3-8592-FC32-D132408A4E0B}"/>
              </a:ext>
            </a:extLst>
          </p:cNvPr>
          <p:cNvPicPr>
            <a:picLocks noChangeAspect="1"/>
          </p:cNvPicPr>
          <p:nvPr/>
        </p:nvPicPr>
        <p:blipFill>
          <a:blip r:embed="rId10"/>
          <a:stretch>
            <a:fillRect/>
          </a:stretch>
        </p:blipFill>
        <p:spPr>
          <a:xfrm>
            <a:off x="9118125" y="953592"/>
            <a:ext cx="1243487" cy="1216098"/>
          </a:xfrm>
          <a:prstGeom prst="rect">
            <a:avLst/>
          </a:prstGeom>
        </p:spPr>
      </p:pic>
      <p:sp>
        <p:nvSpPr>
          <p:cNvPr id="19" name="ZoneTexte 18">
            <a:extLst>
              <a:ext uri="{FF2B5EF4-FFF2-40B4-BE49-F238E27FC236}">
                <a16:creationId xmlns:a16="http://schemas.microsoft.com/office/drawing/2014/main" id="{CF230096-7534-1669-FFE3-CC5F012BF038}"/>
              </a:ext>
            </a:extLst>
          </p:cNvPr>
          <p:cNvSpPr txBox="1"/>
          <p:nvPr/>
        </p:nvSpPr>
        <p:spPr>
          <a:xfrm>
            <a:off x="7546362" y="1391211"/>
            <a:ext cx="1571763" cy="307777"/>
          </a:xfrm>
          <a:prstGeom prst="rect">
            <a:avLst/>
          </a:prstGeom>
          <a:noFill/>
        </p:spPr>
        <p:txBody>
          <a:bodyPr wrap="square" rtlCol="0">
            <a:spAutoFit/>
          </a:bodyPr>
          <a:lstStyle/>
          <a:p>
            <a:r>
              <a:rPr lang="fr-FR" sz="1400" dirty="0">
                <a:solidFill>
                  <a:srgbClr val="0070C0"/>
                </a:solidFill>
              </a:rPr>
              <a:t>Eau </a:t>
            </a:r>
            <a:r>
              <a:rPr lang="fr-FR" sz="1400" dirty="0">
                <a:solidFill>
                  <a:srgbClr val="0070C0"/>
                </a:solidFill>
                <a:sym typeface="Wingdings" panose="05000000000000000000" pitchFamily="2" charset="2"/>
              </a:rPr>
              <a:t>  </a:t>
            </a:r>
            <a:r>
              <a:rPr lang="fr-FR" sz="1400" dirty="0">
                <a:solidFill>
                  <a:srgbClr val="0070C0"/>
                </a:solidFill>
              </a:rPr>
              <a:t>ADN</a:t>
            </a:r>
          </a:p>
        </p:txBody>
      </p:sp>
    </p:spTree>
    <p:extLst>
      <p:ext uri="{BB962C8B-B14F-4D97-AF65-F5344CB8AC3E}">
        <p14:creationId xmlns:p14="http://schemas.microsoft.com/office/powerpoint/2010/main" val="36274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2F364BC-C91B-4BC9-B77B-E7E7638F5E88}"/>
              </a:ext>
            </a:extLst>
          </p:cNvPr>
          <p:cNvSpPr>
            <a:spLocks noGrp="1"/>
          </p:cNvSpPr>
          <p:nvPr>
            <p:ph type="dt" sz="half" idx="10"/>
          </p:nvPr>
        </p:nvSpPr>
        <p:spPr/>
        <p:txBody>
          <a:bodyPr/>
          <a:lstStyle/>
          <a:p>
            <a:r>
              <a:rPr lang="fr-FR"/>
              <a:t>2025-2006</a:t>
            </a:r>
            <a:endParaRPr lang="en-GB" dirty="0"/>
          </a:p>
        </p:txBody>
      </p:sp>
      <p:sp>
        <p:nvSpPr>
          <p:cNvPr id="3" name="Espace réservé du pied de page 2"/>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graphicFrame>
        <p:nvGraphicFramePr>
          <p:cNvPr id="7" name="Tableau 6"/>
          <p:cNvGraphicFramePr>
            <a:graphicFrameLocks noGrp="1"/>
          </p:cNvGraphicFramePr>
          <p:nvPr>
            <p:extLst>
              <p:ext uri="{D42A27DB-BD31-4B8C-83A1-F6EECF244321}">
                <p14:modId xmlns:p14="http://schemas.microsoft.com/office/powerpoint/2010/main" val="2798119889"/>
              </p:ext>
            </p:extLst>
          </p:nvPr>
        </p:nvGraphicFramePr>
        <p:xfrm>
          <a:off x="3012685" y="1483378"/>
          <a:ext cx="6439135" cy="2875280"/>
        </p:xfrm>
        <a:graphic>
          <a:graphicData uri="http://schemas.openxmlformats.org/drawingml/2006/table">
            <a:tbl>
              <a:tblPr firstRow="1" bandRow="1">
                <a:tableStyleId>{5C22544A-7EE6-4342-B048-85BDC9FD1C3A}</a:tableStyleId>
              </a:tblPr>
              <a:tblGrid>
                <a:gridCol w="1077846">
                  <a:extLst>
                    <a:ext uri="{9D8B030D-6E8A-4147-A177-3AD203B41FA5}">
                      <a16:colId xmlns:a16="http://schemas.microsoft.com/office/drawing/2014/main" val="610758320"/>
                    </a:ext>
                  </a:extLst>
                </a:gridCol>
                <a:gridCol w="1263934">
                  <a:extLst>
                    <a:ext uri="{9D8B030D-6E8A-4147-A177-3AD203B41FA5}">
                      <a16:colId xmlns:a16="http://schemas.microsoft.com/office/drawing/2014/main" val="1643918050"/>
                    </a:ext>
                  </a:extLst>
                </a:gridCol>
                <a:gridCol w="1374815">
                  <a:extLst>
                    <a:ext uri="{9D8B030D-6E8A-4147-A177-3AD203B41FA5}">
                      <a16:colId xmlns:a16="http://schemas.microsoft.com/office/drawing/2014/main" val="1489008142"/>
                    </a:ext>
                  </a:extLst>
                </a:gridCol>
                <a:gridCol w="1434713">
                  <a:extLst>
                    <a:ext uri="{9D8B030D-6E8A-4147-A177-3AD203B41FA5}">
                      <a16:colId xmlns:a16="http://schemas.microsoft.com/office/drawing/2014/main" val="289391101"/>
                    </a:ext>
                  </a:extLst>
                </a:gridCol>
                <a:gridCol w="1287827">
                  <a:extLst>
                    <a:ext uri="{9D8B030D-6E8A-4147-A177-3AD203B41FA5}">
                      <a16:colId xmlns:a16="http://schemas.microsoft.com/office/drawing/2014/main" val="939592857"/>
                    </a:ext>
                  </a:extLst>
                </a:gridCol>
              </a:tblGrid>
              <a:tr h="0">
                <a:tc>
                  <a:txBody>
                    <a:bodyPr/>
                    <a:lstStyle/>
                    <a:p>
                      <a:r>
                        <a:rPr lang="fr-FR" dirty="0"/>
                        <a:t>Objet</a:t>
                      </a:r>
                    </a:p>
                  </a:txBody>
                  <a:tcPr/>
                </a:tc>
                <a:tc>
                  <a:txBody>
                    <a:bodyPr/>
                    <a:lstStyle/>
                    <a:p>
                      <a:r>
                        <a:rPr lang="fr-FR" dirty="0"/>
                        <a:t>Taille </a:t>
                      </a:r>
                    </a:p>
                  </a:txBody>
                  <a:tcPr/>
                </a:tc>
                <a:tc>
                  <a:txBody>
                    <a:bodyPr/>
                    <a:lstStyle/>
                    <a:p>
                      <a:r>
                        <a:rPr lang="fr-FR" dirty="0"/>
                        <a:t>Fréquence</a:t>
                      </a:r>
                    </a:p>
                  </a:txBody>
                  <a:tcPr/>
                </a:tc>
                <a:tc>
                  <a:txBody>
                    <a:bodyPr/>
                    <a:lstStyle/>
                    <a:p>
                      <a:r>
                        <a:rPr lang="fr-FR" dirty="0"/>
                        <a:t>Type</a:t>
                      </a:r>
                    </a:p>
                  </a:txBody>
                  <a:tcPr/>
                </a:tc>
                <a:tc>
                  <a:txBody>
                    <a:bodyPr/>
                    <a:lstStyle/>
                    <a:p>
                      <a:r>
                        <a:rPr lang="fr-FR" dirty="0"/>
                        <a:t>Effet</a:t>
                      </a:r>
                    </a:p>
                  </a:txBody>
                  <a:tcPr/>
                </a:tc>
                <a:extLst>
                  <a:ext uri="{0D108BD9-81ED-4DB2-BD59-A6C34878D82A}">
                    <a16:rowId xmlns:a16="http://schemas.microsoft.com/office/drawing/2014/main" val="2676562462"/>
                  </a:ext>
                </a:extLst>
              </a:tr>
              <a:tr h="370840">
                <a:tc>
                  <a:txBody>
                    <a:bodyPr/>
                    <a:lstStyle/>
                    <a:p>
                      <a:r>
                        <a:rPr lang="fr-FR" sz="1200" dirty="0"/>
                        <a:t>Corps humain</a:t>
                      </a:r>
                    </a:p>
                  </a:txBody>
                  <a:tcPr/>
                </a:tc>
                <a:tc>
                  <a:txBody>
                    <a:bodyPr/>
                    <a:lstStyle/>
                    <a:p>
                      <a:r>
                        <a:rPr lang="fr-FR" sz="1200" dirty="0"/>
                        <a:t>1 m</a:t>
                      </a:r>
                    </a:p>
                  </a:txBody>
                  <a:tcPr/>
                </a:tc>
                <a:tc>
                  <a:txBody>
                    <a:bodyPr/>
                    <a:lstStyle/>
                    <a:p>
                      <a:r>
                        <a:rPr lang="fr-FR" sz="1200" dirty="0"/>
                        <a:t>10</a:t>
                      </a:r>
                      <a:r>
                        <a:rPr lang="fr-FR" sz="1200" baseline="30000" dirty="0"/>
                        <a:t>8</a:t>
                      </a:r>
                      <a:r>
                        <a:rPr lang="fr-FR" sz="1200" dirty="0"/>
                        <a:t> Hz</a:t>
                      </a:r>
                    </a:p>
                  </a:txBody>
                  <a:tcPr/>
                </a:tc>
                <a:tc>
                  <a:txBody>
                    <a:bodyPr/>
                    <a:lstStyle/>
                    <a:p>
                      <a:r>
                        <a:rPr lang="fr-FR" sz="1200" dirty="0"/>
                        <a:t>Ondes radio</a:t>
                      </a:r>
                    </a:p>
                  </a:txBody>
                  <a:tcPr/>
                </a:tc>
                <a:tc rowSpan="2">
                  <a:txBody>
                    <a:bodyPr/>
                    <a:lstStyle/>
                    <a:p>
                      <a:pPr algn="ctr"/>
                      <a:endParaRPr lang="fr-FR" sz="1200" dirty="0"/>
                    </a:p>
                    <a:p>
                      <a:pPr algn="ctr"/>
                      <a:r>
                        <a:rPr lang="fr-FR" sz="1200" dirty="0"/>
                        <a:t>Thermiques </a:t>
                      </a:r>
                    </a:p>
                    <a:p>
                      <a:endParaRPr lang="fr-FR" sz="1200" dirty="0"/>
                    </a:p>
                  </a:txBody>
                  <a:tcPr>
                    <a:solidFill>
                      <a:srgbClr val="92D050"/>
                    </a:solidFill>
                  </a:tcPr>
                </a:tc>
                <a:extLst>
                  <a:ext uri="{0D108BD9-81ED-4DB2-BD59-A6C34878D82A}">
                    <a16:rowId xmlns:a16="http://schemas.microsoft.com/office/drawing/2014/main" val="1492719956"/>
                  </a:ext>
                </a:extLst>
              </a:tr>
              <a:tr h="370840">
                <a:tc>
                  <a:txBody>
                    <a:bodyPr/>
                    <a:lstStyle/>
                    <a:p>
                      <a:r>
                        <a:rPr lang="fr-FR" sz="1200" dirty="0"/>
                        <a:t>Bactérie</a:t>
                      </a:r>
                    </a:p>
                  </a:txBody>
                  <a:tcPr/>
                </a:tc>
                <a:tc>
                  <a:txBody>
                    <a:bodyPr/>
                    <a:lstStyle/>
                    <a:p>
                      <a:r>
                        <a:rPr lang="fr-FR" sz="1200" dirty="0"/>
                        <a:t>1 µm (10</a:t>
                      </a:r>
                      <a:r>
                        <a:rPr lang="fr-FR" sz="1200" baseline="30000" dirty="0"/>
                        <a:t>-6</a:t>
                      </a:r>
                      <a:r>
                        <a:rPr lang="fr-FR" sz="1200" dirty="0"/>
                        <a:t> 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10</a:t>
                      </a:r>
                      <a:r>
                        <a:rPr lang="fr-FR" sz="1200" baseline="30000" dirty="0"/>
                        <a:t>14</a:t>
                      </a:r>
                      <a:r>
                        <a:rPr lang="fr-FR" sz="1200" dirty="0"/>
                        <a:t> Hz</a:t>
                      </a:r>
                    </a:p>
                  </a:txBody>
                  <a:tcPr/>
                </a:tc>
                <a:tc>
                  <a:txBody>
                    <a:bodyPr/>
                    <a:lstStyle/>
                    <a:p>
                      <a:r>
                        <a:rPr lang="fr-FR" sz="1200" dirty="0"/>
                        <a:t>Lumière visible</a:t>
                      </a:r>
                    </a:p>
                  </a:txBody>
                  <a:tcPr/>
                </a:tc>
                <a:tc vMerge="1">
                  <a:txBody>
                    <a:bodyPr/>
                    <a:lstStyle/>
                    <a:p>
                      <a:endParaRPr lang="fr-FR" sz="1400" dirty="0"/>
                    </a:p>
                  </a:txBody>
                  <a:tcPr>
                    <a:solidFill>
                      <a:srgbClr val="92D050"/>
                    </a:solidFill>
                  </a:tcPr>
                </a:tc>
                <a:extLst>
                  <a:ext uri="{0D108BD9-81ED-4DB2-BD59-A6C34878D82A}">
                    <a16:rowId xmlns:a16="http://schemas.microsoft.com/office/drawing/2014/main" val="3655727400"/>
                  </a:ext>
                </a:extLst>
              </a:tr>
              <a:tr h="370840">
                <a:tc>
                  <a:txBody>
                    <a:bodyPr/>
                    <a:lstStyle/>
                    <a:p>
                      <a:r>
                        <a:rPr lang="fr-FR" sz="1200" dirty="0"/>
                        <a:t>Gène ADN</a:t>
                      </a:r>
                    </a:p>
                    <a:p>
                      <a:r>
                        <a:rPr lang="fr-FR" sz="800" dirty="0"/>
                        <a:t>(largeur)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10 nm (10</a:t>
                      </a:r>
                      <a:r>
                        <a:rPr lang="fr-FR" sz="1200" baseline="30000" dirty="0"/>
                        <a:t>-8</a:t>
                      </a:r>
                      <a:r>
                        <a:rPr lang="fr-FR" sz="1200" dirty="0"/>
                        <a:t> 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10</a:t>
                      </a:r>
                      <a:r>
                        <a:rPr lang="fr-FR" sz="1200" baseline="30000" dirty="0"/>
                        <a:t>16 </a:t>
                      </a:r>
                      <a:r>
                        <a:rPr lang="fr-FR" sz="1200" dirty="0"/>
                        <a:t>Hz</a:t>
                      </a:r>
                    </a:p>
                  </a:txBody>
                  <a:tcPr/>
                </a:tc>
                <a:tc>
                  <a:txBody>
                    <a:bodyPr/>
                    <a:lstStyle/>
                    <a:p>
                      <a:r>
                        <a:rPr lang="fr-FR" sz="1200" dirty="0"/>
                        <a:t>UV</a:t>
                      </a:r>
                    </a:p>
                  </a:txBody>
                  <a:tcPr/>
                </a:tc>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Mutagène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Carcinogène</a:t>
                      </a:r>
                    </a:p>
                    <a:p>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Lésion</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ADN</a:t>
                      </a:r>
                    </a:p>
                  </a:txBody>
                  <a:tcPr>
                    <a:solidFill>
                      <a:srgbClr val="F2947A"/>
                    </a:solidFill>
                  </a:tcPr>
                </a:tc>
                <a:extLst>
                  <a:ext uri="{0D108BD9-81ED-4DB2-BD59-A6C34878D82A}">
                    <a16:rowId xmlns:a16="http://schemas.microsoft.com/office/drawing/2014/main" val="2700303107"/>
                  </a:ext>
                </a:extLst>
              </a:tr>
              <a:tr h="370840">
                <a:tc>
                  <a:txBody>
                    <a:bodyPr/>
                    <a:lstStyle/>
                    <a:p>
                      <a:r>
                        <a:rPr lang="fr-FR" sz="1200" dirty="0"/>
                        <a:t>Molécule</a:t>
                      </a:r>
                    </a:p>
                  </a:txBody>
                  <a:tcPr/>
                </a:tc>
                <a:tc>
                  <a:txBody>
                    <a:bodyPr/>
                    <a:lstStyle/>
                    <a:p>
                      <a:r>
                        <a:rPr lang="fr-FR" sz="1200" dirty="0"/>
                        <a:t>0,1 –10 nm</a:t>
                      </a:r>
                    </a:p>
                    <a:p>
                      <a:r>
                        <a:rPr lang="fr-FR" sz="1200" dirty="0"/>
                        <a:t>(10</a:t>
                      </a:r>
                      <a:r>
                        <a:rPr lang="fr-FR" sz="1200" baseline="30000" dirty="0"/>
                        <a:t>-10</a:t>
                      </a:r>
                      <a:r>
                        <a:rPr lang="fr-FR" sz="1200" baseline="0" dirty="0"/>
                        <a:t>-</a:t>
                      </a:r>
                      <a:r>
                        <a:rPr lang="fr-FR" sz="1200" dirty="0"/>
                        <a:t>10</a:t>
                      </a:r>
                      <a:r>
                        <a:rPr lang="fr-FR" sz="1200" baseline="30000" dirty="0"/>
                        <a:t>-8</a:t>
                      </a:r>
                      <a:r>
                        <a:rPr lang="fr-FR" sz="1200" dirty="0"/>
                        <a:t> 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10</a:t>
                      </a:r>
                      <a:r>
                        <a:rPr lang="fr-FR" sz="1200" baseline="30000" dirty="0"/>
                        <a:t>16 </a:t>
                      </a:r>
                      <a:r>
                        <a:rPr lang="fr-FR" sz="1200" dirty="0"/>
                        <a:t>Hz</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-10</a:t>
                      </a:r>
                      <a:r>
                        <a:rPr lang="fr-FR" sz="1200" baseline="30000" dirty="0"/>
                        <a:t>18 </a:t>
                      </a:r>
                      <a:r>
                        <a:rPr lang="fr-FR" sz="1200" dirty="0"/>
                        <a:t>Hz</a:t>
                      </a:r>
                    </a:p>
                  </a:txBody>
                  <a:tcPr/>
                </a:tc>
                <a:tc>
                  <a:txBody>
                    <a:bodyPr/>
                    <a:lstStyle/>
                    <a:p>
                      <a:r>
                        <a:rPr lang="fr-FR" sz="1200" dirty="0"/>
                        <a:t>UV-Rayons X</a:t>
                      </a:r>
                    </a:p>
                  </a:txBody>
                  <a:tcPr/>
                </a:tc>
                <a:tc vMerge="1">
                  <a:txBody>
                    <a:bodyPr/>
                    <a:lstStyle/>
                    <a:p>
                      <a:endParaRPr lang="fr-FR" sz="1400" dirty="0"/>
                    </a:p>
                  </a:txBody>
                  <a:tcPr>
                    <a:solidFill>
                      <a:schemeClr val="accent1">
                        <a:lumMod val="40000"/>
                        <a:lumOff val="60000"/>
                      </a:schemeClr>
                    </a:solidFill>
                  </a:tcPr>
                </a:tc>
                <a:extLst>
                  <a:ext uri="{0D108BD9-81ED-4DB2-BD59-A6C34878D82A}">
                    <a16:rowId xmlns:a16="http://schemas.microsoft.com/office/drawing/2014/main" val="1434622223"/>
                  </a:ext>
                </a:extLst>
              </a:tr>
              <a:tr h="370840">
                <a:tc>
                  <a:txBody>
                    <a:bodyPr/>
                    <a:lstStyle/>
                    <a:p>
                      <a:r>
                        <a:rPr lang="fr-FR" sz="1200" dirty="0"/>
                        <a:t>Atome</a:t>
                      </a:r>
                    </a:p>
                  </a:txBody>
                  <a:tcPr/>
                </a:tc>
                <a:tc>
                  <a:txBody>
                    <a:bodyPr/>
                    <a:lstStyle/>
                    <a:p>
                      <a:r>
                        <a:rPr lang="fr-FR" sz="1200" dirty="0"/>
                        <a:t> 1 Ä (10</a:t>
                      </a:r>
                      <a:r>
                        <a:rPr lang="fr-FR" sz="1200" baseline="30000" dirty="0"/>
                        <a:t>-10</a:t>
                      </a:r>
                      <a:r>
                        <a:rPr lang="fr-FR" sz="1200" dirty="0"/>
                        <a:t> m)</a:t>
                      </a:r>
                    </a:p>
                  </a:txBody>
                  <a:tcPr/>
                </a:tc>
                <a:tc>
                  <a:txBody>
                    <a:bodyPr/>
                    <a:lstStyle/>
                    <a:p>
                      <a:r>
                        <a:rPr lang="fr-FR" sz="1200" dirty="0"/>
                        <a:t>10</a:t>
                      </a:r>
                      <a:r>
                        <a:rPr lang="fr-FR" sz="1200" baseline="30000" dirty="0"/>
                        <a:t>18 </a:t>
                      </a:r>
                      <a:r>
                        <a:rPr lang="fr-FR" sz="1200" dirty="0"/>
                        <a:t>Hz</a:t>
                      </a:r>
                    </a:p>
                  </a:txBody>
                  <a:tcPr/>
                </a:tc>
                <a:tc>
                  <a:txBody>
                    <a:bodyPr/>
                    <a:lstStyle/>
                    <a:p>
                      <a:r>
                        <a:rPr lang="fr-FR" sz="1200" dirty="0"/>
                        <a:t>Rayons X</a:t>
                      </a: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Lésion</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ADN</a:t>
                      </a:r>
                    </a:p>
                  </a:txBody>
                  <a:tcPr>
                    <a:solidFill>
                      <a:schemeClr val="accent1">
                        <a:lumMod val="40000"/>
                        <a:lumOff val="60000"/>
                      </a:schemeClr>
                    </a:solidFill>
                  </a:tcPr>
                </a:tc>
                <a:extLst>
                  <a:ext uri="{0D108BD9-81ED-4DB2-BD59-A6C34878D82A}">
                    <a16:rowId xmlns:a16="http://schemas.microsoft.com/office/drawing/2014/main" val="3612185950"/>
                  </a:ext>
                </a:extLst>
              </a:tr>
              <a:tr h="370840">
                <a:tc>
                  <a:txBody>
                    <a:bodyPr/>
                    <a:lstStyle/>
                    <a:p>
                      <a:r>
                        <a:rPr lang="fr-FR" sz="1200" dirty="0"/>
                        <a:t>Noyau atomique</a:t>
                      </a:r>
                    </a:p>
                  </a:txBody>
                  <a:tcPr/>
                </a:tc>
                <a:tc>
                  <a:txBody>
                    <a:bodyPr/>
                    <a:lstStyle/>
                    <a:p>
                      <a:r>
                        <a:rPr lang="fr-FR" sz="1200" dirty="0"/>
                        <a:t>1 fermi </a:t>
                      </a:r>
                    </a:p>
                    <a:p>
                      <a:r>
                        <a:rPr lang="fr-FR" sz="1200" dirty="0"/>
                        <a:t>(10</a:t>
                      </a:r>
                      <a:r>
                        <a:rPr lang="fr-FR" sz="1200" baseline="30000" dirty="0"/>
                        <a:t>-13</a:t>
                      </a:r>
                      <a:r>
                        <a:rPr lang="fr-FR" sz="1200" dirty="0"/>
                        <a:t>m)</a:t>
                      </a:r>
                    </a:p>
                  </a:txBody>
                  <a:tcPr/>
                </a:tc>
                <a:tc>
                  <a:txBody>
                    <a:bodyPr/>
                    <a:lstStyle/>
                    <a:p>
                      <a:r>
                        <a:rPr lang="fr-FR" sz="1200" dirty="0"/>
                        <a:t>10</a:t>
                      </a:r>
                      <a:r>
                        <a:rPr lang="fr-FR" sz="1200" baseline="30000" dirty="0"/>
                        <a:t>21 </a:t>
                      </a:r>
                      <a:r>
                        <a:rPr lang="fr-FR" sz="1200" dirty="0"/>
                        <a:t>Hz</a:t>
                      </a:r>
                    </a:p>
                  </a:txBody>
                  <a:tcPr/>
                </a:tc>
                <a:tc>
                  <a:txBody>
                    <a:bodyPr/>
                    <a:lstStyle/>
                    <a:p>
                      <a:r>
                        <a:rPr lang="fr-FR" sz="1200" dirty="0"/>
                        <a:t>Rayons Gamma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Mort cellulaire</a:t>
                      </a:r>
                    </a:p>
                  </a:txBody>
                  <a:tcPr>
                    <a:solidFill>
                      <a:srgbClr val="FF0000"/>
                    </a:solidFill>
                  </a:tcPr>
                </a:tc>
                <a:extLst>
                  <a:ext uri="{0D108BD9-81ED-4DB2-BD59-A6C34878D82A}">
                    <a16:rowId xmlns:a16="http://schemas.microsoft.com/office/drawing/2014/main" val="1242817171"/>
                  </a:ext>
                </a:extLst>
              </a:tr>
            </a:tbl>
          </a:graphicData>
        </a:graphic>
      </p:graphicFrame>
      <p:sp>
        <p:nvSpPr>
          <p:cNvPr id="8" name="ZoneTexte 7"/>
          <p:cNvSpPr txBox="1"/>
          <p:nvPr/>
        </p:nvSpPr>
        <p:spPr>
          <a:xfrm>
            <a:off x="3320491" y="968241"/>
            <a:ext cx="6008336" cy="369332"/>
          </a:xfrm>
          <a:prstGeom prst="rect">
            <a:avLst/>
          </a:prstGeom>
          <a:noFill/>
          <a:ln>
            <a:solidFill>
              <a:srgbClr val="FF0000"/>
            </a:solidFill>
          </a:ln>
        </p:spPr>
        <p:txBody>
          <a:bodyPr wrap="square" rtlCol="0">
            <a:spAutoFit/>
          </a:bodyPr>
          <a:lstStyle/>
          <a:p>
            <a:r>
              <a:rPr lang="fr-FR" dirty="0">
                <a:solidFill>
                  <a:srgbClr val="0070C0"/>
                </a:solidFill>
              </a:rPr>
              <a:t>Lien taille de l’objet et longueur d’onde</a:t>
            </a:r>
          </a:p>
        </p:txBody>
      </p:sp>
      <p:pic>
        <p:nvPicPr>
          <p:cNvPr id="6" name="Image 5">
            <a:extLst>
              <a:ext uri="{FF2B5EF4-FFF2-40B4-BE49-F238E27FC236}">
                <a16:creationId xmlns:a16="http://schemas.microsoft.com/office/drawing/2014/main" id="{D8A81F55-9F8F-4E13-BCC1-05A1B46969F8}"/>
              </a:ext>
            </a:extLst>
          </p:cNvPr>
          <p:cNvPicPr>
            <a:picLocks noChangeAspect="1"/>
          </p:cNvPicPr>
          <p:nvPr/>
        </p:nvPicPr>
        <p:blipFill>
          <a:blip r:embed="rId3"/>
          <a:stretch>
            <a:fillRect/>
          </a:stretch>
        </p:blipFill>
        <p:spPr>
          <a:xfrm>
            <a:off x="9743487" y="1991004"/>
            <a:ext cx="639399" cy="430800"/>
          </a:xfrm>
          <a:prstGeom prst="rect">
            <a:avLst/>
          </a:prstGeom>
        </p:spPr>
      </p:pic>
      <p:pic>
        <p:nvPicPr>
          <p:cNvPr id="9" name="Image 8">
            <a:extLst>
              <a:ext uri="{FF2B5EF4-FFF2-40B4-BE49-F238E27FC236}">
                <a16:creationId xmlns:a16="http://schemas.microsoft.com/office/drawing/2014/main" id="{1DEA782D-1964-4C15-A1D4-7C7D07F6B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2622" y="2313162"/>
            <a:ext cx="521128" cy="372234"/>
          </a:xfrm>
          <a:prstGeom prst="rect">
            <a:avLst/>
          </a:prstGeom>
        </p:spPr>
      </p:pic>
      <p:pic>
        <p:nvPicPr>
          <p:cNvPr id="11" name="Image 10">
            <a:extLst>
              <a:ext uri="{FF2B5EF4-FFF2-40B4-BE49-F238E27FC236}">
                <a16:creationId xmlns:a16="http://schemas.microsoft.com/office/drawing/2014/main" id="{7F7BFE7E-D471-4BF6-A4E3-1D32E78F4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614763" y="2697396"/>
            <a:ext cx="619634" cy="798340"/>
          </a:xfrm>
          <a:prstGeom prst="rect">
            <a:avLst/>
          </a:prstGeom>
        </p:spPr>
      </p:pic>
      <p:pic>
        <p:nvPicPr>
          <p:cNvPr id="12" name="Image 11">
            <a:extLst>
              <a:ext uri="{FF2B5EF4-FFF2-40B4-BE49-F238E27FC236}">
                <a16:creationId xmlns:a16="http://schemas.microsoft.com/office/drawing/2014/main" id="{B6D6F8EF-328B-4BC6-87F3-57DE781814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3142" y="3551559"/>
            <a:ext cx="1140087" cy="439537"/>
          </a:xfrm>
          <a:prstGeom prst="rect">
            <a:avLst/>
          </a:prstGeom>
        </p:spPr>
      </p:pic>
      <p:pic>
        <p:nvPicPr>
          <p:cNvPr id="13" name="Image 12">
            <a:extLst>
              <a:ext uri="{FF2B5EF4-FFF2-40B4-BE49-F238E27FC236}">
                <a16:creationId xmlns:a16="http://schemas.microsoft.com/office/drawing/2014/main" id="{1E4E81D1-2B2E-4FD3-A125-208430C377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9407" y="3971074"/>
            <a:ext cx="1005144" cy="590071"/>
          </a:xfrm>
          <a:prstGeom prst="rect">
            <a:avLst/>
          </a:prstGeom>
        </p:spPr>
      </p:pic>
      <p:sp>
        <p:nvSpPr>
          <p:cNvPr id="10" name="Espace réservé du numéro de diapositive 9">
            <a:extLst>
              <a:ext uri="{FF2B5EF4-FFF2-40B4-BE49-F238E27FC236}">
                <a16:creationId xmlns:a16="http://schemas.microsoft.com/office/drawing/2014/main" id="{9B5A85EF-D3FC-4C78-8CB2-D3932DA17E2A}"/>
              </a:ext>
            </a:extLst>
          </p:cNvPr>
          <p:cNvSpPr>
            <a:spLocks noGrp="1"/>
          </p:cNvSpPr>
          <p:nvPr>
            <p:ph type="sldNum" sz="quarter" idx="12"/>
          </p:nvPr>
        </p:nvSpPr>
        <p:spPr/>
        <p:txBody>
          <a:bodyPr/>
          <a:lstStyle/>
          <a:p>
            <a:fld id="{28CF56FF-A9C7-48CE-B5A8-E2EC5C60375F}" type="slidenum">
              <a:rPr lang="en-GB" smtClean="0"/>
              <a:t>8</a:t>
            </a:fld>
            <a:endParaRPr lang="en-GB"/>
          </a:p>
        </p:txBody>
      </p:sp>
      <p:pic>
        <p:nvPicPr>
          <p:cNvPr id="14" name="Image 13">
            <a:extLst>
              <a:ext uri="{FF2B5EF4-FFF2-40B4-BE49-F238E27FC236}">
                <a16:creationId xmlns:a16="http://schemas.microsoft.com/office/drawing/2014/main" id="{70842DB2-8686-4FD2-87F9-A8492FD72CA1}"/>
              </a:ext>
            </a:extLst>
          </p:cNvPr>
          <p:cNvPicPr>
            <a:picLocks noChangeAspect="1"/>
          </p:cNvPicPr>
          <p:nvPr/>
        </p:nvPicPr>
        <p:blipFill>
          <a:blip r:embed="rId8"/>
          <a:stretch>
            <a:fillRect/>
          </a:stretch>
        </p:blipFill>
        <p:spPr>
          <a:xfrm>
            <a:off x="2519564" y="4960205"/>
            <a:ext cx="7315834" cy="853514"/>
          </a:xfrm>
          <a:prstGeom prst="rect">
            <a:avLst/>
          </a:prstGeom>
        </p:spPr>
      </p:pic>
      <p:sp>
        <p:nvSpPr>
          <p:cNvPr id="15" name="Flèche : droite 14">
            <a:extLst>
              <a:ext uri="{FF2B5EF4-FFF2-40B4-BE49-F238E27FC236}">
                <a16:creationId xmlns:a16="http://schemas.microsoft.com/office/drawing/2014/main" id="{671336C6-8560-41DA-9A33-823A37B4048E}"/>
              </a:ext>
            </a:extLst>
          </p:cNvPr>
          <p:cNvSpPr/>
          <p:nvPr/>
        </p:nvSpPr>
        <p:spPr>
          <a:xfrm>
            <a:off x="3264331" y="4884862"/>
            <a:ext cx="3896964" cy="7534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droite 15">
            <a:extLst>
              <a:ext uri="{FF2B5EF4-FFF2-40B4-BE49-F238E27FC236}">
                <a16:creationId xmlns:a16="http://schemas.microsoft.com/office/drawing/2014/main" id="{9C5C1CFB-1372-4F57-A72B-47DAE91F0848}"/>
              </a:ext>
            </a:extLst>
          </p:cNvPr>
          <p:cNvSpPr/>
          <p:nvPr/>
        </p:nvSpPr>
        <p:spPr>
          <a:xfrm>
            <a:off x="7233721" y="4874589"/>
            <a:ext cx="2218099" cy="7534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sp>
        <p:nvSpPr>
          <p:cNvPr id="17" name="Flèche : droite 16">
            <a:extLst>
              <a:ext uri="{FF2B5EF4-FFF2-40B4-BE49-F238E27FC236}">
                <a16:creationId xmlns:a16="http://schemas.microsoft.com/office/drawing/2014/main" id="{7F005D65-2DF0-497C-AFDB-F91F592D59D8}"/>
              </a:ext>
            </a:extLst>
          </p:cNvPr>
          <p:cNvSpPr/>
          <p:nvPr/>
        </p:nvSpPr>
        <p:spPr>
          <a:xfrm>
            <a:off x="9489430" y="4865535"/>
            <a:ext cx="483543" cy="8439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sp>
        <p:nvSpPr>
          <p:cNvPr id="18" name="ZoneTexte 17">
            <a:extLst>
              <a:ext uri="{FF2B5EF4-FFF2-40B4-BE49-F238E27FC236}">
                <a16:creationId xmlns:a16="http://schemas.microsoft.com/office/drawing/2014/main" id="{45A884BA-320D-48C7-B205-C5582464A483}"/>
              </a:ext>
            </a:extLst>
          </p:cNvPr>
          <p:cNvSpPr txBox="1"/>
          <p:nvPr/>
        </p:nvSpPr>
        <p:spPr>
          <a:xfrm>
            <a:off x="3132499" y="4517606"/>
            <a:ext cx="2697932" cy="307777"/>
          </a:xfrm>
          <a:prstGeom prst="rect">
            <a:avLst/>
          </a:prstGeom>
          <a:noFill/>
        </p:spPr>
        <p:txBody>
          <a:bodyPr wrap="square" rtlCol="0">
            <a:spAutoFit/>
          </a:bodyPr>
          <a:lstStyle/>
          <a:p>
            <a:r>
              <a:rPr lang="fr-FR" sz="1400" dirty="0">
                <a:solidFill>
                  <a:srgbClr val="0070C0"/>
                </a:solidFill>
              </a:rPr>
              <a:t>Illustration</a:t>
            </a:r>
          </a:p>
        </p:txBody>
      </p:sp>
      <p:sp>
        <p:nvSpPr>
          <p:cNvPr id="19" name="Flèche : haut 18">
            <a:extLst>
              <a:ext uri="{FF2B5EF4-FFF2-40B4-BE49-F238E27FC236}">
                <a16:creationId xmlns:a16="http://schemas.microsoft.com/office/drawing/2014/main" id="{71850E8A-0F80-4BA3-81C4-603F3683B453}"/>
              </a:ext>
            </a:extLst>
          </p:cNvPr>
          <p:cNvSpPr/>
          <p:nvPr/>
        </p:nvSpPr>
        <p:spPr>
          <a:xfrm>
            <a:off x="7091998" y="4949931"/>
            <a:ext cx="208226" cy="1176950"/>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736AB241-60D8-4752-A062-D91D1868EDC0}"/>
              </a:ext>
            </a:extLst>
          </p:cNvPr>
          <p:cNvSpPr txBox="1"/>
          <p:nvPr/>
        </p:nvSpPr>
        <p:spPr>
          <a:xfrm>
            <a:off x="7275041" y="5896141"/>
            <a:ext cx="791596" cy="276999"/>
          </a:xfrm>
          <a:prstGeom prst="rect">
            <a:avLst/>
          </a:prstGeom>
          <a:noFill/>
        </p:spPr>
        <p:txBody>
          <a:bodyPr wrap="square" rtlCol="0">
            <a:spAutoFit/>
          </a:bodyPr>
          <a:lstStyle/>
          <a:p>
            <a:r>
              <a:rPr lang="fr-FR" sz="1200" dirty="0">
                <a:solidFill>
                  <a:srgbClr val="FF0000"/>
                </a:solidFill>
              </a:rPr>
              <a:t>Visible</a:t>
            </a:r>
          </a:p>
        </p:txBody>
      </p:sp>
      <p:sp>
        <p:nvSpPr>
          <p:cNvPr id="4" name="ZoneTexte 3">
            <a:extLst>
              <a:ext uri="{FF2B5EF4-FFF2-40B4-BE49-F238E27FC236}">
                <a16:creationId xmlns:a16="http://schemas.microsoft.com/office/drawing/2014/main" id="{20DE1EDF-06CC-EF80-855E-AD85AF0626EB}"/>
              </a:ext>
            </a:extLst>
          </p:cNvPr>
          <p:cNvSpPr txBox="1"/>
          <p:nvPr/>
        </p:nvSpPr>
        <p:spPr>
          <a:xfrm>
            <a:off x="4516821" y="353623"/>
            <a:ext cx="6626309" cy="369332"/>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solidFill>
                  <a:srgbClr val="0070C0"/>
                </a:solidFill>
              </a:rPr>
              <a:t>Les effets physiques des ondes électromagnétiques </a:t>
            </a:r>
          </a:p>
        </p:txBody>
      </p:sp>
      <p:pic>
        <p:nvPicPr>
          <p:cNvPr id="5" name="Image 4">
            <a:extLst>
              <a:ext uri="{FF2B5EF4-FFF2-40B4-BE49-F238E27FC236}">
                <a16:creationId xmlns:a16="http://schemas.microsoft.com/office/drawing/2014/main" id="{E7C6CC9A-F045-7CEB-F114-C8AC7A6D5CFB}"/>
              </a:ext>
            </a:extLst>
          </p:cNvPr>
          <p:cNvPicPr>
            <a:picLocks noChangeAspect="1"/>
          </p:cNvPicPr>
          <p:nvPr/>
        </p:nvPicPr>
        <p:blipFill>
          <a:blip r:embed="rId9"/>
          <a:stretch>
            <a:fillRect/>
          </a:stretch>
        </p:blipFill>
        <p:spPr>
          <a:xfrm>
            <a:off x="10619411" y="960812"/>
            <a:ext cx="841321" cy="676715"/>
          </a:xfrm>
          <a:prstGeom prst="rect">
            <a:avLst/>
          </a:prstGeom>
        </p:spPr>
      </p:pic>
    </p:spTree>
    <p:extLst>
      <p:ext uri="{BB962C8B-B14F-4D97-AF65-F5344CB8AC3E}">
        <p14:creationId xmlns:p14="http://schemas.microsoft.com/office/powerpoint/2010/main" val="324749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ABDE0-493D-75A2-59D6-5D402F4A1D4C}"/>
            </a:ext>
          </a:extLst>
        </p:cNvPr>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48A29D7-76A4-0C04-86DB-1B72D3725B42}"/>
              </a:ext>
            </a:extLst>
          </p:cNvPr>
          <p:cNvSpPr>
            <a:spLocks noGrp="1"/>
          </p:cNvSpPr>
          <p:nvPr>
            <p:ph type="dt" sz="half" idx="10"/>
          </p:nvPr>
        </p:nvSpPr>
        <p:spPr/>
        <p:txBody>
          <a:bodyPr/>
          <a:lstStyle/>
          <a:p>
            <a:r>
              <a:rPr lang="fr-FR"/>
              <a:t>2025-2006</a:t>
            </a:r>
            <a:endParaRPr lang="en-GB" dirty="0"/>
          </a:p>
        </p:txBody>
      </p:sp>
      <p:sp>
        <p:nvSpPr>
          <p:cNvPr id="3" name="Espace réservé du pied de page 2">
            <a:extLst>
              <a:ext uri="{FF2B5EF4-FFF2-40B4-BE49-F238E27FC236}">
                <a16:creationId xmlns:a16="http://schemas.microsoft.com/office/drawing/2014/main" id="{6FFCE5CA-D57A-F2BA-E382-BB64FE494978}"/>
              </a:ext>
            </a:extLst>
          </p:cNvPr>
          <p:cNvSpPr>
            <a:spLocks noGrp="1"/>
          </p:cNvSpPr>
          <p:nvPr>
            <p:ph type="ftr" sz="quarter" idx="11"/>
          </p:nvPr>
        </p:nvSpPr>
        <p:spPr>
          <a:xfrm>
            <a:off x="3466415" y="6135810"/>
            <a:ext cx="5716488" cy="365125"/>
          </a:xfrm>
        </p:spPr>
        <p:txBody>
          <a:bodyPr/>
          <a:lstStyle/>
          <a:p>
            <a:r>
              <a:rPr lang="fr-FR"/>
              <a:t>Un peu de Physique pour comprendre le monde moderne - débutant</a:t>
            </a:r>
            <a:endParaRPr lang="en-GB" dirty="0"/>
          </a:p>
        </p:txBody>
      </p:sp>
      <p:sp>
        <p:nvSpPr>
          <p:cNvPr id="4" name="Espace réservé du numéro de diapositive 3">
            <a:extLst>
              <a:ext uri="{FF2B5EF4-FFF2-40B4-BE49-F238E27FC236}">
                <a16:creationId xmlns:a16="http://schemas.microsoft.com/office/drawing/2014/main" id="{9978CD14-A257-6467-0987-75774D0E926D}"/>
              </a:ext>
            </a:extLst>
          </p:cNvPr>
          <p:cNvSpPr>
            <a:spLocks noGrp="1"/>
          </p:cNvSpPr>
          <p:nvPr>
            <p:ph type="sldNum" sz="quarter" idx="12"/>
          </p:nvPr>
        </p:nvSpPr>
        <p:spPr>
          <a:xfrm>
            <a:off x="2035228" y="787784"/>
            <a:ext cx="584978" cy="365125"/>
          </a:xfrm>
        </p:spPr>
        <p:txBody>
          <a:bodyPr/>
          <a:lstStyle/>
          <a:p>
            <a:fld id="{28CF56FF-A9C7-48CE-B5A8-E2EC5C60375F}" type="slidenum">
              <a:rPr lang="en-GB" smtClean="0"/>
              <a:t>9</a:t>
            </a:fld>
            <a:endParaRPr lang="en-GB" dirty="0"/>
          </a:p>
        </p:txBody>
      </p:sp>
      <p:sp>
        <p:nvSpPr>
          <p:cNvPr id="5" name="ZoneTexte 4">
            <a:extLst>
              <a:ext uri="{FF2B5EF4-FFF2-40B4-BE49-F238E27FC236}">
                <a16:creationId xmlns:a16="http://schemas.microsoft.com/office/drawing/2014/main" id="{8F3FA683-2269-ABE1-7C27-059A159BC0C5}"/>
              </a:ext>
            </a:extLst>
          </p:cNvPr>
          <p:cNvSpPr txBox="1"/>
          <p:nvPr/>
        </p:nvSpPr>
        <p:spPr>
          <a:xfrm>
            <a:off x="5558672" y="395926"/>
            <a:ext cx="4504108" cy="369332"/>
          </a:xfrm>
          <a:prstGeom prst="rect">
            <a:avLst/>
          </a:prstGeom>
          <a:noFill/>
        </p:spPr>
        <p:txBody>
          <a:bodyPr wrap="square" rtlCol="0">
            <a:spAutoFit/>
          </a:bodyPr>
          <a:lstStyle/>
          <a:p>
            <a:r>
              <a:rPr lang="fr-FR" dirty="0">
                <a:solidFill>
                  <a:srgbClr val="FF0000"/>
                </a:solidFill>
              </a:rPr>
              <a:t>En résumé</a:t>
            </a:r>
            <a:endParaRPr lang="en-GB" dirty="0">
              <a:solidFill>
                <a:srgbClr val="FF0000"/>
              </a:solidFill>
            </a:endParaRPr>
          </a:p>
        </p:txBody>
      </p:sp>
      <p:sp>
        <p:nvSpPr>
          <p:cNvPr id="6" name="ZoneTexte 5">
            <a:extLst>
              <a:ext uri="{FF2B5EF4-FFF2-40B4-BE49-F238E27FC236}">
                <a16:creationId xmlns:a16="http://schemas.microsoft.com/office/drawing/2014/main" id="{BFD42AC3-0039-D2A8-7B25-B7103A512632}"/>
              </a:ext>
            </a:extLst>
          </p:cNvPr>
          <p:cNvSpPr txBox="1"/>
          <p:nvPr/>
        </p:nvSpPr>
        <p:spPr>
          <a:xfrm>
            <a:off x="2218912" y="1528159"/>
            <a:ext cx="9013863" cy="1046440"/>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fr-FR" sz="1400" dirty="0">
                <a:solidFill>
                  <a:schemeClr val="bg1">
                    <a:lumMod val="50000"/>
                  </a:schemeClr>
                </a:solidFill>
                <a:sym typeface="Wingdings" panose="05000000000000000000" pitchFamily="2" charset="2"/>
              </a:rPr>
              <a:t>Les effets potentiels des ondes sont physiques, physiologiques et psychologiques</a:t>
            </a:r>
          </a:p>
          <a:p>
            <a:pPr marL="285750" indent="-285750">
              <a:buFont typeface="Arial" panose="020B0604020202020204" pitchFamily="34" charset="0"/>
              <a:buChar char="•"/>
            </a:pPr>
            <a:r>
              <a:rPr lang="fr-FR" sz="1600" dirty="0">
                <a:solidFill>
                  <a:srgbClr val="0070C0"/>
                </a:solidFill>
                <a:sym typeface="Wingdings" panose="05000000000000000000" pitchFamily="2" charset="2"/>
              </a:rPr>
              <a:t>Les ondes de fréquences au-delà de la lumière visible (UV, X et gamma) sont ionisantes : susceptibles selon leur énergie de détériorer les molécules d’ADN, d’ioniser les molécules ou induire des radioactivités.</a:t>
            </a:r>
          </a:p>
        </p:txBody>
      </p:sp>
    </p:spTree>
    <p:extLst>
      <p:ext uri="{BB962C8B-B14F-4D97-AF65-F5344CB8AC3E}">
        <p14:creationId xmlns:p14="http://schemas.microsoft.com/office/powerpoint/2010/main" val="609567846"/>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14405</TotalTime>
  <Words>4596</Words>
  <Application>Microsoft Office PowerPoint</Application>
  <PresentationFormat>Grand écran</PresentationFormat>
  <Paragraphs>490</Paragraphs>
  <Slides>44</Slides>
  <Notes>18</Notes>
  <HiddenSlides>1</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44</vt:i4>
      </vt:variant>
    </vt:vector>
  </HeadingPairs>
  <TitlesOfParts>
    <vt:vector size="54" baseType="lpstr">
      <vt:lpstr>Arial</vt:lpstr>
      <vt:lpstr>Avenir LT Std 55 Roman</vt:lpstr>
      <vt:lpstr>Calibri</vt:lpstr>
      <vt:lpstr>Cambria Math</vt:lpstr>
      <vt:lpstr>Century Gothic</vt:lpstr>
      <vt:lpstr>Conv_RobotoCondensed-Regular</vt:lpstr>
      <vt:lpstr>Geared Slab</vt:lpstr>
      <vt:lpstr>Wingdings</vt:lpstr>
      <vt:lpstr>Wingdings 3</vt:lpstr>
      <vt:lpstr>Brin</vt:lpstr>
      <vt:lpstr>            Un peu de Science pour comprendre le monde moderne  Les ondes et nous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Remaud Bernard</dc:creator>
  <cp:lastModifiedBy>Remaud Bernard</cp:lastModifiedBy>
  <cp:revision>394</cp:revision>
  <cp:lastPrinted>2017-01-10T15:41:07Z</cp:lastPrinted>
  <dcterms:created xsi:type="dcterms:W3CDTF">2016-09-30T09:23:13Z</dcterms:created>
  <dcterms:modified xsi:type="dcterms:W3CDTF">2025-12-05T11:17:23Z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iveCommonsLicenseID">
    <vt:lpwstr>standard&amp;commercial=y&amp;derivatives=sa&amp;jurisdiction=fr</vt:lpwstr>
  </property>
  <property fmtid="{D5CDD505-2E9C-101B-9397-08002B2CF9AE}" pid="3" name="CreativeCommonsLicenseURL">
    <vt:lpwstr>http://creativecommons.org/licenses/by-sa/3.0/fr/</vt:lpwstr>
  </property>
  <property fmtid="{D5CDD505-2E9C-101B-9397-08002B2CF9AE}" pid="4" name="CreativeCommonsLicenseXml">
    <vt:lpwstr>&lt;?xml version="1.0" encoding="utf-8"?&gt;&lt;result&gt;&lt;license-uri&gt;http://creativecommons.org/licenses/by-sa/3.0/fr/&lt;/license-uri&gt;&lt;license-name&gt;Attribution-ShareAlike 3.0 France&lt;/license-name&gt;&lt;deprecated&gt;false&lt;/deprecated&gt;&lt;rdf&gt;&lt;rdf:RDF xmlns="http://creativecommo</vt:lpwstr>
  </property>
</Properties>
</file>