
<file path=[Content_Types].xml><?xml version="1.0" encoding="utf-8"?>
<Types xmlns="http://schemas.openxmlformats.org/package/2006/content-types">
  <Default Extension="img" ContentType="image/pn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82" r:id="rId2"/>
    <p:sldId id="307" r:id="rId3"/>
    <p:sldId id="280" r:id="rId4"/>
    <p:sldId id="309" r:id="rId5"/>
    <p:sldId id="312" r:id="rId6"/>
    <p:sldId id="306" r:id="rId7"/>
    <p:sldId id="453" r:id="rId8"/>
    <p:sldId id="454" r:id="rId9"/>
    <p:sldId id="455" r:id="rId10"/>
    <p:sldId id="310" r:id="rId11"/>
    <p:sldId id="311" r:id="rId12"/>
    <p:sldId id="308" r:id="rId13"/>
    <p:sldId id="305" r:id="rId14"/>
    <p:sldId id="283"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maud Bernard" initials="RB" lastIdx="1" clrIdx="0">
    <p:extLst>
      <p:ext uri="{19B8F6BF-5375-455C-9EA6-DF929625EA0E}">
        <p15:presenceInfo xmlns:p15="http://schemas.microsoft.com/office/powerpoint/2012/main" userId="0a9b62a6bed289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17" d="100"/>
          <a:sy n="117" d="100"/>
        </p:scale>
        <p:origin x="36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018C188-E446-1EB3-26F4-20F547CC69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C64C925-B766-C867-1382-A8CE44F257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fr-FR"/>
              <a:t>2025-2026</a:t>
            </a:r>
          </a:p>
        </p:txBody>
      </p:sp>
      <p:sp>
        <p:nvSpPr>
          <p:cNvPr id="4" name="Espace réservé du pied de page 3">
            <a:extLst>
              <a:ext uri="{FF2B5EF4-FFF2-40B4-BE49-F238E27FC236}">
                <a16:creationId xmlns:a16="http://schemas.microsoft.com/office/drawing/2014/main" id="{F307AE6A-B72A-10F2-C9E3-B0EF58502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D361C9F-9ED8-6F8B-99A4-92A4CF77F0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5899D3-69E2-41EA-9DD3-98566B9AA053}" type="slidenum">
              <a:rPr lang="fr-FR" smtClean="0"/>
              <a:t>‹N°›</a:t>
            </a:fld>
            <a:endParaRPr lang="fr-FR"/>
          </a:p>
        </p:txBody>
      </p:sp>
    </p:spTree>
    <p:extLst>
      <p:ext uri="{BB962C8B-B14F-4D97-AF65-F5344CB8AC3E}">
        <p14:creationId xmlns:p14="http://schemas.microsoft.com/office/powerpoint/2010/main" val="11811940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fr-FR"/>
              <a:t>2025-2026</a:t>
            </a: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19F3-3771-491C-A6FA-E494FC2478DD}" type="slidenum">
              <a:rPr lang="fr-FR" smtClean="0"/>
              <a:t>‹N°›</a:t>
            </a:fld>
            <a:endParaRPr lang="fr-FR"/>
          </a:p>
        </p:txBody>
      </p:sp>
    </p:spTree>
    <p:extLst>
      <p:ext uri="{BB962C8B-B14F-4D97-AF65-F5344CB8AC3E}">
        <p14:creationId xmlns:p14="http://schemas.microsoft.com/office/powerpoint/2010/main" val="35161412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a:t>
            </a:r>
            <a:endParaRPr lang="en-GB"/>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564445" y="4529542"/>
            <a:ext cx="779971" cy="365125"/>
          </a:xfrm>
        </p:spPr>
        <p:txBody>
          <a:bodyPr/>
          <a:lstStyle/>
          <a:p>
            <a:fld id="{28CF56FF-A9C7-48CE-B5A8-E2EC5C60375F}" type="slidenum">
              <a:rPr lang="en-GB" smtClean="0"/>
              <a:t>‹N°›</a:t>
            </a:fld>
            <a:endParaRPr lang="en-GB"/>
          </a:p>
        </p:txBody>
      </p:sp>
      <p:pic>
        <p:nvPicPr>
          <p:cNvPr id="8" name="Image 7"/>
          <p:cNvPicPr>
            <a:picLocks noChangeAspect="1"/>
          </p:cNvPicPr>
          <p:nvPr userDrawn="1"/>
        </p:nvPicPr>
        <p:blipFill>
          <a:blip r:embed="rId2"/>
          <a:stretch>
            <a:fillRect/>
          </a:stretch>
        </p:blipFill>
        <p:spPr>
          <a:xfrm>
            <a:off x="3705765" y="3627120"/>
            <a:ext cx="6962235" cy="60965"/>
          </a:xfrm>
          <a:prstGeom prst="rect">
            <a:avLst/>
          </a:prstGeom>
        </p:spPr>
      </p:pic>
    </p:spTree>
    <p:extLst>
      <p:ext uri="{BB962C8B-B14F-4D97-AF65-F5344CB8AC3E}">
        <p14:creationId xmlns:p14="http://schemas.microsoft.com/office/powerpoint/2010/main" val="361018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a:t>
            </a:r>
            <a:endParaRPr lang="en-GB"/>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234773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a:t>
            </a:r>
            <a:endParaRPr lang="en-GB"/>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28CF56FF-A9C7-48CE-B5A8-E2EC5C60375F}" type="slidenum">
              <a:rPr lang="en-GB" smtClean="0"/>
              <a:t>‹N°›</a:t>
            </a:fld>
            <a:endParaRPr lang="en-GB"/>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0075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a:t>
            </a:r>
            <a:endParaRPr lang="en-GB"/>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4293125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a:t>
            </a:r>
            <a:endParaRPr lang="en-GB"/>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28CF56FF-A9C7-48CE-B5A8-E2EC5C60375F}" type="slidenum">
              <a:rPr lang="en-GB" smtClean="0"/>
              <a:t>‹N°›</a:t>
            </a:fld>
            <a:endParaRPr lang="en-GB"/>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12556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a:t>
            </a:r>
            <a:endParaRPr lang="en-GB"/>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003576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a:p>
        </p:txBody>
      </p:sp>
      <p:sp>
        <p:nvSpPr>
          <p:cNvPr id="5" name="Footer Placeholder 4"/>
          <p:cNvSpPr>
            <a:spLocks noGrp="1"/>
          </p:cNvSpPr>
          <p:nvPr>
            <p:ph type="ftr" sz="quarter" idx="11"/>
          </p:nvPr>
        </p:nvSpPr>
        <p:spPr/>
        <p:txBody>
          <a:bodyPr/>
          <a:lstStyle/>
          <a:p>
            <a:r>
              <a:rPr lang="fr-FR"/>
              <a:t>Comprendre le monde ... les deux infinis</a:t>
            </a:r>
            <a:endParaRPr lang="en-GB"/>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280546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a:p>
        </p:txBody>
      </p:sp>
      <p:sp>
        <p:nvSpPr>
          <p:cNvPr id="5" name="Footer Placeholder 4"/>
          <p:cNvSpPr>
            <a:spLocks noGrp="1"/>
          </p:cNvSpPr>
          <p:nvPr>
            <p:ph type="ftr" sz="quarter" idx="11"/>
          </p:nvPr>
        </p:nvSpPr>
        <p:spPr/>
        <p:txBody>
          <a:bodyPr/>
          <a:lstStyle/>
          <a:p>
            <a:r>
              <a:rPr lang="fr-FR"/>
              <a:t>Comprendre le monde ... les deux infinis</a:t>
            </a:r>
            <a:endParaRPr lang="en-GB"/>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9536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apositive de page">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lvl1pPr>
              <a:defRPr sz="825">
                <a:latin typeface="Avenir LT Std 55 Roman" pitchFamily="34" charset="0"/>
              </a:defRPr>
            </a:lvl1pPr>
          </a:lstStyle>
          <a:p>
            <a:fld id="{45E6FB0D-F0DB-4FBC-A1DD-939FF27E752A}" type="slidenum">
              <a:rPr lang="en-US" kern="0" smtClean="0">
                <a:solidFill>
                  <a:sysClr val="windowText" lastClr="000000"/>
                </a:solidFill>
              </a:rPr>
              <a:pPr/>
              <a:t>‹N°›</a:t>
            </a:fld>
            <a:endParaRPr lang="en-US" kern="0" dirty="0">
              <a:solidFill>
                <a:sysClr val="windowText" lastClr="000000"/>
              </a:solidFill>
            </a:endParaRPr>
          </a:p>
        </p:txBody>
      </p:sp>
      <p:sp>
        <p:nvSpPr>
          <p:cNvPr id="5" name="Titre 4"/>
          <p:cNvSpPr>
            <a:spLocks noGrp="1"/>
          </p:cNvSpPr>
          <p:nvPr>
            <p:ph type="title" hasCustomPrompt="1"/>
          </p:nvPr>
        </p:nvSpPr>
        <p:spPr>
          <a:xfrm>
            <a:off x="1013885" y="274640"/>
            <a:ext cx="6034617" cy="496887"/>
          </a:xfrm>
          <a:prstGeom prst="rect">
            <a:avLst/>
          </a:prstGeom>
        </p:spPr>
        <p:txBody>
          <a:bodyPr/>
          <a:lstStyle>
            <a:lvl1pPr algn="l">
              <a:defRPr sz="1800" baseline="0">
                <a:solidFill>
                  <a:srgbClr val="F6621D"/>
                </a:solidFill>
                <a:latin typeface="Geared Slab" pitchFamily="2" charset="0"/>
                <a:ea typeface="Geared Slab" pitchFamily="2" charset="0"/>
              </a:defRPr>
            </a:lvl1pPr>
          </a:lstStyle>
          <a:p>
            <a:r>
              <a:rPr lang="fr-FR" dirty="0"/>
              <a:t>Titre de la présentation</a:t>
            </a:r>
            <a:endParaRPr lang="en-US" dirty="0"/>
          </a:p>
        </p:txBody>
      </p:sp>
      <p:sp>
        <p:nvSpPr>
          <p:cNvPr id="13" name="Espace réservé du texte 12"/>
          <p:cNvSpPr>
            <a:spLocks noGrp="1"/>
          </p:cNvSpPr>
          <p:nvPr>
            <p:ph type="body" sz="quarter" idx="14"/>
          </p:nvPr>
        </p:nvSpPr>
        <p:spPr>
          <a:xfrm>
            <a:off x="1013884" y="1428751"/>
            <a:ext cx="6756400" cy="1644040"/>
          </a:xfrm>
          <a:prstGeom prst="rect">
            <a:avLst/>
          </a:prstGeom>
        </p:spPr>
        <p:txBody>
          <a:bodyPr>
            <a:spAutoFit/>
          </a:bodyPr>
          <a:lstStyle>
            <a:lvl1pPr>
              <a:defRPr sz="1350"/>
            </a:lvl1pPr>
            <a:lvl2pPr>
              <a:defRPr sz="1350"/>
            </a:lvl2pPr>
            <a:lvl3pPr>
              <a:defRPr sz="1350"/>
            </a:lvl3pPr>
            <a:lvl4pPr>
              <a:defRPr sz="1350"/>
            </a:lvl4pPr>
            <a:lvl5pPr>
              <a:defRPr sz="135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6798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5" name="Footer Placeholder 4"/>
          <p:cNvSpPr>
            <a:spLocks noGrp="1"/>
          </p:cNvSpPr>
          <p:nvPr>
            <p:ph type="ftr" sz="quarter" idx="11"/>
          </p:nvPr>
        </p:nvSpPr>
        <p:spPr/>
        <p:txBody>
          <a:bodyPr/>
          <a:lstStyle/>
          <a:p>
            <a:r>
              <a:rPr lang="fr-FR"/>
              <a:t>Comprendre le monde ... les deux infinis</a:t>
            </a:r>
            <a:endParaRPr lang="en-GB"/>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39595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a:t>
            </a:r>
            <a:endParaRPr lang="en-GB"/>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4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8" name="Footer Placeholder 7"/>
          <p:cNvSpPr>
            <a:spLocks noGrp="1"/>
          </p:cNvSpPr>
          <p:nvPr>
            <p:ph type="ftr" sz="quarter" idx="11"/>
          </p:nvPr>
        </p:nvSpPr>
        <p:spPr/>
        <p:txBody>
          <a:bodyPr/>
          <a:lstStyle/>
          <a:p>
            <a:r>
              <a:rPr lang="fr-FR"/>
              <a:t>Comprendre le monde ... les deux infinis</a:t>
            </a:r>
            <a:endParaRPr lang="en-GB"/>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98275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4" name="Footer Placeholder 3"/>
          <p:cNvSpPr>
            <a:spLocks noGrp="1"/>
          </p:cNvSpPr>
          <p:nvPr>
            <p:ph type="ftr" sz="quarter" idx="11"/>
          </p:nvPr>
        </p:nvSpPr>
        <p:spPr/>
        <p:txBody>
          <a:bodyPr/>
          <a:lstStyle/>
          <a:p>
            <a:r>
              <a:rPr lang="fr-FR"/>
              <a:t>Comprendre le monde ... les deux infinis</a:t>
            </a:r>
            <a:endParaRPr lang="en-GB"/>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3743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p>
            <a:endParaRPr lang="fr-FR"/>
          </a:p>
        </p:txBody>
      </p:sp>
      <p:cxnSp>
        <p:nvCxnSpPr>
          <p:cNvPr id="7" name="Connecteur droit 6"/>
          <p:cNvCxnSpPr/>
          <p:nvPr userDrawn="1"/>
        </p:nvCxnSpPr>
        <p:spPr>
          <a:xfrm flipV="1">
            <a:off x="4508501" y="812800"/>
            <a:ext cx="6946900" cy="38100"/>
          </a:xfrm>
          <a:prstGeom prst="line">
            <a:avLst/>
          </a:prstGeom>
        </p:spPr>
        <p:style>
          <a:lnRef idx="3">
            <a:schemeClr val="accent2"/>
          </a:lnRef>
          <a:fillRef idx="0">
            <a:schemeClr val="accent2"/>
          </a:fillRef>
          <a:effectRef idx="2">
            <a:schemeClr val="accent2"/>
          </a:effectRef>
          <a:fontRef idx="minor">
            <a:schemeClr val="tx1"/>
          </a:fontRef>
        </p:style>
      </p:cxnSp>
      <p:sp>
        <p:nvSpPr>
          <p:cNvPr id="3" name="Espace réservé de la date 2">
            <a:extLst>
              <a:ext uri="{FF2B5EF4-FFF2-40B4-BE49-F238E27FC236}">
                <a16:creationId xmlns:a16="http://schemas.microsoft.com/office/drawing/2014/main" id="{18B16FB3-0EB4-470F-BE0E-452031481AC6}"/>
              </a:ext>
            </a:extLst>
          </p:cNvPr>
          <p:cNvSpPr>
            <a:spLocks noGrp="1"/>
          </p:cNvSpPr>
          <p:nvPr>
            <p:ph type="dt" sz="half" idx="10"/>
          </p:nvPr>
        </p:nvSpPr>
        <p:spPr/>
        <p:txBody>
          <a:bodyPr/>
          <a:lstStyle/>
          <a:p>
            <a:r>
              <a:rPr lang="fr-FR"/>
              <a:t>2025-2026</a:t>
            </a:r>
            <a:endParaRPr lang="en-GB"/>
          </a:p>
        </p:txBody>
      </p:sp>
      <p:sp>
        <p:nvSpPr>
          <p:cNvPr id="4" name="Espace réservé du pied de page 3">
            <a:extLst>
              <a:ext uri="{FF2B5EF4-FFF2-40B4-BE49-F238E27FC236}">
                <a16:creationId xmlns:a16="http://schemas.microsoft.com/office/drawing/2014/main" id="{E823F42A-BCEE-5660-8567-FC3C13981D1B}"/>
              </a:ext>
            </a:extLst>
          </p:cNvPr>
          <p:cNvSpPr>
            <a:spLocks noGrp="1"/>
          </p:cNvSpPr>
          <p:nvPr>
            <p:ph type="ftr" sz="quarter" idx="11"/>
          </p:nvPr>
        </p:nvSpPr>
        <p:spPr/>
        <p:txBody>
          <a:bodyPr/>
          <a:lstStyle/>
          <a:p>
            <a:r>
              <a:rPr lang="fr-FR"/>
              <a:t>Comprendre le monde ... les deux infinis</a:t>
            </a:r>
            <a:endParaRPr lang="en-GB" dirty="0"/>
          </a:p>
        </p:txBody>
      </p:sp>
      <p:sp>
        <p:nvSpPr>
          <p:cNvPr id="5" name="Espace réservé du numéro de diapositive 4">
            <a:extLst>
              <a:ext uri="{FF2B5EF4-FFF2-40B4-BE49-F238E27FC236}">
                <a16:creationId xmlns:a16="http://schemas.microsoft.com/office/drawing/2014/main" id="{05A4B4CA-18BD-1EB9-E758-B7D694619B3C}"/>
              </a:ext>
            </a:extLst>
          </p:cNvPr>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5659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B798C1-10C9-87C0-646C-23A092B4F41F}"/>
              </a:ext>
            </a:extLst>
          </p:cNvPr>
          <p:cNvSpPr>
            <a:spLocks noGrp="1"/>
          </p:cNvSpPr>
          <p:nvPr>
            <p:ph type="title"/>
          </p:nvPr>
        </p:nvSpPr>
        <p:spPr/>
        <p:txBody>
          <a:bodyPr/>
          <a:lstStyle/>
          <a:p>
            <a:r>
              <a:rPr lang="fr-FR"/>
              <a:t>Modifiez le style du titre</a:t>
            </a:r>
          </a:p>
        </p:txBody>
      </p:sp>
      <p:sp>
        <p:nvSpPr>
          <p:cNvPr id="3" name="Espace réservé du pied de page 2">
            <a:extLst>
              <a:ext uri="{FF2B5EF4-FFF2-40B4-BE49-F238E27FC236}">
                <a16:creationId xmlns:a16="http://schemas.microsoft.com/office/drawing/2014/main" id="{E850014B-DED9-66E1-F316-F0654E22F5C8}"/>
              </a:ext>
            </a:extLst>
          </p:cNvPr>
          <p:cNvSpPr>
            <a:spLocks noGrp="1"/>
          </p:cNvSpPr>
          <p:nvPr>
            <p:ph type="ftr" sz="quarter" idx="10"/>
          </p:nvPr>
        </p:nvSpPr>
        <p:spPr/>
        <p:txBody>
          <a:bodyPr/>
          <a:lstStyle/>
          <a:p>
            <a:r>
              <a:rPr lang="fr-FR"/>
              <a:t>Comprendre le monde ... les deux infinis</a:t>
            </a:r>
            <a:endParaRPr lang="en-GB" dirty="0"/>
          </a:p>
        </p:txBody>
      </p:sp>
      <p:sp>
        <p:nvSpPr>
          <p:cNvPr id="4" name="Espace réservé du numéro de diapositive 3">
            <a:extLst>
              <a:ext uri="{FF2B5EF4-FFF2-40B4-BE49-F238E27FC236}">
                <a16:creationId xmlns:a16="http://schemas.microsoft.com/office/drawing/2014/main" id="{33E68B7F-AEA5-2E75-11C6-725CB04CDE04}"/>
              </a:ext>
            </a:extLst>
          </p:cNvPr>
          <p:cNvSpPr>
            <a:spLocks noGrp="1"/>
          </p:cNvSpPr>
          <p:nvPr>
            <p:ph type="sldNum" sz="quarter" idx="11"/>
          </p:nvPr>
        </p:nvSpPr>
        <p:spPr/>
        <p:txBody>
          <a:bodyPr/>
          <a:lstStyle/>
          <a:p>
            <a:fld id="{28CF56FF-A9C7-48CE-B5A8-E2EC5C60375F}" type="slidenum">
              <a:rPr lang="en-GB" smtClean="0"/>
              <a:t>‹N°›</a:t>
            </a:fld>
            <a:endParaRPr lang="en-GB"/>
          </a:p>
        </p:txBody>
      </p:sp>
      <p:sp>
        <p:nvSpPr>
          <p:cNvPr id="5" name="Espace réservé de la date 4">
            <a:extLst>
              <a:ext uri="{FF2B5EF4-FFF2-40B4-BE49-F238E27FC236}">
                <a16:creationId xmlns:a16="http://schemas.microsoft.com/office/drawing/2014/main" id="{7362F8E8-767B-AC56-7780-AAF4DAFCCB19}"/>
              </a:ext>
            </a:extLst>
          </p:cNvPr>
          <p:cNvSpPr>
            <a:spLocks noGrp="1"/>
          </p:cNvSpPr>
          <p:nvPr>
            <p:ph type="dt" sz="half" idx="12"/>
          </p:nvPr>
        </p:nvSpPr>
        <p:spPr/>
        <p:txBody>
          <a:bodyPr/>
          <a:lstStyle/>
          <a:p>
            <a:r>
              <a:rPr lang="fr-FR"/>
              <a:t>2025-2026</a:t>
            </a:r>
            <a:endParaRPr lang="en-GB"/>
          </a:p>
        </p:txBody>
      </p:sp>
    </p:spTree>
    <p:extLst>
      <p:ext uri="{BB962C8B-B14F-4D97-AF65-F5344CB8AC3E}">
        <p14:creationId xmlns:p14="http://schemas.microsoft.com/office/powerpoint/2010/main" val="100342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a:t>
            </a:r>
            <a:endParaRPr lang="en-GB"/>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151398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2025-2026</a:t>
            </a:r>
            <a:endParaRPr lang="en-GB" dirty="0"/>
          </a:p>
        </p:txBody>
      </p:sp>
      <p:sp>
        <p:nvSpPr>
          <p:cNvPr id="6" name="Footer Placeholder 5"/>
          <p:cNvSpPr>
            <a:spLocks noGrp="1"/>
          </p:cNvSpPr>
          <p:nvPr>
            <p:ph type="ftr" sz="quarter" idx="11"/>
          </p:nvPr>
        </p:nvSpPr>
        <p:spPr/>
        <p:txBody>
          <a:bodyPr/>
          <a:lstStyle/>
          <a:p>
            <a:r>
              <a:rPr lang="fr-FR"/>
              <a:t>Comprendre le monde ... les deux infinis</a:t>
            </a:r>
            <a:endParaRPr lang="en-GB"/>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28CF56FF-A9C7-48CE-B5A8-E2EC5C60375F}" type="slidenum">
              <a:rPr lang="en-GB" smtClean="0"/>
              <a:t>‹N°›</a:t>
            </a:fld>
            <a:endParaRPr lang="en-GB"/>
          </a:p>
        </p:txBody>
      </p:sp>
    </p:spTree>
    <p:extLst>
      <p:ext uri="{BB962C8B-B14F-4D97-AF65-F5344CB8AC3E}">
        <p14:creationId xmlns:p14="http://schemas.microsoft.com/office/powerpoint/2010/main" val="3175971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62" name="Rectangle 61"/>
          <p:cNvSpPr/>
          <p:nvPr/>
        </p:nvSpPr>
        <p:spPr>
          <a:xfrm>
            <a:off x="0" y="-131205"/>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2593600" y="624110"/>
            <a:ext cx="8785600" cy="617798"/>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620789" y="1515036"/>
            <a:ext cx="9758412" cy="450476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a:t>Comprendre le monde ... les deux infinis</a:t>
            </a:r>
            <a:endParaRPr lang="en-GB" dirty="0"/>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28CF56FF-A9C7-48CE-B5A8-E2EC5C60375F}" type="slidenum">
              <a:rPr lang="en-GB" smtClean="0"/>
              <a:t>‹N°›</a:t>
            </a:fld>
            <a:endParaRPr lang="en-GB"/>
          </a:p>
        </p:txBody>
      </p:sp>
      <p:sp>
        <p:nvSpPr>
          <p:cNvPr id="7" name="Espace réservé de la date 6">
            <a:extLst>
              <a:ext uri="{FF2B5EF4-FFF2-40B4-BE49-F238E27FC236}">
                <a16:creationId xmlns:a16="http://schemas.microsoft.com/office/drawing/2014/main" id="{8ED765C6-ADAD-409A-BF48-B1F1E2E3A546}"/>
              </a:ext>
            </a:extLst>
          </p:cNvPr>
          <p:cNvSpPr>
            <a:spLocks noGrp="1"/>
          </p:cNvSpPr>
          <p:nvPr>
            <p:ph type="dt" sz="half" idx="2"/>
          </p:nvPr>
        </p:nvSpPr>
        <p:spPr>
          <a:xfrm>
            <a:off x="10390902" y="6135809"/>
            <a:ext cx="14568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2025-2026</a:t>
            </a:r>
            <a:endParaRPr lang="en-GB"/>
          </a:p>
        </p:txBody>
      </p:sp>
    </p:spTree>
    <p:extLst>
      <p:ext uri="{BB962C8B-B14F-4D97-AF65-F5344CB8AC3E}">
        <p14:creationId xmlns:p14="http://schemas.microsoft.com/office/powerpoint/2010/main" val="226887873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78"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l" defTabSz="457200" rtl="0" eaLnBrk="1" latinLnBrk="0" hangingPunct="1">
        <a:spcBef>
          <a:spcPct val="0"/>
        </a:spcBef>
        <a:buNone/>
        <a:defRPr sz="2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img"/><Relationship Id="rId3" Type="http://schemas.openxmlformats.org/officeDocument/2006/relationships/hyperlink" Target="mailto:bernard.remaud@univ-nantes.fr" TargetMode="External"/><Relationship Id="rId7" Type="http://schemas.openxmlformats.org/officeDocument/2006/relationships/image" Target="../media/image3.png"/><Relationship Id="rId2" Type="http://schemas.openxmlformats.org/officeDocument/2006/relationships/hyperlink" Target="https://intraperso.univ-nantes.fr/m-bernard-remaud-4061.kjsp?RH=1273152357689" TargetMode="External"/><Relationship Id="rId1" Type="http://schemas.openxmlformats.org/officeDocument/2006/relationships/slideLayout" Target="../slideLayouts/slideLayout1.xml"/><Relationship Id="rId6" Type="http://schemas.openxmlformats.org/officeDocument/2006/relationships/hyperlink" Target="https://www.youtube.com/channel/UCdPBh5KXlol50MEV8p1DrlA/" TargetMode="External"/><Relationship Id="rId5" Type="http://schemas.openxmlformats.org/officeDocument/2006/relationships/image" Target="../media/image2.jpg"/><Relationship Id="rId4" Type="http://schemas.openxmlformats.org/officeDocument/2006/relationships/hyperlink" Target="https://www.un-peu-de-physique.f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un-peu-de-physique.fr/" TargetMode="External"/><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hyperlink" Target="https://open.spotify.com/show/42wWpSd2qk9Lx9y7dy5bYI" TargetMode="Externa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www.un-peu-de-physique.fr/" TargetMode="External"/><Relationship Id="rId2" Type="http://schemas.openxmlformats.org/officeDocument/2006/relationships/hyperlink" Target="mailto:bernard.remaud@univ-nantes.fr"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Zeno_Achilles_Paradox.png" TargetMode="External"/><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39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42883" y="888822"/>
            <a:ext cx="8039794" cy="1110526"/>
          </a:xfrm>
          <a:solidFill>
            <a:schemeClr val="bg2"/>
          </a:solidFill>
          <a:ln>
            <a:solidFill>
              <a:srgbClr val="FF0000"/>
            </a:solidFill>
          </a:ln>
          <a:effectLst>
            <a:glow rad="101600">
              <a:schemeClr val="accent1">
                <a:satMod val="175000"/>
                <a:alpha val="40000"/>
              </a:schemeClr>
            </a:glow>
            <a:softEdge rad="12700"/>
          </a:effectLst>
        </p:spPr>
        <p:txBody>
          <a:bodyPr>
            <a:noAutofit/>
          </a:bodyPr>
          <a:lstStyle/>
          <a:p>
            <a:pPr algn="ct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br>
              <a:rPr lang="fr-FR" sz="2400" dirty="0"/>
            </a:br>
            <a:r>
              <a:rPr lang="fr-FR" sz="2400" dirty="0">
                <a:latin typeface="+mn-lt"/>
              </a:rPr>
              <a:t>Un peu de Science pour comprendre le monde moderne </a:t>
            </a:r>
            <a:br>
              <a:rPr lang="fr-FR" sz="2400" dirty="0">
                <a:latin typeface="+mn-lt"/>
              </a:rPr>
            </a:br>
            <a:r>
              <a:rPr lang="fr-FR" sz="2400" dirty="0">
                <a:solidFill>
                  <a:srgbClr val="FF0000"/>
                </a:solidFill>
                <a:latin typeface="+mn-lt"/>
              </a:rPr>
              <a:t>Les 2 infinis</a:t>
            </a:r>
            <a:endParaRPr lang="en-GB" sz="900" dirty="0">
              <a:solidFill>
                <a:srgbClr val="FF0000"/>
              </a:solidFill>
              <a:latin typeface="+mn-lt"/>
            </a:endParaRPr>
          </a:p>
        </p:txBody>
      </p:sp>
      <p:sp>
        <p:nvSpPr>
          <p:cNvPr id="5" name="Rectangle 4">
            <a:extLst>
              <a:ext uri="{FF2B5EF4-FFF2-40B4-BE49-F238E27FC236}">
                <a16:creationId xmlns:a16="http://schemas.microsoft.com/office/drawing/2014/main" id="{335E469A-CA11-49F7-A1C6-871C553C9DD1}"/>
              </a:ext>
            </a:extLst>
          </p:cNvPr>
          <p:cNvSpPr/>
          <p:nvPr/>
        </p:nvSpPr>
        <p:spPr>
          <a:xfrm>
            <a:off x="4062885" y="6062635"/>
            <a:ext cx="3736181" cy="323165"/>
          </a:xfrm>
          <a:prstGeom prst="rect">
            <a:avLst/>
          </a:prstGeom>
        </p:spPr>
        <p:txBody>
          <a:bodyPr wrap="square">
            <a:spAutoFit/>
          </a:bodyPr>
          <a:lstStyle/>
          <a:p>
            <a:pPr defTabSz="342900"/>
            <a:r>
              <a:rPr lang="fr-FR" sz="750" dirty="0">
                <a:solidFill>
                  <a:srgbClr val="FF0000"/>
                </a:solidFill>
                <a:latin typeface="Century Gothic" panose="020B0502020202020204"/>
              </a:rPr>
              <a:t>Cette œuvre est sous licence Creative Commons Attribution - Pas d’Utilisation Commerciale 4.0 International.</a:t>
            </a:r>
          </a:p>
        </p:txBody>
      </p:sp>
      <p:sp>
        <p:nvSpPr>
          <p:cNvPr id="4" name="Rectangle 3">
            <a:extLst>
              <a:ext uri="{FF2B5EF4-FFF2-40B4-BE49-F238E27FC236}">
                <a16:creationId xmlns:a16="http://schemas.microsoft.com/office/drawing/2014/main" id="{8F483092-4450-42C2-A2A7-F63B72841F6A}"/>
              </a:ext>
            </a:extLst>
          </p:cNvPr>
          <p:cNvSpPr/>
          <p:nvPr/>
        </p:nvSpPr>
        <p:spPr>
          <a:xfrm>
            <a:off x="2742883" y="2291991"/>
            <a:ext cx="1847850" cy="323165"/>
          </a:xfrm>
          <a:prstGeom prst="rect">
            <a:avLst/>
          </a:prstGeom>
        </p:spPr>
        <p:txBody>
          <a:bodyPr wrap="square">
            <a:spAutoFit/>
          </a:bodyPr>
          <a:lstStyle/>
          <a:p>
            <a:pPr defTabSz="685800"/>
            <a:r>
              <a:rPr lang="fr-FR" sz="1500" dirty="0">
                <a:solidFill>
                  <a:prstClr val="black"/>
                </a:solidFill>
                <a:latin typeface="Century Gothic" panose="020B0502020202020204"/>
                <a:hlinkClick r:id="rId2"/>
              </a:rPr>
              <a:t>Bernard Remaud</a:t>
            </a:r>
            <a:r>
              <a:rPr lang="fr-FR" sz="1500" dirty="0">
                <a:solidFill>
                  <a:prstClr val="black"/>
                </a:solidFill>
                <a:latin typeface="Century Gothic" panose="020B0502020202020204"/>
              </a:rPr>
              <a:t>                                                 </a:t>
            </a:r>
          </a:p>
        </p:txBody>
      </p:sp>
      <p:sp>
        <p:nvSpPr>
          <p:cNvPr id="7" name="Sous-titre 2">
            <a:extLst>
              <a:ext uri="{FF2B5EF4-FFF2-40B4-BE49-F238E27FC236}">
                <a16:creationId xmlns:a16="http://schemas.microsoft.com/office/drawing/2014/main" id="{7DA348C4-78EE-411D-A357-FC56EF4DCFB7}"/>
              </a:ext>
            </a:extLst>
          </p:cNvPr>
          <p:cNvSpPr txBox="1">
            <a:spLocks/>
          </p:cNvSpPr>
          <p:nvPr/>
        </p:nvSpPr>
        <p:spPr>
          <a:xfrm>
            <a:off x="2742883" y="4018325"/>
            <a:ext cx="2997014" cy="987227"/>
          </a:xfrm>
          <a:prstGeom prst="rect">
            <a:avLst/>
          </a:prstGeom>
          <a:ln>
            <a:solidFill>
              <a:srgbClr val="C00000"/>
            </a:solidFill>
          </a:ln>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fr-FR" sz="1400" dirty="0" err="1">
                <a:solidFill>
                  <a:schemeClr val="tx1"/>
                </a:solidFill>
              </a:rPr>
              <a:t>Ch</a:t>
            </a:r>
            <a:r>
              <a:rPr lang="fr-FR" sz="1400" dirty="0">
                <a:solidFill>
                  <a:schemeClr val="tx1"/>
                </a:solidFill>
              </a:rPr>
              <a:t> - 0 -</a:t>
            </a:r>
            <a:r>
              <a:rPr lang="fr-FR" sz="1600" dirty="0">
                <a:solidFill>
                  <a:srgbClr val="FF0000"/>
                </a:solidFill>
              </a:rPr>
              <a:t> </a:t>
            </a:r>
          </a:p>
          <a:p>
            <a:r>
              <a:rPr lang="fr-FR" sz="1900" dirty="0">
                <a:solidFill>
                  <a:srgbClr val="FF0000"/>
                </a:solidFill>
              </a:rPr>
              <a:t>Introduction</a:t>
            </a:r>
          </a:p>
        </p:txBody>
      </p:sp>
      <p:sp>
        <p:nvSpPr>
          <p:cNvPr id="10" name="Rectangle 9">
            <a:extLst>
              <a:ext uri="{FF2B5EF4-FFF2-40B4-BE49-F238E27FC236}">
                <a16:creationId xmlns:a16="http://schemas.microsoft.com/office/drawing/2014/main" id="{AB92BC63-9DEE-45F6-B994-3EBE082F169E}"/>
              </a:ext>
            </a:extLst>
          </p:cNvPr>
          <p:cNvSpPr/>
          <p:nvPr/>
        </p:nvSpPr>
        <p:spPr>
          <a:xfrm>
            <a:off x="2742883" y="3085908"/>
            <a:ext cx="2802370" cy="461665"/>
          </a:xfrm>
          <a:prstGeom prst="rect">
            <a:avLst/>
          </a:prstGeom>
        </p:spPr>
        <p:txBody>
          <a:bodyPr wrap="none">
            <a:spAutoFit/>
          </a:bodyPr>
          <a:lstStyle/>
          <a:p>
            <a:pPr defTabSz="685800"/>
            <a:r>
              <a:rPr lang="fr-FR" sz="1200" dirty="0">
                <a:solidFill>
                  <a:prstClr val="black"/>
                </a:solidFill>
                <a:latin typeface="Century Gothic" panose="020B0502020202020204"/>
                <a:hlinkClick r:id="rId3"/>
              </a:rPr>
              <a:t>bernard.remaud@univ-nantes.fr</a:t>
            </a:r>
            <a:endParaRPr lang="fr-FR" sz="1200" dirty="0">
              <a:solidFill>
                <a:prstClr val="black"/>
              </a:solidFill>
              <a:latin typeface="Century Gothic" panose="020B0502020202020204"/>
            </a:endParaRPr>
          </a:p>
          <a:p>
            <a:pPr defTabSz="685800"/>
            <a:r>
              <a:rPr lang="fr-FR" sz="1200" dirty="0">
                <a:solidFill>
                  <a:prstClr val="black"/>
                </a:solidFill>
                <a:hlinkClick r:id="rId4"/>
              </a:rPr>
              <a:t>https://www.un-peu-de-physique.fr</a:t>
            </a:r>
            <a:endParaRPr lang="fr-FR" sz="1200" dirty="0">
              <a:solidFill>
                <a:prstClr val="black"/>
              </a:solidFill>
            </a:endParaRPr>
          </a:p>
        </p:txBody>
      </p:sp>
      <p:pic>
        <p:nvPicPr>
          <p:cNvPr id="14" name="Image 13">
            <a:hlinkClick r:id="rId4"/>
            <a:extLst>
              <a:ext uri="{FF2B5EF4-FFF2-40B4-BE49-F238E27FC236}">
                <a16:creationId xmlns:a16="http://schemas.microsoft.com/office/drawing/2014/main" id="{219162BA-5CCD-4E55-BF1F-246552E60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1116" y="2186910"/>
            <a:ext cx="1330414" cy="1046840"/>
          </a:xfrm>
          <a:prstGeom prst="rect">
            <a:avLst/>
          </a:prstGeom>
        </p:spPr>
      </p:pic>
      <p:grpSp>
        <p:nvGrpSpPr>
          <p:cNvPr id="18" name="Groupe 17">
            <a:extLst>
              <a:ext uri="{FF2B5EF4-FFF2-40B4-BE49-F238E27FC236}">
                <a16:creationId xmlns:a16="http://schemas.microsoft.com/office/drawing/2014/main" id="{A01A39BD-79CB-461F-B139-B96AD365B5E9}"/>
              </a:ext>
            </a:extLst>
          </p:cNvPr>
          <p:cNvGrpSpPr/>
          <p:nvPr/>
        </p:nvGrpSpPr>
        <p:grpSpPr>
          <a:xfrm>
            <a:off x="7437829" y="2186910"/>
            <a:ext cx="1407697" cy="1301185"/>
            <a:chOff x="7437829" y="2186910"/>
            <a:chExt cx="1407697" cy="1301185"/>
          </a:xfrm>
        </p:grpSpPr>
        <p:pic>
          <p:nvPicPr>
            <p:cNvPr id="8" name="Image 7">
              <a:hlinkClick r:id="rId6"/>
              <a:extLst>
                <a:ext uri="{FF2B5EF4-FFF2-40B4-BE49-F238E27FC236}">
                  <a16:creationId xmlns:a16="http://schemas.microsoft.com/office/drawing/2014/main" id="{8BD5DFFB-0CB7-40FA-959B-A118266F53EF}"/>
                </a:ext>
              </a:extLst>
            </p:cNvPr>
            <p:cNvPicPr>
              <a:picLocks noChangeAspect="1"/>
            </p:cNvPicPr>
            <p:nvPr/>
          </p:nvPicPr>
          <p:blipFill>
            <a:blip r:embed="rId7"/>
            <a:stretch>
              <a:fillRect/>
            </a:stretch>
          </p:blipFill>
          <p:spPr>
            <a:xfrm>
              <a:off x="7601269" y="2186910"/>
              <a:ext cx="1055694" cy="1055694"/>
            </a:xfrm>
            <a:prstGeom prst="rect">
              <a:avLst/>
            </a:prstGeom>
          </p:spPr>
        </p:pic>
        <p:sp>
          <p:nvSpPr>
            <p:cNvPr id="15" name="ZoneTexte 14">
              <a:extLst>
                <a:ext uri="{FF2B5EF4-FFF2-40B4-BE49-F238E27FC236}">
                  <a16:creationId xmlns:a16="http://schemas.microsoft.com/office/drawing/2014/main" id="{13E95F3A-F8AA-4D22-BF2A-916E33B2FD58}"/>
                </a:ext>
              </a:extLst>
            </p:cNvPr>
            <p:cNvSpPr txBox="1"/>
            <p:nvPr/>
          </p:nvSpPr>
          <p:spPr>
            <a:xfrm>
              <a:off x="7437829" y="3241874"/>
              <a:ext cx="1407697" cy="246221"/>
            </a:xfrm>
            <a:prstGeom prst="rect">
              <a:avLst/>
            </a:prstGeom>
            <a:noFill/>
          </p:spPr>
          <p:txBody>
            <a:bodyPr wrap="square" rtlCol="0">
              <a:spAutoFit/>
            </a:bodyPr>
            <a:lstStyle/>
            <a:p>
              <a:r>
                <a:rPr lang="fr-FR" sz="1000" dirty="0">
                  <a:solidFill>
                    <a:srgbClr val="00B050"/>
                  </a:solidFill>
                </a:rPr>
                <a:t>La chaîne YouTube</a:t>
              </a:r>
            </a:p>
          </p:txBody>
        </p:sp>
      </p:grpSp>
      <p:sp>
        <p:nvSpPr>
          <p:cNvPr id="17" name="ZoneTexte 16">
            <a:extLst>
              <a:ext uri="{FF2B5EF4-FFF2-40B4-BE49-F238E27FC236}">
                <a16:creationId xmlns:a16="http://schemas.microsoft.com/office/drawing/2014/main" id="{C1E986DC-7A0A-474A-9F2F-0167759A7847}"/>
              </a:ext>
            </a:extLst>
          </p:cNvPr>
          <p:cNvSpPr txBox="1"/>
          <p:nvPr/>
        </p:nvSpPr>
        <p:spPr>
          <a:xfrm>
            <a:off x="9407670" y="3219814"/>
            <a:ext cx="705051" cy="246221"/>
          </a:xfrm>
          <a:prstGeom prst="rect">
            <a:avLst/>
          </a:prstGeom>
          <a:noFill/>
        </p:spPr>
        <p:txBody>
          <a:bodyPr wrap="square" rtlCol="0">
            <a:spAutoFit/>
          </a:bodyPr>
          <a:lstStyle/>
          <a:p>
            <a:r>
              <a:rPr lang="fr-FR" sz="1000" dirty="0">
                <a:solidFill>
                  <a:srgbClr val="0070C0"/>
                </a:solidFill>
              </a:rPr>
              <a:t>Le blog</a:t>
            </a:r>
          </a:p>
        </p:txBody>
      </p:sp>
      <p:pic>
        <p:nvPicPr>
          <p:cNvPr id="6" name="Image 5">
            <a:extLst>
              <a:ext uri="{FF2B5EF4-FFF2-40B4-BE49-F238E27FC236}">
                <a16:creationId xmlns:a16="http://schemas.microsoft.com/office/drawing/2014/main" id="{8E230C74-15B1-2F3E-9329-70E53564DC8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2700" y="12700"/>
            <a:ext cx="804672" cy="283464"/>
          </a:xfrm>
          <a:prstGeom prst="rect">
            <a:avLst/>
          </a:prstGeom>
        </p:spPr>
      </p:pic>
      <p:sp>
        <p:nvSpPr>
          <p:cNvPr id="3" name="Espace réservé de la date 2">
            <a:extLst>
              <a:ext uri="{FF2B5EF4-FFF2-40B4-BE49-F238E27FC236}">
                <a16:creationId xmlns:a16="http://schemas.microsoft.com/office/drawing/2014/main" id="{0CA89799-997B-4FAB-74C6-4CFE7B681B76}"/>
              </a:ext>
            </a:extLst>
          </p:cNvPr>
          <p:cNvSpPr>
            <a:spLocks noGrp="1"/>
          </p:cNvSpPr>
          <p:nvPr>
            <p:ph type="dt" sz="half" idx="10"/>
          </p:nvPr>
        </p:nvSpPr>
        <p:spPr/>
        <p:txBody>
          <a:bodyPr/>
          <a:lstStyle/>
          <a:p>
            <a:r>
              <a:rPr lang="fr-FR"/>
              <a:t>2025-2026</a:t>
            </a:r>
            <a:endParaRPr lang="en-GB" dirty="0"/>
          </a:p>
        </p:txBody>
      </p:sp>
      <p:sp>
        <p:nvSpPr>
          <p:cNvPr id="9" name="Espace réservé du pied de page 8">
            <a:extLst>
              <a:ext uri="{FF2B5EF4-FFF2-40B4-BE49-F238E27FC236}">
                <a16:creationId xmlns:a16="http://schemas.microsoft.com/office/drawing/2014/main" id="{3780C952-C918-50F1-F100-A8C35F81184D}"/>
              </a:ext>
            </a:extLst>
          </p:cNvPr>
          <p:cNvSpPr>
            <a:spLocks noGrp="1"/>
          </p:cNvSpPr>
          <p:nvPr>
            <p:ph type="ftr" sz="quarter" idx="11"/>
          </p:nvPr>
        </p:nvSpPr>
        <p:spPr/>
        <p:txBody>
          <a:bodyPr/>
          <a:lstStyle/>
          <a:p>
            <a:r>
              <a:rPr lang="fr-FR"/>
              <a:t>Comprendre le monde ... les deux infinis</a:t>
            </a:r>
            <a:endParaRPr lang="en-GB"/>
          </a:p>
        </p:txBody>
      </p:sp>
      <p:sp>
        <p:nvSpPr>
          <p:cNvPr id="11" name="Espace réservé du numéro de diapositive 10">
            <a:extLst>
              <a:ext uri="{FF2B5EF4-FFF2-40B4-BE49-F238E27FC236}">
                <a16:creationId xmlns:a16="http://schemas.microsoft.com/office/drawing/2014/main" id="{78A3BCC4-BE9D-644D-F7BD-130AC4F09F57}"/>
              </a:ext>
            </a:extLst>
          </p:cNvPr>
          <p:cNvSpPr>
            <a:spLocks noGrp="1"/>
          </p:cNvSpPr>
          <p:nvPr>
            <p:ph type="sldNum" sz="quarter" idx="12"/>
          </p:nvPr>
        </p:nvSpPr>
        <p:spPr/>
        <p:txBody>
          <a:bodyPr/>
          <a:lstStyle/>
          <a:p>
            <a:fld id="{28CF56FF-A9C7-48CE-B5A8-E2EC5C60375F}" type="slidenum">
              <a:rPr lang="en-GB" smtClean="0"/>
              <a:t>1</a:t>
            </a:fld>
            <a:endParaRPr lang="en-GB"/>
          </a:p>
        </p:txBody>
      </p:sp>
    </p:spTree>
    <p:extLst>
      <p:ext uri="{BB962C8B-B14F-4D97-AF65-F5344CB8AC3E}">
        <p14:creationId xmlns:p14="http://schemas.microsoft.com/office/powerpoint/2010/main" val="204456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989E-95FC-0EDE-7497-159CD22BAE4B}"/>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EAF9A17-B990-F892-876F-6835E6FA74FE}"/>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BE60A8DF-2BD7-485E-CE39-A545E00394BF}"/>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10</a:t>
            </a:fld>
            <a:endParaRPr lang="en-GB" dirty="0"/>
          </a:p>
        </p:txBody>
      </p:sp>
      <p:sp>
        <p:nvSpPr>
          <p:cNvPr id="13" name="ZoneTexte 12">
            <a:extLst>
              <a:ext uri="{FF2B5EF4-FFF2-40B4-BE49-F238E27FC236}">
                <a16:creationId xmlns:a16="http://schemas.microsoft.com/office/drawing/2014/main" id="{10101BBD-810F-CB14-AFE0-6B55E359A109}"/>
              </a:ext>
            </a:extLst>
          </p:cNvPr>
          <p:cNvSpPr txBox="1"/>
          <p:nvPr/>
        </p:nvSpPr>
        <p:spPr>
          <a:xfrm>
            <a:off x="6915150" y="324306"/>
            <a:ext cx="4212575"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Aux origines de la science moderne (4)</a:t>
            </a:r>
          </a:p>
        </p:txBody>
      </p:sp>
      <p:pic>
        <p:nvPicPr>
          <p:cNvPr id="5" name="Image 4">
            <a:extLst>
              <a:ext uri="{FF2B5EF4-FFF2-40B4-BE49-F238E27FC236}">
                <a16:creationId xmlns:a16="http://schemas.microsoft.com/office/drawing/2014/main" id="{69325F2B-5B74-778B-9567-195D2E95E6CC}"/>
              </a:ext>
            </a:extLst>
          </p:cNvPr>
          <p:cNvPicPr>
            <a:picLocks noChangeAspect="1"/>
          </p:cNvPicPr>
          <p:nvPr/>
        </p:nvPicPr>
        <p:blipFill>
          <a:blip r:embed="rId2"/>
          <a:stretch>
            <a:fillRect/>
          </a:stretch>
        </p:blipFill>
        <p:spPr>
          <a:xfrm>
            <a:off x="2636377" y="2150967"/>
            <a:ext cx="8173286" cy="2527006"/>
          </a:xfrm>
          <a:prstGeom prst="rect">
            <a:avLst/>
          </a:prstGeom>
        </p:spPr>
      </p:pic>
      <p:grpSp>
        <p:nvGrpSpPr>
          <p:cNvPr id="11" name="Groupe 10">
            <a:extLst>
              <a:ext uri="{FF2B5EF4-FFF2-40B4-BE49-F238E27FC236}">
                <a16:creationId xmlns:a16="http://schemas.microsoft.com/office/drawing/2014/main" id="{22DEE14C-34A6-3FF2-4A36-AE73C423FEDD}"/>
              </a:ext>
            </a:extLst>
          </p:cNvPr>
          <p:cNvGrpSpPr/>
          <p:nvPr/>
        </p:nvGrpSpPr>
        <p:grpSpPr>
          <a:xfrm>
            <a:off x="7181784" y="1371723"/>
            <a:ext cx="3151762" cy="533912"/>
            <a:chOff x="7422041" y="3770425"/>
            <a:chExt cx="3151762" cy="533912"/>
          </a:xfrm>
        </p:grpSpPr>
        <p:sp>
          <p:nvSpPr>
            <p:cNvPr id="6" name="Flèche : droite 5">
              <a:extLst>
                <a:ext uri="{FF2B5EF4-FFF2-40B4-BE49-F238E27FC236}">
                  <a16:creationId xmlns:a16="http://schemas.microsoft.com/office/drawing/2014/main" id="{4B5864FA-9DD4-D07E-E74C-7819C8F3C4AE}"/>
                </a:ext>
              </a:extLst>
            </p:cNvPr>
            <p:cNvSpPr/>
            <p:nvPr/>
          </p:nvSpPr>
          <p:spPr>
            <a:xfrm>
              <a:off x="7422041" y="4108979"/>
              <a:ext cx="3151762" cy="1953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25209C4C-7613-4A5A-8788-3430DFBF7065}"/>
                </a:ext>
              </a:extLst>
            </p:cNvPr>
            <p:cNvSpPr txBox="1"/>
            <p:nvPr/>
          </p:nvSpPr>
          <p:spPr>
            <a:xfrm>
              <a:off x="7422041" y="3770425"/>
              <a:ext cx="2607013" cy="338554"/>
            </a:xfrm>
            <a:prstGeom prst="rect">
              <a:avLst/>
            </a:prstGeom>
            <a:noFill/>
          </p:spPr>
          <p:txBody>
            <a:bodyPr wrap="square" rtlCol="0">
              <a:spAutoFit/>
            </a:bodyPr>
            <a:lstStyle/>
            <a:p>
              <a:r>
                <a:rPr lang="fr-FR" sz="1600" dirty="0">
                  <a:solidFill>
                    <a:srgbClr val="0070C0"/>
                  </a:solidFill>
                </a:rPr>
                <a:t>La gravitation</a:t>
              </a:r>
            </a:p>
          </p:txBody>
        </p:sp>
      </p:grpSp>
      <p:grpSp>
        <p:nvGrpSpPr>
          <p:cNvPr id="10" name="Groupe 9">
            <a:extLst>
              <a:ext uri="{FF2B5EF4-FFF2-40B4-BE49-F238E27FC236}">
                <a16:creationId xmlns:a16="http://schemas.microsoft.com/office/drawing/2014/main" id="{AB562AD2-677B-375E-05D6-A812F45B33F4}"/>
              </a:ext>
            </a:extLst>
          </p:cNvPr>
          <p:cNvGrpSpPr/>
          <p:nvPr/>
        </p:nvGrpSpPr>
        <p:grpSpPr>
          <a:xfrm>
            <a:off x="3089846" y="1371940"/>
            <a:ext cx="3151762" cy="533695"/>
            <a:chOff x="3799294" y="3802307"/>
            <a:chExt cx="3151762" cy="533695"/>
          </a:xfrm>
        </p:grpSpPr>
        <p:sp>
          <p:nvSpPr>
            <p:cNvPr id="8" name="Flèche : droite 7">
              <a:extLst>
                <a:ext uri="{FF2B5EF4-FFF2-40B4-BE49-F238E27FC236}">
                  <a16:creationId xmlns:a16="http://schemas.microsoft.com/office/drawing/2014/main" id="{FA0E05A5-096C-F32C-18A0-58DBD4FE1EE8}"/>
                </a:ext>
              </a:extLst>
            </p:cNvPr>
            <p:cNvSpPr/>
            <p:nvPr/>
          </p:nvSpPr>
          <p:spPr>
            <a:xfrm rot="10800000">
              <a:off x="3799294" y="4140644"/>
              <a:ext cx="3151762" cy="1953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C1283E3-ED46-C7DE-ED69-9911BAD52E75}"/>
                </a:ext>
              </a:extLst>
            </p:cNvPr>
            <p:cNvSpPr txBox="1"/>
            <p:nvPr/>
          </p:nvSpPr>
          <p:spPr>
            <a:xfrm>
              <a:off x="3843711" y="3802307"/>
              <a:ext cx="2607013" cy="338554"/>
            </a:xfrm>
            <a:prstGeom prst="rect">
              <a:avLst/>
            </a:prstGeom>
            <a:noFill/>
          </p:spPr>
          <p:txBody>
            <a:bodyPr wrap="square" rtlCol="0">
              <a:spAutoFit/>
            </a:bodyPr>
            <a:lstStyle/>
            <a:p>
              <a:r>
                <a:rPr lang="fr-FR" sz="1600" dirty="0">
                  <a:solidFill>
                    <a:srgbClr val="0070C0"/>
                  </a:solidFill>
                </a:rPr>
                <a:t>L’électromagnétisme</a:t>
              </a:r>
            </a:p>
          </p:txBody>
        </p:sp>
      </p:grpSp>
      <p:grpSp>
        <p:nvGrpSpPr>
          <p:cNvPr id="4" name="Groupe 3">
            <a:extLst>
              <a:ext uri="{FF2B5EF4-FFF2-40B4-BE49-F238E27FC236}">
                <a16:creationId xmlns:a16="http://schemas.microsoft.com/office/drawing/2014/main" id="{C8E5EA59-73DF-B57D-0A58-5DFA8218657F}"/>
              </a:ext>
            </a:extLst>
          </p:cNvPr>
          <p:cNvGrpSpPr/>
          <p:nvPr/>
        </p:nvGrpSpPr>
        <p:grpSpPr>
          <a:xfrm>
            <a:off x="3134263" y="4764742"/>
            <a:ext cx="1903662" cy="533695"/>
            <a:chOff x="3799294" y="3802307"/>
            <a:chExt cx="3151762" cy="533695"/>
          </a:xfrm>
        </p:grpSpPr>
        <p:sp>
          <p:nvSpPr>
            <p:cNvPr id="12" name="Flèche : droite 11">
              <a:extLst>
                <a:ext uri="{FF2B5EF4-FFF2-40B4-BE49-F238E27FC236}">
                  <a16:creationId xmlns:a16="http://schemas.microsoft.com/office/drawing/2014/main" id="{D79A9AA4-7229-B2CF-6A6A-3FB87622D87C}"/>
                </a:ext>
              </a:extLst>
            </p:cNvPr>
            <p:cNvSpPr/>
            <p:nvPr/>
          </p:nvSpPr>
          <p:spPr>
            <a:xfrm rot="10800000">
              <a:off x="3799294" y="4140644"/>
              <a:ext cx="3151762" cy="19535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74703CA-829E-6C30-AA69-157073F894F2}"/>
                </a:ext>
              </a:extLst>
            </p:cNvPr>
            <p:cNvSpPr txBox="1"/>
            <p:nvPr/>
          </p:nvSpPr>
          <p:spPr>
            <a:xfrm>
              <a:off x="3843711" y="3802307"/>
              <a:ext cx="2607013" cy="307777"/>
            </a:xfrm>
            <a:prstGeom prst="rect">
              <a:avLst/>
            </a:prstGeom>
            <a:noFill/>
          </p:spPr>
          <p:txBody>
            <a:bodyPr wrap="square" rtlCol="0">
              <a:spAutoFit/>
            </a:bodyPr>
            <a:lstStyle/>
            <a:p>
              <a:r>
                <a:rPr lang="fr-FR" sz="1400" dirty="0">
                  <a:solidFill>
                    <a:srgbClr val="0070C0"/>
                  </a:solidFill>
                </a:rPr>
                <a:t>Instrumentation</a:t>
              </a:r>
            </a:p>
          </p:txBody>
        </p:sp>
      </p:grpSp>
      <p:grpSp>
        <p:nvGrpSpPr>
          <p:cNvPr id="18" name="Groupe 17">
            <a:extLst>
              <a:ext uri="{FF2B5EF4-FFF2-40B4-BE49-F238E27FC236}">
                <a16:creationId xmlns:a16="http://schemas.microsoft.com/office/drawing/2014/main" id="{4F0073B6-B2E8-D5FE-2B2C-8F17609530E9}"/>
              </a:ext>
            </a:extLst>
          </p:cNvPr>
          <p:cNvGrpSpPr/>
          <p:nvPr/>
        </p:nvGrpSpPr>
        <p:grpSpPr>
          <a:xfrm>
            <a:off x="8453717" y="4693253"/>
            <a:ext cx="2096816" cy="454470"/>
            <a:chOff x="4353908" y="3802307"/>
            <a:chExt cx="2096816" cy="454470"/>
          </a:xfrm>
        </p:grpSpPr>
        <p:sp>
          <p:nvSpPr>
            <p:cNvPr id="19" name="Flèche : droite 18">
              <a:extLst>
                <a:ext uri="{FF2B5EF4-FFF2-40B4-BE49-F238E27FC236}">
                  <a16:creationId xmlns:a16="http://schemas.microsoft.com/office/drawing/2014/main" id="{94AB221A-72F7-8625-7A1F-24E49ABC506F}"/>
                </a:ext>
              </a:extLst>
            </p:cNvPr>
            <p:cNvSpPr/>
            <p:nvPr/>
          </p:nvSpPr>
          <p:spPr>
            <a:xfrm>
              <a:off x="4353908" y="4110084"/>
              <a:ext cx="1470211" cy="14669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963719F-9873-DEDD-7ED3-680B9D773901}"/>
                </a:ext>
              </a:extLst>
            </p:cNvPr>
            <p:cNvSpPr txBox="1"/>
            <p:nvPr/>
          </p:nvSpPr>
          <p:spPr>
            <a:xfrm>
              <a:off x="4470450" y="3802307"/>
              <a:ext cx="1980274" cy="307777"/>
            </a:xfrm>
            <a:prstGeom prst="rect">
              <a:avLst/>
            </a:prstGeom>
            <a:noFill/>
          </p:spPr>
          <p:txBody>
            <a:bodyPr wrap="square" rtlCol="0">
              <a:spAutoFit/>
            </a:bodyPr>
            <a:lstStyle/>
            <a:p>
              <a:r>
                <a:rPr lang="fr-FR" sz="1400" dirty="0">
                  <a:solidFill>
                    <a:srgbClr val="0070C0"/>
                  </a:solidFill>
                </a:rPr>
                <a:t>Instrumentation</a:t>
              </a:r>
            </a:p>
          </p:txBody>
        </p:sp>
      </p:grpSp>
      <p:sp>
        <p:nvSpPr>
          <p:cNvPr id="15" name="Espace réservé de la date 14">
            <a:extLst>
              <a:ext uri="{FF2B5EF4-FFF2-40B4-BE49-F238E27FC236}">
                <a16:creationId xmlns:a16="http://schemas.microsoft.com/office/drawing/2014/main" id="{9968B24C-B367-3ECC-A3F9-51998263F878}"/>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29159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72B2F-5ED4-9007-DA2B-E64F0C179458}"/>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728FE32-EFF2-339B-2CA6-5934CA6B3DEF}"/>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D6ABE96C-D14E-CDD5-BE85-85CE40472018}"/>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11</a:t>
            </a:fld>
            <a:endParaRPr lang="en-GB" dirty="0"/>
          </a:p>
        </p:txBody>
      </p:sp>
      <p:sp>
        <p:nvSpPr>
          <p:cNvPr id="13" name="ZoneTexte 12">
            <a:extLst>
              <a:ext uri="{FF2B5EF4-FFF2-40B4-BE49-F238E27FC236}">
                <a16:creationId xmlns:a16="http://schemas.microsoft.com/office/drawing/2014/main" id="{97FA7E94-64DA-1274-B05D-2381434D9AE1}"/>
              </a:ext>
            </a:extLst>
          </p:cNvPr>
          <p:cNvSpPr txBox="1"/>
          <p:nvPr/>
        </p:nvSpPr>
        <p:spPr>
          <a:xfrm>
            <a:off x="6760030" y="324306"/>
            <a:ext cx="4367696"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Aux origines de la science moderne (5)</a:t>
            </a:r>
          </a:p>
        </p:txBody>
      </p:sp>
      <p:sp>
        <p:nvSpPr>
          <p:cNvPr id="7" name="ZoneTexte 6">
            <a:extLst>
              <a:ext uri="{FF2B5EF4-FFF2-40B4-BE49-F238E27FC236}">
                <a16:creationId xmlns:a16="http://schemas.microsoft.com/office/drawing/2014/main" id="{E472C3BB-BF96-656B-BB1A-DCFFE7DDFFAB}"/>
              </a:ext>
            </a:extLst>
          </p:cNvPr>
          <p:cNvSpPr txBox="1"/>
          <p:nvPr/>
        </p:nvSpPr>
        <p:spPr>
          <a:xfrm>
            <a:off x="4771382" y="5129155"/>
            <a:ext cx="3365332" cy="369332"/>
          </a:xfrm>
          <a:prstGeom prst="rect">
            <a:avLst/>
          </a:prstGeom>
          <a:noFill/>
        </p:spPr>
        <p:txBody>
          <a:bodyPr wrap="square" rtlCol="0">
            <a:spAutoFit/>
          </a:bodyPr>
          <a:lstStyle/>
          <a:p>
            <a:r>
              <a:rPr lang="fr-FR" dirty="0">
                <a:solidFill>
                  <a:srgbClr val="0070C0"/>
                </a:solidFill>
              </a:rPr>
              <a:t>La 2</a:t>
            </a:r>
            <a:r>
              <a:rPr lang="fr-FR" baseline="30000" dirty="0">
                <a:solidFill>
                  <a:srgbClr val="0070C0"/>
                </a:solidFill>
              </a:rPr>
              <a:t>ème</a:t>
            </a:r>
            <a:r>
              <a:rPr lang="fr-FR" dirty="0">
                <a:solidFill>
                  <a:srgbClr val="0070C0"/>
                </a:solidFill>
              </a:rPr>
              <a:t>  grande bifurcation</a:t>
            </a:r>
          </a:p>
        </p:txBody>
      </p:sp>
      <p:pic>
        <p:nvPicPr>
          <p:cNvPr id="8" name="Image 7">
            <a:extLst>
              <a:ext uri="{FF2B5EF4-FFF2-40B4-BE49-F238E27FC236}">
                <a16:creationId xmlns:a16="http://schemas.microsoft.com/office/drawing/2014/main" id="{AD218363-4959-1B0B-E6FC-6A17C4CF61D2}"/>
              </a:ext>
            </a:extLst>
          </p:cNvPr>
          <p:cNvPicPr>
            <a:picLocks noChangeAspect="1"/>
          </p:cNvPicPr>
          <p:nvPr/>
        </p:nvPicPr>
        <p:blipFill>
          <a:blip r:embed="rId2"/>
          <a:stretch>
            <a:fillRect/>
          </a:stretch>
        </p:blipFill>
        <p:spPr>
          <a:xfrm>
            <a:off x="5135959" y="1538102"/>
            <a:ext cx="3365332" cy="3260034"/>
          </a:xfrm>
          <a:prstGeom prst="rect">
            <a:avLst/>
          </a:prstGeom>
        </p:spPr>
      </p:pic>
      <p:sp>
        <p:nvSpPr>
          <p:cNvPr id="9" name="Titre 1">
            <a:extLst>
              <a:ext uri="{FF2B5EF4-FFF2-40B4-BE49-F238E27FC236}">
                <a16:creationId xmlns:a16="http://schemas.microsoft.com/office/drawing/2014/main" id="{44B10259-EFA1-691B-7B51-1218B882D836}"/>
              </a:ext>
            </a:extLst>
          </p:cNvPr>
          <p:cNvSpPr txBox="1">
            <a:spLocks/>
          </p:cNvSpPr>
          <p:nvPr/>
        </p:nvSpPr>
        <p:spPr>
          <a:xfrm>
            <a:off x="4771382" y="1114850"/>
            <a:ext cx="4820803" cy="304682"/>
          </a:xfrm>
          <a:prstGeom prst="rect">
            <a:avLst/>
          </a:prstGeom>
        </p:spPr>
        <p:txBody>
          <a:bodyPr vert="horz" lIns="91440" tIns="45720" rIns="91440" bIns="45720" rtlCol="0" anchor="t">
            <a:noAutofit/>
          </a:bodyPr>
          <a:lstStyle>
            <a:lvl1pPr algn="l" defTabSz="457200" rtl="0" eaLnBrk="1" latinLnBrk="0" hangingPunct="1">
              <a:spcBef>
                <a:spcPct val="0"/>
              </a:spcBef>
              <a:buNone/>
              <a:defRPr sz="2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dirty="0">
                <a:solidFill>
                  <a:srgbClr val="FF0000"/>
                </a:solidFill>
              </a:rPr>
              <a:t>L’ouroboros de l’Univers au XXI</a:t>
            </a:r>
            <a:r>
              <a:rPr lang="fr-FR" sz="1800" baseline="30000" dirty="0">
                <a:solidFill>
                  <a:srgbClr val="FF0000"/>
                </a:solidFill>
              </a:rPr>
              <a:t>ème</a:t>
            </a:r>
            <a:r>
              <a:rPr lang="fr-FR" sz="1800" dirty="0">
                <a:solidFill>
                  <a:srgbClr val="FF0000"/>
                </a:solidFill>
              </a:rPr>
              <a:t> siècle</a:t>
            </a:r>
          </a:p>
        </p:txBody>
      </p:sp>
      <p:sp>
        <p:nvSpPr>
          <p:cNvPr id="10" name="Flèche : courbe vers la gauche 9">
            <a:extLst>
              <a:ext uri="{FF2B5EF4-FFF2-40B4-BE49-F238E27FC236}">
                <a16:creationId xmlns:a16="http://schemas.microsoft.com/office/drawing/2014/main" id="{153E2136-BC75-E926-5420-C493AE3D5D40}"/>
              </a:ext>
            </a:extLst>
          </p:cNvPr>
          <p:cNvSpPr/>
          <p:nvPr/>
        </p:nvSpPr>
        <p:spPr>
          <a:xfrm rot="10479553">
            <a:off x="4761650" y="1918725"/>
            <a:ext cx="748617" cy="2471948"/>
          </a:xfrm>
          <a:prstGeom prst="curvedLeftArrow">
            <a:avLst>
              <a:gd name="adj1" fmla="val 25000"/>
              <a:gd name="adj2" fmla="val 34526"/>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Flèche : courbe vers la gauche 10">
            <a:extLst>
              <a:ext uri="{FF2B5EF4-FFF2-40B4-BE49-F238E27FC236}">
                <a16:creationId xmlns:a16="http://schemas.microsoft.com/office/drawing/2014/main" id="{7298E26C-3109-7C55-65BE-4B1769F121FD}"/>
              </a:ext>
            </a:extLst>
          </p:cNvPr>
          <p:cNvSpPr/>
          <p:nvPr/>
        </p:nvSpPr>
        <p:spPr>
          <a:xfrm rot="10800000" flipH="1">
            <a:off x="7780723" y="1805653"/>
            <a:ext cx="935506" cy="2698093"/>
          </a:xfrm>
          <a:prstGeom prst="curvedLeftArrow">
            <a:avLst>
              <a:gd name="adj1" fmla="val 25000"/>
              <a:gd name="adj2" fmla="val 34526"/>
              <a:gd name="adj3" fmla="val 25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Nuage 11">
            <a:extLst>
              <a:ext uri="{FF2B5EF4-FFF2-40B4-BE49-F238E27FC236}">
                <a16:creationId xmlns:a16="http://schemas.microsoft.com/office/drawing/2014/main" id="{11CBE9E1-7EE1-EE97-5913-FC0EAC4302E9}"/>
              </a:ext>
            </a:extLst>
          </p:cNvPr>
          <p:cNvSpPr/>
          <p:nvPr/>
        </p:nvSpPr>
        <p:spPr>
          <a:xfrm>
            <a:off x="8560676" y="2553196"/>
            <a:ext cx="2979683" cy="16068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Vers l’ « infiniment » grand</a:t>
            </a:r>
          </a:p>
          <a:p>
            <a:pPr algn="ctr"/>
            <a:r>
              <a:rPr lang="fr-FR" sz="1600" dirty="0"/>
              <a:t>Les relativités</a:t>
            </a:r>
          </a:p>
        </p:txBody>
      </p:sp>
      <p:sp>
        <p:nvSpPr>
          <p:cNvPr id="14" name="Nuage 13">
            <a:extLst>
              <a:ext uri="{FF2B5EF4-FFF2-40B4-BE49-F238E27FC236}">
                <a16:creationId xmlns:a16="http://schemas.microsoft.com/office/drawing/2014/main" id="{B7006AD4-CB91-7548-80A8-F55424298EF4}"/>
              </a:ext>
            </a:extLst>
          </p:cNvPr>
          <p:cNvSpPr/>
          <p:nvPr/>
        </p:nvSpPr>
        <p:spPr>
          <a:xfrm>
            <a:off x="2107289" y="2623621"/>
            <a:ext cx="2784806" cy="1323681"/>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Vers l’« infiniment » petit</a:t>
            </a:r>
          </a:p>
          <a:p>
            <a:pPr algn="ctr"/>
            <a:r>
              <a:rPr lang="fr-FR" sz="1400" dirty="0"/>
              <a:t>Mécanique quantique</a:t>
            </a:r>
          </a:p>
        </p:txBody>
      </p:sp>
      <p:pic>
        <p:nvPicPr>
          <p:cNvPr id="4" name="Image 3">
            <a:extLst>
              <a:ext uri="{FF2B5EF4-FFF2-40B4-BE49-F238E27FC236}">
                <a16:creationId xmlns:a16="http://schemas.microsoft.com/office/drawing/2014/main" id="{17D03F5C-10E7-E56A-8359-2C41D1716C9D}"/>
              </a:ext>
            </a:extLst>
          </p:cNvPr>
          <p:cNvPicPr>
            <a:picLocks noChangeAspect="1"/>
          </p:cNvPicPr>
          <p:nvPr/>
        </p:nvPicPr>
        <p:blipFill>
          <a:blip r:embed="rId3"/>
          <a:stretch>
            <a:fillRect/>
          </a:stretch>
        </p:blipFill>
        <p:spPr>
          <a:xfrm>
            <a:off x="2535566" y="1688326"/>
            <a:ext cx="8175445" cy="2523963"/>
          </a:xfrm>
          <a:prstGeom prst="rect">
            <a:avLst/>
          </a:prstGeom>
        </p:spPr>
      </p:pic>
      <p:sp>
        <p:nvSpPr>
          <p:cNvPr id="5" name="Espace réservé de la date 4">
            <a:extLst>
              <a:ext uri="{FF2B5EF4-FFF2-40B4-BE49-F238E27FC236}">
                <a16:creationId xmlns:a16="http://schemas.microsoft.com/office/drawing/2014/main" id="{68EFDAB1-9CA7-75D0-6B51-D3C5358ED400}"/>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97374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335C2-8EBC-4B61-3D58-E468B2ADE116}"/>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0149F8-72CC-C163-0E52-84071C38BE0D}"/>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0DAB98E3-831A-5625-7F1E-3753A5462B5D}"/>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12</a:t>
            </a:fld>
            <a:endParaRPr lang="en-GB" dirty="0"/>
          </a:p>
        </p:txBody>
      </p:sp>
      <p:sp>
        <p:nvSpPr>
          <p:cNvPr id="13" name="ZoneTexte 12">
            <a:extLst>
              <a:ext uri="{FF2B5EF4-FFF2-40B4-BE49-F238E27FC236}">
                <a16:creationId xmlns:a16="http://schemas.microsoft.com/office/drawing/2014/main" id="{1940999A-2306-CFCD-AD8D-88D31F9F9BFC}"/>
              </a:ext>
            </a:extLst>
          </p:cNvPr>
          <p:cNvSpPr txBox="1"/>
          <p:nvPr/>
        </p:nvSpPr>
        <p:spPr>
          <a:xfrm>
            <a:off x="8821398" y="368978"/>
            <a:ext cx="1946450"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Le plan du cours</a:t>
            </a:r>
          </a:p>
        </p:txBody>
      </p:sp>
      <p:sp>
        <p:nvSpPr>
          <p:cNvPr id="4" name="ZoneTexte 3">
            <a:extLst>
              <a:ext uri="{FF2B5EF4-FFF2-40B4-BE49-F238E27FC236}">
                <a16:creationId xmlns:a16="http://schemas.microsoft.com/office/drawing/2014/main" id="{84BA0394-7011-25A9-0B88-E6B96B834B2B}"/>
              </a:ext>
            </a:extLst>
          </p:cNvPr>
          <p:cNvSpPr txBox="1"/>
          <p:nvPr/>
        </p:nvSpPr>
        <p:spPr>
          <a:xfrm>
            <a:off x="2577607" y="1278222"/>
            <a:ext cx="8642186" cy="1015663"/>
          </a:xfrm>
          <a:prstGeom prst="rect">
            <a:avLst/>
          </a:prstGeom>
          <a:noFill/>
        </p:spPr>
        <p:txBody>
          <a:bodyPr wrap="square" rtlCol="0">
            <a:spAutoFit/>
          </a:bodyPr>
          <a:lstStyle/>
          <a:p>
            <a:r>
              <a:rPr lang="fr-FR" dirty="0">
                <a:solidFill>
                  <a:srgbClr val="0070C0"/>
                </a:solidFill>
              </a:rPr>
              <a:t>I – La 2</a:t>
            </a:r>
            <a:r>
              <a:rPr lang="fr-FR" baseline="30000" dirty="0">
                <a:solidFill>
                  <a:srgbClr val="0070C0"/>
                </a:solidFill>
              </a:rPr>
              <a:t>ème</a:t>
            </a:r>
            <a:r>
              <a:rPr lang="fr-FR" dirty="0">
                <a:solidFill>
                  <a:srgbClr val="0070C0"/>
                </a:solidFill>
              </a:rPr>
              <a:t> bifurcation et ses signatures</a:t>
            </a:r>
          </a:p>
          <a:p>
            <a:pPr lvl="1"/>
            <a:r>
              <a:rPr lang="fr-FR" sz="1400" dirty="0"/>
              <a:t>L’apogée de la physique « classique » à la fin du XIXème siècle</a:t>
            </a:r>
          </a:p>
          <a:p>
            <a:pPr lvl="1"/>
            <a:r>
              <a:rPr lang="fr-FR" sz="1400" dirty="0"/>
              <a:t>Les « objets » de la physique classique et leurs modèles</a:t>
            </a:r>
          </a:p>
          <a:p>
            <a:pPr lvl="1"/>
            <a:r>
              <a:rPr lang="fr-FR" sz="1400" dirty="0"/>
              <a:t>Les 2 expériences aux origines de la bifurcation</a:t>
            </a:r>
          </a:p>
        </p:txBody>
      </p:sp>
      <p:sp>
        <p:nvSpPr>
          <p:cNvPr id="5" name="ZoneTexte 4">
            <a:extLst>
              <a:ext uri="{FF2B5EF4-FFF2-40B4-BE49-F238E27FC236}">
                <a16:creationId xmlns:a16="http://schemas.microsoft.com/office/drawing/2014/main" id="{C8510BA2-16E0-1A46-99FF-CD1766DE1E2C}"/>
              </a:ext>
            </a:extLst>
          </p:cNvPr>
          <p:cNvSpPr txBox="1"/>
          <p:nvPr/>
        </p:nvSpPr>
        <p:spPr>
          <a:xfrm>
            <a:off x="2577607" y="2379332"/>
            <a:ext cx="8642186" cy="1231106"/>
          </a:xfrm>
          <a:prstGeom prst="rect">
            <a:avLst/>
          </a:prstGeom>
          <a:noFill/>
        </p:spPr>
        <p:txBody>
          <a:bodyPr wrap="square" rtlCol="0">
            <a:spAutoFit/>
          </a:bodyPr>
          <a:lstStyle/>
          <a:p>
            <a:r>
              <a:rPr lang="fr-FR" dirty="0">
                <a:solidFill>
                  <a:srgbClr val="0070C0"/>
                </a:solidFill>
              </a:rPr>
              <a:t>II – La Mécanique quantique</a:t>
            </a:r>
          </a:p>
          <a:p>
            <a:pPr lvl="1"/>
            <a:r>
              <a:rPr lang="fr-FR" sz="1400" dirty="0"/>
              <a:t>Les « objets » quantiques et leurs modèles</a:t>
            </a:r>
          </a:p>
          <a:p>
            <a:pPr lvl="1"/>
            <a:r>
              <a:rPr lang="fr-FR" sz="1400" dirty="0"/>
              <a:t>Les symétries fondamentales des ensembles d’objets quantiques</a:t>
            </a:r>
          </a:p>
          <a:p>
            <a:pPr lvl="1"/>
            <a:r>
              <a:rPr lang="fr-FR" sz="1400" dirty="0"/>
              <a:t>La mécanique quantique au XXI</a:t>
            </a:r>
            <a:r>
              <a:rPr lang="fr-FR" sz="1400" baseline="30000" dirty="0"/>
              <a:t>ème</a:t>
            </a:r>
            <a:r>
              <a:rPr lang="fr-FR" sz="1400" dirty="0"/>
              <a:t>  siècle : l’intrication et ses applications (ordinateur quantique), la seconde révolution quantique ?</a:t>
            </a:r>
          </a:p>
        </p:txBody>
      </p:sp>
      <p:sp>
        <p:nvSpPr>
          <p:cNvPr id="6" name="ZoneTexte 5">
            <a:extLst>
              <a:ext uri="{FF2B5EF4-FFF2-40B4-BE49-F238E27FC236}">
                <a16:creationId xmlns:a16="http://schemas.microsoft.com/office/drawing/2014/main" id="{885F7441-BE35-976B-FDA8-FA08F561F25E}"/>
              </a:ext>
            </a:extLst>
          </p:cNvPr>
          <p:cNvSpPr txBox="1"/>
          <p:nvPr/>
        </p:nvSpPr>
        <p:spPr>
          <a:xfrm>
            <a:off x="2577607" y="4753783"/>
            <a:ext cx="8642186" cy="369332"/>
          </a:xfrm>
          <a:prstGeom prst="rect">
            <a:avLst/>
          </a:prstGeom>
          <a:noFill/>
        </p:spPr>
        <p:txBody>
          <a:bodyPr wrap="square" rtlCol="0">
            <a:spAutoFit/>
          </a:bodyPr>
          <a:lstStyle/>
          <a:p>
            <a:r>
              <a:rPr lang="fr-FR" dirty="0">
                <a:solidFill>
                  <a:srgbClr val="0070C0"/>
                </a:solidFill>
              </a:rPr>
              <a:t>IV – Conclusion : vers une « nouvelle » physique ?</a:t>
            </a:r>
          </a:p>
        </p:txBody>
      </p:sp>
      <p:sp>
        <p:nvSpPr>
          <p:cNvPr id="7" name="ZoneTexte 6">
            <a:extLst>
              <a:ext uri="{FF2B5EF4-FFF2-40B4-BE49-F238E27FC236}">
                <a16:creationId xmlns:a16="http://schemas.microsoft.com/office/drawing/2014/main" id="{66DC7358-E787-FCE2-52FF-3DF9D1BB50B5}"/>
              </a:ext>
            </a:extLst>
          </p:cNvPr>
          <p:cNvSpPr txBox="1"/>
          <p:nvPr/>
        </p:nvSpPr>
        <p:spPr>
          <a:xfrm>
            <a:off x="2535566" y="3610438"/>
            <a:ext cx="8642186" cy="1015663"/>
          </a:xfrm>
          <a:prstGeom prst="rect">
            <a:avLst/>
          </a:prstGeom>
          <a:noFill/>
        </p:spPr>
        <p:txBody>
          <a:bodyPr wrap="square" rtlCol="0">
            <a:spAutoFit/>
          </a:bodyPr>
          <a:lstStyle/>
          <a:p>
            <a:r>
              <a:rPr lang="fr-FR" dirty="0">
                <a:solidFill>
                  <a:srgbClr val="0070C0"/>
                </a:solidFill>
              </a:rPr>
              <a:t>III – Les relativités</a:t>
            </a:r>
          </a:p>
          <a:p>
            <a:pPr lvl="1"/>
            <a:r>
              <a:rPr lang="fr-FR" sz="1400" dirty="0"/>
              <a:t>La relativité restreinte</a:t>
            </a:r>
          </a:p>
          <a:p>
            <a:pPr lvl="1"/>
            <a:r>
              <a:rPr lang="fr-FR" sz="1400" dirty="0"/>
              <a:t>La relativité générale</a:t>
            </a:r>
          </a:p>
          <a:p>
            <a:pPr lvl="1"/>
            <a:r>
              <a:rPr lang="fr-FR" sz="1400" dirty="0"/>
              <a:t>La vision de l’univers de ses origines à sa fin inéluctable (?)</a:t>
            </a:r>
          </a:p>
        </p:txBody>
      </p:sp>
      <p:sp>
        <p:nvSpPr>
          <p:cNvPr id="8" name="Espace réservé de la date 7">
            <a:extLst>
              <a:ext uri="{FF2B5EF4-FFF2-40B4-BE49-F238E27FC236}">
                <a16:creationId xmlns:a16="http://schemas.microsoft.com/office/drawing/2014/main" id="{3A7682FB-F558-9222-BD16-AC5D8EFB9612}"/>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243375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6AB87ED-265B-443E-84AF-6202233D5991}"/>
              </a:ext>
            </a:extLst>
          </p:cNvPr>
          <p:cNvSpPr>
            <a:spLocks noGrp="1"/>
          </p:cNvSpPr>
          <p:nvPr>
            <p:ph type="ftr" sz="quarter" idx="11"/>
          </p:nvPr>
        </p:nvSpPr>
        <p:spPr>
          <a:xfrm>
            <a:off x="2510756" y="586263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8898935E-E978-449D-841E-69CCD95BBE33}"/>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13</a:t>
            </a:fld>
            <a:endParaRPr lang="en-GB"/>
          </a:p>
        </p:txBody>
      </p:sp>
      <p:sp>
        <p:nvSpPr>
          <p:cNvPr id="5" name="ZoneTexte 4">
            <a:extLst>
              <a:ext uri="{FF2B5EF4-FFF2-40B4-BE49-F238E27FC236}">
                <a16:creationId xmlns:a16="http://schemas.microsoft.com/office/drawing/2014/main" id="{65AEF472-55BE-4444-A8F4-0F5DCC2D38EB}"/>
              </a:ext>
            </a:extLst>
          </p:cNvPr>
          <p:cNvSpPr txBox="1"/>
          <p:nvPr/>
        </p:nvSpPr>
        <p:spPr>
          <a:xfrm>
            <a:off x="2709168" y="1254935"/>
            <a:ext cx="7324928" cy="369332"/>
          </a:xfrm>
          <a:custGeom>
            <a:avLst/>
            <a:gdLst>
              <a:gd name="csX0" fmla="*/ 0 w 7324928"/>
              <a:gd name="csY0" fmla="*/ 0 h 369332"/>
              <a:gd name="csX1" fmla="*/ 416957 w 7324928"/>
              <a:gd name="csY1" fmla="*/ 0 h 369332"/>
              <a:gd name="csX2" fmla="*/ 907164 w 7324928"/>
              <a:gd name="csY2" fmla="*/ 0 h 369332"/>
              <a:gd name="csX3" fmla="*/ 1543869 w 7324928"/>
              <a:gd name="csY3" fmla="*/ 0 h 369332"/>
              <a:gd name="csX4" fmla="*/ 2180575 w 7324928"/>
              <a:gd name="csY4" fmla="*/ 0 h 369332"/>
              <a:gd name="csX5" fmla="*/ 2817280 w 7324928"/>
              <a:gd name="csY5" fmla="*/ 0 h 369332"/>
              <a:gd name="csX6" fmla="*/ 3380736 w 7324928"/>
              <a:gd name="csY6" fmla="*/ 0 h 369332"/>
              <a:gd name="csX7" fmla="*/ 3724444 w 7324928"/>
              <a:gd name="csY7" fmla="*/ 0 h 369332"/>
              <a:gd name="csX8" fmla="*/ 4434399 w 7324928"/>
              <a:gd name="csY8" fmla="*/ 0 h 369332"/>
              <a:gd name="csX9" fmla="*/ 4924605 w 7324928"/>
              <a:gd name="csY9" fmla="*/ 0 h 369332"/>
              <a:gd name="csX10" fmla="*/ 5414812 w 7324928"/>
              <a:gd name="csY10" fmla="*/ 0 h 369332"/>
              <a:gd name="csX11" fmla="*/ 5758520 w 7324928"/>
              <a:gd name="csY11" fmla="*/ 0 h 369332"/>
              <a:gd name="csX12" fmla="*/ 6102228 w 7324928"/>
              <a:gd name="csY12" fmla="*/ 0 h 369332"/>
              <a:gd name="csX13" fmla="*/ 6519186 w 7324928"/>
              <a:gd name="csY13" fmla="*/ 0 h 369332"/>
              <a:gd name="csX14" fmla="*/ 7324928 w 7324928"/>
              <a:gd name="csY14" fmla="*/ 0 h 369332"/>
              <a:gd name="csX15" fmla="*/ 7324928 w 7324928"/>
              <a:gd name="csY15" fmla="*/ 369332 h 369332"/>
              <a:gd name="csX16" fmla="*/ 6907971 w 7324928"/>
              <a:gd name="csY16" fmla="*/ 369332 h 369332"/>
              <a:gd name="csX17" fmla="*/ 6271265 w 7324928"/>
              <a:gd name="csY17" fmla="*/ 369332 h 369332"/>
              <a:gd name="csX18" fmla="*/ 5854308 w 7324928"/>
              <a:gd name="csY18" fmla="*/ 369332 h 369332"/>
              <a:gd name="csX19" fmla="*/ 5144353 w 7324928"/>
              <a:gd name="csY19" fmla="*/ 369332 h 369332"/>
              <a:gd name="csX20" fmla="*/ 4654147 w 7324928"/>
              <a:gd name="csY20" fmla="*/ 369332 h 369332"/>
              <a:gd name="csX21" fmla="*/ 4163940 w 7324928"/>
              <a:gd name="csY21" fmla="*/ 369332 h 369332"/>
              <a:gd name="csX22" fmla="*/ 3820232 w 7324928"/>
              <a:gd name="csY22" fmla="*/ 369332 h 369332"/>
              <a:gd name="csX23" fmla="*/ 3476524 w 7324928"/>
              <a:gd name="csY23" fmla="*/ 369332 h 369332"/>
              <a:gd name="csX24" fmla="*/ 2766569 w 7324928"/>
              <a:gd name="csY24" fmla="*/ 369332 h 369332"/>
              <a:gd name="csX25" fmla="*/ 2056614 w 7324928"/>
              <a:gd name="csY25" fmla="*/ 369332 h 369332"/>
              <a:gd name="csX26" fmla="*/ 1566408 w 7324928"/>
              <a:gd name="csY26" fmla="*/ 369332 h 369332"/>
              <a:gd name="csX27" fmla="*/ 1222700 w 7324928"/>
              <a:gd name="csY27" fmla="*/ 369332 h 369332"/>
              <a:gd name="csX28" fmla="*/ 878991 w 7324928"/>
              <a:gd name="csY28" fmla="*/ 369332 h 369332"/>
              <a:gd name="csX29" fmla="*/ 535283 w 7324928"/>
              <a:gd name="csY29" fmla="*/ 369332 h 369332"/>
              <a:gd name="csX30" fmla="*/ 0 w 7324928"/>
              <a:gd name="csY30" fmla="*/ 369332 h 369332"/>
              <a:gd name="csX31" fmla="*/ 0 w 7324928"/>
              <a:gd name="csY31"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7324928" h="369332" extrusionOk="0">
                <a:moveTo>
                  <a:pt x="0" y="0"/>
                </a:moveTo>
                <a:cubicBezTo>
                  <a:pt x="178741" y="-18220"/>
                  <a:pt x="246816" y="36461"/>
                  <a:pt x="416957" y="0"/>
                </a:cubicBezTo>
                <a:cubicBezTo>
                  <a:pt x="587098" y="-36461"/>
                  <a:pt x="783169" y="5604"/>
                  <a:pt x="907164" y="0"/>
                </a:cubicBezTo>
                <a:cubicBezTo>
                  <a:pt x="1031159" y="-5604"/>
                  <a:pt x="1308976" y="9229"/>
                  <a:pt x="1543869" y="0"/>
                </a:cubicBezTo>
                <a:cubicBezTo>
                  <a:pt x="1778763" y="-9229"/>
                  <a:pt x="1997562" y="11387"/>
                  <a:pt x="2180575" y="0"/>
                </a:cubicBezTo>
                <a:cubicBezTo>
                  <a:pt x="2363588" y="-11387"/>
                  <a:pt x="2610155" y="2224"/>
                  <a:pt x="2817280" y="0"/>
                </a:cubicBezTo>
                <a:cubicBezTo>
                  <a:pt x="3024406" y="-2224"/>
                  <a:pt x="3216358" y="33024"/>
                  <a:pt x="3380736" y="0"/>
                </a:cubicBezTo>
                <a:cubicBezTo>
                  <a:pt x="3545114" y="-33024"/>
                  <a:pt x="3654989" y="27925"/>
                  <a:pt x="3724444" y="0"/>
                </a:cubicBezTo>
                <a:cubicBezTo>
                  <a:pt x="3793899" y="-27925"/>
                  <a:pt x="4201225" y="27826"/>
                  <a:pt x="4434399" y="0"/>
                </a:cubicBezTo>
                <a:cubicBezTo>
                  <a:pt x="4667573" y="-27826"/>
                  <a:pt x="4737662" y="9301"/>
                  <a:pt x="4924605" y="0"/>
                </a:cubicBezTo>
                <a:cubicBezTo>
                  <a:pt x="5111548" y="-9301"/>
                  <a:pt x="5190827" y="25380"/>
                  <a:pt x="5414812" y="0"/>
                </a:cubicBezTo>
                <a:cubicBezTo>
                  <a:pt x="5638797" y="-25380"/>
                  <a:pt x="5650570" y="18013"/>
                  <a:pt x="5758520" y="0"/>
                </a:cubicBezTo>
                <a:cubicBezTo>
                  <a:pt x="5866470" y="-18013"/>
                  <a:pt x="6031486" y="18301"/>
                  <a:pt x="6102228" y="0"/>
                </a:cubicBezTo>
                <a:cubicBezTo>
                  <a:pt x="6172970" y="-18301"/>
                  <a:pt x="6409160" y="5052"/>
                  <a:pt x="6519186" y="0"/>
                </a:cubicBezTo>
                <a:cubicBezTo>
                  <a:pt x="6629212" y="-5052"/>
                  <a:pt x="7050742" y="34974"/>
                  <a:pt x="7324928" y="0"/>
                </a:cubicBezTo>
                <a:cubicBezTo>
                  <a:pt x="7333041" y="182354"/>
                  <a:pt x="7322267" y="227005"/>
                  <a:pt x="7324928" y="369332"/>
                </a:cubicBezTo>
                <a:cubicBezTo>
                  <a:pt x="7180273" y="413953"/>
                  <a:pt x="7084879" y="356812"/>
                  <a:pt x="6907971" y="369332"/>
                </a:cubicBezTo>
                <a:cubicBezTo>
                  <a:pt x="6731063" y="381852"/>
                  <a:pt x="6488639" y="293960"/>
                  <a:pt x="6271265" y="369332"/>
                </a:cubicBezTo>
                <a:cubicBezTo>
                  <a:pt x="6053891" y="444704"/>
                  <a:pt x="5955582" y="358155"/>
                  <a:pt x="5854308" y="369332"/>
                </a:cubicBezTo>
                <a:cubicBezTo>
                  <a:pt x="5753034" y="380509"/>
                  <a:pt x="5392814" y="297600"/>
                  <a:pt x="5144353" y="369332"/>
                </a:cubicBezTo>
                <a:cubicBezTo>
                  <a:pt x="4895892" y="441064"/>
                  <a:pt x="4826971" y="323167"/>
                  <a:pt x="4654147" y="369332"/>
                </a:cubicBezTo>
                <a:cubicBezTo>
                  <a:pt x="4481323" y="415497"/>
                  <a:pt x="4332806" y="364802"/>
                  <a:pt x="4163940" y="369332"/>
                </a:cubicBezTo>
                <a:cubicBezTo>
                  <a:pt x="3995074" y="373862"/>
                  <a:pt x="3891731" y="331670"/>
                  <a:pt x="3820232" y="369332"/>
                </a:cubicBezTo>
                <a:cubicBezTo>
                  <a:pt x="3748733" y="406994"/>
                  <a:pt x="3642765" y="329723"/>
                  <a:pt x="3476524" y="369332"/>
                </a:cubicBezTo>
                <a:cubicBezTo>
                  <a:pt x="3310283" y="408941"/>
                  <a:pt x="2932675" y="324875"/>
                  <a:pt x="2766569" y="369332"/>
                </a:cubicBezTo>
                <a:cubicBezTo>
                  <a:pt x="2600464" y="413789"/>
                  <a:pt x="2288454" y="317952"/>
                  <a:pt x="2056614" y="369332"/>
                </a:cubicBezTo>
                <a:cubicBezTo>
                  <a:pt x="1824775" y="420712"/>
                  <a:pt x="1764043" y="321366"/>
                  <a:pt x="1566408" y="369332"/>
                </a:cubicBezTo>
                <a:cubicBezTo>
                  <a:pt x="1368773" y="417298"/>
                  <a:pt x="1388576" y="357124"/>
                  <a:pt x="1222700" y="369332"/>
                </a:cubicBezTo>
                <a:cubicBezTo>
                  <a:pt x="1056824" y="381540"/>
                  <a:pt x="957402" y="358587"/>
                  <a:pt x="878991" y="369332"/>
                </a:cubicBezTo>
                <a:cubicBezTo>
                  <a:pt x="800580" y="380077"/>
                  <a:pt x="694004" y="343664"/>
                  <a:pt x="535283" y="369332"/>
                </a:cubicBezTo>
                <a:cubicBezTo>
                  <a:pt x="376562" y="395000"/>
                  <a:pt x="242139" y="366371"/>
                  <a:pt x="0" y="369332"/>
                </a:cubicBezTo>
                <a:cubicBezTo>
                  <a:pt x="-38680" y="197506"/>
                  <a:pt x="29431" y="118159"/>
                  <a:pt x="0" y="0"/>
                </a:cubicBezTo>
                <a:close/>
              </a:path>
            </a:pathLst>
          </a:custGeom>
          <a:noFill/>
          <a:ln>
            <a:solidFill>
              <a:srgbClr val="C00000"/>
            </a:solidFill>
            <a:extLst>
              <a:ext uri="{C807C97D-BFC1-408E-A445-0C87EB9F89A2}">
                <ask:lineSketchStyleProps xmlns:ask="http://schemas.microsoft.com/office/drawing/2018/sketchyshapes" sd="31528089">
                  <a:prstGeom prst="rect">
                    <a:avLst/>
                  </a:prstGeom>
                  <ask:type>
                    <ask:lineSketchScribble/>
                  </ask:type>
                </ask:lineSketchStyleProps>
              </a:ext>
            </a:extLst>
          </a:ln>
        </p:spPr>
        <p:txBody>
          <a:bodyPr wrap="square" rtlCol="0">
            <a:spAutoFit/>
          </a:bodyPr>
          <a:lstStyle/>
          <a:p>
            <a:r>
              <a:rPr lang="fr-FR" dirty="0"/>
              <a:t>Comment aborder un domaine si divers et si interdisciplinaire ?</a:t>
            </a:r>
          </a:p>
        </p:txBody>
      </p:sp>
      <p:sp>
        <p:nvSpPr>
          <p:cNvPr id="4" name="ZoneTexte 3">
            <a:extLst>
              <a:ext uri="{FF2B5EF4-FFF2-40B4-BE49-F238E27FC236}">
                <a16:creationId xmlns:a16="http://schemas.microsoft.com/office/drawing/2014/main" id="{EBD3D584-4EA7-4E0E-A430-B5EDF353492E}"/>
              </a:ext>
            </a:extLst>
          </p:cNvPr>
          <p:cNvSpPr txBox="1"/>
          <p:nvPr/>
        </p:nvSpPr>
        <p:spPr>
          <a:xfrm>
            <a:off x="2709168" y="2258684"/>
            <a:ext cx="5303149" cy="584775"/>
          </a:xfrm>
          <a:prstGeom prst="rect">
            <a:avLst/>
          </a:prstGeom>
          <a:noFill/>
        </p:spPr>
        <p:txBody>
          <a:bodyPr wrap="square" rtlCol="0">
            <a:spAutoFit/>
          </a:bodyPr>
          <a:lstStyle/>
          <a:p>
            <a:r>
              <a:rPr lang="fr-FR" sz="1600" dirty="0"/>
              <a:t>Des vidéo conférences sur la chaîne YouTube : </a:t>
            </a:r>
            <a:r>
              <a:rPr lang="fr-FR" sz="1600" dirty="0">
                <a:solidFill>
                  <a:srgbClr val="FF0000"/>
                </a:solidFill>
              </a:rPr>
              <a:t>la Science de Bernie – Saison 3</a:t>
            </a:r>
          </a:p>
        </p:txBody>
      </p:sp>
      <p:pic>
        <p:nvPicPr>
          <p:cNvPr id="6" name="Image 5">
            <a:extLst>
              <a:ext uri="{FF2B5EF4-FFF2-40B4-BE49-F238E27FC236}">
                <a16:creationId xmlns:a16="http://schemas.microsoft.com/office/drawing/2014/main" id="{0A2706F2-15BA-4A97-84C4-3ACFD9397394}"/>
              </a:ext>
            </a:extLst>
          </p:cNvPr>
          <p:cNvPicPr>
            <a:picLocks noChangeAspect="1"/>
          </p:cNvPicPr>
          <p:nvPr/>
        </p:nvPicPr>
        <p:blipFill>
          <a:blip r:embed="rId2"/>
          <a:stretch>
            <a:fillRect/>
          </a:stretch>
        </p:blipFill>
        <p:spPr>
          <a:xfrm>
            <a:off x="7747597" y="4814132"/>
            <a:ext cx="2453989" cy="706749"/>
          </a:xfrm>
          <a:prstGeom prst="rect">
            <a:avLst/>
          </a:prstGeom>
        </p:spPr>
      </p:pic>
      <p:sp>
        <p:nvSpPr>
          <p:cNvPr id="11" name="ZoneTexte 10">
            <a:extLst>
              <a:ext uri="{FF2B5EF4-FFF2-40B4-BE49-F238E27FC236}">
                <a16:creationId xmlns:a16="http://schemas.microsoft.com/office/drawing/2014/main" id="{721C7EAD-F763-4147-9D92-1E9F4D4C627D}"/>
              </a:ext>
            </a:extLst>
          </p:cNvPr>
          <p:cNvSpPr txBox="1"/>
          <p:nvPr/>
        </p:nvSpPr>
        <p:spPr>
          <a:xfrm>
            <a:off x="2709168" y="4936106"/>
            <a:ext cx="4877636" cy="584775"/>
          </a:xfrm>
          <a:prstGeom prst="rect">
            <a:avLst/>
          </a:prstGeom>
          <a:noFill/>
        </p:spPr>
        <p:txBody>
          <a:bodyPr wrap="square">
            <a:spAutoFit/>
          </a:bodyPr>
          <a:lstStyle/>
          <a:p>
            <a:r>
              <a:rPr lang="fr-FR" sz="1600" dirty="0"/>
              <a:t>Mon blog </a:t>
            </a:r>
            <a:r>
              <a:rPr lang="fr-FR" sz="1600" dirty="0">
                <a:hlinkClick r:id="rId3"/>
              </a:rPr>
              <a:t>https://un-peu-de-physique.fr/</a:t>
            </a:r>
            <a:r>
              <a:rPr lang="fr-FR" sz="1600" dirty="0"/>
              <a:t> </a:t>
            </a:r>
          </a:p>
          <a:p>
            <a:r>
              <a:rPr lang="fr-FR" sz="1600" dirty="0"/>
              <a:t>Des cours, des ressources…</a:t>
            </a:r>
          </a:p>
        </p:txBody>
      </p:sp>
      <p:sp>
        <p:nvSpPr>
          <p:cNvPr id="12" name="ZoneTexte 11">
            <a:extLst>
              <a:ext uri="{FF2B5EF4-FFF2-40B4-BE49-F238E27FC236}">
                <a16:creationId xmlns:a16="http://schemas.microsoft.com/office/drawing/2014/main" id="{9D6846E0-39B1-4785-9C4C-30ED3172F59C}"/>
              </a:ext>
            </a:extLst>
          </p:cNvPr>
          <p:cNvSpPr txBox="1"/>
          <p:nvPr/>
        </p:nvSpPr>
        <p:spPr>
          <a:xfrm>
            <a:off x="8157171" y="357065"/>
            <a:ext cx="3241141" cy="369332"/>
          </a:xfrm>
          <a:prstGeom prst="rect">
            <a:avLst/>
          </a:prstGeom>
          <a:noFill/>
        </p:spPr>
        <p:txBody>
          <a:bodyPr wrap="square" rtlCol="0">
            <a:spAutoFit/>
          </a:bodyPr>
          <a:lstStyle/>
          <a:p>
            <a:r>
              <a:rPr lang="fr-FR" dirty="0">
                <a:solidFill>
                  <a:srgbClr val="FF0000"/>
                </a:solidFill>
              </a:rPr>
              <a:t>Les 2 infinis</a:t>
            </a:r>
          </a:p>
        </p:txBody>
      </p:sp>
      <p:pic>
        <p:nvPicPr>
          <p:cNvPr id="16" name="Image 15" descr="Une image contenant signe, dessin&#10;&#10;Description générée automatiquement">
            <a:extLst>
              <a:ext uri="{FF2B5EF4-FFF2-40B4-BE49-F238E27FC236}">
                <a16:creationId xmlns:a16="http://schemas.microsoft.com/office/drawing/2014/main" id="{759C7204-AF81-408B-82A3-6087B3E2D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530" y="2119963"/>
            <a:ext cx="1300603" cy="1300603"/>
          </a:xfrm>
          <a:prstGeom prst="rect">
            <a:avLst/>
          </a:prstGeom>
          <a:ln>
            <a:solidFill>
              <a:srgbClr val="C00000"/>
            </a:solidFill>
          </a:ln>
        </p:spPr>
      </p:pic>
      <p:sp>
        <p:nvSpPr>
          <p:cNvPr id="8" name="ZoneTexte 7">
            <a:extLst>
              <a:ext uri="{FF2B5EF4-FFF2-40B4-BE49-F238E27FC236}">
                <a16:creationId xmlns:a16="http://schemas.microsoft.com/office/drawing/2014/main" id="{1FF047A7-E93C-2C3C-509B-9C863EDF2DE7}"/>
              </a:ext>
            </a:extLst>
          </p:cNvPr>
          <p:cNvSpPr txBox="1"/>
          <p:nvPr/>
        </p:nvSpPr>
        <p:spPr>
          <a:xfrm>
            <a:off x="4429089" y="3619490"/>
            <a:ext cx="2911876" cy="584775"/>
          </a:xfrm>
          <a:prstGeom prst="rect">
            <a:avLst/>
          </a:prstGeom>
          <a:noFill/>
        </p:spPr>
        <p:txBody>
          <a:bodyPr wrap="square" rtlCol="0">
            <a:spAutoFit/>
          </a:bodyPr>
          <a:lstStyle/>
          <a:p>
            <a:r>
              <a:rPr lang="fr-FR" sz="1600" dirty="0"/>
              <a:t>Des podcasts sur Spotify</a:t>
            </a:r>
          </a:p>
          <a:p>
            <a:r>
              <a:rPr lang="fr-FR" sz="1600" dirty="0">
                <a:hlinkClick r:id="rId5"/>
              </a:rPr>
              <a:t>La science de Bernie </a:t>
            </a:r>
            <a:endParaRPr lang="fr-FR" sz="1600" dirty="0"/>
          </a:p>
        </p:txBody>
      </p:sp>
      <p:pic>
        <p:nvPicPr>
          <p:cNvPr id="13" name="Image 12" descr="Une image contenant habits, personne, dessin, croquis&#10;&#10;Description générée automatiquement">
            <a:extLst>
              <a:ext uri="{FF2B5EF4-FFF2-40B4-BE49-F238E27FC236}">
                <a16:creationId xmlns:a16="http://schemas.microsoft.com/office/drawing/2014/main" id="{531500BB-E1F3-813C-91BB-FC6283562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168" y="3050133"/>
            <a:ext cx="1624267" cy="1624267"/>
          </a:xfrm>
          <a:prstGeom prst="rect">
            <a:avLst/>
          </a:prstGeom>
        </p:spPr>
      </p:pic>
      <p:sp>
        <p:nvSpPr>
          <p:cNvPr id="7" name="Espace réservé de la date 6">
            <a:extLst>
              <a:ext uri="{FF2B5EF4-FFF2-40B4-BE49-F238E27FC236}">
                <a16:creationId xmlns:a16="http://schemas.microsoft.com/office/drawing/2014/main" id="{E5485495-3BAC-B717-9380-FF085C1CE2C7}"/>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397807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7EC8F66-B48A-459E-A470-E88E8281AB1D}"/>
              </a:ext>
            </a:extLst>
          </p:cNvPr>
          <p:cNvSpPr txBox="1"/>
          <p:nvPr/>
        </p:nvSpPr>
        <p:spPr>
          <a:xfrm>
            <a:off x="2916772" y="2501291"/>
            <a:ext cx="2742622" cy="553998"/>
          </a:xfrm>
          <a:prstGeom prst="rect">
            <a:avLst/>
          </a:prstGeom>
          <a:noFill/>
        </p:spPr>
        <p:txBody>
          <a:bodyPr wrap="square" rtlCol="0">
            <a:spAutoFit/>
          </a:bodyPr>
          <a:lstStyle/>
          <a:p>
            <a:pPr defTabSz="685800"/>
            <a:r>
              <a:rPr lang="fr-FR" sz="3000" dirty="0">
                <a:solidFill>
                  <a:srgbClr val="0070C0"/>
                </a:solidFill>
                <a:latin typeface="Century Gothic" panose="020B0502020202020204"/>
              </a:rPr>
              <a:t>C’est parti !</a:t>
            </a:r>
          </a:p>
        </p:txBody>
      </p:sp>
      <p:sp>
        <p:nvSpPr>
          <p:cNvPr id="5" name="Rectangle 4">
            <a:extLst>
              <a:ext uri="{FF2B5EF4-FFF2-40B4-BE49-F238E27FC236}">
                <a16:creationId xmlns:a16="http://schemas.microsoft.com/office/drawing/2014/main" id="{E42511EA-063B-482D-AE98-7C41E56A22D1}"/>
              </a:ext>
            </a:extLst>
          </p:cNvPr>
          <p:cNvSpPr/>
          <p:nvPr/>
        </p:nvSpPr>
        <p:spPr>
          <a:xfrm>
            <a:off x="2589887" y="4438722"/>
            <a:ext cx="3233578" cy="515526"/>
          </a:xfrm>
          <a:prstGeom prst="rect">
            <a:avLst/>
          </a:prstGeom>
        </p:spPr>
        <p:txBody>
          <a:bodyPr wrap="none">
            <a:spAutoFit/>
          </a:bodyPr>
          <a:lstStyle/>
          <a:p>
            <a:pPr defTabSz="685800"/>
            <a:r>
              <a:rPr lang="fr-FR" sz="1350" dirty="0">
                <a:solidFill>
                  <a:prstClr val="black"/>
                </a:solidFill>
                <a:latin typeface="Century Gothic" panose="020B0502020202020204"/>
                <a:hlinkClick r:id="rId2"/>
              </a:rPr>
              <a:t>bernard.remaud@univ-nantes.fr</a:t>
            </a:r>
            <a:r>
              <a:rPr lang="fr-FR" sz="1350" dirty="0">
                <a:solidFill>
                  <a:prstClr val="black"/>
                </a:solidFill>
                <a:latin typeface="Century Gothic" panose="020B0502020202020204"/>
              </a:rPr>
              <a:t> </a:t>
            </a:r>
          </a:p>
          <a:p>
            <a:pPr defTabSz="685800"/>
            <a:r>
              <a:rPr lang="fr-FR" sz="1400" dirty="0">
                <a:solidFill>
                  <a:prstClr val="black"/>
                </a:solidFill>
                <a:hlinkClick r:id="rId3"/>
              </a:rPr>
              <a:t>https://www.un-peu-de-physique.fr</a:t>
            </a:r>
            <a:endParaRPr lang="fr-FR" sz="1400" dirty="0">
              <a:solidFill>
                <a:prstClr val="black"/>
              </a:solidFill>
            </a:endParaRPr>
          </a:p>
        </p:txBody>
      </p:sp>
      <p:sp>
        <p:nvSpPr>
          <p:cNvPr id="6" name="Rectangle 5">
            <a:extLst>
              <a:ext uri="{FF2B5EF4-FFF2-40B4-BE49-F238E27FC236}">
                <a16:creationId xmlns:a16="http://schemas.microsoft.com/office/drawing/2014/main" id="{ABCFEBA3-B568-451E-B246-8E3298EAA9BA}"/>
              </a:ext>
            </a:extLst>
          </p:cNvPr>
          <p:cNvSpPr/>
          <p:nvPr/>
        </p:nvSpPr>
        <p:spPr>
          <a:xfrm>
            <a:off x="2589887" y="1147759"/>
            <a:ext cx="6858000" cy="646331"/>
          </a:xfrm>
          <a:prstGeom prst="rect">
            <a:avLst/>
          </a:prstGeom>
        </p:spPr>
        <p:txBody>
          <a:bodyPr wrap="square">
            <a:spAutoFit/>
          </a:bodyPr>
          <a:lstStyle/>
          <a:p>
            <a:pPr defTabSz="685800"/>
            <a:r>
              <a:rPr lang="fr-FR" dirty="0">
                <a:solidFill>
                  <a:srgbClr val="FF0000"/>
                </a:solidFill>
                <a:latin typeface="Century Gothic" panose="020B0502020202020204"/>
              </a:rPr>
              <a:t>Un peu de Physique pour comprendre le monde moderne </a:t>
            </a:r>
          </a:p>
          <a:p>
            <a:pPr algn="ctr" defTabSz="685800"/>
            <a:r>
              <a:rPr lang="fr-FR" dirty="0">
                <a:solidFill>
                  <a:srgbClr val="FF0000"/>
                </a:solidFill>
                <a:latin typeface="Century Gothic" panose="020B0502020202020204"/>
              </a:rPr>
              <a:t>Les ondes et nous</a:t>
            </a:r>
          </a:p>
        </p:txBody>
      </p:sp>
      <p:sp>
        <p:nvSpPr>
          <p:cNvPr id="2" name="Espace réservé de la date 1">
            <a:extLst>
              <a:ext uri="{FF2B5EF4-FFF2-40B4-BE49-F238E27FC236}">
                <a16:creationId xmlns:a16="http://schemas.microsoft.com/office/drawing/2014/main" id="{A27FC413-0D1A-495E-8A45-46729978C694}"/>
              </a:ext>
            </a:extLst>
          </p:cNvPr>
          <p:cNvSpPr>
            <a:spLocks noGrp="1"/>
          </p:cNvSpPr>
          <p:nvPr>
            <p:ph type="dt" sz="half" idx="10"/>
          </p:nvPr>
        </p:nvSpPr>
        <p:spPr>
          <a:xfrm>
            <a:off x="7553326" y="6135091"/>
            <a:ext cx="985455" cy="370171"/>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2025-2026</a:t>
            </a:r>
            <a:endParaRPr lang="en-GB" dirty="0"/>
          </a:p>
        </p:txBody>
      </p:sp>
      <p:sp>
        <p:nvSpPr>
          <p:cNvPr id="3" name="Espace réservé du pied de page 2">
            <a:extLst>
              <a:ext uri="{FF2B5EF4-FFF2-40B4-BE49-F238E27FC236}">
                <a16:creationId xmlns:a16="http://schemas.microsoft.com/office/drawing/2014/main" id="{04703804-C1A9-4B42-8272-DCF178ECA821}"/>
              </a:ext>
            </a:extLst>
          </p:cNvPr>
          <p:cNvSpPr>
            <a:spLocks noGrp="1"/>
          </p:cNvSpPr>
          <p:nvPr>
            <p:ph type="ftr" sz="quarter" idx="11"/>
          </p:nvPr>
        </p:nvSpPr>
        <p:spPr>
          <a:xfrm>
            <a:off x="2510756" y="5862637"/>
            <a:ext cx="7621984" cy="365125"/>
          </a:xfrm>
        </p:spPr>
        <p:txBody>
          <a:bodyPr/>
          <a:lstStyle/>
          <a:p>
            <a:r>
              <a:rPr lang="fr-FR"/>
              <a:t>Comprendre le monde ... les deux infinis</a:t>
            </a:r>
            <a:endParaRPr lang="en-GB" dirty="0"/>
          </a:p>
        </p:txBody>
      </p:sp>
      <p:sp>
        <p:nvSpPr>
          <p:cNvPr id="7" name="Espace réservé du numéro de diapositive 6">
            <a:extLst>
              <a:ext uri="{FF2B5EF4-FFF2-40B4-BE49-F238E27FC236}">
                <a16:creationId xmlns:a16="http://schemas.microsoft.com/office/drawing/2014/main" id="{C51B5340-C80C-42BE-805D-A6163462F649}"/>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14</a:t>
            </a:fld>
            <a:endParaRPr lang="en-GB" dirty="0"/>
          </a:p>
        </p:txBody>
      </p:sp>
    </p:spTree>
    <p:extLst>
      <p:ext uri="{BB962C8B-B14F-4D97-AF65-F5344CB8AC3E}">
        <p14:creationId xmlns:p14="http://schemas.microsoft.com/office/powerpoint/2010/main" val="219467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E1E4D-CD3A-C9AE-A08E-A014F844D2E9}"/>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878745A-E6B5-2C6D-93C2-101ACA8EDA86}"/>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605F6EE0-C631-5224-665D-933DBAD4DAA4}"/>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2</a:t>
            </a:fld>
            <a:endParaRPr lang="en-GB" dirty="0"/>
          </a:p>
        </p:txBody>
      </p:sp>
      <p:sp>
        <p:nvSpPr>
          <p:cNvPr id="13" name="ZoneTexte 12">
            <a:extLst>
              <a:ext uri="{FF2B5EF4-FFF2-40B4-BE49-F238E27FC236}">
                <a16:creationId xmlns:a16="http://schemas.microsoft.com/office/drawing/2014/main" id="{4D9D772A-C9C7-DA27-8417-82BFF599D38A}"/>
              </a:ext>
            </a:extLst>
          </p:cNvPr>
          <p:cNvSpPr txBox="1"/>
          <p:nvPr/>
        </p:nvSpPr>
        <p:spPr>
          <a:xfrm>
            <a:off x="7181784" y="324306"/>
            <a:ext cx="394594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Les infinis</a:t>
            </a:r>
          </a:p>
        </p:txBody>
      </p:sp>
      <p:sp>
        <p:nvSpPr>
          <p:cNvPr id="4" name="Cadre 3">
            <a:extLst>
              <a:ext uri="{FF2B5EF4-FFF2-40B4-BE49-F238E27FC236}">
                <a16:creationId xmlns:a16="http://schemas.microsoft.com/office/drawing/2014/main" id="{288A91BC-8400-D666-9BDD-C90BFE27E6FF}"/>
              </a:ext>
            </a:extLst>
          </p:cNvPr>
          <p:cNvSpPr/>
          <p:nvPr/>
        </p:nvSpPr>
        <p:spPr>
          <a:xfrm>
            <a:off x="2404437" y="1115433"/>
            <a:ext cx="5762297" cy="1158766"/>
          </a:xfrm>
          <a:custGeom>
            <a:avLst/>
            <a:gdLst>
              <a:gd name="csX0" fmla="*/ 0 w 5762297"/>
              <a:gd name="csY0" fmla="*/ 0 h 1158766"/>
              <a:gd name="csX1" fmla="*/ 691476 w 5762297"/>
              <a:gd name="csY1" fmla="*/ 0 h 1158766"/>
              <a:gd name="csX2" fmla="*/ 1210082 w 5762297"/>
              <a:gd name="csY2" fmla="*/ 0 h 1158766"/>
              <a:gd name="csX3" fmla="*/ 1786312 w 5762297"/>
              <a:gd name="csY3" fmla="*/ 0 h 1158766"/>
              <a:gd name="csX4" fmla="*/ 2304919 w 5762297"/>
              <a:gd name="csY4" fmla="*/ 0 h 1158766"/>
              <a:gd name="csX5" fmla="*/ 2823526 w 5762297"/>
              <a:gd name="csY5" fmla="*/ 0 h 1158766"/>
              <a:gd name="csX6" fmla="*/ 3515001 w 5762297"/>
              <a:gd name="csY6" fmla="*/ 0 h 1158766"/>
              <a:gd name="csX7" fmla="*/ 3918362 w 5762297"/>
              <a:gd name="csY7" fmla="*/ 0 h 1158766"/>
              <a:gd name="csX8" fmla="*/ 4552215 w 5762297"/>
              <a:gd name="csY8" fmla="*/ 0 h 1158766"/>
              <a:gd name="csX9" fmla="*/ 5128444 w 5762297"/>
              <a:gd name="csY9" fmla="*/ 0 h 1158766"/>
              <a:gd name="csX10" fmla="*/ 5762297 w 5762297"/>
              <a:gd name="csY10" fmla="*/ 0 h 1158766"/>
              <a:gd name="csX11" fmla="*/ 5762297 w 5762297"/>
              <a:gd name="csY11" fmla="*/ 544620 h 1158766"/>
              <a:gd name="csX12" fmla="*/ 5762297 w 5762297"/>
              <a:gd name="csY12" fmla="*/ 1158766 h 1158766"/>
              <a:gd name="csX13" fmla="*/ 5186067 w 5762297"/>
              <a:gd name="csY13" fmla="*/ 1158766 h 1158766"/>
              <a:gd name="csX14" fmla="*/ 4782707 w 5762297"/>
              <a:gd name="csY14" fmla="*/ 1158766 h 1158766"/>
              <a:gd name="csX15" fmla="*/ 4206477 w 5762297"/>
              <a:gd name="csY15" fmla="*/ 1158766 h 1158766"/>
              <a:gd name="csX16" fmla="*/ 3515001 w 5762297"/>
              <a:gd name="csY16" fmla="*/ 1158766 h 1158766"/>
              <a:gd name="csX17" fmla="*/ 2938771 w 5762297"/>
              <a:gd name="csY17" fmla="*/ 1158766 h 1158766"/>
              <a:gd name="csX18" fmla="*/ 2535411 w 5762297"/>
              <a:gd name="csY18" fmla="*/ 1158766 h 1158766"/>
              <a:gd name="csX19" fmla="*/ 1843935 w 5762297"/>
              <a:gd name="csY19" fmla="*/ 1158766 h 1158766"/>
              <a:gd name="csX20" fmla="*/ 1325328 w 5762297"/>
              <a:gd name="csY20" fmla="*/ 1158766 h 1158766"/>
              <a:gd name="csX21" fmla="*/ 921968 w 5762297"/>
              <a:gd name="csY21" fmla="*/ 1158766 h 1158766"/>
              <a:gd name="csX22" fmla="*/ 518607 w 5762297"/>
              <a:gd name="csY22" fmla="*/ 1158766 h 1158766"/>
              <a:gd name="csX23" fmla="*/ 0 w 5762297"/>
              <a:gd name="csY23" fmla="*/ 1158766 h 1158766"/>
              <a:gd name="csX24" fmla="*/ 0 w 5762297"/>
              <a:gd name="csY24" fmla="*/ 614146 h 1158766"/>
              <a:gd name="csX25" fmla="*/ 0 w 5762297"/>
              <a:gd name="csY25" fmla="*/ 0 h 1158766"/>
              <a:gd name="csX26" fmla="*/ 144846 w 5762297"/>
              <a:gd name="csY26" fmla="*/ 144846 h 1158766"/>
              <a:gd name="csX27" fmla="*/ 144846 w 5762297"/>
              <a:gd name="csY27" fmla="*/ 588074 h 1158766"/>
              <a:gd name="csX28" fmla="*/ 144846 w 5762297"/>
              <a:gd name="csY28" fmla="*/ 1013920 h 1158766"/>
              <a:gd name="csX29" fmla="*/ 582654 w 5762297"/>
              <a:gd name="csY29" fmla="*/ 1013920 h 1158766"/>
              <a:gd name="csX30" fmla="*/ 965737 w 5762297"/>
              <a:gd name="csY30" fmla="*/ 1013920 h 1158766"/>
              <a:gd name="csX31" fmla="*/ 1512997 w 5762297"/>
              <a:gd name="csY31" fmla="*/ 1013920 h 1158766"/>
              <a:gd name="csX32" fmla="*/ 2060258 w 5762297"/>
              <a:gd name="csY32" fmla="*/ 1013920 h 1158766"/>
              <a:gd name="csX33" fmla="*/ 2498066 w 5762297"/>
              <a:gd name="csY33" fmla="*/ 1013920 h 1158766"/>
              <a:gd name="csX34" fmla="*/ 3045327 w 5762297"/>
              <a:gd name="csY34" fmla="*/ 1013920 h 1158766"/>
              <a:gd name="csX35" fmla="*/ 3647313 w 5762297"/>
              <a:gd name="csY35" fmla="*/ 1013920 h 1158766"/>
              <a:gd name="csX36" fmla="*/ 4249300 w 5762297"/>
              <a:gd name="csY36" fmla="*/ 1013920 h 1158766"/>
              <a:gd name="csX37" fmla="*/ 4741834 w 5762297"/>
              <a:gd name="csY37" fmla="*/ 1013920 h 1158766"/>
              <a:gd name="csX38" fmla="*/ 5617451 w 5762297"/>
              <a:gd name="csY38" fmla="*/ 1013920 h 1158766"/>
              <a:gd name="csX39" fmla="*/ 5617451 w 5762297"/>
              <a:gd name="csY39" fmla="*/ 605455 h 1158766"/>
              <a:gd name="csX40" fmla="*/ 5617451 w 5762297"/>
              <a:gd name="csY40" fmla="*/ 144846 h 1158766"/>
              <a:gd name="csX41" fmla="*/ 5179643 w 5762297"/>
              <a:gd name="csY41" fmla="*/ 144846 h 1158766"/>
              <a:gd name="csX42" fmla="*/ 4522930 w 5762297"/>
              <a:gd name="csY42" fmla="*/ 144846 h 1158766"/>
              <a:gd name="csX43" fmla="*/ 4085122 w 5762297"/>
              <a:gd name="csY43" fmla="*/ 144846 h 1158766"/>
              <a:gd name="csX44" fmla="*/ 3428409 w 5762297"/>
              <a:gd name="csY44" fmla="*/ 144846 h 1158766"/>
              <a:gd name="csX45" fmla="*/ 2990601 w 5762297"/>
              <a:gd name="csY45" fmla="*/ 144846 h 1158766"/>
              <a:gd name="csX46" fmla="*/ 2607518 w 5762297"/>
              <a:gd name="csY46" fmla="*/ 144846 h 1158766"/>
              <a:gd name="csX47" fmla="*/ 2169710 w 5762297"/>
              <a:gd name="csY47" fmla="*/ 144846 h 1158766"/>
              <a:gd name="csX48" fmla="*/ 1786628 w 5762297"/>
              <a:gd name="csY48" fmla="*/ 144846 h 1158766"/>
              <a:gd name="csX49" fmla="*/ 1403545 w 5762297"/>
              <a:gd name="csY49" fmla="*/ 144846 h 1158766"/>
              <a:gd name="csX50" fmla="*/ 856285 w 5762297"/>
              <a:gd name="csY50" fmla="*/ 144846 h 1158766"/>
              <a:gd name="csX51" fmla="*/ 144846 w 5762297"/>
              <a:gd name="csY51" fmla="*/ 144846 h 11587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5762297" h="1158766" fill="none" extrusionOk="0">
                <a:moveTo>
                  <a:pt x="0" y="0"/>
                </a:moveTo>
                <a:cubicBezTo>
                  <a:pt x="339125" y="-53505"/>
                  <a:pt x="377910" y="57173"/>
                  <a:pt x="691476" y="0"/>
                </a:cubicBezTo>
                <a:cubicBezTo>
                  <a:pt x="1005042" y="-57173"/>
                  <a:pt x="1047290" y="23024"/>
                  <a:pt x="1210082" y="0"/>
                </a:cubicBezTo>
                <a:cubicBezTo>
                  <a:pt x="1372874" y="-23024"/>
                  <a:pt x="1653361" y="1075"/>
                  <a:pt x="1786312" y="0"/>
                </a:cubicBezTo>
                <a:cubicBezTo>
                  <a:pt x="1919263" y="-1075"/>
                  <a:pt x="2148309" y="62129"/>
                  <a:pt x="2304919" y="0"/>
                </a:cubicBezTo>
                <a:cubicBezTo>
                  <a:pt x="2461529" y="-62129"/>
                  <a:pt x="2605384" y="45177"/>
                  <a:pt x="2823526" y="0"/>
                </a:cubicBezTo>
                <a:cubicBezTo>
                  <a:pt x="3041668" y="-45177"/>
                  <a:pt x="3198846" y="55725"/>
                  <a:pt x="3515001" y="0"/>
                </a:cubicBezTo>
                <a:cubicBezTo>
                  <a:pt x="3831156" y="-55725"/>
                  <a:pt x="3822199" y="18496"/>
                  <a:pt x="3918362" y="0"/>
                </a:cubicBezTo>
                <a:cubicBezTo>
                  <a:pt x="4014525" y="-18496"/>
                  <a:pt x="4252498" y="33607"/>
                  <a:pt x="4552215" y="0"/>
                </a:cubicBezTo>
                <a:cubicBezTo>
                  <a:pt x="4851932" y="-33607"/>
                  <a:pt x="4973336" y="1241"/>
                  <a:pt x="5128444" y="0"/>
                </a:cubicBezTo>
                <a:cubicBezTo>
                  <a:pt x="5283552" y="-1241"/>
                  <a:pt x="5521832" y="7972"/>
                  <a:pt x="5762297" y="0"/>
                </a:cubicBezTo>
                <a:cubicBezTo>
                  <a:pt x="5815555" y="136499"/>
                  <a:pt x="5700153" y="397152"/>
                  <a:pt x="5762297" y="544620"/>
                </a:cubicBezTo>
                <a:cubicBezTo>
                  <a:pt x="5824441" y="692088"/>
                  <a:pt x="5722485" y="998860"/>
                  <a:pt x="5762297" y="1158766"/>
                </a:cubicBezTo>
                <a:cubicBezTo>
                  <a:pt x="5598407" y="1172600"/>
                  <a:pt x="5350005" y="1120592"/>
                  <a:pt x="5186067" y="1158766"/>
                </a:cubicBezTo>
                <a:cubicBezTo>
                  <a:pt x="5022129" y="1196940"/>
                  <a:pt x="4911338" y="1138940"/>
                  <a:pt x="4782707" y="1158766"/>
                </a:cubicBezTo>
                <a:cubicBezTo>
                  <a:pt x="4654076" y="1178592"/>
                  <a:pt x="4488890" y="1133021"/>
                  <a:pt x="4206477" y="1158766"/>
                </a:cubicBezTo>
                <a:cubicBezTo>
                  <a:pt x="3924064" y="1184511"/>
                  <a:pt x="3836565" y="1079035"/>
                  <a:pt x="3515001" y="1158766"/>
                </a:cubicBezTo>
                <a:cubicBezTo>
                  <a:pt x="3193437" y="1238497"/>
                  <a:pt x="3070002" y="1154910"/>
                  <a:pt x="2938771" y="1158766"/>
                </a:cubicBezTo>
                <a:cubicBezTo>
                  <a:pt x="2807540" y="1162622"/>
                  <a:pt x="2709867" y="1143040"/>
                  <a:pt x="2535411" y="1158766"/>
                </a:cubicBezTo>
                <a:cubicBezTo>
                  <a:pt x="2360955" y="1174492"/>
                  <a:pt x="2050758" y="1096086"/>
                  <a:pt x="1843935" y="1158766"/>
                </a:cubicBezTo>
                <a:cubicBezTo>
                  <a:pt x="1637112" y="1221446"/>
                  <a:pt x="1488356" y="1110012"/>
                  <a:pt x="1325328" y="1158766"/>
                </a:cubicBezTo>
                <a:cubicBezTo>
                  <a:pt x="1162300" y="1207520"/>
                  <a:pt x="1103841" y="1118547"/>
                  <a:pt x="921968" y="1158766"/>
                </a:cubicBezTo>
                <a:cubicBezTo>
                  <a:pt x="740095" y="1198985"/>
                  <a:pt x="602979" y="1128639"/>
                  <a:pt x="518607" y="1158766"/>
                </a:cubicBezTo>
                <a:cubicBezTo>
                  <a:pt x="434235" y="1188893"/>
                  <a:pt x="224066" y="1115957"/>
                  <a:pt x="0" y="1158766"/>
                </a:cubicBezTo>
                <a:cubicBezTo>
                  <a:pt x="-24447" y="924701"/>
                  <a:pt x="14312" y="843216"/>
                  <a:pt x="0" y="614146"/>
                </a:cubicBezTo>
                <a:cubicBezTo>
                  <a:pt x="-14312" y="385076"/>
                  <a:pt x="15144" y="259279"/>
                  <a:pt x="0" y="0"/>
                </a:cubicBezTo>
                <a:close/>
                <a:moveTo>
                  <a:pt x="144846" y="144846"/>
                </a:moveTo>
                <a:cubicBezTo>
                  <a:pt x="155293" y="245205"/>
                  <a:pt x="142091" y="371364"/>
                  <a:pt x="144846" y="588074"/>
                </a:cubicBezTo>
                <a:cubicBezTo>
                  <a:pt x="147601" y="804784"/>
                  <a:pt x="114456" y="896781"/>
                  <a:pt x="144846" y="1013920"/>
                </a:cubicBezTo>
                <a:cubicBezTo>
                  <a:pt x="345572" y="987611"/>
                  <a:pt x="479564" y="1047727"/>
                  <a:pt x="582654" y="1013920"/>
                </a:cubicBezTo>
                <a:cubicBezTo>
                  <a:pt x="685744" y="980113"/>
                  <a:pt x="807987" y="1034716"/>
                  <a:pt x="965737" y="1013920"/>
                </a:cubicBezTo>
                <a:cubicBezTo>
                  <a:pt x="1123487" y="993124"/>
                  <a:pt x="1377495" y="1072646"/>
                  <a:pt x="1512997" y="1013920"/>
                </a:cubicBezTo>
                <a:cubicBezTo>
                  <a:pt x="1648499" y="955194"/>
                  <a:pt x="1918848" y="1064203"/>
                  <a:pt x="2060258" y="1013920"/>
                </a:cubicBezTo>
                <a:cubicBezTo>
                  <a:pt x="2201668" y="963637"/>
                  <a:pt x="2325373" y="1016607"/>
                  <a:pt x="2498066" y="1013920"/>
                </a:cubicBezTo>
                <a:cubicBezTo>
                  <a:pt x="2670759" y="1011233"/>
                  <a:pt x="2875753" y="1067390"/>
                  <a:pt x="3045327" y="1013920"/>
                </a:cubicBezTo>
                <a:cubicBezTo>
                  <a:pt x="3214901" y="960450"/>
                  <a:pt x="3469119" y="1048536"/>
                  <a:pt x="3647313" y="1013920"/>
                </a:cubicBezTo>
                <a:cubicBezTo>
                  <a:pt x="3825507" y="979304"/>
                  <a:pt x="3955254" y="1049957"/>
                  <a:pt x="4249300" y="1013920"/>
                </a:cubicBezTo>
                <a:cubicBezTo>
                  <a:pt x="4543346" y="977883"/>
                  <a:pt x="4560026" y="1018353"/>
                  <a:pt x="4741834" y="1013920"/>
                </a:cubicBezTo>
                <a:cubicBezTo>
                  <a:pt x="4923642" y="1009487"/>
                  <a:pt x="5338947" y="1045331"/>
                  <a:pt x="5617451" y="1013920"/>
                </a:cubicBezTo>
                <a:cubicBezTo>
                  <a:pt x="5611636" y="815989"/>
                  <a:pt x="5620823" y="717049"/>
                  <a:pt x="5617451" y="605455"/>
                </a:cubicBezTo>
                <a:cubicBezTo>
                  <a:pt x="5614079" y="493861"/>
                  <a:pt x="5627582" y="334901"/>
                  <a:pt x="5617451" y="144846"/>
                </a:cubicBezTo>
                <a:cubicBezTo>
                  <a:pt x="5418770" y="192877"/>
                  <a:pt x="5283383" y="129079"/>
                  <a:pt x="5179643" y="144846"/>
                </a:cubicBezTo>
                <a:cubicBezTo>
                  <a:pt x="5075903" y="160613"/>
                  <a:pt x="4834745" y="83490"/>
                  <a:pt x="4522930" y="144846"/>
                </a:cubicBezTo>
                <a:cubicBezTo>
                  <a:pt x="4211115" y="206202"/>
                  <a:pt x="4292805" y="93194"/>
                  <a:pt x="4085122" y="144846"/>
                </a:cubicBezTo>
                <a:cubicBezTo>
                  <a:pt x="3877439" y="196498"/>
                  <a:pt x="3673659" y="111161"/>
                  <a:pt x="3428409" y="144846"/>
                </a:cubicBezTo>
                <a:cubicBezTo>
                  <a:pt x="3183159" y="178531"/>
                  <a:pt x="3155409" y="131799"/>
                  <a:pt x="2990601" y="144846"/>
                </a:cubicBezTo>
                <a:cubicBezTo>
                  <a:pt x="2825793" y="157893"/>
                  <a:pt x="2763286" y="136913"/>
                  <a:pt x="2607518" y="144846"/>
                </a:cubicBezTo>
                <a:cubicBezTo>
                  <a:pt x="2451750" y="152779"/>
                  <a:pt x="2304857" y="127195"/>
                  <a:pt x="2169710" y="144846"/>
                </a:cubicBezTo>
                <a:cubicBezTo>
                  <a:pt x="2034563" y="162497"/>
                  <a:pt x="1913146" y="115887"/>
                  <a:pt x="1786628" y="144846"/>
                </a:cubicBezTo>
                <a:cubicBezTo>
                  <a:pt x="1660110" y="173805"/>
                  <a:pt x="1537998" y="111561"/>
                  <a:pt x="1403545" y="144846"/>
                </a:cubicBezTo>
                <a:cubicBezTo>
                  <a:pt x="1269092" y="178131"/>
                  <a:pt x="968697" y="109966"/>
                  <a:pt x="856285" y="144846"/>
                </a:cubicBezTo>
                <a:cubicBezTo>
                  <a:pt x="743873" y="179726"/>
                  <a:pt x="487400" y="109408"/>
                  <a:pt x="144846" y="144846"/>
                </a:cubicBezTo>
                <a:close/>
              </a:path>
              <a:path w="5762297" h="1158766" stroke="0" extrusionOk="0">
                <a:moveTo>
                  <a:pt x="0" y="0"/>
                </a:moveTo>
                <a:cubicBezTo>
                  <a:pt x="316905" y="-75721"/>
                  <a:pt x="340176" y="28488"/>
                  <a:pt x="633853" y="0"/>
                </a:cubicBezTo>
                <a:cubicBezTo>
                  <a:pt x="927530" y="-28488"/>
                  <a:pt x="1074544" y="17827"/>
                  <a:pt x="1267705" y="0"/>
                </a:cubicBezTo>
                <a:cubicBezTo>
                  <a:pt x="1460866" y="-17827"/>
                  <a:pt x="1531742" y="20561"/>
                  <a:pt x="1671066" y="0"/>
                </a:cubicBezTo>
                <a:cubicBezTo>
                  <a:pt x="1810390" y="-20561"/>
                  <a:pt x="2167345" y="67820"/>
                  <a:pt x="2304919" y="0"/>
                </a:cubicBezTo>
                <a:cubicBezTo>
                  <a:pt x="2442493" y="-67820"/>
                  <a:pt x="2696121" y="45898"/>
                  <a:pt x="2996394" y="0"/>
                </a:cubicBezTo>
                <a:cubicBezTo>
                  <a:pt x="3296668" y="-45898"/>
                  <a:pt x="3356620" y="42903"/>
                  <a:pt x="3457378" y="0"/>
                </a:cubicBezTo>
                <a:cubicBezTo>
                  <a:pt x="3558136" y="-42903"/>
                  <a:pt x="3819513" y="44417"/>
                  <a:pt x="3975985" y="0"/>
                </a:cubicBezTo>
                <a:cubicBezTo>
                  <a:pt x="4132457" y="-44417"/>
                  <a:pt x="4435191" y="7911"/>
                  <a:pt x="4552215" y="0"/>
                </a:cubicBezTo>
                <a:cubicBezTo>
                  <a:pt x="4669239" y="-7911"/>
                  <a:pt x="4943136" y="12660"/>
                  <a:pt x="5128444" y="0"/>
                </a:cubicBezTo>
                <a:cubicBezTo>
                  <a:pt x="5313752" y="-12660"/>
                  <a:pt x="5550468" y="74025"/>
                  <a:pt x="5762297" y="0"/>
                </a:cubicBezTo>
                <a:cubicBezTo>
                  <a:pt x="5813010" y="260423"/>
                  <a:pt x="5733575" y="437136"/>
                  <a:pt x="5762297" y="590971"/>
                </a:cubicBezTo>
                <a:cubicBezTo>
                  <a:pt x="5791019" y="744806"/>
                  <a:pt x="5698660" y="915199"/>
                  <a:pt x="5762297" y="1158766"/>
                </a:cubicBezTo>
                <a:cubicBezTo>
                  <a:pt x="5575646" y="1173716"/>
                  <a:pt x="5363971" y="1152739"/>
                  <a:pt x="5243690" y="1158766"/>
                </a:cubicBezTo>
                <a:cubicBezTo>
                  <a:pt x="5123409" y="1164793"/>
                  <a:pt x="4896549" y="1142969"/>
                  <a:pt x="4725084" y="1158766"/>
                </a:cubicBezTo>
                <a:cubicBezTo>
                  <a:pt x="4553619" y="1174563"/>
                  <a:pt x="4312057" y="1151253"/>
                  <a:pt x="4033608" y="1158766"/>
                </a:cubicBezTo>
                <a:cubicBezTo>
                  <a:pt x="3755159" y="1166279"/>
                  <a:pt x="3600537" y="1124119"/>
                  <a:pt x="3342132" y="1158766"/>
                </a:cubicBezTo>
                <a:cubicBezTo>
                  <a:pt x="3083727" y="1193413"/>
                  <a:pt x="3051393" y="1141818"/>
                  <a:pt x="2938771" y="1158766"/>
                </a:cubicBezTo>
                <a:cubicBezTo>
                  <a:pt x="2826149" y="1175714"/>
                  <a:pt x="2647377" y="1149094"/>
                  <a:pt x="2420165" y="1158766"/>
                </a:cubicBezTo>
                <a:cubicBezTo>
                  <a:pt x="2192953" y="1168438"/>
                  <a:pt x="2053637" y="1117691"/>
                  <a:pt x="1728689" y="1158766"/>
                </a:cubicBezTo>
                <a:cubicBezTo>
                  <a:pt x="1403741" y="1199841"/>
                  <a:pt x="1294804" y="1082260"/>
                  <a:pt x="1037213" y="1158766"/>
                </a:cubicBezTo>
                <a:cubicBezTo>
                  <a:pt x="779622" y="1235272"/>
                  <a:pt x="733522" y="1110899"/>
                  <a:pt x="633853" y="1158766"/>
                </a:cubicBezTo>
                <a:cubicBezTo>
                  <a:pt x="534184" y="1206633"/>
                  <a:pt x="130119" y="1139006"/>
                  <a:pt x="0" y="1158766"/>
                </a:cubicBezTo>
                <a:cubicBezTo>
                  <a:pt x="-48133" y="930421"/>
                  <a:pt x="978" y="752423"/>
                  <a:pt x="0" y="602558"/>
                </a:cubicBezTo>
                <a:cubicBezTo>
                  <a:pt x="-978" y="452693"/>
                  <a:pt x="17874" y="270717"/>
                  <a:pt x="0" y="0"/>
                </a:cubicBezTo>
                <a:close/>
                <a:moveTo>
                  <a:pt x="144846" y="144846"/>
                </a:moveTo>
                <a:cubicBezTo>
                  <a:pt x="145236" y="244200"/>
                  <a:pt x="140030" y="363925"/>
                  <a:pt x="144846" y="570692"/>
                </a:cubicBezTo>
                <a:cubicBezTo>
                  <a:pt x="149662" y="777459"/>
                  <a:pt x="112388" y="857860"/>
                  <a:pt x="144846" y="1013920"/>
                </a:cubicBezTo>
                <a:cubicBezTo>
                  <a:pt x="405769" y="965778"/>
                  <a:pt x="503919" y="1036991"/>
                  <a:pt x="692107" y="1013920"/>
                </a:cubicBezTo>
                <a:cubicBezTo>
                  <a:pt x="880295" y="990849"/>
                  <a:pt x="1095701" y="1043492"/>
                  <a:pt x="1348819" y="1013920"/>
                </a:cubicBezTo>
                <a:cubicBezTo>
                  <a:pt x="1601937" y="984348"/>
                  <a:pt x="1577779" y="1037097"/>
                  <a:pt x="1786628" y="1013920"/>
                </a:cubicBezTo>
                <a:cubicBezTo>
                  <a:pt x="1995477" y="990743"/>
                  <a:pt x="2070668" y="1034212"/>
                  <a:pt x="2224436" y="1013920"/>
                </a:cubicBezTo>
                <a:cubicBezTo>
                  <a:pt x="2378204" y="993628"/>
                  <a:pt x="2416496" y="1044061"/>
                  <a:pt x="2607518" y="1013920"/>
                </a:cubicBezTo>
                <a:cubicBezTo>
                  <a:pt x="2798540" y="983779"/>
                  <a:pt x="3086141" y="1083643"/>
                  <a:pt x="3264231" y="1013920"/>
                </a:cubicBezTo>
                <a:cubicBezTo>
                  <a:pt x="3442321" y="944197"/>
                  <a:pt x="3487526" y="1039366"/>
                  <a:pt x="3647313" y="1013920"/>
                </a:cubicBezTo>
                <a:cubicBezTo>
                  <a:pt x="3807100" y="988474"/>
                  <a:pt x="4057790" y="1060742"/>
                  <a:pt x="4249300" y="1013920"/>
                </a:cubicBezTo>
                <a:cubicBezTo>
                  <a:pt x="4440810" y="967098"/>
                  <a:pt x="4571939" y="1038631"/>
                  <a:pt x="4687108" y="1013920"/>
                </a:cubicBezTo>
                <a:cubicBezTo>
                  <a:pt x="4802277" y="989209"/>
                  <a:pt x="4965524" y="1052604"/>
                  <a:pt x="5070191" y="1013920"/>
                </a:cubicBezTo>
                <a:cubicBezTo>
                  <a:pt x="5174858" y="975236"/>
                  <a:pt x="5476080" y="1059254"/>
                  <a:pt x="5617451" y="1013920"/>
                </a:cubicBezTo>
                <a:cubicBezTo>
                  <a:pt x="5586556" y="847058"/>
                  <a:pt x="5619766" y="800819"/>
                  <a:pt x="5617451" y="605455"/>
                </a:cubicBezTo>
                <a:cubicBezTo>
                  <a:pt x="5615136" y="410092"/>
                  <a:pt x="5668410" y="319923"/>
                  <a:pt x="5617451" y="144846"/>
                </a:cubicBezTo>
                <a:cubicBezTo>
                  <a:pt x="5454667" y="202261"/>
                  <a:pt x="5167830" y="80168"/>
                  <a:pt x="5015464" y="144846"/>
                </a:cubicBezTo>
                <a:cubicBezTo>
                  <a:pt x="4863098" y="209524"/>
                  <a:pt x="4697303" y="99680"/>
                  <a:pt x="4522930" y="144846"/>
                </a:cubicBezTo>
                <a:cubicBezTo>
                  <a:pt x="4348557" y="190012"/>
                  <a:pt x="4130038" y="127189"/>
                  <a:pt x="4030396" y="144846"/>
                </a:cubicBezTo>
                <a:cubicBezTo>
                  <a:pt x="3930754" y="162503"/>
                  <a:pt x="3571892" y="70697"/>
                  <a:pt x="3373683" y="144846"/>
                </a:cubicBezTo>
                <a:cubicBezTo>
                  <a:pt x="3175474" y="218995"/>
                  <a:pt x="3065271" y="134273"/>
                  <a:pt x="2881149" y="144846"/>
                </a:cubicBezTo>
                <a:cubicBezTo>
                  <a:pt x="2697027" y="155419"/>
                  <a:pt x="2529595" y="102136"/>
                  <a:pt x="2224436" y="144846"/>
                </a:cubicBezTo>
                <a:cubicBezTo>
                  <a:pt x="1919277" y="187556"/>
                  <a:pt x="1885742" y="132159"/>
                  <a:pt x="1786628" y="144846"/>
                </a:cubicBezTo>
                <a:cubicBezTo>
                  <a:pt x="1687514" y="157533"/>
                  <a:pt x="1410763" y="84794"/>
                  <a:pt x="1239367" y="144846"/>
                </a:cubicBezTo>
                <a:cubicBezTo>
                  <a:pt x="1067971" y="204898"/>
                  <a:pt x="873867" y="138648"/>
                  <a:pt x="746833" y="144846"/>
                </a:cubicBezTo>
                <a:cubicBezTo>
                  <a:pt x="619799" y="151044"/>
                  <a:pt x="369551" y="112937"/>
                  <a:pt x="144846" y="144846"/>
                </a:cubicBezTo>
                <a:close/>
              </a:path>
            </a:pathLst>
          </a:custGeom>
          <a:solidFill>
            <a:srgbClr val="00B050"/>
          </a:solidFill>
          <a:ln>
            <a:noFill/>
            <a:extLst>
              <a:ext uri="{C807C97D-BFC1-408E-A445-0C87EB9F89A2}">
                <ask:lineSketchStyleProps xmlns:ask="http://schemas.microsoft.com/office/drawing/2018/sketchyshapes" sd="1319707733">
                  <a:prstGeom prst="fram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L’infini c’est long, c’est loin …</a:t>
            </a:r>
          </a:p>
        </p:txBody>
      </p:sp>
      <p:sp>
        <p:nvSpPr>
          <p:cNvPr id="5" name="ZoneTexte 4">
            <a:extLst>
              <a:ext uri="{FF2B5EF4-FFF2-40B4-BE49-F238E27FC236}">
                <a16:creationId xmlns:a16="http://schemas.microsoft.com/office/drawing/2014/main" id="{192963EE-24CF-BE2C-3B09-4DB85D399A8E}"/>
              </a:ext>
            </a:extLst>
          </p:cNvPr>
          <p:cNvSpPr txBox="1"/>
          <p:nvPr/>
        </p:nvSpPr>
        <p:spPr>
          <a:xfrm>
            <a:off x="8734687" y="1433206"/>
            <a:ext cx="2254469" cy="523220"/>
          </a:xfrm>
          <a:prstGeom prst="rect">
            <a:avLst/>
          </a:prstGeom>
          <a:noFill/>
        </p:spPr>
        <p:txBody>
          <a:bodyPr wrap="square" rtlCol="0">
            <a:spAutoFit/>
          </a:bodyPr>
          <a:lstStyle/>
          <a:p>
            <a:r>
              <a:rPr lang="fr-FR" sz="1400" dirty="0"/>
              <a:t>Surtout vers la fin – Woody Allen </a:t>
            </a:r>
          </a:p>
        </p:txBody>
      </p:sp>
      <p:pic>
        <p:nvPicPr>
          <p:cNvPr id="6" name="Image 5">
            <a:extLst>
              <a:ext uri="{FF2B5EF4-FFF2-40B4-BE49-F238E27FC236}">
                <a16:creationId xmlns:a16="http://schemas.microsoft.com/office/drawing/2014/main" id="{3418C6AB-E861-3E9E-AECF-FD4689D5DBF5}"/>
              </a:ext>
            </a:extLst>
          </p:cNvPr>
          <p:cNvPicPr>
            <a:picLocks noChangeAspect="1"/>
          </p:cNvPicPr>
          <p:nvPr/>
        </p:nvPicPr>
        <p:blipFill>
          <a:blip r:embed="rId2"/>
          <a:stretch>
            <a:fillRect/>
          </a:stretch>
        </p:blipFill>
        <p:spPr>
          <a:xfrm>
            <a:off x="2535566" y="2530366"/>
            <a:ext cx="2529839" cy="3701998"/>
          </a:xfrm>
          <a:prstGeom prst="rect">
            <a:avLst/>
          </a:prstGeom>
        </p:spPr>
      </p:pic>
      <p:sp>
        <p:nvSpPr>
          <p:cNvPr id="8" name="ZoneTexte 7">
            <a:extLst>
              <a:ext uri="{FF2B5EF4-FFF2-40B4-BE49-F238E27FC236}">
                <a16:creationId xmlns:a16="http://schemas.microsoft.com/office/drawing/2014/main" id="{7ECF35C7-D121-ED76-C9F1-7B9953CD6953}"/>
              </a:ext>
            </a:extLst>
          </p:cNvPr>
          <p:cNvSpPr txBox="1"/>
          <p:nvPr/>
        </p:nvSpPr>
        <p:spPr>
          <a:xfrm>
            <a:off x="5468664" y="3320822"/>
            <a:ext cx="5580233" cy="1600438"/>
          </a:xfrm>
          <a:prstGeom prst="rect">
            <a:avLst/>
          </a:prstGeom>
          <a:noFill/>
          <a:ln>
            <a:solidFill>
              <a:srgbClr val="002060"/>
            </a:solidFill>
          </a:ln>
        </p:spPr>
        <p:txBody>
          <a:bodyPr wrap="square">
            <a:spAutoFit/>
          </a:bodyPr>
          <a:lstStyle/>
          <a:p>
            <a:r>
              <a:rPr lang="fr-FR" sz="1400" b="0" i="1" dirty="0">
                <a:solidFill>
                  <a:srgbClr val="333333"/>
                </a:solidFill>
                <a:effectLst/>
              </a:rPr>
              <a:t>« Car enfin qu'est-ce que l'homme dans la nature ? </a:t>
            </a:r>
          </a:p>
          <a:p>
            <a:r>
              <a:rPr lang="fr-FR" sz="1400" b="0" i="1" dirty="0">
                <a:solidFill>
                  <a:srgbClr val="333333"/>
                </a:solidFill>
                <a:effectLst/>
              </a:rPr>
              <a:t>Un néant à l'égard de l'infini, un tout à l'égard du néant, un milieu entre rien et tout. Infiniment éloigné de comprendre les extrêmes, la fin des choses et leur principe sont pour lui invinciblement cachés dans un secret impénétrable, également incapable de voir le néant d'où il est tiré, et l'infini où il est englouti. » Pascal (Pensées)</a:t>
            </a:r>
            <a:endParaRPr lang="fr-FR" sz="1400" i="1" dirty="0"/>
          </a:p>
        </p:txBody>
      </p:sp>
      <p:sp>
        <p:nvSpPr>
          <p:cNvPr id="7" name="Espace réservé de la date 6">
            <a:extLst>
              <a:ext uri="{FF2B5EF4-FFF2-40B4-BE49-F238E27FC236}">
                <a16:creationId xmlns:a16="http://schemas.microsoft.com/office/drawing/2014/main" id="{14B19B70-4F92-8B18-FD3E-A4305321EB57}"/>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152390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CF4C5EE-67C7-495F-8559-3880EF919D21}"/>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6719CA51-4715-49B2-B0A3-950C45B7C309}"/>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3</a:t>
            </a:fld>
            <a:endParaRPr lang="en-GB" dirty="0"/>
          </a:p>
        </p:txBody>
      </p:sp>
      <p:sp>
        <p:nvSpPr>
          <p:cNvPr id="13" name="ZoneTexte 12">
            <a:extLst>
              <a:ext uri="{FF2B5EF4-FFF2-40B4-BE49-F238E27FC236}">
                <a16:creationId xmlns:a16="http://schemas.microsoft.com/office/drawing/2014/main" id="{C582E293-0ED6-D458-003B-B6C79C6DCC67}"/>
              </a:ext>
            </a:extLst>
          </p:cNvPr>
          <p:cNvSpPr txBox="1"/>
          <p:nvPr/>
        </p:nvSpPr>
        <p:spPr>
          <a:xfrm>
            <a:off x="7181784" y="324306"/>
            <a:ext cx="394594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Aux origines de la science moderne</a:t>
            </a:r>
          </a:p>
        </p:txBody>
      </p:sp>
      <p:pic>
        <p:nvPicPr>
          <p:cNvPr id="17" name="Image 16">
            <a:extLst>
              <a:ext uri="{FF2B5EF4-FFF2-40B4-BE49-F238E27FC236}">
                <a16:creationId xmlns:a16="http://schemas.microsoft.com/office/drawing/2014/main" id="{1CD7F4E2-F5B0-6A6B-E651-C010867F9FE1}"/>
              </a:ext>
            </a:extLst>
          </p:cNvPr>
          <p:cNvPicPr>
            <a:picLocks noChangeAspect="1"/>
          </p:cNvPicPr>
          <p:nvPr/>
        </p:nvPicPr>
        <p:blipFill>
          <a:blip r:embed="rId2"/>
          <a:srcRect l="17184" t="21775" r="11812" b="34256"/>
          <a:stretch/>
        </p:blipFill>
        <p:spPr>
          <a:xfrm>
            <a:off x="3394953" y="1303506"/>
            <a:ext cx="6926091" cy="2412460"/>
          </a:xfrm>
          <a:prstGeom prst="rect">
            <a:avLst/>
          </a:prstGeom>
          <a:ln>
            <a:solidFill>
              <a:srgbClr val="FF0000"/>
            </a:solidFill>
          </a:ln>
        </p:spPr>
      </p:pic>
      <p:sp>
        <p:nvSpPr>
          <p:cNvPr id="32" name="Phylactère : pensées 31">
            <a:extLst>
              <a:ext uri="{FF2B5EF4-FFF2-40B4-BE49-F238E27FC236}">
                <a16:creationId xmlns:a16="http://schemas.microsoft.com/office/drawing/2014/main" id="{27709ACE-9B5B-F846-C28B-976415E5014A}"/>
              </a:ext>
            </a:extLst>
          </p:cNvPr>
          <p:cNvSpPr/>
          <p:nvPr/>
        </p:nvSpPr>
        <p:spPr>
          <a:xfrm>
            <a:off x="6648959" y="3800724"/>
            <a:ext cx="2017987" cy="786888"/>
          </a:xfrm>
          <a:prstGeom prst="cloudCallout">
            <a:avLst>
              <a:gd name="adj1" fmla="val -106292"/>
              <a:gd name="adj2" fmla="val -14974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Le Ciron de Pascal</a:t>
            </a:r>
          </a:p>
        </p:txBody>
      </p:sp>
      <p:sp>
        <p:nvSpPr>
          <p:cNvPr id="35" name="ZoneTexte 34">
            <a:extLst>
              <a:ext uri="{FF2B5EF4-FFF2-40B4-BE49-F238E27FC236}">
                <a16:creationId xmlns:a16="http://schemas.microsoft.com/office/drawing/2014/main" id="{B65CFDD6-B52A-9E19-D300-A0004C7CB52A}"/>
              </a:ext>
            </a:extLst>
          </p:cNvPr>
          <p:cNvSpPr txBox="1"/>
          <p:nvPr/>
        </p:nvSpPr>
        <p:spPr>
          <a:xfrm>
            <a:off x="6708226" y="4736366"/>
            <a:ext cx="4193629" cy="1200329"/>
          </a:xfrm>
          <a:prstGeom prst="rect">
            <a:avLst/>
          </a:prstGeom>
          <a:noFill/>
        </p:spPr>
        <p:txBody>
          <a:bodyPr wrap="square">
            <a:spAutoFit/>
          </a:bodyPr>
          <a:lstStyle/>
          <a:p>
            <a:r>
              <a:rPr lang="fr-FR" sz="1200" dirty="0"/>
              <a:t>« </a:t>
            </a:r>
            <a:r>
              <a:rPr lang="fr-FR" sz="1200" i="1" dirty="0"/>
              <a:t>Qu'un ciron lui offre dans la petitesse de son corps des parties incomparablement plus petites, des jambes avec des jointures, des veines dans ces </a:t>
            </a:r>
            <a:r>
              <a:rPr lang="fr-FR" sz="1000" i="1" dirty="0"/>
              <a:t>jambes</a:t>
            </a:r>
            <a:r>
              <a:rPr lang="fr-FR" sz="1200" i="1" dirty="0"/>
              <a:t>, du sang dans ces veines, des humeurs dans ce sang, des gouttes dans ces humeurs, des vapeurs dans ces gouttes ; … </a:t>
            </a:r>
            <a:r>
              <a:rPr lang="fr-FR" sz="1200" dirty="0"/>
              <a:t>» Pascal</a:t>
            </a:r>
          </a:p>
        </p:txBody>
      </p:sp>
      <p:sp>
        <p:nvSpPr>
          <p:cNvPr id="42" name="Phylactère : pensées 41">
            <a:extLst>
              <a:ext uri="{FF2B5EF4-FFF2-40B4-BE49-F238E27FC236}">
                <a16:creationId xmlns:a16="http://schemas.microsoft.com/office/drawing/2014/main" id="{2D776A20-C933-41AC-F232-67F817606AF0}"/>
              </a:ext>
            </a:extLst>
          </p:cNvPr>
          <p:cNvSpPr/>
          <p:nvPr/>
        </p:nvSpPr>
        <p:spPr>
          <a:xfrm>
            <a:off x="3394953" y="3857583"/>
            <a:ext cx="2017987" cy="786888"/>
          </a:xfrm>
          <a:prstGeom prst="cloudCallout">
            <a:avLst>
              <a:gd name="adj1" fmla="val 4863"/>
              <a:gd name="adj2" fmla="val -116463"/>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L’atomisme de Démocrite</a:t>
            </a:r>
          </a:p>
          <a:p>
            <a:pPr algn="ctr"/>
            <a:r>
              <a:rPr lang="fr-FR" sz="900" dirty="0"/>
              <a:t>(circa 400 avant JC)</a:t>
            </a:r>
          </a:p>
        </p:txBody>
      </p:sp>
      <p:sp>
        <p:nvSpPr>
          <p:cNvPr id="56" name="ZoneTexte 55">
            <a:extLst>
              <a:ext uri="{FF2B5EF4-FFF2-40B4-BE49-F238E27FC236}">
                <a16:creationId xmlns:a16="http://schemas.microsoft.com/office/drawing/2014/main" id="{C775E5EE-9D9D-B99C-4A42-5401B44D20E7}"/>
              </a:ext>
            </a:extLst>
          </p:cNvPr>
          <p:cNvSpPr txBox="1"/>
          <p:nvPr/>
        </p:nvSpPr>
        <p:spPr>
          <a:xfrm>
            <a:off x="1787417" y="4713695"/>
            <a:ext cx="4637032" cy="1446550"/>
          </a:xfrm>
          <a:prstGeom prst="rect">
            <a:avLst/>
          </a:prstGeom>
          <a:noFill/>
        </p:spPr>
        <p:txBody>
          <a:bodyPr wrap="square">
            <a:spAutoFit/>
          </a:bodyPr>
          <a:lstStyle/>
          <a:p>
            <a:r>
              <a:rPr lang="fr-FR" sz="1100" b="0" i="1" dirty="0">
                <a:solidFill>
                  <a:srgbClr val="202122"/>
                </a:solidFill>
                <a:effectLst/>
              </a:rPr>
              <a:t>« Si tout corps est divisible à l'infini, de deux choses l'une : ou il ne restera rien, ou il restera quelque chose. Dans le premier cas, la division ne saurait aboutir à un néant pur et simple, car alors la matière n'aurait qu'une existence virtuelle, dans le second cas on se pose la question : que reste-t-il ? La réponse la plus logique, c'est l'existence d'éléments réels, indivisibles et insécables appelés donc atomes. »</a:t>
            </a:r>
          </a:p>
          <a:p>
            <a:r>
              <a:rPr lang="fr-FR" sz="1100" dirty="0">
                <a:solidFill>
                  <a:srgbClr val="002060"/>
                </a:solidFill>
              </a:rPr>
              <a:t>Conclusions justes, sur des bases douteuses</a:t>
            </a:r>
          </a:p>
        </p:txBody>
      </p:sp>
      <p:sp>
        <p:nvSpPr>
          <p:cNvPr id="4" name="Espace réservé de la date 3">
            <a:extLst>
              <a:ext uri="{FF2B5EF4-FFF2-40B4-BE49-F238E27FC236}">
                <a16:creationId xmlns:a16="http://schemas.microsoft.com/office/drawing/2014/main" id="{8024ECE3-9005-31AA-BBFF-78F85FB743E7}"/>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13745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p:bldP spid="42" grpId="0" animBg="1"/>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B5115-C59E-680D-859B-F799F0AA71B4}"/>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414ABE4-3E14-FF5C-84BF-761584FE9198}"/>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BB9DD3B8-0478-C7D1-60AD-2AD4D65B3401}"/>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4</a:t>
            </a:fld>
            <a:endParaRPr lang="en-GB" dirty="0"/>
          </a:p>
        </p:txBody>
      </p:sp>
      <p:sp>
        <p:nvSpPr>
          <p:cNvPr id="13" name="ZoneTexte 12">
            <a:extLst>
              <a:ext uri="{FF2B5EF4-FFF2-40B4-BE49-F238E27FC236}">
                <a16:creationId xmlns:a16="http://schemas.microsoft.com/office/drawing/2014/main" id="{4D110D96-C957-D77B-479B-ECABB5B083DD}"/>
              </a:ext>
            </a:extLst>
          </p:cNvPr>
          <p:cNvSpPr txBox="1"/>
          <p:nvPr/>
        </p:nvSpPr>
        <p:spPr>
          <a:xfrm>
            <a:off x="7181784" y="324306"/>
            <a:ext cx="394594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Aux origines de la science moderne</a:t>
            </a:r>
          </a:p>
        </p:txBody>
      </p:sp>
      <p:pic>
        <p:nvPicPr>
          <p:cNvPr id="17" name="Image 16">
            <a:extLst>
              <a:ext uri="{FF2B5EF4-FFF2-40B4-BE49-F238E27FC236}">
                <a16:creationId xmlns:a16="http://schemas.microsoft.com/office/drawing/2014/main" id="{EBC46F5E-ADDE-A24D-81A0-4012B19E9A5D}"/>
              </a:ext>
            </a:extLst>
          </p:cNvPr>
          <p:cNvPicPr>
            <a:picLocks noChangeAspect="1"/>
          </p:cNvPicPr>
          <p:nvPr/>
        </p:nvPicPr>
        <p:blipFill>
          <a:blip r:embed="rId2"/>
          <a:srcRect l="17184" t="21775" r="11812" b="34256"/>
          <a:stretch/>
        </p:blipFill>
        <p:spPr>
          <a:xfrm>
            <a:off x="3103291" y="1187693"/>
            <a:ext cx="6926091" cy="2412460"/>
          </a:xfrm>
          <a:prstGeom prst="rect">
            <a:avLst/>
          </a:prstGeom>
          <a:ln>
            <a:solidFill>
              <a:srgbClr val="FF0000"/>
            </a:solidFill>
          </a:ln>
        </p:spPr>
      </p:pic>
      <p:sp>
        <p:nvSpPr>
          <p:cNvPr id="32" name="Phylactère : pensées 31">
            <a:extLst>
              <a:ext uri="{FF2B5EF4-FFF2-40B4-BE49-F238E27FC236}">
                <a16:creationId xmlns:a16="http://schemas.microsoft.com/office/drawing/2014/main" id="{63C5D249-4B47-8867-2D73-A329158FE3BD}"/>
              </a:ext>
            </a:extLst>
          </p:cNvPr>
          <p:cNvSpPr/>
          <p:nvPr/>
        </p:nvSpPr>
        <p:spPr>
          <a:xfrm>
            <a:off x="5087006" y="3865466"/>
            <a:ext cx="2017987" cy="786888"/>
          </a:xfrm>
          <a:prstGeom prst="cloudCallout">
            <a:avLst>
              <a:gd name="adj1" fmla="val 49003"/>
              <a:gd name="adj2" fmla="val -100436"/>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La mesure de la Terre</a:t>
            </a:r>
          </a:p>
        </p:txBody>
      </p:sp>
      <p:sp>
        <p:nvSpPr>
          <p:cNvPr id="42" name="Phylactère : pensées 41">
            <a:extLst>
              <a:ext uri="{FF2B5EF4-FFF2-40B4-BE49-F238E27FC236}">
                <a16:creationId xmlns:a16="http://schemas.microsoft.com/office/drawing/2014/main" id="{A5763653-36B7-4E26-8E35-506ACBBC71F8}"/>
              </a:ext>
            </a:extLst>
          </p:cNvPr>
          <p:cNvSpPr/>
          <p:nvPr/>
        </p:nvSpPr>
        <p:spPr>
          <a:xfrm>
            <a:off x="8187669" y="3752193"/>
            <a:ext cx="2564414" cy="900161"/>
          </a:xfrm>
          <a:prstGeom prst="cloudCallout">
            <a:avLst>
              <a:gd name="adj1" fmla="val -19356"/>
              <a:gd name="adj2" fmla="val -119468"/>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Le système solaire – la sphère des fixes (200 000 diamètres terrestres ?)</a:t>
            </a:r>
          </a:p>
        </p:txBody>
      </p:sp>
      <p:pic>
        <p:nvPicPr>
          <p:cNvPr id="4" name="Image 3">
            <a:extLst>
              <a:ext uri="{FF2B5EF4-FFF2-40B4-BE49-F238E27FC236}">
                <a16:creationId xmlns:a16="http://schemas.microsoft.com/office/drawing/2014/main" id="{4E7AB731-09E3-A93A-DB81-556B3A2F8E34}"/>
              </a:ext>
            </a:extLst>
          </p:cNvPr>
          <p:cNvPicPr>
            <a:picLocks noChangeAspect="1"/>
          </p:cNvPicPr>
          <p:nvPr/>
        </p:nvPicPr>
        <p:blipFill>
          <a:blip r:embed="rId3"/>
          <a:stretch>
            <a:fillRect/>
          </a:stretch>
        </p:blipFill>
        <p:spPr>
          <a:xfrm>
            <a:off x="2639299" y="4219611"/>
            <a:ext cx="2244616" cy="1400641"/>
          </a:xfrm>
          <a:prstGeom prst="rect">
            <a:avLst/>
          </a:prstGeom>
        </p:spPr>
      </p:pic>
      <p:sp>
        <p:nvSpPr>
          <p:cNvPr id="5" name="ZoneTexte 4">
            <a:extLst>
              <a:ext uri="{FF2B5EF4-FFF2-40B4-BE49-F238E27FC236}">
                <a16:creationId xmlns:a16="http://schemas.microsoft.com/office/drawing/2014/main" id="{8040F6AE-01F8-D772-0439-E22B9E3B7848}"/>
              </a:ext>
            </a:extLst>
          </p:cNvPr>
          <p:cNvSpPr txBox="1"/>
          <p:nvPr/>
        </p:nvSpPr>
        <p:spPr>
          <a:xfrm>
            <a:off x="5215757" y="4917667"/>
            <a:ext cx="1760483" cy="600164"/>
          </a:xfrm>
          <a:prstGeom prst="rect">
            <a:avLst/>
          </a:prstGeom>
          <a:noFill/>
        </p:spPr>
        <p:txBody>
          <a:bodyPr wrap="square" rtlCol="0">
            <a:spAutoFit/>
          </a:bodyPr>
          <a:lstStyle/>
          <a:p>
            <a:r>
              <a:rPr lang="fr-FR" sz="1100" dirty="0">
                <a:solidFill>
                  <a:srgbClr val="0070C0"/>
                </a:solidFill>
              </a:rPr>
              <a:t>Environ 40 000 km</a:t>
            </a:r>
          </a:p>
          <a:p>
            <a:r>
              <a:rPr lang="fr-FR" sz="1100" dirty="0"/>
              <a:t>Eratosthène </a:t>
            </a:r>
          </a:p>
          <a:p>
            <a:r>
              <a:rPr lang="fr-FR" sz="1050" dirty="0"/>
              <a:t>(circa -200 avant JC)</a:t>
            </a:r>
          </a:p>
        </p:txBody>
      </p:sp>
      <p:sp>
        <p:nvSpPr>
          <p:cNvPr id="6" name="ZoneTexte 5">
            <a:extLst>
              <a:ext uri="{FF2B5EF4-FFF2-40B4-BE49-F238E27FC236}">
                <a16:creationId xmlns:a16="http://schemas.microsoft.com/office/drawing/2014/main" id="{E89CD58F-E7A1-E08C-1907-0643A8F68993}"/>
              </a:ext>
            </a:extLst>
          </p:cNvPr>
          <p:cNvSpPr txBox="1"/>
          <p:nvPr/>
        </p:nvSpPr>
        <p:spPr>
          <a:xfrm>
            <a:off x="7401964" y="4737489"/>
            <a:ext cx="2032495" cy="754053"/>
          </a:xfrm>
          <a:prstGeom prst="rect">
            <a:avLst/>
          </a:prstGeom>
          <a:noFill/>
        </p:spPr>
        <p:txBody>
          <a:bodyPr wrap="square" rtlCol="0">
            <a:spAutoFit/>
          </a:bodyPr>
          <a:lstStyle/>
          <a:p>
            <a:r>
              <a:rPr lang="fr-FR" sz="1100" dirty="0">
                <a:solidFill>
                  <a:srgbClr val="0070C0"/>
                </a:solidFill>
              </a:rPr>
              <a:t>Méthode de la parallaxe</a:t>
            </a:r>
          </a:p>
          <a:p>
            <a:r>
              <a:rPr lang="fr-FR" sz="1100" dirty="0">
                <a:solidFill>
                  <a:srgbClr val="0070C0"/>
                </a:solidFill>
              </a:rPr>
              <a:t>Terre-Lune</a:t>
            </a:r>
          </a:p>
          <a:p>
            <a:r>
              <a:rPr lang="fr-FR" sz="1050" dirty="0"/>
              <a:t>(circa -200 avant JC)</a:t>
            </a:r>
          </a:p>
          <a:p>
            <a:r>
              <a:rPr lang="fr-FR" sz="1050" dirty="0"/>
              <a:t>Puis </a:t>
            </a:r>
            <a:r>
              <a:rPr lang="fr-FR" sz="1050" dirty="0">
                <a:solidFill>
                  <a:srgbClr val="0070C0"/>
                </a:solidFill>
              </a:rPr>
              <a:t>Terre-Soleil</a:t>
            </a:r>
          </a:p>
        </p:txBody>
      </p:sp>
      <p:pic>
        <p:nvPicPr>
          <p:cNvPr id="7" name="Image 6">
            <a:extLst>
              <a:ext uri="{FF2B5EF4-FFF2-40B4-BE49-F238E27FC236}">
                <a16:creationId xmlns:a16="http://schemas.microsoft.com/office/drawing/2014/main" id="{42EC12EE-8982-B11F-7D1E-A7E8A1510B62}"/>
              </a:ext>
            </a:extLst>
          </p:cNvPr>
          <p:cNvPicPr>
            <a:picLocks noChangeAspect="1"/>
          </p:cNvPicPr>
          <p:nvPr/>
        </p:nvPicPr>
        <p:blipFill>
          <a:blip r:embed="rId4"/>
          <a:stretch>
            <a:fillRect/>
          </a:stretch>
        </p:blipFill>
        <p:spPr>
          <a:xfrm>
            <a:off x="9280689" y="4737489"/>
            <a:ext cx="1704758" cy="741199"/>
          </a:xfrm>
          <a:prstGeom prst="rect">
            <a:avLst/>
          </a:prstGeom>
        </p:spPr>
      </p:pic>
      <p:sp>
        <p:nvSpPr>
          <p:cNvPr id="8" name="Flèche : droite 7">
            <a:extLst>
              <a:ext uri="{FF2B5EF4-FFF2-40B4-BE49-F238E27FC236}">
                <a16:creationId xmlns:a16="http://schemas.microsoft.com/office/drawing/2014/main" id="{EA3F837A-8333-2A54-4D65-C730C098680A}"/>
              </a:ext>
            </a:extLst>
          </p:cNvPr>
          <p:cNvSpPr/>
          <p:nvPr/>
        </p:nvSpPr>
        <p:spPr>
          <a:xfrm>
            <a:off x="8489731" y="1923393"/>
            <a:ext cx="1387366" cy="102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1C8E2B6D-68B3-5A0D-B346-12EC6B7674C7}"/>
              </a:ext>
            </a:extLst>
          </p:cNvPr>
          <p:cNvSpPr/>
          <p:nvPr/>
        </p:nvSpPr>
        <p:spPr>
          <a:xfrm rot="10800000">
            <a:off x="3368566" y="1923393"/>
            <a:ext cx="1387366" cy="1024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e la date 9">
            <a:extLst>
              <a:ext uri="{FF2B5EF4-FFF2-40B4-BE49-F238E27FC236}">
                <a16:creationId xmlns:a16="http://schemas.microsoft.com/office/drawing/2014/main" id="{9F43935D-22FE-7B11-AF6D-5F0E1312CDAC}"/>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35653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2" grpId="0" animBg="1"/>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7A21CB8-4A08-70F3-9314-BEC0D98D1D5D}"/>
              </a:ext>
            </a:extLst>
          </p:cNvPr>
          <p:cNvSpPr>
            <a:spLocks noGrp="1"/>
          </p:cNvSpPr>
          <p:nvPr>
            <p:ph type="dt" sz="half" idx="10"/>
          </p:nvPr>
        </p:nvSpPr>
        <p:spPr/>
        <p:txBody>
          <a:bodyPr/>
          <a:lstStyle/>
          <a:p>
            <a:r>
              <a:rPr lang="fr-FR"/>
              <a:t>2025-2026</a:t>
            </a:r>
            <a:endParaRPr lang="en-GB"/>
          </a:p>
        </p:txBody>
      </p:sp>
      <p:sp>
        <p:nvSpPr>
          <p:cNvPr id="3" name="Espace réservé du pied de page 2">
            <a:extLst>
              <a:ext uri="{FF2B5EF4-FFF2-40B4-BE49-F238E27FC236}">
                <a16:creationId xmlns:a16="http://schemas.microsoft.com/office/drawing/2014/main" id="{21A2D601-F28F-3E6C-BE6B-A41CC6F87BDD}"/>
              </a:ext>
            </a:extLst>
          </p:cNvPr>
          <p:cNvSpPr>
            <a:spLocks noGrp="1"/>
          </p:cNvSpPr>
          <p:nvPr>
            <p:ph type="ftr" sz="quarter" idx="11"/>
          </p:nvPr>
        </p:nvSpPr>
        <p:spPr/>
        <p:txBody>
          <a:bodyPr/>
          <a:lstStyle/>
          <a:p>
            <a:r>
              <a:rPr lang="fr-FR"/>
              <a:t>Comprendre le monde ... les deux infinis</a:t>
            </a:r>
            <a:endParaRPr lang="en-GB" dirty="0"/>
          </a:p>
        </p:txBody>
      </p:sp>
      <p:sp>
        <p:nvSpPr>
          <p:cNvPr id="4" name="Espace réservé du numéro de diapositive 3">
            <a:extLst>
              <a:ext uri="{FF2B5EF4-FFF2-40B4-BE49-F238E27FC236}">
                <a16:creationId xmlns:a16="http://schemas.microsoft.com/office/drawing/2014/main" id="{C82311F9-BCF2-F7DC-3209-841C4E22E4C2}"/>
              </a:ext>
            </a:extLst>
          </p:cNvPr>
          <p:cNvSpPr>
            <a:spLocks noGrp="1"/>
          </p:cNvSpPr>
          <p:nvPr>
            <p:ph type="sldNum" sz="quarter" idx="12"/>
          </p:nvPr>
        </p:nvSpPr>
        <p:spPr/>
        <p:txBody>
          <a:bodyPr/>
          <a:lstStyle/>
          <a:p>
            <a:fld id="{28CF56FF-A9C7-48CE-B5A8-E2EC5C60375F}" type="slidenum">
              <a:rPr lang="en-GB" smtClean="0"/>
              <a:t>5</a:t>
            </a:fld>
            <a:endParaRPr lang="en-GB"/>
          </a:p>
        </p:txBody>
      </p:sp>
      <p:sp>
        <p:nvSpPr>
          <p:cNvPr id="5" name="ZoneTexte 4">
            <a:extLst>
              <a:ext uri="{FF2B5EF4-FFF2-40B4-BE49-F238E27FC236}">
                <a16:creationId xmlns:a16="http://schemas.microsoft.com/office/drawing/2014/main" id="{4A4C54CA-36C2-6ED8-4185-04253BDFE4B5}"/>
              </a:ext>
            </a:extLst>
          </p:cNvPr>
          <p:cNvSpPr txBox="1"/>
          <p:nvPr/>
        </p:nvSpPr>
        <p:spPr>
          <a:xfrm>
            <a:off x="7181784" y="324306"/>
            <a:ext cx="394594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Les paradoxes de l’infini</a:t>
            </a:r>
          </a:p>
        </p:txBody>
      </p:sp>
      <p:grpSp>
        <p:nvGrpSpPr>
          <p:cNvPr id="8" name="Groupe 7">
            <a:extLst>
              <a:ext uri="{FF2B5EF4-FFF2-40B4-BE49-F238E27FC236}">
                <a16:creationId xmlns:a16="http://schemas.microsoft.com/office/drawing/2014/main" id="{2054E2BE-5BA6-3A48-2DF0-7B8D4B7EE749}"/>
              </a:ext>
            </a:extLst>
          </p:cNvPr>
          <p:cNvGrpSpPr/>
          <p:nvPr/>
        </p:nvGrpSpPr>
        <p:grpSpPr>
          <a:xfrm>
            <a:off x="2257425" y="1737223"/>
            <a:ext cx="3667125" cy="3383554"/>
            <a:chOff x="2257425" y="1285875"/>
            <a:chExt cx="3667125" cy="3383554"/>
          </a:xfrm>
        </p:grpSpPr>
        <p:pic>
          <p:nvPicPr>
            <p:cNvPr id="6" name="Image 5">
              <a:extLst>
                <a:ext uri="{FF2B5EF4-FFF2-40B4-BE49-F238E27FC236}">
                  <a16:creationId xmlns:a16="http://schemas.microsoft.com/office/drawing/2014/main" id="{5CEE853A-6F3C-CDF4-7934-C4C1E6C876DC}"/>
                </a:ext>
              </a:extLst>
            </p:cNvPr>
            <p:cNvPicPr>
              <a:picLocks noChangeAspect="1"/>
            </p:cNvPicPr>
            <p:nvPr/>
          </p:nvPicPr>
          <p:blipFill>
            <a:blip r:embed="rId2"/>
            <a:stretch>
              <a:fillRect/>
            </a:stretch>
          </p:blipFill>
          <p:spPr>
            <a:xfrm>
              <a:off x="2257425" y="1285875"/>
              <a:ext cx="3024868" cy="3024868"/>
            </a:xfrm>
            <a:prstGeom prst="rect">
              <a:avLst/>
            </a:prstGeom>
            <a:ln>
              <a:solidFill>
                <a:srgbClr val="C00000"/>
              </a:solidFill>
            </a:ln>
          </p:spPr>
        </p:pic>
        <p:sp>
          <p:nvSpPr>
            <p:cNvPr id="7" name="ZoneTexte 6">
              <a:extLst>
                <a:ext uri="{FF2B5EF4-FFF2-40B4-BE49-F238E27FC236}">
                  <a16:creationId xmlns:a16="http://schemas.microsoft.com/office/drawing/2014/main" id="{93988039-0B83-72FD-A680-22FDADA67167}"/>
                </a:ext>
              </a:extLst>
            </p:cNvPr>
            <p:cNvSpPr txBox="1"/>
            <p:nvPr/>
          </p:nvSpPr>
          <p:spPr>
            <a:xfrm>
              <a:off x="2257425" y="4438597"/>
              <a:ext cx="3667125" cy="230832"/>
            </a:xfrm>
            <a:prstGeom prst="rect">
              <a:avLst/>
            </a:prstGeom>
            <a:noFill/>
          </p:spPr>
          <p:txBody>
            <a:bodyPr wrap="square" rtlCol="0">
              <a:spAutoFit/>
            </a:bodyPr>
            <a:lstStyle/>
            <a:p>
              <a:r>
                <a:rPr lang="fr-FR" sz="900" dirty="0"/>
                <a:t>Paradoxe de Zénon - Par </a:t>
              </a:r>
              <a:r>
                <a:rPr lang="fr-FR" sz="900" dirty="0">
                  <a:hlinkClick r:id="rId3"/>
                </a:rPr>
                <a:t>M. Grandjean</a:t>
              </a:r>
              <a:r>
                <a:rPr lang="fr-FR" sz="900" dirty="0"/>
                <a:t> – CC by-SA 4.0 Int</a:t>
              </a:r>
            </a:p>
          </p:txBody>
        </p:sp>
      </p:grpSp>
      <p:sp>
        <p:nvSpPr>
          <p:cNvPr id="9" name="ZoneTexte 8">
            <a:extLst>
              <a:ext uri="{FF2B5EF4-FFF2-40B4-BE49-F238E27FC236}">
                <a16:creationId xmlns:a16="http://schemas.microsoft.com/office/drawing/2014/main" id="{2FD90EFD-41FC-C909-3B52-35B6A9A64811}"/>
              </a:ext>
            </a:extLst>
          </p:cNvPr>
          <p:cNvSpPr txBox="1"/>
          <p:nvPr/>
        </p:nvSpPr>
        <p:spPr>
          <a:xfrm>
            <a:off x="2147207" y="1224643"/>
            <a:ext cx="3948793" cy="307777"/>
          </a:xfrm>
          <a:prstGeom prst="rect">
            <a:avLst/>
          </a:prstGeom>
          <a:noFill/>
        </p:spPr>
        <p:txBody>
          <a:bodyPr wrap="square" rtlCol="0">
            <a:spAutoFit/>
          </a:bodyPr>
          <a:lstStyle/>
          <a:p>
            <a:r>
              <a:rPr lang="fr-FR" sz="1400" dirty="0">
                <a:solidFill>
                  <a:srgbClr val="0070C0"/>
                </a:solidFill>
              </a:rPr>
              <a:t>Paradoxe de Zénon – Achille et la tortue</a:t>
            </a:r>
          </a:p>
        </p:txBody>
      </p:sp>
      <p:sp>
        <p:nvSpPr>
          <p:cNvPr id="10" name="ZoneTexte 9">
            <a:extLst>
              <a:ext uri="{FF2B5EF4-FFF2-40B4-BE49-F238E27FC236}">
                <a16:creationId xmlns:a16="http://schemas.microsoft.com/office/drawing/2014/main" id="{603AB7D2-E494-5FD7-56CE-A640F0411411}"/>
              </a:ext>
            </a:extLst>
          </p:cNvPr>
          <p:cNvSpPr txBox="1"/>
          <p:nvPr/>
        </p:nvSpPr>
        <p:spPr>
          <a:xfrm>
            <a:off x="2257425" y="5248631"/>
            <a:ext cx="3024868" cy="646331"/>
          </a:xfrm>
          <a:prstGeom prst="rect">
            <a:avLst/>
          </a:prstGeom>
          <a:noFill/>
        </p:spPr>
        <p:txBody>
          <a:bodyPr wrap="square" rtlCol="0">
            <a:spAutoFit/>
          </a:bodyPr>
          <a:lstStyle/>
          <a:p>
            <a:r>
              <a:rPr lang="fr-FR" sz="1200" dirty="0">
                <a:solidFill>
                  <a:srgbClr val="FF0000"/>
                </a:solidFill>
              </a:rPr>
              <a:t>L’infiniment petit n’existe pas ! </a:t>
            </a:r>
            <a:r>
              <a:rPr lang="fr-FR" sz="1200" dirty="0">
                <a:solidFill>
                  <a:srgbClr val="002060"/>
                </a:solidFill>
              </a:rPr>
              <a:t>La mécanique quantique le prouvera – mais pour d’autres raisons.</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CB988C8-67E6-217B-B920-B4996F7A98D0}"/>
                  </a:ext>
                </a:extLst>
              </p:cNvPr>
              <p:cNvSpPr txBox="1"/>
              <p:nvPr/>
            </p:nvSpPr>
            <p:spPr>
              <a:xfrm>
                <a:off x="7031863" y="1224642"/>
                <a:ext cx="3948793" cy="834396"/>
              </a:xfrm>
              <a:prstGeom prst="rect">
                <a:avLst/>
              </a:prstGeom>
              <a:noFill/>
            </p:spPr>
            <p:txBody>
              <a:bodyPr wrap="square" rtlCol="0">
                <a:spAutoFit/>
              </a:bodyPr>
              <a:lstStyle/>
              <a:p>
                <a:r>
                  <a:rPr lang="fr-FR" sz="1400" dirty="0">
                    <a:solidFill>
                      <a:srgbClr val="0070C0"/>
                    </a:solidFill>
                  </a:rPr>
                  <a:t>La somme des entiers positifs est négative</a:t>
                </a:r>
              </a:p>
              <a:p>
                <a:pPr/>
                <a14:m>
                  <m:oMathPara xmlns:m="http://schemas.openxmlformats.org/officeDocument/2006/math">
                    <m:oMathParaPr>
                      <m:jc m:val="centerGroup"/>
                    </m:oMathParaPr>
                    <m:oMath xmlns:m="http://schemas.openxmlformats.org/officeDocument/2006/math">
                      <m:r>
                        <a:rPr lang="fr-FR" sz="1400" b="0" i="1" smtClean="0">
                          <a:solidFill>
                            <a:srgbClr val="0070C0"/>
                          </a:solidFill>
                          <a:latin typeface="Cambria Math" panose="02040503050406030204" pitchFamily="18" charset="0"/>
                        </a:rPr>
                        <m:t>𝑆</m:t>
                      </m:r>
                      <m:r>
                        <a:rPr lang="fr-FR" sz="1400" b="0" i="1" smtClean="0">
                          <a:solidFill>
                            <a:srgbClr val="0070C0"/>
                          </a:solidFill>
                          <a:latin typeface="Cambria Math" panose="02040503050406030204" pitchFamily="18" charset="0"/>
                        </a:rPr>
                        <m:t>=1+2+3+4+ …=</m:t>
                      </m:r>
                      <m:nary>
                        <m:naryPr>
                          <m:chr m:val="∑"/>
                          <m:supHide m:val="on"/>
                          <m:ctrlPr>
                            <a:rPr lang="fr-FR" sz="1400" b="0" i="1" smtClean="0">
                              <a:solidFill>
                                <a:srgbClr val="FF0000"/>
                              </a:solidFill>
                              <a:latin typeface="Cambria Math" panose="02040503050406030204" pitchFamily="18" charset="0"/>
                            </a:rPr>
                          </m:ctrlPr>
                        </m:naryPr>
                        <m:sub>
                          <m:r>
                            <m:rPr>
                              <m:brk m:alnAt="7"/>
                            </m:rPr>
                            <a:rPr lang="fr-FR" sz="1400" b="0" i="1" smtClean="0">
                              <a:solidFill>
                                <a:srgbClr val="FF0000"/>
                              </a:solidFill>
                              <a:latin typeface="Cambria Math" panose="02040503050406030204" pitchFamily="18" charset="0"/>
                            </a:rPr>
                            <m:t>𝑛</m:t>
                          </m:r>
                          <m:r>
                            <a:rPr lang="fr-FR" sz="1400" b="0" i="1" smtClean="0">
                              <a:solidFill>
                                <a:srgbClr val="FF0000"/>
                              </a:solidFill>
                              <a:latin typeface="Cambria Math" panose="02040503050406030204" pitchFamily="18" charset="0"/>
                            </a:rPr>
                            <m:t>=1</m:t>
                          </m:r>
                        </m:sub>
                        <m:sup/>
                        <m:e>
                          <m:r>
                            <a:rPr lang="fr-FR" sz="1400" b="0" i="1" smtClean="0">
                              <a:solidFill>
                                <a:srgbClr val="FF0000"/>
                              </a:solidFill>
                              <a:latin typeface="Cambria Math" panose="02040503050406030204" pitchFamily="18" charset="0"/>
                            </a:rPr>
                            <m:t>𝑛</m:t>
                          </m:r>
                        </m:e>
                      </m:nary>
                      <m:r>
                        <a:rPr lang="fr-FR" sz="1400" b="0" i="1" smtClean="0">
                          <a:solidFill>
                            <a:srgbClr val="FF0000"/>
                          </a:solidFill>
                          <a:latin typeface="Cambria Math" panose="02040503050406030204" pitchFamily="18" charset="0"/>
                        </a:rPr>
                        <m:t>=−</m:t>
                      </m:r>
                      <m:f>
                        <m:fPr>
                          <m:ctrlPr>
                            <a:rPr lang="fr-FR" sz="1400" b="0" i="1" smtClean="0">
                              <a:solidFill>
                                <a:srgbClr val="FF0000"/>
                              </a:solidFill>
                              <a:latin typeface="Cambria Math" panose="02040503050406030204" pitchFamily="18" charset="0"/>
                            </a:rPr>
                          </m:ctrlPr>
                        </m:fPr>
                        <m:num>
                          <m:r>
                            <a:rPr lang="fr-FR" sz="1400" b="0" i="1" smtClean="0">
                              <a:solidFill>
                                <a:srgbClr val="FF0000"/>
                              </a:solidFill>
                              <a:latin typeface="Cambria Math" panose="02040503050406030204" pitchFamily="18" charset="0"/>
                            </a:rPr>
                            <m:t>1</m:t>
                          </m:r>
                        </m:num>
                        <m:den>
                          <m:r>
                            <a:rPr lang="fr-FR" sz="1400" b="0" i="1" smtClean="0">
                              <a:solidFill>
                                <a:srgbClr val="FF0000"/>
                              </a:solidFill>
                              <a:latin typeface="Cambria Math" panose="02040503050406030204" pitchFamily="18" charset="0"/>
                            </a:rPr>
                            <m:t>12</m:t>
                          </m:r>
                        </m:den>
                      </m:f>
                    </m:oMath>
                  </m:oMathPara>
                </a14:m>
                <a:endParaRPr lang="fr-FR" sz="1400" dirty="0">
                  <a:solidFill>
                    <a:srgbClr val="0070C0"/>
                  </a:solidFill>
                </a:endParaRPr>
              </a:p>
            </p:txBody>
          </p:sp>
        </mc:Choice>
        <mc:Fallback xmlns="">
          <p:sp>
            <p:nvSpPr>
              <p:cNvPr id="11" name="ZoneTexte 10">
                <a:extLst>
                  <a:ext uri="{FF2B5EF4-FFF2-40B4-BE49-F238E27FC236}">
                    <a16:creationId xmlns:a16="http://schemas.microsoft.com/office/drawing/2014/main" id="{8CB988C8-67E6-217B-B920-B4996F7A98D0}"/>
                  </a:ext>
                </a:extLst>
              </p:cNvPr>
              <p:cNvSpPr txBox="1">
                <a:spLocks noRot="1" noChangeAspect="1" noMove="1" noResize="1" noEditPoints="1" noAdjustHandles="1" noChangeArrowheads="1" noChangeShapeType="1" noTextEdit="1"/>
              </p:cNvSpPr>
              <p:nvPr/>
            </p:nvSpPr>
            <p:spPr>
              <a:xfrm>
                <a:off x="7031863" y="1224642"/>
                <a:ext cx="3948793" cy="834396"/>
              </a:xfrm>
              <a:prstGeom prst="rect">
                <a:avLst/>
              </a:prstGeom>
              <a:blipFill>
                <a:blip r:embed="rId4"/>
                <a:stretch>
                  <a:fillRect l="-464" t="-59854" r="-2318" b="-121898"/>
                </a:stretch>
              </a:blipFill>
            </p:spPr>
            <p:txBody>
              <a:bodyPr/>
              <a:lstStyle/>
              <a:p>
                <a:r>
                  <a:rPr lang="fr-FR">
                    <a:noFill/>
                  </a:rPr>
                  <a:t> </a:t>
                </a:r>
              </a:p>
            </p:txBody>
          </p:sp>
        </mc:Fallback>
      </mc:AlternateContent>
      <p:grpSp>
        <p:nvGrpSpPr>
          <p:cNvPr id="14" name="Groupe 13">
            <a:extLst>
              <a:ext uri="{FF2B5EF4-FFF2-40B4-BE49-F238E27FC236}">
                <a16:creationId xmlns:a16="http://schemas.microsoft.com/office/drawing/2014/main" id="{054972E7-F5B6-944E-0B46-DC8610903B3C}"/>
              </a:ext>
            </a:extLst>
          </p:cNvPr>
          <p:cNvGrpSpPr/>
          <p:nvPr/>
        </p:nvGrpSpPr>
        <p:grpSpPr>
          <a:xfrm>
            <a:off x="6267452" y="2059038"/>
            <a:ext cx="5250729" cy="3123248"/>
            <a:chOff x="6267452" y="2059038"/>
            <a:chExt cx="5250729" cy="3123248"/>
          </a:xfrm>
        </p:grpSpPr>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E12C7187-89BA-B779-1E64-6F037D14E564}"/>
                    </a:ext>
                  </a:extLst>
                </p:cNvPr>
                <p:cNvSpPr txBox="1"/>
                <p:nvPr/>
              </p:nvSpPr>
              <p:spPr>
                <a:xfrm>
                  <a:off x="6267452" y="2447691"/>
                  <a:ext cx="5250729" cy="2734595"/>
                </a:xfrm>
                <a:prstGeom prst="rect">
                  <a:avLst/>
                </a:prstGeom>
                <a:noFill/>
                <a:ln>
                  <a:solidFill>
                    <a:srgbClr val="C00000"/>
                  </a:solidFill>
                </a:ln>
              </p:spPr>
              <p:txBody>
                <a:bodyPr wrap="square" rtlCol="0">
                  <a:spAutoFit/>
                </a:bodyPr>
                <a:lstStyle/>
                <a:p>
                  <a:r>
                    <a:rPr lang="fr-FR" dirty="0"/>
                    <a:t>       S= 1+2+3+4+ 5+ 6  +7+ 8+9+10 +…</a:t>
                  </a:r>
                </a:p>
                <a:p>
                  <a:r>
                    <a:rPr lang="fr-FR" dirty="0"/>
                    <a:t>      4S=    4    +  8 +  12 +    16 + …</a:t>
                  </a:r>
                </a:p>
                <a:p>
                  <a:r>
                    <a:rPr lang="fr-FR" dirty="0"/>
                    <a:t>     -3S= 1 -2 +3 -4 +5 -6 +7  -8 …=1/4</a:t>
                  </a:r>
                </a:p>
                <a:p>
                  <a:pPr algn="ctr"/>
                  <a14:m>
                    <m:oMathPara xmlns:m="http://schemas.openxmlformats.org/officeDocument/2006/math">
                      <m:oMathParaPr>
                        <m:jc m:val="centerGroup"/>
                      </m:oMathParaPr>
                      <m:oMath xmlns:m="http://schemas.openxmlformats.org/officeDocument/2006/math">
                        <m:r>
                          <a:rPr lang="fr-FR" b="0" i="1" smtClean="0">
                            <a:solidFill>
                              <a:srgbClr val="FF0000"/>
                            </a:solidFill>
                            <a:latin typeface="Cambria Math" panose="02040503050406030204" pitchFamily="18" charset="0"/>
                          </a:rPr>
                          <m:t>𝑆</m:t>
                        </m:r>
                        <m:r>
                          <a:rPr lang="fr-FR" b="0" i="1" smtClean="0">
                            <a:solidFill>
                              <a:srgbClr val="FF0000"/>
                            </a:solidFill>
                            <a:latin typeface="Cambria Math" panose="02040503050406030204" pitchFamily="18" charset="0"/>
                          </a:rPr>
                          <m:t>=−</m:t>
                        </m:r>
                        <m:f>
                          <m:fPr>
                            <m:ctrlPr>
                              <a:rPr lang="fr-FR" b="0" i="1" smtClean="0">
                                <a:solidFill>
                                  <a:srgbClr val="FF0000"/>
                                </a:solidFill>
                                <a:latin typeface="Cambria Math" panose="02040503050406030204" pitchFamily="18" charset="0"/>
                              </a:rPr>
                            </m:ctrlPr>
                          </m:fPr>
                          <m:num>
                            <m:r>
                              <a:rPr lang="fr-FR" b="0" i="1" smtClean="0">
                                <a:solidFill>
                                  <a:srgbClr val="FF0000"/>
                                </a:solidFill>
                                <a:latin typeface="Cambria Math" panose="02040503050406030204" pitchFamily="18" charset="0"/>
                              </a:rPr>
                              <m:t>1</m:t>
                            </m:r>
                          </m:num>
                          <m:den>
                            <m:r>
                              <a:rPr lang="fr-FR" b="0" i="1" smtClean="0">
                                <a:solidFill>
                                  <a:srgbClr val="FF0000"/>
                                </a:solidFill>
                                <a:latin typeface="Cambria Math" panose="02040503050406030204" pitchFamily="18" charset="0"/>
                              </a:rPr>
                              <m:t>12</m:t>
                            </m:r>
                          </m:den>
                        </m:f>
                      </m:oMath>
                    </m:oMathPara>
                  </a14:m>
                  <a:endParaRPr lang="fr-FR" dirty="0">
                    <a:solidFill>
                      <a:srgbClr val="FF0000"/>
                    </a:solidFill>
                  </a:endParaRPr>
                </a:p>
                <a:p>
                  <a:pPr algn="ctr"/>
                  <a:endParaRPr lang="fr-FR" dirty="0">
                    <a:solidFill>
                      <a:srgbClr val="FF0000"/>
                    </a:solidFill>
                  </a:endParaRPr>
                </a:p>
                <a:p>
                  <a:r>
                    <a:rPr lang="fr-FR" sz="1100" i="1" dirty="0"/>
                    <a:t>C = 1 -2 +3 -4 +5 -6 +7 -8 + 9 …</a:t>
                  </a:r>
                </a:p>
                <a:p>
                  <a:r>
                    <a:rPr lang="fr-FR" sz="1100" i="1" dirty="0"/>
                    <a:t>C =     1 -2  +3 -4  +5 -6 +7  -8 …</a:t>
                  </a:r>
                </a:p>
                <a:p>
                  <a:r>
                    <a:rPr lang="fr-FR" sz="1100" i="1" dirty="0"/>
                    <a:t>C =     1 -2 +3  -4  +5 -6 +7  -8 …</a:t>
                  </a:r>
                </a:p>
                <a:p>
                  <a:r>
                    <a:rPr lang="fr-FR" sz="1100" i="1" dirty="0"/>
                    <a:t>C =         1  -2  +3 -4  +5 -6  +7  …</a:t>
                  </a:r>
                </a:p>
                <a:p>
                  <a:r>
                    <a:rPr lang="fr-FR" sz="1100" i="1" dirty="0"/>
                    <a:t>________________________________</a:t>
                  </a:r>
                </a:p>
                <a:p>
                  <a:r>
                    <a:rPr lang="fr-FR" sz="1100" i="1" dirty="0"/>
                    <a:t>4C = 1 + 0  +0  +0 + 0 +0 +0 +0 ..=1</a:t>
                  </a:r>
                </a:p>
              </p:txBody>
            </p:sp>
          </mc:Choice>
          <mc:Fallback xmlns="">
            <p:sp>
              <p:nvSpPr>
                <p:cNvPr id="12" name="ZoneTexte 11">
                  <a:extLst>
                    <a:ext uri="{FF2B5EF4-FFF2-40B4-BE49-F238E27FC236}">
                      <a16:creationId xmlns:a16="http://schemas.microsoft.com/office/drawing/2014/main" id="{E12C7187-89BA-B779-1E64-6F037D14E564}"/>
                    </a:ext>
                  </a:extLst>
                </p:cNvPr>
                <p:cNvSpPr txBox="1">
                  <a:spLocks noRot="1" noChangeAspect="1" noMove="1" noResize="1" noEditPoints="1" noAdjustHandles="1" noChangeArrowheads="1" noChangeShapeType="1" noTextEdit="1"/>
                </p:cNvSpPr>
                <p:nvPr/>
              </p:nvSpPr>
              <p:spPr>
                <a:xfrm>
                  <a:off x="6267452" y="2447691"/>
                  <a:ext cx="5250729" cy="2734595"/>
                </a:xfrm>
                <a:prstGeom prst="rect">
                  <a:avLst/>
                </a:prstGeom>
                <a:blipFill>
                  <a:blip r:embed="rId5"/>
                  <a:stretch>
                    <a:fillRect t="-1111" b="-444"/>
                  </a:stretch>
                </a:blipFill>
                <a:ln>
                  <a:solidFill>
                    <a:srgbClr val="C00000"/>
                  </a:solidFill>
                </a:ln>
              </p:spPr>
              <p:txBody>
                <a:bodyPr/>
                <a:lstStyle/>
                <a:p>
                  <a:r>
                    <a:rPr lang="fr-FR">
                      <a:noFill/>
                    </a:rPr>
                    <a:t> </a:t>
                  </a:r>
                </a:p>
              </p:txBody>
            </p:sp>
          </mc:Fallback>
        </mc:AlternateContent>
        <p:sp>
          <p:nvSpPr>
            <p:cNvPr id="13" name="ZoneTexte 12">
              <a:extLst>
                <a:ext uri="{FF2B5EF4-FFF2-40B4-BE49-F238E27FC236}">
                  <a16:creationId xmlns:a16="http://schemas.microsoft.com/office/drawing/2014/main" id="{A6CC10C2-3BE7-E699-E03A-59C3D43581A4}"/>
                </a:ext>
              </a:extLst>
            </p:cNvPr>
            <p:cNvSpPr txBox="1"/>
            <p:nvPr/>
          </p:nvSpPr>
          <p:spPr>
            <a:xfrm>
              <a:off x="6278252" y="2059038"/>
              <a:ext cx="4572000" cy="369332"/>
            </a:xfrm>
            <a:prstGeom prst="rect">
              <a:avLst/>
            </a:prstGeom>
            <a:noFill/>
          </p:spPr>
          <p:txBody>
            <a:bodyPr wrap="square" rtlCol="0">
              <a:spAutoFit/>
            </a:bodyPr>
            <a:lstStyle/>
            <a:p>
              <a:r>
                <a:rPr lang="fr-FR" dirty="0"/>
                <a:t>Formule de Ramanujan</a:t>
              </a:r>
            </a:p>
          </p:txBody>
        </p:sp>
      </p:grpSp>
    </p:spTree>
    <p:extLst>
      <p:ext uri="{BB962C8B-B14F-4D97-AF65-F5344CB8AC3E}">
        <p14:creationId xmlns:p14="http://schemas.microsoft.com/office/powerpoint/2010/main" val="184912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942CB-F476-98EA-3BB8-E754DE8ECCFE}"/>
            </a:ext>
          </a:extLst>
        </p:cNvPr>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40FFF89-A58C-8B0F-7196-71654807D9BA}"/>
              </a:ext>
            </a:extLst>
          </p:cNvPr>
          <p:cNvSpPr>
            <a:spLocks noGrp="1"/>
          </p:cNvSpPr>
          <p:nvPr>
            <p:ph type="ftr" sz="quarter" idx="11"/>
          </p:nvPr>
        </p:nvSpPr>
        <p:spPr>
          <a:xfrm>
            <a:off x="2535566" y="6123897"/>
            <a:ext cx="7621984" cy="365125"/>
          </a:xfrm>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2524D276-4B3F-02FA-9948-B99B17F54A41}"/>
              </a:ext>
            </a:extLst>
          </p:cNvPr>
          <p:cNvSpPr>
            <a:spLocks noGrp="1"/>
          </p:cNvSpPr>
          <p:nvPr>
            <p:ph type="sldNum" sz="quarter" idx="12"/>
          </p:nvPr>
        </p:nvSpPr>
        <p:spPr>
          <a:xfrm>
            <a:off x="633352" y="782634"/>
            <a:ext cx="779971" cy="365125"/>
          </a:xfrm>
        </p:spPr>
        <p:txBody>
          <a:bodyPr/>
          <a:lstStyle/>
          <a:p>
            <a:fld id="{28CF56FF-A9C7-48CE-B5A8-E2EC5C60375F}" type="slidenum">
              <a:rPr lang="en-GB" smtClean="0"/>
              <a:t>6</a:t>
            </a:fld>
            <a:endParaRPr lang="en-GB" dirty="0"/>
          </a:p>
        </p:txBody>
      </p:sp>
      <p:grpSp>
        <p:nvGrpSpPr>
          <p:cNvPr id="4" name="Groupe 3">
            <a:extLst>
              <a:ext uri="{FF2B5EF4-FFF2-40B4-BE49-F238E27FC236}">
                <a16:creationId xmlns:a16="http://schemas.microsoft.com/office/drawing/2014/main" id="{38E76E56-0843-C776-96B8-DAD2DCB10F33}"/>
              </a:ext>
            </a:extLst>
          </p:cNvPr>
          <p:cNvGrpSpPr/>
          <p:nvPr/>
        </p:nvGrpSpPr>
        <p:grpSpPr>
          <a:xfrm>
            <a:off x="7477874" y="4168165"/>
            <a:ext cx="2111339" cy="988017"/>
            <a:chOff x="7477874" y="4168165"/>
            <a:chExt cx="2111339" cy="988017"/>
          </a:xfrm>
        </p:grpSpPr>
        <p:grpSp>
          <p:nvGrpSpPr>
            <p:cNvPr id="45" name="Groupe 44">
              <a:extLst>
                <a:ext uri="{FF2B5EF4-FFF2-40B4-BE49-F238E27FC236}">
                  <a16:creationId xmlns:a16="http://schemas.microsoft.com/office/drawing/2014/main" id="{BB233EA8-6B77-8AB7-9D47-8ED99B0FD472}"/>
                </a:ext>
              </a:extLst>
            </p:cNvPr>
            <p:cNvGrpSpPr/>
            <p:nvPr/>
          </p:nvGrpSpPr>
          <p:grpSpPr>
            <a:xfrm>
              <a:off x="7477874" y="4168165"/>
              <a:ext cx="519106" cy="988017"/>
              <a:chOff x="4581731" y="4180077"/>
              <a:chExt cx="519106" cy="988017"/>
            </a:xfrm>
          </p:grpSpPr>
          <p:pic>
            <p:nvPicPr>
              <p:cNvPr id="8" name="Image 7" descr="Une image contenant personne, homme&#10;&#10;Description générée automatiquement">
                <a:extLst>
                  <a:ext uri="{FF2B5EF4-FFF2-40B4-BE49-F238E27FC236}">
                    <a16:creationId xmlns:a16="http://schemas.microsoft.com/office/drawing/2014/main" id="{5877E795-0CF5-B08F-7EFB-9971EB464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731" y="4180077"/>
                <a:ext cx="519106" cy="659472"/>
              </a:xfrm>
              <a:prstGeom prst="rect">
                <a:avLst/>
              </a:prstGeom>
            </p:spPr>
          </p:pic>
          <p:sp>
            <p:nvSpPr>
              <p:cNvPr id="9" name="Flèche : haut 8">
                <a:extLst>
                  <a:ext uri="{FF2B5EF4-FFF2-40B4-BE49-F238E27FC236}">
                    <a16:creationId xmlns:a16="http://schemas.microsoft.com/office/drawing/2014/main" id="{769138E4-54F2-AA50-BB7F-1D0B23105D28}"/>
                  </a:ext>
                </a:extLst>
              </p:cNvPr>
              <p:cNvSpPr/>
              <p:nvPr/>
            </p:nvSpPr>
            <p:spPr>
              <a:xfrm>
                <a:off x="4802506" y="4880496"/>
                <a:ext cx="45719" cy="2875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ZoneTexte 28">
              <a:extLst>
                <a:ext uri="{FF2B5EF4-FFF2-40B4-BE49-F238E27FC236}">
                  <a16:creationId xmlns:a16="http://schemas.microsoft.com/office/drawing/2014/main" id="{F9A95B72-4455-247A-9F05-6E3A5DBFFC1C}"/>
                </a:ext>
              </a:extLst>
            </p:cNvPr>
            <p:cNvSpPr txBox="1"/>
            <p:nvPr/>
          </p:nvSpPr>
          <p:spPr>
            <a:xfrm>
              <a:off x="8021153" y="4415064"/>
              <a:ext cx="1568060" cy="276999"/>
            </a:xfrm>
            <a:prstGeom prst="rect">
              <a:avLst/>
            </a:prstGeom>
            <a:noFill/>
          </p:spPr>
          <p:txBody>
            <a:bodyPr wrap="square" rtlCol="0">
              <a:spAutoFit/>
            </a:bodyPr>
            <a:lstStyle/>
            <a:p>
              <a:r>
                <a:rPr lang="fr-FR" sz="1200" dirty="0"/>
                <a:t>Galilée (et autres)</a:t>
              </a:r>
              <a:endParaRPr lang="en-GB" sz="1200" dirty="0"/>
            </a:p>
          </p:txBody>
        </p:sp>
      </p:grpSp>
      <p:grpSp>
        <p:nvGrpSpPr>
          <p:cNvPr id="53" name="Groupe 52">
            <a:extLst>
              <a:ext uri="{FF2B5EF4-FFF2-40B4-BE49-F238E27FC236}">
                <a16:creationId xmlns:a16="http://schemas.microsoft.com/office/drawing/2014/main" id="{F204CBBB-5834-9C4C-E6B7-045B61830580}"/>
              </a:ext>
            </a:extLst>
          </p:cNvPr>
          <p:cNvGrpSpPr/>
          <p:nvPr/>
        </p:nvGrpSpPr>
        <p:grpSpPr>
          <a:xfrm>
            <a:off x="8254588" y="2233448"/>
            <a:ext cx="2873137" cy="1522915"/>
            <a:chOff x="5358444" y="2245360"/>
            <a:chExt cx="2873137" cy="1522915"/>
          </a:xfrm>
        </p:grpSpPr>
        <p:sp>
          <p:nvSpPr>
            <p:cNvPr id="22" name="Flèche : haut 21">
              <a:extLst>
                <a:ext uri="{FF2B5EF4-FFF2-40B4-BE49-F238E27FC236}">
                  <a16:creationId xmlns:a16="http://schemas.microsoft.com/office/drawing/2014/main" id="{F39B9B13-0684-FAD5-D9D3-43F8C3F4DE74}"/>
                </a:ext>
              </a:extLst>
            </p:cNvPr>
            <p:cNvSpPr/>
            <p:nvPr/>
          </p:nvSpPr>
          <p:spPr>
            <a:xfrm flipH="1">
              <a:off x="6693068" y="3415785"/>
              <a:ext cx="45719" cy="3524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e 50">
              <a:extLst>
                <a:ext uri="{FF2B5EF4-FFF2-40B4-BE49-F238E27FC236}">
                  <a16:creationId xmlns:a16="http://schemas.microsoft.com/office/drawing/2014/main" id="{87C6E710-F570-0EE8-7547-3E19D08B7A9D}"/>
                </a:ext>
              </a:extLst>
            </p:cNvPr>
            <p:cNvGrpSpPr/>
            <p:nvPr/>
          </p:nvGrpSpPr>
          <p:grpSpPr>
            <a:xfrm>
              <a:off x="5358444" y="2245360"/>
              <a:ext cx="2873137" cy="1145636"/>
              <a:chOff x="5358444" y="2245360"/>
              <a:chExt cx="2873137" cy="1145636"/>
            </a:xfrm>
          </p:grpSpPr>
          <p:grpSp>
            <p:nvGrpSpPr>
              <p:cNvPr id="48" name="Groupe 47">
                <a:extLst>
                  <a:ext uri="{FF2B5EF4-FFF2-40B4-BE49-F238E27FC236}">
                    <a16:creationId xmlns:a16="http://schemas.microsoft.com/office/drawing/2014/main" id="{DD0FDF28-0C0E-22F9-79F2-BF0C5ECE16FE}"/>
                  </a:ext>
                </a:extLst>
              </p:cNvPr>
              <p:cNvGrpSpPr/>
              <p:nvPr/>
            </p:nvGrpSpPr>
            <p:grpSpPr>
              <a:xfrm>
                <a:off x="5861898" y="2245360"/>
                <a:ext cx="1662340" cy="1145636"/>
                <a:chOff x="5861898" y="2245360"/>
                <a:chExt cx="1662340" cy="1145636"/>
              </a:xfrm>
            </p:grpSpPr>
            <p:sp>
              <p:nvSpPr>
                <p:cNvPr id="23" name="ZoneTexte 22">
                  <a:extLst>
                    <a:ext uri="{FF2B5EF4-FFF2-40B4-BE49-F238E27FC236}">
                      <a16:creationId xmlns:a16="http://schemas.microsoft.com/office/drawing/2014/main" id="{899754D3-0A21-EF98-27B1-3DE81F8993D7}"/>
                    </a:ext>
                  </a:extLst>
                </p:cNvPr>
                <p:cNvSpPr txBox="1"/>
                <p:nvPr/>
              </p:nvSpPr>
              <p:spPr>
                <a:xfrm>
                  <a:off x="5861898" y="2245360"/>
                  <a:ext cx="1662340" cy="307777"/>
                </a:xfrm>
                <a:prstGeom prst="rect">
                  <a:avLst/>
                </a:prstGeom>
                <a:noFill/>
                <a:ln>
                  <a:solidFill>
                    <a:srgbClr val="FF0000"/>
                  </a:solidFill>
                </a:ln>
              </p:spPr>
              <p:txBody>
                <a:bodyPr wrap="square" rtlCol="0">
                  <a:spAutoFit/>
                </a:bodyPr>
                <a:lstStyle/>
                <a:p>
                  <a:r>
                    <a:rPr lang="fr-FR" sz="1400" dirty="0">
                      <a:solidFill>
                        <a:srgbClr val="0070C0"/>
                      </a:solidFill>
                    </a:rPr>
                    <a:t>Mathématisation</a:t>
                  </a:r>
                  <a:endParaRPr lang="en-GB" sz="1400" dirty="0">
                    <a:solidFill>
                      <a:srgbClr val="0070C0"/>
                    </a:solidFill>
                  </a:endParaRPr>
                </a:p>
              </p:txBody>
            </p:sp>
            <p:pic>
              <p:nvPicPr>
                <p:cNvPr id="24" name="Image 23">
                  <a:extLst>
                    <a:ext uri="{FF2B5EF4-FFF2-40B4-BE49-F238E27FC236}">
                      <a16:creationId xmlns:a16="http://schemas.microsoft.com/office/drawing/2014/main" id="{FE3CD5CD-05A2-49C4-ED1B-DDBC68472B5F}"/>
                    </a:ext>
                  </a:extLst>
                </p:cNvPr>
                <p:cNvPicPr>
                  <a:picLocks noChangeAspect="1"/>
                </p:cNvPicPr>
                <p:nvPr/>
              </p:nvPicPr>
              <p:blipFill>
                <a:blip r:embed="rId3"/>
                <a:stretch>
                  <a:fillRect/>
                </a:stretch>
              </p:blipFill>
              <p:spPr>
                <a:xfrm>
                  <a:off x="6804174" y="2665217"/>
                  <a:ext cx="584978" cy="725779"/>
                </a:xfrm>
                <a:prstGeom prst="rect">
                  <a:avLst/>
                </a:prstGeom>
              </p:spPr>
            </p:pic>
            <p:pic>
              <p:nvPicPr>
                <p:cNvPr id="26" name="Image 25" descr="Une image contenant personne&#10;&#10;Description générée automatiquement">
                  <a:extLst>
                    <a:ext uri="{FF2B5EF4-FFF2-40B4-BE49-F238E27FC236}">
                      <a16:creationId xmlns:a16="http://schemas.microsoft.com/office/drawing/2014/main" id="{FB605505-BED3-EA37-1197-D0D33D416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6034" y="2663144"/>
                  <a:ext cx="725779" cy="725779"/>
                </a:xfrm>
                <a:prstGeom prst="rect">
                  <a:avLst/>
                </a:prstGeom>
              </p:spPr>
            </p:pic>
          </p:grpSp>
          <p:sp>
            <p:nvSpPr>
              <p:cNvPr id="30" name="ZoneTexte 29">
                <a:extLst>
                  <a:ext uri="{FF2B5EF4-FFF2-40B4-BE49-F238E27FC236}">
                    <a16:creationId xmlns:a16="http://schemas.microsoft.com/office/drawing/2014/main" id="{D8F45B29-7396-07D0-6A1F-AE072F749E7D}"/>
                  </a:ext>
                </a:extLst>
              </p:cNvPr>
              <p:cNvSpPr txBox="1"/>
              <p:nvPr/>
            </p:nvSpPr>
            <p:spPr>
              <a:xfrm>
                <a:off x="5358444" y="2910095"/>
                <a:ext cx="859383" cy="276999"/>
              </a:xfrm>
              <a:prstGeom prst="rect">
                <a:avLst/>
              </a:prstGeom>
              <a:noFill/>
            </p:spPr>
            <p:txBody>
              <a:bodyPr wrap="square" rtlCol="0">
                <a:spAutoFit/>
              </a:bodyPr>
              <a:lstStyle/>
              <a:p>
                <a:r>
                  <a:rPr lang="fr-FR" sz="1200" dirty="0"/>
                  <a:t>Newton</a:t>
                </a:r>
                <a:endParaRPr lang="en-GB" sz="1200" dirty="0"/>
              </a:p>
            </p:txBody>
          </p:sp>
          <p:sp>
            <p:nvSpPr>
              <p:cNvPr id="31" name="ZoneTexte 30">
                <a:extLst>
                  <a:ext uri="{FF2B5EF4-FFF2-40B4-BE49-F238E27FC236}">
                    <a16:creationId xmlns:a16="http://schemas.microsoft.com/office/drawing/2014/main" id="{2426A465-16C3-277A-B752-7D2E0FB9AA35}"/>
                  </a:ext>
                </a:extLst>
              </p:cNvPr>
              <p:cNvSpPr txBox="1"/>
              <p:nvPr/>
            </p:nvSpPr>
            <p:spPr>
              <a:xfrm>
                <a:off x="7372198" y="2966699"/>
                <a:ext cx="859383" cy="276999"/>
              </a:xfrm>
              <a:prstGeom prst="rect">
                <a:avLst/>
              </a:prstGeom>
              <a:noFill/>
            </p:spPr>
            <p:txBody>
              <a:bodyPr wrap="square" rtlCol="0">
                <a:spAutoFit/>
              </a:bodyPr>
              <a:lstStyle/>
              <a:p>
                <a:r>
                  <a:rPr lang="fr-FR" sz="1200" dirty="0"/>
                  <a:t>Leibniz</a:t>
                </a:r>
                <a:endParaRPr lang="en-GB" sz="1200" dirty="0"/>
              </a:p>
            </p:txBody>
          </p:sp>
        </p:grpSp>
      </p:grpSp>
      <p:grpSp>
        <p:nvGrpSpPr>
          <p:cNvPr id="44" name="Groupe 43">
            <a:extLst>
              <a:ext uri="{FF2B5EF4-FFF2-40B4-BE49-F238E27FC236}">
                <a16:creationId xmlns:a16="http://schemas.microsoft.com/office/drawing/2014/main" id="{B440C081-2AAD-90D1-B8AE-BC4DD09386BF}"/>
              </a:ext>
            </a:extLst>
          </p:cNvPr>
          <p:cNvGrpSpPr/>
          <p:nvPr/>
        </p:nvGrpSpPr>
        <p:grpSpPr>
          <a:xfrm>
            <a:off x="5041401" y="3416307"/>
            <a:ext cx="5226940" cy="795700"/>
            <a:chOff x="2145258" y="3428220"/>
            <a:chExt cx="5226940" cy="795700"/>
          </a:xfrm>
        </p:grpSpPr>
        <p:sp>
          <p:nvSpPr>
            <p:cNvPr id="14" name="Flèche : haut 13">
              <a:extLst>
                <a:ext uri="{FF2B5EF4-FFF2-40B4-BE49-F238E27FC236}">
                  <a16:creationId xmlns:a16="http://schemas.microsoft.com/office/drawing/2014/main" id="{B1FE24BF-1797-7B82-54F0-452EE0869804}"/>
                </a:ext>
              </a:extLst>
            </p:cNvPr>
            <p:cNvSpPr/>
            <p:nvPr/>
          </p:nvSpPr>
          <p:spPr>
            <a:xfrm rot="18030847">
              <a:off x="4137624" y="3942933"/>
              <a:ext cx="47625" cy="5143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èche : haut 14">
              <a:extLst>
                <a:ext uri="{FF2B5EF4-FFF2-40B4-BE49-F238E27FC236}">
                  <a16:creationId xmlns:a16="http://schemas.microsoft.com/office/drawing/2014/main" id="{8059AC15-89A9-5919-0F11-302C80E81688}"/>
                </a:ext>
              </a:extLst>
            </p:cNvPr>
            <p:cNvSpPr/>
            <p:nvPr/>
          </p:nvSpPr>
          <p:spPr>
            <a:xfrm flipH="1">
              <a:off x="4800659" y="3800036"/>
              <a:ext cx="45719" cy="3524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èche : haut 15">
              <a:extLst>
                <a:ext uri="{FF2B5EF4-FFF2-40B4-BE49-F238E27FC236}">
                  <a16:creationId xmlns:a16="http://schemas.microsoft.com/office/drawing/2014/main" id="{68970421-611F-C1A3-832F-2705D22224AA}"/>
                </a:ext>
              </a:extLst>
            </p:cNvPr>
            <p:cNvSpPr/>
            <p:nvPr/>
          </p:nvSpPr>
          <p:spPr>
            <a:xfrm rot="3881668">
              <a:off x="5536557" y="3942933"/>
              <a:ext cx="47625" cy="5143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ZoneTexte 18">
              <a:extLst>
                <a:ext uri="{FF2B5EF4-FFF2-40B4-BE49-F238E27FC236}">
                  <a16:creationId xmlns:a16="http://schemas.microsoft.com/office/drawing/2014/main" id="{D91EE16D-B392-1202-7136-88A4740896F6}"/>
                </a:ext>
              </a:extLst>
            </p:cNvPr>
            <p:cNvSpPr txBox="1"/>
            <p:nvPr/>
          </p:nvSpPr>
          <p:spPr>
            <a:xfrm>
              <a:off x="2145258" y="3820155"/>
              <a:ext cx="1562100" cy="307777"/>
            </a:xfrm>
            <a:prstGeom prst="rect">
              <a:avLst/>
            </a:prstGeom>
            <a:noFill/>
            <a:ln>
              <a:solidFill>
                <a:srgbClr val="FF0000"/>
              </a:solidFill>
            </a:ln>
          </p:spPr>
          <p:txBody>
            <a:bodyPr wrap="square" rtlCol="0">
              <a:spAutoFit/>
            </a:bodyPr>
            <a:lstStyle/>
            <a:p>
              <a:r>
                <a:rPr lang="fr-FR" sz="1400" dirty="0">
                  <a:solidFill>
                    <a:srgbClr val="0070C0"/>
                  </a:solidFill>
                </a:rPr>
                <a:t>Instrumentation</a:t>
              </a:r>
              <a:endParaRPr lang="en-GB" sz="1400" dirty="0">
                <a:solidFill>
                  <a:srgbClr val="0070C0"/>
                </a:solidFill>
              </a:endParaRPr>
            </a:p>
          </p:txBody>
        </p:sp>
        <p:sp>
          <p:nvSpPr>
            <p:cNvPr id="20" name="ZoneTexte 19">
              <a:extLst>
                <a:ext uri="{FF2B5EF4-FFF2-40B4-BE49-F238E27FC236}">
                  <a16:creationId xmlns:a16="http://schemas.microsoft.com/office/drawing/2014/main" id="{B16D8691-8A23-6A3D-479A-EAF5A1D25698}"/>
                </a:ext>
              </a:extLst>
            </p:cNvPr>
            <p:cNvSpPr txBox="1"/>
            <p:nvPr/>
          </p:nvSpPr>
          <p:spPr>
            <a:xfrm>
              <a:off x="3962182" y="3428220"/>
              <a:ext cx="1676954" cy="307777"/>
            </a:xfrm>
            <a:prstGeom prst="rect">
              <a:avLst/>
            </a:prstGeom>
            <a:noFill/>
            <a:ln>
              <a:solidFill>
                <a:srgbClr val="FF0000"/>
              </a:solidFill>
            </a:ln>
          </p:spPr>
          <p:txBody>
            <a:bodyPr wrap="square" rtlCol="0">
              <a:spAutoFit/>
            </a:bodyPr>
            <a:lstStyle/>
            <a:p>
              <a:r>
                <a:rPr lang="fr-FR" sz="1400" dirty="0">
                  <a:solidFill>
                    <a:srgbClr val="0070C0"/>
                  </a:solidFill>
                </a:rPr>
                <a:t>Expérimentation</a:t>
              </a:r>
              <a:endParaRPr lang="en-GB" sz="1400" dirty="0">
                <a:solidFill>
                  <a:srgbClr val="0070C0"/>
                </a:solidFill>
              </a:endParaRPr>
            </a:p>
          </p:txBody>
        </p:sp>
        <p:sp>
          <p:nvSpPr>
            <p:cNvPr id="21" name="ZoneTexte 20">
              <a:extLst>
                <a:ext uri="{FF2B5EF4-FFF2-40B4-BE49-F238E27FC236}">
                  <a16:creationId xmlns:a16="http://schemas.microsoft.com/office/drawing/2014/main" id="{5BA794B6-9C99-404D-4417-EF07EC3C5870}"/>
                </a:ext>
              </a:extLst>
            </p:cNvPr>
            <p:cNvSpPr txBox="1"/>
            <p:nvPr/>
          </p:nvSpPr>
          <p:spPr>
            <a:xfrm>
              <a:off x="6105373" y="3820155"/>
              <a:ext cx="1266825" cy="307777"/>
            </a:xfrm>
            <a:prstGeom prst="rect">
              <a:avLst/>
            </a:prstGeom>
            <a:noFill/>
            <a:ln>
              <a:solidFill>
                <a:srgbClr val="FF0000"/>
              </a:solidFill>
            </a:ln>
          </p:spPr>
          <p:txBody>
            <a:bodyPr wrap="square" rtlCol="0">
              <a:spAutoFit/>
            </a:bodyPr>
            <a:lstStyle/>
            <a:p>
              <a:r>
                <a:rPr lang="fr-FR" sz="1400" dirty="0">
                  <a:solidFill>
                    <a:srgbClr val="0070C0"/>
                  </a:solidFill>
                </a:rPr>
                <a:t>Abstraction</a:t>
              </a:r>
              <a:endParaRPr lang="en-GB" sz="1400" dirty="0">
                <a:solidFill>
                  <a:srgbClr val="0070C0"/>
                </a:solidFill>
              </a:endParaRPr>
            </a:p>
          </p:txBody>
        </p:sp>
      </p:grpSp>
      <p:grpSp>
        <p:nvGrpSpPr>
          <p:cNvPr id="47" name="Groupe 46">
            <a:extLst>
              <a:ext uri="{FF2B5EF4-FFF2-40B4-BE49-F238E27FC236}">
                <a16:creationId xmlns:a16="http://schemas.microsoft.com/office/drawing/2014/main" id="{ABEEF2B0-520E-517F-5A7B-EDD5727C4079}"/>
              </a:ext>
            </a:extLst>
          </p:cNvPr>
          <p:cNvGrpSpPr/>
          <p:nvPr/>
        </p:nvGrpSpPr>
        <p:grpSpPr>
          <a:xfrm>
            <a:off x="6380480" y="2512331"/>
            <a:ext cx="1751435" cy="805590"/>
            <a:chOff x="3484336" y="2524244"/>
            <a:chExt cx="1751435" cy="805590"/>
          </a:xfrm>
        </p:grpSpPr>
        <p:pic>
          <p:nvPicPr>
            <p:cNvPr id="34" name="Image 33">
              <a:extLst>
                <a:ext uri="{FF2B5EF4-FFF2-40B4-BE49-F238E27FC236}">
                  <a16:creationId xmlns:a16="http://schemas.microsoft.com/office/drawing/2014/main" id="{4F4801F3-5193-5213-763D-87D7A2F407D8}"/>
                </a:ext>
              </a:extLst>
            </p:cNvPr>
            <p:cNvPicPr>
              <a:picLocks noChangeAspect="1"/>
            </p:cNvPicPr>
            <p:nvPr/>
          </p:nvPicPr>
          <p:blipFill>
            <a:blip r:embed="rId5"/>
            <a:stretch>
              <a:fillRect/>
            </a:stretch>
          </p:blipFill>
          <p:spPr>
            <a:xfrm>
              <a:off x="4308986" y="2524244"/>
              <a:ext cx="926785" cy="805590"/>
            </a:xfrm>
            <a:prstGeom prst="rect">
              <a:avLst/>
            </a:prstGeom>
          </p:spPr>
        </p:pic>
        <p:sp>
          <p:nvSpPr>
            <p:cNvPr id="37" name="ZoneTexte 36">
              <a:extLst>
                <a:ext uri="{FF2B5EF4-FFF2-40B4-BE49-F238E27FC236}">
                  <a16:creationId xmlns:a16="http://schemas.microsoft.com/office/drawing/2014/main" id="{34F6BD16-1A03-A52C-3EF7-92C10ECE3A2C}"/>
                </a:ext>
              </a:extLst>
            </p:cNvPr>
            <p:cNvSpPr txBox="1"/>
            <p:nvPr/>
          </p:nvSpPr>
          <p:spPr>
            <a:xfrm>
              <a:off x="3484336" y="2756274"/>
              <a:ext cx="880944" cy="461665"/>
            </a:xfrm>
            <a:prstGeom prst="rect">
              <a:avLst/>
            </a:prstGeom>
            <a:noFill/>
          </p:spPr>
          <p:txBody>
            <a:bodyPr wrap="square" rtlCol="0">
              <a:spAutoFit/>
            </a:bodyPr>
            <a:lstStyle/>
            <a:p>
              <a:r>
                <a:rPr lang="fr-FR" sz="1200" dirty="0"/>
                <a:t>Lavoisier et autres</a:t>
              </a:r>
              <a:endParaRPr lang="en-GB" sz="1200" dirty="0"/>
            </a:p>
          </p:txBody>
        </p:sp>
      </p:grpSp>
      <p:grpSp>
        <p:nvGrpSpPr>
          <p:cNvPr id="50" name="Groupe 49">
            <a:extLst>
              <a:ext uri="{FF2B5EF4-FFF2-40B4-BE49-F238E27FC236}">
                <a16:creationId xmlns:a16="http://schemas.microsoft.com/office/drawing/2014/main" id="{068611D8-E505-004D-9AD0-6A8D1C6AC027}"/>
              </a:ext>
            </a:extLst>
          </p:cNvPr>
          <p:cNvGrpSpPr/>
          <p:nvPr/>
        </p:nvGrpSpPr>
        <p:grpSpPr>
          <a:xfrm>
            <a:off x="5798484" y="965531"/>
            <a:ext cx="3730703" cy="1446838"/>
            <a:chOff x="2902340" y="977444"/>
            <a:chExt cx="3730703" cy="1446838"/>
          </a:xfrm>
        </p:grpSpPr>
        <p:sp>
          <p:nvSpPr>
            <p:cNvPr id="39" name="Nuage 38">
              <a:extLst>
                <a:ext uri="{FF2B5EF4-FFF2-40B4-BE49-F238E27FC236}">
                  <a16:creationId xmlns:a16="http://schemas.microsoft.com/office/drawing/2014/main" id="{452DDB91-2EAF-A919-D817-3EE62E907D34}"/>
                </a:ext>
              </a:extLst>
            </p:cNvPr>
            <p:cNvSpPr/>
            <p:nvPr/>
          </p:nvSpPr>
          <p:spPr>
            <a:xfrm>
              <a:off x="3484336" y="977444"/>
              <a:ext cx="2979374" cy="9308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e 48">
              <a:extLst>
                <a:ext uri="{FF2B5EF4-FFF2-40B4-BE49-F238E27FC236}">
                  <a16:creationId xmlns:a16="http://schemas.microsoft.com/office/drawing/2014/main" id="{262CB81C-7F6F-4CB6-81C8-3548772D9B05}"/>
                </a:ext>
              </a:extLst>
            </p:cNvPr>
            <p:cNvGrpSpPr/>
            <p:nvPr/>
          </p:nvGrpSpPr>
          <p:grpSpPr>
            <a:xfrm>
              <a:off x="2902340" y="1106004"/>
              <a:ext cx="3730703" cy="1318278"/>
              <a:chOff x="2902340" y="1106004"/>
              <a:chExt cx="3730703" cy="1318278"/>
            </a:xfrm>
          </p:grpSpPr>
          <p:sp>
            <p:nvSpPr>
              <p:cNvPr id="38" name="Flèche : haut 37">
                <a:extLst>
                  <a:ext uri="{FF2B5EF4-FFF2-40B4-BE49-F238E27FC236}">
                    <a16:creationId xmlns:a16="http://schemas.microsoft.com/office/drawing/2014/main" id="{0EBCD8D6-EF57-F5B1-CF4B-81D9864122A6}"/>
                  </a:ext>
                </a:extLst>
              </p:cNvPr>
              <p:cNvSpPr/>
              <p:nvPr/>
            </p:nvSpPr>
            <p:spPr>
              <a:xfrm>
                <a:off x="4770098" y="2085618"/>
                <a:ext cx="66715" cy="3386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lèche : haut 39">
                <a:extLst>
                  <a:ext uri="{FF2B5EF4-FFF2-40B4-BE49-F238E27FC236}">
                    <a16:creationId xmlns:a16="http://schemas.microsoft.com/office/drawing/2014/main" id="{63FA336B-B17E-ABC8-BF85-371810A2F047}"/>
                  </a:ext>
                </a:extLst>
              </p:cNvPr>
              <p:cNvSpPr/>
              <p:nvPr/>
            </p:nvSpPr>
            <p:spPr>
              <a:xfrm rot="3300847" flipH="1">
                <a:off x="3226342" y="1838092"/>
                <a:ext cx="45719" cy="6937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èche : haut 40">
                <a:extLst>
                  <a:ext uri="{FF2B5EF4-FFF2-40B4-BE49-F238E27FC236}">
                    <a16:creationId xmlns:a16="http://schemas.microsoft.com/office/drawing/2014/main" id="{0BA82F66-74D5-5EF3-8ACF-909E568863D2}"/>
                  </a:ext>
                </a:extLst>
              </p:cNvPr>
              <p:cNvSpPr/>
              <p:nvPr/>
            </p:nvSpPr>
            <p:spPr>
              <a:xfrm rot="18085540">
                <a:off x="6430353" y="1730145"/>
                <a:ext cx="66715" cy="3386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ZoneTexte 35">
                <a:extLst>
                  <a:ext uri="{FF2B5EF4-FFF2-40B4-BE49-F238E27FC236}">
                    <a16:creationId xmlns:a16="http://schemas.microsoft.com/office/drawing/2014/main" id="{9CD3AAED-1BEF-7451-7B48-F2D30011C60A}"/>
                  </a:ext>
                </a:extLst>
              </p:cNvPr>
              <p:cNvSpPr txBox="1"/>
              <p:nvPr/>
            </p:nvSpPr>
            <p:spPr>
              <a:xfrm>
                <a:off x="3886154" y="1106004"/>
                <a:ext cx="2098239" cy="646331"/>
              </a:xfrm>
              <a:prstGeom prst="rect">
                <a:avLst/>
              </a:prstGeom>
              <a:noFill/>
            </p:spPr>
            <p:txBody>
              <a:bodyPr wrap="square" rtlCol="0">
                <a:spAutoFit/>
              </a:bodyPr>
              <a:lstStyle/>
              <a:p>
                <a:r>
                  <a:rPr lang="fr-FR" dirty="0">
                    <a:solidFill>
                      <a:srgbClr val="0070C0"/>
                    </a:solidFill>
                  </a:rPr>
                  <a:t>Physique de l’ère moderne</a:t>
                </a:r>
                <a:endParaRPr lang="en-GB" dirty="0">
                  <a:solidFill>
                    <a:srgbClr val="0070C0"/>
                  </a:solidFill>
                </a:endParaRPr>
              </a:p>
            </p:txBody>
          </p:sp>
        </p:grpSp>
      </p:grpSp>
      <p:grpSp>
        <p:nvGrpSpPr>
          <p:cNvPr id="5" name="Groupe 4">
            <a:extLst>
              <a:ext uri="{FF2B5EF4-FFF2-40B4-BE49-F238E27FC236}">
                <a16:creationId xmlns:a16="http://schemas.microsoft.com/office/drawing/2014/main" id="{08BA8B7D-9384-6805-6010-FD8F035C862D}"/>
              </a:ext>
            </a:extLst>
          </p:cNvPr>
          <p:cNvGrpSpPr/>
          <p:nvPr/>
        </p:nvGrpSpPr>
        <p:grpSpPr>
          <a:xfrm>
            <a:off x="6148884" y="5211283"/>
            <a:ext cx="2714420" cy="694686"/>
            <a:chOff x="3252741" y="5223196"/>
            <a:chExt cx="2714420" cy="694686"/>
          </a:xfrm>
        </p:grpSpPr>
        <p:grpSp>
          <p:nvGrpSpPr>
            <p:cNvPr id="43" name="Groupe 42">
              <a:extLst>
                <a:ext uri="{FF2B5EF4-FFF2-40B4-BE49-F238E27FC236}">
                  <a16:creationId xmlns:a16="http://schemas.microsoft.com/office/drawing/2014/main" id="{BD04E2E5-FB17-AF45-44C5-EBDFC5E4105E}"/>
                </a:ext>
              </a:extLst>
            </p:cNvPr>
            <p:cNvGrpSpPr/>
            <p:nvPr/>
          </p:nvGrpSpPr>
          <p:grpSpPr>
            <a:xfrm>
              <a:off x="4588672" y="5223196"/>
              <a:ext cx="1378489" cy="694686"/>
              <a:chOff x="4588672" y="5223196"/>
              <a:chExt cx="1378489" cy="694686"/>
            </a:xfrm>
          </p:grpSpPr>
          <p:pic>
            <p:nvPicPr>
              <p:cNvPr id="6" name="Image 5" descr="Une image contenant mur, intérieur&#10;&#10;Description générée automatiquement">
                <a:extLst>
                  <a:ext uri="{FF2B5EF4-FFF2-40B4-BE49-F238E27FC236}">
                    <a16:creationId xmlns:a16="http://schemas.microsoft.com/office/drawing/2014/main" id="{61C3BD92-8036-75F1-36EB-29894DEAE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672" y="5223196"/>
                <a:ext cx="519106" cy="694686"/>
              </a:xfrm>
              <a:prstGeom prst="rect">
                <a:avLst/>
              </a:prstGeom>
            </p:spPr>
          </p:pic>
          <p:sp>
            <p:nvSpPr>
              <p:cNvPr id="28" name="ZoneTexte 27">
                <a:extLst>
                  <a:ext uri="{FF2B5EF4-FFF2-40B4-BE49-F238E27FC236}">
                    <a16:creationId xmlns:a16="http://schemas.microsoft.com/office/drawing/2014/main" id="{F9FDDA42-DC7D-1DD1-18DF-8F5200EC1AE0}"/>
                  </a:ext>
                </a:extLst>
              </p:cNvPr>
              <p:cNvSpPr txBox="1"/>
              <p:nvPr/>
            </p:nvSpPr>
            <p:spPr>
              <a:xfrm>
                <a:off x="5107778" y="5432039"/>
                <a:ext cx="859383" cy="276999"/>
              </a:xfrm>
              <a:prstGeom prst="rect">
                <a:avLst/>
              </a:prstGeom>
              <a:noFill/>
            </p:spPr>
            <p:txBody>
              <a:bodyPr wrap="square" rtlCol="0">
                <a:spAutoFit/>
              </a:bodyPr>
              <a:lstStyle/>
              <a:p>
                <a:r>
                  <a:rPr lang="fr-FR" sz="1200" dirty="0"/>
                  <a:t>Aristote</a:t>
                </a:r>
                <a:endParaRPr lang="en-GB" sz="1200" dirty="0"/>
              </a:p>
            </p:txBody>
          </p:sp>
        </p:grpSp>
        <p:sp>
          <p:nvSpPr>
            <p:cNvPr id="54" name="ZoneTexte 53">
              <a:extLst>
                <a:ext uri="{FF2B5EF4-FFF2-40B4-BE49-F238E27FC236}">
                  <a16:creationId xmlns:a16="http://schemas.microsoft.com/office/drawing/2014/main" id="{88854CBA-5AE4-6266-3F72-B79CEE5156DC}"/>
                </a:ext>
              </a:extLst>
            </p:cNvPr>
            <p:cNvSpPr txBox="1"/>
            <p:nvPr/>
          </p:nvSpPr>
          <p:spPr>
            <a:xfrm>
              <a:off x="3252741" y="5333791"/>
              <a:ext cx="1266825" cy="307777"/>
            </a:xfrm>
            <a:prstGeom prst="rect">
              <a:avLst/>
            </a:prstGeom>
            <a:noFill/>
            <a:ln>
              <a:solidFill>
                <a:srgbClr val="FF0000"/>
              </a:solidFill>
            </a:ln>
          </p:spPr>
          <p:txBody>
            <a:bodyPr wrap="square" rtlCol="0">
              <a:spAutoFit/>
            </a:bodyPr>
            <a:lstStyle/>
            <a:p>
              <a:r>
                <a:rPr lang="fr-FR" sz="1400" dirty="0">
                  <a:solidFill>
                    <a:srgbClr val="0070C0"/>
                  </a:solidFill>
                </a:rPr>
                <a:t>Observation</a:t>
              </a:r>
              <a:endParaRPr lang="en-GB" sz="1400" dirty="0">
                <a:solidFill>
                  <a:srgbClr val="0070C0"/>
                </a:solidFill>
              </a:endParaRPr>
            </a:p>
          </p:txBody>
        </p:sp>
      </p:grpSp>
      <p:pic>
        <p:nvPicPr>
          <p:cNvPr id="10" name="Image 9">
            <a:extLst>
              <a:ext uri="{FF2B5EF4-FFF2-40B4-BE49-F238E27FC236}">
                <a16:creationId xmlns:a16="http://schemas.microsoft.com/office/drawing/2014/main" id="{78EA09CF-D09D-AFF3-5DA1-383793062543}"/>
              </a:ext>
            </a:extLst>
          </p:cNvPr>
          <p:cNvPicPr>
            <a:picLocks noChangeAspect="1"/>
          </p:cNvPicPr>
          <p:nvPr/>
        </p:nvPicPr>
        <p:blipFill>
          <a:blip r:embed="rId7"/>
          <a:stretch>
            <a:fillRect/>
          </a:stretch>
        </p:blipFill>
        <p:spPr>
          <a:xfrm>
            <a:off x="4918414" y="2555352"/>
            <a:ext cx="1207643" cy="723985"/>
          </a:xfrm>
          <a:prstGeom prst="rect">
            <a:avLst/>
          </a:prstGeom>
        </p:spPr>
      </p:pic>
      <p:sp>
        <p:nvSpPr>
          <p:cNvPr id="46" name="ZoneTexte 45">
            <a:extLst>
              <a:ext uri="{FF2B5EF4-FFF2-40B4-BE49-F238E27FC236}">
                <a16:creationId xmlns:a16="http://schemas.microsoft.com/office/drawing/2014/main" id="{7EF89153-7807-06FC-7FF2-979652D1F83B}"/>
              </a:ext>
            </a:extLst>
          </p:cNvPr>
          <p:cNvSpPr txBox="1"/>
          <p:nvPr/>
        </p:nvSpPr>
        <p:spPr>
          <a:xfrm>
            <a:off x="1935434" y="2887188"/>
            <a:ext cx="2698968" cy="2339102"/>
          </a:xfrm>
          <a:prstGeom prst="rect">
            <a:avLst/>
          </a:prstGeom>
          <a:noFill/>
          <a:ln>
            <a:solidFill>
              <a:srgbClr val="C00000"/>
            </a:solidFill>
          </a:ln>
        </p:spPr>
        <p:txBody>
          <a:bodyPr wrap="square" rtlCol="0">
            <a:spAutoFit/>
          </a:bodyPr>
          <a:lstStyle/>
          <a:p>
            <a:r>
              <a:rPr lang="fr-FR" sz="1600" dirty="0">
                <a:solidFill>
                  <a:srgbClr val="0070C0"/>
                </a:solidFill>
              </a:rPr>
              <a:t>L’ère moderne de la Physique naît à l’époque de Galilée/Newton, avec le triptyque :</a:t>
            </a:r>
          </a:p>
          <a:p>
            <a:pPr marL="285750" indent="-285750">
              <a:buFont typeface="Arial" panose="020B0604020202020204" pitchFamily="34" charset="0"/>
              <a:buChar char="•"/>
            </a:pPr>
            <a:r>
              <a:rPr lang="fr-FR" sz="1600" dirty="0">
                <a:solidFill>
                  <a:srgbClr val="0070C0"/>
                </a:solidFill>
              </a:rPr>
              <a:t>Expérimentation</a:t>
            </a:r>
          </a:p>
          <a:p>
            <a:pPr marL="285750" indent="-285750">
              <a:buFont typeface="Arial" panose="020B0604020202020204" pitchFamily="34" charset="0"/>
              <a:buChar char="•"/>
            </a:pPr>
            <a:r>
              <a:rPr lang="fr-FR" sz="1600" dirty="0">
                <a:solidFill>
                  <a:srgbClr val="0070C0"/>
                </a:solidFill>
              </a:rPr>
              <a:t>Instrumentation</a:t>
            </a:r>
          </a:p>
          <a:p>
            <a:pPr marL="285750" indent="-285750">
              <a:buFont typeface="Arial" panose="020B0604020202020204" pitchFamily="34" charset="0"/>
              <a:buChar char="•"/>
            </a:pPr>
            <a:r>
              <a:rPr lang="fr-FR" sz="1600" dirty="0">
                <a:solidFill>
                  <a:srgbClr val="0070C0"/>
                </a:solidFill>
              </a:rPr>
              <a:t>Abstraction (mathématiques)</a:t>
            </a:r>
          </a:p>
          <a:p>
            <a:endParaRPr lang="fr-FR" dirty="0">
              <a:solidFill>
                <a:srgbClr val="0070C0"/>
              </a:solidFill>
            </a:endParaRPr>
          </a:p>
        </p:txBody>
      </p:sp>
      <p:sp>
        <p:nvSpPr>
          <p:cNvPr id="55" name="Flèche : haut 54">
            <a:extLst>
              <a:ext uri="{FF2B5EF4-FFF2-40B4-BE49-F238E27FC236}">
                <a16:creationId xmlns:a16="http://schemas.microsoft.com/office/drawing/2014/main" id="{E3949725-3903-AC32-15DF-104F6E295406}"/>
              </a:ext>
            </a:extLst>
          </p:cNvPr>
          <p:cNvSpPr/>
          <p:nvPr/>
        </p:nvSpPr>
        <p:spPr>
          <a:xfrm rot="19763491">
            <a:off x="5608790" y="3403873"/>
            <a:ext cx="45719" cy="3524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 11">
            <a:extLst>
              <a:ext uri="{FF2B5EF4-FFF2-40B4-BE49-F238E27FC236}">
                <a16:creationId xmlns:a16="http://schemas.microsoft.com/office/drawing/2014/main" id="{1E463019-D374-B5A4-F6AD-15C687735D09}"/>
              </a:ext>
            </a:extLst>
          </p:cNvPr>
          <p:cNvPicPr>
            <a:picLocks noChangeAspect="1"/>
          </p:cNvPicPr>
          <p:nvPr/>
        </p:nvPicPr>
        <p:blipFill>
          <a:blip r:embed="rId8"/>
          <a:stretch>
            <a:fillRect/>
          </a:stretch>
        </p:blipFill>
        <p:spPr>
          <a:xfrm>
            <a:off x="9992807" y="4307080"/>
            <a:ext cx="1173903" cy="1759122"/>
          </a:xfrm>
          <a:prstGeom prst="rect">
            <a:avLst/>
          </a:prstGeom>
        </p:spPr>
      </p:pic>
      <p:sp>
        <p:nvSpPr>
          <p:cNvPr id="7" name="Nuage 6">
            <a:extLst>
              <a:ext uri="{FF2B5EF4-FFF2-40B4-BE49-F238E27FC236}">
                <a16:creationId xmlns:a16="http://schemas.microsoft.com/office/drawing/2014/main" id="{DF27FDA0-CD13-FBBC-1407-5AAABE119065}"/>
              </a:ext>
            </a:extLst>
          </p:cNvPr>
          <p:cNvSpPr/>
          <p:nvPr/>
        </p:nvSpPr>
        <p:spPr>
          <a:xfrm>
            <a:off x="2055463" y="1214966"/>
            <a:ext cx="2532855" cy="1480927"/>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La grande bifurcation</a:t>
            </a:r>
          </a:p>
        </p:txBody>
      </p:sp>
      <p:sp>
        <p:nvSpPr>
          <p:cNvPr id="13" name="Nuage 12">
            <a:extLst>
              <a:ext uri="{FF2B5EF4-FFF2-40B4-BE49-F238E27FC236}">
                <a16:creationId xmlns:a16="http://schemas.microsoft.com/office/drawing/2014/main" id="{E4F139A2-18A8-685C-6B4D-9E64D44BBFC3}"/>
              </a:ext>
            </a:extLst>
          </p:cNvPr>
          <p:cNvSpPr/>
          <p:nvPr/>
        </p:nvSpPr>
        <p:spPr>
          <a:xfrm>
            <a:off x="5145736" y="4333947"/>
            <a:ext cx="1928544" cy="753362"/>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70C0"/>
                </a:solidFill>
              </a:rPr>
              <a:t>Milieu du XVIIème siècle</a:t>
            </a:r>
          </a:p>
        </p:txBody>
      </p:sp>
      <p:sp>
        <p:nvSpPr>
          <p:cNvPr id="17" name="ZoneTexte 16">
            <a:extLst>
              <a:ext uri="{FF2B5EF4-FFF2-40B4-BE49-F238E27FC236}">
                <a16:creationId xmlns:a16="http://schemas.microsoft.com/office/drawing/2014/main" id="{66A7FE24-4C15-13C8-68DA-98DB387D70A5}"/>
              </a:ext>
            </a:extLst>
          </p:cNvPr>
          <p:cNvSpPr txBox="1"/>
          <p:nvPr/>
        </p:nvSpPr>
        <p:spPr>
          <a:xfrm>
            <a:off x="7181784" y="324306"/>
            <a:ext cx="3945941" cy="338554"/>
          </a:xfrm>
          <a:prstGeom prst="rect">
            <a:avLst/>
          </a:prstGeom>
          <a:ln w="28575">
            <a:solidFill>
              <a:srgbClr val="FF0000"/>
            </a:solidFill>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solidFill>
                  <a:srgbClr val="0070C0"/>
                </a:solidFill>
              </a:rPr>
              <a:t>Aux origines de la science moderne</a:t>
            </a:r>
          </a:p>
        </p:txBody>
      </p:sp>
      <p:sp>
        <p:nvSpPr>
          <p:cNvPr id="11" name="Espace réservé de la date 10">
            <a:extLst>
              <a:ext uri="{FF2B5EF4-FFF2-40B4-BE49-F238E27FC236}">
                <a16:creationId xmlns:a16="http://schemas.microsoft.com/office/drawing/2014/main" id="{09EE0818-0576-5D75-9FA4-003C8349A8A0}"/>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2082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5CF89DE-1B86-08DE-CD5E-8DFF9255177D}"/>
              </a:ext>
            </a:extLst>
          </p:cNvPr>
          <p:cNvSpPr>
            <a:spLocks noGrp="1"/>
          </p:cNvSpPr>
          <p:nvPr>
            <p:ph type="ftr" sz="quarter" idx="11"/>
          </p:nvPr>
        </p:nvSpPr>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F3DBF329-2E94-C15F-6B51-605D824C265D}"/>
              </a:ext>
            </a:extLst>
          </p:cNvPr>
          <p:cNvSpPr>
            <a:spLocks noGrp="1"/>
          </p:cNvSpPr>
          <p:nvPr>
            <p:ph type="sldNum" sz="quarter" idx="12"/>
          </p:nvPr>
        </p:nvSpPr>
        <p:spPr/>
        <p:txBody>
          <a:bodyPr/>
          <a:lstStyle/>
          <a:p>
            <a:fld id="{28CF56FF-A9C7-48CE-B5A8-E2EC5C60375F}" type="slidenum">
              <a:rPr lang="en-GB" smtClean="0"/>
              <a:t>7</a:t>
            </a:fld>
            <a:endParaRPr lang="en-GB" dirty="0"/>
          </a:p>
        </p:txBody>
      </p:sp>
      <p:sp>
        <p:nvSpPr>
          <p:cNvPr id="4" name="ZoneTexte 3">
            <a:extLst>
              <a:ext uri="{FF2B5EF4-FFF2-40B4-BE49-F238E27FC236}">
                <a16:creationId xmlns:a16="http://schemas.microsoft.com/office/drawing/2014/main" id="{21E55D01-0D5F-114C-F17A-02A2B405FE57}"/>
              </a:ext>
            </a:extLst>
          </p:cNvPr>
          <p:cNvSpPr txBox="1"/>
          <p:nvPr/>
        </p:nvSpPr>
        <p:spPr>
          <a:xfrm>
            <a:off x="6853473" y="352425"/>
            <a:ext cx="4426550" cy="369332"/>
          </a:xfrm>
          <a:prstGeom prst="rect">
            <a:avLst/>
          </a:prstGeom>
          <a:noFill/>
        </p:spPr>
        <p:txBody>
          <a:bodyPr wrap="square" rtlCol="0">
            <a:spAutoFit/>
          </a:bodyPr>
          <a:lstStyle/>
          <a:p>
            <a:r>
              <a:rPr lang="fr-FR" dirty="0">
                <a:solidFill>
                  <a:srgbClr val="FF0000"/>
                </a:solidFill>
              </a:rPr>
              <a:t>Aux origines de Science moderne (1)</a:t>
            </a:r>
          </a:p>
        </p:txBody>
      </p:sp>
      <p:sp>
        <p:nvSpPr>
          <p:cNvPr id="5" name="ZoneTexte 4">
            <a:extLst>
              <a:ext uri="{FF2B5EF4-FFF2-40B4-BE49-F238E27FC236}">
                <a16:creationId xmlns:a16="http://schemas.microsoft.com/office/drawing/2014/main" id="{2F06C270-17BD-F401-3275-4195F3FAA729}"/>
              </a:ext>
            </a:extLst>
          </p:cNvPr>
          <p:cNvSpPr txBox="1"/>
          <p:nvPr/>
        </p:nvSpPr>
        <p:spPr>
          <a:xfrm>
            <a:off x="5812134" y="1049603"/>
            <a:ext cx="2191848" cy="369332"/>
          </a:xfrm>
          <a:prstGeom prst="rect">
            <a:avLst/>
          </a:prstGeom>
          <a:noFill/>
          <a:ln>
            <a:solidFill>
              <a:srgbClr val="C00000"/>
            </a:solidFill>
          </a:ln>
        </p:spPr>
        <p:txBody>
          <a:bodyPr wrap="square" rtlCol="0">
            <a:spAutoFit/>
          </a:bodyPr>
          <a:lstStyle/>
          <a:p>
            <a:r>
              <a:rPr lang="fr-FR" dirty="0">
                <a:solidFill>
                  <a:srgbClr val="0070C0"/>
                </a:solidFill>
              </a:rPr>
              <a:t>Instrumentation</a:t>
            </a:r>
          </a:p>
        </p:txBody>
      </p:sp>
      <p:pic>
        <p:nvPicPr>
          <p:cNvPr id="7" name="Image 6">
            <a:extLst>
              <a:ext uri="{FF2B5EF4-FFF2-40B4-BE49-F238E27FC236}">
                <a16:creationId xmlns:a16="http://schemas.microsoft.com/office/drawing/2014/main" id="{58C08C9C-25EE-8AB9-E85F-0477A3C41A1D}"/>
              </a:ext>
            </a:extLst>
          </p:cNvPr>
          <p:cNvPicPr>
            <a:picLocks noChangeAspect="1"/>
          </p:cNvPicPr>
          <p:nvPr/>
        </p:nvPicPr>
        <p:blipFill>
          <a:blip r:embed="rId2"/>
          <a:stretch>
            <a:fillRect/>
          </a:stretch>
        </p:blipFill>
        <p:spPr>
          <a:xfrm>
            <a:off x="8325847" y="1809928"/>
            <a:ext cx="1677123" cy="1224229"/>
          </a:xfrm>
          <a:prstGeom prst="rect">
            <a:avLst/>
          </a:prstGeom>
        </p:spPr>
      </p:pic>
      <p:pic>
        <p:nvPicPr>
          <p:cNvPr id="8" name="Image 7">
            <a:extLst>
              <a:ext uri="{FF2B5EF4-FFF2-40B4-BE49-F238E27FC236}">
                <a16:creationId xmlns:a16="http://schemas.microsoft.com/office/drawing/2014/main" id="{B792B529-E4B3-0D88-C6E0-74C896F3E110}"/>
              </a:ext>
            </a:extLst>
          </p:cNvPr>
          <p:cNvPicPr>
            <a:picLocks noChangeAspect="1"/>
          </p:cNvPicPr>
          <p:nvPr/>
        </p:nvPicPr>
        <p:blipFill>
          <a:blip r:embed="rId3"/>
          <a:stretch>
            <a:fillRect/>
          </a:stretch>
        </p:blipFill>
        <p:spPr>
          <a:xfrm>
            <a:off x="2591168" y="1878395"/>
            <a:ext cx="2915330" cy="1402055"/>
          </a:xfrm>
          <a:prstGeom prst="rect">
            <a:avLst/>
          </a:prstGeom>
        </p:spPr>
      </p:pic>
      <p:sp>
        <p:nvSpPr>
          <p:cNvPr id="9" name="Flèche : droite 8">
            <a:extLst>
              <a:ext uri="{FF2B5EF4-FFF2-40B4-BE49-F238E27FC236}">
                <a16:creationId xmlns:a16="http://schemas.microsoft.com/office/drawing/2014/main" id="{94C184BF-9198-10AE-4CC2-0CE52270B90D}"/>
              </a:ext>
            </a:extLst>
          </p:cNvPr>
          <p:cNvSpPr/>
          <p:nvPr/>
        </p:nvSpPr>
        <p:spPr>
          <a:xfrm>
            <a:off x="6308625" y="2311234"/>
            <a:ext cx="1295740" cy="2074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055154F-2590-8C20-15A1-F7FAC808A959}"/>
              </a:ext>
            </a:extLst>
          </p:cNvPr>
          <p:cNvSpPr txBox="1"/>
          <p:nvPr/>
        </p:nvSpPr>
        <p:spPr>
          <a:xfrm>
            <a:off x="2591167" y="3317409"/>
            <a:ext cx="2754556" cy="338554"/>
          </a:xfrm>
          <a:prstGeom prst="rect">
            <a:avLst/>
          </a:prstGeom>
          <a:noFill/>
        </p:spPr>
        <p:txBody>
          <a:bodyPr wrap="square" rtlCol="0">
            <a:spAutoFit/>
          </a:bodyPr>
          <a:lstStyle/>
          <a:p>
            <a:r>
              <a:rPr lang="fr-FR" sz="1600" dirty="0">
                <a:solidFill>
                  <a:srgbClr val="0070C0"/>
                </a:solidFill>
              </a:rPr>
              <a:t>Aider la vision du monde </a:t>
            </a:r>
          </a:p>
        </p:txBody>
      </p:sp>
      <p:sp>
        <p:nvSpPr>
          <p:cNvPr id="11" name="ZoneTexte 10">
            <a:extLst>
              <a:ext uri="{FF2B5EF4-FFF2-40B4-BE49-F238E27FC236}">
                <a16:creationId xmlns:a16="http://schemas.microsoft.com/office/drawing/2014/main" id="{819AD72A-9E04-F1CD-F67C-D75E28EE4611}"/>
              </a:ext>
            </a:extLst>
          </p:cNvPr>
          <p:cNvSpPr txBox="1"/>
          <p:nvPr/>
        </p:nvSpPr>
        <p:spPr>
          <a:xfrm>
            <a:off x="8003276" y="3326734"/>
            <a:ext cx="3195114" cy="338554"/>
          </a:xfrm>
          <a:prstGeom prst="rect">
            <a:avLst/>
          </a:prstGeom>
          <a:noFill/>
        </p:spPr>
        <p:txBody>
          <a:bodyPr wrap="square" rtlCol="0">
            <a:spAutoFit/>
          </a:bodyPr>
          <a:lstStyle/>
          <a:p>
            <a:r>
              <a:rPr lang="fr-FR" sz="1600" dirty="0">
                <a:solidFill>
                  <a:srgbClr val="0070C0"/>
                </a:solidFill>
              </a:rPr>
              <a:t>Voir ce que l’œil ne peut voir</a:t>
            </a:r>
          </a:p>
        </p:txBody>
      </p:sp>
      <p:pic>
        <p:nvPicPr>
          <p:cNvPr id="12" name="Image 11">
            <a:extLst>
              <a:ext uri="{FF2B5EF4-FFF2-40B4-BE49-F238E27FC236}">
                <a16:creationId xmlns:a16="http://schemas.microsoft.com/office/drawing/2014/main" id="{5DCC13F9-87F2-4BA8-EDC9-78A9178BA6AC}"/>
              </a:ext>
            </a:extLst>
          </p:cNvPr>
          <p:cNvPicPr>
            <a:picLocks noChangeAspect="1"/>
          </p:cNvPicPr>
          <p:nvPr/>
        </p:nvPicPr>
        <p:blipFill>
          <a:blip r:embed="rId4"/>
          <a:stretch>
            <a:fillRect/>
          </a:stretch>
        </p:blipFill>
        <p:spPr>
          <a:xfrm>
            <a:off x="5812134" y="2579422"/>
            <a:ext cx="2133021" cy="2547025"/>
          </a:xfrm>
          <a:prstGeom prst="rect">
            <a:avLst/>
          </a:prstGeom>
        </p:spPr>
      </p:pic>
      <p:grpSp>
        <p:nvGrpSpPr>
          <p:cNvPr id="15" name="Groupe 14">
            <a:extLst>
              <a:ext uri="{FF2B5EF4-FFF2-40B4-BE49-F238E27FC236}">
                <a16:creationId xmlns:a16="http://schemas.microsoft.com/office/drawing/2014/main" id="{4800C66A-1ED1-5FC9-54C5-98258B15A1D0}"/>
              </a:ext>
            </a:extLst>
          </p:cNvPr>
          <p:cNvGrpSpPr/>
          <p:nvPr/>
        </p:nvGrpSpPr>
        <p:grpSpPr>
          <a:xfrm>
            <a:off x="2969563" y="4497470"/>
            <a:ext cx="1793169" cy="1436080"/>
            <a:chOff x="3014506" y="4185971"/>
            <a:chExt cx="1793169" cy="1436080"/>
          </a:xfrm>
        </p:grpSpPr>
        <p:pic>
          <p:nvPicPr>
            <p:cNvPr id="13" name="Image 12">
              <a:extLst>
                <a:ext uri="{FF2B5EF4-FFF2-40B4-BE49-F238E27FC236}">
                  <a16:creationId xmlns:a16="http://schemas.microsoft.com/office/drawing/2014/main" id="{3010E04B-4074-A7FF-946C-041C9EAE990A}"/>
                </a:ext>
              </a:extLst>
            </p:cNvPr>
            <p:cNvPicPr>
              <a:picLocks noChangeAspect="1"/>
            </p:cNvPicPr>
            <p:nvPr/>
          </p:nvPicPr>
          <p:blipFill>
            <a:blip r:embed="rId5"/>
            <a:stretch>
              <a:fillRect/>
            </a:stretch>
          </p:blipFill>
          <p:spPr>
            <a:xfrm>
              <a:off x="3129564" y="4185971"/>
              <a:ext cx="1678111" cy="1193087"/>
            </a:xfrm>
            <a:prstGeom prst="rect">
              <a:avLst/>
            </a:prstGeom>
          </p:spPr>
        </p:pic>
        <p:sp>
          <p:nvSpPr>
            <p:cNvPr id="14" name="ZoneTexte 13">
              <a:extLst>
                <a:ext uri="{FF2B5EF4-FFF2-40B4-BE49-F238E27FC236}">
                  <a16:creationId xmlns:a16="http://schemas.microsoft.com/office/drawing/2014/main" id="{02FC3476-A19D-BBC1-2383-BB7E4D7A126B}"/>
                </a:ext>
              </a:extLst>
            </p:cNvPr>
            <p:cNvSpPr txBox="1"/>
            <p:nvPr/>
          </p:nvSpPr>
          <p:spPr>
            <a:xfrm>
              <a:off x="3014506" y="5391219"/>
              <a:ext cx="1457011" cy="230832"/>
            </a:xfrm>
            <a:prstGeom prst="rect">
              <a:avLst/>
            </a:prstGeom>
            <a:noFill/>
          </p:spPr>
          <p:txBody>
            <a:bodyPr wrap="square" rtlCol="0">
              <a:spAutoFit/>
            </a:bodyPr>
            <a:lstStyle/>
            <a:p>
              <a:r>
                <a:rPr lang="fr-FR" sz="900" dirty="0"/>
                <a:t>Coronavirus- Wikipédia</a:t>
              </a:r>
            </a:p>
          </p:txBody>
        </p:sp>
      </p:grpSp>
      <p:sp>
        <p:nvSpPr>
          <p:cNvPr id="17" name="AutoShape 2" descr="The Hubble Space Telescope studied two dramatic planetary nebulas, the Butterfly Nebula and a second that resembles a jewel-bug.">
            <a:extLst>
              <a:ext uri="{FF2B5EF4-FFF2-40B4-BE49-F238E27FC236}">
                <a16:creationId xmlns:a16="http://schemas.microsoft.com/office/drawing/2014/main" id="{BA89E46E-CBF3-4629-0AE0-890C69E2A6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9" name="Groupe 18">
            <a:extLst>
              <a:ext uri="{FF2B5EF4-FFF2-40B4-BE49-F238E27FC236}">
                <a16:creationId xmlns:a16="http://schemas.microsoft.com/office/drawing/2014/main" id="{3084094B-CCAB-CE85-1E12-DDD6629DE3EA}"/>
              </a:ext>
            </a:extLst>
          </p:cNvPr>
          <p:cNvGrpSpPr/>
          <p:nvPr/>
        </p:nvGrpSpPr>
        <p:grpSpPr>
          <a:xfrm>
            <a:off x="8805013" y="4389945"/>
            <a:ext cx="1558036" cy="1643710"/>
            <a:chOff x="8805013" y="4389945"/>
            <a:chExt cx="1558036" cy="1643710"/>
          </a:xfrm>
        </p:grpSpPr>
        <p:pic>
          <p:nvPicPr>
            <p:cNvPr id="16" name="Image 15">
              <a:extLst>
                <a:ext uri="{FF2B5EF4-FFF2-40B4-BE49-F238E27FC236}">
                  <a16:creationId xmlns:a16="http://schemas.microsoft.com/office/drawing/2014/main" id="{BD6245AD-2DBB-D68B-FFEA-371715FF480A}"/>
                </a:ext>
              </a:extLst>
            </p:cNvPr>
            <p:cNvPicPr>
              <a:picLocks noChangeAspect="1"/>
            </p:cNvPicPr>
            <p:nvPr/>
          </p:nvPicPr>
          <p:blipFill rotWithShape="1">
            <a:blip r:embed="rId6"/>
            <a:srcRect r="50000"/>
            <a:stretch/>
          </p:blipFill>
          <p:spPr>
            <a:xfrm>
              <a:off x="8838616" y="4389945"/>
              <a:ext cx="1524433" cy="1408136"/>
            </a:xfrm>
            <a:prstGeom prst="rect">
              <a:avLst/>
            </a:prstGeom>
          </p:spPr>
        </p:pic>
        <p:sp>
          <p:nvSpPr>
            <p:cNvPr id="18" name="ZoneTexte 17">
              <a:extLst>
                <a:ext uri="{FF2B5EF4-FFF2-40B4-BE49-F238E27FC236}">
                  <a16:creationId xmlns:a16="http://schemas.microsoft.com/office/drawing/2014/main" id="{40D3D64C-65FF-5819-1165-D3B27F32AEFC}"/>
                </a:ext>
              </a:extLst>
            </p:cNvPr>
            <p:cNvSpPr txBox="1"/>
            <p:nvPr/>
          </p:nvSpPr>
          <p:spPr>
            <a:xfrm>
              <a:off x="8805013" y="5802823"/>
              <a:ext cx="1553561" cy="230832"/>
            </a:xfrm>
            <a:prstGeom prst="rect">
              <a:avLst/>
            </a:prstGeom>
            <a:noFill/>
          </p:spPr>
          <p:txBody>
            <a:bodyPr wrap="square" rtlCol="0">
              <a:spAutoFit/>
            </a:bodyPr>
            <a:lstStyle/>
            <a:p>
              <a:r>
                <a:rPr lang="fr-FR" sz="900" dirty="0"/>
                <a:t>Space.com - Hubble</a:t>
              </a:r>
            </a:p>
          </p:txBody>
        </p:sp>
      </p:grpSp>
      <p:cxnSp>
        <p:nvCxnSpPr>
          <p:cNvPr id="21" name="Connecteur droit avec flèche 20">
            <a:extLst>
              <a:ext uri="{FF2B5EF4-FFF2-40B4-BE49-F238E27FC236}">
                <a16:creationId xmlns:a16="http://schemas.microsoft.com/office/drawing/2014/main" id="{468AAC14-E3B6-F4B2-0CF6-8D23819FA7AC}"/>
              </a:ext>
            </a:extLst>
          </p:cNvPr>
          <p:cNvCxnSpPr/>
          <p:nvPr/>
        </p:nvCxnSpPr>
        <p:spPr>
          <a:xfrm>
            <a:off x="5114611" y="5526593"/>
            <a:ext cx="338181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405C268F-35F1-8525-2A7F-DF30A1C244C4}"/>
              </a:ext>
            </a:extLst>
          </p:cNvPr>
          <p:cNvPicPr>
            <a:picLocks noChangeAspect="1"/>
          </p:cNvPicPr>
          <p:nvPr/>
        </p:nvPicPr>
        <p:blipFill>
          <a:blip r:embed="rId7"/>
          <a:stretch>
            <a:fillRect/>
          </a:stretch>
        </p:blipFill>
        <p:spPr>
          <a:xfrm>
            <a:off x="10173867" y="1802852"/>
            <a:ext cx="727912" cy="1508763"/>
          </a:xfrm>
          <a:prstGeom prst="rect">
            <a:avLst/>
          </a:prstGeom>
        </p:spPr>
      </p:pic>
      <p:sp>
        <p:nvSpPr>
          <p:cNvPr id="20" name="Espace réservé de la date 19">
            <a:extLst>
              <a:ext uri="{FF2B5EF4-FFF2-40B4-BE49-F238E27FC236}">
                <a16:creationId xmlns:a16="http://schemas.microsoft.com/office/drawing/2014/main" id="{30EFA557-E5CC-39C8-4B51-04B2307A4041}"/>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2892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5CF89DE-1B86-08DE-CD5E-8DFF9255177D}"/>
              </a:ext>
            </a:extLst>
          </p:cNvPr>
          <p:cNvSpPr>
            <a:spLocks noGrp="1"/>
          </p:cNvSpPr>
          <p:nvPr>
            <p:ph type="ftr" sz="quarter" idx="11"/>
          </p:nvPr>
        </p:nvSpPr>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F3DBF329-2E94-C15F-6B51-605D824C265D}"/>
              </a:ext>
            </a:extLst>
          </p:cNvPr>
          <p:cNvSpPr>
            <a:spLocks noGrp="1"/>
          </p:cNvSpPr>
          <p:nvPr>
            <p:ph type="sldNum" sz="quarter" idx="12"/>
          </p:nvPr>
        </p:nvSpPr>
        <p:spPr/>
        <p:txBody>
          <a:bodyPr/>
          <a:lstStyle/>
          <a:p>
            <a:fld id="{28CF56FF-A9C7-48CE-B5A8-E2EC5C60375F}" type="slidenum">
              <a:rPr lang="en-GB" smtClean="0"/>
              <a:t>8</a:t>
            </a:fld>
            <a:endParaRPr lang="en-GB" dirty="0"/>
          </a:p>
        </p:txBody>
      </p:sp>
      <p:sp>
        <p:nvSpPr>
          <p:cNvPr id="4" name="ZoneTexte 3">
            <a:extLst>
              <a:ext uri="{FF2B5EF4-FFF2-40B4-BE49-F238E27FC236}">
                <a16:creationId xmlns:a16="http://schemas.microsoft.com/office/drawing/2014/main" id="{21E55D01-0D5F-114C-F17A-02A2B405FE57}"/>
              </a:ext>
            </a:extLst>
          </p:cNvPr>
          <p:cNvSpPr txBox="1"/>
          <p:nvPr/>
        </p:nvSpPr>
        <p:spPr>
          <a:xfrm>
            <a:off x="6853473" y="352425"/>
            <a:ext cx="4426550" cy="369332"/>
          </a:xfrm>
          <a:prstGeom prst="rect">
            <a:avLst/>
          </a:prstGeom>
          <a:noFill/>
        </p:spPr>
        <p:txBody>
          <a:bodyPr wrap="square" rtlCol="0">
            <a:spAutoFit/>
          </a:bodyPr>
          <a:lstStyle/>
          <a:p>
            <a:r>
              <a:rPr lang="fr-FR" dirty="0">
                <a:solidFill>
                  <a:srgbClr val="FF0000"/>
                </a:solidFill>
              </a:rPr>
              <a:t>Aux origines de Science moderne (2)</a:t>
            </a:r>
          </a:p>
        </p:txBody>
      </p:sp>
      <p:sp>
        <p:nvSpPr>
          <p:cNvPr id="5" name="ZoneTexte 4">
            <a:extLst>
              <a:ext uri="{FF2B5EF4-FFF2-40B4-BE49-F238E27FC236}">
                <a16:creationId xmlns:a16="http://schemas.microsoft.com/office/drawing/2014/main" id="{DC03E05E-E576-09DA-3833-65492CD7FBEA}"/>
              </a:ext>
            </a:extLst>
          </p:cNvPr>
          <p:cNvSpPr txBox="1"/>
          <p:nvPr/>
        </p:nvSpPr>
        <p:spPr>
          <a:xfrm>
            <a:off x="7159447" y="1147759"/>
            <a:ext cx="2191848" cy="369332"/>
          </a:xfrm>
          <a:prstGeom prst="rect">
            <a:avLst/>
          </a:prstGeom>
          <a:noFill/>
          <a:ln>
            <a:solidFill>
              <a:srgbClr val="C00000"/>
            </a:solidFill>
          </a:ln>
        </p:spPr>
        <p:txBody>
          <a:bodyPr wrap="square" rtlCol="0">
            <a:spAutoFit/>
          </a:bodyPr>
          <a:lstStyle/>
          <a:p>
            <a:r>
              <a:rPr lang="fr-FR" dirty="0">
                <a:solidFill>
                  <a:srgbClr val="0070C0"/>
                </a:solidFill>
              </a:rPr>
              <a:t>Expérimentation</a:t>
            </a:r>
          </a:p>
        </p:txBody>
      </p:sp>
      <p:grpSp>
        <p:nvGrpSpPr>
          <p:cNvPr id="8" name="Groupe 7">
            <a:extLst>
              <a:ext uri="{FF2B5EF4-FFF2-40B4-BE49-F238E27FC236}">
                <a16:creationId xmlns:a16="http://schemas.microsoft.com/office/drawing/2014/main" id="{F22E5325-1262-7B28-9754-A8CBEC33B0D6}"/>
              </a:ext>
            </a:extLst>
          </p:cNvPr>
          <p:cNvGrpSpPr/>
          <p:nvPr/>
        </p:nvGrpSpPr>
        <p:grpSpPr>
          <a:xfrm>
            <a:off x="2222065" y="1252394"/>
            <a:ext cx="4095750" cy="2289996"/>
            <a:chOff x="2289663" y="1746781"/>
            <a:chExt cx="4095750" cy="2289996"/>
          </a:xfrm>
        </p:grpSpPr>
        <p:pic>
          <p:nvPicPr>
            <p:cNvPr id="6" name="Image 5">
              <a:extLst>
                <a:ext uri="{FF2B5EF4-FFF2-40B4-BE49-F238E27FC236}">
                  <a16:creationId xmlns:a16="http://schemas.microsoft.com/office/drawing/2014/main" id="{6A9C8E0C-E834-903D-CA55-D458AA031811}"/>
                </a:ext>
              </a:extLst>
            </p:cNvPr>
            <p:cNvPicPr>
              <a:picLocks noChangeAspect="1"/>
            </p:cNvPicPr>
            <p:nvPr/>
          </p:nvPicPr>
          <p:blipFill>
            <a:blip r:embed="rId2"/>
            <a:stretch>
              <a:fillRect/>
            </a:stretch>
          </p:blipFill>
          <p:spPr>
            <a:xfrm>
              <a:off x="2289663" y="1746781"/>
              <a:ext cx="4095750" cy="1962150"/>
            </a:xfrm>
            <a:prstGeom prst="rect">
              <a:avLst/>
            </a:prstGeom>
          </p:spPr>
        </p:pic>
        <p:sp>
          <p:nvSpPr>
            <p:cNvPr id="7" name="ZoneTexte 6">
              <a:extLst>
                <a:ext uri="{FF2B5EF4-FFF2-40B4-BE49-F238E27FC236}">
                  <a16:creationId xmlns:a16="http://schemas.microsoft.com/office/drawing/2014/main" id="{46EFC725-86AF-1F4C-1963-F4AFF526659B}"/>
                </a:ext>
              </a:extLst>
            </p:cNvPr>
            <p:cNvSpPr txBox="1"/>
            <p:nvPr/>
          </p:nvSpPr>
          <p:spPr>
            <a:xfrm>
              <a:off x="3242267" y="3790556"/>
              <a:ext cx="2190541" cy="246221"/>
            </a:xfrm>
            <a:prstGeom prst="rect">
              <a:avLst/>
            </a:prstGeom>
            <a:noFill/>
          </p:spPr>
          <p:txBody>
            <a:bodyPr wrap="square" rtlCol="0">
              <a:spAutoFit/>
            </a:bodyPr>
            <a:lstStyle/>
            <a:p>
              <a:r>
                <a:rPr lang="fr-FR" sz="1000" dirty="0">
                  <a:solidFill>
                    <a:srgbClr val="0070C0"/>
                  </a:solidFill>
                </a:rPr>
                <a:t>Galilée et la chute des corps</a:t>
              </a:r>
            </a:p>
          </p:txBody>
        </p:sp>
      </p:grpSp>
      <p:sp>
        <p:nvSpPr>
          <p:cNvPr id="9" name="ZoneTexte 8">
            <a:extLst>
              <a:ext uri="{FF2B5EF4-FFF2-40B4-BE49-F238E27FC236}">
                <a16:creationId xmlns:a16="http://schemas.microsoft.com/office/drawing/2014/main" id="{D719E786-1C58-DE39-25E0-87CD85C981FE}"/>
              </a:ext>
            </a:extLst>
          </p:cNvPr>
          <p:cNvSpPr txBox="1"/>
          <p:nvPr/>
        </p:nvSpPr>
        <p:spPr>
          <a:xfrm>
            <a:off x="6739128" y="1788064"/>
            <a:ext cx="3844243" cy="1323439"/>
          </a:xfrm>
          <a:prstGeom prst="rect">
            <a:avLst/>
          </a:prstGeom>
          <a:noFill/>
        </p:spPr>
        <p:txBody>
          <a:bodyPr wrap="square" rtlCol="0">
            <a:spAutoFit/>
          </a:bodyPr>
          <a:lstStyle/>
          <a:p>
            <a:r>
              <a:rPr lang="fr-FR" sz="1600" dirty="0">
                <a:solidFill>
                  <a:srgbClr val="0070C0"/>
                </a:solidFill>
              </a:rPr>
              <a:t>Invention du laboratoire</a:t>
            </a:r>
          </a:p>
          <a:p>
            <a:pPr marL="285750" indent="-285750">
              <a:buFont typeface="Arial" panose="020B0604020202020204" pitchFamily="34" charset="0"/>
              <a:buChar char="•"/>
            </a:pPr>
            <a:r>
              <a:rPr lang="fr-FR" sz="1600" i="1" dirty="0"/>
              <a:t>Extraire les phénomènes de leur environnement naturel bruité</a:t>
            </a:r>
          </a:p>
          <a:p>
            <a:pPr marL="285750" indent="-285750">
              <a:buFont typeface="Arial" panose="020B0604020202020204" pitchFamily="34" charset="0"/>
              <a:buChar char="•"/>
            </a:pPr>
            <a:r>
              <a:rPr lang="fr-FR" sz="1600" i="1" dirty="0"/>
              <a:t>Provoquer des phénomènes non naturels</a:t>
            </a:r>
          </a:p>
        </p:txBody>
      </p:sp>
      <p:grpSp>
        <p:nvGrpSpPr>
          <p:cNvPr id="12" name="Groupe 11">
            <a:extLst>
              <a:ext uri="{FF2B5EF4-FFF2-40B4-BE49-F238E27FC236}">
                <a16:creationId xmlns:a16="http://schemas.microsoft.com/office/drawing/2014/main" id="{BA9525E5-132B-F942-D0B1-25398A55FF13}"/>
              </a:ext>
            </a:extLst>
          </p:cNvPr>
          <p:cNvGrpSpPr/>
          <p:nvPr/>
        </p:nvGrpSpPr>
        <p:grpSpPr>
          <a:xfrm>
            <a:off x="8175651" y="3986956"/>
            <a:ext cx="2706592" cy="2017841"/>
            <a:chOff x="7268093" y="3790556"/>
            <a:chExt cx="2706592" cy="2017841"/>
          </a:xfrm>
        </p:grpSpPr>
        <p:pic>
          <p:nvPicPr>
            <p:cNvPr id="10" name="Image 9">
              <a:extLst>
                <a:ext uri="{FF2B5EF4-FFF2-40B4-BE49-F238E27FC236}">
                  <a16:creationId xmlns:a16="http://schemas.microsoft.com/office/drawing/2014/main" id="{9329B6C4-23B8-6F38-380D-71E6E9199E8A}"/>
                </a:ext>
              </a:extLst>
            </p:cNvPr>
            <p:cNvPicPr>
              <a:picLocks noChangeAspect="1"/>
            </p:cNvPicPr>
            <p:nvPr/>
          </p:nvPicPr>
          <p:blipFill>
            <a:blip r:embed="rId3"/>
            <a:stretch>
              <a:fillRect/>
            </a:stretch>
          </p:blipFill>
          <p:spPr>
            <a:xfrm>
              <a:off x="7347813" y="3790556"/>
              <a:ext cx="2626872" cy="1754326"/>
            </a:xfrm>
            <a:prstGeom prst="rect">
              <a:avLst/>
            </a:prstGeom>
          </p:spPr>
        </p:pic>
        <p:sp>
          <p:nvSpPr>
            <p:cNvPr id="11" name="ZoneTexte 10">
              <a:extLst>
                <a:ext uri="{FF2B5EF4-FFF2-40B4-BE49-F238E27FC236}">
                  <a16:creationId xmlns:a16="http://schemas.microsoft.com/office/drawing/2014/main" id="{9C1F7B95-F1EC-5C11-B06B-5299EAAE444F}"/>
                </a:ext>
              </a:extLst>
            </p:cNvPr>
            <p:cNvSpPr txBox="1"/>
            <p:nvPr/>
          </p:nvSpPr>
          <p:spPr>
            <a:xfrm>
              <a:off x="7268093" y="5546787"/>
              <a:ext cx="1798655" cy="261610"/>
            </a:xfrm>
            <a:prstGeom prst="rect">
              <a:avLst/>
            </a:prstGeom>
            <a:noFill/>
          </p:spPr>
          <p:txBody>
            <a:bodyPr wrap="square" rtlCol="0">
              <a:spAutoFit/>
            </a:bodyPr>
            <a:lstStyle/>
            <a:p>
              <a:r>
                <a:rPr lang="fr-FR" sz="1100" dirty="0">
                  <a:solidFill>
                    <a:srgbClr val="0070C0"/>
                  </a:solidFill>
                </a:rPr>
                <a:t>Expérience au CERN</a:t>
              </a:r>
            </a:p>
          </p:txBody>
        </p:sp>
      </p:grpSp>
      <p:grpSp>
        <p:nvGrpSpPr>
          <p:cNvPr id="15" name="Groupe 14">
            <a:extLst>
              <a:ext uri="{FF2B5EF4-FFF2-40B4-BE49-F238E27FC236}">
                <a16:creationId xmlns:a16="http://schemas.microsoft.com/office/drawing/2014/main" id="{F4546CE3-3C58-6A85-DE7B-CFF46073C12F}"/>
              </a:ext>
            </a:extLst>
          </p:cNvPr>
          <p:cNvGrpSpPr/>
          <p:nvPr/>
        </p:nvGrpSpPr>
        <p:grpSpPr>
          <a:xfrm>
            <a:off x="5332324" y="3986956"/>
            <a:ext cx="2279543" cy="2064679"/>
            <a:chOff x="5196672" y="3783480"/>
            <a:chExt cx="2279543" cy="2064679"/>
          </a:xfrm>
        </p:grpSpPr>
        <p:pic>
          <p:nvPicPr>
            <p:cNvPr id="13" name="Image 12">
              <a:extLst>
                <a:ext uri="{FF2B5EF4-FFF2-40B4-BE49-F238E27FC236}">
                  <a16:creationId xmlns:a16="http://schemas.microsoft.com/office/drawing/2014/main" id="{5B1E467A-1BBC-5CA3-DD46-5DCBCAB7AE1F}"/>
                </a:ext>
              </a:extLst>
            </p:cNvPr>
            <p:cNvPicPr>
              <a:picLocks noChangeAspect="1"/>
            </p:cNvPicPr>
            <p:nvPr/>
          </p:nvPicPr>
          <p:blipFill>
            <a:blip r:embed="rId4"/>
            <a:stretch>
              <a:fillRect/>
            </a:stretch>
          </p:blipFill>
          <p:spPr>
            <a:xfrm>
              <a:off x="5220900" y="3783480"/>
              <a:ext cx="2255315" cy="1755720"/>
            </a:xfrm>
            <a:prstGeom prst="rect">
              <a:avLst/>
            </a:prstGeom>
          </p:spPr>
        </p:pic>
        <p:sp>
          <p:nvSpPr>
            <p:cNvPr id="14" name="ZoneTexte 13">
              <a:extLst>
                <a:ext uri="{FF2B5EF4-FFF2-40B4-BE49-F238E27FC236}">
                  <a16:creationId xmlns:a16="http://schemas.microsoft.com/office/drawing/2014/main" id="{AD77B733-858B-FE2A-CBF9-20D7CC0AAEEC}"/>
                </a:ext>
              </a:extLst>
            </p:cNvPr>
            <p:cNvSpPr txBox="1"/>
            <p:nvPr/>
          </p:nvSpPr>
          <p:spPr>
            <a:xfrm>
              <a:off x="5196672" y="5586549"/>
              <a:ext cx="2279543" cy="261610"/>
            </a:xfrm>
            <a:prstGeom prst="rect">
              <a:avLst/>
            </a:prstGeom>
            <a:noFill/>
          </p:spPr>
          <p:txBody>
            <a:bodyPr wrap="square" rtlCol="0">
              <a:spAutoFit/>
            </a:bodyPr>
            <a:lstStyle/>
            <a:p>
              <a:r>
                <a:rPr lang="fr-FR" sz="1100" dirty="0">
                  <a:solidFill>
                    <a:srgbClr val="0070C0"/>
                  </a:solidFill>
                </a:rPr>
                <a:t>Laboratoire de Marie Curie</a:t>
              </a:r>
            </a:p>
          </p:txBody>
        </p:sp>
      </p:grpSp>
      <p:grpSp>
        <p:nvGrpSpPr>
          <p:cNvPr id="18" name="Groupe 17">
            <a:extLst>
              <a:ext uri="{FF2B5EF4-FFF2-40B4-BE49-F238E27FC236}">
                <a16:creationId xmlns:a16="http://schemas.microsoft.com/office/drawing/2014/main" id="{12A36807-1D56-781B-70C3-9148B08DD188}"/>
              </a:ext>
            </a:extLst>
          </p:cNvPr>
          <p:cNvGrpSpPr/>
          <p:nvPr/>
        </p:nvGrpSpPr>
        <p:grpSpPr>
          <a:xfrm>
            <a:off x="2222065" y="4158955"/>
            <a:ext cx="2546475" cy="1886245"/>
            <a:chOff x="2222065" y="4158955"/>
            <a:chExt cx="2546475" cy="1886245"/>
          </a:xfrm>
        </p:grpSpPr>
        <p:pic>
          <p:nvPicPr>
            <p:cNvPr id="16" name="Image 15">
              <a:extLst>
                <a:ext uri="{FF2B5EF4-FFF2-40B4-BE49-F238E27FC236}">
                  <a16:creationId xmlns:a16="http://schemas.microsoft.com/office/drawing/2014/main" id="{E1EAA07E-3788-CE96-3C3C-50D662471E15}"/>
                </a:ext>
              </a:extLst>
            </p:cNvPr>
            <p:cNvPicPr>
              <a:picLocks noChangeAspect="1"/>
            </p:cNvPicPr>
            <p:nvPr/>
          </p:nvPicPr>
          <p:blipFill>
            <a:blip r:embed="rId5"/>
            <a:stretch>
              <a:fillRect/>
            </a:stretch>
          </p:blipFill>
          <p:spPr>
            <a:xfrm>
              <a:off x="2295797" y="4158955"/>
              <a:ext cx="2472743" cy="1648495"/>
            </a:xfrm>
            <a:prstGeom prst="rect">
              <a:avLst/>
            </a:prstGeom>
          </p:spPr>
        </p:pic>
        <p:sp>
          <p:nvSpPr>
            <p:cNvPr id="17" name="ZoneTexte 16">
              <a:extLst>
                <a:ext uri="{FF2B5EF4-FFF2-40B4-BE49-F238E27FC236}">
                  <a16:creationId xmlns:a16="http://schemas.microsoft.com/office/drawing/2014/main" id="{662EE465-6DB6-64E8-60A0-7B268F8EBFC7}"/>
                </a:ext>
              </a:extLst>
            </p:cNvPr>
            <p:cNvSpPr txBox="1"/>
            <p:nvPr/>
          </p:nvSpPr>
          <p:spPr>
            <a:xfrm>
              <a:off x="2222065" y="5783590"/>
              <a:ext cx="2279543" cy="261610"/>
            </a:xfrm>
            <a:prstGeom prst="rect">
              <a:avLst/>
            </a:prstGeom>
            <a:noFill/>
          </p:spPr>
          <p:txBody>
            <a:bodyPr wrap="square" rtlCol="0">
              <a:spAutoFit/>
            </a:bodyPr>
            <a:lstStyle/>
            <a:p>
              <a:r>
                <a:rPr lang="fr-FR" sz="1100" dirty="0">
                  <a:solidFill>
                    <a:srgbClr val="0070C0"/>
                  </a:solidFill>
                </a:rPr>
                <a:t>Pasteur dans son laboratoire</a:t>
              </a:r>
            </a:p>
          </p:txBody>
        </p:sp>
      </p:grpSp>
      <p:sp>
        <p:nvSpPr>
          <p:cNvPr id="19" name="Espace réservé de la date 18">
            <a:extLst>
              <a:ext uri="{FF2B5EF4-FFF2-40B4-BE49-F238E27FC236}">
                <a16:creationId xmlns:a16="http://schemas.microsoft.com/office/drawing/2014/main" id="{0F2CBE96-8630-E628-849A-85C9FECA9C70}"/>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2886178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5CF89DE-1B86-08DE-CD5E-8DFF9255177D}"/>
              </a:ext>
            </a:extLst>
          </p:cNvPr>
          <p:cNvSpPr>
            <a:spLocks noGrp="1"/>
          </p:cNvSpPr>
          <p:nvPr>
            <p:ph type="ftr" sz="quarter" idx="11"/>
          </p:nvPr>
        </p:nvSpPr>
        <p:spPr/>
        <p:txBody>
          <a:bodyPr/>
          <a:lstStyle/>
          <a:p>
            <a:r>
              <a:rPr lang="fr-FR"/>
              <a:t>Comprendre le monde ... les deux infinis</a:t>
            </a:r>
            <a:endParaRPr lang="en-GB" dirty="0"/>
          </a:p>
        </p:txBody>
      </p:sp>
      <p:sp>
        <p:nvSpPr>
          <p:cNvPr id="3" name="Espace réservé du numéro de diapositive 2">
            <a:extLst>
              <a:ext uri="{FF2B5EF4-FFF2-40B4-BE49-F238E27FC236}">
                <a16:creationId xmlns:a16="http://schemas.microsoft.com/office/drawing/2014/main" id="{F3DBF329-2E94-C15F-6B51-605D824C265D}"/>
              </a:ext>
            </a:extLst>
          </p:cNvPr>
          <p:cNvSpPr>
            <a:spLocks noGrp="1"/>
          </p:cNvSpPr>
          <p:nvPr>
            <p:ph type="sldNum" sz="quarter" idx="12"/>
          </p:nvPr>
        </p:nvSpPr>
        <p:spPr/>
        <p:txBody>
          <a:bodyPr/>
          <a:lstStyle/>
          <a:p>
            <a:fld id="{28CF56FF-A9C7-48CE-B5A8-E2EC5C60375F}" type="slidenum">
              <a:rPr lang="en-GB" smtClean="0"/>
              <a:t>9</a:t>
            </a:fld>
            <a:endParaRPr lang="en-GB" dirty="0"/>
          </a:p>
        </p:txBody>
      </p:sp>
      <p:sp>
        <p:nvSpPr>
          <p:cNvPr id="4" name="ZoneTexte 3">
            <a:extLst>
              <a:ext uri="{FF2B5EF4-FFF2-40B4-BE49-F238E27FC236}">
                <a16:creationId xmlns:a16="http://schemas.microsoft.com/office/drawing/2014/main" id="{21E55D01-0D5F-114C-F17A-02A2B405FE57}"/>
              </a:ext>
            </a:extLst>
          </p:cNvPr>
          <p:cNvSpPr txBox="1"/>
          <p:nvPr/>
        </p:nvSpPr>
        <p:spPr>
          <a:xfrm>
            <a:off x="6853473" y="352425"/>
            <a:ext cx="4426550" cy="369332"/>
          </a:xfrm>
          <a:prstGeom prst="rect">
            <a:avLst/>
          </a:prstGeom>
          <a:noFill/>
        </p:spPr>
        <p:txBody>
          <a:bodyPr wrap="square" rtlCol="0">
            <a:spAutoFit/>
          </a:bodyPr>
          <a:lstStyle/>
          <a:p>
            <a:r>
              <a:rPr lang="fr-FR" dirty="0">
                <a:solidFill>
                  <a:srgbClr val="FF0000"/>
                </a:solidFill>
              </a:rPr>
              <a:t>Aux origines de Science moderne (3)</a:t>
            </a:r>
          </a:p>
        </p:txBody>
      </p:sp>
      <p:sp>
        <p:nvSpPr>
          <p:cNvPr id="6" name="ZoneTexte 5">
            <a:extLst>
              <a:ext uri="{FF2B5EF4-FFF2-40B4-BE49-F238E27FC236}">
                <a16:creationId xmlns:a16="http://schemas.microsoft.com/office/drawing/2014/main" id="{BAAB2B56-B595-DC47-4215-19382B59A5AC}"/>
              </a:ext>
            </a:extLst>
          </p:cNvPr>
          <p:cNvSpPr txBox="1"/>
          <p:nvPr/>
        </p:nvSpPr>
        <p:spPr>
          <a:xfrm>
            <a:off x="5812134" y="1049603"/>
            <a:ext cx="2191848" cy="646331"/>
          </a:xfrm>
          <a:prstGeom prst="rect">
            <a:avLst/>
          </a:prstGeom>
          <a:noFill/>
          <a:ln>
            <a:solidFill>
              <a:srgbClr val="C00000"/>
            </a:solidFill>
          </a:ln>
        </p:spPr>
        <p:txBody>
          <a:bodyPr wrap="square" rtlCol="0">
            <a:spAutoFit/>
          </a:bodyPr>
          <a:lstStyle/>
          <a:p>
            <a:pPr algn="ctr"/>
            <a:r>
              <a:rPr lang="fr-FR" dirty="0">
                <a:solidFill>
                  <a:srgbClr val="0070C0"/>
                </a:solidFill>
              </a:rPr>
              <a:t>Abstraction</a:t>
            </a:r>
          </a:p>
          <a:p>
            <a:pPr algn="ctr"/>
            <a:r>
              <a:rPr lang="fr-FR" dirty="0">
                <a:solidFill>
                  <a:srgbClr val="0070C0"/>
                </a:solidFill>
              </a:rPr>
              <a:t>Mathématisation</a:t>
            </a:r>
          </a:p>
        </p:txBody>
      </p:sp>
      <p:grpSp>
        <p:nvGrpSpPr>
          <p:cNvPr id="14" name="Groupe 13">
            <a:extLst>
              <a:ext uri="{FF2B5EF4-FFF2-40B4-BE49-F238E27FC236}">
                <a16:creationId xmlns:a16="http://schemas.microsoft.com/office/drawing/2014/main" id="{7765CA4C-E65B-3AF3-B87B-D209749F0CC6}"/>
              </a:ext>
            </a:extLst>
          </p:cNvPr>
          <p:cNvGrpSpPr/>
          <p:nvPr/>
        </p:nvGrpSpPr>
        <p:grpSpPr>
          <a:xfrm>
            <a:off x="3060504" y="1827848"/>
            <a:ext cx="2160396" cy="1601152"/>
            <a:chOff x="3060504" y="1827848"/>
            <a:chExt cx="2160396" cy="1601152"/>
          </a:xfrm>
        </p:grpSpPr>
        <p:pic>
          <p:nvPicPr>
            <p:cNvPr id="12" name="Image 11">
              <a:extLst>
                <a:ext uri="{FF2B5EF4-FFF2-40B4-BE49-F238E27FC236}">
                  <a16:creationId xmlns:a16="http://schemas.microsoft.com/office/drawing/2014/main" id="{7EF5D2A0-F1BC-88B2-5479-838AB99ECD8D}"/>
                </a:ext>
              </a:extLst>
            </p:cNvPr>
            <p:cNvPicPr>
              <a:picLocks noChangeAspect="1"/>
            </p:cNvPicPr>
            <p:nvPr/>
          </p:nvPicPr>
          <p:blipFill>
            <a:blip r:embed="rId2"/>
            <a:stretch>
              <a:fillRect/>
            </a:stretch>
          </p:blipFill>
          <p:spPr>
            <a:xfrm>
              <a:off x="3146544" y="1827848"/>
              <a:ext cx="1988317" cy="1303599"/>
            </a:xfrm>
            <a:prstGeom prst="rect">
              <a:avLst/>
            </a:prstGeom>
          </p:spPr>
        </p:pic>
        <p:sp>
          <p:nvSpPr>
            <p:cNvPr id="13" name="ZoneTexte 12">
              <a:extLst>
                <a:ext uri="{FF2B5EF4-FFF2-40B4-BE49-F238E27FC236}">
                  <a16:creationId xmlns:a16="http://schemas.microsoft.com/office/drawing/2014/main" id="{F8B25EDF-5FCE-63F9-B717-63F4787101D2}"/>
                </a:ext>
              </a:extLst>
            </p:cNvPr>
            <p:cNvSpPr txBox="1"/>
            <p:nvPr/>
          </p:nvSpPr>
          <p:spPr>
            <a:xfrm>
              <a:off x="3060504" y="3175084"/>
              <a:ext cx="2160396" cy="253916"/>
            </a:xfrm>
            <a:prstGeom prst="rect">
              <a:avLst/>
            </a:prstGeom>
            <a:noFill/>
          </p:spPr>
          <p:txBody>
            <a:bodyPr wrap="square" rtlCol="0">
              <a:spAutoFit/>
            </a:bodyPr>
            <a:lstStyle/>
            <a:p>
              <a:r>
                <a:rPr lang="fr-FR" sz="1050" dirty="0">
                  <a:solidFill>
                    <a:srgbClr val="0070C0"/>
                  </a:solidFill>
                </a:rPr>
                <a:t>Pythagore (vers 600 avant JC</a:t>
              </a:r>
              <a:r>
                <a:rPr lang="fr-FR" sz="1050" dirty="0"/>
                <a:t>)</a:t>
              </a:r>
            </a:p>
          </p:txBody>
        </p:sp>
      </p:grpSp>
      <p:grpSp>
        <p:nvGrpSpPr>
          <p:cNvPr id="5" name="Groupe 4">
            <a:extLst>
              <a:ext uri="{FF2B5EF4-FFF2-40B4-BE49-F238E27FC236}">
                <a16:creationId xmlns:a16="http://schemas.microsoft.com/office/drawing/2014/main" id="{02AD4F8B-EB1E-B598-495E-9C30511769B8}"/>
              </a:ext>
            </a:extLst>
          </p:cNvPr>
          <p:cNvGrpSpPr/>
          <p:nvPr/>
        </p:nvGrpSpPr>
        <p:grpSpPr>
          <a:xfrm>
            <a:off x="7815833" y="1594924"/>
            <a:ext cx="2191848" cy="1857159"/>
            <a:chOff x="7815833" y="1594924"/>
            <a:chExt cx="2191848" cy="1857159"/>
          </a:xfrm>
        </p:grpSpPr>
        <p:pic>
          <p:nvPicPr>
            <p:cNvPr id="10" name="Image 9" descr="Une image contenant personne, homme&#10;&#10;Description générée automatiquement">
              <a:extLst>
                <a:ext uri="{FF2B5EF4-FFF2-40B4-BE49-F238E27FC236}">
                  <a16:creationId xmlns:a16="http://schemas.microsoft.com/office/drawing/2014/main" id="{575A7354-6A0D-73F9-7708-2366B24F7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842" y="1594924"/>
              <a:ext cx="1243830" cy="1580160"/>
            </a:xfrm>
            <a:prstGeom prst="rect">
              <a:avLst/>
            </a:prstGeom>
            <a:effectLst>
              <a:softEdge rad="139700"/>
            </a:effectLst>
          </p:spPr>
        </p:pic>
        <p:sp>
          <p:nvSpPr>
            <p:cNvPr id="15" name="Rectangle 1">
              <a:extLst>
                <a:ext uri="{FF2B5EF4-FFF2-40B4-BE49-F238E27FC236}">
                  <a16:creationId xmlns:a16="http://schemas.microsoft.com/office/drawing/2014/main" id="{C7E1C6AD-8B32-3748-E70E-16110C86BF6F}"/>
                </a:ext>
              </a:extLst>
            </p:cNvPr>
            <p:cNvSpPr>
              <a:spLocks noChangeArrowheads="1"/>
            </p:cNvSpPr>
            <p:nvPr/>
          </p:nvSpPr>
          <p:spPr bwMode="auto">
            <a:xfrm>
              <a:off x="7815833" y="2898085"/>
              <a:ext cx="2191848"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0070C0"/>
                  </a:solidFill>
                  <a:effectLst/>
                </a:rPr>
                <a:t>« La nature est écrite </a:t>
              </a:r>
            </a:p>
            <a:p>
              <a:pPr marR="0" lvl="0"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0070C0"/>
                  </a:solidFill>
                  <a:effectLst/>
                </a:rPr>
                <a:t>en langage mathématique »</a:t>
              </a:r>
            </a:p>
            <a:p>
              <a:pPr marR="0" lvl="0" defTabSz="914400" rtl="0" eaLnBrk="0" fontAlgn="base" latinLnBrk="0" hangingPunct="0">
                <a:lnSpc>
                  <a:spcPct val="100000"/>
                </a:lnSpc>
                <a:spcBef>
                  <a:spcPct val="0"/>
                </a:spcBef>
                <a:spcAft>
                  <a:spcPct val="0"/>
                </a:spcAft>
                <a:buClrTx/>
                <a:buSzTx/>
                <a:tabLst/>
              </a:pPr>
              <a:r>
                <a:rPr lang="fr-FR" altLang="fr-FR" sz="1200" dirty="0">
                  <a:solidFill>
                    <a:srgbClr val="0070C0"/>
                  </a:solidFill>
                </a:rPr>
                <a:t>Galilée (1623)</a:t>
              </a:r>
              <a:endParaRPr kumimoji="0" lang="fr-FR" altLang="fr-FR" sz="1200" b="0" i="0" u="none" strike="noStrike" cap="none" normalizeH="0" baseline="0" dirty="0">
                <a:ln>
                  <a:noFill/>
                </a:ln>
                <a:solidFill>
                  <a:srgbClr val="0070C0"/>
                </a:solidFill>
                <a:effectLst/>
              </a:endParaRPr>
            </a:p>
          </p:txBody>
        </p:sp>
      </p:grpSp>
      <p:pic>
        <p:nvPicPr>
          <p:cNvPr id="17" name="Image 16">
            <a:extLst>
              <a:ext uri="{FF2B5EF4-FFF2-40B4-BE49-F238E27FC236}">
                <a16:creationId xmlns:a16="http://schemas.microsoft.com/office/drawing/2014/main" id="{390B930D-C194-8096-A875-A4BE880E6074}"/>
              </a:ext>
            </a:extLst>
          </p:cNvPr>
          <p:cNvPicPr>
            <a:picLocks noChangeAspect="1"/>
          </p:cNvPicPr>
          <p:nvPr/>
        </p:nvPicPr>
        <p:blipFill>
          <a:blip r:embed="rId4"/>
          <a:stretch>
            <a:fillRect/>
          </a:stretch>
        </p:blipFill>
        <p:spPr>
          <a:xfrm>
            <a:off x="9768069" y="3443885"/>
            <a:ext cx="1194920" cy="2024047"/>
          </a:xfrm>
          <a:prstGeom prst="rect">
            <a:avLst/>
          </a:prstGeom>
        </p:spPr>
      </p:pic>
      <p:sp>
        <p:nvSpPr>
          <p:cNvPr id="18" name="ZoneTexte 17">
            <a:extLst>
              <a:ext uri="{FF2B5EF4-FFF2-40B4-BE49-F238E27FC236}">
                <a16:creationId xmlns:a16="http://schemas.microsoft.com/office/drawing/2014/main" id="{DF326384-DD86-F520-3C62-C3D9F180DA3E}"/>
              </a:ext>
            </a:extLst>
          </p:cNvPr>
          <p:cNvSpPr txBox="1"/>
          <p:nvPr/>
        </p:nvSpPr>
        <p:spPr>
          <a:xfrm>
            <a:off x="2099637" y="3741413"/>
            <a:ext cx="2365062" cy="1169551"/>
          </a:xfrm>
          <a:custGeom>
            <a:avLst/>
            <a:gdLst>
              <a:gd name="csX0" fmla="*/ 0 w 2365062"/>
              <a:gd name="csY0" fmla="*/ 0 h 1169551"/>
              <a:gd name="csX1" fmla="*/ 638567 w 2365062"/>
              <a:gd name="csY1" fmla="*/ 0 h 1169551"/>
              <a:gd name="csX2" fmla="*/ 1206182 w 2365062"/>
              <a:gd name="csY2" fmla="*/ 0 h 1169551"/>
              <a:gd name="csX3" fmla="*/ 1844748 w 2365062"/>
              <a:gd name="csY3" fmla="*/ 0 h 1169551"/>
              <a:gd name="csX4" fmla="*/ 2365062 w 2365062"/>
              <a:gd name="csY4" fmla="*/ 0 h 1169551"/>
              <a:gd name="csX5" fmla="*/ 2365062 w 2365062"/>
              <a:gd name="csY5" fmla="*/ 584776 h 1169551"/>
              <a:gd name="csX6" fmla="*/ 2365062 w 2365062"/>
              <a:gd name="csY6" fmla="*/ 1169551 h 1169551"/>
              <a:gd name="csX7" fmla="*/ 1773797 w 2365062"/>
              <a:gd name="csY7" fmla="*/ 1169551 h 1169551"/>
              <a:gd name="csX8" fmla="*/ 1182531 w 2365062"/>
              <a:gd name="csY8" fmla="*/ 1169551 h 1169551"/>
              <a:gd name="csX9" fmla="*/ 591266 w 2365062"/>
              <a:gd name="csY9" fmla="*/ 1169551 h 1169551"/>
              <a:gd name="csX10" fmla="*/ 0 w 2365062"/>
              <a:gd name="csY10" fmla="*/ 1169551 h 1169551"/>
              <a:gd name="csX11" fmla="*/ 0 w 2365062"/>
              <a:gd name="csY11" fmla="*/ 608167 h 1169551"/>
              <a:gd name="csX12" fmla="*/ 0 w 2365062"/>
              <a:gd name="csY12" fmla="*/ 0 h 11695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365062" h="1169551" extrusionOk="0">
                <a:moveTo>
                  <a:pt x="0" y="0"/>
                </a:moveTo>
                <a:cubicBezTo>
                  <a:pt x="235645" y="-61742"/>
                  <a:pt x="499544" y="907"/>
                  <a:pt x="638567" y="0"/>
                </a:cubicBezTo>
                <a:cubicBezTo>
                  <a:pt x="777590" y="-907"/>
                  <a:pt x="1076488" y="64705"/>
                  <a:pt x="1206182" y="0"/>
                </a:cubicBezTo>
                <a:cubicBezTo>
                  <a:pt x="1335877" y="-64705"/>
                  <a:pt x="1568794" y="43542"/>
                  <a:pt x="1844748" y="0"/>
                </a:cubicBezTo>
                <a:cubicBezTo>
                  <a:pt x="2120702" y="-43542"/>
                  <a:pt x="2253748" y="34569"/>
                  <a:pt x="2365062" y="0"/>
                </a:cubicBezTo>
                <a:cubicBezTo>
                  <a:pt x="2426855" y="215680"/>
                  <a:pt x="2331906" y="313044"/>
                  <a:pt x="2365062" y="584776"/>
                </a:cubicBezTo>
                <a:cubicBezTo>
                  <a:pt x="2398218" y="856508"/>
                  <a:pt x="2317675" y="936526"/>
                  <a:pt x="2365062" y="1169551"/>
                </a:cubicBezTo>
                <a:cubicBezTo>
                  <a:pt x="2165146" y="1202288"/>
                  <a:pt x="2041842" y="1141799"/>
                  <a:pt x="1773797" y="1169551"/>
                </a:cubicBezTo>
                <a:cubicBezTo>
                  <a:pt x="1505753" y="1197303"/>
                  <a:pt x="1307283" y="1160020"/>
                  <a:pt x="1182531" y="1169551"/>
                </a:cubicBezTo>
                <a:cubicBezTo>
                  <a:pt x="1057779" y="1179082"/>
                  <a:pt x="745077" y="1139260"/>
                  <a:pt x="591266" y="1169551"/>
                </a:cubicBezTo>
                <a:cubicBezTo>
                  <a:pt x="437456" y="1199842"/>
                  <a:pt x="229615" y="1157499"/>
                  <a:pt x="0" y="1169551"/>
                </a:cubicBezTo>
                <a:cubicBezTo>
                  <a:pt x="-55566" y="974345"/>
                  <a:pt x="59106" y="870705"/>
                  <a:pt x="0" y="608167"/>
                </a:cubicBezTo>
                <a:cubicBezTo>
                  <a:pt x="-59106" y="345629"/>
                  <a:pt x="70350" y="223676"/>
                  <a:pt x="0" y="0"/>
                </a:cubicBezTo>
                <a:close/>
              </a:path>
            </a:pathLst>
          </a:custGeom>
          <a:noFill/>
          <a:ln>
            <a:solidFill>
              <a:schemeClr val="tx1"/>
            </a:solidFill>
            <a:extLst>
              <a:ext uri="{C807C97D-BFC1-408E-A445-0C87EB9F89A2}">
                <ask:lineSketchStyleProps xmlns:ask="http://schemas.microsoft.com/office/drawing/2018/sketchyshapes" sd="4013853828">
                  <a:prstGeom prst="rect">
                    <a:avLst/>
                  </a:prstGeom>
                  <ask:type>
                    <ask:lineSketchScribble/>
                  </ask:type>
                </ask:lineSketchStyleProps>
              </a:ext>
            </a:extLst>
          </a:ln>
        </p:spPr>
        <p:txBody>
          <a:bodyPr wrap="square" rtlCol="0">
            <a:spAutoFit/>
          </a:bodyPr>
          <a:lstStyle/>
          <a:p>
            <a:r>
              <a:rPr lang="fr-FR" sz="1400" i="1" dirty="0">
                <a:solidFill>
                  <a:srgbClr val="0070C0"/>
                </a:solidFill>
              </a:rPr>
              <a:t>L’accélération que subit un solide en mouvement est égale au quotient de la force qui lui est appliquée par sa masse</a:t>
            </a:r>
            <a:endParaRPr lang="en-GB" sz="1400" i="1" dirty="0">
              <a:solidFill>
                <a:srgbClr val="0070C0"/>
              </a:solidFill>
            </a:endParaRP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00408D4-B790-51CE-E112-25854E2B05C1}"/>
                  </a:ext>
                </a:extLst>
              </p:cNvPr>
              <p:cNvSpPr txBox="1"/>
              <p:nvPr/>
            </p:nvSpPr>
            <p:spPr>
              <a:xfrm>
                <a:off x="4892855" y="4291074"/>
                <a:ext cx="1194920" cy="402931"/>
              </a:xfrm>
              <a:custGeom>
                <a:avLst/>
                <a:gdLst>
                  <a:gd name="csX0" fmla="*/ 0 w 1194920"/>
                  <a:gd name="csY0" fmla="*/ 0 h 402931"/>
                  <a:gd name="csX1" fmla="*/ 609409 w 1194920"/>
                  <a:gd name="csY1" fmla="*/ 0 h 402931"/>
                  <a:gd name="csX2" fmla="*/ 1194920 w 1194920"/>
                  <a:gd name="csY2" fmla="*/ 0 h 402931"/>
                  <a:gd name="csX3" fmla="*/ 1194920 w 1194920"/>
                  <a:gd name="csY3" fmla="*/ 402931 h 402931"/>
                  <a:gd name="csX4" fmla="*/ 597460 w 1194920"/>
                  <a:gd name="csY4" fmla="*/ 402931 h 402931"/>
                  <a:gd name="csX5" fmla="*/ 0 w 1194920"/>
                  <a:gd name="csY5" fmla="*/ 402931 h 402931"/>
                  <a:gd name="csX6" fmla="*/ 0 w 1194920"/>
                  <a:gd name="csY6" fmla="*/ 0 h 4029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94920" h="402931" extrusionOk="0">
                    <a:moveTo>
                      <a:pt x="0" y="0"/>
                    </a:moveTo>
                    <a:cubicBezTo>
                      <a:pt x="254476" y="-21187"/>
                      <a:pt x="379097" y="27762"/>
                      <a:pt x="609409" y="0"/>
                    </a:cubicBezTo>
                    <a:cubicBezTo>
                      <a:pt x="839721" y="-27762"/>
                      <a:pt x="990868" y="52153"/>
                      <a:pt x="1194920" y="0"/>
                    </a:cubicBezTo>
                    <a:cubicBezTo>
                      <a:pt x="1242200" y="164278"/>
                      <a:pt x="1157597" y="282231"/>
                      <a:pt x="1194920" y="402931"/>
                    </a:cubicBezTo>
                    <a:cubicBezTo>
                      <a:pt x="909762" y="456729"/>
                      <a:pt x="740772" y="394333"/>
                      <a:pt x="597460" y="402931"/>
                    </a:cubicBezTo>
                    <a:cubicBezTo>
                      <a:pt x="454148" y="411529"/>
                      <a:pt x="243618" y="374143"/>
                      <a:pt x="0" y="402931"/>
                    </a:cubicBezTo>
                    <a:cubicBezTo>
                      <a:pt x="-35628" y="236308"/>
                      <a:pt x="35356" y="181465"/>
                      <a:pt x="0" y="0"/>
                    </a:cubicBezTo>
                    <a:close/>
                  </a:path>
                </a:pathLst>
              </a:custGeom>
              <a:noFill/>
              <a:ln>
                <a:solidFill>
                  <a:schemeClr val="tx1"/>
                </a:solidFill>
                <a:extLst>
                  <a:ext uri="{C807C97D-BFC1-408E-A445-0C87EB9F89A2}">
                    <ask:lineSketchStyleProps xmlns:ask="http://schemas.microsoft.com/office/drawing/2018/sketchyshapes" sd="3201633070">
                      <a:prstGeom prst="rect">
                        <a:avLst/>
                      </a:prstGeom>
                      <ask:type>
                        <ask:lineSketchScribble/>
                      </ask:type>
                    </ask:lineSketchStyleProps>
                  </a:ext>
                </a:extLst>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solidFill>
                                <a:srgbClr val="0070C0"/>
                              </a:solidFill>
                              <a:latin typeface="Cambria Math" panose="02040503050406030204" pitchFamily="18" charset="0"/>
                            </a:rPr>
                          </m:ctrlPr>
                        </m:accPr>
                        <m:e>
                          <m:r>
                            <a:rPr lang="fr-FR" b="0" i="1" smtClean="0">
                              <a:solidFill>
                                <a:srgbClr val="0070C0"/>
                              </a:solidFill>
                              <a:latin typeface="Cambria Math" panose="02040503050406030204" pitchFamily="18" charset="0"/>
                            </a:rPr>
                            <m:t>𝐹</m:t>
                          </m:r>
                        </m:e>
                      </m:acc>
                      <m:r>
                        <a:rPr lang="fr-FR" b="0" i="1" smtClean="0">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rPr>
                        <m:t>𝑚</m:t>
                      </m:r>
                      <m:acc>
                        <m:accPr>
                          <m:chr m:val="⃗"/>
                          <m:ctrlPr>
                            <a:rPr lang="fr-FR" b="0" i="1" smtClean="0">
                              <a:solidFill>
                                <a:srgbClr val="0070C0"/>
                              </a:solidFill>
                              <a:latin typeface="Cambria Math" panose="02040503050406030204" pitchFamily="18" charset="0"/>
                            </a:rPr>
                          </m:ctrlPr>
                        </m:accPr>
                        <m:e>
                          <m:r>
                            <a:rPr lang="fr-FR" b="0" i="1" smtClean="0">
                              <a:solidFill>
                                <a:srgbClr val="0070C0"/>
                              </a:solidFill>
                              <a:latin typeface="Cambria Math" panose="02040503050406030204" pitchFamily="18" charset="0"/>
                              <a:ea typeface="Cambria Math" panose="02040503050406030204" pitchFamily="18" charset="0"/>
                            </a:rPr>
                            <m:t>𝛾</m:t>
                          </m:r>
                        </m:e>
                      </m:acc>
                    </m:oMath>
                  </m:oMathPara>
                </a14:m>
                <a:endParaRPr lang="fr-FR" dirty="0"/>
              </a:p>
            </p:txBody>
          </p:sp>
        </mc:Choice>
        <mc:Fallback xmlns="">
          <p:sp>
            <p:nvSpPr>
              <p:cNvPr id="19" name="ZoneTexte 18">
                <a:extLst>
                  <a:ext uri="{FF2B5EF4-FFF2-40B4-BE49-F238E27FC236}">
                    <a16:creationId xmlns:a16="http://schemas.microsoft.com/office/drawing/2014/main" id="{100408D4-B790-51CE-E112-25854E2B05C1}"/>
                  </a:ext>
                </a:extLst>
              </p:cNvPr>
              <p:cNvSpPr txBox="1">
                <a:spLocks noRot="1" noChangeAspect="1" noMove="1" noResize="1" noEditPoints="1" noAdjustHandles="1" noChangeArrowheads="1" noChangeShapeType="1" noTextEdit="1"/>
              </p:cNvSpPr>
              <p:nvPr/>
            </p:nvSpPr>
            <p:spPr>
              <a:xfrm>
                <a:off x="4892855" y="4291074"/>
                <a:ext cx="1194920" cy="402931"/>
              </a:xfrm>
              <a:prstGeom prst="rect">
                <a:avLst/>
              </a:prstGeom>
              <a:blipFill>
                <a:blip r:embed="rId5"/>
                <a:stretch>
                  <a:fillRect t="-16438" r="-10837"/>
                </a:stretch>
              </a:blipFill>
              <a:ln>
                <a:solidFill>
                  <a:schemeClr val="tx1"/>
                </a:solidFill>
                <a:extLst>
                  <a:ext uri="{C807C97D-BFC1-408E-A445-0C87EB9F89A2}">
                    <ask:lineSketchStyleProps xmlns:ask="http://schemas.microsoft.com/office/drawing/2018/sketchyshapes" sd="3201633070">
                      <a:custGeom>
                        <a:avLst/>
                        <a:gdLst>
                          <a:gd name="connsiteX0" fmla="*/ 0 w 1194920"/>
                          <a:gd name="connsiteY0" fmla="*/ 0 h 402931"/>
                          <a:gd name="connsiteX1" fmla="*/ 609409 w 1194920"/>
                          <a:gd name="connsiteY1" fmla="*/ 0 h 402931"/>
                          <a:gd name="connsiteX2" fmla="*/ 1194920 w 1194920"/>
                          <a:gd name="connsiteY2" fmla="*/ 0 h 402931"/>
                          <a:gd name="connsiteX3" fmla="*/ 1194920 w 1194920"/>
                          <a:gd name="connsiteY3" fmla="*/ 402931 h 402931"/>
                          <a:gd name="connsiteX4" fmla="*/ 597460 w 1194920"/>
                          <a:gd name="connsiteY4" fmla="*/ 402931 h 402931"/>
                          <a:gd name="connsiteX5" fmla="*/ 0 w 1194920"/>
                          <a:gd name="connsiteY5" fmla="*/ 402931 h 402931"/>
                          <a:gd name="connsiteX6" fmla="*/ 0 w 1194920"/>
                          <a:gd name="connsiteY6" fmla="*/ 0 h 40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920" h="402931" extrusionOk="0">
                            <a:moveTo>
                              <a:pt x="0" y="0"/>
                            </a:moveTo>
                            <a:cubicBezTo>
                              <a:pt x="254476" y="-21187"/>
                              <a:pt x="379097" y="27762"/>
                              <a:pt x="609409" y="0"/>
                            </a:cubicBezTo>
                            <a:cubicBezTo>
                              <a:pt x="839721" y="-27762"/>
                              <a:pt x="990868" y="52153"/>
                              <a:pt x="1194920" y="0"/>
                            </a:cubicBezTo>
                            <a:cubicBezTo>
                              <a:pt x="1242200" y="164278"/>
                              <a:pt x="1157597" y="282231"/>
                              <a:pt x="1194920" y="402931"/>
                            </a:cubicBezTo>
                            <a:cubicBezTo>
                              <a:pt x="909762" y="456729"/>
                              <a:pt x="740772" y="394333"/>
                              <a:pt x="597460" y="402931"/>
                            </a:cubicBezTo>
                            <a:cubicBezTo>
                              <a:pt x="454148" y="411529"/>
                              <a:pt x="243618" y="374143"/>
                              <a:pt x="0" y="402931"/>
                            </a:cubicBezTo>
                            <a:cubicBezTo>
                              <a:pt x="-35628" y="236308"/>
                              <a:pt x="35356" y="181465"/>
                              <a:pt x="0" y="0"/>
                            </a:cubicBezTo>
                            <a:close/>
                          </a:path>
                        </a:pathLst>
                      </a:custGeom>
                      <ask:type>
                        <ask:lineSketchScribble/>
                      </ask:type>
                    </ask:lineSketchStyleProps>
                  </a:ext>
                </a:extLst>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0" name="ZoneTexte 19">
                <a:extLst>
                  <a:ext uri="{FF2B5EF4-FFF2-40B4-BE49-F238E27FC236}">
                    <a16:creationId xmlns:a16="http://schemas.microsoft.com/office/drawing/2014/main" id="{E1986A17-D8CA-795B-F7F4-623CB6965CC5}"/>
                  </a:ext>
                </a:extLst>
              </p:cNvPr>
              <p:cNvSpPr txBox="1"/>
              <p:nvPr/>
            </p:nvSpPr>
            <p:spPr>
              <a:xfrm>
                <a:off x="6633301" y="4057558"/>
                <a:ext cx="2829105" cy="648126"/>
              </a:xfrm>
              <a:custGeom>
                <a:avLst/>
                <a:gdLst>
                  <a:gd name="csX0" fmla="*/ 0 w 2829105"/>
                  <a:gd name="csY0" fmla="*/ 0 h 648126"/>
                  <a:gd name="csX1" fmla="*/ 594112 w 2829105"/>
                  <a:gd name="csY1" fmla="*/ 0 h 648126"/>
                  <a:gd name="csX2" fmla="*/ 1159933 w 2829105"/>
                  <a:gd name="csY2" fmla="*/ 0 h 648126"/>
                  <a:gd name="csX3" fmla="*/ 1640881 w 2829105"/>
                  <a:gd name="csY3" fmla="*/ 0 h 648126"/>
                  <a:gd name="csX4" fmla="*/ 2150120 w 2829105"/>
                  <a:gd name="csY4" fmla="*/ 0 h 648126"/>
                  <a:gd name="csX5" fmla="*/ 2829105 w 2829105"/>
                  <a:gd name="csY5" fmla="*/ 0 h 648126"/>
                  <a:gd name="csX6" fmla="*/ 2829105 w 2829105"/>
                  <a:gd name="csY6" fmla="*/ 311100 h 648126"/>
                  <a:gd name="csX7" fmla="*/ 2829105 w 2829105"/>
                  <a:gd name="csY7" fmla="*/ 648126 h 648126"/>
                  <a:gd name="csX8" fmla="*/ 2263284 w 2829105"/>
                  <a:gd name="csY8" fmla="*/ 648126 h 648126"/>
                  <a:gd name="csX9" fmla="*/ 1782336 w 2829105"/>
                  <a:gd name="csY9" fmla="*/ 648126 h 648126"/>
                  <a:gd name="csX10" fmla="*/ 1216515 w 2829105"/>
                  <a:gd name="csY10" fmla="*/ 648126 h 648126"/>
                  <a:gd name="csX11" fmla="*/ 650694 w 2829105"/>
                  <a:gd name="csY11" fmla="*/ 648126 h 648126"/>
                  <a:gd name="csX12" fmla="*/ 0 w 2829105"/>
                  <a:gd name="csY12" fmla="*/ 648126 h 648126"/>
                  <a:gd name="csX13" fmla="*/ 0 w 2829105"/>
                  <a:gd name="csY13" fmla="*/ 324063 h 648126"/>
                  <a:gd name="csX14" fmla="*/ 0 w 2829105"/>
                  <a:gd name="csY14" fmla="*/ 0 h 648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29105" h="648126" extrusionOk="0">
                    <a:moveTo>
                      <a:pt x="0" y="0"/>
                    </a:moveTo>
                    <a:cubicBezTo>
                      <a:pt x="275602" y="-57934"/>
                      <a:pt x="309173" y="6680"/>
                      <a:pt x="594112" y="0"/>
                    </a:cubicBezTo>
                    <a:cubicBezTo>
                      <a:pt x="879051" y="-6680"/>
                      <a:pt x="1015203" y="47698"/>
                      <a:pt x="1159933" y="0"/>
                    </a:cubicBezTo>
                    <a:cubicBezTo>
                      <a:pt x="1304663" y="-47698"/>
                      <a:pt x="1509062" y="43199"/>
                      <a:pt x="1640881" y="0"/>
                    </a:cubicBezTo>
                    <a:cubicBezTo>
                      <a:pt x="1772700" y="-43199"/>
                      <a:pt x="2013644" y="21967"/>
                      <a:pt x="2150120" y="0"/>
                    </a:cubicBezTo>
                    <a:cubicBezTo>
                      <a:pt x="2286596" y="-21967"/>
                      <a:pt x="2688280" y="56736"/>
                      <a:pt x="2829105" y="0"/>
                    </a:cubicBezTo>
                    <a:cubicBezTo>
                      <a:pt x="2854494" y="89278"/>
                      <a:pt x="2825552" y="202521"/>
                      <a:pt x="2829105" y="311100"/>
                    </a:cubicBezTo>
                    <a:cubicBezTo>
                      <a:pt x="2832658" y="419679"/>
                      <a:pt x="2795084" y="527312"/>
                      <a:pt x="2829105" y="648126"/>
                    </a:cubicBezTo>
                    <a:cubicBezTo>
                      <a:pt x="2697328" y="649273"/>
                      <a:pt x="2423914" y="616538"/>
                      <a:pt x="2263284" y="648126"/>
                    </a:cubicBezTo>
                    <a:cubicBezTo>
                      <a:pt x="2102654" y="679714"/>
                      <a:pt x="2017041" y="619079"/>
                      <a:pt x="1782336" y="648126"/>
                    </a:cubicBezTo>
                    <a:cubicBezTo>
                      <a:pt x="1547631" y="677173"/>
                      <a:pt x="1420162" y="607983"/>
                      <a:pt x="1216515" y="648126"/>
                    </a:cubicBezTo>
                    <a:cubicBezTo>
                      <a:pt x="1012868" y="688269"/>
                      <a:pt x="854410" y="611020"/>
                      <a:pt x="650694" y="648126"/>
                    </a:cubicBezTo>
                    <a:cubicBezTo>
                      <a:pt x="446978" y="685232"/>
                      <a:pt x="163125" y="645583"/>
                      <a:pt x="0" y="648126"/>
                    </a:cubicBezTo>
                    <a:cubicBezTo>
                      <a:pt x="-25731" y="514432"/>
                      <a:pt x="15015" y="402482"/>
                      <a:pt x="0" y="324063"/>
                    </a:cubicBezTo>
                    <a:cubicBezTo>
                      <a:pt x="-15015" y="245644"/>
                      <a:pt x="8396" y="124103"/>
                      <a:pt x="0" y="0"/>
                    </a:cubicBezTo>
                    <a:close/>
                  </a:path>
                </a:pathLst>
              </a:custGeom>
              <a:noFill/>
              <a:ln>
                <a:solidFill>
                  <a:schemeClr val="tx1"/>
                </a:solidFill>
                <a:extLst>
                  <a:ext uri="{C807C97D-BFC1-408E-A445-0C87EB9F89A2}">
                    <ask:lineSketchStyleProps xmlns:ask="http://schemas.microsoft.com/office/drawing/2018/sketchyshapes" sd="3201633070">
                      <a:prstGeom prst="rect">
                        <a:avLst/>
                      </a:prstGeom>
                      <ask:type>
                        <ask:lineSketchScribble/>
                      </ask:type>
                    </ask:lineSketchStyleProps>
                  </a:ext>
                </a:extLst>
              </a:ln>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solidFill>
                            <a:srgbClr val="0070C0"/>
                          </a:solidFill>
                          <a:latin typeface="Cambria Math" panose="02040503050406030204" pitchFamily="18" charset="0"/>
                        </a:rPr>
                        <m:t>𝐹</m:t>
                      </m:r>
                      <m:r>
                        <a:rPr lang="fr-FR" b="0" i="1" smtClean="0">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rPr>
                        <m:t>𝑚</m:t>
                      </m:r>
                      <m:r>
                        <a:rPr lang="el-GR" i="1">
                          <a:solidFill>
                            <a:srgbClr val="0070C0"/>
                          </a:solidFill>
                          <a:latin typeface="Cambria Math" panose="02040503050406030204" pitchFamily="18" charset="0"/>
                        </a:rPr>
                        <m:t>𝛾</m:t>
                      </m:r>
                      <m:r>
                        <a:rPr lang="en-GB" i="1">
                          <a:solidFill>
                            <a:srgbClr val="0070C0"/>
                          </a:solidFill>
                          <a:latin typeface="Cambria Math" panose="02040503050406030204" pitchFamily="18" charset="0"/>
                        </a:rPr>
                        <m:t> </m:t>
                      </m:r>
                      <m:d>
                        <m:dPr>
                          <m:ctrlPr>
                            <a:rPr lang="en-GB" i="1">
                              <a:solidFill>
                                <a:srgbClr val="0070C0"/>
                              </a:solidFill>
                              <a:latin typeface="Cambria Math" panose="02040503050406030204" pitchFamily="18" charset="0"/>
                            </a:rPr>
                          </m:ctrlPr>
                        </m:dPr>
                        <m:e>
                          <m:r>
                            <a:rPr lang="en-GB" i="1">
                              <a:solidFill>
                                <a:srgbClr val="0070C0"/>
                              </a:solidFill>
                              <a:latin typeface="Cambria Math" panose="02040503050406030204" pitchFamily="18" charset="0"/>
                            </a:rPr>
                            <m:t>𝑡</m:t>
                          </m:r>
                        </m:e>
                      </m:d>
                      <m:r>
                        <a:rPr lang="en-GB">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rPr>
                        <m:t>𝑚</m:t>
                      </m:r>
                      <m:f>
                        <m:fPr>
                          <m:ctrlPr>
                            <a:rPr lang="en-GB" i="1">
                              <a:solidFill>
                                <a:srgbClr val="0070C0"/>
                              </a:solidFill>
                              <a:latin typeface="Cambria Math" panose="02040503050406030204" pitchFamily="18" charset="0"/>
                            </a:rPr>
                          </m:ctrlPr>
                        </m:fPr>
                        <m:num>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𝑑</m:t>
                              </m:r>
                            </m:e>
                            <m:sup>
                              <m:r>
                                <a:rPr lang="en-GB" i="1">
                                  <a:solidFill>
                                    <a:srgbClr val="0070C0"/>
                                  </a:solidFill>
                                  <a:latin typeface="Cambria Math" panose="02040503050406030204" pitchFamily="18" charset="0"/>
                                </a:rPr>
                                <m:t>2</m:t>
                              </m:r>
                            </m:sup>
                          </m:sSup>
                          <m:r>
                            <a:rPr lang="en-GB" i="1">
                              <a:solidFill>
                                <a:srgbClr val="0070C0"/>
                              </a:solidFill>
                              <a:latin typeface="Cambria Math" panose="02040503050406030204" pitchFamily="18" charset="0"/>
                            </a:rPr>
                            <m:t>𝑥</m:t>
                          </m:r>
                          <m:r>
                            <a:rPr lang="en-GB" i="1">
                              <a:solidFill>
                                <a:srgbClr val="0070C0"/>
                              </a:solidFill>
                              <a:latin typeface="Cambria Math" panose="02040503050406030204" pitchFamily="18" charset="0"/>
                            </a:rPr>
                            <m:t>(</m:t>
                          </m:r>
                          <m:r>
                            <a:rPr lang="en-GB" i="1">
                              <a:solidFill>
                                <a:srgbClr val="0070C0"/>
                              </a:solidFill>
                              <a:latin typeface="Cambria Math" panose="02040503050406030204" pitchFamily="18" charset="0"/>
                            </a:rPr>
                            <m:t>𝑡</m:t>
                          </m:r>
                          <m:r>
                            <a:rPr lang="en-GB" i="1">
                              <a:solidFill>
                                <a:srgbClr val="0070C0"/>
                              </a:solidFill>
                              <a:latin typeface="Cambria Math" panose="02040503050406030204" pitchFamily="18" charset="0"/>
                            </a:rPr>
                            <m:t>)</m:t>
                          </m:r>
                        </m:num>
                        <m:den>
                          <m:r>
                            <a:rPr lang="en-GB" i="1">
                              <a:solidFill>
                                <a:srgbClr val="0070C0"/>
                              </a:solidFill>
                              <a:latin typeface="Cambria Math" panose="02040503050406030204" pitchFamily="18" charset="0"/>
                            </a:rPr>
                            <m:t>𝑑</m:t>
                          </m:r>
                          <m:sSup>
                            <m:sSupPr>
                              <m:ctrlPr>
                                <a:rPr lang="en-GB" i="1">
                                  <a:solidFill>
                                    <a:srgbClr val="0070C0"/>
                                  </a:solidFill>
                                  <a:latin typeface="Cambria Math" panose="02040503050406030204" pitchFamily="18" charset="0"/>
                                </a:rPr>
                              </m:ctrlPr>
                            </m:sSupPr>
                            <m:e>
                              <m:r>
                                <a:rPr lang="en-GB" i="1">
                                  <a:solidFill>
                                    <a:srgbClr val="0070C0"/>
                                  </a:solidFill>
                                  <a:latin typeface="Cambria Math" panose="02040503050406030204" pitchFamily="18" charset="0"/>
                                </a:rPr>
                                <m:t>𝑡</m:t>
                              </m:r>
                            </m:e>
                            <m:sup>
                              <m:r>
                                <a:rPr lang="en-GB" i="1">
                                  <a:solidFill>
                                    <a:srgbClr val="0070C0"/>
                                  </a:solidFill>
                                  <a:latin typeface="Cambria Math" panose="02040503050406030204" pitchFamily="18" charset="0"/>
                                </a:rPr>
                                <m:t>2</m:t>
                              </m:r>
                            </m:sup>
                          </m:sSup>
                        </m:den>
                      </m:f>
                    </m:oMath>
                  </m:oMathPara>
                </a14:m>
                <a:endParaRPr lang="fr-FR" dirty="0"/>
              </a:p>
            </p:txBody>
          </p:sp>
        </mc:Choice>
        <mc:Fallback>
          <p:sp>
            <p:nvSpPr>
              <p:cNvPr id="20" name="ZoneTexte 19">
                <a:extLst>
                  <a:ext uri="{FF2B5EF4-FFF2-40B4-BE49-F238E27FC236}">
                    <a16:creationId xmlns:a16="http://schemas.microsoft.com/office/drawing/2014/main" id="{E1986A17-D8CA-795B-F7F4-623CB6965CC5}"/>
                  </a:ext>
                </a:extLst>
              </p:cNvPr>
              <p:cNvSpPr txBox="1">
                <a:spLocks noRot="1" noChangeAspect="1" noMove="1" noResize="1" noEditPoints="1" noAdjustHandles="1" noChangeArrowheads="1" noChangeShapeType="1" noTextEdit="1"/>
              </p:cNvSpPr>
              <p:nvPr/>
            </p:nvSpPr>
            <p:spPr>
              <a:xfrm>
                <a:off x="6633301" y="4057558"/>
                <a:ext cx="2829105" cy="648126"/>
              </a:xfrm>
              <a:prstGeom prst="rect">
                <a:avLst/>
              </a:prstGeom>
              <a:blipFill>
                <a:blip r:embed="rId6"/>
                <a:stretch>
                  <a:fillRect/>
                </a:stretch>
              </a:blipFill>
              <a:ln>
                <a:solidFill>
                  <a:schemeClr val="tx1"/>
                </a:solidFill>
                <a:extLst>
                  <a:ext uri="{C807C97D-BFC1-408E-A445-0C87EB9F89A2}">
                    <ask:lineSketchStyleProps xmlns:ask="http://schemas.microsoft.com/office/drawing/2018/sketchyshapes" sd="3201633070">
                      <a:custGeom>
                        <a:avLst/>
                        <a:gdLst>
                          <a:gd name="csX0" fmla="*/ 0 w 2829105"/>
                          <a:gd name="csY0" fmla="*/ 0 h 648126"/>
                          <a:gd name="csX1" fmla="*/ 594112 w 2829105"/>
                          <a:gd name="csY1" fmla="*/ 0 h 648126"/>
                          <a:gd name="csX2" fmla="*/ 1159933 w 2829105"/>
                          <a:gd name="csY2" fmla="*/ 0 h 648126"/>
                          <a:gd name="csX3" fmla="*/ 1640881 w 2829105"/>
                          <a:gd name="csY3" fmla="*/ 0 h 648126"/>
                          <a:gd name="csX4" fmla="*/ 2150120 w 2829105"/>
                          <a:gd name="csY4" fmla="*/ 0 h 648126"/>
                          <a:gd name="csX5" fmla="*/ 2829105 w 2829105"/>
                          <a:gd name="csY5" fmla="*/ 0 h 648126"/>
                          <a:gd name="csX6" fmla="*/ 2829105 w 2829105"/>
                          <a:gd name="csY6" fmla="*/ 311100 h 648126"/>
                          <a:gd name="csX7" fmla="*/ 2829105 w 2829105"/>
                          <a:gd name="csY7" fmla="*/ 648126 h 648126"/>
                          <a:gd name="csX8" fmla="*/ 2263284 w 2829105"/>
                          <a:gd name="csY8" fmla="*/ 648126 h 648126"/>
                          <a:gd name="csX9" fmla="*/ 1782336 w 2829105"/>
                          <a:gd name="csY9" fmla="*/ 648126 h 648126"/>
                          <a:gd name="csX10" fmla="*/ 1216515 w 2829105"/>
                          <a:gd name="csY10" fmla="*/ 648126 h 648126"/>
                          <a:gd name="csX11" fmla="*/ 650694 w 2829105"/>
                          <a:gd name="csY11" fmla="*/ 648126 h 648126"/>
                          <a:gd name="csX12" fmla="*/ 0 w 2829105"/>
                          <a:gd name="csY12" fmla="*/ 648126 h 648126"/>
                          <a:gd name="csX13" fmla="*/ 0 w 2829105"/>
                          <a:gd name="csY13" fmla="*/ 324063 h 648126"/>
                          <a:gd name="csX14" fmla="*/ 0 w 2829105"/>
                          <a:gd name="csY14" fmla="*/ 0 h 648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29105" h="648126" extrusionOk="0">
                            <a:moveTo>
                              <a:pt x="0" y="0"/>
                            </a:moveTo>
                            <a:cubicBezTo>
                              <a:pt x="275602" y="-57934"/>
                              <a:pt x="309173" y="6680"/>
                              <a:pt x="594112" y="0"/>
                            </a:cubicBezTo>
                            <a:cubicBezTo>
                              <a:pt x="879051" y="-6680"/>
                              <a:pt x="1015203" y="47698"/>
                              <a:pt x="1159933" y="0"/>
                            </a:cubicBezTo>
                            <a:cubicBezTo>
                              <a:pt x="1304663" y="-47698"/>
                              <a:pt x="1509062" y="43199"/>
                              <a:pt x="1640881" y="0"/>
                            </a:cubicBezTo>
                            <a:cubicBezTo>
                              <a:pt x="1772700" y="-43199"/>
                              <a:pt x="2013644" y="21967"/>
                              <a:pt x="2150120" y="0"/>
                            </a:cubicBezTo>
                            <a:cubicBezTo>
                              <a:pt x="2286596" y="-21967"/>
                              <a:pt x="2688280" y="56736"/>
                              <a:pt x="2829105" y="0"/>
                            </a:cubicBezTo>
                            <a:cubicBezTo>
                              <a:pt x="2854494" y="89278"/>
                              <a:pt x="2825552" y="202521"/>
                              <a:pt x="2829105" y="311100"/>
                            </a:cubicBezTo>
                            <a:cubicBezTo>
                              <a:pt x="2832658" y="419679"/>
                              <a:pt x="2795084" y="527312"/>
                              <a:pt x="2829105" y="648126"/>
                            </a:cubicBezTo>
                            <a:cubicBezTo>
                              <a:pt x="2697328" y="649273"/>
                              <a:pt x="2423914" y="616538"/>
                              <a:pt x="2263284" y="648126"/>
                            </a:cubicBezTo>
                            <a:cubicBezTo>
                              <a:pt x="2102654" y="679714"/>
                              <a:pt x="2017041" y="619079"/>
                              <a:pt x="1782336" y="648126"/>
                            </a:cubicBezTo>
                            <a:cubicBezTo>
                              <a:pt x="1547631" y="677173"/>
                              <a:pt x="1420162" y="607983"/>
                              <a:pt x="1216515" y="648126"/>
                            </a:cubicBezTo>
                            <a:cubicBezTo>
                              <a:pt x="1012868" y="688269"/>
                              <a:pt x="854410" y="611020"/>
                              <a:pt x="650694" y="648126"/>
                            </a:cubicBezTo>
                            <a:cubicBezTo>
                              <a:pt x="446978" y="685232"/>
                              <a:pt x="163125" y="645583"/>
                              <a:pt x="0" y="648126"/>
                            </a:cubicBezTo>
                            <a:cubicBezTo>
                              <a:pt x="-25731" y="514432"/>
                              <a:pt x="15015" y="402482"/>
                              <a:pt x="0" y="324063"/>
                            </a:cubicBezTo>
                            <a:cubicBezTo>
                              <a:pt x="-15015" y="245644"/>
                              <a:pt x="8396" y="124103"/>
                              <a:pt x="0" y="0"/>
                            </a:cubicBezTo>
                            <a:close/>
                          </a:path>
                        </a:pathLst>
                      </a:custGeom>
                      <ask:type>
                        <ask:lineSketchScribble/>
                      </ask:type>
                    </ask:lineSketchStyleProps>
                  </a:ext>
                </a:extLst>
              </a:ln>
            </p:spPr>
            <p:txBody>
              <a:bodyPr/>
              <a:lstStyle/>
              <a:p>
                <a:r>
                  <a:rPr lang="fr-FR">
                    <a:noFill/>
                  </a:rPr>
                  <a:t> </a:t>
                </a:r>
              </a:p>
            </p:txBody>
          </p:sp>
        </mc:Fallback>
      </mc:AlternateContent>
      <p:sp>
        <p:nvSpPr>
          <p:cNvPr id="21" name="Flèche : courbe vers la droite 20">
            <a:extLst>
              <a:ext uri="{FF2B5EF4-FFF2-40B4-BE49-F238E27FC236}">
                <a16:creationId xmlns:a16="http://schemas.microsoft.com/office/drawing/2014/main" id="{79353C10-A754-6D6A-94D0-AC7154161B9D}"/>
              </a:ext>
            </a:extLst>
          </p:cNvPr>
          <p:cNvSpPr/>
          <p:nvPr/>
        </p:nvSpPr>
        <p:spPr>
          <a:xfrm rot="16200000">
            <a:off x="3761007" y="4352730"/>
            <a:ext cx="526828" cy="222088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Flèche : courbe vers la droite 21">
            <a:extLst>
              <a:ext uri="{FF2B5EF4-FFF2-40B4-BE49-F238E27FC236}">
                <a16:creationId xmlns:a16="http://schemas.microsoft.com/office/drawing/2014/main" id="{9FE90439-6BB4-D86C-C5DB-67BC2B63784C}"/>
              </a:ext>
            </a:extLst>
          </p:cNvPr>
          <p:cNvSpPr/>
          <p:nvPr/>
        </p:nvSpPr>
        <p:spPr>
          <a:xfrm rot="16200000">
            <a:off x="6868352" y="4257979"/>
            <a:ext cx="526828" cy="247026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ZoneTexte 22">
            <a:extLst>
              <a:ext uri="{FF2B5EF4-FFF2-40B4-BE49-F238E27FC236}">
                <a16:creationId xmlns:a16="http://schemas.microsoft.com/office/drawing/2014/main" id="{76B9AF10-B22A-FB41-4455-D9650A52EB0D}"/>
              </a:ext>
            </a:extLst>
          </p:cNvPr>
          <p:cNvSpPr txBox="1"/>
          <p:nvPr/>
        </p:nvSpPr>
        <p:spPr>
          <a:xfrm>
            <a:off x="5991176" y="4932570"/>
            <a:ext cx="2525731" cy="276999"/>
          </a:xfrm>
          <a:prstGeom prst="rect">
            <a:avLst/>
          </a:prstGeom>
          <a:noFill/>
        </p:spPr>
        <p:txBody>
          <a:bodyPr wrap="square" rtlCol="0">
            <a:spAutoFit/>
          </a:bodyPr>
          <a:lstStyle/>
          <a:p>
            <a:r>
              <a:rPr lang="fr-FR" sz="1200" dirty="0"/>
              <a:t>Calcul différentiel et intégral</a:t>
            </a:r>
          </a:p>
        </p:txBody>
      </p:sp>
      <p:sp>
        <p:nvSpPr>
          <p:cNvPr id="24" name="ZoneTexte 23">
            <a:extLst>
              <a:ext uri="{FF2B5EF4-FFF2-40B4-BE49-F238E27FC236}">
                <a16:creationId xmlns:a16="http://schemas.microsoft.com/office/drawing/2014/main" id="{C00536ED-3EEA-2AF2-B57D-B1DE490FA3BA}"/>
              </a:ext>
            </a:extLst>
          </p:cNvPr>
          <p:cNvSpPr txBox="1"/>
          <p:nvPr/>
        </p:nvSpPr>
        <p:spPr>
          <a:xfrm>
            <a:off x="3198495" y="5143625"/>
            <a:ext cx="1694360" cy="276999"/>
          </a:xfrm>
          <a:prstGeom prst="rect">
            <a:avLst/>
          </a:prstGeom>
          <a:noFill/>
        </p:spPr>
        <p:txBody>
          <a:bodyPr wrap="square" rtlCol="0">
            <a:spAutoFit/>
          </a:bodyPr>
          <a:lstStyle/>
          <a:p>
            <a:r>
              <a:rPr lang="fr-FR" sz="1200" dirty="0"/>
              <a:t>Écriture symbolique</a:t>
            </a:r>
          </a:p>
        </p:txBody>
      </p:sp>
      <p:sp>
        <p:nvSpPr>
          <p:cNvPr id="25" name="ZoneTexte 24">
            <a:extLst>
              <a:ext uri="{FF2B5EF4-FFF2-40B4-BE49-F238E27FC236}">
                <a16:creationId xmlns:a16="http://schemas.microsoft.com/office/drawing/2014/main" id="{539B056E-486D-C6DE-EFF4-1F6BAD0A5894}"/>
              </a:ext>
            </a:extLst>
          </p:cNvPr>
          <p:cNvSpPr txBox="1"/>
          <p:nvPr/>
        </p:nvSpPr>
        <p:spPr>
          <a:xfrm>
            <a:off x="5335675" y="3637200"/>
            <a:ext cx="2668307" cy="369332"/>
          </a:xfrm>
          <a:prstGeom prst="rect">
            <a:avLst/>
          </a:prstGeom>
          <a:noFill/>
        </p:spPr>
        <p:txBody>
          <a:bodyPr wrap="square" rtlCol="0">
            <a:spAutoFit/>
          </a:bodyPr>
          <a:lstStyle/>
          <a:p>
            <a:r>
              <a:rPr lang="fr-FR" dirty="0"/>
              <a:t>Newton, Leibniz (1660)</a:t>
            </a:r>
          </a:p>
        </p:txBody>
      </p:sp>
      <p:sp>
        <p:nvSpPr>
          <p:cNvPr id="7" name="Espace réservé de la date 6">
            <a:extLst>
              <a:ext uri="{FF2B5EF4-FFF2-40B4-BE49-F238E27FC236}">
                <a16:creationId xmlns:a16="http://schemas.microsoft.com/office/drawing/2014/main" id="{6E503517-5620-018A-1A29-A88EBFB36FC6}"/>
              </a:ext>
            </a:extLst>
          </p:cNvPr>
          <p:cNvSpPr>
            <a:spLocks noGrp="1"/>
          </p:cNvSpPr>
          <p:nvPr>
            <p:ph type="dt" sz="half" idx="10"/>
          </p:nvPr>
        </p:nvSpPr>
        <p:spPr/>
        <p:txBody>
          <a:bodyPr/>
          <a:lstStyle/>
          <a:p>
            <a:r>
              <a:rPr lang="fr-FR"/>
              <a:t>2025-2026</a:t>
            </a:r>
            <a:endParaRPr lang="en-GB"/>
          </a:p>
        </p:txBody>
      </p:sp>
    </p:spTree>
    <p:extLst>
      <p:ext uri="{BB962C8B-B14F-4D97-AF65-F5344CB8AC3E}">
        <p14:creationId xmlns:p14="http://schemas.microsoft.com/office/powerpoint/2010/main" val="28975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24" grpId="0"/>
      <p:bldP spid="25" grpId="0"/>
    </p:bld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2515</TotalTime>
  <Words>1153</Words>
  <Application>Microsoft Office PowerPoint</Application>
  <PresentationFormat>Grand écran</PresentationFormat>
  <Paragraphs>175</Paragraphs>
  <Slides>14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vt:i4>
      </vt:variant>
    </vt:vector>
  </HeadingPairs>
  <TitlesOfParts>
    <vt:vector size="23" baseType="lpstr">
      <vt:lpstr>Aptos</vt:lpstr>
      <vt:lpstr>Arial</vt:lpstr>
      <vt:lpstr>Avenir LT Std 55 Roman</vt:lpstr>
      <vt:lpstr>Calibri</vt:lpstr>
      <vt:lpstr>Cambria Math</vt:lpstr>
      <vt:lpstr>Century Gothic</vt:lpstr>
      <vt:lpstr>Geared Slab</vt:lpstr>
      <vt:lpstr>Wingdings 3</vt:lpstr>
      <vt:lpstr>Brin</vt:lpstr>
      <vt:lpstr>            Un peu de Science pour comprendre le monde moderne  Les 2 infinis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peu de Physique pour comprendre le monde moderne – différent (2019-2020)                                   Bernard Remaud</dc:title>
  <dc:creator>Remaud Bernard</dc:creator>
  <cp:lastModifiedBy>Remaud Bernard</cp:lastModifiedBy>
  <cp:revision>92</cp:revision>
  <dcterms:created xsi:type="dcterms:W3CDTF">2019-10-08T12:41:07Z</dcterms:created>
  <dcterms:modified xsi:type="dcterms:W3CDTF">2026-01-08T14:32:09Z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LicenseID">
    <vt:lpwstr>standard&amp;commercial=y&amp;derivatives=sa&amp;jurisdiction=</vt:lpwstr>
  </property>
  <property fmtid="{D5CDD505-2E9C-101B-9397-08002B2CF9AE}" pid="3" name="CreativeCommonsLicenseURL">
    <vt:lpwstr>http://creativecommons.org/licenses/by-sa/4.0/</vt:lpwstr>
  </property>
  <property fmtid="{D5CDD505-2E9C-101B-9397-08002B2CF9AE}" pid="4" name="CreativeCommonsLicenseXml">
    <vt:lpwstr>&lt;?xml version="1.0" encoding="utf-8"?&gt;&lt;result&gt;&lt;license-uri&gt;http://creativecommons.org/licenses/by-sa/4.0/&lt;/license-uri&gt;&lt;license-name&gt;Attribution-ShareAlike 4.0 International&lt;/license-name&gt;&lt;deprecated&gt;false&lt;/deprecated&gt;&lt;rdf&gt;&lt;rdf:RDF xmlns="http://creativecommons.org/ns#" xmlns:rdf="http://www.w3.org/1999/02/22-rdf-syntax-ns#"&gt;&lt;Work xmlns:dc="http://purl.org/dc/elements/1.1/" rdf:about=""&gt;&lt;license rdf:resource="http://creativecommons.org/licenses/by-sa/4.0/" /&gt;&lt;/Work&gt;&lt;License rdf:about="http://creativecommons.org/licenses/by-sa/4.0/"&gt;&lt;permits rdf:resource="http://creativecommons.org/ns#DerivativeWorks" /&gt;&lt;permits rdf:resource="http://creativecommons.org/ns#Distribution" /&gt;&lt;permits rdf:resource="http://creativecommons.org/ns#Reproduction" /&gt;&lt;requires rdf:resource="http://creativecommons.org/ns#Attribution" /&gt;&lt;requires rdf:resource="http://creativecommons.org/ns#Notice" /&gt;&lt;requires rdf:resource="http://creativecommons.org/ns#ShareAlike" /&gt;&lt;/License&gt;&lt;/rdf:RDF&gt;&lt;/rdf&gt;&lt;licenserdf&gt;&lt;rdf:RDF xmlns="http://creativecommons.org/ns#" xmlns:rdf="http://www.w3.org/1999/02/22-rdf-syntax-ns#"&gt;&lt;License rdf:about="http://creativecommons.org/licenses/by-sa/4.0/"&gt;&lt;permits rdf:resource="http://creativecommons.org/ns#DerivativeWorks" /&gt;&lt;permits rdf:resource="http://creativecommons.org/ns#Distribution" /&gt;&lt;permits rdf:resource="http://creativecommons.org/ns#Reproduction" /&gt;&lt;requires rdf:resource="http://creativecommons.org/ns#Attribution" /&gt;&lt;requires rdf:resource="http://creativecommons.org/ns#Notice" /&gt;&lt;requires rdf:resource="http://creativecommons.org/ns#ShareAlike" /&gt;&lt;/License&gt;&lt;/rdf:RDF&gt;&lt;/licenserdf&gt;&lt;html&gt;&lt;a rel="license" href="http://creativecommons.org/licenses/by-sa/4.0/"&gt;&lt;img alt="Creative Commons License" style="border-width:0" src="http://i.creativecommons.org/l/by-sa/4.0/88x31.png" /&gt;&lt;/a&gt;&lt;br /&gt;This work is licensed under a &lt;a rel="license" href="http://creativecommons.org/licenses/by-sa/4.0/"&gt;Creative Commons Attribution-ShareAlike 4.0 International License&lt;/a&gt;.&lt;/html&gt;&lt;/result&gt;</vt:lpwstr>
  </property>
</Properties>
</file>