
<file path=[Content_Types].xml><?xml version="1.0" encoding="utf-8"?>
<Types xmlns="http://schemas.openxmlformats.org/package/2006/content-types">
  <Default Extension="gif" ContentType="image/gif"/>
  <Default Extension="img" ContentType="image/pn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7"/>
  </p:notesMasterIdLst>
  <p:handoutMasterIdLst>
    <p:handoutMasterId r:id="rId68"/>
  </p:handoutMasterIdLst>
  <p:sldIdLst>
    <p:sldId id="282" r:id="rId2"/>
    <p:sldId id="310" r:id="rId3"/>
    <p:sldId id="366" r:id="rId4"/>
    <p:sldId id="312" r:id="rId5"/>
    <p:sldId id="295" r:id="rId6"/>
    <p:sldId id="440" r:id="rId7"/>
    <p:sldId id="586" r:id="rId8"/>
    <p:sldId id="326" r:id="rId9"/>
    <p:sldId id="285" r:id="rId10"/>
    <p:sldId id="327" r:id="rId11"/>
    <p:sldId id="299" r:id="rId12"/>
    <p:sldId id="300" r:id="rId13"/>
    <p:sldId id="301" r:id="rId14"/>
    <p:sldId id="595" r:id="rId15"/>
    <p:sldId id="324" r:id="rId16"/>
    <p:sldId id="325" r:id="rId17"/>
    <p:sldId id="288" r:id="rId18"/>
    <p:sldId id="286" r:id="rId19"/>
    <p:sldId id="328" r:id="rId20"/>
    <p:sldId id="303" r:id="rId21"/>
    <p:sldId id="298" r:id="rId22"/>
    <p:sldId id="434" r:id="rId23"/>
    <p:sldId id="317" r:id="rId24"/>
    <p:sldId id="290" r:id="rId25"/>
    <p:sldId id="435" r:id="rId26"/>
    <p:sldId id="304" r:id="rId27"/>
    <p:sldId id="443" r:id="rId28"/>
    <p:sldId id="452" r:id="rId29"/>
    <p:sldId id="444" r:id="rId30"/>
    <p:sldId id="438" r:id="rId31"/>
    <p:sldId id="590" r:id="rId32"/>
    <p:sldId id="473" r:id="rId33"/>
    <p:sldId id="474" r:id="rId34"/>
    <p:sldId id="475" r:id="rId35"/>
    <p:sldId id="476" r:id="rId36"/>
    <p:sldId id="477" r:id="rId37"/>
    <p:sldId id="591" r:id="rId38"/>
    <p:sldId id="437" r:id="rId39"/>
    <p:sldId id="442" r:id="rId40"/>
    <p:sldId id="439" r:id="rId41"/>
    <p:sldId id="516" r:id="rId42"/>
    <p:sldId id="552" r:id="rId43"/>
    <p:sldId id="554" r:id="rId44"/>
    <p:sldId id="559" r:id="rId45"/>
    <p:sldId id="592" r:id="rId46"/>
    <p:sldId id="588" r:id="rId47"/>
    <p:sldId id="364" r:id="rId48"/>
    <p:sldId id="453" r:id="rId49"/>
    <p:sldId id="580" r:id="rId50"/>
    <p:sldId id="459" r:id="rId51"/>
    <p:sldId id="583" r:id="rId52"/>
    <p:sldId id="582" r:id="rId53"/>
    <p:sldId id="581" r:id="rId54"/>
    <p:sldId id="391" r:id="rId55"/>
    <p:sldId id="468" r:id="rId56"/>
    <p:sldId id="469" r:id="rId57"/>
    <p:sldId id="584" r:id="rId58"/>
    <p:sldId id="359" r:id="rId59"/>
    <p:sldId id="306" r:id="rId60"/>
    <p:sldId id="587" r:id="rId61"/>
    <p:sldId id="403" r:id="rId62"/>
    <p:sldId id="446" r:id="rId63"/>
    <p:sldId id="451" r:id="rId64"/>
    <p:sldId id="593" r:id="rId65"/>
    <p:sldId id="305" r:id="rId6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maud Bernard" initials="RB" lastIdx="1" clrIdx="0">
    <p:extLst>
      <p:ext uri="{19B8F6BF-5375-455C-9EA6-DF929625EA0E}">
        <p15:presenceInfo xmlns:p15="http://schemas.microsoft.com/office/powerpoint/2012/main" userId="0a9b62a6bed289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6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018C188-E446-1EB3-26F4-20F547CC69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C64C925-B766-C867-1382-A8CE44F257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FR"/>
              <a:t>2024-2025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307AE6A-B72A-10F2-C9E3-B0EF585024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D361C9F-9ED8-6F8B-99A4-92A4CF77F0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899D3-69E2-41EA-9DD3-98566B9AA0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119407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FR"/>
              <a:t>2024-2025</a:t>
            </a:r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C19F3-3771-491C-A6FA-E494FC2478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14120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116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0DEAE-9597-C64B-8428-C95258828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262D812-08EB-CD2A-5401-6144CF1269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698B3E1-EA18-1211-BDCD-8262E36405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342103-24E5-8500-356F-D77FA70DB4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511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A9DFE-C1FD-4671-7F8D-6AD12D044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97608D6-964E-5177-85EA-42F6C12440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B78A9C5-ADAF-2F47-E164-80D743328E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38DD273-D30F-3442-88E5-4863B44900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2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9D27C-0273-F4D7-6C59-67021C94E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77F705B-33C2-3AE5-66EF-165CA3303D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EC6F822-06F0-8491-3664-E48E85B875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9D3969-AC70-DBBB-BE28-96FABC5A90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205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145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107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/>
          </a:p>
        </p:txBody>
      </p:sp>
      <p:sp>
        <p:nvSpPr>
          <p:cNvPr id="9" name="Freeform 8"/>
          <p:cNvSpPr/>
          <p:nvPr/>
        </p:nvSpPr>
        <p:spPr bwMode="auto">
          <a:xfrm>
            <a:off x="-42292" y="4321159"/>
            <a:ext cx="1860631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4529542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5765" y="3627120"/>
            <a:ext cx="6962235" cy="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88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954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908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75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3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cxnSp>
        <p:nvCxnSpPr>
          <p:cNvPr id="7" name="Connecteur droit 6"/>
          <p:cNvCxnSpPr/>
          <p:nvPr userDrawn="1"/>
        </p:nvCxnSpPr>
        <p:spPr>
          <a:xfrm flipV="1">
            <a:off x="4508501" y="812800"/>
            <a:ext cx="6946900" cy="381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FE7859B3-0816-4612-A48D-C46AA0239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0756" y="5862637"/>
            <a:ext cx="7621984" cy="365125"/>
          </a:xfrm>
        </p:spPr>
        <p:txBody>
          <a:bodyPr/>
          <a:lstStyle/>
          <a:p>
            <a:r>
              <a:rPr lang="fr-FR" dirty="0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4FF2FEBF-71DE-4B1A-BDAB-23C074EFD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352" y="78263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913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986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im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7228" y="285"/>
            <a:ext cx="2603029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0" y="-131205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6177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0789" y="1515036"/>
            <a:ext cx="9758412" cy="4504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ED765C6-ADAD-409A-BF48-B1F1E2E3A5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90902" y="6135809"/>
            <a:ext cx="1456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2025-2026</a:t>
            </a:r>
            <a:endParaRPr lang="en-GB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D0B17BF-00CC-641E-47B2-EF6A14935591}"/>
              </a:ext>
            </a:extLst>
          </p:cNvPr>
          <p:cNvPicPr>
            <a:picLocks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924" y="6195189"/>
            <a:ext cx="628208" cy="23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7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bernard.remaud@univ-nantes.fr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intraperso.univ-nantes.fr/m-bernard-remaud-4061.kjsp?RH=1273152357689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dPBh5KXlol50MEV8p1DrlA/" TargetMode="External"/><Relationship Id="rId5" Type="http://schemas.openxmlformats.org/officeDocument/2006/relationships/image" Target="../media/image3.jpg"/><Relationship Id="rId10" Type="http://schemas.openxmlformats.org/officeDocument/2006/relationships/hyperlink" Target="http://creativecommons.org/licenses/by-nc-sa/4.0/" TargetMode="External"/><Relationship Id="rId4" Type="http://schemas.openxmlformats.org/officeDocument/2006/relationships/hyperlink" Target="https://www.un-peu-de-physique.fr/" TargetMode="External"/><Relationship Id="rId9" Type="http://schemas.openxmlformats.org/officeDocument/2006/relationships/image" Target="../media/image1.im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7" Type="http://schemas.openxmlformats.org/officeDocument/2006/relationships/image" Target="../media/image46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1.png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5" Type="http://schemas.openxmlformats.org/officeDocument/2006/relationships/image" Target="../media/image49.png"/><Relationship Id="rId4" Type="http://schemas.openxmlformats.org/officeDocument/2006/relationships/image" Target="../media/image3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3" Type="http://schemas.openxmlformats.org/officeDocument/2006/relationships/hyperlink" Target="https://commons.wikimedia.org/w/index.php?curid=209106" TargetMode="External"/><Relationship Id="rId7" Type="http://schemas.openxmlformats.org/officeDocument/2006/relationships/image" Target="../media/image5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hyperlink" Target="https://fr.wikipedia.org/wiki/Fichier:Tautochrone_curve.gif" TargetMode="External"/><Relationship Id="rId4" Type="http://schemas.openxmlformats.org/officeDocument/2006/relationships/image" Target="../media/image51.gif"/><Relationship Id="rId9" Type="http://schemas.openxmlformats.org/officeDocument/2006/relationships/image" Target="../media/image5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5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7" Type="http://schemas.openxmlformats.org/officeDocument/2006/relationships/image" Target="../media/image620.png"/><Relationship Id="rId12" Type="http://schemas.openxmlformats.org/officeDocument/2006/relationships/image" Target="../media/image70.png"/><Relationship Id="rId2" Type="http://schemas.openxmlformats.org/officeDocument/2006/relationships/image" Target="../media/image6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11" Type="http://schemas.openxmlformats.org/officeDocument/2006/relationships/image" Target="../media/image69.gif"/><Relationship Id="rId5" Type="http://schemas.openxmlformats.org/officeDocument/2006/relationships/image" Target="../media/image67.png"/><Relationship Id="rId10" Type="http://schemas.openxmlformats.org/officeDocument/2006/relationships/image" Target="../media/image650.png"/><Relationship Id="rId4" Type="http://schemas.openxmlformats.org/officeDocument/2006/relationships/image" Target="../media/image590.png"/><Relationship Id="rId9" Type="http://schemas.openxmlformats.org/officeDocument/2006/relationships/image" Target="../media/image6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experiences.math.cnrs.fr/Pendule-simple.html" TargetMode="External"/><Relationship Id="rId3" Type="http://schemas.openxmlformats.org/officeDocument/2006/relationships/image" Target="../media/image72.png"/><Relationship Id="rId7" Type="http://schemas.openxmlformats.org/officeDocument/2006/relationships/image" Target="../media/image73.pn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FnAfxaZiT9M" TargetMode="External"/><Relationship Id="rId11" Type="http://schemas.openxmlformats.org/officeDocument/2006/relationships/hyperlink" Target="https://commons.wikimedia.org/wiki/File:PSM_V82_D416_Henri_Poincare.png" TargetMode="External"/><Relationship Id="rId5" Type="http://schemas.openxmlformats.org/officeDocument/2006/relationships/hyperlink" Target="https://marchettibenjamin.wordpress.com/wp-content/uploads/2019/04/lp_oscillateurs_portraits_de_phase_et_non_linearites.pdf" TargetMode="External"/><Relationship Id="rId10" Type="http://schemas.openxmlformats.org/officeDocument/2006/relationships/image" Target="../media/image75.png"/><Relationship Id="rId4" Type="http://schemas.openxmlformats.org/officeDocument/2006/relationships/hyperlink" Target="https://commons.wikimedia.org/wiki/File:PenduleEspaceDesPhases.png" TargetMode="External"/><Relationship Id="rId9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0.png"/><Relationship Id="rId4" Type="http://schemas.openxmlformats.org/officeDocument/2006/relationships/image" Target="../media/image39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84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jp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4" Type="http://schemas.openxmlformats.org/officeDocument/2006/relationships/image" Target="NUL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NUL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1.png"/><Relationship Id="rId3" Type="http://schemas.openxmlformats.org/officeDocument/2006/relationships/image" Target="../media/image90.png"/><Relationship Id="rId7" Type="http://schemas.openxmlformats.org/officeDocument/2006/relationships/image" Target="../media/image9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1.png"/><Relationship Id="rId5" Type="http://schemas.openxmlformats.org/officeDocument/2006/relationships/image" Target="../media/image91.png"/><Relationship Id="rId4" Type="http://schemas.openxmlformats.org/officeDocument/2006/relationships/image" Target="../media/image831.png"/><Relationship Id="rId9" Type="http://schemas.openxmlformats.org/officeDocument/2006/relationships/image" Target="../media/image8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gif"/><Relationship Id="rId5" Type="http://schemas.openxmlformats.org/officeDocument/2006/relationships/image" Target="../media/image94.gif"/><Relationship Id="rId4" Type="http://schemas.openxmlformats.org/officeDocument/2006/relationships/image" Target="../media/image93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1.png"/><Relationship Id="rId5" Type="http://schemas.openxmlformats.org/officeDocument/2006/relationships/image" Target="../media/image180.png"/><Relationship Id="rId4" Type="http://schemas.openxmlformats.org/officeDocument/2006/relationships/image" Target="../media/image97.gi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7" Type="http://schemas.openxmlformats.org/officeDocument/2006/relationships/image" Target="../media/image94.png"/><Relationship Id="rId2" Type="http://schemas.openxmlformats.org/officeDocument/2006/relationships/image" Target="../media/image9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11" Type="http://schemas.openxmlformats.org/officeDocument/2006/relationships/image" Target="../media/image98.gif"/><Relationship Id="rId5" Type="http://schemas.openxmlformats.org/officeDocument/2006/relationships/image" Target="NULL"/><Relationship Id="rId10" Type="http://schemas.openxmlformats.org/officeDocument/2006/relationships/image" Target="../media/image97.png"/><Relationship Id="rId4" Type="http://schemas.openxmlformats.org/officeDocument/2006/relationships/image" Target="NULL"/><Relationship Id="rId9" Type="http://schemas.openxmlformats.org/officeDocument/2006/relationships/image" Target="../media/image96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0.png"/><Relationship Id="rId13" Type="http://schemas.openxmlformats.org/officeDocument/2006/relationships/image" Target="../media/image98.png"/><Relationship Id="rId18" Type="http://schemas.openxmlformats.org/officeDocument/2006/relationships/image" Target="../media/image920.png"/><Relationship Id="rId3" Type="http://schemas.openxmlformats.org/officeDocument/2006/relationships/image" Target="../media/image923.png"/><Relationship Id="rId7" Type="http://schemas.openxmlformats.org/officeDocument/2006/relationships/image" Target="../media/image810.png"/><Relationship Id="rId12" Type="http://schemas.openxmlformats.org/officeDocument/2006/relationships/image" Target="../media/image860.png"/><Relationship Id="rId17" Type="http://schemas.openxmlformats.org/officeDocument/2006/relationships/image" Target="../media/image91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1.png"/><Relationship Id="rId11" Type="http://schemas.openxmlformats.org/officeDocument/2006/relationships/image" Target="../media/image850.png"/><Relationship Id="rId5" Type="http://schemas.openxmlformats.org/officeDocument/2006/relationships/image" Target="../media/image791.png"/><Relationship Id="rId15" Type="http://schemas.openxmlformats.org/officeDocument/2006/relationships/image" Target="../media/image99.png"/><Relationship Id="rId10" Type="http://schemas.openxmlformats.org/officeDocument/2006/relationships/image" Target="../media/image840.png"/><Relationship Id="rId4" Type="http://schemas.openxmlformats.org/officeDocument/2006/relationships/image" Target="../media/image780.png"/><Relationship Id="rId9" Type="http://schemas.openxmlformats.org/officeDocument/2006/relationships/image" Target="../media/image830.png"/><Relationship Id="rId14" Type="http://schemas.openxmlformats.org/officeDocument/2006/relationships/image" Target="../media/image92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3.png"/><Relationship Id="rId7" Type="http://schemas.openxmlformats.org/officeDocument/2006/relationships/image" Target="../media/image99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gif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0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0.png"/><Relationship Id="rId5" Type="http://schemas.openxmlformats.org/officeDocument/2006/relationships/image" Target="../media/image105.png"/><Relationship Id="rId4" Type="http://schemas.openxmlformats.org/officeDocument/2006/relationships/image" Target="../media/image110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6.gif"/><Relationship Id="rId4" Type="http://schemas.openxmlformats.org/officeDocument/2006/relationships/image" Target="../media/image115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1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png"/><Relationship Id="rId5" Type="http://schemas.openxmlformats.org/officeDocument/2006/relationships/image" Target="../media/image128.jpeg"/><Relationship Id="rId4" Type="http://schemas.openxmlformats.org/officeDocument/2006/relationships/hyperlink" Target="https://www.maxicours.com/se/cours/exploiter-le-phenomene-d-interferences/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NUL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13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0.png"/><Relationship Id="rId7" Type="http://schemas.openxmlformats.org/officeDocument/2006/relationships/image" Target="../media/image1300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png"/><Relationship Id="rId5" Type="http://schemas.openxmlformats.org/officeDocument/2006/relationships/image" Target="../media/image1280.png"/><Relationship Id="rId4" Type="http://schemas.openxmlformats.org/officeDocument/2006/relationships/image" Target="../media/image12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00.png"/><Relationship Id="rId5" Type="http://schemas.openxmlformats.org/officeDocument/2006/relationships/image" Target="../media/image10.png"/><Relationship Id="rId4" Type="http://schemas.openxmlformats.org/officeDocument/2006/relationships/image" Target="../media/image8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8.png"/><Relationship Id="rId4" Type="http://schemas.openxmlformats.org/officeDocument/2006/relationships/image" Target="../media/image14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un-peu-de-physique.fr/" TargetMode="External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8.jpeg"/><Relationship Id="rId5" Type="http://schemas.openxmlformats.org/officeDocument/2006/relationships/hyperlink" Target="https://open.spotify.com/show/42wWpSd2qk9Lx9y7dy5bYI" TargetMode="External"/><Relationship Id="rId4" Type="http://schemas.openxmlformats.org/officeDocument/2006/relationships/image" Target="../media/image1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g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19.gif"/><Relationship Id="rId5" Type="http://schemas.openxmlformats.org/officeDocument/2006/relationships/image" Target="../media/image120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37.png"/><Relationship Id="rId7" Type="http://schemas.openxmlformats.org/officeDocument/2006/relationships/image" Target="../media/image3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42883" y="888822"/>
            <a:ext cx="8039794" cy="1110526"/>
          </a:xfrm>
          <a:solidFill>
            <a:schemeClr val="bg2"/>
          </a:solidFill>
          <a:ln>
            <a:solidFill>
              <a:srgbClr val="FF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txBody>
          <a:bodyPr>
            <a:noAutofit/>
          </a:bodyPr>
          <a:lstStyle/>
          <a:p>
            <a:pPr algn="ctr"/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r>
              <a:rPr lang="fr-FR" sz="2400" dirty="0">
                <a:latin typeface="+mn-lt"/>
              </a:rPr>
              <a:t>Un peu de Science pour comprendre le monde moderne 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solidFill>
                  <a:srgbClr val="FF0000"/>
                </a:solidFill>
                <a:latin typeface="+mn-lt"/>
              </a:rPr>
              <a:t>Les 2 infinis</a:t>
            </a:r>
            <a:endParaRPr lang="en-GB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483092-4450-42C2-A2A7-F63B72841F6A}"/>
              </a:ext>
            </a:extLst>
          </p:cNvPr>
          <p:cNvSpPr/>
          <p:nvPr/>
        </p:nvSpPr>
        <p:spPr>
          <a:xfrm>
            <a:off x="2742883" y="2291991"/>
            <a:ext cx="184785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fr-FR" sz="1500" dirty="0">
                <a:solidFill>
                  <a:prstClr val="black"/>
                </a:solidFill>
                <a:latin typeface="Century Gothic" panose="020B0502020202020204"/>
                <a:hlinkClick r:id="rId2"/>
              </a:rPr>
              <a:t>Bernard Remaud</a:t>
            </a:r>
            <a:r>
              <a:rPr lang="fr-FR" sz="1500" dirty="0">
                <a:solidFill>
                  <a:prstClr val="black"/>
                </a:solidFill>
                <a:latin typeface="Century Gothic" panose="020B0502020202020204"/>
              </a:rPr>
              <a:t>                                                 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7DA348C4-78EE-411D-A357-FC56EF4DCFB7}"/>
              </a:ext>
            </a:extLst>
          </p:cNvPr>
          <p:cNvSpPr txBox="1">
            <a:spLocks/>
          </p:cNvSpPr>
          <p:nvPr/>
        </p:nvSpPr>
        <p:spPr>
          <a:xfrm>
            <a:off x="2742883" y="4140519"/>
            <a:ext cx="6863697" cy="987227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err="1">
                <a:solidFill>
                  <a:schemeClr val="tx1"/>
                </a:solidFill>
              </a:rPr>
              <a:t>Ch</a:t>
            </a:r>
            <a:r>
              <a:rPr lang="fr-FR" sz="1400" dirty="0">
                <a:solidFill>
                  <a:schemeClr val="tx1"/>
                </a:solidFill>
              </a:rPr>
              <a:t> -1-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</a:p>
          <a:p>
            <a:r>
              <a:rPr lang="fr-FR" sz="1900" dirty="0">
                <a:solidFill>
                  <a:srgbClr val="FF0000"/>
                </a:solidFill>
              </a:rPr>
              <a:t>Prolégomènes </a:t>
            </a:r>
          </a:p>
          <a:p>
            <a:r>
              <a:rPr lang="fr-FR" sz="2000" dirty="0">
                <a:solidFill>
                  <a:srgbClr val="0070C0"/>
                </a:solidFill>
              </a:rPr>
              <a:t>La fin du XIX</a:t>
            </a:r>
            <a:r>
              <a:rPr lang="fr-FR" sz="2000" baseline="30000" dirty="0">
                <a:solidFill>
                  <a:srgbClr val="0070C0"/>
                </a:solidFill>
              </a:rPr>
              <a:t>ème </a:t>
            </a:r>
            <a:r>
              <a:rPr lang="fr-FR" sz="2000" dirty="0">
                <a:solidFill>
                  <a:srgbClr val="0070C0"/>
                </a:solidFill>
              </a:rPr>
              <a:t>et la seconde bifurcation de la Physique Moderne</a:t>
            </a:r>
            <a:endParaRPr lang="fr-FR" sz="19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92BC63-9DEE-45F6-B994-3EBE082F169E}"/>
              </a:ext>
            </a:extLst>
          </p:cNvPr>
          <p:cNvSpPr/>
          <p:nvPr/>
        </p:nvSpPr>
        <p:spPr>
          <a:xfrm>
            <a:off x="2742883" y="3085908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fr-FR" sz="1200" dirty="0">
                <a:solidFill>
                  <a:prstClr val="black"/>
                </a:solidFill>
                <a:latin typeface="Century Gothic" panose="020B0502020202020204"/>
                <a:hlinkClick r:id="rId3"/>
              </a:rPr>
              <a:t>bernard.remaud@univ-nantes.fr</a:t>
            </a:r>
            <a:endParaRPr lang="fr-FR" sz="1200" dirty="0">
              <a:solidFill>
                <a:prstClr val="black"/>
              </a:solidFill>
              <a:latin typeface="Century Gothic" panose="020B0502020202020204"/>
            </a:endParaRPr>
          </a:p>
          <a:p>
            <a:pPr defTabSz="685800"/>
            <a:r>
              <a:rPr lang="fr-FR" sz="1200" dirty="0">
                <a:solidFill>
                  <a:prstClr val="black"/>
                </a:solidFill>
                <a:hlinkClick r:id="rId4"/>
              </a:rPr>
              <a:t>https://www.un-peu-de-physique.fr</a:t>
            </a:r>
            <a:endParaRPr lang="fr-FR" sz="1200" dirty="0">
              <a:solidFill>
                <a:prstClr val="black"/>
              </a:solidFill>
            </a:endParaRPr>
          </a:p>
        </p:txBody>
      </p:sp>
      <p:pic>
        <p:nvPicPr>
          <p:cNvPr id="14" name="Image 13">
            <a:hlinkClick r:id="rId4"/>
            <a:extLst>
              <a:ext uri="{FF2B5EF4-FFF2-40B4-BE49-F238E27FC236}">
                <a16:creationId xmlns:a16="http://schemas.microsoft.com/office/drawing/2014/main" id="{219162BA-5CCD-4E55-BF1F-246552E60C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116" y="2186910"/>
            <a:ext cx="1330414" cy="104684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A01A39BD-79CB-461F-B139-B96AD365B5E9}"/>
              </a:ext>
            </a:extLst>
          </p:cNvPr>
          <p:cNvGrpSpPr/>
          <p:nvPr/>
        </p:nvGrpSpPr>
        <p:grpSpPr>
          <a:xfrm>
            <a:off x="7437829" y="2186910"/>
            <a:ext cx="1407697" cy="1301185"/>
            <a:chOff x="7437829" y="2186910"/>
            <a:chExt cx="1407697" cy="1301185"/>
          </a:xfrm>
        </p:grpSpPr>
        <p:pic>
          <p:nvPicPr>
            <p:cNvPr id="8" name="Image 7">
              <a:hlinkClick r:id="rId6"/>
              <a:extLst>
                <a:ext uri="{FF2B5EF4-FFF2-40B4-BE49-F238E27FC236}">
                  <a16:creationId xmlns:a16="http://schemas.microsoft.com/office/drawing/2014/main" id="{8BD5DFFB-0CB7-40FA-959B-A118266F5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01269" y="2186910"/>
              <a:ext cx="1055694" cy="1055694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3E95F3A-F8AA-4D22-BF2A-916E33B2FD58}"/>
                </a:ext>
              </a:extLst>
            </p:cNvPr>
            <p:cNvSpPr txBox="1"/>
            <p:nvPr/>
          </p:nvSpPr>
          <p:spPr>
            <a:xfrm>
              <a:off x="7437829" y="3241874"/>
              <a:ext cx="14076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rgbClr val="00B050"/>
                  </a:solidFill>
                </a:rPr>
                <a:t>La chaîne YouTube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C1E986DC-7A0A-474A-9F2F-0167759A7847}"/>
              </a:ext>
            </a:extLst>
          </p:cNvPr>
          <p:cNvSpPr txBox="1"/>
          <p:nvPr/>
        </p:nvSpPr>
        <p:spPr>
          <a:xfrm>
            <a:off x="9407670" y="3219814"/>
            <a:ext cx="705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070C0"/>
                </a:solidFill>
              </a:rPr>
              <a:t>Le blog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6FE549E-208C-0522-707A-D3E8D80F11F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78269" t="246756" r="-126743" b="-179504"/>
          <a:stretch>
            <a:fillRect/>
          </a:stretch>
        </p:blipFill>
        <p:spPr>
          <a:xfrm>
            <a:off x="8845526" y="5501279"/>
            <a:ext cx="1235529" cy="47060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5645C38-BAEC-8B27-B033-A2DC0A4C7E76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28" y="5589453"/>
            <a:ext cx="744605" cy="246364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49FDEF4-859D-DEA2-76A3-2D0D58165522}"/>
              </a:ext>
            </a:extLst>
          </p:cNvPr>
          <p:cNvSpPr txBox="1"/>
          <p:nvPr/>
        </p:nvSpPr>
        <p:spPr>
          <a:xfrm>
            <a:off x="2598051" y="5305818"/>
            <a:ext cx="7813479" cy="2616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100" dirty="0"/>
              <a:t>This work is licensed under a </a:t>
            </a:r>
            <a:r>
              <a:rPr lang="en-US" sz="1100" dirty="0">
                <a:hlinkClick r:id="rId10"/>
              </a:rPr>
              <a:t>Creative Commons Attribution-</a:t>
            </a:r>
            <a:r>
              <a:rPr lang="en-US" sz="1100" dirty="0" err="1">
                <a:hlinkClick r:id="rId10"/>
              </a:rPr>
              <a:t>NonCommercial</a:t>
            </a:r>
            <a:r>
              <a:rPr lang="en-US" sz="1100" dirty="0">
                <a:hlinkClick r:id="rId10"/>
              </a:rPr>
              <a:t>-</a:t>
            </a:r>
            <a:r>
              <a:rPr lang="en-US" sz="1100" dirty="0" err="1">
                <a:hlinkClick r:id="rId10"/>
              </a:rPr>
              <a:t>ShareAlike</a:t>
            </a:r>
            <a:r>
              <a:rPr lang="en-US" sz="1100" dirty="0">
                <a:hlinkClick r:id="rId10"/>
              </a:rPr>
              <a:t> 4.0 International License</a:t>
            </a:r>
            <a:r>
              <a:rPr lang="en-US" sz="1100" dirty="0"/>
              <a:t>.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044566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CCC4566-4DF8-4FDD-BEA1-192F44347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1A94BB6-7292-4B3E-97DD-6FB55F11F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1ABE1F-FC5D-41AA-8548-6DD203A8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10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80460B-08CD-4FD2-98F1-1A6C9F6ADECF}"/>
              </a:ext>
            </a:extLst>
          </p:cNvPr>
          <p:cNvSpPr/>
          <p:nvPr/>
        </p:nvSpPr>
        <p:spPr>
          <a:xfrm>
            <a:off x="3613096" y="352740"/>
            <a:ext cx="6543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bases épistémologiques de la mécanique quantique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3CF8E5B-B97F-41E4-AA60-B46A014B179B}"/>
              </a:ext>
            </a:extLst>
          </p:cNvPr>
          <p:cNvSpPr txBox="1"/>
          <p:nvPr/>
        </p:nvSpPr>
        <p:spPr>
          <a:xfrm>
            <a:off x="2442781" y="1523735"/>
            <a:ext cx="7918831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Le formalisme newtonien de la mécanique est le plus immédiat ; il repose sur le calcul différentiel (Newton, Leibniz) </a:t>
            </a:r>
          </a:p>
        </p:txBody>
      </p:sp>
    </p:spTree>
    <p:extLst>
      <p:ext uri="{BB962C8B-B14F-4D97-AF65-F5344CB8AC3E}">
        <p14:creationId xmlns:p14="http://schemas.microsoft.com/office/powerpoint/2010/main" val="3989359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2FC5ECA-A32B-4517-9ABB-07E575545E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CAA827E-C746-44D8-BDC5-70860B834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C7209E-8C2A-441B-B1C4-40EE609E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11</a:t>
            </a:fld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2FF344-6768-4828-A595-7878CB18C7F3}"/>
              </a:ext>
            </a:extLst>
          </p:cNvPr>
          <p:cNvSpPr txBox="1"/>
          <p:nvPr/>
        </p:nvSpPr>
        <p:spPr>
          <a:xfrm>
            <a:off x="2510756" y="1156961"/>
            <a:ext cx="8338242" cy="1815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Le formalisme de Newton a été vite confronté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À des difficultés techniques : équations difficiles à résoudre, </a:t>
            </a:r>
            <a:r>
              <a:rPr lang="fr-FR" sz="1600" dirty="0">
                <a:solidFill>
                  <a:srgbClr val="FF0000"/>
                </a:solidFill>
              </a:rPr>
              <a:t>inclusion des contraintes </a:t>
            </a:r>
            <a:r>
              <a:rPr lang="fr-FR" sz="1600" dirty="0"/>
              <a:t>dans le mouvement,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À des difficultés pour étudier les systèmes à plusieurs corps en interaction… Pb à 3 corps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Au manque d’outils pour analyser la stabilité des systèmes, sensibilité aux conditions initiales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E24BD-049E-4F10-94E0-9F4A441254A4}"/>
              </a:ext>
            </a:extLst>
          </p:cNvPr>
          <p:cNvGrpSpPr/>
          <p:nvPr/>
        </p:nvGrpSpPr>
        <p:grpSpPr>
          <a:xfrm>
            <a:off x="7396083" y="3193794"/>
            <a:ext cx="2760689" cy="2373141"/>
            <a:chOff x="7250086" y="3327898"/>
            <a:chExt cx="2760689" cy="2373141"/>
          </a:xfrm>
        </p:grpSpPr>
        <p:pic>
          <p:nvPicPr>
            <p:cNvPr id="9" name="Image 8" descr="Une image contenant extérieur, bateau, homme, photo&#10;&#10;Description générée automatiquement">
              <a:extLst>
                <a:ext uri="{FF2B5EF4-FFF2-40B4-BE49-F238E27FC236}">
                  <a16:creationId xmlns:a16="http://schemas.microsoft.com/office/drawing/2014/main" id="{92506066-5DAC-4B3D-9420-BB426262A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6311" y="3327898"/>
              <a:ext cx="2065364" cy="2065364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B7FE24B-F2B2-489A-838C-C987DA5510B5}"/>
                </a:ext>
              </a:extLst>
            </p:cNvPr>
            <p:cNvSpPr txBox="1"/>
            <p:nvPr/>
          </p:nvSpPr>
          <p:spPr>
            <a:xfrm>
              <a:off x="7250086" y="5393262"/>
              <a:ext cx="27606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3 corps de masses identiques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94F9B7A-04FF-4B60-B959-58973CC17398}"/>
              </a:ext>
            </a:extLst>
          </p:cNvPr>
          <p:cNvGrpSpPr/>
          <p:nvPr/>
        </p:nvGrpSpPr>
        <p:grpSpPr>
          <a:xfrm>
            <a:off x="3235377" y="3429000"/>
            <a:ext cx="2860623" cy="1943336"/>
            <a:chOff x="3336952" y="3438472"/>
            <a:chExt cx="2860623" cy="1943336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C726B9A-6157-4B73-BE24-E87A1F040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36952" y="3438472"/>
              <a:ext cx="2657475" cy="1724025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BEEECFFA-99DC-4B59-9F30-3752984BAF60}"/>
                </a:ext>
              </a:extLst>
            </p:cNvPr>
            <p:cNvSpPr txBox="1"/>
            <p:nvPr/>
          </p:nvSpPr>
          <p:spPr>
            <a:xfrm>
              <a:off x="3436886" y="5074031"/>
              <a:ext cx="27606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3 corps : Soleil, Terre et Lune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F7892321-E0F1-3A9B-C689-4E2CABBE55A0}"/>
              </a:ext>
            </a:extLst>
          </p:cNvPr>
          <p:cNvSpPr txBox="1"/>
          <p:nvPr/>
        </p:nvSpPr>
        <p:spPr>
          <a:xfrm>
            <a:off x="6820348" y="324306"/>
            <a:ext cx="4307377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Mécanique au-delà de Newton</a:t>
            </a:r>
          </a:p>
        </p:txBody>
      </p:sp>
    </p:spTree>
    <p:extLst>
      <p:ext uri="{BB962C8B-B14F-4D97-AF65-F5344CB8AC3E}">
        <p14:creationId xmlns:p14="http://schemas.microsoft.com/office/powerpoint/2010/main" val="1449296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2FC5ECA-A32B-4517-9ABB-07E575545E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CAA827E-C746-44D8-BDC5-70860B834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C7209E-8C2A-441B-B1C4-40EE609E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12</a:t>
            </a:fld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2FF344-6768-4828-A595-7878CB18C7F3}"/>
              </a:ext>
            </a:extLst>
          </p:cNvPr>
          <p:cNvSpPr txBox="1"/>
          <p:nvPr/>
        </p:nvSpPr>
        <p:spPr>
          <a:xfrm>
            <a:off x="1928388" y="1086403"/>
            <a:ext cx="856457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2 grands formalismes :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Le principe du « moindre effort » – Formalisme Lagrangien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Le principe de l’« énergie source de la dynamique » – Formalisme d’Hamilton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BCCAD3-6AAC-4397-9DF2-1A4D27285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172" y="2669824"/>
            <a:ext cx="1394690" cy="181309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9801A60-0ECB-42C7-9ACD-FAF9D23FEE2B}"/>
              </a:ext>
            </a:extLst>
          </p:cNvPr>
          <p:cNvSpPr txBox="1"/>
          <p:nvPr/>
        </p:nvSpPr>
        <p:spPr>
          <a:xfrm>
            <a:off x="2482897" y="4735796"/>
            <a:ext cx="137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JL Lagrange (1736-1813)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5E87ADF-768F-46EE-8D4E-9751B2B9C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669" y="2771793"/>
            <a:ext cx="1482154" cy="18059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A5249D2-5895-4E8F-9F7E-6B7DB1FE1548}"/>
              </a:ext>
            </a:extLst>
          </p:cNvPr>
          <p:cNvSpPr/>
          <p:nvPr/>
        </p:nvSpPr>
        <p:spPr>
          <a:xfrm>
            <a:off x="8723952" y="4801230"/>
            <a:ext cx="13388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000000"/>
                </a:solidFill>
              </a:rPr>
              <a:t>WR Hamilton </a:t>
            </a:r>
          </a:p>
          <a:p>
            <a:r>
              <a:rPr lang="fr-FR" sz="1400" dirty="0">
                <a:solidFill>
                  <a:srgbClr val="000000"/>
                </a:solidFill>
              </a:rPr>
              <a:t>(1805-1865)</a:t>
            </a:r>
            <a:endParaRPr lang="fr-FR" sz="1400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C13E8FF-5CF7-8288-A308-06DA053B4E70}"/>
              </a:ext>
            </a:extLst>
          </p:cNvPr>
          <p:cNvGrpSpPr/>
          <p:nvPr/>
        </p:nvGrpSpPr>
        <p:grpSpPr>
          <a:xfrm>
            <a:off x="5189569" y="2195021"/>
            <a:ext cx="2042215" cy="860982"/>
            <a:chOff x="5235061" y="2406245"/>
            <a:chExt cx="2042215" cy="860982"/>
          </a:xfrm>
        </p:grpSpPr>
        <p:sp>
          <p:nvSpPr>
            <p:cNvPr id="13" name="Nuage 12">
              <a:extLst>
                <a:ext uri="{FF2B5EF4-FFF2-40B4-BE49-F238E27FC236}">
                  <a16:creationId xmlns:a16="http://schemas.microsoft.com/office/drawing/2014/main" id="{81A76EB0-0D82-4D79-BD29-6F6A3A6FF0C2}"/>
                </a:ext>
              </a:extLst>
            </p:cNvPr>
            <p:cNvSpPr/>
            <p:nvPr/>
          </p:nvSpPr>
          <p:spPr>
            <a:xfrm>
              <a:off x="5235061" y="2406245"/>
              <a:ext cx="2042215" cy="860982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C4E6A47-289A-4A13-B585-8F68777EC648}"/>
                </a:ext>
              </a:extLst>
            </p:cNvPr>
            <p:cNvSpPr txBox="1"/>
            <p:nvPr/>
          </p:nvSpPr>
          <p:spPr>
            <a:xfrm>
              <a:off x="5464498" y="2459129"/>
              <a:ext cx="1714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Des principes communs</a:t>
              </a: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8F453326-AE62-4877-9F91-CFF564853238}"/>
              </a:ext>
            </a:extLst>
          </p:cNvPr>
          <p:cNvSpPr txBox="1"/>
          <p:nvPr/>
        </p:nvSpPr>
        <p:spPr>
          <a:xfrm>
            <a:off x="4756291" y="3252503"/>
            <a:ext cx="3028949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1200" dirty="0"/>
              <a:t>Position, vitesse : </a:t>
            </a:r>
            <a:r>
              <a:rPr lang="fr-FR" sz="1200" dirty="0">
                <a:solidFill>
                  <a:srgbClr val="FF0000"/>
                </a:solidFill>
              </a:rPr>
              <a:t>variables indépendantes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200" dirty="0"/>
              <a:t>Coordonnées </a:t>
            </a:r>
            <a:r>
              <a:rPr lang="fr-FR" sz="1200" dirty="0">
                <a:solidFill>
                  <a:srgbClr val="FF0000"/>
                </a:solidFill>
              </a:rPr>
              <a:t>généralisées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200" dirty="0">
                <a:solidFill>
                  <a:srgbClr val="FF0000"/>
                </a:solidFill>
              </a:rPr>
              <a:t>Compatibles</a:t>
            </a:r>
            <a:r>
              <a:rPr lang="fr-FR" sz="1200" dirty="0"/>
              <a:t> avec les équations de Newton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200" dirty="0"/>
              <a:t>Reposent sur des </a:t>
            </a:r>
            <a:r>
              <a:rPr lang="fr-FR" sz="1200" dirty="0">
                <a:solidFill>
                  <a:srgbClr val="FF0000"/>
                </a:solidFill>
              </a:rPr>
              <a:t>outils mathématiques </a:t>
            </a:r>
            <a:r>
              <a:rPr lang="fr-FR" sz="1200" dirty="0"/>
              <a:t>nouveaux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200" dirty="0"/>
              <a:t>Formalismes « </a:t>
            </a:r>
            <a:r>
              <a:rPr lang="fr-FR" sz="1200" dirty="0">
                <a:solidFill>
                  <a:srgbClr val="FF0000"/>
                </a:solidFill>
              </a:rPr>
              <a:t>quantifiables</a:t>
            </a:r>
            <a:r>
              <a:rPr lang="fr-FR" sz="1200" dirty="0"/>
              <a:t> » extensibles avec la Mécanique Quantique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200" dirty="0"/>
              <a:t>Formalismes extensibles aux systèmes </a:t>
            </a:r>
            <a:r>
              <a:rPr lang="fr-FR" sz="1200" dirty="0">
                <a:solidFill>
                  <a:srgbClr val="FF0000"/>
                </a:solidFill>
              </a:rPr>
              <a:t>relativistes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557A4DB-4B92-37BD-5E48-C6D775720E9F}"/>
              </a:ext>
            </a:extLst>
          </p:cNvPr>
          <p:cNvSpPr txBox="1"/>
          <p:nvPr/>
        </p:nvSpPr>
        <p:spPr>
          <a:xfrm>
            <a:off x="6820348" y="324306"/>
            <a:ext cx="4307377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Mécanique au-delà de Newton</a:t>
            </a:r>
          </a:p>
        </p:txBody>
      </p:sp>
    </p:spTree>
    <p:extLst>
      <p:ext uri="{BB962C8B-B14F-4D97-AF65-F5344CB8AC3E}">
        <p14:creationId xmlns:p14="http://schemas.microsoft.com/office/powerpoint/2010/main" val="203352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Nuage 82">
            <a:extLst>
              <a:ext uri="{FF2B5EF4-FFF2-40B4-BE49-F238E27FC236}">
                <a16:creationId xmlns:a16="http://schemas.microsoft.com/office/drawing/2014/main" id="{AAB35BB6-0078-C46A-2BF1-BB0D3649A03C}"/>
              </a:ext>
            </a:extLst>
          </p:cNvPr>
          <p:cNvSpPr/>
          <p:nvPr/>
        </p:nvSpPr>
        <p:spPr>
          <a:xfrm>
            <a:off x="5559879" y="5456948"/>
            <a:ext cx="228600" cy="31840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Nuage 81">
            <a:extLst>
              <a:ext uri="{FF2B5EF4-FFF2-40B4-BE49-F238E27FC236}">
                <a16:creationId xmlns:a16="http://schemas.microsoft.com/office/drawing/2014/main" id="{C8F5018A-74EC-3BC8-AC58-718C60EF7169}"/>
              </a:ext>
            </a:extLst>
          </p:cNvPr>
          <p:cNvSpPr/>
          <p:nvPr/>
        </p:nvSpPr>
        <p:spPr>
          <a:xfrm>
            <a:off x="5445579" y="5004707"/>
            <a:ext cx="228600" cy="31840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FEE9197-E8A0-4D4A-A2AE-1C2602C1A3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95FB82A-109F-4EF2-ADAF-0D347CD07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4C82E5C-8D4F-4819-B471-9ACEEDA69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13</a:t>
            </a:fld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39FB819-8A72-79A0-F5B8-E83CE857DBAD}"/>
              </a:ext>
            </a:extLst>
          </p:cNvPr>
          <p:cNvSpPr txBox="1"/>
          <p:nvPr/>
        </p:nvSpPr>
        <p:spPr>
          <a:xfrm>
            <a:off x="6092576" y="282835"/>
            <a:ext cx="500372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Caractériser le mouvement d’une particule</a:t>
            </a:r>
            <a:endParaRPr lang="en-GB" sz="1600" dirty="0">
              <a:solidFill>
                <a:srgbClr val="FF0000"/>
              </a:solidFill>
            </a:endParaRP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5DACF3C5-E554-CD45-4198-08621C5689AE}"/>
              </a:ext>
            </a:extLst>
          </p:cNvPr>
          <p:cNvGrpSpPr/>
          <p:nvPr/>
        </p:nvGrpSpPr>
        <p:grpSpPr>
          <a:xfrm>
            <a:off x="1558793" y="1024076"/>
            <a:ext cx="3110712" cy="1196962"/>
            <a:chOff x="1687475" y="1604250"/>
            <a:chExt cx="3110712" cy="1196962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2E81438B-64E7-35F3-3A4B-3CAEC32157F4}"/>
                </a:ext>
              </a:extLst>
            </p:cNvPr>
            <p:cNvSpPr/>
            <p:nvPr/>
          </p:nvSpPr>
          <p:spPr>
            <a:xfrm>
              <a:off x="1687475" y="1907870"/>
              <a:ext cx="1970689" cy="867103"/>
            </a:xfrm>
            <a:prstGeom prst="arc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5D80E223-DE84-4683-8D53-96160B51D74F}"/>
                </a:ext>
              </a:extLst>
            </p:cNvPr>
            <p:cNvGrpSpPr/>
            <p:nvPr/>
          </p:nvGrpSpPr>
          <p:grpSpPr>
            <a:xfrm>
              <a:off x="2799208" y="1604250"/>
              <a:ext cx="1998979" cy="1196962"/>
              <a:chOff x="2799208" y="1604250"/>
              <a:chExt cx="1998979" cy="1196962"/>
            </a:xfrm>
          </p:grpSpPr>
          <p:pic>
            <p:nvPicPr>
              <p:cNvPr id="39" name="Image 38">
                <a:extLst>
                  <a:ext uri="{FF2B5EF4-FFF2-40B4-BE49-F238E27FC236}">
                    <a16:creationId xmlns:a16="http://schemas.microsoft.com/office/drawing/2014/main" id="{B2620875-7F7E-44E0-D59C-9D8E61BDB9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1482" t="21964" r="21065" b="22414"/>
              <a:stretch/>
            </p:blipFill>
            <p:spPr>
              <a:xfrm>
                <a:off x="3116533" y="1853737"/>
                <a:ext cx="252596" cy="244546"/>
              </a:xfrm>
              <a:prstGeom prst="rect">
                <a:avLst/>
              </a:prstGeom>
            </p:spPr>
          </p:pic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25D87BBE-8D66-45CF-D122-F8C502D64E98}"/>
                  </a:ext>
                </a:extLst>
              </p:cNvPr>
              <p:cNvSpPr/>
              <p:nvPr/>
            </p:nvSpPr>
            <p:spPr>
              <a:xfrm>
                <a:off x="2855427" y="2599203"/>
                <a:ext cx="216072" cy="167009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EDE938D9-BDF3-33B6-8032-6000B14EDFD9}"/>
                  </a:ext>
                </a:extLst>
              </p:cNvPr>
              <p:cNvSpPr txBox="1"/>
              <p:nvPr/>
            </p:nvSpPr>
            <p:spPr>
              <a:xfrm>
                <a:off x="3052552" y="2554991"/>
                <a:ext cx="54458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>
                    <a:solidFill>
                      <a:srgbClr val="C00000"/>
                    </a:solidFill>
                  </a:rPr>
                  <a:t>Terre</a:t>
                </a:r>
              </a:p>
            </p:txBody>
          </p:sp>
          <p:sp>
            <p:nvSpPr>
              <p:cNvPr id="50" name="Flèche : gauche 49">
                <a:extLst>
                  <a:ext uri="{FF2B5EF4-FFF2-40B4-BE49-F238E27FC236}">
                    <a16:creationId xmlns:a16="http://schemas.microsoft.com/office/drawing/2014/main" id="{013A0FB9-3008-F9F8-210A-21969B9C0158}"/>
                  </a:ext>
                </a:extLst>
              </p:cNvPr>
              <p:cNvSpPr/>
              <p:nvPr/>
            </p:nvSpPr>
            <p:spPr>
              <a:xfrm rot="17446482" flipV="1">
                <a:off x="2830013" y="2297370"/>
                <a:ext cx="529030" cy="46402"/>
              </a:xfrm>
              <a:prstGeom prst="lef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1" name="ZoneTexte 50">
                    <a:extLst>
                      <a:ext uri="{FF2B5EF4-FFF2-40B4-BE49-F238E27FC236}">
                        <a16:creationId xmlns:a16="http://schemas.microsoft.com/office/drawing/2014/main" id="{7C6DC986-2930-E3F4-A858-495F096B199D}"/>
                      </a:ext>
                    </a:extLst>
                  </p:cNvPr>
                  <p:cNvSpPr txBox="1"/>
                  <p:nvPr/>
                </p:nvSpPr>
                <p:spPr>
                  <a:xfrm>
                    <a:off x="2799208" y="2247180"/>
                    <a:ext cx="804077" cy="2821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fr-FR" sz="110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1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oMath>
                      </m:oMathPara>
                    </a14:m>
                    <a:endParaRPr lang="fr-FR" sz="1100" dirty="0"/>
                  </a:p>
                </p:txBody>
              </p:sp>
            </mc:Choice>
            <mc:Fallback>
              <p:sp>
                <p:nvSpPr>
                  <p:cNvPr id="51" name="ZoneTexte 50">
                    <a:extLst>
                      <a:ext uri="{FF2B5EF4-FFF2-40B4-BE49-F238E27FC236}">
                        <a16:creationId xmlns:a16="http://schemas.microsoft.com/office/drawing/2014/main" id="{7C6DC986-2930-E3F4-A858-495F096B199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99208" y="2247180"/>
                    <a:ext cx="804077" cy="28219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t="-2128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68F4B106-B0CC-D49E-5B72-D05C8E7E2ABF}"/>
                  </a:ext>
                </a:extLst>
              </p:cNvPr>
              <p:cNvSpPr txBox="1"/>
              <p:nvPr/>
            </p:nvSpPr>
            <p:spPr>
              <a:xfrm>
                <a:off x="3187752" y="1604250"/>
                <a:ext cx="54458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/>
                  <a:t>Lune</a:t>
                </a:r>
              </a:p>
            </p:txBody>
          </p:sp>
          <p:cxnSp>
            <p:nvCxnSpPr>
              <p:cNvPr id="54" name="Connecteur droit avec flèche 53">
                <a:extLst>
                  <a:ext uri="{FF2B5EF4-FFF2-40B4-BE49-F238E27FC236}">
                    <a16:creationId xmlns:a16="http://schemas.microsoft.com/office/drawing/2014/main" id="{05BE7BDB-4763-8232-6EB7-ADB4EDCEA0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55484" y="2043445"/>
                <a:ext cx="374906" cy="116079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65AC71B5-6E82-A469-9475-87AE194DCBCF}"/>
                  </a:ext>
                </a:extLst>
              </p:cNvPr>
              <p:cNvSpPr txBox="1"/>
              <p:nvPr/>
            </p:nvSpPr>
            <p:spPr>
              <a:xfrm>
                <a:off x="3923717" y="1886680"/>
                <a:ext cx="87447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>
                    <a:solidFill>
                      <a:srgbClr val="0070C0"/>
                    </a:solidFill>
                  </a:rPr>
                  <a:t>Trajectoire</a:t>
                </a: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0D2F0D43-153A-D5F5-7D42-FA776D356520}"/>
                  </a:ext>
                </a:extLst>
              </p:cNvPr>
              <p:cNvSpPr txBox="1"/>
              <p:nvPr/>
            </p:nvSpPr>
            <p:spPr>
              <a:xfrm>
                <a:off x="1880276" y="2367405"/>
                <a:ext cx="4757919" cy="3438570"/>
              </a:xfrm>
              <a:custGeom>
                <a:avLst/>
                <a:gdLst>
                  <a:gd name="csX0" fmla="*/ 0 w 4757919"/>
                  <a:gd name="csY0" fmla="*/ 0 h 3438570"/>
                  <a:gd name="csX1" fmla="*/ 547161 w 4757919"/>
                  <a:gd name="csY1" fmla="*/ 0 h 3438570"/>
                  <a:gd name="csX2" fmla="*/ 1141901 w 4757919"/>
                  <a:gd name="csY2" fmla="*/ 0 h 3438570"/>
                  <a:gd name="csX3" fmla="*/ 1784220 w 4757919"/>
                  <a:gd name="csY3" fmla="*/ 0 h 3438570"/>
                  <a:gd name="csX4" fmla="*/ 2283801 w 4757919"/>
                  <a:gd name="csY4" fmla="*/ 0 h 3438570"/>
                  <a:gd name="csX5" fmla="*/ 2830962 w 4757919"/>
                  <a:gd name="csY5" fmla="*/ 0 h 3438570"/>
                  <a:gd name="csX6" fmla="*/ 3282964 w 4757919"/>
                  <a:gd name="csY6" fmla="*/ 0 h 3438570"/>
                  <a:gd name="csX7" fmla="*/ 3830125 w 4757919"/>
                  <a:gd name="csY7" fmla="*/ 0 h 3438570"/>
                  <a:gd name="csX8" fmla="*/ 4757919 w 4757919"/>
                  <a:gd name="csY8" fmla="*/ 0 h 3438570"/>
                  <a:gd name="csX9" fmla="*/ 4757919 w 4757919"/>
                  <a:gd name="csY9" fmla="*/ 607481 h 3438570"/>
                  <a:gd name="csX10" fmla="*/ 4757919 w 4757919"/>
                  <a:gd name="csY10" fmla="*/ 1180576 h 3438570"/>
                  <a:gd name="csX11" fmla="*/ 4757919 w 4757919"/>
                  <a:gd name="csY11" fmla="*/ 1684899 h 3438570"/>
                  <a:gd name="csX12" fmla="*/ 4757919 w 4757919"/>
                  <a:gd name="csY12" fmla="*/ 2189223 h 3438570"/>
                  <a:gd name="csX13" fmla="*/ 4757919 w 4757919"/>
                  <a:gd name="csY13" fmla="*/ 2727932 h 3438570"/>
                  <a:gd name="csX14" fmla="*/ 4757919 w 4757919"/>
                  <a:gd name="csY14" fmla="*/ 3438570 h 3438570"/>
                  <a:gd name="csX15" fmla="*/ 4305917 w 4757919"/>
                  <a:gd name="csY15" fmla="*/ 3438570 h 3438570"/>
                  <a:gd name="csX16" fmla="*/ 3711177 w 4757919"/>
                  <a:gd name="csY16" fmla="*/ 3438570 h 3438570"/>
                  <a:gd name="csX17" fmla="*/ 3116437 w 4757919"/>
                  <a:gd name="csY17" fmla="*/ 3438570 h 3438570"/>
                  <a:gd name="csX18" fmla="*/ 2474118 w 4757919"/>
                  <a:gd name="csY18" fmla="*/ 3438570 h 3438570"/>
                  <a:gd name="csX19" fmla="*/ 1879378 w 4757919"/>
                  <a:gd name="csY19" fmla="*/ 3438570 h 3438570"/>
                  <a:gd name="csX20" fmla="*/ 1237059 w 4757919"/>
                  <a:gd name="csY20" fmla="*/ 3438570 h 3438570"/>
                  <a:gd name="csX21" fmla="*/ 594740 w 4757919"/>
                  <a:gd name="csY21" fmla="*/ 3438570 h 3438570"/>
                  <a:gd name="csX22" fmla="*/ 0 w 4757919"/>
                  <a:gd name="csY22" fmla="*/ 3438570 h 3438570"/>
                  <a:gd name="csX23" fmla="*/ 0 w 4757919"/>
                  <a:gd name="csY23" fmla="*/ 2968632 h 3438570"/>
                  <a:gd name="csX24" fmla="*/ 0 w 4757919"/>
                  <a:gd name="csY24" fmla="*/ 2395537 h 3438570"/>
                  <a:gd name="csX25" fmla="*/ 0 w 4757919"/>
                  <a:gd name="csY25" fmla="*/ 1822442 h 3438570"/>
                  <a:gd name="csX26" fmla="*/ 0 w 4757919"/>
                  <a:gd name="csY26" fmla="*/ 1180576 h 3438570"/>
                  <a:gd name="csX27" fmla="*/ 0 w 4757919"/>
                  <a:gd name="csY27" fmla="*/ 538709 h 3438570"/>
                  <a:gd name="csX28" fmla="*/ 0 w 4757919"/>
                  <a:gd name="csY28" fmla="*/ 0 h 343857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</a:cxnLst>
                <a:rect l="l" t="t" r="r" b="b"/>
                <a:pathLst>
                  <a:path w="4757919" h="3438570" extrusionOk="0">
                    <a:moveTo>
                      <a:pt x="0" y="0"/>
                    </a:moveTo>
                    <a:cubicBezTo>
                      <a:pt x="216280" y="-46051"/>
                      <a:pt x="346168" y="48293"/>
                      <a:pt x="547161" y="0"/>
                    </a:cubicBezTo>
                    <a:cubicBezTo>
                      <a:pt x="748154" y="-48293"/>
                      <a:pt x="991791" y="39966"/>
                      <a:pt x="1141901" y="0"/>
                    </a:cubicBezTo>
                    <a:cubicBezTo>
                      <a:pt x="1292011" y="-39966"/>
                      <a:pt x="1649595" y="39425"/>
                      <a:pt x="1784220" y="0"/>
                    </a:cubicBezTo>
                    <a:cubicBezTo>
                      <a:pt x="1918845" y="-39425"/>
                      <a:pt x="2080590" y="56239"/>
                      <a:pt x="2283801" y="0"/>
                    </a:cubicBezTo>
                    <a:cubicBezTo>
                      <a:pt x="2487012" y="-56239"/>
                      <a:pt x="2615963" y="51998"/>
                      <a:pt x="2830962" y="0"/>
                    </a:cubicBezTo>
                    <a:cubicBezTo>
                      <a:pt x="3045961" y="-51998"/>
                      <a:pt x="3085140" y="10262"/>
                      <a:pt x="3282964" y="0"/>
                    </a:cubicBezTo>
                    <a:cubicBezTo>
                      <a:pt x="3480788" y="-10262"/>
                      <a:pt x="3701516" y="32615"/>
                      <a:pt x="3830125" y="0"/>
                    </a:cubicBezTo>
                    <a:cubicBezTo>
                      <a:pt x="3958734" y="-32615"/>
                      <a:pt x="4442068" y="64347"/>
                      <a:pt x="4757919" y="0"/>
                    </a:cubicBezTo>
                    <a:cubicBezTo>
                      <a:pt x="4826425" y="303149"/>
                      <a:pt x="4739000" y="316076"/>
                      <a:pt x="4757919" y="607481"/>
                    </a:cubicBezTo>
                    <a:cubicBezTo>
                      <a:pt x="4776838" y="898886"/>
                      <a:pt x="4737304" y="1056573"/>
                      <a:pt x="4757919" y="1180576"/>
                    </a:cubicBezTo>
                    <a:cubicBezTo>
                      <a:pt x="4778534" y="1304580"/>
                      <a:pt x="4704997" y="1461469"/>
                      <a:pt x="4757919" y="1684899"/>
                    </a:cubicBezTo>
                    <a:cubicBezTo>
                      <a:pt x="4810841" y="1908329"/>
                      <a:pt x="4754115" y="1970547"/>
                      <a:pt x="4757919" y="2189223"/>
                    </a:cubicBezTo>
                    <a:cubicBezTo>
                      <a:pt x="4761723" y="2407899"/>
                      <a:pt x="4742858" y="2554481"/>
                      <a:pt x="4757919" y="2727932"/>
                    </a:cubicBezTo>
                    <a:cubicBezTo>
                      <a:pt x="4772980" y="2901383"/>
                      <a:pt x="4711521" y="3089625"/>
                      <a:pt x="4757919" y="3438570"/>
                    </a:cubicBezTo>
                    <a:cubicBezTo>
                      <a:pt x="4634381" y="3491242"/>
                      <a:pt x="4486383" y="3400004"/>
                      <a:pt x="4305917" y="3438570"/>
                    </a:cubicBezTo>
                    <a:cubicBezTo>
                      <a:pt x="4125451" y="3477136"/>
                      <a:pt x="3870112" y="3375332"/>
                      <a:pt x="3711177" y="3438570"/>
                    </a:cubicBezTo>
                    <a:cubicBezTo>
                      <a:pt x="3552242" y="3501808"/>
                      <a:pt x="3246878" y="3375947"/>
                      <a:pt x="3116437" y="3438570"/>
                    </a:cubicBezTo>
                    <a:cubicBezTo>
                      <a:pt x="2985996" y="3501193"/>
                      <a:pt x="2728518" y="3371070"/>
                      <a:pt x="2474118" y="3438570"/>
                    </a:cubicBezTo>
                    <a:cubicBezTo>
                      <a:pt x="2219718" y="3506070"/>
                      <a:pt x="2086186" y="3377086"/>
                      <a:pt x="1879378" y="3438570"/>
                    </a:cubicBezTo>
                    <a:cubicBezTo>
                      <a:pt x="1672570" y="3500054"/>
                      <a:pt x="1490518" y="3411970"/>
                      <a:pt x="1237059" y="3438570"/>
                    </a:cubicBezTo>
                    <a:cubicBezTo>
                      <a:pt x="983600" y="3465170"/>
                      <a:pt x="913715" y="3363021"/>
                      <a:pt x="594740" y="3438570"/>
                    </a:cubicBezTo>
                    <a:cubicBezTo>
                      <a:pt x="275765" y="3514119"/>
                      <a:pt x="129340" y="3377219"/>
                      <a:pt x="0" y="3438570"/>
                    </a:cubicBezTo>
                    <a:cubicBezTo>
                      <a:pt x="-36534" y="3269020"/>
                      <a:pt x="17834" y="3125123"/>
                      <a:pt x="0" y="2968632"/>
                    </a:cubicBezTo>
                    <a:cubicBezTo>
                      <a:pt x="-17834" y="2812141"/>
                      <a:pt x="45588" y="2648810"/>
                      <a:pt x="0" y="2395537"/>
                    </a:cubicBezTo>
                    <a:cubicBezTo>
                      <a:pt x="-45588" y="2142265"/>
                      <a:pt x="66155" y="1968706"/>
                      <a:pt x="0" y="1822442"/>
                    </a:cubicBezTo>
                    <a:cubicBezTo>
                      <a:pt x="-66155" y="1676178"/>
                      <a:pt x="17311" y="1470762"/>
                      <a:pt x="0" y="1180576"/>
                    </a:cubicBezTo>
                    <a:cubicBezTo>
                      <a:pt x="-17311" y="890390"/>
                      <a:pt x="47110" y="703822"/>
                      <a:pt x="0" y="538709"/>
                    </a:cubicBezTo>
                    <a:cubicBezTo>
                      <a:pt x="-47110" y="373596"/>
                      <a:pt x="1087" y="221788"/>
                      <a:pt x="0" y="0"/>
                    </a:cubicBezTo>
                    <a:close/>
                  </a:path>
                </a:pathLst>
              </a:custGeom>
              <a:noFill/>
              <a:ln w="12700">
                <a:solidFill>
                  <a:srgbClr val="0070C0"/>
                </a:solidFill>
                <a:extLst>
                  <a:ext uri="{C807C97D-BFC1-408E-A445-0C87EB9F89A2}">
                    <ask:lineSketchStyleProps xmlns:ask="http://schemas.microsoft.com/office/drawing/2018/sketchyshapes" sd="2444365566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rgbClr val="0070C0"/>
                    </a:solidFill>
                  </a:rPr>
                  <a:t>Une trajectoire – 1 dimension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1200" dirty="0"/>
                  <a:t>Un </a:t>
                </a:r>
                <a:r>
                  <a:rPr lang="fr-FR" sz="1200" dirty="0">
                    <a:solidFill>
                      <a:srgbClr val="0070C0"/>
                    </a:solidFill>
                  </a:rPr>
                  <a:t>temps</a:t>
                </a:r>
                <a:r>
                  <a:rPr lang="fr-FR" sz="1200" dirty="0"/>
                  <a:t> universel </a:t>
                </a:r>
                <a:r>
                  <a:rPr lang="fr-FR" sz="1200" i="1" dirty="0"/>
                  <a:t> </a:t>
                </a:r>
                <a14:m>
                  <m:oMath xmlns:m="http://schemas.openxmlformats.org/officeDocument/2006/math">
                    <m:r>
                      <a:rPr lang="fr-FR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fr-FR" sz="1200" dirty="0">
                    <a:solidFill>
                      <a:schemeClr val="tx1"/>
                    </a:solidFill>
                  </a:rPr>
                  <a:t> </a:t>
                </a:r>
                <a:r>
                  <a:rPr lang="fr-FR" sz="1200" dirty="0"/>
                  <a:t>	</a:t>
                </a:r>
                <a:r>
                  <a:rPr lang="fr-FR" sz="1200" i="1" dirty="0"/>
                  <a:t> </a:t>
                </a:r>
                <a14:m>
                  <m:oMath xmlns:m="http://schemas.openxmlformats.org/officeDocument/2006/math">
                    <m:r>
                      <a:rPr lang="fr-FR" sz="12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fr-FR" sz="1200" i="1" dirty="0">
                  <a:solidFill>
                    <a:srgbClr val="FF000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1200" dirty="0"/>
                  <a:t>Une </a:t>
                </a:r>
                <a:r>
                  <a:rPr lang="fr-FR" sz="1200" dirty="0">
                    <a:solidFill>
                      <a:srgbClr val="0070C0"/>
                    </a:solidFill>
                  </a:rPr>
                  <a:t>position </a:t>
                </a:r>
                <a14:m>
                  <m:oMath xmlns:m="http://schemas.openxmlformats.org/officeDocument/2006/math">
                    <m:r>
                      <a:rPr lang="fr-FR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200" dirty="0">
                    <a:solidFill>
                      <a:srgbClr val="0070C0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fr-FR" sz="12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2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12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2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12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1200" b="0" i="0" dirty="0">
                    <a:latin typeface="Cambria Math" panose="02040503050406030204" pitchFamily="18" charset="0"/>
                  </a:rPr>
                  <a:t> </a:t>
                </a:r>
                <a:r>
                  <a:rPr lang="fr-FR" sz="1200" dirty="0"/>
                  <a:t>Une </a:t>
                </a:r>
                <a:r>
                  <a:rPr lang="fr-FR" sz="1200" dirty="0">
                    <a:solidFill>
                      <a:srgbClr val="0070C0"/>
                    </a:solidFill>
                  </a:rPr>
                  <a:t>vitesse</a:t>
                </a:r>
                <a:r>
                  <a:rPr lang="fr-FR" sz="1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fr-FR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200" dirty="0">
                    <a:solidFill>
                      <a:srgbClr val="FF0000"/>
                    </a:solidFill>
                  </a:rPr>
                  <a:t>		 </a:t>
                </a:r>
                <a14:m>
                  <m:oMath xmlns:m="http://schemas.openxmlformats.org/officeDocument/2006/math">
                    <m:r>
                      <a:rPr lang="fr-FR" sz="1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fr-FR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200" b="0" i="1" dirty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r-FR" sz="12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200" b="0" i="1" dirty="0" smtClean="0"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fr-FR" sz="12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2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12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1200" b="0" i="1" dirty="0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fr-FR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acc>
                      <m:accPr>
                        <m:chr m:val="̇"/>
                        <m:ctrlPr>
                          <a:rPr lang="fr-FR" sz="1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endParaRPr lang="fr-FR" sz="12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1200" dirty="0"/>
                  <a:t>Une </a:t>
                </a:r>
                <a:r>
                  <a:rPr lang="fr-FR" sz="1200" dirty="0">
                    <a:solidFill>
                      <a:srgbClr val="0070C0"/>
                    </a:solidFill>
                  </a:rPr>
                  <a:t>accélération</a:t>
                </a:r>
                <a:r>
                  <a:rPr lang="fr-FR" sz="1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d>
                      <m:dPr>
                        <m:ctrlPr>
                          <a:rPr lang="fr-FR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200" dirty="0">
                    <a:solidFill>
                      <a:srgbClr val="FF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fr-FR" sz="12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d>
                      <m:dPr>
                        <m:ctrlPr>
                          <a:rPr lang="fr-FR" sz="1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200" i="1" dirty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r-FR" sz="1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200" i="1" dirty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fr-FR" sz="12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fr-FR" sz="12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200" i="1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1200" i="1" dirty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1200" i="1" dirty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fr-FR" sz="12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12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fr-FR" sz="12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12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2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200" i="1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1200" i="1" dirty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1200" i="1" dirty="0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fr-FR" sz="12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2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FR" sz="12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1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̈"/>
                        <m:ctrlPr>
                          <a:rPr lang="fr-FR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endParaRPr lang="fr-FR" sz="1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1200" dirty="0"/>
                  <a:t>Une </a:t>
                </a:r>
                <a:r>
                  <a:rPr lang="fr-FR" sz="1200" dirty="0">
                    <a:solidFill>
                      <a:srgbClr val="0070C0"/>
                    </a:solidFill>
                  </a:rPr>
                  <a:t>impulsion</a:t>
                </a:r>
                <a:r>
                  <a:rPr lang="fr-FR" sz="1200" dirty="0"/>
                  <a:t> (moment cinétique</a:t>
                </a:r>
                <a:r>
                  <a:rPr lang="fr-FR" sz="1200" dirty="0">
                    <a:solidFill>
                      <a:schemeClr val="tx1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fr-FR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br>
                  <a:rPr lang="fr-FR" sz="1200" dirty="0"/>
                </a:br>
                <a:r>
                  <a:rPr lang="fr-FR" sz="1200" dirty="0"/>
                  <a:t>			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𝑚𝑣</m:t>
                    </m:r>
                    <m:d>
                      <m:dPr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fr-FR" sz="12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1200" dirty="0"/>
                  <a:t>Une </a:t>
                </a:r>
                <a:r>
                  <a:rPr lang="fr-FR" sz="1200" dirty="0">
                    <a:solidFill>
                      <a:srgbClr val="0070C0"/>
                    </a:solidFill>
                  </a:rPr>
                  <a:t>énergie cinétique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𝑐𝑖𝑛</m:t>
                        </m:r>
                      </m:sub>
                    </m:sSub>
                    <m:d>
                      <m:dPr>
                        <m:ctrlP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fr-FR" sz="12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lvl="2"/>
                <a:r>
                  <a:rPr lang="fr-FR" sz="1200" b="0" dirty="0">
                    <a:solidFill>
                      <a:srgbClr val="FF0000"/>
                    </a:solidFill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𝑐𝑖𝑛</m:t>
                        </m:r>
                      </m:sub>
                    </m:sSub>
                    <m:d>
                      <m:dPr>
                        <m:ctrlPr>
                          <a:rPr lang="fr-FR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fr-FR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fr-FR" sz="1200" dirty="0"/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1200" dirty="0"/>
                  <a:t>Une</a:t>
                </a:r>
                <a:r>
                  <a:rPr lang="fr-FR" sz="1200" dirty="0">
                    <a:solidFill>
                      <a:srgbClr val="FF0000"/>
                    </a:solidFill>
                  </a:rPr>
                  <a:t> </a:t>
                </a:r>
                <a:r>
                  <a:rPr lang="fr-FR" sz="1200" dirty="0">
                    <a:solidFill>
                      <a:srgbClr val="0070C0"/>
                    </a:solidFill>
                  </a:rPr>
                  <a:t>énergie potentielle </a:t>
                </a:r>
                <a:r>
                  <a:rPr lang="fr-FR" sz="1200" dirty="0"/>
                  <a:t>(</a:t>
                </a:r>
                <a:r>
                  <a:rPr lang="fr-FR" sz="1200" i="1" dirty="0"/>
                  <a:t>travail des forces</a:t>
                </a:r>
                <a:r>
                  <a:rPr lang="fr-FR" sz="1200" dirty="0"/>
                  <a:t>) </a:t>
                </a:r>
                <a14:m>
                  <m:oMath xmlns:m="http://schemas.openxmlformats.org/officeDocument/2006/math">
                    <m:r>
                      <a:rPr lang="fr-FR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fr-FR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br>
                  <a:rPr lang="fr-FR" sz="1200" dirty="0"/>
                </a:br>
                <a:r>
                  <a:rPr lang="fr-FR" sz="1200" dirty="0"/>
                  <a:t>			</a:t>
                </a:r>
                <a:r>
                  <a:rPr lang="fr-FR" sz="1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fr-FR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))≡</m:t>
                    </m:r>
                    <m:sSub>
                      <m:sSubPr>
                        <m:ctrlP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𝑝𝑜𝑡</m:t>
                        </m:r>
                      </m:sub>
                    </m:sSub>
                    <m:d>
                      <m:dPr>
                        <m:ctrlP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fr-FR" sz="1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1200" dirty="0"/>
                  <a:t>Une</a:t>
                </a:r>
                <a:r>
                  <a:rPr lang="fr-FR" sz="1200" dirty="0">
                    <a:solidFill>
                      <a:srgbClr val="FF0000"/>
                    </a:solidFill>
                  </a:rPr>
                  <a:t> </a:t>
                </a:r>
                <a:r>
                  <a:rPr lang="fr-FR" sz="1200" dirty="0">
                    <a:solidFill>
                      <a:srgbClr val="0070C0"/>
                    </a:solidFill>
                  </a:rPr>
                  <a:t>énergie totale </a:t>
                </a:r>
                <a14:m>
                  <m:oMath xmlns:m="http://schemas.openxmlformats.org/officeDocument/2006/math">
                    <m:r>
                      <a:rPr lang="fr-FR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1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𝑐𝑖𝑛</m:t>
                        </m:r>
                      </m:sub>
                    </m:sSub>
                    <m:d>
                      <m:dPr>
                        <m:ctrlP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fr-FR" sz="1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𝑝𝑜𝑡</m:t>
                        </m:r>
                      </m:sub>
                    </m:sSub>
                    <m:d>
                      <m:dPr>
                        <m:ctrlP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1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br>
                  <a:rPr lang="fr-FR" sz="1200" b="0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</a:br>
                <a:r>
                  <a:rPr lang="fr-FR" sz="1200" b="0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12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fr-FR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fr-FR" sz="1200" dirty="0"/>
                  <a:t> +</a:t>
                </a:r>
                <a:r>
                  <a:rPr lang="fr-FR" sz="1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200" i="1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FR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1200" dirty="0"/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1200" dirty="0"/>
                  <a:t>Un</a:t>
                </a:r>
                <a:r>
                  <a:rPr lang="fr-FR" sz="1200" dirty="0">
                    <a:solidFill>
                      <a:srgbClr val="FF0000"/>
                    </a:solidFill>
                  </a:rPr>
                  <a:t> </a:t>
                </a:r>
                <a:r>
                  <a:rPr lang="fr-FR" sz="1200" dirty="0">
                    <a:solidFill>
                      <a:srgbClr val="0070C0"/>
                    </a:solidFill>
                  </a:rPr>
                  <a:t>lagrangien</a:t>
                </a:r>
                <a:r>
                  <a:rPr lang="fr-FR" sz="1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1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𝑐𝑖𝑛</m:t>
                        </m:r>
                      </m:sub>
                    </m:sSub>
                    <m:d>
                      <m:dPr>
                        <m:ctrlP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fr-FR" sz="1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𝑝𝑜𝑡</m:t>
                        </m:r>
                      </m:sub>
                    </m:sSub>
                    <m:d>
                      <m:dPr>
                        <m:ctrlP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1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br>
                  <a:rPr lang="fr-FR" sz="1200" b="0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</a:br>
                <a:r>
                  <a:rPr lang="fr-FR" sz="1200" b="0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fr-FR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12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1200" dirty="0"/>
                  <a:t> </a:t>
                </a:r>
                <a:r>
                  <a:rPr lang="fr-FR" dirty="0"/>
                  <a:t>-</a:t>
                </a:r>
                <a:r>
                  <a:rPr lang="fr-FR" sz="1200" dirty="0"/>
                  <a:t> </a:t>
                </a:r>
                <a:r>
                  <a:rPr lang="fr-FR" sz="1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200" i="1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fr-FR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fr-FR" sz="1200" dirty="0"/>
              </a:p>
            </p:txBody>
          </p:sp>
        </mc:Choice>
        <mc:Fallback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0D2F0D43-153A-D5F5-7D42-FA776D356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276" y="2367405"/>
                <a:ext cx="4757919" cy="3438570"/>
              </a:xfrm>
              <a:prstGeom prst="rect">
                <a:avLst/>
              </a:prstGeom>
              <a:blipFill>
                <a:blip r:embed="rId4"/>
                <a:stretch>
                  <a:fillRect b="-871"/>
                </a:stretch>
              </a:blipFill>
              <a:ln w="12700">
                <a:solidFill>
                  <a:srgbClr val="0070C0"/>
                </a:solidFill>
                <a:extLst>
                  <a:ext uri="{C807C97D-BFC1-408E-A445-0C87EB9F89A2}">
                    <ask:lineSketchStyleProps xmlns:ask="http://schemas.microsoft.com/office/drawing/2018/sketchyshapes" sd="2444365566">
                      <a:custGeom>
                        <a:avLst/>
                        <a:gdLst>
                          <a:gd name="csX0" fmla="*/ 0 w 4757919"/>
                          <a:gd name="csY0" fmla="*/ 0 h 3438570"/>
                          <a:gd name="csX1" fmla="*/ 547161 w 4757919"/>
                          <a:gd name="csY1" fmla="*/ 0 h 3438570"/>
                          <a:gd name="csX2" fmla="*/ 1141901 w 4757919"/>
                          <a:gd name="csY2" fmla="*/ 0 h 3438570"/>
                          <a:gd name="csX3" fmla="*/ 1784220 w 4757919"/>
                          <a:gd name="csY3" fmla="*/ 0 h 3438570"/>
                          <a:gd name="csX4" fmla="*/ 2283801 w 4757919"/>
                          <a:gd name="csY4" fmla="*/ 0 h 3438570"/>
                          <a:gd name="csX5" fmla="*/ 2830962 w 4757919"/>
                          <a:gd name="csY5" fmla="*/ 0 h 3438570"/>
                          <a:gd name="csX6" fmla="*/ 3282964 w 4757919"/>
                          <a:gd name="csY6" fmla="*/ 0 h 3438570"/>
                          <a:gd name="csX7" fmla="*/ 3830125 w 4757919"/>
                          <a:gd name="csY7" fmla="*/ 0 h 3438570"/>
                          <a:gd name="csX8" fmla="*/ 4757919 w 4757919"/>
                          <a:gd name="csY8" fmla="*/ 0 h 3438570"/>
                          <a:gd name="csX9" fmla="*/ 4757919 w 4757919"/>
                          <a:gd name="csY9" fmla="*/ 607481 h 3438570"/>
                          <a:gd name="csX10" fmla="*/ 4757919 w 4757919"/>
                          <a:gd name="csY10" fmla="*/ 1180576 h 3438570"/>
                          <a:gd name="csX11" fmla="*/ 4757919 w 4757919"/>
                          <a:gd name="csY11" fmla="*/ 1684899 h 3438570"/>
                          <a:gd name="csX12" fmla="*/ 4757919 w 4757919"/>
                          <a:gd name="csY12" fmla="*/ 2189223 h 3438570"/>
                          <a:gd name="csX13" fmla="*/ 4757919 w 4757919"/>
                          <a:gd name="csY13" fmla="*/ 2727932 h 3438570"/>
                          <a:gd name="csX14" fmla="*/ 4757919 w 4757919"/>
                          <a:gd name="csY14" fmla="*/ 3438570 h 3438570"/>
                          <a:gd name="csX15" fmla="*/ 4305917 w 4757919"/>
                          <a:gd name="csY15" fmla="*/ 3438570 h 3438570"/>
                          <a:gd name="csX16" fmla="*/ 3711177 w 4757919"/>
                          <a:gd name="csY16" fmla="*/ 3438570 h 3438570"/>
                          <a:gd name="csX17" fmla="*/ 3116437 w 4757919"/>
                          <a:gd name="csY17" fmla="*/ 3438570 h 3438570"/>
                          <a:gd name="csX18" fmla="*/ 2474118 w 4757919"/>
                          <a:gd name="csY18" fmla="*/ 3438570 h 3438570"/>
                          <a:gd name="csX19" fmla="*/ 1879378 w 4757919"/>
                          <a:gd name="csY19" fmla="*/ 3438570 h 3438570"/>
                          <a:gd name="csX20" fmla="*/ 1237059 w 4757919"/>
                          <a:gd name="csY20" fmla="*/ 3438570 h 3438570"/>
                          <a:gd name="csX21" fmla="*/ 594740 w 4757919"/>
                          <a:gd name="csY21" fmla="*/ 3438570 h 3438570"/>
                          <a:gd name="csX22" fmla="*/ 0 w 4757919"/>
                          <a:gd name="csY22" fmla="*/ 3438570 h 3438570"/>
                          <a:gd name="csX23" fmla="*/ 0 w 4757919"/>
                          <a:gd name="csY23" fmla="*/ 2968632 h 3438570"/>
                          <a:gd name="csX24" fmla="*/ 0 w 4757919"/>
                          <a:gd name="csY24" fmla="*/ 2395537 h 3438570"/>
                          <a:gd name="csX25" fmla="*/ 0 w 4757919"/>
                          <a:gd name="csY25" fmla="*/ 1822442 h 3438570"/>
                          <a:gd name="csX26" fmla="*/ 0 w 4757919"/>
                          <a:gd name="csY26" fmla="*/ 1180576 h 3438570"/>
                          <a:gd name="csX27" fmla="*/ 0 w 4757919"/>
                          <a:gd name="csY27" fmla="*/ 538709 h 3438570"/>
                          <a:gd name="csX28" fmla="*/ 0 w 4757919"/>
                          <a:gd name="csY28" fmla="*/ 0 h 3438570"/>
                        </a:gdLst>
                        <a:ahLst/>
                        <a:cxnLst>
                          <a:cxn ang="0">
                            <a:pos x="csX0" y="csY0"/>
                          </a:cxn>
                          <a:cxn ang="0">
                            <a:pos x="csX1" y="csY1"/>
                          </a:cxn>
                          <a:cxn ang="0">
                            <a:pos x="csX2" y="csY2"/>
                          </a:cxn>
                          <a:cxn ang="0">
                            <a:pos x="csX3" y="csY3"/>
                          </a:cxn>
                          <a:cxn ang="0">
                            <a:pos x="csX4" y="csY4"/>
                          </a:cxn>
                          <a:cxn ang="0">
                            <a:pos x="csX5" y="csY5"/>
                          </a:cxn>
                          <a:cxn ang="0">
                            <a:pos x="csX6" y="csY6"/>
                          </a:cxn>
                          <a:cxn ang="0">
                            <a:pos x="csX7" y="csY7"/>
                          </a:cxn>
                          <a:cxn ang="0">
                            <a:pos x="csX8" y="csY8"/>
                          </a:cxn>
                          <a:cxn ang="0">
                            <a:pos x="csX9" y="csY9"/>
                          </a:cxn>
                          <a:cxn ang="0">
                            <a:pos x="csX10" y="csY10"/>
                          </a:cxn>
                          <a:cxn ang="0">
                            <a:pos x="csX11" y="csY11"/>
                          </a:cxn>
                          <a:cxn ang="0">
                            <a:pos x="csX12" y="csY12"/>
                          </a:cxn>
                          <a:cxn ang="0">
                            <a:pos x="csX13" y="csY13"/>
                          </a:cxn>
                          <a:cxn ang="0">
                            <a:pos x="csX14" y="csY14"/>
                          </a:cxn>
                          <a:cxn ang="0">
                            <a:pos x="csX15" y="csY15"/>
                          </a:cxn>
                          <a:cxn ang="0">
                            <a:pos x="csX16" y="csY16"/>
                          </a:cxn>
                          <a:cxn ang="0">
                            <a:pos x="csX17" y="csY17"/>
                          </a:cxn>
                          <a:cxn ang="0">
                            <a:pos x="csX18" y="csY18"/>
                          </a:cxn>
                          <a:cxn ang="0">
                            <a:pos x="csX19" y="csY19"/>
                          </a:cxn>
                          <a:cxn ang="0">
                            <a:pos x="csX20" y="csY20"/>
                          </a:cxn>
                          <a:cxn ang="0">
                            <a:pos x="csX21" y="csY21"/>
                          </a:cxn>
                          <a:cxn ang="0">
                            <a:pos x="csX22" y="csY22"/>
                          </a:cxn>
                          <a:cxn ang="0">
                            <a:pos x="csX23" y="csY23"/>
                          </a:cxn>
                          <a:cxn ang="0">
                            <a:pos x="csX24" y="csY24"/>
                          </a:cxn>
                          <a:cxn ang="0">
                            <a:pos x="csX25" y="csY25"/>
                          </a:cxn>
                          <a:cxn ang="0">
                            <a:pos x="csX26" y="csY26"/>
                          </a:cxn>
                          <a:cxn ang="0">
                            <a:pos x="csX27" y="csY27"/>
                          </a:cxn>
                          <a:cxn ang="0">
                            <a:pos x="csX28" y="csY28"/>
                          </a:cxn>
                        </a:cxnLst>
                        <a:rect l="l" t="t" r="r" b="b"/>
                        <a:pathLst>
                          <a:path w="4757919" h="3438570" extrusionOk="0">
                            <a:moveTo>
                              <a:pt x="0" y="0"/>
                            </a:moveTo>
                            <a:cubicBezTo>
                              <a:pt x="216280" y="-46051"/>
                              <a:pt x="346168" y="48293"/>
                              <a:pt x="547161" y="0"/>
                            </a:cubicBezTo>
                            <a:cubicBezTo>
                              <a:pt x="748154" y="-48293"/>
                              <a:pt x="991791" y="39966"/>
                              <a:pt x="1141901" y="0"/>
                            </a:cubicBezTo>
                            <a:cubicBezTo>
                              <a:pt x="1292011" y="-39966"/>
                              <a:pt x="1649595" y="39425"/>
                              <a:pt x="1784220" y="0"/>
                            </a:cubicBezTo>
                            <a:cubicBezTo>
                              <a:pt x="1918845" y="-39425"/>
                              <a:pt x="2080590" y="56239"/>
                              <a:pt x="2283801" y="0"/>
                            </a:cubicBezTo>
                            <a:cubicBezTo>
                              <a:pt x="2487012" y="-56239"/>
                              <a:pt x="2615963" y="51998"/>
                              <a:pt x="2830962" y="0"/>
                            </a:cubicBezTo>
                            <a:cubicBezTo>
                              <a:pt x="3045961" y="-51998"/>
                              <a:pt x="3085140" y="10262"/>
                              <a:pt x="3282964" y="0"/>
                            </a:cubicBezTo>
                            <a:cubicBezTo>
                              <a:pt x="3480788" y="-10262"/>
                              <a:pt x="3701516" y="32615"/>
                              <a:pt x="3830125" y="0"/>
                            </a:cubicBezTo>
                            <a:cubicBezTo>
                              <a:pt x="3958734" y="-32615"/>
                              <a:pt x="4442068" y="64347"/>
                              <a:pt x="4757919" y="0"/>
                            </a:cubicBezTo>
                            <a:cubicBezTo>
                              <a:pt x="4826425" y="303149"/>
                              <a:pt x="4739000" y="316076"/>
                              <a:pt x="4757919" y="607481"/>
                            </a:cubicBezTo>
                            <a:cubicBezTo>
                              <a:pt x="4776838" y="898886"/>
                              <a:pt x="4737304" y="1056573"/>
                              <a:pt x="4757919" y="1180576"/>
                            </a:cubicBezTo>
                            <a:cubicBezTo>
                              <a:pt x="4778534" y="1304580"/>
                              <a:pt x="4704997" y="1461469"/>
                              <a:pt x="4757919" y="1684899"/>
                            </a:cubicBezTo>
                            <a:cubicBezTo>
                              <a:pt x="4810841" y="1908329"/>
                              <a:pt x="4754115" y="1970547"/>
                              <a:pt x="4757919" y="2189223"/>
                            </a:cubicBezTo>
                            <a:cubicBezTo>
                              <a:pt x="4761723" y="2407899"/>
                              <a:pt x="4742858" y="2554481"/>
                              <a:pt x="4757919" y="2727932"/>
                            </a:cubicBezTo>
                            <a:cubicBezTo>
                              <a:pt x="4772980" y="2901383"/>
                              <a:pt x="4711521" y="3089625"/>
                              <a:pt x="4757919" y="3438570"/>
                            </a:cubicBezTo>
                            <a:cubicBezTo>
                              <a:pt x="4634381" y="3491242"/>
                              <a:pt x="4486383" y="3400004"/>
                              <a:pt x="4305917" y="3438570"/>
                            </a:cubicBezTo>
                            <a:cubicBezTo>
                              <a:pt x="4125451" y="3477136"/>
                              <a:pt x="3870112" y="3375332"/>
                              <a:pt x="3711177" y="3438570"/>
                            </a:cubicBezTo>
                            <a:cubicBezTo>
                              <a:pt x="3552242" y="3501808"/>
                              <a:pt x="3246878" y="3375947"/>
                              <a:pt x="3116437" y="3438570"/>
                            </a:cubicBezTo>
                            <a:cubicBezTo>
                              <a:pt x="2985996" y="3501193"/>
                              <a:pt x="2728518" y="3371070"/>
                              <a:pt x="2474118" y="3438570"/>
                            </a:cubicBezTo>
                            <a:cubicBezTo>
                              <a:pt x="2219718" y="3506070"/>
                              <a:pt x="2086186" y="3377086"/>
                              <a:pt x="1879378" y="3438570"/>
                            </a:cubicBezTo>
                            <a:cubicBezTo>
                              <a:pt x="1672570" y="3500054"/>
                              <a:pt x="1490518" y="3411970"/>
                              <a:pt x="1237059" y="3438570"/>
                            </a:cubicBezTo>
                            <a:cubicBezTo>
                              <a:pt x="983600" y="3465170"/>
                              <a:pt x="913715" y="3363021"/>
                              <a:pt x="594740" y="3438570"/>
                            </a:cubicBezTo>
                            <a:cubicBezTo>
                              <a:pt x="275765" y="3514119"/>
                              <a:pt x="129340" y="3377219"/>
                              <a:pt x="0" y="3438570"/>
                            </a:cubicBezTo>
                            <a:cubicBezTo>
                              <a:pt x="-36534" y="3269020"/>
                              <a:pt x="17834" y="3125123"/>
                              <a:pt x="0" y="2968632"/>
                            </a:cubicBezTo>
                            <a:cubicBezTo>
                              <a:pt x="-17834" y="2812141"/>
                              <a:pt x="45588" y="2648810"/>
                              <a:pt x="0" y="2395537"/>
                            </a:cubicBezTo>
                            <a:cubicBezTo>
                              <a:pt x="-45588" y="2142265"/>
                              <a:pt x="66155" y="1968706"/>
                              <a:pt x="0" y="1822442"/>
                            </a:cubicBezTo>
                            <a:cubicBezTo>
                              <a:pt x="-66155" y="1676178"/>
                              <a:pt x="17311" y="1470762"/>
                              <a:pt x="0" y="1180576"/>
                            </a:cubicBezTo>
                            <a:cubicBezTo>
                              <a:pt x="-17311" y="890390"/>
                              <a:pt x="47110" y="703822"/>
                              <a:pt x="0" y="538709"/>
                            </a:cubicBezTo>
                            <a:cubicBezTo>
                              <a:pt x="-47110" y="373596"/>
                              <a:pt x="1087" y="22178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96202CD7-32DD-5F22-4E6E-97C5EF7A8EA0}"/>
                  </a:ext>
                </a:extLst>
              </p:cNvPr>
              <p:cNvSpPr txBox="1"/>
              <p:nvPr/>
            </p:nvSpPr>
            <p:spPr>
              <a:xfrm>
                <a:off x="6750781" y="2688278"/>
                <a:ext cx="4826176" cy="3112262"/>
              </a:xfrm>
              <a:custGeom>
                <a:avLst/>
                <a:gdLst>
                  <a:gd name="csX0" fmla="*/ 0 w 4826176"/>
                  <a:gd name="csY0" fmla="*/ 0 h 3112262"/>
                  <a:gd name="csX1" fmla="*/ 487980 w 4826176"/>
                  <a:gd name="csY1" fmla="*/ 0 h 3112262"/>
                  <a:gd name="csX2" fmla="*/ 1024222 w 4826176"/>
                  <a:gd name="csY2" fmla="*/ 0 h 3112262"/>
                  <a:gd name="csX3" fmla="*/ 1608725 w 4826176"/>
                  <a:gd name="csY3" fmla="*/ 0 h 3112262"/>
                  <a:gd name="csX4" fmla="*/ 2048444 w 4826176"/>
                  <a:gd name="csY4" fmla="*/ 0 h 3112262"/>
                  <a:gd name="csX5" fmla="*/ 2536424 w 4826176"/>
                  <a:gd name="csY5" fmla="*/ 0 h 3112262"/>
                  <a:gd name="csX6" fmla="*/ 2927880 w 4826176"/>
                  <a:gd name="csY6" fmla="*/ 0 h 3112262"/>
                  <a:gd name="csX7" fmla="*/ 3415860 w 4826176"/>
                  <a:gd name="csY7" fmla="*/ 0 h 3112262"/>
                  <a:gd name="csX8" fmla="*/ 3807317 w 4826176"/>
                  <a:gd name="csY8" fmla="*/ 0 h 3112262"/>
                  <a:gd name="csX9" fmla="*/ 4826176 w 4826176"/>
                  <a:gd name="csY9" fmla="*/ 0 h 3112262"/>
                  <a:gd name="csX10" fmla="*/ 4826176 w 4826176"/>
                  <a:gd name="csY10" fmla="*/ 425342 h 3112262"/>
                  <a:gd name="csX11" fmla="*/ 4826176 w 4826176"/>
                  <a:gd name="csY11" fmla="*/ 881808 h 3112262"/>
                  <a:gd name="csX12" fmla="*/ 4826176 w 4826176"/>
                  <a:gd name="csY12" fmla="*/ 1338273 h 3112262"/>
                  <a:gd name="csX13" fmla="*/ 4826176 w 4826176"/>
                  <a:gd name="csY13" fmla="*/ 1825860 h 3112262"/>
                  <a:gd name="csX14" fmla="*/ 4826176 w 4826176"/>
                  <a:gd name="csY14" fmla="*/ 2375693 h 3112262"/>
                  <a:gd name="csX15" fmla="*/ 4826176 w 4826176"/>
                  <a:gd name="csY15" fmla="*/ 3112262 h 3112262"/>
                  <a:gd name="csX16" fmla="*/ 4289934 w 4826176"/>
                  <a:gd name="csY16" fmla="*/ 3112262 h 3112262"/>
                  <a:gd name="csX17" fmla="*/ 3753692 w 4826176"/>
                  <a:gd name="csY17" fmla="*/ 3112262 h 3112262"/>
                  <a:gd name="csX18" fmla="*/ 3169189 w 4826176"/>
                  <a:gd name="csY18" fmla="*/ 3112262 h 3112262"/>
                  <a:gd name="csX19" fmla="*/ 2632947 w 4826176"/>
                  <a:gd name="csY19" fmla="*/ 3112262 h 3112262"/>
                  <a:gd name="csX20" fmla="*/ 2048444 w 4826176"/>
                  <a:gd name="csY20" fmla="*/ 3112262 h 3112262"/>
                  <a:gd name="csX21" fmla="*/ 1463940 w 4826176"/>
                  <a:gd name="csY21" fmla="*/ 3112262 h 3112262"/>
                  <a:gd name="csX22" fmla="*/ 1024222 w 4826176"/>
                  <a:gd name="csY22" fmla="*/ 3112262 h 3112262"/>
                  <a:gd name="csX23" fmla="*/ 632765 w 4826176"/>
                  <a:gd name="csY23" fmla="*/ 3112262 h 3112262"/>
                  <a:gd name="csX24" fmla="*/ 0 w 4826176"/>
                  <a:gd name="csY24" fmla="*/ 3112262 h 3112262"/>
                  <a:gd name="csX25" fmla="*/ 0 w 4826176"/>
                  <a:gd name="csY25" fmla="*/ 2562429 h 3112262"/>
                  <a:gd name="csX26" fmla="*/ 0 w 4826176"/>
                  <a:gd name="csY26" fmla="*/ 1981473 h 3112262"/>
                  <a:gd name="csX27" fmla="*/ 0 w 4826176"/>
                  <a:gd name="csY27" fmla="*/ 1400518 h 3112262"/>
                  <a:gd name="csX28" fmla="*/ 0 w 4826176"/>
                  <a:gd name="csY28" fmla="*/ 975175 h 3112262"/>
                  <a:gd name="csX29" fmla="*/ 0 w 4826176"/>
                  <a:gd name="csY29" fmla="*/ 487588 h 3112262"/>
                  <a:gd name="csX30" fmla="*/ 0 w 4826176"/>
                  <a:gd name="csY30" fmla="*/ 0 h 31122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4826176" h="3112262" extrusionOk="0">
                    <a:moveTo>
                      <a:pt x="0" y="0"/>
                    </a:moveTo>
                    <a:cubicBezTo>
                      <a:pt x="109944" y="-10448"/>
                      <a:pt x="269739" y="57741"/>
                      <a:pt x="487980" y="0"/>
                    </a:cubicBezTo>
                    <a:cubicBezTo>
                      <a:pt x="706221" y="-57741"/>
                      <a:pt x="782339" y="33229"/>
                      <a:pt x="1024222" y="0"/>
                    </a:cubicBezTo>
                    <a:cubicBezTo>
                      <a:pt x="1266105" y="-33229"/>
                      <a:pt x="1450052" y="62466"/>
                      <a:pt x="1608725" y="0"/>
                    </a:cubicBezTo>
                    <a:cubicBezTo>
                      <a:pt x="1767398" y="-62466"/>
                      <a:pt x="1953677" y="3018"/>
                      <a:pt x="2048444" y="0"/>
                    </a:cubicBezTo>
                    <a:cubicBezTo>
                      <a:pt x="2143211" y="-3018"/>
                      <a:pt x="2392654" y="39125"/>
                      <a:pt x="2536424" y="0"/>
                    </a:cubicBezTo>
                    <a:cubicBezTo>
                      <a:pt x="2680194" y="-39125"/>
                      <a:pt x="2740723" y="1272"/>
                      <a:pt x="2927880" y="0"/>
                    </a:cubicBezTo>
                    <a:cubicBezTo>
                      <a:pt x="3115037" y="-1272"/>
                      <a:pt x="3285418" y="13987"/>
                      <a:pt x="3415860" y="0"/>
                    </a:cubicBezTo>
                    <a:cubicBezTo>
                      <a:pt x="3546302" y="-13987"/>
                      <a:pt x="3718042" y="41055"/>
                      <a:pt x="3807317" y="0"/>
                    </a:cubicBezTo>
                    <a:cubicBezTo>
                      <a:pt x="3896592" y="-41055"/>
                      <a:pt x="4393859" y="53141"/>
                      <a:pt x="4826176" y="0"/>
                    </a:cubicBezTo>
                    <a:cubicBezTo>
                      <a:pt x="4872535" y="212003"/>
                      <a:pt x="4798700" y="320774"/>
                      <a:pt x="4826176" y="425342"/>
                    </a:cubicBezTo>
                    <a:cubicBezTo>
                      <a:pt x="4853652" y="529910"/>
                      <a:pt x="4816409" y="696543"/>
                      <a:pt x="4826176" y="881808"/>
                    </a:cubicBezTo>
                    <a:cubicBezTo>
                      <a:pt x="4835943" y="1067073"/>
                      <a:pt x="4812507" y="1234887"/>
                      <a:pt x="4826176" y="1338273"/>
                    </a:cubicBezTo>
                    <a:cubicBezTo>
                      <a:pt x="4839845" y="1441659"/>
                      <a:pt x="4769431" y="1649179"/>
                      <a:pt x="4826176" y="1825860"/>
                    </a:cubicBezTo>
                    <a:cubicBezTo>
                      <a:pt x="4882921" y="2002541"/>
                      <a:pt x="4767533" y="2175684"/>
                      <a:pt x="4826176" y="2375693"/>
                    </a:cubicBezTo>
                    <a:cubicBezTo>
                      <a:pt x="4884819" y="2575702"/>
                      <a:pt x="4791328" y="2758068"/>
                      <a:pt x="4826176" y="3112262"/>
                    </a:cubicBezTo>
                    <a:cubicBezTo>
                      <a:pt x="4638674" y="3135731"/>
                      <a:pt x="4514701" y="3065036"/>
                      <a:pt x="4289934" y="3112262"/>
                    </a:cubicBezTo>
                    <a:cubicBezTo>
                      <a:pt x="4065167" y="3159488"/>
                      <a:pt x="3882815" y="3091013"/>
                      <a:pt x="3753692" y="3112262"/>
                    </a:cubicBezTo>
                    <a:cubicBezTo>
                      <a:pt x="3624569" y="3133511"/>
                      <a:pt x="3427064" y="3077215"/>
                      <a:pt x="3169189" y="3112262"/>
                    </a:cubicBezTo>
                    <a:cubicBezTo>
                      <a:pt x="2911314" y="3147309"/>
                      <a:pt x="2740354" y="3086584"/>
                      <a:pt x="2632947" y="3112262"/>
                    </a:cubicBezTo>
                    <a:cubicBezTo>
                      <a:pt x="2525540" y="3137940"/>
                      <a:pt x="2222666" y="3087221"/>
                      <a:pt x="2048444" y="3112262"/>
                    </a:cubicBezTo>
                    <a:cubicBezTo>
                      <a:pt x="1874222" y="3137303"/>
                      <a:pt x="1602481" y="3099816"/>
                      <a:pt x="1463940" y="3112262"/>
                    </a:cubicBezTo>
                    <a:cubicBezTo>
                      <a:pt x="1325399" y="3124708"/>
                      <a:pt x="1177239" y="3082719"/>
                      <a:pt x="1024222" y="3112262"/>
                    </a:cubicBezTo>
                    <a:cubicBezTo>
                      <a:pt x="871205" y="3141805"/>
                      <a:pt x="738858" y="3102676"/>
                      <a:pt x="632765" y="3112262"/>
                    </a:cubicBezTo>
                    <a:cubicBezTo>
                      <a:pt x="526672" y="3121848"/>
                      <a:pt x="223109" y="3091980"/>
                      <a:pt x="0" y="3112262"/>
                    </a:cubicBezTo>
                    <a:cubicBezTo>
                      <a:pt x="-41645" y="2856422"/>
                      <a:pt x="1075" y="2797350"/>
                      <a:pt x="0" y="2562429"/>
                    </a:cubicBezTo>
                    <a:cubicBezTo>
                      <a:pt x="-1075" y="2327508"/>
                      <a:pt x="22387" y="2238353"/>
                      <a:pt x="0" y="1981473"/>
                    </a:cubicBezTo>
                    <a:cubicBezTo>
                      <a:pt x="-22387" y="1724593"/>
                      <a:pt x="52217" y="1684339"/>
                      <a:pt x="0" y="1400518"/>
                    </a:cubicBezTo>
                    <a:cubicBezTo>
                      <a:pt x="-52217" y="1116698"/>
                      <a:pt x="36115" y="1134794"/>
                      <a:pt x="0" y="975175"/>
                    </a:cubicBezTo>
                    <a:cubicBezTo>
                      <a:pt x="-36115" y="815556"/>
                      <a:pt x="37030" y="625292"/>
                      <a:pt x="0" y="487588"/>
                    </a:cubicBezTo>
                    <a:cubicBezTo>
                      <a:pt x="-37030" y="349884"/>
                      <a:pt x="49902" y="126378"/>
                      <a:pt x="0" y="0"/>
                    </a:cubicBezTo>
                    <a:close/>
                  </a:path>
                </a:pathLst>
              </a:custGeom>
              <a:noFill/>
              <a:ln w="12700">
                <a:solidFill>
                  <a:srgbClr val="0070C0"/>
                </a:solidFill>
                <a:extLst>
                  <a:ext uri="{C807C97D-BFC1-408E-A445-0C87EB9F89A2}">
                    <ask:lineSketchStyleProps xmlns:ask="http://schemas.microsoft.com/office/drawing/2018/sketchyshapes" sd="2444365566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rgbClr val="0070C0"/>
                    </a:solidFill>
                  </a:rPr>
                  <a:t>Exemple : le pendule simple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fr-FR" sz="1200" dirty="0">
                    <a:solidFill>
                      <a:srgbClr val="0070C0"/>
                    </a:solidFill>
                  </a:rPr>
                  <a:t>Position angulaire 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  <m:r>
                      <a:rPr lang="fr-FR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200" dirty="0">
                    <a:solidFill>
                      <a:srgbClr val="0070C0"/>
                    </a:solidFill>
                  </a:rPr>
                  <a:t>	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fr-FR" sz="1200" dirty="0">
                    <a:solidFill>
                      <a:srgbClr val="0070C0"/>
                    </a:solidFill>
                  </a:rPr>
                  <a:t>Vitesse angulaire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l-GR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  <m:r>
                          <a:rPr lang="fr-FR" sz="12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200" i="1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1200" i="1" dirty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fr-FR" sz="1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12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fr-FR" sz="12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fr-FR" sz="12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2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12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fr-FR" sz="120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</a:br>
                <a:r>
                  <a:rPr lang="fr-FR" sz="1200" dirty="0"/>
                  <a:t>vitesse linéaire</a:t>
                </a:r>
                <a:r>
                  <a:rPr lang="fr-FR" sz="1200" dirty="0">
                    <a:solidFill>
                      <a:srgbClr val="FF0000"/>
                    </a:solidFill>
                  </a:rPr>
                  <a:t> 	</a:t>
                </a:r>
                <a14:m>
                  <m:oMath xmlns:m="http://schemas.openxmlformats.org/officeDocument/2006/math">
                    <m:r>
                      <a:rPr lang="fr-FR" sz="1200" b="0" i="1" dirty="0" smtClean="0">
                        <a:latin typeface="Cambria Math" panose="02040503050406030204" pitchFamily="18" charset="0"/>
                      </a:rPr>
                      <m:t>𝑙</m:t>
                    </m:r>
                    <m:f>
                      <m:fPr>
                        <m:ctrlPr>
                          <a:rPr lang="fr-FR" sz="1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200" i="1" dirty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l-GR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  <m:r>
                          <a:rPr lang="fr-FR" sz="12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200" i="1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1200" i="1" dirty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1200" i="1" dirty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fr-FR" sz="12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200" b="0" i="1" dirty="0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fr-FR" sz="1200" b="0" i="1" dirty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̇"/>
                        <m:ctrlPr>
                          <a:rPr lang="fr-FR" sz="12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acc>
                    <m:d>
                      <m:dPr>
                        <m:ctrlPr>
                          <a:rPr lang="fr-FR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br>
                  <a:rPr lang="fr-FR" sz="1200" dirty="0">
                    <a:solidFill>
                      <a:srgbClr val="FF0000"/>
                    </a:solidFill>
                  </a:rPr>
                </a:br>
                <a:r>
                  <a:rPr lang="fr-FR" sz="1200" dirty="0">
                    <a:solidFill>
                      <a:schemeClr val="tx1"/>
                    </a:solidFill>
                  </a:rPr>
                  <a:t>impulsion linéaire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fr-FR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fr-FR" sz="1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f>
                      <m:fPr>
                        <m:ctrlPr>
                          <a:rPr lang="fr-FR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l-GR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  <m:r>
                          <a:rPr lang="fr-FR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fr-FR" sz="1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 sz="1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fr-FR" sz="1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̇"/>
                        <m:ctrlPr>
                          <a:rPr lang="fr-FR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acc>
                    <m:d>
                      <m:dPr>
                        <m:ctrlPr>
                          <a:rPr lang="fr-FR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200" dirty="0">
                    <a:solidFill>
                      <a:schemeClr val="tx1"/>
                    </a:solidFill>
                  </a:rPr>
                  <a:t>	</a:t>
                </a:r>
                <a:endParaRPr lang="fr-FR" sz="1200" b="0" dirty="0">
                  <a:solidFill>
                    <a:schemeClr val="tx1"/>
                  </a:solidFill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fr-FR" sz="1200" dirty="0">
                    <a:solidFill>
                      <a:srgbClr val="0070C0"/>
                    </a:solidFill>
                  </a:rPr>
                  <a:t>Accélération</a:t>
                </a:r>
                <a:r>
                  <a:rPr lang="fr-FR" sz="1200" dirty="0">
                    <a:solidFill>
                      <a:srgbClr val="FF0000"/>
                    </a:solidFill>
                  </a:rPr>
                  <a:t> </a:t>
                </a:r>
                <a:r>
                  <a:rPr lang="fr-FR" sz="1200" dirty="0">
                    <a:solidFill>
                      <a:srgbClr val="0070C0"/>
                    </a:solidFill>
                  </a:rPr>
                  <a:t>angulaire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12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200" i="1" dirty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fr-FR" sz="12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l-GR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  <m:r>
                          <a:rPr lang="fr-FR" sz="12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200" i="1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1200" i="1" dirty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1200" i="1" dirty="0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fr-FR" sz="12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2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FR" sz="12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1200" i="1" dirty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̈"/>
                        <m:ctrlPr>
                          <a:rPr lang="fr-FR" sz="12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acc>
                    <m:d>
                      <m:dPr>
                        <m:ctrlPr>
                          <a:rPr lang="fr-FR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br>
                  <a:rPr lang="fr-FR" sz="1200" dirty="0"/>
                </a:br>
                <a:r>
                  <a:rPr lang="fr-FR" sz="1200" dirty="0"/>
                  <a:t>vitesse linéaire	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𝑙</m:t>
                    </m:r>
                    <m:f>
                      <m:fPr>
                        <m:ctrlPr>
                          <a:rPr lang="fr-FR" sz="1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12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200" i="1" dirty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fr-FR" sz="1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l-GR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  <m:r>
                          <a:rPr lang="fr-FR" sz="12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200" i="1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1200" i="1" dirty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1200" i="1" dirty="0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fr-FR" sz="12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2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FR" sz="1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1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200" b="0" i="1" dirty="0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fr-FR" sz="1200" b="0" i="1" dirty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̈"/>
                        <m:ctrlPr>
                          <a:rPr lang="fr-FR" sz="12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acc>
                    <m:d>
                      <m:dPr>
                        <m:ctrlPr>
                          <a:rPr lang="fr-FR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fr-FR" sz="12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fr-FR" sz="1200" dirty="0">
                    <a:solidFill>
                      <a:srgbClr val="0070C0"/>
                    </a:solidFill>
                  </a:rPr>
                  <a:t>Energie cinétique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𝑐𝑖𝑛</m:t>
                        </m:r>
                      </m:sub>
                    </m:sSub>
                    <m:d>
                      <m:dPr>
                        <m:ctrlP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 ½ </m:t>
                    </m:r>
                    <m:r>
                      <a:rPr lang="fr-FR" sz="1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fr-FR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200" i="1" dirty="0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f>
                              <m:fPr>
                                <m:ctrlPr>
                                  <a:rPr lang="fr-FR" sz="1200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200" i="1" dirty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l-GR" sz="1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  <m:d>
                                  <m:dPr>
                                    <m:ctrlPr>
                                      <a:rPr lang="fr-FR" sz="12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200" i="1" dirty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fr-FR" sz="1200" i="1" dirty="0"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FR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fr-FR" sz="12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fr-FR" sz="1200" dirty="0">
                    <a:solidFill>
                      <a:srgbClr val="0070C0"/>
                    </a:solidFill>
                  </a:rPr>
                  <a:t>Energie potentielle </a:t>
                </a:r>
                <a:r>
                  <a:rPr lang="fr-FR" sz="1200" dirty="0"/>
                  <a:t>(</a:t>
                </a:r>
                <a:r>
                  <a:rPr lang="fr-FR" sz="1200" i="1" dirty="0"/>
                  <a:t>travail des forces de pesanteur</a:t>
                </a:r>
                <a:r>
                  <a:rPr lang="fr-FR" sz="1200" dirty="0"/>
                  <a:t>)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𝑚𝑔h</m:t>
                    </m:r>
                    <m:r>
                      <a:rPr lang="fr-FR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fr-FR" sz="1200" dirty="0"/>
                </a:br>
                <a:r>
                  <a:rPr lang="fr-FR" sz="1200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𝑝𝑜𝑡</m:t>
                        </m:r>
                      </m:sub>
                    </m:sSub>
                    <m:d>
                      <m:dPr>
                        <m:ctrlP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𝑚𝑔𝑙</m:t>
                    </m:r>
                    <m:r>
                      <a:rPr lang="fr-FR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(1−</m:t>
                    </m:r>
                    <m:func>
                      <m:funcPr>
                        <m:ctrlPr>
                          <a:rPr lang="fr-FR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l-GR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d>
                          <m:dPr>
                            <m:ctrlPr>
                              <a:rPr lang="fr-FR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  <m:r>
                      <a:rPr lang="fr-FR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1200" dirty="0">
                  <a:solidFill>
                    <a:schemeClr val="tx1"/>
                  </a:solidFill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fr-FR" sz="1200" dirty="0">
                    <a:solidFill>
                      <a:srgbClr val="0070C0"/>
                    </a:solidFill>
                  </a:rPr>
                  <a:t>Energie totale</a:t>
                </a:r>
                <a:br>
                  <a:rPr lang="fr-FR" sz="1200" dirty="0">
                    <a:solidFill>
                      <a:srgbClr val="0070C0"/>
                    </a:solidFill>
                  </a:rPr>
                </a:br>
                <a:r>
                  <a:rPr lang="fr-FR" sz="1200" dirty="0">
                    <a:solidFill>
                      <a:srgbClr val="0070C0"/>
                    </a:solidFill>
                  </a:rPr>
                  <a:t>	</a:t>
                </a:r>
                <a:r>
                  <a:rPr lang="fr-FR" sz="1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FR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½ </m:t>
                    </m:r>
                    <m:r>
                      <a:rPr lang="fr-FR" sz="1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fr-FR" sz="1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12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2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  <m:f>
                              <m:fPr>
                                <m:ctrlPr>
                                  <a:rPr lang="fr-FR" sz="12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2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l-GR" sz="12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  <m:d>
                                  <m:dPr>
                                    <m:ctrlPr>
                                      <a:rPr lang="fr-FR" sz="1200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200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fr-FR" sz="12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FR" sz="1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𝑚𝑔𝑙</m:t>
                    </m:r>
                    <m:r>
                      <a:rPr lang="fr-FR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(1−</m:t>
                    </m:r>
                    <m:func>
                      <m:funcPr>
                        <m:ctrlPr>
                          <a:rPr lang="fr-FR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l-GR" sz="1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d>
                          <m:dPr>
                            <m:ctrlPr>
                              <a:rPr lang="fr-FR" sz="12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2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  <m:r>
                      <a:rPr lang="fr-FR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1200" dirty="0"/>
              </a:p>
            </p:txBody>
          </p:sp>
        </mc:Choice>
        <mc:Fallback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96202CD7-32DD-5F22-4E6E-97C5EF7A8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781" y="2688278"/>
                <a:ext cx="4826176" cy="3112262"/>
              </a:xfrm>
              <a:prstGeom prst="rect">
                <a:avLst/>
              </a:prstGeom>
              <a:blipFill>
                <a:blip r:embed="rId5"/>
                <a:stretch>
                  <a:fillRect l="-125"/>
                </a:stretch>
              </a:blipFill>
              <a:ln w="12700">
                <a:solidFill>
                  <a:srgbClr val="0070C0"/>
                </a:solidFill>
                <a:extLst>
                  <a:ext uri="{C807C97D-BFC1-408E-A445-0C87EB9F89A2}">
                    <ask:lineSketchStyleProps xmlns:ask="http://schemas.microsoft.com/office/drawing/2018/sketchyshapes" sd="2444365566">
                      <a:custGeom>
                        <a:avLst/>
                        <a:gdLst>
                          <a:gd name="csX0" fmla="*/ 0 w 4826176"/>
                          <a:gd name="csY0" fmla="*/ 0 h 3112262"/>
                          <a:gd name="csX1" fmla="*/ 487980 w 4826176"/>
                          <a:gd name="csY1" fmla="*/ 0 h 3112262"/>
                          <a:gd name="csX2" fmla="*/ 1024222 w 4826176"/>
                          <a:gd name="csY2" fmla="*/ 0 h 3112262"/>
                          <a:gd name="csX3" fmla="*/ 1608725 w 4826176"/>
                          <a:gd name="csY3" fmla="*/ 0 h 3112262"/>
                          <a:gd name="csX4" fmla="*/ 2048444 w 4826176"/>
                          <a:gd name="csY4" fmla="*/ 0 h 3112262"/>
                          <a:gd name="csX5" fmla="*/ 2536424 w 4826176"/>
                          <a:gd name="csY5" fmla="*/ 0 h 3112262"/>
                          <a:gd name="csX6" fmla="*/ 2927880 w 4826176"/>
                          <a:gd name="csY6" fmla="*/ 0 h 3112262"/>
                          <a:gd name="csX7" fmla="*/ 3415860 w 4826176"/>
                          <a:gd name="csY7" fmla="*/ 0 h 3112262"/>
                          <a:gd name="csX8" fmla="*/ 3807317 w 4826176"/>
                          <a:gd name="csY8" fmla="*/ 0 h 3112262"/>
                          <a:gd name="csX9" fmla="*/ 4826176 w 4826176"/>
                          <a:gd name="csY9" fmla="*/ 0 h 3112262"/>
                          <a:gd name="csX10" fmla="*/ 4826176 w 4826176"/>
                          <a:gd name="csY10" fmla="*/ 425342 h 3112262"/>
                          <a:gd name="csX11" fmla="*/ 4826176 w 4826176"/>
                          <a:gd name="csY11" fmla="*/ 881808 h 3112262"/>
                          <a:gd name="csX12" fmla="*/ 4826176 w 4826176"/>
                          <a:gd name="csY12" fmla="*/ 1338273 h 3112262"/>
                          <a:gd name="csX13" fmla="*/ 4826176 w 4826176"/>
                          <a:gd name="csY13" fmla="*/ 1825860 h 3112262"/>
                          <a:gd name="csX14" fmla="*/ 4826176 w 4826176"/>
                          <a:gd name="csY14" fmla="*/ 2375693 h 3112262"/>
                          <a:gd name="csX15" fmla="*/ 4826176 w 4826176"/>
                          <a:gd name="csY15" fmla="*/ 3112262 h 3112262"/>
                          <a:gd name="csX16" fmla="*/ 4289934 w 4826176"/>
                          <a:gd name="csY16" fmla="*/ 3112262 h 3112262"/>
                          <a:gd name="csX17" fmla="*/ 3753692 w 4826176"/>
                          <a:gd name="csY17" fmla="*/ 3112262 h 3112262"/>
                          <a:gd name="csX18" fmla="*/ 3169189 w 4826176"/>
                          <a:gd name="csY18" fmla="*/ 3112262 h 3112262"/>
                          <a:gd name="csX19" fmla="*/ 2632947 w 4826176"/>
                          <a:gd name="csY19" fmla="*/ 3112262 h 3112262"/>
                          <a:gd name="csX20" fmla="*/ 2048444 w 4826176"/>
                          <a:gd name="csY20" fmla="*/ 3112262 h 3112262"/>
                          <a:gd name="csX21" fmla="*/ 1463940 w 4826176"/>
                          <a:gd name="csY21" fmla="*/ 3112262 h 3112262"/>
                          <a:gd name="csX22" fmla="*/ 1024222 w 4826176"/>
                          <a:gd name="csY22" fmla="*/ 3112262 h 3112262"/>
                          <a:gd name="csX23" fmla="*/ 632765 w 4826176"/>
                          <a:gd name="csY23" fmla="*/ 3112262 h 3112262"/>
                          <a:gd name="csX24" fmla="*/ 0 w 4826176"/>
                          <a:gd name="csY24" fmla="*/ 3112262 h 3112262"/>
                          <a:gd name="csX25" fmla="*/ 0 w 4826176"/>
                          <a:gd name="csY25" fmla="*/ 2562429 h 3112262"/>
                          <a:gd name="csX26" fmla="*/ 0 w 4826176"/>
                          <a:gd name="csY26" fmla="*/ 1981473 h 3112262"/>
                          <a:gd name="csX27" fmla="*/ 0 w 4826176"/>
                          <a:gd name="csY27" fmla="*/ 1400518 h 3112262"/>
                          <a:gd name="csX28" fmla="*/ 0 w 4826176"/>
                          <a:gd name="csY28" fmla="*/ 975175 h 3112262"/>
                          <a:gd name="csX29" fmla="*/ 0 w 4826176"/>
                          <a:gd name="csY29" fmla="*/ 487588 h 3112262"/>
                          <a:gd name="csX30" fmla="*/ 0 w 4826176"/>
                          <a:gd name="csY30" fmla="*/ 0 h 3112262"/>
                        </a:gdLst>
                        <a:ahLst/>
                        <a:cxnLst>
                          <a:cxn ang="0">
                            <a:pos x="csX0" y="csY0"/>
                          </a:cxn>
                          <a:cxn ang="0">
                            <a:pos x="csX1" y="csY1"/>
                          </a:cxn>
                          <a:cxn ang="0">
                            <a:pos x="csX2" y="csY2"/>
                          </a:cxn>
                          <a:cxn ang="0">
                            <a:pos x="csX3" y="csY3"/>
                          </a:cxn>
                          <a:cxn ang="0">
                            <a:pos x="csX4" y="csY4"/>
                          </a:cxn>
                          <a:cxn ang="0">
                            <a:pos x="csX5" y="csY5"/>
                          </a:cxn>
                          <a:cxn ang="0">
                            <a:pos x="csX6" y="csY6"/>
                          </a:cxn>
                          <a:cxn ang="0">
                            <a:pos x="csX7" y="csY7"/>
                          </a:cxn>
                          <a:cxn ang="0">
                            <a:pos x="csX8" y="csY8"/>
                          </a:cxn>
                          <a:cxn ang="0">
                            <a:pos x="csX9" y="csY9"/>
                          </a:cxn>
                          <a:cxn ang="0">
                            <a:pos x="csX10" y="csY10"/>
                          </a:cxn>
                          <a:cxn ang="0">
                            <a:pos x="csX11" y="csY11"/>
                          </a:cxn>
                          <a:cxn ang="0">
                            <a:pos x="csX12" y="csY12"/>
                          </a:cxn>
                          <a:cxn ang="0">
                            <a:pos x="csX13" y="csY13"/>
                          </a:cxn>
                          <a:cxn ang="0">
                            <a:pos x="csX14" y="csY14"/>
                          </a:cxn>
                          <a:cxn ang="0">
                            <a:pos x="csX15" y="csY15"/>
                          </a:cxn>
                          <a:cxn ang="0">
                            <a:pos x="csX16" y="csY16"/>
                          </a:cxn>
                          <a:cxn ang="0">
                            <a:pos x="csX17" y="csY17"/>
                          </a:cxn>
                          <a:cxn ang="0">
                            <a:pos x="csX18" y="csY18"/>
                          </a:cxn>
                          <a:cxn ang="0">
                            <a:pos x="csX19" y="csY19"/>
                          </a:cxn>
                          <a:cxn ang="0">
                            <a:pos x="csX20" y="csY20"/>
                          </a:cxn>
                          <a:cxn ang="0">
                            <a:pos x="csX21" y="csY21"/>
                          </a:cxn>
                          <a:cxn ang="0">
                            <a:pos x="csX22" y="csY22"/>
                          </a:cxn>
                          <a:cxn ang="0">
                            <a:pos x="csX23" y="csY23"/>
                          </a:cxn>
                          <a:cxn ang="0">
                            <a:pos x="csX24" y="csY24"/>
                          </a:cxn>
                          <a:cxn ang="0">
                            <a:pos x="csX25" y="csY25"/>
                          </a:cxn>
                          <a:cxn ang="0">
                            <a:pos x="csX26" y="csY26"/>
                          </a:cxn>
                          <a:cxn ang="0">
                            <a:pos x="csX27" y="csY27"/>
                          </a:cxn>
                          <a:cxn ang="0">
                            <a:pos x="csX28" y="csY28"/>
                          </a:cxn>
                          <a:cxn ang="0">
                            <a:pos x="csX29" y="csY29"/>
                          </a:cxn>
                          <a:cxn ang="0">
                            <a:pos x="csX30" y="csY30"/>
                          </a:cxn>
                        </a:cxnLst>
                        <a:rect l="l" t="t" r="r" b="b"/>
                        <a:pathLst>
                          <a:path w="4826176" h="3112262" extrusionOk="0">
                            <a:moveTo>
                              <a:pt x="0" y="0"/>
                            </a:moveTo>
                            <a:cubicBezTo>
                              <a:pt x="109944" y="-10448"/>
                              <a:pt x="269739" y="57741"/>
                              <a:pt x="487980" y="0"/>
                            </a:cubicBezTo>
                            <a:cubicBezTo>
                              <a:pt x="706221" y="-57741"/>
                              <a:pt x="782339" y="33229"/>
                              <a:pt x="1024222" y="0"/>
                            </a:cubicBezTo>
                            <a:cubicBezTo>
                              <a:pt x="1266105" y="-33229"/>
                              <a:pt x="1450052" y="62466"/>
                              <a:pt x="1608725" y="0"/>
                            </a:cubicBezTo>
                            <a:cubicBezTo>
                              <a:pt x="1767398" y="-62466"/>
                              <a:pt x="1953677" y="3018"/>
                              <a:pt x="2048444" y="0"/>
                            </a:cubicBezTo>
                            <a:cubicBezTo>
                              <a:pt x="2143211" y="-3018"/>
                              <a:pt x="2392654" y="39125"/>
                              <a:pt x="2536424" y="0"/>
                            </a:cubicBezTo>
                            <a:cubicBezTo>
                              <a:pt x="2680194" y="-39125"/>
                              <a:pt x="2740723" y="1272"/>
                              <a:pt x="2927880" y="0"/>
                            </a:cubicBezTo>
                            <a:cubicBezTo>
                              <a:pt x="3115037" y="-1272"/>
                              <a:pt x="3285418" y="13987"/>
                              <a:pt x="3415860" y="0"/>
                            </a:cubicBezTo>
                            <a:cubicBezTo>
                              <a:pt x="3546302" y="-13987"/>
                              <a:pt x="3718042" y="41055"/>
                              <a:pt x="3807317" y="0"/>
                            </a:cubicBezTo>
                            <a:cubicBezTo>
                              <a:pt x="3896592" y="-41055"/>
                              <a:pt x="4393859" y="53141"/>
                              <a:pt x="4826176" y="0"/>
                            </a:cubicBezTo>
                            <a:cubicBezTo>
                              <a:pt x="4872535" y="212003"/>
                              <a:pt x="4798700" y="320774"/>
                              <a:pt x="4826176" y="425342"/>
                            </a:cubicBezTo>
                            <a:cubicBezTo>
                              <a:pt x="4853652" y="529910"/>
                              <a:pt x="4816409" y="696543"/>
                              <a:pt x="4826176" y="881808"/>
                            </a:cubicBezTo>
                            <a:cubicBezTo>
                              <a:pt x="4835943" y="1067073"/>
                              <a:pt x="4812507" y="1234887"/>
                              <a:pt x="4826176" y="1338273"/>
                            </a:cubicBezTo>
                            <a:cubicBezTo>
                              <a:pt x="4839845" y="1441659"/>
                              <a:pt x="4769431" y="1649179"/>
                              <a:pt x="4826176" y="1825860"/>
                            </a:cubicBezTo>
                            <a:cubicBezTo>
                              <a:pt x="4882921" y="2002541"/>
                              <a:pt x="4767533" y="2175684"/>
                              <a:pt x="4826176" y="2375693"/>
                            </a:cubicBezTo>
                            <a:cubicBezTo>
                              <a:pt x="4884819" y="2575702"/>
                              <a:pt x="4791328" y="2758068"/>
                              <a:pt x="4826176" y="3112262"/>
                            </a:cubicBezTo>
                            <a:cubicBezTo>
                              <a:pt x="4638674" y="3135731"/>
                              <a:pt x="4514701" y="3065036"/>
                              <a:pt x="4289934" y="3112262"/>
                            </a:cubicBezTo>
                            <a:cubicBezTo>
                              <a:pt x="4065167" y="3159488"/>
                              <a:pt x="3882815" y="3091013"/>
                              <a:pt x="3753692" y="3112262"/>
                            </a:cubicBezTo>
                            <a:cubicBezTo>
                              <a:pt x="3624569" y="3133511"/>
                              <a:pt x="3427064" y="3077215"/>
                              <a:pt x="3169189" y="3112262"/>
                            </a:cubicBezTo>
                            <a:cubicBezTo>
                              <a:pt x="2911314" y="3147309"/>
                              <a:pt x="2740354" y="3086584"/>
                              <a:pt x="2632947" y="3112262"/>
                            </a:cubicBezTo>
                            <a:cubicBezTo>
                              <a:pt x="2525540" y="3137940"/>
                              <a:pt x="2222666" y="3087221"/>
                              <a:pt x="2048444" y="3112262"/>
                            </a:cubicBezTo>
                            <a:cubicBezTo>
                              <a:pt x="1874222" y="3137303"/>
                              <a:pt x="1602481" y="3099816"/>
                              <a:pt x="1463940" y="3112262"/>
                            </a:cubicBezTo>
                            <a:cubicBezTo>
                              <a:pt x="1325399" y="3124708"/>
                              <a:pt x="1177239" y="3082719"/>
                              <a:pt x="1024222" y="3112262"/>
                            </a:cubicBezTo>
                            <a:cubicBezTo>
                              <a:pt x="871205" y="3141805"/>
                              <a:pt x="738858" y="3102676"/>
                              <a:pt x="632765" y="3112262"/>
                            </a:cubicBezTo>
                            <a:cubicBezTo>
                              <a:pt x="526672" y="3121848"/>
                              <a:pt x="223109" y="3091980"/>
                              <a:pt x="0" y="3112262"/>
                            </a:cubicBezTo>
                            <a:cubicBezTo>
                              <a:pt x="-41645" y="2856422"/>
                              <a:pt x="1075" y="2797350"/>
                              <a:pt x="0" y="2562429"/>
                            </a:cubicBezTo>
                            <a:cubicBezTo>
                              <a:pt x="-1075" y="2327508"/>
                              <a:pt x="22387" y="2238353"/>
                              <a:pt x="0" y="1981473"/>
                            </a:cubicBezTo>
                            <a:cubicBezTo>
                              <a:pt x="-22387" y="1724593"/>
                              <a:pt x="52217" y="1684339"/>
                              <a:pt x="0" y="1400518"/>
                            </a:cubicBezTo>
                            <a:cubicBezTo>
                              <a:pt x="-52217" y="1116698"/>
                              <a:pt x="36115" y="1134794"/>
                              <a:pt x="0" y="975175"/>
                            </a:cubicBezTo>
                            <a:cubicBezTo>
                              <a:pt x="-36115" y="815556"/>
                              <a:pt x="37030" y="625292"/>
                              <a:pt x="0" y="487588"/>
                            </a:cubicBezTo>
                            <a:cubicBezTo>
                              <a:pt x="-37030" y="349884"/>
                              <a:pt x="49902" y="1263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3" name="Image 62">
            <a:extLst>
              <a:ext uri="{FF2B5EF4-FFF2-40B4-BE49-F238E27FC236}">
                <a16:creationId xmlns:a16="http://schemas.microsoft.com/office/drawing/2014/main" id="{5CE6FD63-A3B4-C8C5-8454-265BF53208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2898" y="1188636"/>
            <a:ext cx="1791198" cy="127697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5" name="Ellipse 64">
            <a:extLst>
              <a:ext uri="{FF2B5EF4-FFF2-40B4-BE49-F238E27FC236}">
                <a16:creationId xmlns:a16="http://schemas.microsoft.com/office/drawing/2014/main" id="{77B8191F-9B4A-0A47-65BA-CA5D387A8260}"/>
              </a:ext>
            </a:extLst>
          </p:cNvPr>
          <p:cNvSpPr/>
          <p:nvPr/>
        </p:nvSpPr>
        <p:spPr>
          <a:xfrm>
            <a:off x="9181289" y="132769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3F77144C-9D9B-015C-BB03-EC7BA27C339B}"/>
              </a:ext>
            </a:extLst>
          </p:cNvPr>
          <p:cNvSpPr/>
          <p:nvPr/>
        </p:nvSpPr>
        <p:spPr>
          <a:xfrm>
            <a:off x="9635767" y="2049148"/>
            <a:ext cx="106136" cy="9797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1C51EC28-01A9-15BB-4682-94CB94055A8B}"/>
              </a:ext>
            </a:extLst>
          </p:cNvPr>
          <p:cNvCxnSpPr>
            <a:cxnSpLocks/>
            <a:endCxn id="66" idx="1"/>
          </p:cNvCxnSpPr>
          <p:nvPr/>
        </p:nvCxnSpPr>
        <p:spPr>
          <a:xfrm>
            <a:off x="9204148" y="1350555"/>
            <a:ext cx="447162" cy="7129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A462EC3B-A859-94A8-2369-DC8CDB912333}"/>
              </a:ext>
            </a:extLst>
          </p:cNvPr>
          <p:cNvCxnSpPr>
            <a:cxnSpLocks/>
          </p:cNvCxnSpPr>
          <p:nvPr/>
        </p:nvCxnSpPr>
        <p:spPr>
          <a:xfrm>
            <a:off x="8786682" y="2098133"/>
            <a:ext cx="122887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EF774969-2E4C-7FE4-CC1A-5EDF3F9BFE46}"/>
              </a:ext>
            </a:extLst>
          </p:cNvPr>
          <p:cNvSpPr/>
          <p:nvPr/>
        </p:nvSpPr>
        <p:spPr>
          <a:xfrm>
            <a:off x="9173940" y="2205557"/>
            <a:ext cx="106136" cy="9797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7E28F16D-FC2F-363C-794B-F33EB1C0E040}"/>
              </a:ext>
            </a:extLst>
          </p:cNvPr>
          <p:cNvCxnSpPr>
            <a:cxnSpLocks/>
            <a:stCxn id="65" idx="4"/>
            <a:endCxn id="69" idx="0"/>
          </p:cNvCxnSpPr>
          <p:nvPr/>
        </p:nvCxnSpPr>
        <p:spPr>
          <a:xfrm>
            <a:off x="9204149" y="1373415"/>
            <a:ext cx="22859" cy="83214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A3273799-FEE3-E4D2-E675-D3A07171D0CB}"/>
              </a:ext>
            </a:extLst>
          </p:cNvPr>
          <p:cNvCxnSpPr>
            <a:cxnSpLocks/>
          </p:cNvCxnSpPr>
          <p:nvPr/>
        </p:nvCxnSpPr>
        <p:spPr>
          <a:xfrm>
            <a:off x="8839900" y="2247666"/>
            <a:ext cx="1175657" cy="13753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7B8F1F2A-A34B-AA56-BF1A-045E78A380A9}"/>
                  </a:ext>
                </a:extLst>
              </p:cNvPr>
              <p:cNvSpPr txBox="1"/>
              <p:nvPr/>
            </p:nvSpPr>
            <p:spPr>
              <a:xfrm>
                <a:off x="9160333" y="1551126"/>
                <a:ext cx="1981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fr-FR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7B8F1F2A-A34B-AA56-BF1A-045E78A38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0333" y="1551126"/>
                <a:ext cx="198122" cy="338554"/>
              </a:xfrm>
              <a:prstGeom prst="rect">
                <a:avLst/>
              </a:prstGeom>
              <a:blipFill>
                <a:blip r:embed="rId7"/>
                <a:stretch>
                  <a:fillRect r="-43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3" name="ZoneTexte 72">
                <a:extLst>
                  <a:ext uri="{FF2B5EF4-FFF2-40B4-BE49-F238E27FC236}">
                    <a16:creationId xmlns:a16="http://schemas.microsoft.com/office/drawing/2014/main" id="{D1A6DE4A-C93B-508E-735F-BF44F75B214F}"/>
                  </a:ext>
                </a:extLst>
              </p:cNvPr>
              <p:cNvSpPr txBox="1"/>
              <p:nvPr/>
            </p:nvSpPr>
            <p:spPr>
              <a:xfrm>
                <a:off x="9518912" y="1710594"/>
                <a:ext cx="1981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73" name="ZoneTexte 72">
                <a:extLst>
                  <a:ext uri="{FF2B5EF4-FFF2-40B4-BE49-F238E27FC236}">
                    <a16:creationId xmlns:a16="http://schemas.microsoft.com/office/drawing/2014/main" id="{D1A6DE4A-C93B-508E-735F-BF44F75B2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8912" y="1710594"/>
                <a:ext cx="198122" cy="338554"/>
              </a:xfrm>
              <a:prstGeom prst="rect">
                <a:avLst/>
              </a:prstGeom>
              <a:blipFill>
                <a:blip r:embed="rId8"/>
                <a:stretch>
                  <a:fillRect r="-156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F7FDAB81-36B8-2A88-7762-14BB08769C63}"/>
              </a:ext>
            </a:extLst>
          </p:cNvPr>
          <p:cNvCxnSpPr>
            <a:cxnSpLocks/>
          </p:cNvCxnSpPr>
          <p:nvPr/>
        </p:nvCxnSpPr>
        <p:spPr>
          <a:xfrm>
            <a:off x="10166446" y="2049148"/>
            <a:ext cx="0" cy="2543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E59794FE-CB72-A927-08DA-43B9C8D80A15}"/>
                  </a:ext>
                </a:extLst>
              </p:cNvPr>
              <p:cNvSpPr txBox="1"/>
              <p:nvPr/>
            </p:nvSpPr>
            <p:spPr>
              <a:xfrm>
                <a:off x="9725746" y="1349420"/>
                <a:ext cx="1575706" cy="307777"/>
              </a:xfrm>
              <a:custGeom>
                <a:avLst/>
                <a:gdLst>
                  <a:gd name="csX0" fmla="*/ 0 w 1575706"/>
                  <a:gd name="csY0" fmla="*/ 0 h 307777"/>
                  <a:gd name="csX1" fmla="*/ 525235 w 1575706"/>
                  <a:gd name="csY1" fmla="*/ 0 h 307777"/>
                  <a:gd name="csX2" fmla="*/ 1018957 w 1575706"/>
                  <a:gd name="csY2" fmla="*/ 0 h 307777"/>
                  <a:gd name="csX3" fmla="*/ 1575706 w 1575706"/>
                  <a:gd name="csY3" fmla="*/ 0 h 307777"/>
                  <a:gd name="csX4" fmla="*/ 1575706 w 1575706"/>
                  <a:gd name="csY4" fmla="*/ 307777 h 307777"/>
                  <a:gd name="csX5" fmla="*/ 1081985 w 1575706"/>
                  <a:gd name="csY5" fmla="*/ 307777 h 307777"/>
                  <a:gd name="csX6" fmla="*/ 525235 w 1575706"/>
                  <a:gd name="csY6" fmla="*/ 307777 h 307777"/>
                  <a:gd name="csX7" fmla="*/ 0 w 1575706"/>
                  <a:gd name="csY7" fmla="*/ 307777 h 307777"/>
                  <a:gd name="csX8" fmla="*/ 0 w 1575706"/>
                  <a:gd name="csY8" fmla="*/ 0 h 30777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575706" h="307777" extrusionOk="0">
                    <a:moveTo>
                      <a:pt x="0" y="0"/>
                    </a:moveTo>
                    <a:cubicBezTo>
                      <a:pt x="205210" y="-14911"/>
                      <a:pt x="343735" y="61744"/>
                      <a:pt x="525235" y="0"/>
                    </a:cubicBezTo>
                    <a:cubicBezTo>
                      <a:pt x="706736" y="-61744"/>
                      <a:pt x="866593" y="26960"/>
                      <a:pt x="1018957" y="0"/>
                    </a:cubicBezTo>
                    <a:cubicBezTo>
                      <a:pt x="1171321" y="-26960"/>
                      <a:pt x="1321961" y="26328"/>
                      <a:pt x="1575706" y="0"/>
                    </a:cubicBezTo>
                    <a:cubicBezTo>
                      <a:pt x="1584285" y="143570"/>
                      <a:pt x="1564995" y="240198"/>
                      <a:pt x="1575706" y="307777"/>
                    </a:cubicBezTo>
                    <a:cubicBezTo>
                      <a:pt x="1336246" y="311934"/>
                      <a:pt x="1255492" y="305613"/>
                      <a:pt x="1081985" y="307777"/>
                    </a:cubicBezTo>
                    <a:cubicBezTo>
                      <a:pt x="908478" y="309941"/>
                      <a:pt x="735409" y="258721"/>
                      <a:pt x="525235" y="307777"/>
                    </a:cubicBezTo>
                    <a:cubicBezTo>
                      <a:pt x="315061" y="356833"/>
                      <a:pt x="120792" y="296846"/>
                      <a:pt x="0" y="307777"/>
                    </a:cubicBezTo>
                    <a:cubicBezTo>
                      <a:pt x="-3200" y="194254"/>
                      <a:pt x="5464" y="104723"/>
                      <a:pt x="0" y="0"/>
                    </a:cubicBez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25564698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dirty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(1−</m:t>
                      </m:r>
                      <m:func>
                        <m:funcPr>
                          <m:ctrlPr>
                            <a:rPr lang="fr-FR" sz="14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400" b="0" i="0" dirty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fr-FR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fr-FR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</a:p>
            </p:txBody>
          </p:sp>
        </mc:Choice>
        <mc:Fallback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E59794FE-CB72-A927-08DA-43B9C8D80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5746" y="1349420"/>
                <a:ext cx="1575706" cy="307777"/>
              </a:xfrm>
              <a:prstGeom prst="rect">
                <a:avLst/>
              </a:prstGeom>
              <a:blipFill>
                <a:blip r:embed="rId9"/>
                <a:stretch>
                  <a:fillRect b="-6557"/>
                </a:stretch>
              </a:blip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25564698">
                      <a:custGeom>
                        <a:avLst/>
                        <a:gdLst>
                          <a:gd name="csX0" fmla="*/ 0 w 1575706"/>
                          <a:gd name="csY0" fmla="*/ 0 h 307777"/>
                          <a:gd name="csX1" fmla="*/ 525235 w 1575706"/>
                          <a:gd name="csY1" fmla="*/ 0 h 307777"/>
                          <a:gd name="csX2" fmla="*/ 1018957 w 1575706"/>
                          <a:gd name="csY2" fmla="*/ 0 h 307777"/>
                          <a:gd name="csX3" fmla="*/ 1575706 w 1575706"/>
                          <a:gd name="csY3" fmla="*/ 0 h 307777"/>
                          <a:gd name="csX4" fmla="*/ 1575706 w 1575706"/>
                          <a:gd name="csY4" fmla="*/ 307777 h 307777"/>
                          <a:gd name="csX5" fmla="*/ 1081985 w 1575706"/>
                          <a:gd name="csY5" fmla="*/ 307777 h 307777"/>
                          <a:gd name="csX6" fmla="*/ 525235 w 1575706"/>
                          <a:gd name="csY6" fmla="*/ 307777 h 307777"/>
                          <a:gd name="csX7" fmla="*/ 0 w 1575706"/>
                          <a:gd name="csY7" fmla="*/ 307777 h 307777"/>
                          <a:gd name="csX8" fmla="*/ 0 w 1575706"/>
                          <a:gd name="csY8" fmla="*/ 0 h 307777"/>
                        </a:gdLst>
                        <a:ahLst/>
                        <a:cxnLst>
                          <a:cxn ang="0">
                            <a:pos x="csX0" y="csY0"/>
                          </a:cxn>
                          <a:cxn ang="0">
                            <a:pos x="csX1" y="csY1"/>
                          </a:cxn>
                          <a:cxn ang="0">
                            <a:pos x="csX2" y="csY2"/>
                          </a:cxn>
                          <a:cxn ang="0">
                            <a:pos x="csX3" y="csY3"/>
                          </a:cxn>
                          <a:cxn ang="0">
                            <a:pos x="csX4" y="csY4"/>
                          </a:cxn>
                          <a:cxn ang="0">
                            <a:pos x="csX5" y="csY5"/>
                          </a:cxn>
                          <a:cxn ang="0">
                            <a:pos x="csX6" y="csY6"/>
                          </a:cxn>
                          <a:cxn ang="0">
                            <a:pos x="csX7" y="csY7"/>
                          </a:cxn>
                          <a:cxn ang="0">
                            <a:pos x="csX8" y="csY8"/>
                          </a:cxn>
                        </a:cxnLst>
                        <a:rect l="l" t="t" r="r" b="b"/>
                        <a:pathLst>
                          <a:path w="1575706" h="307777" extrusionOk="0">
                            <a:moveTo>
                              <a:pt x="0" y="0"/>
                            </a:moveTo>
                            <a:cubicBezTo>
                              <a:pt x="205210" y="-14911"/>
                              <a:pt x="343735" y="61744"/>
                              <a:pt x="525235" y="0"/>
                            </a:cubicBezTo>
                            <a:cubicBezTo>
                              <a:pt x="706736" y="-61744"/>
                              <a:pt x="866593" y="26960"/>
                              <a:pt x="1018957" y="0"/>
                            </a:cubicBezTo>
                            <a:cubicBezTo>
                              <a:pt x="1171321" y="-26960"/>
                              <a:pt x="1321961" y="26328"/>
                              <a:pt x="1575706" y="0"/>
                            </a:cubicBezTo>
                            <a:cubicBezTo>
                              <a:pt x="1584285" y="143570"/>
                              <a:pt x="1564995" y="240198"/>
                              <a:pt x="1575706" y="307777"/>
                            </a:cubicBezTo>
                            <a:cubicBezTo>
                              <a:pt x="1336246" y="311934"/>
                              <a:pt x="1255492" y="305613"/>
                              <a:pt x="1081985" y="307777"/>
                            </a:cubicBezTo>
                            <a:cubicBezTo>
                              <a:pt x="908478" y="309941"/>
                              <a:pt x="735409" y="258721"/>
                              <a:pt x="525235" y="307777"/>
                            </a:cubicBezTo>
                            <a:cubicBezTo>
                              <a:pt x="315061" y="356833"/>
                              <a:pt x="120792" y="296846"/>
                              <a:pt x="0" y="307777"/>
                            </a:cubicBezTo>
                            <a:cubicBezTo>
                              <a:pt x="-3200" y="194254"/>
                              <a:pt x="5464" y="10472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CA17C20B-5E3E-B855-053F-F029F20F153C}"/>
                  </a:ext>
                </a:extLst>
              </p:cNvPr>
              <p:cNvSpPr txBox="1"/>
              <p:nvPr/>
            </p:nvSpPr>
            <p:spPr>
              <a:xfrm>
                <a:off x="10166446" y="2049148"/>
                <a:ext cx="26737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dirty="0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CA17C20B-5E3E-B855-053F-F029F20F1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6446" y="2049148"/>
                <a:ext cx="267379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706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2" grpId="0" animBg="1"/>
      <p:bldP spid="59" grpId="0" animBg="1"/>
      <p:bldP spid="62" grpId="0" animBg="1"/>
      <p:bldP spid="65" grpId="0" animBg="1"/>
      <p:bldP spid="66" grpId="0" animBg="1"/>
      <p:bldP spid="69" grpId="0" animBg="1"/>
      <p:bldP spid="72" grpId="0"/>
      <p:bldP spid="73" grpId="0"/>
      <p:bldP spid="75" grpId="0" animBg="1"/>
      <p:bldP spid="7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AC9BC-4FDA-ECB5-7827-9AADCB373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01CC658-A3A4-F32C-130B-6824A6A1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DE3B271-5F0A-22B7-1491-D0AB1CCA6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2D9A3E8-7637-E00E-B7F3-23B67495A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14</a:t>
            </a:fld>
            <a:endParaRPr lang="en-GB" dirty="0"/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BAC871C8-C0F6-4E8A-55F3-2FE60893AC3A}"/>
              </a:ext>
            </a:extLst>
          </p:cNvPr>
          <p:cNvGrpSpPr/>
          <p:nvPr/>
        </p:nvGrpSpPr>
        <p:grpSpPr>
          <a:xfrm>
            <a:off x="7255540" y="2349589"/>
            <a:ext cx="3042435" cy="1534413"/>
            <a:chOff x="1942415" y="2862954"/>
            <a:chExt cx="3042435" cy="1534413"/>
          </a:xfrm>
        </p:grpSpPr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52438B3B-D454-8164-8354-0246605EDF24}"/>
                </a:ext>
              </a:extLst>
            </p:cNvPr>
            <p:cNvGrpSpPr/>
            <p:nvPr/>
          </p:nvGrpSpPr>
          <p:grpSpPr>
            <a:xfrm>
              <a:off x="1942415" y="3167351"/>
              <a:ext cx="3042435" cy="1044033"/>
              <a:chOff x="2381250" y="3301450"/>
              <a:chExt cx="3042435" cy="1044033"/>
            </a:xfrm>
          </p:grpSpPr>
          <p:sp>
            <p:nvSpPr>
              <p:cNvPr id="7" name="Ellipse 6">
                <a:extLst>
                  <a:ext uri="{FF2B5EF4-FFF2-40B4-BE49-F238E27FC236}">
                    <a16:creationId xmlns:a16="http://schemas.microsoft.com/office/drawing/2014/main" id="{4F06D8CB-BF06-C382-1FE6-3B1A298ABE8F}"/>
                  </a:ext>
                </a:extLst>
              </p:cNvPr>
              <p:cNvSpPr/>
              <p:nvPr/>
            </p:nvSpPr>
            <p:spPr>
              <a:xfrm>
                <a:off x="2381250" y="3714750"/>
                <a:ext cx="85725" cy="666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F7422B3D-C235-5EAA-6380-53339DF72DC5}"/>
                  </a:ext>
                </a:extLst>
              </p:cNvPr>
              <p:cNvSpPr/>
              <p:nvPr/>
            </p:nvSpPr>
            <p:spPr>
              <a:xfrm>
                <a:off x="4991100" y="4210050"/>
                <a:ext cx="85725" cy="666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CEF293C8-3264-0946-7D31-9F2549BEDCB4}"/>
                  </a:ext>
                </a:extLst>
              </p:cNvPr>
              <p:cNvSpPr txBox="1"/>
              <p:nvPr/>
            </p:nvSpPr>
            <p:spPr>
              <a:xfrm>
                <a:off x="2381250" y="3301450"/>
                <a:ext cx="77152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(x</a:t>
                </a:r>
                <a:r>
                  <a:rPr lang="fr-FR" sz="1200" baseline="-25000" dirty="0"/>
                  <a:t>1</a:t>
                </a:r>
                <a:r>
                  <a:rPr lang="fr-FR" sz="1200" dirty="0"/>
                  <a:t>, t</a:t>
                </a:r>
                <a:r>
                  <a:rPr lang="fr-FR" sz="1200" baseline="-25000" dirty="0"/>
                  <a:t>1</a:t>
                </a:r>
                <a:r>
                  <a:rPr lang="fr-FR" sz="1200" dirty="0"/>
                  <a:t>)</a:t>
                </a: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9813D2B-9459-A103-CF6C-18F416AF14C6}"/>
                  </a:ext>
                </a:extLst>
              </p:cNvPr>
              <p:cNvSpPr txBox="1"/>
              <p:nvPr/>
            </p:nvSpPr>
            <p:spPr>
              <a:xfrm>
                <a:off x="4652160" y="3648207"/>
                <a:ext cx="77152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(x</a:t>
                </a:r>
                <a:r>
                  <a:rPr lang="fr-FR" sz="1200" baseline="-25000" dirty="0"/>
                  <a:t>2</a:t>
                </a:r>
                <a:r>
                  <a:rPr lang="fr-FR" sz="1200" dirty="0"/>
                  <a:t>, t</a:t>
                </a:r>
                <a:r>
                  <a:rPr lang="fr-FR" sz="1200" baseline="-25000" dirty="0"/>
                  <a:t>2</a:t>
                </a:r>
                <a:r>
                  <a:rPr lang="fr-FR" sz="1200" dirty="0"/>
                  <a:t>)</a:t>
                </a:r>
              </a:p>
            </p:txBody>
          </p: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1C00495B-63A5-958B-D223-87A41EC77DE4}"/>
                  </a:ext>
                </a:extLst>
              </p:cNvPr>
              <p:cNvCxnSpPr>
                <a:stCxn id="7" idx="6"/>
                <a:endCxn id="8" idx="0"/>
              </p:cNvCxnSpPr>
              <p:nvPr/>
            </p:nvCxnSpPr>
            <p:spPr>
              <a:xfrm>
                <a:off x="2466975" y="3748088"/>
                <a:ext cx="2566988" cy="461962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Forme libre : forme 13">
                <a:extLst>
                  <a:ext uri="{FF2B5EF4-FFF2-40B4-BE49-F238E27FC236}">
                    <a16:creationId xmlns:a16="http://schemas.microsoft.com/office/drawing/2014/main" id="{E006DA9E-F1D6-0B94-BBF5-A6AD44501C27}"/>
                  </a:ext>
                </a:extLst>
              </p:cNvPr>
              <p:cNvSpPr/>
              <p:nvPr/>
            </p:nvSpPr>
            <p:spPr>
              <a:xfrm>
                <a:off x="2428875" y="3762375"/>
                <a:ext cx="2590800" cy="583108"/>
              </a:xfrm>
              <a:custGeom>
                <a:avLst/>
                <a:gdLst>
                  <a:gd name="connsiteX0" fmla="*/ 0 w 2590800"/>
                  <a:gd name="connsiteY0" fmla="*/ 0 h 583108"/>
                  <a:gd name="connsiteX1" fmla="*/ 285750 w 2590800"/>
                  <a:gd name="connsiteY1" fmla="*/ 295275 h 583108"/>
                  <a:gd name="connsiteX2" fmla="*/ 800100 w 2590800"/>
                  <a:gd name="connsiteY2" fmla="*/ 247650 h 583108"/>
                  <a:gd name="connsiteX3" fmla="*/ 1638300 w 2590800"/>
                  <a:gd name="connsiteY3" fmla="*/ 38100 h 583108"/>
                  <a:gd name="connsiteX4" fmla="*/ 2162175 w 2590800"/>
                  <a:gd name="connsiteY4" fmla="*/ 219075 h 583108"/>
                  <a:gd name="connsiteX5" fmla="*/ 2371725 w 2590800"/>
                  <a:gd name="connsiteY5" fmla="*/ 571500 h 583108"/>
                  <a:gd name="connsiteX6" fmla="*/ 2590800 w 2590800"/>
                  <a:gd name="connsiteY6" fmla="*/ 504825 h 583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0800" h="583108">
                    <a:moveTo>
                      <a:pt x="0" y="0"/>
                    </a:moveTo>
                    <a:cubicBezTo>
                      <a:pt x="76200" y="127000"/>
                      <a:pt x="152400" y="254000"/>
                      <a:pt x="285750" y="295275"/>
                    </a:cubicBezTo>
                    <a:cubicBezTo>
                      <a:pt x="419100" y="336550"/>
                      <a:pt x="574675" y="290512"/>
                      <a:pt x="800100" y="247650"/>
                    </a:cubicBezTo>
                    <a:cubicBezTo>
                      <a:pt x="1025525" y="204788"/>
                      <a:pt x="1411288" y="42862"/>
                      <a:pt x="1638300" y="38100"/>
                    </a:cubicBezTo>
                    <a:cubicBezTo>
                      <a:pt x="1865312" y="33338"/>
                      <a:pt x="2039938" y="130175"/>
                      <a:pt x="2162175" y="219075"/>
                    </a:cubicBezTo>
                    <a:cubicBezTo>
                      <a:pt x="2284412" y="307975"/>
                      <a:pt x="2300287" y="523875"/>
                      <a:pt x="2371725" y="571500"/>
                    </a:cubicBezTo>
                    <a:cubicBezTo>
                      <a:pt x="2443163" y="619125"/>
                      <a:pt x="2590800" y="504825"/>
                      <a:pt x="2590800" y="504825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id="{C642A8B9-981B-E39A-341B-92A30793A08F}"/>
                  </a:ext>
                </a:extLst>
              </p:cNvPr>
              <p:cNvSpPr/>
              <p:nvPr/>
            </p:nvSpPr>
            <p:spPr>
              <a:xfrm>
                <a:off x="2428875" y="3674782"/>
                <a:ext cx="2600325" cy="563843"/>
              </a:xfrm>
              <a:custGeom>
                <a:avLst/>
                <a:gdLst>
                  <a:gd name="connsiteX0" fmla="*/ 0 w 2600325"/>
                  <a:gd name="connsiteY0" fmla="*/ 49493 h 563843"/>
                  <a:gd name="connsiteX1" fmla="*/ 1485900 w 2600325"/>
                  <a:gd name="connsiteY1" fmla="*/ 49493 h 563843"/>
                  <a:gd name="connsiteX2" fmla="*/ 2600325 w 2600325"/>
                  <a:gd name="connsiteY2" fmla="*/ 563843 h 563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00325" h="563843">
                    <a:moveTo>
                      <a:pt x="0" y="49493"/>
                    </a:moveTo>
                    <a:cubicBezTo>
                      <a:pt x="526256" y="6630"/>
                      <a:pt x="1052513" y="-36232"/>
                      <a:pt x="1485900" y="49493"/>
                    </a:cubicBezTo>
                    <a:cubicBezTo>
                      <a:pt x="1919288" y="135218"/>
                      <a:pt x="2420938" y="482881"/>
                      <a:pt x="2600325" y="56384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Forme libre : forme 15">
                <a:extLst>
                  <a:ext uri="{FF2B5EF4-FFF2-40B4-BE49-F238E27FC236}">
                    <a16:creationId xmlns:a16="http://schemas.microsoft.com/office/drawing/2014/main" id="{61707755-F8C7-4C2A-9AA5-27F62BAADCEC}"/>
                  </a:ext>
                </a:extLst>
              </p:cNvPr>
              <p:cNvSpPr/>
              <p:nvPr/>
            </p:nvSpPr>
            <p:spPr>
              <a:xfrm>
                <a:off x="2400300" y="3733800"/>
                <a:ext cx="2609850" cy="514350"/>
              </a:xfrm>
              <a:custGeom>
                <a:avLst/>
                <a:gdLst>
                  <a:gd name="connsiteX0" fmla="*/ 0 w 2609850"/>
                  <a:gd name="connsiteY0" fmla="*/ 0 h 514350"/>
                  <a:gd name="connsiteX1" fmla="*/ 1581150 w 2609850"/>
                  <a:gd name="connsiteY1" fmla="*/ 161925 h 514350"/>
                  <a:gd name="connsiteX2" fmla="*/ 2609850 w 2609850"/>
                  <a:gd name="connsiteY2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09850" h="514350">
                    <a:moveTo>
                      <a:pt x="0" y="0"/>
                    </a:moveTo>
                    <a:cubicBezTo>
                      <a:pt x="573087" y="38100"/>
                      <a:pt x="1146175" y="76200"/>
                      <a:pt x="1581150" y="161925"/>
                    </a:cubicBezTo>
                    <a:cubicBezTo>
                      <a:pt x="2016125" y="247650"/>
                      <a:pt x="2441575" y="457200"/>
                      <a:pt x="2609850" y="514350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23" name="Groupe 22">
                <a:extLst>
                  <a:ext uri="{FF2B5EF4-FFF2-40B4-BE49-F238E27FC236}">
                    <a16:creationId xmlns:a16="http://schemas.microsoft.com/office/drawing/2014/main" id="{5EEEEE50-FCDB-CDD5-0807-7CA6762F9BAE}"/>
                  </a:ext>
                </a:extLst>
              </p:cNvPr>
              <p:cNvGrpSpPr/>
              <p:nvPr/>
            </p:nvGrpSpPr>
            <p:grpSpPr>
              <a:xfrm rot="18198423">
                <a:off x="3125891" y="3962587"/>
                <a:ext cx="109538" cy="97333"/>
                <a:chOff x="2426493" y="4345483"/>
                <a:chExt cx="109538" cy="97333"/>
              </a:xfrm>
            </p:grpSpPr>
            <p:cxnSp>
              <p:nvCxnSpPr>
                <p:cNvPr id="20" name="Connecteur droit 19">
                  <a:extLst>
                    <a:ext uri="{FF2B5EF4-FFF2-40B4-BE49-F238E27FC236}">
                      <a16:creationId xmlns:a16="http://schemas.microsoft.com/office/drawing/2014/main" id="{C0942074-B3FA-80C1-D5D6-57FF93ABDB51}"/>
                    </a:ext>
                  </a:extLst>
                </p:cNvPr>
                <p:cNvCxnSpPr/>
                <p:nvPr/>
              </p:nvCxnSpPr>
              <p:spPr>
                <a:xfrm>
                  <a:off x="2466974" y="4345483"/>
                  <a:ext cx="66676" cy="8364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necteur droit 20">
                  <a:extLst>
                    <a:ext uri="{FF2B5EF4-FFF2-40B4-BE49-F238E27FC236}">
                      <a16:creationId xmlns:a16="http://schemas.microsoft.com/office/drawing/2014/main" id="{ECBD6BED-5044-4380-AA73-4F89EFB7EA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26493" y="4400995"/>
                  <a:ext cx="109538" cy="4182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e 23">
                <a:extLst>
                  <a:ext uri="{FF2B5EF4-FFF2-40B4-BE49-F238E27FC236}">
                    <a16:creationId xmlns:a16="http://schemas.microsoft.com/office/drawing/2014/main" id="{1DE8C993-0281-64AA-CBF0-3ED92166225D}"/>
                  </a:ext>
                </a:extLst>
              </p:cNvPr>
              <p:cNvGrpSpPr/>
              <p:nvPr/>
            </p:nvGrpSpPr>
            <p:grpSpPr>
              <a:xfrm rot="19901719">
                <a:off x="3701034" y="3649161"/>
                <a:ext cx="109538" cy="97333"/>
                <a:chOff x="2426493" y="4345483"/>
                <a:chExt cx="109538" cy="97333"/>
              </a:xfrm>
            </p:grpSpPr>
            <p:cxnSp>
              <p:nvCxnSpPr>
                <p:cNvPr id="25" name="Connecteur droit 24">
                  <a:extLst>
                    <a:ext uri="{FF2B5EF4-FFF2-40B4-BE49-F238E27FC236}">
                      <a16:creationId xmlns:a16="http://schemas.microsoft.com/office/drawing/2014/main" id="{5A0779CC-3804-5835-041C-844BC22A583D}"/>
                    </a:ext>
                  </a:extLst>
                </p:cNvPr>
                <p:cNvCxnSpPr/>
                <p:nvPr/>
              </p:nvCxnSpPr>
              <p:spPr>
                <a:xfrm>
                  <a:off x="2466974" y="4345483"/>
                  <a:ext cx="66676" cy="8364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cteur droit 25">
                  <a:extLst>
                    <a:ext uri="{FF2B5EF4-FFF2-40B4-BE49-F238E27FC236}">
                      <a16:creationId xmlns:a16="http://schemas.microsoft.com/office/drawing/2014/main" id="{617B2757-7AAA-704A-FE8F-5F5DE4AD47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26493" y="4400995"/>
                  <a:ext cx="109538" cy="4182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e 26">
                <a:extLst>
                  <a:ext uri="{FF2B5EF4-FFF2-40B4-BE49-F238E27FC236}">
                    <a16:creationId xmlns:a16="http://schemas.microsoft.com/office/drawing/2014/main" id="{1AF3F1BF-2857-9F4B-555B-3BA0189D56D2}"/>
                  </a:ext>
                </a:extLst>
              </p:cNvPr>
              <p:cNvGrpSpPr/>
              <p:nvPr/>
            </p:nvGrpSpPr>
            <p:grpSpPr>
              <a:xfrm rot="19969203">
                <a:off x="3783437" y="3955254"/>
                <a:ext cx="109538" cy="97333"/>
                <a:chOff x="2426493" y="4345483"/>
                <a:chExt cx="109538" cy="97333"/>
              </a:xfrm>
            </p:grpSpPr>
            <p:cxnSp>
              <p:nvCxnSpPr>
                <p:cNvPr id="28" name="Connecteur droit 27">
                  <a:extLst>
                    <a:ext uri="{FF2B5EF4-FFF2-40B4-BE49-F238E27FC236}">
                      <a16:creationId xmlns:a16="http://schemas.microsoft.com/office/drawing/2014/main" id="{211B261F-2956-A004-E832-2A56CF14342C}"/>
                    </a:ext>
                  </a:extLst>
                </p:cNvPr>
                <p:cNvCxnSpPr/>
                <p:nvPr/>
              </p:nvCxnSpPr>
              <p:spPr>
                <a:xfrm>
                  <a:off x="2466974" y="4345483"/>
                  <a:ext cx="66676" cy="83642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cteur droit 28">
                  <a:extLst>
                    <a:ext uri="{FF2B5EF4-FFF2-40B4-BE49-F238E27FC236}">
                      <a16:creationId xmlns:a16="http://schemas.microsoft.com/office/drawing/2014/main" id="{F5351276-ECA0-F4A2-A556-E2812CB561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26493" y="4400995"/>
                  <a:ext cx="109538" cy="41821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e 29">
                <a:extLst>
                  <a:ext uri="{FF2B5EF4-FFF2-40B4-BE49-F238E27FC236}">
                    <a16:creationId xmlns:a16="http://schemas.microsoft.com/office/drawing/2014/main" id="{0A681EF4-8D15-0E0E-38EB-983F41E9C43B}"/>
                  </a:ext>
                </a:extLst>
              </p:cNvPr>
              <p:cNvGrpSpPr/>
              <p:nvPr/>
            </p:nvGrpSpPr>
            <p:grpSpPr>
              <a:xfrm rot="20510429">
                <a:off x="4011076" y="3861212"/>
                <a:ext cx="109538" cy="97333"/>
                <a:chOff x="2426493" y="4345483"/>
                <a:chExt cx="109538" cy="97333"/>
              </a:xfrm>
            </p:grpSpPr>
            <p:cxnSp>
              <p:nvCxnSpPr>
                <p:cNvPr id="31" name="Connecteur droit 30">
                  <a:extLst>
                    <a:ext uri="{FF2B5EF4-FFF2-40B4-BE49-F238E27FC236}">
                      <a16:creationId xmlns:a16="http://schemas.microsoft.com/office/drawing/2014/main" id="{0B06A713-2226-D566-A53F-D748DC17D3B6}"/>
                    </a:ext>
                  </a:extLst>
                </p:cNvPr>
                <p:cNvCxnSpPr/>
                <p:nvPr/>
              </p:nvCxnSpPr>
              <p:spPr>
                <a:xfrm>
                  <a:off x="2466974" y="4345483"/>
                  <a:ext cx="66676" cy="83642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cteur droit 31">
                  <a:extLst>
                    <a:ext uri="{FF2B5EF4-FFF2-40B4-BE49-F238E27FC236}">
                      <a16:creationId xmlns:a16="http://schemas.microsoft.com/office/drawing/2014/main" id="{6388F4CD-2DE4-44F2-8F8E-C4154835C0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26493" y="4400995"/>
                  <a:ext cx="109538" cy="41821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CA3AF09E-11F3-BD1F-15FD-C5F9FAA10FA9}"/>
                  </a:ext>
                </a:extLst>
              </p:cNvPr>
              <p:cNvGrpSpPr/>
              <p:nvPr/>
            </p:nvGrpSpPr>
            <p:grpSpPr>
              <a:xfrm rot="2168563">
                <a:off x="4691817" y="4173652"/>
                <a:ext cx="109538" cy="97333"/>
                <a:chOff x="2426493" y="4345483"/>
                <a:chExt cx="109538" cy="97333"/>
              </a:xfrm>
            </p:grpSpPr>
            <p:cxnSp>
              <p:nvCxnSpPr>
                <p:cNvPr id="34" name="Connecteur droit 33">
                  <a:extLst>
                    <a:ext uri="{FF2B5EF4-FFF2-40B4-BE49-F238E27FC236}">
                      <a16:creationId xmlns:a16="http://schemas.microsoft.com/office/drawing/2014/main" id="{56D42CF5-46E8-BC0F-2140-FB40506D5555}"/>
                    </a:ext>
                  </a:extLst>
                </p:cNvPr>
                <p:cNvCxnSpPr/>
                <p:nvPr/>
              </p:nvCxnSpPr>
              <p:spPr>
                <a:xfrm>
                  <a:off x="2466974" y="4345483"/>
                  <a:ext cx="66676" cy="8364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>
                  <a:extLst>
                    <a:ext uri="{FF2B5EF4-FFF2-40B4-BE49-F238E27FC236}">
                      <a16:creationId xmlns:a16="http://schemas.microsoft.com/office/drawing/2014/main" id="{752CA2F5-17B8-FD21-BCCC-631E65AF5F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26493" y="4400995"/>
                  <a:ext cx="109538" cy="4182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25BCC96B-42AA-3E9A-C57E-3DE91ACEC7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2573" y="3167351"/>
              <a:ext cx="312087" cy="119509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0E5AE7B7-BE28-3838-88F3-D6567E804D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56476" y="3206938"/>
              <a:ext cx="310066" cy="11904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1F90F7CD-4135-627A-CAF4-9896C656D779}"/>
                    </a:ext>
                  </a:extLst>
                </p:cNvPr>
                <p:cNvSpPr/>
                <p:nvPr/>
              </p:nvSpPr>
              <p:spPr>
                <a:xfrm rot="942002">
                  <a:off x="3027460" y="2862954"/>
                  <a:ext cx="46519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Δt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1F90F7CD-4135-627A-CAF4-9896C656D7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942002">
                  <a:off x="3027460" y="2862954"/>
                  <a:ext cx="465192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690FFDA0-DA15-00EB-D79C-B604C04958F9}"/>
              </a:ext>
            </a:extLst>
          </p:cNvPr>
          <p:cNvSpPr txBox="1"/>
          <p:nvPr/>
        </p:nvSpPr>
        <p:spPr>
          <a:xfrm>
            <a:off x="7202761" y="1253045"/>
            <a:ext cx="3018478" cy="10772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Quand un corps doit aller d’un point x</a:t>
            </a:r>
            <a:r>
              <a:rPr lang="fr-FR" sz="1600" baseline="-25000" dirty="0"/>
              <a:t>1</a:t>
            </a:r>
            <a:r>
              <a:rPr lang="fr-FR" sz="1600" dirty="0"/>
              <a:t> à un autre point x</a:t>
            </a:r>
            <a:r>
              <a:rPr lang="fr-FR" sz="1600" baseline="-25000" dirty="0"/>
              <a:t>2</a:t>
            </a:r>
            <a:r>
              <a:rPr lang="fr-FR" sz="1600" dirty="0"/>
              <a:t> , quelle trajectoire va-t-il suivre ?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C838B80-E1D5-BE75-0B35-188B42FCE178}"/>
              </a:ext>
            </a:extLst>
          </p:cNvPr>
          <p:cNvSpPr txBox="1"/>
          <p:nvPr/>
        </p:nvSpPr>
        <p:spPr>
          <a:xfrm>
            <a:off x="2042690" y="4194297"/>
            <a:ext cx="84380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Maupertuis (1698 – 1759) et Lagrange (1736 – 1813) ont énoncé que la trajectoire suivie obéit au </a:t>
            </a:r>
            <a:r>
              <a:rPr lang="fr-FR" sz="1600" dirty="0">
                <a:solidFill>
                  <a:srgbClr val="FF0000"/>
                </a:solidFill>
              </a:rPr>
              <a:t>principe de moindre action : </a:t>
            </a:r>
          </a:p>
          <a:p>
            <a:r>
              <a:rPr lang="fr-FR" sz="1400" i="1" dirty="0">
                <a:solidFill>
                  <a:srgbClr val="0070C0"/>
                </a:solidFill>
              </a:rPr>
              <a:t>A chaque instant, un corps prend la direction qui lui permet de dépenser le moins d'énergie (cinétique) dans l'immédiat (ou d'acquérir le plus d'énergie dans l'immédiat), en tenant compte qu'il doit y avoir continuité du mouvement (positions et vitesses) </a:t>
            </a:r>
            <a:r>
              <a:rPr lang="fr-FR" sz="1100" i="1" dirty="0"/>
              <a:t>(</a:t>
            </a:r>
            <a:r>
              <a:rPr lang="fr-FR" sz="1100" i="1" dirty="0" err="1"/>
              <a:t>Wikipedia</a:t>
            </a:r>
            <a:r>
              <a:rPr lang="fr-FR" sz="1100" i="1" dirty="0"/>
              <a:t>)</a:t>
            </a:r>
            <a:endParaRPr lang="fr-FR" sz="1400" i="1" dirty="0">
              <a:solidFill>
                <a:srgbClr val="FF0000"/>
              </a:solidFill>
            </a:endParaRP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8E440151-A9C4-7057-B9B9-F4D35605B10E}"/>
              </a:ext>
            </a:extLst>
          </p:cNvPr>
          <p:cNvGrpSpPr/>
          <p:nvPr/>
        </p:nvGrpSpPr>
        <p:grpSpPr>
          <a:xfrm>
            <a:off x="3579499" y="1296976"/>
            <a:ext cx="2191544" cy="2332285"/>
            <a:chOff x="3779707" y="1032487"/>
            <a:chExt cx="2191544" cy="233228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7A75671-9A39-9A37-6A31-A01260400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9707" y="1032487"/>
              <a:ext cx="2191544" cy="2332285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A5A1508-D4D5-A54A-6C8C-BD43C51B30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535" t="14597" r="18210" b="15221"/>
            <a:stretch/>
          </p:blipFill>
          <p:spPr>
            <a:xfrm>
              <a:off x="5702088" y="1168108"/>
              <a:ext cx="196611" cy="192164"/>
            </a:xfrm>
            <a:prstGeom prst="rect">
              <a:avLst/>
            </a:prstGeom>
            <a:effectLst>
              <a:softEdge rad="38100"/>
            </a:effectLst>
          </p:spPr>
        </p:pic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1FEE6E96-6E6C-09D9-5CDD-4B8EB765DC3D}"/>
                </a:ext>
              </a:extLst>
            </p:cNvPr>
            <p:cNvCxnSpPr/>
            <p:nvPr/>
          </p:nvCxnSpPr>
          <p:spPr>
            <a:xfrm flipH="1">
              <a:off x="5450228" y="1314876"/>
              <a:ext cx="263170" cy="19216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1B6CE708-3112-FAD3-1B04-890D83ED0C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522" r="11498" b="6621"/>
            <a:stretch/>
          </p:blipFill>
          <p:spPr>
            <a:xfrm>
              <a:off x="3918842" y="2522906"/>
              <a:ext cx="462762" cy="626456"/>
            </a:xfrm>
            <a:prstGeom prst="rect">
              <a:avLst/>
            </a:prstGeom>
            <a:effectLst>
              <a:softEdge rad="76200"/>
            </a:effectLst>
          </p:spPr>
        </p:pic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F12DB5E4-3A7E-973C-216C-95BD77ED3AD2}"/>
              </a:ext>
            </a:extLst>
          </p:cNvPr>
          <p:cNvSpPr txBox="1"/>
          <p:nvPr/>
        </p:nvSpPr>
        <p:spPr>
          <a:xfrm>
            <a:off x="6092576" y="282835"/>
            <a:ext cx="500372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Les nouveaux outils : Mécanique Lagrangienne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4780B89-19B4-9B23-A41A-9EE93C2A0B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35" t="14597" r="18210" b="15221"/>
          <a:stretch/>
        </p:blipFill>
        <p:spPr>
          <a:xfrm>
            <a:off x="3583416" y="3330002"/>
            <a:ext cx="232897" cy="227630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18182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CD11DF4-3DDD-4C8E-8EBF-D415977ECF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53E35A2-8B0F-4BD5-AEB4-834B8025A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0E878A-2467-440F-B5F7-279528C72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15</a:t>
            </a:fld>
            <a:endParaRPr lang="en-GB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C887039-07E6-4751-91ED-0AFA2A097CC3}"/>
              </a:ext>
            </a:extLst>
          </p:cNvPr>
          <p:cNvSpPr txBox="1"/>
          <p:nvPr/>
        </p:nvSpPr>
        <p:spPr>
          <a:xfrm>
            <a:off x="2017264" y="1293537"/>
            <a:ext cx="3789467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 problème du maître-nageur</a:t>
            </a:r>
          </a:p>
          <a:p>
            <a:r>
              <a:rPr lang="fr-FR" sz="1600" dirty="0">
                <a:solidFill>
                  <a:srgbClr val="FF0000"/>
                </a:solidFill>
              </a:rPr>
              <a:t>Comment arriver au plus vite auprès de la victime ?</a:t>
            </a:r>
          </a:p>
          <a:p>
            <a:r>
              <a:rPr lang="fr-FR" sz="1400" dirty="0"/>
              <a:t>On nage 3 fois moins vite que l’on court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57C8FFF6-1AEC-48AF-BCC3-5B4E479C509C}"/>
              </a:ext>
            </a:extLst>
          </p:cNvPr>
          <p:cNvGrpSpPr/>
          <p:nvPr/>
        </p:nvGrpSpPr>
        <p:grpSpPr>
          <a:xfrm>
            <a:off x="5423850" y="1089089"/>
            <a:ext cx="4937762" cy="2980180"/>
            <a:chOff x="2331720" y="2574737"/>
            <a:chExt cx="4937762" cy="2980180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993D1D6-B621-48DD-876F-C70D73B74144}"/>
                </a:ext>
              </a:extLst>
            </p:cNvPr>
            <p:cNvGrpSpPr/>
            <p:nvPr/>
          </p:nvGrpSpPr>
          <p:grpSpPr>
            <a:xfrm>
              <a:off x="2331720" y="2574737"/>
              <a:ext cx="4937762" cy="2980180"/>
              <a:chOff x="2194560" y="2539908"/>
              <a:chExt cx="4937762" cy="2980180"/>
            </a:xfrm>
          </p:grpSpPr>
          <p:sp>
            <p:nvSpPr>
              <p:cNvPr id="7" name="Parallélogramme 6">
                <a:extLst>
                  <a:ext uri="{FF2B5EF4-FFF2-40B4-BE49-F238E27FC236}">
                    <a16:creationId xmlns:a16="http://schemas.microsoft.com/office/drawing/2014/main" id="{E33B5898-65E5-4691-A49D-429DE59CFFA5}"/>
                  </a:ext>
                </a:extLst>
              </p:cNvPr>
              <p:cNvSpPr/>
              <p:nvPr/>
            </p:nvSpPr>
            <p:spPr>
              <a:xfrm>
                <a:off x="2194560" y="2539908"/>
                <a:ext cx="4937762" cy="2980180"/>
              </a:xfrm>
              <a:prstGeom prst="parallelogram">
                <a:avLst/>
              </a:prstGeom>
              <a:blipFill>
                <a:blip r:embed="rId2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Parallélogramme 7">
                <a:extLst>
                  <a:ext uri="{FF2B5EF4-FFF2-40B4-BE49-F238E27FC236}">
                    <a16:creationId xmlns:a16="http://schemas.microsoft.com/office/drawing/2014/main" id="{3CD083A1-F9AD-4442-B0DC-6D301EE7DF74}"/>
                  </a:ext>
                </a:extLst>
              </p:cNvPr>
              <p:cNvSpPr/>
              <p:nvPr/>
            </p:nvSpPr>
            <p:spPr>
              <a:xfrm>
                <a:off x="2194560" y="3941064"/>
                <a:ext cx="4579219" cy="1579024"/>
              </a:xfrm>
              <a:prstGeom prst="parallelogram">
                <a:avLst/>
              </a:prstGeom>
              <a:blipFill>
                <a:blip r:embed="rId3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highlight>
                    <a:srgbClr val="FFFF00"/>
                  </a:highlight>
                </a:endParaRPr>
              </a:p>
            </p:txBody>
          </p:sp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0BFFEA9F-E244-427C-8411-81819AB90A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7582" t="20262" r="72810" b="61635"/>
              <a:stretch/>
            </p:blipFill>
            <p:spPr>
              <a:xfrm>
                <a:off x="3199860" y="2625550"/>
                <a:ext cx="457740" cy="576597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F810C7B-3072-44AB-8B94-6407E96BDB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206" t="60097" r="60673" b="19384"/>
            <a:stretch/>
          </p:blipFill>
          <p:spPr>
            <a:xfrm>
              <a:off x="5640333" y="4635083"/>
              <a:ext cx="755616" cy="515193"/>
            </a:xfrm>
            <a:prstGeom prst="rect">
              <a:avLst/>
            </a:prstGeom>
          </p:spPr>
        </p:pic>
      </p:grp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3AE5D8E-A9DF-457C-8700-7BF315BD9091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6931537" y="1751330"/>
            <a:ext cx="1800926" cy="16557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8DC4E182-08C5-4BBF-BDCB-04F022EF46A3}"/>
              </a:ext>
            </a:extLst>
          </p:cNvPr>
          <p:cNvGrpSpPr/>
          <p:nvPr/>
        </p:nvGrpSpPr>
        <p:grpSpPr>
          <a:xfrm>
            <a:off x="6485872" y="1832146"/>
            <a:ext cx="2073182" cy="1591696"/>
            <a:chOff x="3503668" y="3300984"/>
            <a:chExt cx="2073182" cy="1591696"/>
          </a:xfrm>
        </p:grpSpPr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8DA59AF4-F1EF-40AE-BA9E-EC47761D4D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03668" y="3950757"/>
              <a:ext cx="2073182" cy="941923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F9D019AD-0A09-4DBD-BEBC-945DF44616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03668" y="3300984"/>
              <a:ext cx="0" cy="64008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04AFAA57-C634-4AA9-89F5-B7DD886DCADD}"/>
              </a:ext>
            </a:extLst>
          </p:cNvPr>
          <p:cNvSpPr txBox="1"/>
          <p:nvPr/>
        </p:nvSpPr>
        <p:spPr>
          <a:xfrm>
            <a:off x="7496486" y="2137590"/>
            <a:ext cx="236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EB0461A-B575-4743-ACFB-79183E4422E9}"/>
              </a:ext>
            </a:extLst>
          </p:cNvPr>
          <p:cNvSpPr txBox="1"/>
          <p:nvPr/>
        </p:nvSpPr>
        <p:spPr>
          <a:xfrm>
            <a:off x="6380498" y="2500076"/>
            <a:ext cx="236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B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2DCA222-7118-4ACD-9749-BAB8E079E22E}"/>
              </a:ext>
            </a:extLst>
          </p:cNvPr>
          <p:cNvGrpSpPr/>
          <p:nvPr/>
        </p:nvGrpSpPr>
        <p:grpSpPr>
          <a:xfrm>
            <a:off x="6581224" y="1832146"/>
            <a:ext cx="1998270" cy="1595856"/>
            <a:chOff x="5057224" y="1832146"/>
            <a:chExt cx="1998270" cy="1595856"/>
          </a:xfrm>
        </p:grpSpPr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88E551BC-350D-4740-BB85-605B5A2BA5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24974" y="2477758"/>
              <a:ext cx="1730520" cy="950244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FD4B2CC7-FFDF-4221-A5BD-D0A2D17EF3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57224" y="1832146"/>
              <a:ext cx="254453" cy="622442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6241A9E2-7F40-400A-AF85-7EF334178006}"/>
                </a:ext>
              </a:extLst>
            </p:cNvPr>
            <p:cNvSpPr txBox="1"/>
            <p:nvPr/>
          </p:nvSpPr>
          <p:spPr>
            <a:xfrm>
              <a:off x="5735812" y="2500075"/>
              <a:ext cx="2366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00B050"/>
                  </a:solidFill>
                </a:rPr>
                <a:t>C</a:t>
              </a: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7E0D83F7-391B-41A8-9831-F07277C2C101}"/>
              </a:ext>
            </a:extLst>
          </p:cNvPr>
          <p:cNvSpPr txBox="1"/>
          <p:nvPr/>
        </p:nvSpPr>
        <p:spPr>
          <a:xfrm>
            <a:off x="2440838" y="4247956"/>
            <a:ext cx="7424161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Réponse de Maupertuis/Lagrange</a:t>
            </a:r>
          </a:p>
          <a:p>
            <a:r>
              <a:rPr lang="fr-FR" sz="1600" dirty="0"/>
              <a:t>La trajectoire qui lui permet de conserver le plus longtemps son </a:t>
            </a:r>
            <a:r>
              <a:rPr lang="fr-FR" sz="1600" dirty="0">
                <a:solidFill>
                  <a:srgbClr val="FF0000"/>
                </a:solidFill>
              </a:rPr>
              <a:t>énergie cinétique (vitesse) </a:t>
            </a:r>
            <a:r>
              <a:rPr lang="fr-FR" sz="1600" dirty="0"/>
              <a:t>sans trop allonger le parcours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ADB0A8E-52B2-B409-8799-490772C1F000}"/>
              </a:ext>
            </a:extLst>
          </p:cNvPr>
          <p:cNvSpPr txBox="1"/>
          <p:nvPr/>
        </p:nvSpPr>
        <p:spPr>
          <a:xfrm>
            <a:off x="6092576" y="282835"/>
            <a:ext cx="500372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Mécanique Lagrangienne – une analogie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7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FEE9197-E8A0-4D4A-A2AE-1C2602C1A3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95FB82A-109F-4EF2-ADAF-0D347CD07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4C82E5C-8D4F-4819-B471-9ACEEDA69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16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89E247-A633-410B-8251-7833D5C3C421}"/>
              </a:ext>
            </a:extLst>
          </p:cNvPr>
          <p:cNvSpPr/>
          <p:nvPr/>
        </p:nvSpPr>
        <p:spPr>
          <a:xfrm>
            <a:off x="2697933" y="944397"/>
            <a:ext cx="7663679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222222"/>
                </a:solidFill>
              </a:rPr>
              <a:t>Le </a:t>
            </a:r>
            <a:r>
              <a:rPr lang="fr-FR" sz="1200" dirty="0">
                <a:solidFill>
                  <a:srgbClr val="FF0000"/>
                </a:solidFill>
              </a:rPr>
              <a:t>principe de moindre action </a:t>
            </a:r>
            <a:r>
              <a:rPr lang="fr-FR" sz="1200" dirty="0">
                <a:solidFill>
                  <a:srgbClr val="222222"/>
                </a:solidFill>
              </a:rPr>
              <a:t>affirme qu'un corps prend la direction qui lui permet de dépenser le moins d'énergie (cinétique) dans l'immédiat (ou d'acquérir le plus d'énergie dans l'immédiat), en tenant compte qu'il doit y avoir continuité du mouvement (positions et vitesses) </a:t>
            </a:r>
            <a:r>
              <a:rPr lang="fr-FR" sz="1050" dirty="0"/>
              <a:t>(</a:t>
            </a:r>
            <a:r>
              <a:rPr lang="fr-FR" sz="1050" dirty="0" err="1"/>
              <a:t>Wikipedia</a:t>
            </a:r>
            <a:r>
              <a:rPr lang="fr-FR" sz="1050" dirty="0"/>
              <a:t>)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E6127653-EE42-492E-B072-5A5540E415C4}"/>
              </a:ext>
            </a:extLst>
          </p:cNvPr>
          <p:cNvSpPr txBox="1"/>
          <p:nvPr/>
        </p:nvSpPr>
        <p:spPr>
          <a:xfrm>
            <a:off x="7169610" y="1922210"/>
            <a:ext cx="3269947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A chaque instant, la trajectoire suivie optimise la </a:t>
            </a:r>
            <a:r>
              <a:rPr lang="fr-FR" sz="1600" dirty="0">
                <a:solidFill>
                  <a:srgbClr val="0070C0"/>
                </a:solidFill>
              </a:rPr>
              <a:t>différence entre l’énergie cinétique et l’énergie potentielle.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420E80D-7EE7-48BE-974F-A311A8985EE2}"/>
                  </a:ext>
                </a:extLst>
              </p:cNvPr>
              <p:cNvSpPr/>
              <p:nvPr/>
            </p:nvSpPr>
            <p:spPr>
              <a:xfrm>
                <a:off x="3173787" y="3514574"/>
                <a:ext cx="3365537" cy="3751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 sz="16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fr-FR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fr-FR" sz="1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fr-FR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60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𝑐𝑖𝑛</m:t>
                              </m:r>
                            </m:sub>
                          </m:sSub>
                          <m:r>
                            <a:rPr lang="fr-FR" sz="160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𝑝𝑜𝑡</m:t>
                              </m:r>
                            </m:sub>
                          </m:sSub>
                        </m:e>
                      </m:d>
                      <m:r>
                        <a:rPr lang="fr-FR" sz="1600" i="1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420E80D-7EE7-48BE-974F-A311A8985E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787" y="3514574"/>
                <a:ext cx="3365537" cy="375167"/>
              </a:xfrm>
              <a:prstGeom prst="rect">
                <a:avLst/>
              </a:prstGeom>
              <a:blipFill>
                <a:blip r:embed="rId2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e 48">
            <a:extLst>
              <a:ext uri="{FF2B5EF4-FFF2-40B4-BE49-F238E27FC236}">
                <a16:creationId xmlns:a16="http://schemas.microsoft.com/office/drawing/2014/main" id="{0EE7AA5E-A0FC-49B7-9719-9D41AB585B94}"/>
              </a:ext>
            </a:extLst>
          </p:cNvPr>
          <p:cNvGrpSpPr/>
          <p:nvPr/>
        </p:nvGrpSpPr>
        <p:grpSpPr>
          <a:xfrm>
            <a:off x="2697933" y="1760529"/>
            <a:ext cx="3042435" cy="1534413"/>
            <a:chOff x="1942415" y="2862954"/>
            <a:chExt cx="3042435" cy="1534413"/>
          </a:xfrm>
        </p:grpSpPr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868304EB-4420-40E2-B9EF-0DF9A910D719}"/>
                </a:ext>
              </a:extLst>
            </p:cNvPr>
            <p:cNvGrpSpPr/>
            <p:nvPr/>
          </p:nvGrpSpPr>
          <p:grpSpPr>
            <a:xfrm>
              <a:off x="1942415" y="3167351"/>
              <a:ext cx="3042435" cy="1044033"/>
              <a:chOff x="2381250" y="3301450"/>
              <a:chExt cx="3042435" cy="1044033"/>
            </a:xfrm>
          </p:grpSpPr>
          <p:sp>
            <p:nvSpPr>
              <p:cNvPr id="7" name="Ellipse 6">
                <a:extLst>
                  <a:ext uri="{FF2B5EF4-FFF2-40B4-BE49-F238E27FC236}">
                    <a16:creationId xmlns:a16="http://schemas.microsoft.com/office/drawing/2014/main" id="{6FC326AA-4F96-491A-B7E3-FF99EEDD6DFF}"/>
                  </a:ext>
                </a:extLst>
              </p:cNvPr>
              <p:cNvSpPr/>
              <p:nvPr/>
            </p:nvSpPr>
            <p:spPr>
              <a:xfrm>
                <a:off x="2381250" y="3714750"/>
                <a:ext cx="85725" cy="666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63F7E2CF-F324-4B8B-A10F-AEF53BBA9DCA}"/>
                  </a:ext>
                </a:extLst>
              </p:cNvPr>
              <p:cNvSpPr/>
              <p:nvPr/>
            </p:nvSpPr>
            <p:spPr>
              <a:xfrm>
                <a:off x="4991100" y="4210050"/>
                <a:ext cx="85725" cy="666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0118DFC-AD46-4AB2-A8D8-D401C952EAC0}"/>
                  </a:ext>
                </a:extLst>
              </p:cNvPr>
              <p:cNvSpPr txBox="1"/>
              <p:nvPr/>
            </p:nvSpPr>
            <p:spPr>
              <a:xfrm>
                <a:off x="2381250" y="3301450"/>
                <a:ext cx="77152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(x</a:t>
                </a:r>
                <a:r>
                  <a:rPr lang="fr-FR" sz="1200" baseline="-25000" dirty="0"/>
                  <a:t>1</a:t>
                </a:r>
                <a:r>
                  <a:rPr lang="fr-FR" sz="1200" dirty="0"/>
                  <a:t>, t</a:t>
                </a:r>
                <a:r>
                  <a:rPr lang="fr-FR" sz="1200" baseline="-25000" dirty="0"/>
                  <a:t>1</a:t>
                </a:r>
                <a:r>
                  <a:rPr lang="fr-FR" sz="1200" dirty="0"/>
                  <a:t>)</a:t>
                </a: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94F57B9-D609-4A5A-A08E-C6D3FD248EEC}"/>
                  </a:ext>
                </a:extLst>
              </p:cNvPr>
              <p:cNvSpPr txBox="1"/>
              <p:nvPr/>
            </p:nvSpPr>
            <p:spPr>
              <a:xfrm>
                <a:off x="4652160" y="3648207"/>
                <a:ext cx="77152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(x</a:t>
                </a:r>
                <a:r>
                  <a:rPr lang="fr-FR" sz="1200" baseline="-25000" dirty="0"/>
                  <a:t>2</a:t>
                </a:r>
                <a:r>
                  <a:rPr lang="fr-FR" sz="1200" dirty="0"/>
                  <a:t>, t</a:t>
                </a:r>
                <a:r>
                  <a:rPr lang="fr-FR" sz="1200" baseline="-25000" dirty="0"/>
                  <a:t>2</a:t>
                </a:r>
                <a:r>
                  <a:rPr lang="fr-FR" sz="1200" dirty="0"/>
                  <a:t>)</a:t>
                </a:r>
              </a:p>
            </p:txBody>
          </p: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4AD49385-EF8F-41AC-92EB-D2C9C9C1D6D4}"/>
                  </a:ext>
                </a:extLst>
              </p:cNvPr>
              <p:cNvCxnSpPr>
                <a:stCxn id="7" idx="6"/>
                <a:endCxn id="8" idx="0"/>
              </p:cNvCxnSpPr>
              <p:nvPr/>
            </p:nvCxnSpPr>
            <p:spPr>
              <a:xfrm>
                <a:off x="2466975" y="3748088"/>
                <a:ext cx="2566988" cy="461962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Forme libre : forme 13">
                <a:extLst>
                  <a:ext uri="{FF2B5EF4-FFF2-40B4-BE49-F238E27FC236}">
                    <a16:creationId xmlns:a16="http://schemas.microsoft.com/office/drawing/2014/main" id="{3DA24089-51BD-4A8A-BBB2-1CD0E07CB070}"/>
                  </a:ext>
                </a:extLst>
              </p:cNvPr>
              <p:cNvSpPr/>
              <p:nvPr/>
            </p:nvSpPr>
            <p:spPr>
              <a:xfrm>
                <a:off x="2428875" y="3762375"/>
                <a:ext cx="2590800" cy="583108"/>
              </a:xfrm>
              <a:custGeom>
                <a:avLst/>
                <a:gdLst>
                  <a:gd name="connsiteX0" fmla="*/ 0 w 2590800"/>
                  <a:gd name="connsiteY0" fmla="*/ 0 h 583108"/>
                  <a:gd name="connsiteX1" fmla="*/ 285750 w 2590800"/>
                  <a:gd name="connsiteY1" fmla="*/ 295275 h 583108"/>
                  <a:gd name="connsiteX2" fmla="*/ 800100 w 2590800"/>
                  <a:gd name="connsiteY2" fmla="*/ 247650 h 583108"/>
                  <a:gd name="connsiteX3" fmla="*/ 1638300 w 2590800"/>
                  <a:gd name="connsiteY3" fmla="*/ 38100 h 583108"/>
                  <a:gd name="connsiteX4" fmla="*/ 2162175 w 2590800"/>
                  <a:gd name="connsiteY4" fmla="*/ 219075 h 583108"/>
                  <a:gd name="connsiteX5" fmla="*/ 2371725 w 2590800"/>
                  <a:gd name="connsiteY5" fmla="*/ 571500 h 583108"/>
                  <a:gd name="connsiteX6" fmla="*/ 2590800 w 2590800"/>
                  <a:gd name="connsiteY6" fmla="*/ 504825 h 583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0800" h="583108">
                    <a:moveTo>
                      <a:pt x="0" y="0"/>
                    </a:moveTo>
                    <a:cubicBezTo>
                      <a:pt x="76200" y="127000"/>
                      <a:pt x="152400" y="254000"/>
                      <a:pt x="285750" y="295275"/>
                    </a:cubicBezTo>
                    <a:cubicBezTo>
                      <a:pt x="419100" y="336550"/>
                      <a:pt x="574675" y="290512"/>
                      <a:pt x="800100" y="247650"/>
                    </a:cubicBezTo>
                    <a:cubicBezTo>
                      <a:pt x="1025525" y="204788"/>
                      <a:pt x="1411288" y="42862"/>
                      <a:pt x="1638300" y="38100"/>
                    </a:cubicBezTo>
                    <a:cubicBezTo>
                      <a:pt x="1865312" y="33338"/>
                      <a:pt x="2039938" y="130175"/>
                      <a:pt x="2162175" y="219075"/>
                    </a:cubicBezTo>
                    <a:cubicBezTo>
                      <a:pt x="2284412" y="307975"/>
                      <a:pt x="2300287" y="523875"/>
                      <a:pt x="2371725" y="571500"/>
                    </a:cubicBezTo>
                    <a:cubicBezTo>
                      <a:pt x="2443163" y="619125"/>
                      <a:pt x="2590800" y="504825"/>
                      <a:pt x="2590800" y="504825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id="{16355608-A52F-4BD2-87B8-3E51B094B6AB}"/>
                  </a:ext>
                </a:extLst>
              </p:cNvPr>
              <p:cNvSpPr/>
              <p:nvPr/>
            </p:nvSpPr>
            <p:spPr>
              <a:xfrm>
                <a:off x="2428875" y="3674782"/>
                <a:ext cx="2600325" cy="563843"/>
              </a:xfrm>
              <a:custGeom>
                <a:avLst/>
                <a:gdLst>
                  <a:gd name="connsiteX0" fmla="*/ 0 w 2600325"/>
                  <a:gd name="connsiteY0" fmla="*/ 49493 h 563843"/>
                  <a:gd name="connsiteX1" fmla="*/ 1485900 w 2600325"/>
                  <a:gd name="connsiteY1" fmla="*/ 49493 h 563843"/>
                  <a:gd name="connsiteX2" fmla="*/ 2600325 w 2600325"/>
                  <a:gd name="connsiteY2" fmla="*/ 563843 h 563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00325" h="563843">
                    <a:moveTo>
                      <a:pt x="0" y="49493"/>
                    </a:moveTo>
                    <a:cubicBezTo>
                      <a:pt x="526256" y="6630"/>
                      <a:pt x="1052513" y="-36232"/>
                      <a:pt x="1485900" y="49493"/>
                    </a:cubicBezTo>
                    <a:cubicBezTo>
                      <a:pt x="1919288" y="135218"/>
                      <a:pt x="2420938" y="482881"/>
                      <a:pt x="2600325" y="56384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Forme libre : forme 15">
                <a:extLst>
                  <a:ext uri="{FF2B5EF4-FFF2-40B4-BE49-F238E27FC236}">
                    <a16:creationId xmlns:a16="http://schemas.microsoft.com/office/drawing/2014/main" id="{7A7ACBA6-7AC9-436C-B913-F3DBF3E1E909}"/>
                  </a:ext>
                </a:extLst>
              </p:cNvPr>
              <p:cNvSpPr/>
              <p:nvPr/>
            </p:nvSpPr>
            <p:spPr>
              <a:xfrm>
                <a:off x="2400300" y="3733800"/>
                <a:ext cx="2609850" cy="514350"/>
              </a:xfrm>
              <a:custGeom>
                <a:avLst/>
                <a:gdLst>
                  <a:gd name="connsiteX0" fmla="*/ 0 w 2609850"/>
                  <a:gd name="connsiteY0" fmla="*/ 0 h 514350"/>
                  <a:gd name="connsiteX1" fmla="*/ 1581150 w 2609850"/>
                  <a:gd name="connsiteY1" fmla="*/ 161925 h 514350"/>
                  <a:gd name="connsiteX2" fmla="*/ 2609850 w 2609850"/>
                  <a:gd name="connsiteY2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09850" h="514350">
                    <a:moveTo>
                      <a:pt x="0" y="0"/>
                    </a:moveTo>
                    <a:cubicBezTo>
                      <a:pt x="573087" y="38100"/>
                      <a:pt x="1146175" y="76200"/>
                      <a:pt x="1581150" y="161925"/>
                    </a:cubicBezTo>
                    <a:cubicBezTo>
                      <a:pt x="2016125" y="247650"/>
                      <a:pt x="2441575" y="457200"/>
                      <a:pt x="2609850" y="514350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23" name="Groupe 22">
                <a:extLst>
                  <a:ext uri="{FF2B5EF4-FFF2-40B4-BE49-F238E27FC236}">
                    <a16:creationId xmlns:a16="http://schemas.microsoft.com/office/drawing/2014/main" id="{C2A1D409-4DBE-4321-B3B1-396E0CA8BCD9}"/>
                  </a:ext>
                </a:extLst>
              </p:cNvPr>
              <p:cNvGrpSpPr/>
              <p:nvPr/>
            </p:nvGrpSpPr>
            <p:grpSpPr>
              <a:xfrm rot="18198423">
                <a:off x="3125891" y="3962587"/>
                <a:ext cx="109538" cy="97333"/>
                <a:chOff x="2426493" y="4345483"/>
                <a:chExt cx="109538" cy="97333"/>
              </a:xfrm>
            </p:grpSpPr>
            <p:cxnSp>
              <p:nvCxnSpPr>
                <p:cNvPr id="20" name="Connecteur droit 19">
                  <a:extLst>
                    <a:ext uri="{FF2B5EF4-FFF2-40B4-BE49-F238E27FC236}">
                      <a16:creationId xmlns:a16="http://schemas.microsoft.com/office/drawing/2014/main" id="{2A8EDC54-4348-455C-B419-4F54B4648DB1}"/>
                    </a:ext>
                  </a:extLst>
                </p:cNvPr>
                <p:cNvCxnSpPr/>
                <p:nvPr/>
              </p:nvCxnSpPr>
              <p:spPr>
                <a:xfrm>
                  <a:off x="2466974" y="4345483"/>
                  <a:ext cx="66676" cy="8364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necteur droit 20">
                  <a:extLst>
                    <a:ext uri="{FF2B5EF4-FFF2-40B4-BE49-F238E27FC236}">
                      <a16:creationId xmlns:a16="http://schemas.microsoft.com/office/drawing/2014/main" id="{BB7DFE76-491E-4098-98B9-BF48A6FDC0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26493" y="4400995"/>
                  <a:ext cx="109538" cy="4182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e 23">
                <a:extLst>
                  <a:ext uri="{FF2B5EF4-FFF2-40B4-BE49-F238E27FC236}">
                    <a16:creationId xmlns:a16="http://schemas.microsoft.com/office/drawing/2014/main" id="{AD20D89E-89C3-45F5-9B06-3D8FF2FD07B4}"/>
                  </a:ext>
                </a:extLst>
              </p:cNvPr>
              <p:cNvGrpSpPr/>
              <p:nvPr/>
            </p:nvGrpSpPr>
            <p:grpSpPr>
              <a:xfrm rot="19901719">
                <a:off x="3701034" y="3649161"/>
                <a:ext cx="109538" cy="97333"/>
                <a:chOff x="2426493" y="4345483"/>
                <a:chExt cx="109538" cy="97333"/>
              </a:xfrm>
            </p:grpSpPr>
            <p:cxnSp>
              <p:nvCxnSpPr>
                <p:cNvPr id="25" name="Connecteur droit 24">
                  <a:extLst>
                    <a:ext uri="{FF2B5EF4-FFF2-40B4-BE49-F238E27FC236}">
                      <a16:creationId xmlns:a16="http://schemas.microsoft.com/office/drawing/2014/main" id="{707833A5-0CA3-4426-86D3-1BBAE3D1F25A}"/>
                    </a:ext>
                  </a:extLst>
                </p:cNvPr>
                <p:cNvCxnSpPr/>
                <p:nvPr/>
              </p:nvCxnSpPr>
              <p:spPr>
                <a:xfrm>
                  <a:off x="2466974" y="4345483"/>
                  <a:ext cx="66676" cy="8364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cteur droit 25">
                  <a:extLst>
                    <a:ext uri="{FF2B5EF4-FFF2-40B4-BE49-F238E27FC236}">
                      <a16:creationId xmlns:a16="http://schemas.microsoft.com/office/drawing/2014/main" id="{D0D2B94F-0FEC-4937-92DD-F30097D4D9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26493" y="4400995"/>
                  <a:ext cx="109538" cy="4182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e 26">
                <a:extLst>
                  <a:ext uri="{FF2B5EF4-FFF2-40B4-BE49-F238E27FC236}">
                    <a16:creationId xmlns:a16="http://schemas.microsoft.com/office/drawing/2014/main" id="{01FA3FEF-88D9-435F-973A-E19301D1DD0B}"/>
                  </a:ext>
                </a:extLst>
              </p:cNvPr>
              <p:cNvGrpSpPr/>
              <p:nvPr/>
            </p:nvGrpSpPr>
            <p:grpSpPr>
              <a:xfrm rot="19969203">
                <a:off x="3783437" y="3955254"/>
                <a:ext cx="109538" cy="97333"/>
                <a:chOff x="2426493" y="4345483"/>
                <a:chExt cx="109538" cy="97333"/>
              </a:xfrm>
            </p:grpSpPr>
            <p:cxnSp>
              <p:nvCxnSpPr>
                <p:cNvPr id="28" name="Connecteur droit 27">
                  <a:extLst>
                    <a:ext uri="{FF2B5EF4-FFF2-40B4-BE49-F238E27FC236}">
                      <a16:creationId xmlns:a16="http://schemas.microsoft.com/office/drawing/2014/main" id="{871FE84B-5979-4EF6-818D-9BAB9143160F}"/>
                    </a:ext>
                  </a:extLst>
                </p:cNvPr>
                <p:cNvCxnSpPr/>
                <p:nvPr/>
              </p:nvCxnSpPr>
              <p:spPr>
                <a:xfrm>
                  <a:off x="2466974" y="4345483"/>
                  <a:ext cx="66676" cy="83642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cteur droit 28">
                  <a:extLst>
                    <a:ext uri="{FF2B5EF4-FFF2-40B4-BE49-F238E27FC236}">
                      <a16:creationId xmlns:a16="http://schemas.microsoft.com/office/drawing/2014/main" id="{814F0398-860A-40B5-84B3-F18D445D46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26493" y="4400995"/>
                  <a:ext cx="109538" cy="41821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e 29">
                <a:extLst>
                  <a:ext uri="{FF2B5EF4-FFF2-40B4-BE49-F238E27FC236}">
                    <a16:creationId xmlns:a16="http://schemas.microsoft.com/office/drawing/2014/main" id="{8D97396F-CF85-47F7-B043-9B5BC477FF6E}"/>
                  </a:ext>
                </a:extLst>
              </p:cNvPr>
              <p:cNvGrpSpPr/>
              <p:nvPr/>
            </p:nvGrpSpPr>
            <p:grpSpPr>
              <a:xfrm rot="20510429">
                <a:off x="4011076" y="3861212"/>
                <a:ext cx="109538" cy="97333"/>
                <a:chOff x="2426493" y="4345483"/>
                <a:chExt cx="109538" cy="97333"/>
              </a:xfrm>
            </p:grpSpPr>
            <p:cxnSp>
              <p:nvCxnSpPr>
                <p:cNvPr id="31" name="Connecteur droit 30">
                  <a:extLst>
                    <a:ext uri="{FF2B5EF4-FFF2-40B4-BE49-F238E27FC236}">
                      <a16:creationId xmlns:a16="http://schemas.microsoft.com/office/drawing/2014/main" id="{0A76D3AB-C5DA-4108-B9DA-DCC0AB2AFDAE}"/>
                    </a:ext>
                  </a:extLst>
                </p:cNvPr>
                <p:cNvCxnSpPr/>
                <p:nvPr/>
              </p:nvCxnSpPr>
              <p:spPr>
                <a:xfrm>
                  <a:off x="2466974" y="4345483"/>
                  <a:ext cx="66676" cy="83642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cteur droit 31">
                  <a:extLst>
                    <a:ext uri="{FF2B5EF4-FFF2-40B4-BE49-F238E27FC236}">
                      <a16:creationId xmlns:a16="http://schemas.microsoft.com/office/drawing/2014/main" id="{E1B99FFA-65D4-49C3-B4D2-F4C313DE5C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26493" y="4400995"/>
                  <a:ext cx="109538" cy="41821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C820EFA4-DAE8-4191-994C-8FAA8C2434D2}"/>
                  </a:ext>
                </a:extLst>
              </p:cNvPr>
              <p:cNvGrpSpPr/>
              <p:nvPr/>
            </p:nvGrpSpPr>
            <p:grpSpPr>
              <a:xfrm rot="2168563">
                <a:off x="4691817" y="4173652"/>
                <a:ext cx="109538" cy="97333"/>
                <a:chOff x="2426493" y="4345483"/>
                <a:chExt cx="109538" cy="97333"/>
              </a:xfrm>
            </p:grpSpPr>
            <p:cxnSp>
              <p:nvCxnSpPr>
                <p:cNvPr id="34" name="Connecteur droit 33">
                  <a:extLst>
                    <a:ext uri="{FF2B5EF4-FFF2-40B4-BE49-F238E27FC236}">
                      <a16:creationId xmlns:a16="http://schemas.microsoft.com/office/drawing/2014/main" id="{6B65EDEE-7AD5-4A8C-B369-90721763A559}"/>
                    </a:ext>
                  </a:extLst>
                </p:cNvPr>
                <p:cNvCxnSpPr/>
                <p:nvPr/>
              </p:nvCxnSpPr>
              <p:spPr>
                <a:xfrm>
                  <a:off x="2466974" y="4345483"/>
                  <a:ext cx="66676" cy="8364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>
                  <a:extLst>
                    <a:ext uri="{FF2B5EF4-FFF2-40B4-BE49-F238E27FC236}">
                      <a16:creationId xmlns:a16="http://schemas.microsoft.com/office/drawing/2014/main" id="{136803F7-B59B-4D62-B5D4-1E250C30CB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26493" y="4400995"/>
                  <a:ext cx="109538" cy="4182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E782C0BC-D487-4084-9339-4C35863B72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2573" y="3167351"/>
              <a:ext cx="312087" cy="119509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4966D1F9-3EEE-4D2F-88F7-8B8048FA7A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56476" y="3206938"/>
              <a:ext cx="310066" cy="11904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C98BF896-1C2C-430F-8DF6-E30D4B52F8BE}"/>
                    </a:ext>
                  </a:extLst>
                </p:cNvPr>
                <p:cNvSpPr/>
                <p:nvPr/>
              </p:nvSpPr>
              <p:spPr>
                <a:xfrm rot="942002">
                  <a:off x="3027460" y="2862954"/>
                  <a:ext cx="46519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Δt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C98BF896-1C2C-430F-8DF6-E30D4B52F8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942002">
                  <a:off x="3027460" y="2862954"/>
                  <a:ext cx="465192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BC25BD8-B193-4EC4-BB83-62D21BBAADF3}"/>
                  </a:ext>
                </a:extLst>
              </p:cNvPr>
              <p:cNvSpPr/>
              <p:nvPr/>
            </p:nvSpPr>
            <p:spPr>
              <a:xfrm>
                <a:off x="2282296" y="4975774"/>
                <a:ext cx="3887090" cy="7858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̇"/>
                                  <m:ctrlP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fr-F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nary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nary>
                        <m:naryPr>
                          <m:limLoc m:val="subSup"/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̇"/>
                                  <m:ctrlP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fr-FR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BC25BD8-B193-4EC4-BB83-62D21BBAAD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296" y="4975774"/>
                <a:ext cx="3887090" cy="7858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ZoneTexte 50">
            <a:extLst>
              <a:ext uri="{FF2B5EF4-FFF2-40B4-BE49-F238E27FC236}">
                <a16:creationId xmlns:a16="http://schemas.microsoft.com/office/drawing/2014/main" id="{7DD0C297-1B59-4159-B588-29AAE106967A}"/>
              </a:ext>
            </a:extLst>
          </p:cNvPr>
          <p:cNvSpPr txBox="1"/>
          <p:nvPr/>
        </p:nvSpPr>
        <p:spPr>
          <a:xfrm>
            <a:off x="6843852" y="4934971"/>
            <a:ext cx="3163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S minimum (optimum) équations d’Euler-Lagrange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EF254E78-1E36-4D98-9497-46FC438F5896}"/>
                  </a:ext>
                </a:extLst>
              </p:cNvPr>
              <p:cNvSpPr txBox="1"/>
              <p:nvPr/>
            </p:nvSpPr>
            <p:spPr>
              <a:xfrm>
                <a:off x="7091908" y="3428161"/>
                <a:ext cx="2999728" cy="618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fr-FR" sz="1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fr-FR" sz="1400" dirty="0"/>
                  <a:t>  est la notation raccourcie de la vitesse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𝑑𝑥</m:t>
                        </m:r>
                      </m:num>
                      <m:den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EF254E78-1E36-4D98-9497-46FC438F5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1908" y="3428161"/>
                <a:ext cx="2999728" cy="618054"/>
              </a:xfrm>
              <a:prstGeom prst="rect">
                <a:avLst/>
              </a:prstGeom>
              <a:blipFill>
                <a:blip r:embed="rId5"/>
                <a:stretch>
                  <a:fillRect l="-610" t="-980" b="-98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2563ADB-56D1-4EE5-8A62-9595E0900FD7}"/>
                  </a:ext>
                </a:extLst>
              </p:cNvPr>
              <p:cNvSpPr txBox="1"/>
              <p:nvPr/>
            </p:nvSpPr>
            <p:spPr>
              <a:xfrm>
                <a:off x="2397093" y="4104441"/>
                <a:ext cx="66865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̇"/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fr-FR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>
                    <a:solidFill>
                      <a:srgbClr val="0070C0"/>
                    </a:solidFill>
                  </a:rPr>
                  <a:t>est le lagrangien du problème.</a:t>
                </a:r>
              </a:p>
              <a:p>
                <a:r>
                  <a:rPr lang="fr-FR" dirty="0">
                    <a:solidFill>
                      <a:srgbClr val="0070C0"/>
                    </a:solidFill>
                  </a:rPr>
                  <a:t>L’action </a:t>
                </a:r>
                <a:r>
                  <a:rPr lang="fr-FR" dirty="0">
                    <a:solidFill>
                      <a:srgbClr val="FF0000"/>
                    </a:solidFill>
                  </a:rPr>
                  <a:t>S</a:t>
                </a:r>
                <a:r>
                  <a:rPr lang="fr-FR" dirty="0">
                    <a:solidFill>
                      <a:srgbClr val="0070C0"/>
                    </a:solidFill>
                  </a:rPr>
                  <a:t> est calculée tout au long de la trajectoire</a:t>
                </a: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2563ADB-56D1-4EE5-8A62-9595E0900F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7093" y="4104441"/>
                <a:ext cx="6686550" cy="646331"/>
              </a:xfrm>
              <a:prstGeom prst="rect">
                <a:avLst/>
              </a:prstGeom>
              <a:blipFill>
                <a:blip r:embed="rId6"/>
                <a:stretch>
                  <a:fillRect l="-729" t="-4717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 16">
            <a:extLst>
              <a:ext uri="{FF2B5EF4-FFF2-40B4-BE49-F238E27FC236}">
                <a16:creationId xmlns:a16="http://schemas.microsoft.com/office/drawing/2014/main" id="{CCD49C78-AFE8-46B9-9879-FC13A65669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9966" y="4204366"/>
            <a:ext cx="983292" cy="128403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3382485-E1B0-9342-92D1-3790F20789B2}"/>
              </a:ext>
            </a:extLst>
          </p:cNvPr>
          <p:cNvSpPr txBox="1"/>
          <p:nvPr/>
        </p:nvSpPr>
        <p:spPr>
          <a:xfrm>
            <a:off x="6092576" y="282835"/>
            <a:ext cx="500372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Les nouveaux outils : Mécanique Lagrangienne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44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  <p:bldP spid="50" grpId="0"/>
      <p:bldP spid="51" grpId="0"/>
      <p:bldP spid="5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2AA0196A-3AC8-4899-9176-1608E85000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7FA7911-589F-46F8-898A-1C8D4D475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FF0A06D-E057-4321-B987-99AA4D0DB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17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18019B7-D725-4E6E-B2CE-081E0E8F526A}"/>
              </a:ext>
            </a:extLst>
          </p:cNvPr>
          <p:cNvSpPr txBox="1"/>
          <p:nvPr/>
        </p:nvSpPr>
        <p:spPr>
          <a:xfrm>
            <a:off x="2386743" y="3456349"/>
            <a:ext cx="4782533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Pour résoudre ce type de problèmes avec des contraintes : le principe de moindre action et le calcul variationnel (Fermat-Euler-Lagrange)</a:t>
            </a:r>
            <a:endParaRPr lang="en-GB" sz="16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6F67DE6-64B9-4109-8540-FBAD1C449F38}"/>
              </a:ext>
            </a:extLst>
          </p:cNvPr>
          <p:cNvSpPr txBox="1"/>
          <p:nvPr/>
        </p:nvSpPr>
        <p:spPr>
          <a:xfrm>
            <a:off x="2589212" y="984346"/>
            <a:ext cx="4233086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Le principe peut paraitre contre-intuitif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829CAAA-AF8E-4DD0-B36C-BA4DA8F87DC2}"/>
                  </a:ext>
                </a:extLst>
              </p:cNvPr>
              <p:cNvSpPr/>
              <p:nvPr/>
            </p:nvSpPr>
            <p:spPr>
              <a:xfrm>
                <a:off x="7590014" y="2452117"/>
                <a:ext cx="2832031" cy="7487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  <m:r>
                            <a:rPr lang="fr-F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fr-F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fr-F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d>
                                <m:dPr>
                                  <m:begChr m:val=""/>
                                  <m:ctrlP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</m:e>
                          </m:acc>
                        </m:num>
                        <m:den>
                          <m:r>
                            <a:rPr lang="fr-F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  <m:r>
                        <a:rPr lang="fr-FR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num>
                        <m:den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  <m:d>
                        <m:d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fr-F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num>
                            <m:den>
                              <m:r>
                                <a:rPr lang="fr-F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̇"/>
                                  <m:ctrlP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acc>
                            </m:den>
                          </m:f>
                        </m:e>
                      </m:d>
                      <m:r>
                        <a:rPr lang="fr-FR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829CAAA-AF8E-4DD0-B36C-BA4DA8F87D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0014" y="2452117"/>
                <a:ext cx="2832031" cy="7487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72618A1-1555-4646-9F4B-0B4BA2C3044B}"/>
                  </a:ext>
                </a:extLst>
              </p:cNvPr>
              <p:cNvSpPr/>
              <p:nvPr/>
            </p:nvSpPr>
            <p:spPr>
              <a:xfrm>
                <a:off x="6096000" y="4796012"/>
                <a:ext cx="5254031" cy="1200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200" dirty="0"/>
                  <a:t>Exemple pour le double pendule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fr-FR" sz="12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1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fr-FR" sz="12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sz="1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fr-FR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𝜗</m:t>
                                  </m:r>
                                </m:e>
                                <m:sub>
                                  <m:r>
                                    <a:rPr lang="fr-FR" sz="12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fr-FR" sz="1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fr-FR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𝜗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12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fr-FR" sz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12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1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12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sz="1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sz="1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acc>
                        <m:accPr>
                          <m:chr m:val="̇"/>
                          <m:ctrlP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fr-FR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fr-FR" sz="12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sz="12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acc>
                      <m:r>
                        <a:rPr lang="fr-FR" sz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sz="1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1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acc>
                        <m:accPr>
                          <m:chr m:val="̇"/>
                          <m:ctrlP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fr-FR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fr-FR" sz="12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12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acc>
                      <m:r>
                        <a:rPr lang="fr-FR" sz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sz="1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unc>
                        <m:funcPr>
                          <m:ctrlP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fr-FR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fr-FR" sz="12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  <m:r>
                        <a:rPr lang="fr-FR" sz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sz="1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fr-FR" sz="1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{(</m:t>
                      </m:r>
                      <m:sSub>
                        <m:sSubPr>
                          <m:ctrlP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unc>
                        <m:funcPr>
                          <m:ctrlP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fr-FR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fr-FR" sz="12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  <m:r>
                        <a:rPr lang="fr-FR" sz="1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func>
                        <m:funcPr>
                          <m:ctrlP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func>
                      <m:sSub>
                        <m:sSubPr>
                          <m:ctrlP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𝜗</m:t>
                          </m:r>
                        </m:e>
                        <m:sub>
                          <m:r>
                            <a:rPr lang="fr-FR" sz="1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𝜗</m:t>
                          </m:r>
                        </m:e>
                        <m:sub>
                          <m:r>
                            <a:rPr lang="fr-FR" sz="1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m:rPr>
                          <m:nor/>
                        </m:rPr>
                        <a:rPr lang="fr-FR" sz="1200" dirty="0">
                          <a:solidFill>
                            <a:srgbClr val="0070C0"/>
                          </a:solidFill>
                        </a:rPr>
                        <m:t>)}</m:t>
                      </m:r>
                    </m:oMath>
                  </m:oMathPara>
                </a14:m>
                <a:endParaRPr lang="fr-FR" sz="1200" dirty="0">
                  <a:solidFill>
                    <a:srgbClr val="0070C0"/>
                  </a:solidFill>
                </a:endParaRPr>
              </a:p>
              <a:p>
                <a:endParaRPr lang="fr-FR" sz="1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72618A1-1555-4646-9F4B-0B4BA2C304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796012"/>
                <a:ext cx="5254031" cy="1200457"/>
              </a:xfrm>
              <a:prstGeom prst="rect">
                <a:avLst/>
              </a:prstGeom>
              <a:blipFill>
                <a:blip r:embed="rId5"/>
                <a:stretch>
                  <a:fillRect t="-5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Moindre_Action">
            <a:hlinkClick r:id="" action="ppaction://media"/>
            <a:extLst>
              <a:ext uri="{FF2B5EF4-FFF2-40B4-BE49-F238E27FC236}">
                <a16:creationId xmlns:a16="http://schemas.microsoft.com/office/drawing/2014/main" id="{B982E412-6689-D119-A10C-2F42A78D66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9613" y="1473363"/>
            <a:ext cx="3116387" cy="175296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A576975-173D-43E2-8CAF-7CD94BE59F55}"/>
              </a:ext>
            </a:extLst>
          </p:cNvPr>
          <p:cNvSpPr txBox="1"/>
          <p:nvPr/>
        </p:nvSpPr>
        <p:spPr>
          <a:xfrm>
            <a:off x="6504165" y="1673460"/>
            <a:ext cx="500373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notamment, lorsque le mouvement est soumis à des contraintes (toutes les trajectoires ne sont pas permises).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EEF16EA-F6A4-8F1A-8620-F8E68901A7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4627" y="4716527"/>
            <a:ext cx="1243382" cy="135943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B19D6CB-4ECD-0A9C-7A1C-F0BD3D232AA7}"/>
              </a:ext>
            </a:extLst>
          </p:cNvPr>
          <p:cNvSpPr txBox="1"/>
          <p:nvPr/>
        </p:nvSpPr>
        <p:spPr>
          <a:xfrm>
            <a:off x="6092576" y="282835"/>
            <a:ext cx="500372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Les nouveaux outils : Mécanique Lagrangienne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  <p:bldP spid="22" grpId="0" animBg="1"/>
      <p:bldP spid="13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34D789D4-C828-49A8-A399-AB21924A3C98}"/>
              </a:ext>
            </a:extLst>
          </p:cNvPr>
          <p:cNvSpPr/>
          <p:nvPr/>
        </p:nvSpPr>
        <p:spPr>
          <a:xfrm>
            <a:off x="6324660" y="3160931"/>
            <a:ext cx="3961655" cy="2011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2775519-0E29-4D49-8ABC-C5A3976DE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2D11059-A8B7-496E-8C6E-E729B11C7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60D58A1-F258-4CA9-B021-FC94FD94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18</a:t>
            </a:fld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AAAC24E-6D6A-47B2-89A1-484048C3D41D}"/>
              </a:ext>
            </a:extLst>
          </p:cNvPr>
          <p:cNvSpPr txBox="1"/>
          <p:nvPr/>
        </p:nvSpPr>
        <p:spPr>
          <a:xfrm>
            <a:off x="3324226" y="898291"/>
            <a:ext cx="6828741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Le principe de moindre action appliqué à la mécanique : le brachistochrone (J. </a:t>
            </a:r>
            <a:r>
              <a:rPr lang="fr-FR" dirty="0" err="1"/>
              <a:t>Bernouilli</a:t>
            </a:r>
            <a:r>
              <a:rPr lang="fr-FR" dirty="0"/>
              <a:t>, 1696)</a:t>
            </a:r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B5B4BFB-889F-49FC-ABFB-AA721C48F0CA}"/>
              </a:ext>
            </a:extLst>
          </p:cNvPr>
          <p:cNvSpPr txBox="1"/>
          <p:nvPr/>
        </p:nvSpPr>
        <p:spPr>
          <a:xfrm>
            <a:off x="3324226" y="2514601"/>
            <a:ext cx="6762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Quel est le chemin le </a:t>
            </a:r>
            <a:r>
              <a:rPr lang="fr-FR" dirty="0">
                <a:solidFill>
                  <a:srgbClr val="FF0000"/>
                </a:solidFill>
              </a:rPr>
              <a:t>plus rapide </a:t>
            </a:r>
            <a:r>
              <a:rPr lang="fr-FR" dirty="0"/>
              <a:t>pour relier 2 points dans un champ de pesanteur</a:t>
            </a:r>
            <a:endParaRPr lang="en-GB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8A18F4E-5FE0-4327-84F1-86A62DF4F650}"/>
              </a:ext>
            </a:extLst>
          </p:cNvPr>
          <p:cNvSpPr txBox="1"/>
          <p:nvPr/>
        </p:nvSpPr>
        <p:spPr>
          <a:xfrm>
            <a:off x="3466415" y="3178816"/>
            <a:ext cx="24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  <a:endParaRPr lang="en-GB" dirty="0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6A1C7D6-9434-4DDC-9E38-C2773AA38BA3}"/>
              </a:ext>
            </a:extLst>
          </p:cNvPr>
          <p:cNvGrpSpPr/>
          <p:nvPr/>
        </p:nvGrpSpPr>
        <p:grpSpPr>
          <a:xfrm>
            <a:off x="3409267" y="3508326"/>
            <a:ext cx="2132915" cy="992915"/>
            <a:chOff x="1885266" y="3508325"/>
            <a:chExt cx="2132915" cy="992915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4B321024-3F53-42CB-8753-E8D0ABA70060}"/>
                </a:ext>
              </a:extLst>
            </p:cNvPr>
            <p:cNvGrpSpPr/>
            <p:nvPr/>
          </p:nvGrpSpPr>
          <p:grpSpPr>
            <a:xfrm>
              <a:off x="1942415" y="3590925"/>
              <a:ext cx="1914525" cy="857250"/>
              <a:chOff x="1942415" y="3590925"/>
              <a:chExt cx="1914525" cy="857250"/>
            </a:xfrm>
          </p:grpSpPr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506BAFB5-4169-419E-859D-E44124251EDA}"/>
                  </a:ext>
                </a:extLst>
              </p:cNvPr>
              <p:cNvCxnSpPr/>
              <p:nvPr/>
            </p:nvCxnSpPr>
            <p:spPr>
              <a:xfrm>
                <a:off x="1942415" y="3590925"/>
                <a:ext cx="0" cy="857250"/>
              </a:xfrm>
              <a:prstGeom prst="line">
                <a:avLst/>
              </a:prstGeom>
              <a:ln w="381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45B3F09F-76AE-46F5-AEF5-4C454547ED08}"/>
                  </a:ext>
                </a:extLst>
              </p:cNvPr>
              <p:cNvCxnSpPr/>
              <p:nvPr/>
            </p:nvCxnSpPr>
            <p:spPr>
              <a:xfrm>
                <a:off x="1942415" y="4448175"/>
                <a:ext cx="1914525" cy="0"/>
              </a:xfrm>
              <a:prstGeom prst="line">
                <a:avLst/>
              </a:prstGeom>
              <a:ln w="381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E576BB8B-E39A-43B4-85F0-E74C78FFE690}"/>
                </a:ext>
              </a:extLst>
            </p:cNvPr>
            <p:cNvSpPr/>
            <p:nvPr/>
          </p:nvSpPr>
          <p:spPr>
            <a:xfrm>
              <a:off x="1885266" y="3508325"/>
              <a:ext cx="114298" cy="10613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AD6EB2B-49C1-41C5-8B2E-4BF29BAE9045}"/>
                </a:ext>
              </a:extLst>
            </p:cNvPr>
            <p:cNvSpPr/>
            <p:nvPr/>
          </p:nvSpPr>
          <p:spPr>
            <a:xfrm>
              <a:off x="3770533" y="4395110"/>
              <a:ext cx="114298" cy="10613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72A92AC-A6F5-4CC6-869A-5929658106A6}"/>
                </a:ext>
              </a:extLst>
            </p:cNvPr>
            <p:cNvSpPr txBox="1"/>
            <p:nvPr/>
          </p:nvSpPr>
          <p:spPr>
            <a:xfrm>
              <a:off x="3770533" y="3994651"/>
              <a:ext cx="2476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B</a:t>
              </a:r>
              <a:endParaRPr lang="en-GB" dirty="0"/>
            </a:p>
          </p:txBody>
        </p:sp>
      </p:grp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D88BF60C-A106-470E-AB29-FA8DE2C75B87}"/>
              </a:ext>
            </a:extLst>
          </p:cNvPr>
          <p:cNvSpPr/>
          <p:nvPr/>
        </p:nvSpPr>
        <p:spPr>
          <a:xfrm>
            <a:off x="3476625" y="3533775"/>
            <a:ext cx="1880918" cy="883970"/>
          </a:xfrm>
          <a:custGeom>
            <a:avLst/>
            <a:gdLst>
              <a:gd name="connsiteX0" fmla="*/ 0 w 1880918"/>
              <a:gd name="connsiteY0" fmla="*/ 0 h 883970"/>
              <a:gd name="connsiteX1" fmla="*/ 266700 w 1880918"/>
              <a:gd name="connsiteY1" fmla="*/ 361950 h 883970"/>
              <a:gd name="connsiteX2" fmla="*/ 790575 w 1880918"/>
              <a:gd name="connsiteY2" fmla="*/ 171450 h 883970"/>
              <a:gd name="connsiteX3" fmla="*/ 971550 w 1880918"/>
              <a:gd name="connsiteY3" fmla="*/ 352425 h 883970"/>
              <a:gd name="connsiteX4" fmla="*/ 1038225 w 1880918"/>
              <a:gd name="connsiteY4" fmla="*/ 657225 h 883970"/>
              <a:gd name="connsiteX5" fmla="*/ 1371600 w 1880918"/>
              <a:gd name="connsiteY5" fmla="*/ 771525 h 883970"/>
              <a:gd name="connsiteX6" fmla="*/ 1647825 w 1880918"/>
              <a:gd name="connsiteY6" fmla="*/ 657225 h 883970"/>
              <a:gd name="connsiteX7" fmla="*/ 1857375 w 1880918"/>
              <a:gd name="connsiteY7" fmla="*/ 857250 h 883970"/>
              <a:gd name="connsiteX8" fmla="*/ 1866900 w 1880918"/>
              <a:gd name="connsiteY8" fmla="*/ 876300 h 88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0918" h="883970">
                <a:moveTo>
                  <a:pt x="0" y="0"/>
                </a:moveTo>
                <a:cubicBezTo>
                  <a:pt x="67469" y="166687"/>
                  <a:pt x="134938" y="333375"/>
                  <a:pt x="266700" y="361950"/>
                </a:cubicBezTo>
                <a:cubicBezTo>
                  <a:pt x="398463" y="390525"/>
                  <a:pt x="673100" y="173038"/>
                  <a:pt x="790575" y="171450"/>
                </a:cubicBezTo>
                <a:cubicBezTo>
                  <a:pt x="908050" y="169863"/>
                  <a:pt x="930275" y="271462"/>
                  <a:pt x="971550" y="352425"/>
                </a:cubicBezTo>
                <a:cubicBezTo>
                  <a:pt x="1012825" y="433388"/>
                  <a:pt x="971550" y="587375"/>
                  <a:pt x="1038225" y="657225"/>
                </a:cubicBezTo>
                <a:cubicBezTo>
                  <a:pt x="1104900" y="727075"/>
                  <a:pt x="1270000" y="771525"/>
                  <a:pt x="1371600" y="771525"/>
                </a:cubicBezTo>
                <a:cubicBezTo>
                  <a:pt x="1473200" y="771525"/>
                  <a:pt x="1566863" y="642938"/>
                  <a:pt x="1647825" y="657225"/>
                </a:cubicBezTo>
                <a:cubicBezTo>
                  <a:pt x="1728788" y="671513"/>
                  <a:pt x="1820863" y="820738"/>
                  <a:pt x="1857375" y="857250"/>
                </a:cubicBezTo>
                <a:cubicBezTo>
                  <a:pt x="1893887" y="893762"/>
                  <a:pt x="1880393" y="885031"/>
                  <a:pt x="1866900" y="8763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D42141ED-8EA9-4FCB-BB56-0875A1C20010}"/>
              </a:ext>
            </a:extLst>
          </p:cNvPr>
          <p:cNvCxnSpPr>
            <a:stCxn id="21" idx="0"/>
            <a:endCxn id="15" idx="6"/>
          </p:cNvCxnSpPr>
          <p:nvPr/>
        </p:nvCxnSpPr>
        <p:spPr>
          <a:xfrm>
            <a:off x="3476625" y="3533775"/>
            <a:ext cx="1932206" cy="91440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id="{2459D238-4512-4BA6-B7B6-5D5C96951B0E}"/>
              </a:ext>
            </a:extLst>
          </p:cNvPr>
          <p:cNvSpPr/>
          <p:nvPr/>
        </p:nvSpPr>
        <p:spPr>
          <a:xfrm flipH="1" flipV="1">
            <a:off x="3523564" y="2652326"/>
            <a:ext cx="3134411" cy="1790868"/>
          </a:xfrm>
          <a:prstGeom prst="arc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2074E038-94D6-4FC1-BC9E-D394B3137A4E}"/>
              </a:ext>
            </a:extLst>
          </p:cNvPr>
          <p:cNvGrpSpPr/>
          <p:nvPr/>
        </p:nvGrpSpPr>
        <p:grpSpPr>
          <a:xfrm>
            <a:off x="6800851" y="3408514"/>
            <a:ext cx="2995463" cy="338554"/>
            <a:chOff x="5276850" y="3408514"/>
            <a:chExt cx="2995463" cy="338554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78B7EA82-95A0-439C-8140-A27E8B7E024B}"/>
                </a:ext>
              </a:extLst>
            </p:cNvPr>
            <p:cNvSpPr txBox="1"/>
            <p:nvPr/>
          </p:nvSpPr>
          <p:spPr>
            <a:xfrm>
              <a:off x="5927752" y="3408514"/>
              <a:ext cx="23445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Évidemment </a:t>
              </a:r>
              <a:r>
                <a:rPr lang="fr-FR" sz="1600" dirty="0">
                  <a:solidFill>
                    <a:srgbClr val="FF0000"/>
                  </a:solidFill>
                </a:rPr>
                <a:t>non</a:t>
              </a:r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406AF988-E074-4D73-AB95-9DCCDBE3AFE2}"/>
                </a:ext>
              </a:extLst>
            </p:cNvPr>
            <p:cNvSpPr/>
            <p:nvPr/>
          </p:nvSpPr>
          <p:spPr>
            <a:xfrm>
              <a:off x="5276850" y="3454269"/>
              <a:ext cx="522463" cy="193806"/>
            </a:xfrm>
            <a:custGeom>
              <a:avLst/>
              <a:gdLst>
                <a:gd name="connsiteX0" fmla="*/ 0 w 522463"/>
                <a:gd name="connsiteY0" fmla="*/ 12831 h 193806"/>
                <a:gd name="connsiteX1" fmla="*/ 228600 w 522463"/>
                <a:gd name="connsiteY1" fmla="*/ 12831 h 193806"/>
                <a:gd name="connsiteX2" fmla="*/ 266700 w 522463"/>
                <a:gd name="connsiteY2" fmla="*/ 146181 h 193806"/>
                <a:gd name="connsiteX3" fmla="*/ 504825 w 522463"/>
                <a:gd name="connsiteY3" fmla="*/ 184281 h 193806"/>
                <a:gd name="connsiteX4" fmla="*/ 504825 w 522463"/>
                <a:gd name="connsiteY4" fmla="*/ 193806 h 193806"/>
                <a:gd name="connsiteX5" fmla="*/ 504825 w 522463"/>
                <a:gd name="connsiteY5" fmla="*/ 193806 h 193806"/>
                <a:gd name="connsiteX6" fmla="*/ 504825 w 522463"/>
                <a:gd name="connsiteY6" fmla="*/ 193806 h 193806"/>
                <a:gd name="connsiteX7" fmla="*/ 504825 w 522463"/>
                <a:gd name="connsiteY7" fmla="*/ 193806 h 193806"/>
                <a:gd name="connsiteX8" fmla="*/ 514350 w 522463"/>
                <a:gd name="connsiteY8" fmla="*/ 174756 h 193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2463" h="193806">
                  <a:moveTo>
                    <a:pt x="0" y="12831"/>
                  </a:moveTo>
                  <a:cubicBezTo>
                    <a:pt x="92075" y="1718"/>
                    <a:pt x="184150" y="-9394"/>
                    <a:pt x="228600" y="12831"/>
                  </a:cubicBezTo>
                  <a:cubicBezTo>
                    <a:pt x="273050" y="35056"/>
                    <a:pt x="220662" y="117606"/>
                    <a:pt x="266700" y="146181"/>
                  </a:cubicBezTo>
                  <a:cubicBezTo>
                    <a:pt x="312738" y="174756"/>
                    <a:pt x="465138" y="176344"/>
                    <a:pt x="504825" y="184281"/>
                  </a:cubicBezTo>
                  <a:cubicBezTo>
                    <a:pt x="544512" y="192218"/>
                    <a:pt x="504825" y="193806"/>
                    <a:pt x="504825" y="193806"/>
                  </a:cubicBezTo>
                  <a:lnTo>
                    <a:pt x="504825" y="193806"/>
                  </a:lnTo>
                  <a:lnTo>
                    <a:pt x="504825" y="193806"/>
                  </a:lnTo>
                  <a:lnTo>
                    <a:pt x="504825" y="193806"/>
                  </a:lnTo>
                  <a:lnTo>
                    <a:pt x="514350" y="174756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691734B2-7B18-461E-99FC-0107E630F21D}"/>
              </a:ext>
            </a:extLst>
          </p:cNvPr>
          <p:cNvGrpSpPr/>
          <p:nvPr/>
        </p:nvGrpSpPr>
        <p:grpSpPr>
          <a:xfrm>
            <a:off x="6786413" y="3832971"/>
            <a:ext cx="3502344" cy="584775"/>
            <a:chOff x="5262413" y="3832970"/>
            <a:chExt cx="3502344" cy="584775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1ED1F786-7504-4EE5-9453-16167578976D}"/>
                </a:ext>
              </a:extLst>
            </p:cNvPr>
            <p:cNvCxnSpPr>
              <a:cxnSpLocks/>
            </p:cNvCxnSpPr>
            <p:nvPr/>
          </p:nvCxnSpPr>
          <p:spPr>
            <a:xfrm>
              <a:off x="5262413" y="3835465"/>
              <a:ext cx="495987" cy="211895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C50089-3E57-4F15-BDC7-74F7544C39D1}"/>
                </a:ext>
              </a:extLst>
            </p:cNvPr>
            <p:cNvSpPr/>
            <p:nvPr/>
          </p:nvSpPr>
          <p:spPr>
            <a:xfrm>
              <a:off x="5886839" y="3832970"/>
              <a:ext cx="287791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600" dirty="0">
                  <a:solidFill>
                    <a:srgbClr val="FF0000"/>
                  </a:solidFill>
                </a:rPr>
                <a:t>Non</a:t>
              </a:r>
              <a:r>
                <a:rPr lang="fr-FR" sz="1600" dirty="0"/>
                <a:t>, même si c’est la solution la plus « </a:t>
              </a:r>
              <a:r>
                <a:rPr lang="fr-FR" sz="1600" dirty="0">
                  <a:solidFill>
                    <a:srgbClr val="FF0000"/>
                  </a:solidFill>
                </a:rPr>
                <a:t>évidente</a:t>
              </a:r>
              <a:r>
                <a:rPr lang="fr-FR" sz="1600" dirty="0"/>
                <a:t> »</a:t>
              </a:r>
              <a:endParaRPr lang="en-GB" sz="1600" dirty="0"/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87BEADD1-FDE6-437E-A2A9-B35E29BEC18B}"/>
              </a:ext>
            </a:extLst>
          </p:cNvPr>
          <p:cNvGrpSpPr/>
          <p:nvPr/>
        </p:nvGrpSpPr>
        <p:grpSpPr>
          <a:xfrm>
            <a:off x="6617422" y="4208986"/>
            <a:ext cx="3469555" cy="825326"/>
            <a:chOff x="5093421" y="4208986"/>
            <a:chExt cx="3469555" cy="825326"/>
          </a:xfrm>
        </p:grpSpPr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A73A3E36-D56A-4C8B-9490-59F1D6C32E54}"/>
                </a:ext>
              </a:extLst>
            </p:cNvPr>
            <p:cNvSpPr/>
            <p:nvPr/>
          </p:nvSpPr>
          <p:spPr>
            <a:xfrm rot="666697" flipH="1" flipV="1">
              <a:off x="5093421" y="4208986"/>
              <a:ext cx="1300311" cy="519146"/>
            </a:xfrm>
            <a:prstGeom prst="arc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0B2EF6CD-1AC0-4701-93EC-51FDE445648C}"/>
                </a:ext>
              </a:extLst>
            </p:cNvPr>
            <p:cNvSpPr txBox="1"/>
            <p:nvPr/>
          </p:nvSpPr>
          <p:spPr>
            <a:xfrm>
              <a:off x="5927752" y="4449537"/>
              <a:ext cx="26352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Quart de cercle, on </a:t>
              </a:r>
              <a:r>
                <a:rPr lang="fr-FR" sz="1600" dirty="0">
                  <a:solidFill>
                    <a:srgbClr val="0070C0"/>
                  </a:solidFill>
                </a:rPr>
                <a:t>brûle</a:t>
              </a:r>
              <a:r>
                <a:rPr lang="fr-FR" sz="1600" dirty="0"/>
                <a:t> (Galilée 1633)</a:t>
              </a:r>
              <a:endParaRPr lang="en-GB" sz="1600" dirty="0"/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6B3F4247-1116-41AB-8D6C-27B5CFAD9FBF}"/>
              </a:ext>
            </a:extLst>
          </p:cNvPr>
          <p:cNvSpPr txBox="1"/>
          <p:nvPr/>
        </p:nvSpPr>
        <p:spPr>
          <a:xfrm>
            <a:off x="3466416" y="5440622"/>
            <a:ext cx="448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Quelle est cette courbe optimale ?</a:t>
            </a:r>
            <a:endParaRPr lang="en-GB" dirty="0"/>
          </a:p>
        </p:txBody>
      </p:sp>
      <p:pic>
        <p:nvPicPr>
          <p:cNvPr id="42" name="Image 41" descr="Une image contenant texte&#10;&#10;Description générée automatiquement">
            <a:extLst>
              <a:ext uri="{FF2B5EF4-FFF2-40B4-BE49-F238E27FC236}">
                <a16:creationId xmlns:a16="http://schemas.microsoft.com/office/drawing/2014/main" id="{22CEEFBF-6380-420E-B381-130FAF4B1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25" y="2005430"/>
            <a:ext cx="5048250" cy="3429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557EC1E-73CE-4153-BE42-35F9A43A9190}"/>
              </a:ext>
            </a:extLst>
          </p:cNvPr>
          <p:cNvSpPr/>
          <p:nvPr/>
        </p:nvSpPr>
        <p:spPr>
          <a:xfrm>
            <a:off x="6275101" y="5198617"/>
            <a:ext cx="19688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/>
              <a:t>/plus.google.com/+</a:t>
            </a:r>
            <a:r>
              <a:rPr lang="en-GB" sz="800" dirty="0" err="1"/>
              <a:t>LarryPhillipsTutor</a:t>
            </a:r>
            <a:endParaRPr lang="en-GB" sz="8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F12E408-8924-A5DB-95C9-2924960D8BCB}"/>
              </a:ext>
            </a:extLst>
          </p:cNvPr>
          <p:cNvSpPr txBox="1"/>
          <p:nvPr/>
        </p:nvSpPr>
        <p:spPr>
          <a:xfrm>
            <a:off x="6092576" y="282835"/>
            <a:ext cx="500372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Mécanique Lagrangienne : le brachistochrone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07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1" grpId="0" animBg="1"/>
      <p:bldP spid="24" grpId="0" animBg="1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CCC4566-4DF8-4FDD-BEA1-192F44347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1A94BB6-7292-4B3E-97DD-6FB55F11F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1ABE1F-FC5D-41AA-8548-6DD203A8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19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80460B-08CD-4FD2-98F1-1A6C9F6ADECF}"/>
              </a:ext>
            </a:extLst>
          </p:cNvPr>
          <p:cNvSpPr/>
          <p:nvPr/>
        </p:nvSpPr>
        <p:spPr>
          <a:xfrm>
            <a:off x="3613096" y="352740"/>
            <a:ext cx="6543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bases épistémologiques de la mécanique quantique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3CF8E5B-B97F-41E4-AA60-B46A014B179B}"/>
              </a:ext>
            </a:extLst>
          </p:cNvPr>
          <p:cNvSpPr txBox="1"/>
          <p:nvPr/>
        </p:nvSpPr>
        <p:spPr>
          <a:xfrm>
            <a:off x="2589212" y="1523735"/>
            <a:ext cx="7903754" cy="9541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/>
              <a:t>Le formalisme newtonien de la mécanique est le plus immédiat ; il repose sur le calcul différentiel (Newton, Leibniz)</a:t>
            </a:r>
          </a:p>
          <a:p>
            <a:r>
              <a:rPr lang="fr-FR" sz="1600" dirty="0">
                <a:solidFill>
                  <a:srgbClr val="0070C0"/>
                </a:solidFill>
              </a:rPr>
              <a:t>Le formalisme lagrangien repose sur le principe de la « moindre action » et utilise les outils mathématiques du calcul variationnel</a:t>
            </a:r>
          </a:p>
        </p:txBody>
      </p:sp>
    </p:spTree>
    <p:extLst>
      <p:ext uri="{BB962C8B-B14F-4D97-AF65-F5344CB8AC3E}">
        <p14:creationId xmlns:p14="http://schemas.microsoft.com/office/powerpoint/2010/main" val="2250918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7989E-95FC-0EDE-7497-159CD22BA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EAF9A17-B990-F892-876F-6835E6FA7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35566" y="6123897"/>
            <a:ext cx="7621984" cy="365125"/>
          </a:xfrm>
        </p:spPr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E60A8DF-2BD7-485E-CE39-A545E0039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</a:t>
            </a:fld>
            <a:endParaRPr lang="en-GB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0101BBD-810F-CB14-AFE0-6B55E359A109}"/>
              </a:ext>
            </a:extLst>
          </p:cNvPr>
          <p:cNvSpPr txBox="1"/>
          <p:nvPr/>
        </p:nvSpPr>
        <p:spPr>
          <a:xfrm>
            <a:off x="7181784" y="324306"/>
            <a:ext cx="3945941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Le monde à la fin du XIXème siècle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9325F2B-5B74-778B-9567-195D2E95E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413" y="1807739"/>
            <a:ext cx="8173286" cy="2527006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22DEE14C-34A6-3FF2-4A36-AE73C423FEDD}"/>
              </a:ext>
            </a:extLst>
          </p:cNvPr>
          <p:cNvGrpSpPr/>
          <p:nvPr/>
        </p:nvGrpSpPr>
        <p:grpSpPr>
          <a:xfrm>
            <a:off x="7181784" y="1081566"/>
            <a:ext cx="3151762" cy="533912"/>
            <a:chOff x="7422041" y="3770425"/>
            <a:chExt cx="3151762" cy="533912"/>
          </a:xfrm>
        </p:grpSpPr>
        <p:sp>
          <p:nvSpPr>
            <p:cNvPr id="6" name="Flèche : droite 5">
              <a:extLst>
                <a:ext uri="{FF2B5EF4-FFF2-40B4-BE49-F238E27FC236}">
                  <a16:creationId xmlns:a16="http://schemas.microsoft.com/office/drawing/2014/main" id="{4B5864FA-9DD4-D07E-E74C-7819C8F3C4AE}"/>
                </a:ext>
              </a:extLst>
            </p:cNvPr>
            <p:cNvSpPr/>
            <p:nvPr/>
          </p:nvSpPr>
          <p:spPr>
            <a:xfrm>
              <a:off x="7422041" y="4108979"/>
              <a:ext cx="3151762" cy="19535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5209C4C-7613-4A5A-8788-3430DFBF7065}"/>
                </a:ext>
              </a:extLst>
            </p:cNvPr>
            <p:cNvSpPr txBox="1"/>
            <p:nvPr/>
          </p:nvSpPr>
          <p:spPr>
            <a:xfrm>
              <a:off x="7422041" y="3770425"/>
              <a:ext cx="26070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70C0"/>
                  </a:solidFill>
                </a:rPr>
                <a:t>La gravitation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562AD2-677B-375E-05D6-A812F45B33F4}"/>
              </a:ext>
            </a:extLst>
          </p:cNvPr>
          <p:cNvGrpSpPr/>
          <p:nvPr/>
        </p:nvGrpSpPr>
        <p:grpSpPr>
          <a:xfrm>
            <a:off x="3089846" y="1104983"/>
            <a:ext cx="3151762" cy="533695"/>
            <a:chOff x="3799294" y="3802307"/>
            <a:chExt cx="3151762" cy="533695"/>
          </a:xfrm>
        </p:grpSpPr>
        <p:sp>
          <p:nvSpPr>
            <p:cNvPr id="8" name="Flèche : droite 7">
              <a:extLst>
                <a:ext uri="{FF2B5EF4-FFF2-40B4-BE49-F238E27FC236}">
                  <a16:creationId xmlns:a16="http://schemas.microsoft.com/office/drawing/2014/main" id="{FA0E05A5-096C-F32C-18A0-58DBD4FE1EE8}"/>
                </a:ext>
              </a:extLst>
            </p:cNvPr>
            <p:cNvSpPr/>
            <p:nvPr/>
          </p:nvSpPr>
          <p:spPr>
            <a:xfrm rot="10800000">
              <a:off x="3799294" y="4140644"/>
              <a:ext cx="3151762" cy="19535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C1283E3-ED46-C7DE-ED69-9911BAD52E75}"/>
                </a:ext>
              </a:extLst>
            </p:cNvPr>
            <p:cNvSpPr txBox="1"/>
            <p:nvPr/>
          </p:nvSpPr>
          <p:spPr>
            <a:xfrm>
              <a:off x="3843711" y="3802307"/>
              <a:ext cx="26070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70C0"/>
                  </a:solidFill>
                </a:rPr>
                <a:t>L’électromagnétisme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5963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536390D-DDAF-465D-BAF2-A254945FA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F7636F8-D257-44A3-9897-CA07E1894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30D2D4A-140F-41A7-9344-92DAF03FD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20</a:t>
            </a:fld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FF2A26E-8A5A-468F-8B8A-86DD04724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818" y="3267809"/>
            <a:ext cx="2857500" cy="1905000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2A0E8DA7-8DE8-46A1-9589-4FC4B4F4113C}"/>
              </a:ext>
            </a:extLst>
          </p:cNvPr>
          <p:cNvGrpSpPr/>
          <p:nvPr/>
        </p:nvGrpSpPr>
        <p:grpSpPr>
          <a:xfrm>
            <a:off x="2444474" y="4301010"/>
            <a:ext cx="3311848" cy="1268567"/>
            <a:chOff x="3495975" y="4654102"/>
            <a:chExt cx="4197948" cy="190064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7B068A-7347-469C-A603-3C6722B90EC2}"/>
                </a:ext>
              </a:extLst>
            </p:cNvPr>
            <p:cNvSpPr/>
            <p:nvPr/>
          </p:nvSpPr>
          <p:spPr>
            <a:xfrm>
              <a:off x="3519691" y="6231951"/>
              <a:ext cx="3304929" cy="3227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800" dirty="0">
                  <a:hlinkClick r:id="rId3"/>
                </a:rPr>
                <a:t>Cycloïde animée</a:t>
              </a:r>
              <a:r>
                <a:rPr lang="fr-FR" sz="800" dirty="0"/>
                <a:t> - CC A-SA 3.0 </a:t>
              </a:r>
              <a:r>
                <a:rPr lang="fr-FR" sz="800" dirty="0" err="1"/>
                <a:t>Unported</a:t>
              </a:r>
              <a:endParaRPr lang="fr-FR" sz="800" dirty="0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7577FB4-8C85-4B89-90EA-35EF84CF4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5975" y="4654102"/>
              <a:ext cx="4197948" cy="1577849"/>
            </a:xfrm>
            <a:prstGeom prst="rect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268D4A72-E4B4-4B26-AD06-9E8F692DC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1667" y="1076370"/>
            <a:ext cx="1832542" cy="1038225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FC587A3C-E112-4FF1-BB74-406F71D7FC5B}"/>
                  </a:ext>
                </a:extLst>
              </p:cNvPr>
              <p:cNvSpPr txBox="1"/>
              <p:nvPr/>
            </p:nvSpPr>
            <p:spPr>
              <a:xfrm>
                <a:off x="5207018" y="1076370"/>
                <a:ext cx="3997545" cy="667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Partant de Pythagore 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𝑑𝑠</m:t>
                    </m:r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fr-FR" sz="1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1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fr-FR" sz="1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1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sz="1400" dirty="0">
                  <a:solidFill>
                    <a:srgbClr val="0070C0"/>
                  </a:solidFill>
                </a:endParaRPr>
              </a:p>
              <a:p>
                <a:r>
                  <a:rPr lang="fr-FR" sz="1400" dirty="0"/>
                  <a:t>Et de la loi de pesanteur 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𝑔𝑦</m:t>
                        </m:r>
                      </m:e>
                    </m:rad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FC587A3C-E112-4FF1-BB74-406F71D7F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018" y="1076370"/>
                <a:ext cx="3997545" cy="667555"/>
              </a:xfrm>
              <a:prstGeom prst="rect">
                <a:avLst/>
              </a:prstGeom>
              <a:blipFill>
                <a:blip r:embed="rId6"/>
                <a:stretch>
                  <a:fillRect l="-4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FFE4C44-AAAF-43EE-9741-CF482C919B48}"/>
                  </a:ext>
                </a:extLst>
              </p:cNvPr>
              <p:cNvSpPr/>
              <p:nvPr/>
            </p:nvSpPr>
            <p:spPr>
              <a:xfrm>
                <a:off x="8369643" y="1657002"/>
                <a:ext cx="2204513" cy="7767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fr-FR" sz="14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ad>
                            <m:radPr>
                              <m:degHide m:val="on"/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fr-FR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fr-FR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fr-FR" sz="140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fr-FR" sz="14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fr-FR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𝑔𝑦</m:t>
                                  </m:r>
                                </m:den>
                              </m:f>
                            </m:e>
                          </m:rad>
                        </m:e>
                      </m:nary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fr-FR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FFE4C44-AAAF-43EE-9741-CF482C919B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9643" y="1657002"/>
                <a:ext cx="2204513" cy="7767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>
            <a:extLst>
              <a:ext uri="{FF2B5EF4-FFF2-40B4-BE49-F238E27FC236}">
                <a16:creationId xmlns:a16="http://schemas.microsoft.com/office/drawing/2014/main" id="{53044BF0-E0BF-486D-A071-F35558C5E028}"/>
              </a:ext>
            </a:extLst>
          </p:cNvPr>
          <p:cNvSpPr txBox="1"/>
          <p:nvPr/>
        </p:nvSpPr>
        <p:spPr>
          <a:xfrm>
            <a:off x="5191206" y="1891490"/>
            <a:ext cx="3028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On obtient le temps de parcours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BF3D54E-6B00-46DB-A681-74B2DB60344C}"/>
                  </a:ext>
                </a:extLst>
              </p:cNvPr>
              <p:cNvSpPr/>
              <p:nvPr/>
            </p:nvSpPr>
            <p:spPr>
              <a:xfrm>
                <a:off x="2472204" y="2581304"/>
                <a:ext cx="1922001" cy="7288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FR" sz="140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fr-FR" sz="140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fr-FR" sz="140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140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fr-FR" sz="1400">
                                      <a:latin typeface="Cambria Math" panose="02040503050406030204" pitchFamily="18" charset="0"/>
                                    </a:rPr>
                                    <m:t>′2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fr-FR" sz="1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𝑔𝑦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BF3D54E-6B00-46DB-A681-74B2DB6034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204" y="2581304"/>
                <a:ext cx="1922001" cy="7288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06D84548-770F-4EDA-B21F-E8A4318CFDBA}"/>
              </a:ext>
            </a:extLst>
          </p:cNvPr>
          <p:cNvSpPr/>
          <p:nvPr/>
        </p:nvSpPr>
        <p:spPr>
          <a:xfrm>
            <a:off x="2367186" y="2344314"/>
            <a:ext cx="52052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/>
              <a:t>Les équations d’Euler-Lagrange pour le lagrangien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7C76183-C783-4195-88A0-958AB0DBE86A}"/>
              </a:ext>
            </a:extLst>
          </p:cNvPr>
          <p:cNvSpPr txBox="1"/>
          <p:nvPr/>
        </p:nvSpPr>
        <p:spPr>
          <a:xfrm>
            <a:off x="2463184" y="3288108"/>
            <a:ext cx="2762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donnent la solution : c’est une cycloïde </a:t>
            </a:r>
          </a:p>
          <a:p>
            <a:r>
              <a:rPr lang="fr-FR" sz="1200" dirty="0"/>
              <a:t>(courbe de la valve de vélo)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90BD7DF-DD16-4914-8973-68930F1933BB}"/>
              </a:ext>
            </a:extLst>
          </p:cNvPr>
          <p:cNvSpPr txBox="1"/>
          <p:nvPr/>
        </p:nvSpPr>
        <p:spPr>
          <a:xfrm>
            <a:off x="6299681" y="5147070"/>
            <a:ext cx="18122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rgbClr val="FF0000"/>
                </a:solidFill>
              </a:rPr>
              <a:t>Elle est isochrone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DCD0DB2-28F9-4650-B728-EBC3FE6988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66" y="3310158"/>
            <a:ext cx="2623100" cy="16904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C0731798-A7E0-F544-0EB2-D557133A3A68}"/>
              </a:ext>
            </a:extLst>
          </p:cNvPr>
          <p:cNvSpPr txBox="1"/>
          <p:nvPr/>
        </p:nvSpPr>
        <p:spPr>
          <a:xfrm>
            <a:off x="5718296" y="373936"/>
            <a:ext cx="500372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Mécanique Lagrangienne : le brachistochrone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630516C-E57E-77A8-227D-B0FEEB9476D8}"/>
              </a:ext>
            </a:extLst>
          </p:cNvPr>
          <p:cNvSpPr txBox="1"/>
          <p:nvPr/>
        </p:nvSpPr>
        <p:spPr>
          <a:xfrm>
            <a:off x="8417266" y="5028966"/>
            <a:ext cx="27016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Tautochrone : </a:t>
            </a:r>
            <a:r>
              <a:rPr lang="fr-FR" sz="800" dirty="0" err="1">
                <a:hlinkClick r:id="rId10"/>
              </a:rPr>
              <a:t>Rocchini</a:t>
            </a:r>
            <a:r>
              <a:rPr lang="fr-FR" sz="800" dirty="0"/>
              <a:t> cc-A-2.5 </a:t>
            </a:r>
            <a:r>
              <a:rPr lang="fr-FR" sz="800" dirty="0" err="1"/>
              <a:t>Generic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196581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7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72E0D2E-F73D-46DB-998C-3CE5D75982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3657D88-7C90-4762-A91B-C22298914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0C46B1-8468-437C-9BDC-FC0E950B6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21</a:t>
            </a:fld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BBC4A92-BCC2-49DD-A5CF-ED80CE4DEA73}"/>
              </a:ext>
            </a:extLst>
          </p:cNvPr>
          <p:cNvSpPr txBox="1"/>
          <p:nvPr/>
        </p:nvSpPr>
        <p:spPr>
          <a:xfrm>
            <a:off x="2579560" y="1188100"/>
            <a:ext cx="4564578" cy="1631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Théorème de Noether (1915)</a:t>
            </a:r>
          </a:p>
          <a:p>
            <a:endParaRPr lang="fr-FR" dirty="0"/>
          </a:p>
          <a:p>
            <a:r>
              <a:rPr lang="fr-FR" sz="1600" dirty="0"/>
              <a:t>A toute </a:t>
            </a:r>
            <a:r>
              <a:rPr lang="fr-FR" sz="1600" dirty="0">
                <a:solidFill>
                  <a:srgbClr val="FF0000"/>
                </a:solidFill>
              </a:rPr>
              <a:t>symétrie</a:t>
            </a:r>
            <a:r>
              <a:rPr lang="fr-FR" sz="1600" dirty="0"/>
              <a:t> du lagrangien (transformation qui le laisse invariant) d’un système, correspond un </a:t>
            </a:r>
            <a:r>
              <a:rPr lang="fr-FR" sz="1600" dirty="0">
                <a:solidFill>
                  <a:srgbClr val="FF0000"/>
                </a:solidFill>
              </a:rPr>
              <a:t>invariant</a:t>
            </a:r>
            <a:r>
              <a:rPr lang="fr-FR" sz="1600" dirty="0"/>
              <a:t> (une grandeur conservée)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E653524-E677-43A9-A199-760F46C82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817" y="1188361"/>
            <a:ext cx="1629623" cy="248147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EBCDB41-C63D-484F-B1B4-BC12DFFBBA2B}"/>
              </a:ext>
            </a:extLst>
          </p:cNvPr>
          <p:cNvSpPr txBox="1"/>
          <p:nvPr/>
        </p:nvSpPr>
        <p:spPr>
          <a:xfrm rot="16200000">
            <a:off x="6773968" y="2034358"/>
            <a:ext cx="19476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Emmy Noether (1882-1935)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BD13613-7A92-4255-ABE0-8EA4A5A1840B}"/>
              </a:ext>
            </a:extLst>
          </p:cNvPr>
          <p:cNvSpPr txBox="1"/>
          <p:nvPr/>
        </p:nvSpPr>
        <p:spPr>
          <a:xfrm>
            <a:off x="2589212" y="3122684"/>
            <a:ext cx="4594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Exemple : le gyroscope</a:t>
            </a:r>
          </a:p>
        </p:txBody>
      </p:sp>
      <p:pic>
        <p:nvPicPr>
          <p:cNvPr id="11" name="Image 10" descr="Une image contenant vélo, extérieur, homme, debout&#10;&#10;Description générée automatiquement">
            <a:extLst>
              <a:ext uri="{FF2B5EF4-FFF2-40B4-BE49-F238E27FC236}">
                <a16:creationId xmlns:a16="http://schemas.microsoft.com/office/drawing/2014/main" id="{3ABD7A68-4B5D-47EC-BF5E-7D1C6FC73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415" y="3669833"/>
            <a:ext cx="2095500" cy="2095500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7C47594F-3802-40A8-A20E-79DE170AB510}"/>
              </a:ext>
            </a:extLst>
          </p:cNvPr>
          <p:cNvGrpSpPr/>
          <p:nvPr/>
        </p:nvGrpSpPr>
        <p:grpSpPr>
          <a:xfrm>
            <a:off x="5315032" y="3957219"/>
            <a:ext cx="4681652" cy="1477328"/>
            <a:chOff x="3297483" y="4073933"/>
            <a:chExt cx="4681652" cy="147732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5AD9D0-86B7-4A09-93B2-F26AB72EA70D}"/>
                </a:ext>
              </a:extLst>
            </p:cNvPr>
            <p:cNvSpPr/>
            <p:nvPr/>
          </p:nvSpPr>
          <p:spPr>
            <a:xfrm>
              <a:off x="3297483" y="4073933"/>
              <a:ext cx="468165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solidFill>
                    <a:srgbClr val="FF0000"/>
                  </a:solidFill>
                </a:rPr>
                <a:t>Invariant</a:t>
              </a:r>
              <a:r>
                <a:rPr lang="fr-FR" dirty="0"/>
                <a:t> par rotation </a:t>
              </a:r>
            </a:p>
            <a:p>
              <a:pPr algn="ctr"/>
              <a:endParaRPr lang="fr-FR" dirty="0"/>
            </a:p>
            <a:p>
              <a:pPr algn="ctr"/>
              <a:r>
                <a:rPr lang="fr-FR" dirty="0"/>
                <a:t> </a:t>
              </a:r>
            </a:p>
            <a:p>
              <a:pPr algn="ctr"/>
              <a:r>
                <a:rPr lang="fr-FR" dirty="0"/>
                <a:t>orientation dans l’espace </a:t>
              </a:r>
              <a:r>
                <a:rPr lang="fr-FR" dirty="0">
                  <a:solidFill>
                    <a:srgbClr val="FF0000"/>
                  </a:solidFill>
                </a:rPr>
                <a:t>conservée</a:t>
              </a:r>
              <a:r>
                <a:rPr lang="fr-FR" dirty="0"/>
                <a:t> (moment cinétique)</a:t>
              </a:r>
            </a:p>
          </p:txBody>
        </p:sp>
        <p:sp>
          <p:nvSpPr>
            <p:cNvPr id="13" name="Flèche : bas 12">
              <a:extLst>
                <a:ext uri="{FF2B5EF4-FFF2-40B4-BE49-F238E27FC236}">
                  <a16:creationId xmlns:a16="http://schemas.microsoft.com/office/drawing/2014/main" id="{FBD8CBF8-1D35-4F3C-9AF8-F2ACB48AC760}"/>
                </a:ext>
              </a:extLst>
            </p:cNvPr>
            <p:cNvSpPr/>
            <p:nvPr/>
          </p:nvSpPr>
          <p:spPr>
            <a:xfrm>
              <a:off x="5392983" y="4517136"/>
              <a:ext cx="190500" cy="415393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00F5A55-106B-6375-DDA1-D65977A153C6}"/>
              </a:ext>
            </a:extLst>
          </p:cNvPr>
          <p:cNvSpPr txBox="1"/>
          <p:nvPr/>
        </p:nvSpPr>
        <p:spPr>
          <a:xfrm>
            <a:off x="5195944" y="282835"/>
            <a:ext cx="590035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Mécanique Lagrangienne : les symétries fondamentales 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21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54C28B3-CF15-4DFF-99A4-F0C8E4458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8BDB906-537E-44C7-9CFE-121DEE132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22</a:t>
            </a:fld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1C74AFA-DE29-4255-A855-5BB18BFC3C44}"/>
              </a:ext>
            </a:extLst>
          </p:cNvPr>
          <p:cNvSpPr txBox="1"/>
          <p:nvPr/>
        </p:nvSpPr>
        <p:spPr>
          <a:xfrm>
            <a:off x="2039657" y="966700"/>
            <a:ext cx="9376763" cy="923330"/>
          </a:xfrm>
          <a:custGeom>
            <a:avLst/>
            <a:gdLst>
              <a:gd name="csX0" fmla="*/ 0 w 9376763"/>
              <a:gd name="csY0" fmla="*/ 0 h 923330"/>
              <a:gd name="csX1" fmla="*/ 398512 w 9376763"/>
              <a:gd name="csY1" fmla="*/ 0 h 923330"/>
              <a:gd name="csX2" fmla="*/ 797025 w 9376763"/>
              <a:gd name="csY2" fmla="*/ 0 h 923330"/>
              <a:gd name="csX3" fmla="*/ 1195537 w 9376763"/>
              <a:gd name="csY3" fmla="*/ 0 h 923330"/>
              <a:gd name="csX4" fmla="*/ 1969120 w 9376763"/>
              <a:gd name="csY4" fmla="*/ 0 h 923330"/>
              <a:gd name="csX5" fmla="*/ 2273865 w 9376763"/>
              <a:gd name="csY5" fmla="*/ 0 h 923330"/>
              <a:gd name="csX6" fmla="*/ 2766145 w 9376763"/>
              <a:gd name="csY6" fmla="*/ 0 h 923330"/>
              <a:gd name="csX7" fmla="*/ 3445960 w 9376763"/>
              <a:gd name="csY7" fmla="*/ 0 h 923330"/>
              <a:gd name="csX8" fmla="*/ 4219543 w 9376763"/>
              <a:gd name="csY8" fmla="*/ 0 h 923330"/>
              <a:gd name="csX9" fmla="*/ 4618056 w 9376763"/>
              <a:gd name="csY9" fmla="*/ 0 h 923330"/>
              <a:gd name="csX10" fmla="*/ 5297871 w 9376763"/>
              <a:gd name="csY10" fmla="*/ 0 h 923330"/>
              <a:gd name="csX11" fmla="*/ 5883919 w 9376763"/>
              <a:gd name="csY11" fmla="*/ 0 h 923330"/>
              <a:gd name="csX12" fmla="*/ 6376199 w 9376763"/>
              <a:gd name="csY12" fmla="*/ 0 h 923330"/>
              <a:gd name="csX13" fmla="*/ 6868479 w 9376763"/>
              <a:gd name="csY13" fmla="*/ 0 h 923330"/>
              <a:gd name="csX14" fmla="*/ 7266991 w 9376763"/>
              <a:gd name="csY14" fmla="*/ 0 h 923330"/>
              <a:gd name="csX15" fmla="*/ 7665504 w 9376763"/>
              <a:gd name="csY15" fmla="*/ 0 h 923330"/>
              <a:gd name="csX16" fmla="*/ 8064016 w 9376763"/>
              <a:gd name="csY16" fmla="*/ 0 h 923330"/>
              <a:gd name="csX17" fmla="*/ 8650064 w 9376763"/>
              <a:gd name="csY17" fmla="*/ 0 h 923330"/>
              <a:gd name="csX18" fmla="*/ 9376763 w 9376763"/>
              <a:gd name="csY18" fmla="*/ 0 h 923330"/>
              <a:gd name="csX19" fmla="*/ 9376763 w 9376763"/>
              <a:gd name="csY19" fmla="*/ 461665 h 923330"/>
              <a:gd name="csX20" fmla="*/ 9376763 w 9376763"/>
              <a:gd name="csY20" fmla="*/ 923330 h 923330"/>
              <a:gd name="csX21" fmla="*/ 8696948 w 9376763"/>
              <a:gd name="csY21" fmla="*/ 923330 h 923330"/>
              <a:gd name="csX22" fmla="*/ 8392203 w 9376763"/>
              <a:gd name="csY22" fmla="*/ 923330 h 923330"/>
              <a:gd name="csX23" fmla="*/ 7993690 w 9376763"/>
              <a:gd name="csY23" fmla="*/ 923330 h 923330"/>
              <a:gd name="csX24" fmla="*/ 7407643 w 9376763"/>
              <a:gd name="csY24" fmla="*/ 923330 h 923330"/>
              <a:gd name="csX25" fmla="*/ 6915363 w 9376763"/>
              <a:gd name="csY25" fmla="*/ 923330 h 923330"/>
              <a:gd name="csX26" fmla="*/ 6141780 w 9376763"/>
              <a:gd name="csY26" fmla="*/ 923330 h 923330"/>
              <a:gd name="csX27" fmla="*/ 5649500 w 9376763"/>
              <a:gd name="csY27" fmla="*/ 923330 h 923330"/>
              <a:gd name="csX28" fmla="*/ 5063452 w 9376763"/>
              <a:gd name="csY28" fmla="*/ 923330 h 923330"/>
              <a:gd name="csX29" fmla="*/ 4571172 w 9376763"/>
              <a:gd name="csY29" fmla="*/ 923330 h 923330"/>
              <a:gd name="csX30" fmla="*/ 4266427 w 9376763"/>
              <a:gd name="csY30" fmla="*/ 923330 h 923330"/>
              <a:gd name="csX31" fmla="*/ 3961682 w 9376763"/>
              <a:gd name="csY31" fmla="*/ 923330 h 923330"/>
              <a:gd name="csX32" fmla="*/ 3469402 w 9376763"/>
              <a:gd name="csY32" fmla="*/ 923330 h 923330"/>
              <a:gd name="csX33" fmla="*/ 2789587 w 9376763"/>
              <a:gd name="csY33" fmla="*/ 923330 h 923330"/>
              <a:gd name="csX34" fmla="*/ 2109772 w 9376763"/>
              <a:gd name="csY34" fmla="*/ 923330 h 923330"/>
              <a:gd name="csX35" fmla="*/ 1523724 w 9376763"/>
              <a:gd name="csY35" fmla="*/ 923330 h 923330"/>
              <a:gd name="csX36" fmla="*/ 1031444 w 9376763"/>
              <a:gd name="csY36" fmla="*/ 923330 h 923330"/>
              <a:gd name="csX37" fmla="*/ 539164 w 9376763"/>
              <a:gd name="csY37" fmla="*/ 923330 h 923330"/>
              <a:gd name="csX38" fmla="*/ 0 w 9376763"/>
              <a:gd name="csY38" fmla="*/ 923330 h 923330"/>
              <a:gd name="csX39" fmla="*/ 0 w 9376763"/>
              <a:gd name="csY39" fmla="*/ 452432 h 923330"/>
              <a:gd name="csX40" fmla="*/ 0 w 9376763"/>
              <a:gd name="csY40" fmla="*/ 0 h 9233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</a:cxnLst>
            <a:rect l="l" t="t" r="r" b="b"/>
            <a:pathLst>
              <a:path w="9376763" h="923330" extrusionOk="0">
                <a:moveTo>
                  <a:pt x="0" y="0"/>
                </a:moveTo>
                <a:cubicBezTo>
                  <a:pt x="82510" y="-36657"/>
                  <a:pt x="221744" y="16462"/>
                  <a:pt x="398512" y="0"/>
                </a:cubicBezTo>
                <a:cubicBezTo>
                  <a:pt x="575280" y="-16462"/>
                  <a:pt x="682091" y="3049"/>
                  <a:pt x="797025" y="0"/>
                </a:cubicBezTo>
                <a:cubicBezTo>
                  <a:pt x="911959" y="-3049"/>
                  <a:pt x="1096264" y="16039"/>
                  <a:pt x="1195537" y="0"/>
                </a:cubicBezTo>
                <a:cubicBezTo>
                  <a:pt x="1294810" y="-16039"/>
                  <a:pt x="1622965" y="72334"/>
                  <a:pt x="1969120" y="0"/>
                </a:cubicBezTo>
                <a:cubicBezTo>
                  <a:pt x="2315275" y="-72334"/>
                  <a:pt x="2125068" y="35466"/>
                  <a:pt x="2273865" y="0"/>
                </a:cubicBezTo>
                <a:cubicBezTo>
                  <a:pt x="2422662" y="-35466"/>
                  <a:pt x="2520723" y="43740"/>
                  <a:pt x="2766145" y="0"/>
                </a:cubicBezTo>
                <a:cubicBezTo>
                  <a:pt x="3011567" y="-43740"/>
                  <a:pt x="3179764" y="55837"/>
                  <a:pt x="3445960" y="0"/>
                </a:cubicBezTo>
                <a:cubicBezTo>
                  <a:pt x="3712157" y="-55837"/>
                  <a:pt x="3868605" y="72135"/>
                  <a:pt x="4219543" y="0"/>
                </a:cubicBezTo>
                <a:cubicBezTo>
                  <a:pt x="4570481" y="-72135"/>
                  <a:pt x="4508624" y="14043"/>
                  <a:pt x="4618056" y="0"/>
                </a:cubicBezTo>
                <a:cubicBezTo>
                  <a:pt x="4727488" y="-14043"/>
                  <a:pt x="5146255" y="60527"/>
                  <a:pt x="5297871" y="0"/>
                </a:cubicBezTo>
                <a:cubicBezTo>
                  <a:pt x="5449488" y="-60527"/>
                  <a:pt x="5630687" y="13039"/>
                  <a:pt x="5883919" y="0"/>
                </a:cubicBezTo>
                <a:cubicBezTo>
                  <a:pt x="6137151" y="-13039"/>
                  <a:pt x="6277404" y="46412"/>
                  <a:pt x="6376199" y="0"/>
                </a:cubicBezTo>
                <a:cubicBezTo>
                  <a:pt x="6474994" y="-46412"/>
                  <a:pt x="6703503" y="51154"/>
                  <a:pt x="6868479" y="0"/>
                </a:cubicBezTo>
                <a:cubicBezTo>
                  <a:pt x="7033455" y="-51154"/>
                  <a:pt x="7076357" y="35967"/>
                  <a:pt x="7266991" y="0"/>
                </a:cubicBezTo>
                <a:cubicBezTo>
                  <a:pt x="7457625" y="-35967"/>
                  <a:pt x="7536145" y="2798"/>
                  <a:pt x="7665504" y="0"/>
                </a:cubicBezTo>
                <a:cubicBezTo>
                  <a:pt x="7794863" y="-2798"/>
                  <a:pt x="7973271" y="24963"/>
                  <a:pt x="8064016" y="0"/>
                </a:cubicBezTo>
                <a:cubicBezTo>
                  <a:pt x="8154761" y="-24963"/>
                  <a:pt x="8519203" y="56373"/>
                  <a:pt x="8650064" y="0"/>
                </a:cubicBezTo>
                <a:cubicBezTo>
                  <a:pt x="8780925" y="-56373"/>
                  <a:pt x="9067211" y="73304"/>
                  <a:pt x="9376763" y="0"/>
                </a:cubicBezTo>
                <a:cubicBezTo>
                  <a:pt x="9415189" y="226022"/>
                  <a:pt x="9355472" y="284191"/>
                  <a:pt x="9376763" y="461665"/>
                </a:cubicBezTo>
                <a:cubicBezTo>
                  <a:pt x="9398054" y="639139"/>
                  <a:pt x="9353752" y="697159"/>
                  <a:pt x="9376763" y="923330"/>
                </a:cubicBezTo>
                <a:cubicBezTo>
                  <a:pt x="9165249" y="966848"/>
                  <a:pt x="8862401" y="908781"/>
                  <a:pt x="8696948" y="923330"/>
                </a:cubicBezTo>
                <a:cubicBezTo>
                  <a:pt x="8531496" y="937879"/>
                  <a:pt x="8471189" y="923055"/>
                  <a:pt x="8392203" y="923330"/>
                </a:cubicBezTo>
                <a:cubicBezTo>
                  <a:pt x="8313218" y="923605"/>
                  <a:pt x="8187257" y="879352"/>
                  <a:pt x="7993690" y="923330"/>
                </a:cubicBezTo>
                <a:cubicBezTo>
                  <a:pt x="7800123" y="967308"/>
                  <a:pt x="7655108" y="896562"/>
                  <a:pt x="7407643" y="923330"/>
                </a:cubicBezTo>
                <a:cubicBezTo>
                  <a:pt x="7160178" y="950098"/>
                  <a:pt x="7085110" y="876570"/>
                  <a:pt x="6915363" y="923330"/>
                </a:cubicBezTo>
                <a:cubicBezTo>
                  <a:pt x="6745616" y="970090"/>
                  <a:pt x="6511846" y="884340"/>
                  <a:pt x="6141780" y="923330"/>
                </a:cubicBezTo>
                <a:cubicBezTo>
                  <a:pt x="5771714" y="962320"/>
                  <a:pt x="5819487" y="891257"/>
                  <a:pt x="5649500" y="923330"/>
                </a:cubicBezTo>
                <a:cubicBezTo>
                  <a:pt x="5479513" y="955403"/>
                  <a:pt x="5264724" y="894667"/>
                  <a:pt x="5063452" y="923330"/>
                </a:cubicBezTo>
                <a:cubicBezTo>
                  <a:pt x="4862180" y="951993"/>
                  <a:pt x="4673744" y="899051"/>
                  <a:pt x="4571172" y="923330"/>
                </a:cubicBezTo>
                <a:cubicBezTo>
                  <a:pt x="4468600" y="947609"/>
                  <a:pt x="4373990" y="895389"/>
                  <a:pt x="4266427" y="923330"/>
                </a:cubicBezTo>
                <a:cubicBezTo>
                  <a:pt x="4158865" y="951271"/>
                  <a:pt x="4056225" y="900253"/>
                  <a:pt x="3961682" y="923330"/>
                </a:cubicBezTo>
                <a:cubicBezTo>
                  <a:pt x="3867139" y="946407"/>
                  <a:pt x="3625949" y="872358"/>
                  <a:pt x="3469402" y="923330"/>
                </a:cubicBezTo>
                <a:cubicBezTo>
                  <a:pt x="3312855" y="974302"/>
                  <a:pt x="3003476" y="891343"/>
                  <a:pt x="2789587" y="923330"/>
                </a:cubicBezTo>
                <a:cubicBezTo>
                  <a:pt x="2575698" y="955317"/>
                  <a:pt x="2446641" y="880158"/>
                  <a:pt x="2109772" y="923330"/>
                </a:cubicBezTo>
                <a:cubicBezTo>
                  <a:pt x="1772904" y="966502"/>
                  <a:pt x="1684352" y="868656"/>
                  <a:pt x="1523724" y="923330"/>
                </a:cubicBezTo>
                <a:cubicBezTo>
                  <a:pt x="1363096" y="978004"/>
                  <a:pt x="1130407" y="914447"/>
                  <a:pt x="1031444" y="923330"/>
                </a:cubicBezTo>
                <a:cubicBezTo>
                  <a:pt x="932481" y="932213"/>
                  <a:pt x="726492" y="923172"/>
                  <a:pt x="539164" y="923330"/>
                </a:cubicBezTo>
                <a:cubicBezTo>
                  <a:pt x="351836" y="923488"/>
                  <a:pt x="174471" y="913666"/>
                  <a:pt x="0" y="923330"/>
                </a:cubicBezTo>
                <a:cubicBezTo>
                  <a:pt x="-11872" y="710536"/>
                  <a:pt x="14190" y="629256"/>
                  <a:pt x="0" y="452432"/>
                </a:cubicBezTo>
                <a:cubicBezTo>
                  <a:pt x="-14190" y="275608"/>
                  <a:pt x="6464" y="22384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28607571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dirty="0"/>
              <a:t>L’évolution des systèmes à toutes les échelles est contrainte par les symétries de leur Lagrangien et les lois de conservation qui en découlent. Quelques exemples concrets…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E3F20B5-A48D-4877-8EA9-E72B57599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4065" y="1666851"/>
            <a:ext cx="49470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BF1589B-179E-4752-84F1-8514E4245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492" y="1965936"/>
            <a:ext cx="1349199" cy="1433727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FAAC179-98F7-4172-926C-F70F7A7DEE12}"/>
              </a:ext>
            </a:extLst>
          </p:cNvPr>
          <p:cNvSpPr/>
          <p:nvPr/>
        </p:nvSpPr>
        <p:spPr>
          <a:xfrm>
            <a:off x="4681955" y="2501932"/>
            <a:ext cx="2046083" cy="646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Conservation de l’énergie</a:t>
            </a:r>
          </a:p>
        </p:txBody>
      </p:sp>
      <p:sp>
        <p:nvSpPr>
          <p:cNvPr id="20" name="Nuage 19">
            <a:extLst>
              <a:ext uri="{FF2B5EF4-FFF2-40B4-BE49-F238E27FC236}">
                <a16:creationId xmlns:a16="http://schemas.microsoft.com/office/drawing/2014/main" id="{1B506AE6-FA38-44D7-AB1F-4A1A0F655E2F}"/>
              </a:ext>
            </a:extLst>
          </p:cNvPr>
          <p:cNvSpPr/>
          <p:nvPr/>
        </p:nvSpPr>
        <p:spPr>
          <a:xfrm>
            <a:off x="9169654" y="2109743"/>
            <a:ext cx="1674893" cy="1262354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rgbClr val="0070C0"/>
                </a:solidFill>
              </a:rPr>
              <a:t>Impossibilité mouvement perpétuel, moteur à eau etc.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4556C0C-45F8-47FA-B112-C90E6D5507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91" t="3461" r="8087" b="4735"/>
          <a:stretch/>
        </p:blipFill>
        <p:spPr>
          <a:xfrm>
            <a:off x="1525995" y="3581661"/>
            <a:ext cx="546226" cy="875881"/>
          </a:xfrm>
          <a:prstGeom prst="rect">
            <a:avLst/>
          </a:prstGeom>
        </p:spPr>
      </p:pic>
      <p:sp>
        <p:nvSpPr>
          <p:cNvPr id="23" name="Phylactère : pensées 22">
            <a:extLst>
              <a:ext uri="{FF2B5EF4-FFF2-40B4-BE49-F238E27FC236}">
                <a16:creationId xmlns:a16="http://schemas.microsoft.com/office/drawing/2014/main" id="{C0558B96-6333-456A-A311-5CC0E6D31395}"/>
              </a:ext>
            </a:extLst>
          </p:cNvPr>
          <p:cNvSpPr/>
          <p:nvPr/>
        </p:nvSpPr>
        <p:spPr>
          <a:xfrm>
            <a:off x="2452169" y="2285456"/>
            <a:ext cx="1929708" cy="1079285"/>
          </a:xfrm>
          <a:prstGeom prst="cloudCallout">
            <a:avLst>
              <a:gd name="adj1" fmla="val -68409"/>
              <a:gd name="adj2" fmla="val 7508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rgbClr val="FF0000"/>
                </a:solidFill>
              </a:rPr>
              <a:t>Invariance par translation dans le temps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4E1C667F-30E5-4F9B-BE9B-0C2D4C9426A9}"/>
              </a:ext>
            </a:extLst>
          </p:cNvPr>
          <p:cNvSpPr/>
          <p:nvPr/>
        </p:nvSpPr>
        <p:spPr>
          <a:xfrm>
            <a:off x="4676454" y="3590243"/>
            <a:ext cx="2046083" cy="646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Conservation de l’impulsion</a:t>
            </a:r>
          </a:p>
        </p:txBody>
      </p:sp>
      <p:sp>
        <p:nvSpPr>
          <p:cNvPr id="29" name="Nuage 28">
            <a:extLst>
              <a:ext uri="{FF2B5EF4-FFF2-40B4-BE49-F238E27FC236}">
                <a16:creationId xmlns:a16="http://schemas.microsoft.com/office/drawing/2014/main" id="{A65567E9-145B-487C-BBE3-09A63BC05BDC}"/>
              </a:ext>
            </a:extLst>
          </p:cNvPr>
          <p:cNvSpPr/>
          <p:nvPr/>
        </p:nvSpPr>
        <p:spPr>
          <a:xfrm>
            <a:off x="9276791" y="3375764"/>
            <a:ext cx="1510417" cy="108177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rgbClr val="0070C0"/>
                </a:solidFill>
              </a:rPr>
              <a:t>Lois des chocs élastiques</a:t>
            </a:r>
          </a:p>
        </p:txBody>
      </p:sp>
      <p:sp>
        <p:nvSpPr>
          <p:cNvPr id="31" name="Phylactère : pensées 30">
            <a:extLst>
              <a:ext uri="{FF2B5EF4-FFF2-40B4-BE49-F238E27FC236}">
                <a16:creationId xmlns:a16="http://schemas.microsoft.com/office/drawing/2014/main" id="{40CCD4CB-9DC5-4B00-8504-8E31A86B6C6F}"/>
              </a:ext>
            </a:extLst>
          </p:cNvPr>
          <p:cNvSpPr/>
          <p:nvPr/>
        </p:nvSpPr>
        <p:spPr>
          <a:xfrm>
            <a:off x="2441605" y="3469939"/>
            <a:ext cx="1940272" cy="1008958"/>
          </a:xfrm>
          <a:prstGeom prst="cloudCallout">
            <a:avLst>
              <a:gd name="adj1" fmla="val -65059"/>
              <a:gd name="adj2" fmla="val -8432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rgbClr val="FF0000"/>
                </a:solidFill>
              </a:rPr>
              <a:t>Invariance par translation dans l’espace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E9337462-47A3-4645-96B7-6C9594D6B867}"/>
              </a:ext>
            </a:extLst>
          </p:cNvPr>
          <p:cNvSpPr/>
          <p:nvPr/>
        </p:nvSpPr>
        <p:spPr>
          <a:xfrm>
            <a:off x="4725718" y="4845263"/>
            <a:ext cx="2046083" cy="646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Conservation du moment angulaire</a:t>
            </a:r>
          </a:p>
        </p:txBody>
      </p:sp>
      <p:sp>
        <p:nvSpPr>
          <p:cNvPr id="37" name="Nuage 36">
            <a:extLst>
              <a:ext uri="{FF2B5EF4-FFF2-40B4-BE49-F238E27FC236}">
                <a16:creationId xmlns:a16="http://schemas.microsoft.com/office/drawing/2014/main" id="{C0D73D72-82C4-4853-8EBC-9F5CABB36829}"/>
              </a:ext>
            </a:extLst>
          </p:cNvPr>
          <p:cNvSpPr/>
          <p:nvPr/>
        </p:nvSpPr>
        <p:spPr>
          <a:xfrm>
            <a:off x="9169654" y="4478896"/>
            <a:ext cx="1792587" cy="1517226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rgbClr val="0070C0"/>
                </a:solidFill>
              </a:rPr>
              <a:t>Gyroscope,</a:t>
            </a:r>
          </a:p>
          <a:p>
            <a:pPr algn="ctr"/>
            <a:r>
              <a:rPr lang="fr-FR" sz="1200" dirty="0">
                <a:solidFill>
                  <a:srgbClr val="0070C0"/>
                </a:solidFill>
              </a:rPr>
              <a:t>Orbite des planètes</a:t>
            </a:r>
          </a:p>
        </p:txBody>
      </p:sp>
      <p:sp>
        <p:nvSpPr>
          <p:cNvPr id="39" name="Phylactère : pensées 38">
            <a:extLst>
              <a:ext uri="{FF2B5EF4-FFF2-40B4-BE49-F238E27FC236}">
                <a16:creationId xmlns:a16="http://schemas.microsoft.com/office/drawing/2014/main" id="{046BD436-F774-45B3-B1E7-AD164B9704C0}"/>
              </a:ext>
            </a:extLst>
          </p:cNvPr>
          <p:cNvSpPr/>
          <p:nvPr/>
        </p:nvSpPr>
        <p:spPr>
          <a:xfrm>
            <a:off x="2495932" y="4628787"/>
            <a:ext cx="1726679" cy="1079285"/>
          </a:xfrm>
          <a:prstGeom prst="cloudCallout">
            <a:avLst>
              <a:gd name="adj1" fmla="val -67498"/>
              <a:gd name="adj2" fmla="val -6752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rgbClr val="FF0000"/>
                </a:solidFill>
              </a:rPr>
              <a:t>Invariance par rotation autour d’un axe 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7D3E96D8-5723-460B-97D3-36FCBA7628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9" t="3525" r="-1" b="-1"/>
          <a:stretch/>
        </p:blipFill>
        <p:spPr>
          <a:xfrm>
            <a:off x="7485608" y="3581424"/>
            <a:ext cx="1124823" cy="828490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33963FA6-651D-4F6C-8B51-CE914DBB42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1306" y="4668043"/>
            <a:ext cx="1122851" cy="1122851"/>
          </a:xfrm>
          <a:prstGeom prst="rect">
            <a:avLst/>
          </a:prstGeom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1C7FB9E-23A0-4F42-B3DD-C742ADCC0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AA09A35-BA20-90C2-E091-CC7E8C19DC43}"/>
              </a:ext>
            </a:extLst>
          </p:cNvPr>
          <p:cNvSpPr txBox="1"/>
          <p:nvPr/>
        </p:nvSpPr>
        <p:spPr>
          <a:xfrm>
            <a:off x="5507915" y="270195"/>
            <a:ext cx="5626250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Les principales symétries de la physique classique</a:t>
            </a:r>
          </a:p>
        </p:txBody>
      </p:sp>
    </p:spTree>
    <p:extLst>
      <p:ext uri="{BB962C8B-B14F-4D97-AF65-F5344CB8AC3E}">
        <p14:creationId xmlns:p14="http://schemas.microsoft.com/office/powerpoint/2010/main" val="426071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7" grpId="0" animBg="1"/>
      <p:bldP spid="29" grpId="0" animBg="1"/>
      <p:bldP spid="31" grpId="0" animBg="1"/>
      <p:bldP spid="35" grpId="0" animBg="1"/>
      <p:bldP spid="37" grpId="0" animBg="1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72E0D2E-F73D-46DB-998C-3CE5D75982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3657D88-7C90-4762-A91B-C22298914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0C46B1-8468-437C-9BDC-FC0E950B6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23</a:t>
            </a:fld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BBC4A92-BCC2-49DD-A5CF-ED80CE4DEA73}"/>
              </a:ext>
            </a:extLst>
          </p:cNvPr>
          <p:cNvSpPr txBox="1"/>
          <p:nvPr/>
        </p:nvSpPr>
        <p:spPr>
          <a:xfrm>
            <a:off x="2276262" y="1104042"/>
            <a:ext cx="8772807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Lagrange (Physique Classique): </a:t>
            </a:r>
            <a:r>
              <a:rPr lang="fr-FR" dirty="0">
                <a:solidFill>
                  <a:srgbClr val="0070C0"/>
                </a:solidFill>
              </a:rPr>
              <a:t>la trajectoire suivie </a:t>
            </a:r>
            <a:r>
              <a:rPr lang="fr-FR" dirty="0"/>
              <a:t>par la lumière/particule est celle qui rend stationnaire l’intégrale d’action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F81860C-1460-44A9-B172-2CB66334EB3A}"/>
              </a:ext>
            </a:extLst>
          </p:cNvPr>
          <p:cNvSpPr txBox="1"/>
          <p:nvPr/>
        </p:nvSpPr>
        <p:spPr>
          <a:xfrm>
            <a:off x="2276262" y="2245667"/>
            <a:ext cx="8772807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Feynman (Physique Quantique) : les particules quantiques </a:t>
            </a:r>
            <a:r>
              <a:rPr lang="fr-FR" dirty="0">
                <a:solidFill>
                  <a:srgbClr val="0070C0"/>
                </a:solidFill>
              </a:rPr>
              <a:t>explorent toutes les trajectoires possibles </a:t>
            </a:r>
            <a:r>
              <a:rPr lang="fr-FR" dirty="0"/>
              <a:t>avec une probabilité liée à l’intégrale d’action.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130E8EC-6286-4247-8DE5-BD7532E88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965" y="3294045"/>
            <a:ext cx="2218772" cy="1970682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88A1C9F-DDD3-489A-3D24-1351742E96DB}"/>
                  </a:ext>
                </a:extLst>
              </p:cNvPr>
              <p:cNvSpPr txBox="1"/>
              <p:nvPr/>
            </p:nvSpPr>
            <p:spPr>
              <a:xfrm>
                <a:off x="5256142" y="3422263"/>
                <a:ext cx="5633531" cy="1487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La transition du point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FR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fr-FR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/>
                  <a:t>vers le point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FR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r-FR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dirty="0"/>
                  <a:t> est déterminée par l’ensemble des trajectoires possibles affectées d’un poids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fr-FR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𝑖𝑆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/ℏ</m:t>
                        </m:r>
                      </m:sup>
                    </m:sSup>
                  </m:oMath>
                </a14:m>
                <a:r>
                  <a:rPr lang="fr-FR" dirty="0">
                    <a:solidFill>
                      <a:srgbClr val="FF0000"/>
                    </a:solidFill>
                  </a:rPr>
                  <a:t> </a:t>
                </a:r>
              </a:p>
              <a:p>
                <a:r>
                  <a:rPr lang="fr-FR" dirty="0"/>
                  <a:t>où </a:t>
                </a:r>
                <a:r>
                  <a:rPr lang="fr-FR" dirty="0">
                    <a:solidFill>
                      <a:srgbClr val="FF0000"/>
                    </a:solidFill>
                  </a:rPr>
                  <a:t>S</a:t>
                </a:r>
                <a:r>
                  <a:rPr lang="fr-FR" dirty="0"/>
                  <a:t> est l’action calculée sur la trajectoire</a:t>
                </a: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88A1C9F-DDD3-489A-3D24-1351742E9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142" y="3422263"/>
                <a:ext cx="5633531" cy="1487651"/>
              </a:xfrm>
              <a:prstGeom prst="rect">
                <a:avLst/>
              </a:prstGeom>
              <a:blipFill>
                <a:blip r:embed="rId3"/>
                <a:stretch>
                  <a:fillRect l="-866" t="-2049" b="-53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120E4ECC-81A8-0A4B-04BB-42CD499B0E38}"/>
              </a:ext>
            </a:extLst>
          </p:cNvPr>
          <p:cNvSpPr txBox="1"/>
          <p:nvPr/>
        </p:nvSpPr>
        <p:spPr>
          <a:xfrm>
            <a:off x="4572000" y="270195"/>
            <a:ext cx="6562165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De la mécanique lagrangienne à la mécanique quantique</a:t>
            </a:r>
          </a:p>
        </p:txBody>
      </p:sp>
    </p:spTree>
    <p:extLst>
      <p:ext uri="{BB962C8B-B14F-4D97-AF65-F5344CB8AC3E}">
        <p14:creationId xmlns:p14="http://schemas.microsoft.com/office/powerpoint/2010/main" val="122052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BC13355-C05B-4EC2-B313-CFF02417E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12235" y="3490317"/>
            <a:ext cx="2767865" cy="1300349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1A46562-5724-4DCD-90AD-FA9F250452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BF76C18-3326-4E2B-BD25-2EDB2D8D2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2B555C-BFCD-435F-B577-D0B62BF22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24</a:t>
            </a:fld>
            <a:endParaRPr lang="en-GB" dirty="0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86265CC7-C6A0-4F57-8754-57FEA4515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156" y="976831"/>
            <a:ext cx="4036587" cy="490433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07D1BCF-68D3-31E7-B1B2-9271DED391CA}"/>
              </a:ext>
            </a:extLst>
          </p:cNvPr>
          <p:cNvSpPr txBox="1"/>
          <p:nvPr/>
        </p:nvSpPr>
        <p:spPr>
          <a:xfrm>
            <a:off x="2441724" y="1447055"/>
            <a:ext cx="3165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En physique quantique des hautes énergies, les particules peuvent s’annihiler, être créées </a:t>
            </a:r>
            <a:r>
              <a:rPr lang="fr-FR" sz="1600" dirty="0">
                <a:sym typeface="Wingdings" panose="05000000000000000000" pitchFamily="2" charset="2"/>
              </a:rPr>
              <a:t></a:t>
            </a:r>
            <a:r>
              <a:rPr lang="fr-FR" sz="1600" dirty="0">
                <a:solidFill>
                  <a:srgbClr val="0070C0"/>
                </a:solidFill>
                <a:sym typeface="Wingdings" panose="05000000000000000000" pitchFamily="2" charset="2"/>
              </a:rPr>
              <a:t> Théorie quantique des champs</a:t>
            </a:r>
            <a:r>
              <a:rPr lang="fr-FR" sz="1600" dirty="0">
                <a:sym typeface="Wingdings" panose="05000000000000000000" pitchFamily="2" charset="2"/>
              </a:rPr>
              <a:t>, basée sur le formalisme lagrangien</a:t>
            </a:r>
            <a:endParaRPr lang="fr-FR" sz="16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2E11EDA-D5CF-432E-33E5-A4371C164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317" y="3476191"/>
            <a:ext cx="1942158" cy="124233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7F561B9-9894-1E8E-AFBE-E8CB74EE59A1}"/>
              </a:ext>
            </a:extLst>
          </p:cNvPr>
          <p:cNvSpPr txBox="1"/>
          <p:nvPr/>
        </p:nvSpPr>
        <p:spPr>
          <a:xfrm>
            <a:off x="4572000" y="270195"/>
            <a:ext cx="6562165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 lagrangien du modèle standard des particules de l’univers 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3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CCC4566-4DF8-4FDD-BEA1-192F44347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1A94BB6-7292-4B3E-97DD-6FB55F11F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1ABE1F-FC5D-41AA-8548-6DD203A8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25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80460B-08CD-4FD2-98F1-1A6C9F6ADECF}"/>
              </a:ext>
            </a:extLst>
          </p:cNvPr>
          <p:cNvSpPr/>
          <p:nvPr/>
        </p:nvSpPr>
        <p:spPr>
          <a:xfrm>
            <a:off x="3613096" y="352740"/>
            <a:ext cx="6543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bases épistémologiques de la mécanique quantique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3CF8E5B-B97F-41E4-AA60-B46A014B179B}"/>
              </a:ext>
            </a:extLst>
          </p:cNvPr>
          <p:cNvSpPr txBox="1"/>
          <p:nvPr/>
        </p:nvSpPr>
        <p:spPr>
          <a:xfrm>
            <a:off x="2516863" y="1523735"/>
            <a:ext cx="7844749" cy="15081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/>
              <a:t>Le formalisme newtonien de la mécanique est le plus immédiat ; il repose sur le calcul différentiel (Newton, Leibniz)</a:t>
            </a:r>
          </a:p>
          <a:p>
            <a:r>
              <a:rPr lang="fr-FR" sz="1200" dirty="0"/>
              <a:t>Le formalisme lagrangien repose sur le principe de la « moindre action » et utilise les outils mathématiques du calcul variationnel</a:t>
            </a:r>
          </a:p>
          <a:p>
            <a:r>
              <a:rPr lang="fr-FR" sz="1200" dirty="0"/>
              <a:t>Le formalisme lagrangien généralise le principe de Fermat utilisée en optique (réflexion, réfraction)</a:t>
            </a:r>
          </a:p>
          <a:p>
            <a:r>
              <a:rPr lang="fr-FR" sz="1600" dirty="0">
                <a:solidFill>
                  <a:srgbClr val="0070C0"/>
                </a:solidFill>
              </a:rPr>
              <a:t>Le formalisme lagrangien est le plus facilement (?) extensible en physique quantique des particules élémentaires</a:t>
            </a:r>
          </a:p>
        </p:txBody>
      </p:sp>
    </p:spTree>
    <p:extLst>
      <p:ext uri="{BB962C8B-B14F-4D97-AF65-F5344CB8AC3E}">
        <p14:creationId xmlns:p14="http://schemas.microsoft.com/office/powerpoint/2010/main" val="980035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E600E62-0C86-4D67-9A51-53D10BE00E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73D7A9D-85C4-4C9A-9646-F03ED0428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C26974-9479-4C00-8B97-FD9EA6239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26</a:t>
            </a:fld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ACBB238-3AB7-4AF5-A4B7-A0CD9E851245}"/>
              </a:ext>
            </a:extLst>
          </p:cNvPr>
          <p:cNvSpPr txBox="1"/>
          <p:nvPr/>
        </p:nvSpPr>
        <p:spPr>
          <a:xfrm>
            <a:off x="2290619" y="913919"/>
            <a:ext cx="8070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Le formalisme de Lagrange est plus fondamental, mais conduit à des équations différentielles, techniquement difficiles à résoudre.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090A979-4838-4225-BEA6-0CBB5176D619}"/>
              </a:ext>
            </a:extLst>
          </p:cNvPr>
          <p:cNvSpPr txBox="1"/>
          <p:nvPr/>
        </p:nvSpPr>
        <p:spPr>
          <a:xfrm>
            <a:off x="2290619" y="1548361"/>
            <a:ext cx="6238875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Hamilton (1835) reformula la mécanique de Newton-Lagrange. La grandeur fondamentale est </a:t>
            </a:r>
            <a:r>
              <a:rPr lang="fr-FR" dirty="0">
                <a:solidFill>
                  <a:srgbClr val="0070C0"/>
                </a:solidFill>
              </a:rPr>
              <a:t>l’énergie totale </a:t>
            </a:r>
            <a:r>
              <a:rPr lang="fr-FR" dirty="0"/>
              <a:t>du système (hamiltonien).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E7A66DE-6240-45FA-8E5B-0173BADF50AF}"/>
                  </a:ext>
                </a:extLst>
              </p:cNvPr>
              <p:cNvSpPr txBox="1"/>
              <p:nvPr/>
            </p:nvSpPr>
            <p:spPr>
              <a:xfrm>
                <a:off x="2914763" y="2607471"/>
                <a:ext cx="6238875" cy="683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dirty="0"/>
                  <a:t> qui dépend de la position </a:t>
                </a:r>
                <a:r>
                  <a:rPr lang="fr-FR" i="1" dirty="0">
                    <a:solidFill>
                      <a:srgbClr val="0070C0"/>
                    </a:solidFill>
                  </a:rPr>
                  <a:t>x</a:t>
                </a:r>
                <a:r>
                  <a:rPr lang="fr-FR" dirty="0"/>
                  <a:t> et de la quantité de mouvement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fr-FR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𝑚𝑣</m:t>
                    </m:r>
                    <m:r>
                      <a:rPr lang="fr-FR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box>
                      <m:boxPr>
                        <m:ctrlPr>
                          <a:rPr lang="fr-FR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fr-FR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num>
                          <m:den>
                            <m:r>
                              <a:rPr lang="fr-FR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</m:e>
                    </m:box>
                  </m:oMath>
                </a14:m>
                <a:r>
                  <a:rPr lang="fr-FR" dirty="0">
                    <a:solidFill>
                      <a:srgbClr val="0070C0"/>
                    </a:solidFill>
                  </a:rPr>
                  <a:t> </a:t>
                </a:r>
                <a:endParaRPr lang="fr-FR" dirty="0"/>
              </a:p>
            </p:txBody>
          </p:sp>
        </mc:Choice>
        <mc:Fallback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E7A66DE-6240-45FA-8E5B-0173BADF5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763" y="2607471"/>
                <a:ext cx="6238875" cy="683970"/>
              </a:xfrm>
              <a:prstGeom prst="rect">
                <a:avLst/>
              </a:prstGeom>
              <a:blipFill>
                <a:blip r:embed="rId2"/>
                <a:stretch>
                  <a:fillRect l="-781" t="-5357" r="-684" b="-80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>
            <a:extLst>
              <a:ext uri="{FF2B5EF4-FFF2-40B4-BE49-F238E27FC236}">
                <a16:creationId xmlns:a16="http://schemas.microsoft.com/office/drawing/2014/main" id="{9BF3AF57-6E5E-4721-8415-2B239656C9DC}"/>
              </a:ext>
            </a:extLst>
          </p:cNvPr>
          <p:cNvSpPr txBox="1"/>
          <p:nvPr/>
        </p:nvSpPr>
        <p:spPr>
          <a:xfrm>
            <a:off x="2914763" y="3242555"/>
            <a:ext cx="6091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Lorsque l’énergie du système est conservée:</a:t>
            </a:r>
          </a:p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6B76880-B960-4753-9566-301E50DB7672}"/>
                  </a:ext>
                </a:extLst>
              </p:cNvPr>
              <p:cNvSpPr/>
              <p:nvPr/>
            </p:nvSpPr>
            <p:spPr>
              <a:xfrm>
                <a:off x="4408783" y="3578292"/>
                <a:ext cx="3277500" cy="394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fr-FR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𝑡𝑜𝑡𝑎𝑙</m:t>
                              </m:r>
                            </m:sub>
                          </m:sSub>
                          <m:r>
                            <a:rPr lang="fr-F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𝑐𝑖𝑛</m:t>
                          </m:r>
                        </m:sub>
                      </m:sSub>
                      <m:r>
                        <a:rPr lang="fr-FR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𝑝𝑜𝑡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6B76880-B960-4753-9566-301E50DB76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8783" y="3578292"/>
                <a:ext cx="3277500" cy="394210"/>
              </a:xfrm>
              <a:prstGeom prst="rect">
                <a:avLst/>
              </a:prstGeom>
              <a:blipFill>
                <a:blip r:embed="rId3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7C754BF-1045-4FE1-9107-27D1310991D7}"/>
                  </a:ext>
                </a:extLst>
              </p:cNvPr>
              <p:cNvSpPr txBox="1"/>
              <p:nvPr/>
            </p:nvSpPr>
            <p:spPr>
              <a:xfrm>
                <a:off x="2290619" y="4183285"/>
                <a:ext cx="8642280" cy="141352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Les équations du mouvement sont </a:t>
                </a:r>
              </a:p>
              <a:p>
                <a:pPr algn="ctr"/>
                <a:r>
                  <a:rPr lang="fr-FR" b="1" dirty="0"/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𝑑𝑝</m:t>
                        </m:r>
                      </m:num>
                      <m:den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GB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num>
                      <m:den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fr-FR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et</m:t>
                    </m:r>
                    <m:r>
                      <a:rPr lang="fr-FR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num>
                      <m:den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GB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num>
                      <m:den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endParaRPr lang="fr-FR" dirty="0">
                  <a:solidFill>
                    <a:srgbClr val="FF0000"/>
                  </a:solidFill>
                </a:endParaRPr>
              </a:p>
              <a:p>
                <a:r>
                  <a:rPr lang="fr-FR" dirty="0"/>
                  <a:t>Elles se déduisent des équations de Lagrange et permettent de retrouver les équations de Newton </a:t>
                </a:r>
                <a:r>
                  <a:rPr lang="fr-FR" sz="1200" dirty="0"/>
                  <a:t>(lorsque ces dernières s’appliquent)</a:t>
                </a: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7C754BF-1045-4FE1-9107-27D131099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619" y="4183285"/>
                <a:ext cx="8642280" cy="1413528"/>
              </a:xfrm>
              <a:prstGeom prst="rect">
                <a:avLst/>
              </a:prstGeom>
              <a:blipFill>
                <a:blip r:embed="rId4"/>
                <a:stretch>
                  <a:fillRect l="-564" t="-1709" r="-1128" b="-512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>
            <a:extLst>
              <a:ext uri="{FF2B5EF4-FFF2-40B4-BE49-F238E27FC236}">
                <a16:creationId xmlns:a16="http://schemas.microsoft.com/office/drawing/2014/main" id="{F51E8C58-2B7A-C93F-A633-D3EB97FFA810}"/>
              </a:ext>
            </a:extLst>
          </p:cNvPr>
          <p:cNvSpPr txBox="1"/>
          <p:nvPr/>
        </p:nvSpPr>
        <p:spPr>
          <a:xfrm>
            <a:off x="8009594" y="291192"/>
            <a:ext cx="2925159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Mécanique Hamiltonienne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7C9CA1A-F2DA-0BEC-D4E6-BF975E98C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5471" y="1705185"/>
            <a:ext cx="1481456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0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806A87B-75B1-4892-A3AA-0075CD0D5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7DBA937-06BD-4421-B1DB-A1A6B1F6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27</a:t>
            </a:fld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53389DF-0C42-40C1-8812-D47DD0C32391}"/>
              </a:ext>
            </a:extLst>
          </p:cNvPr>
          <p:cNvSpPr txBox="1"/>
          <p:nvPr/>
        </p:nvSpPr>
        <p:spPr>
          <a:xfrm>
            <a:off x="2135412" y="995836"/>
            <a:ext cx="5824905" cy="11079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Poincaré</a:t>
            </a:r>
            <a:r>
              <a:rPr lang="fr-FR" sz="1600" dirty="0"/>
              <a:t>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Une </a:t>
            </a:r>
            <a:r>
              <a:rPr lang="fr-FR" sz="1600" dirty="0">
                <a:solidFill>
                  <a:srgbClr val="FF0000"/>
                </a:solidFill>
              </a:rPr>
              <a:t>méthode</a:t>
            </a:r>
            <a:r>
              <a:rPr lang="fr-FR" sz="1600" dirty="0"/>
              <a:t> : au lieu de rechercher des solutions, étudier les propriétés globales des </a:t>
            </a:r>
            <a:r>
              <a:rPr lang="fr-FR" sz="1600" dirty="0">
                <a:solidFill>
                  <a:srgbClr val="0070C0"/>
                </a:solidFill>
              </a:rPr>
              <a:t>classes de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Un </a:t>
            </a:r>
            <a:r>
              <a:rPr lang="fr-FR" sz="1600" dirty="0">
                <a:solidFill>
                  <a:srgbClr val="FF0000"/>
                </a:solidFill>
              </a:rPr>
              <a:t>outil</a:t>
            </a:r>
            <a:r>
              <a:rPr lang="fr-FR" sz="1600" dirty="0"/>
              <a:t> : la topologie de l’espace des phases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F7AEAAA5-1E20-4E2E-A8B7-868A5AFE4094}"/>
                  </a:ext>
                </a:extLst>
              </p:cNvPr>
              <p:cNvSpPr txBox="1"/>
              <p:nvPr/>
            </p:nvSpPr>
            <p:spPr>
              <a:xfrm>
                <a:off x="2099802" y="2291293"/>
                <a:ext cx="667178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rgbClr val="FF0000"/>
                    </a:solidFill>
                  </a:rPr>
                  <a:t>Espace des phases</a:t>
                </a:r>
              </a:p>
              <a:p>
                <a:r>
                  <a:rPr lang="fr-FR" dirty="0"/>
                  <a:t>Au lieu de visualiser les trajectoires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dirty="0"/>
                  <a:t> , les considérer dans une carte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fr-FR" dirty="0">
                    <a:solidFill>
                      <a:schemeClr val="tx1"/>
                    </a:solidFill>
                  </a:rPr>
                  <a:t> </a:t>
                </a:r>
                <a:r>
                  <a:rPr lang="fr-FR" dirty="0"/>
                  <a:t>ou mieux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r>
                  <a:rPr lang="fr-FR" dirty="0"/>
                  <a:t> avec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GB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𝑚𝑣</m:t>
                    </m:r>
                    <m:r>
                      <a:rPr lang="en-GB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fr-FR" dirty="0"/>
              </a:p>
              <a:p>
                <a:r>
                  <a:rPr lang="fr-FR" dirty="0"/>
                  <a:t>Exemple le pendule 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𝜃</m:t>
                        </m:r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F7AEAAA5-1E20-4E2E-A8B7-868A5AFE4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802" y="2291293"/>
                <a:ext cx="6671787" cy="1477328"/>
              </a:xfrm>
              <a:prstGeom prst="rect">
                <a:avLst/>
              </a:prstGeom>
              <a:blipFill>
                <a:blip r:embed="rId2"/>
                <a:stretch>
                  <a:fillRect l="-731" t="-2479" b="-57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e 8">
            <a:extLst>
              <a:ext uri="{FF2B5EF4-FFF2-40B4-BE49-F238E27FC236}">
                <a16:creationId xmlns:a16="http://schemas.microsoft.com/office/drawing/2014/main" id="{5A6B3AE9-6487-4BD6-8702-35F5F84AAE2C}"/>
              </a:ext>
            </a:extLst>
          </p:cNvPr>
          <p:cNvGrpSpPr/>
          <p:nvPr/>
        </p:nvGrpSpPr>
        <p:grpSpPr>
          <a:xfrm>
            <a:off x="7690966" y="3745621"/>
            <a:ext cx="2221961" cy="1226717"/>
            <a:chOff x="6090815" y="3301768"/>
            <a:chExt cx="1980575" cy="1837997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9D603E0-6413-4A76-AE85-5F4916C5C20B}"/>
                </a:ext>
              </a:extLst>
            </p:cNvPr>
            <p:cNvSpPr txBox="1"/>
            <p:nvPr/>
          </p:nvSpPr>
          <p:spPr>
            <a:xfrm>
              <a:off x="7605915" y="4017701"/>
              <a:ext cx="4654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C</a:t>
              </a:r>
              <a:endParaRPr lang="en-GB" sz="1400" dirty="0"/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31597FE8-9287-450A-A37C-4D516ADF5717}"/>
                </a:ext>
              </a:extLst>
            </p:cNvPr>
            <p:cNvGrpSpPr/>
            <p:nvPr/>
          </p:nvGrpSpPr>
          <p:grpSpPr>
            <a:xfrm>
              <a:off x="6090815" y="3301768"/>
              <a:ext cx="1914525" cy="1837997"/>
              <a:chOff x="6151411" y="3315765"/>
              <a:chExt cx="1914525" cy="1837997"/>
            </a:xfrm>
          </p:grpSpPr>
          <p:cxnSp>
            <p:nvCxnSpPr>
              <p:cNvPr id="12" name="Connecteur droit avec flèche 11">
                <a:extLst>
                  <a:ext uri="{FF2B5EF4-FFF2-40B4-BE49-F238E27FC236}">
                    <a16:creationId xmlns:a16="http://schemas.microsoft.com/office/drawing/2014/main" id="{EB0B308A-7B4E-4203-8E8D-B9D37EF96E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70586" y="3438032"/>
                <a:ext cx="0" cy="162877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avec flèche 12">
                <a:extLst>
                  <a:ext uri="{FF2B5EF4-FFF2-40B4-BE49-F238E27FC236}">
                    <a16:creationId xmlns:a16="http://schemas.microsoft.com/office/drawing/2014/main" id="{7C184E4B-BCDA-4A44-B0FB-69950A6026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51411" y="4314332"/>
                <a:ext cx="191452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B77C41DB-C0FC-4BAE-B6DF-639E2AC803AC}"/>
                  </a:ext>
                </a:extLst>
              </p:cNvPr>
              <p:cNvSpPr txBox="1"/>
              <p:nvPr/>
            </p:nvSpPr>
            <p:spPr>
              <a:xfrm>
                <a:off x="7772655" y="4291354"/>
                <a:ext cx="2000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ϑ</a:t>
                </a:r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ZoneTexte 14">
                    <a:extLst>
                      <a:ext uri="{FF2B5EF4-FFF2-40B4-BE49-F238E27FC236}">
                        <a16:creationId xmlns:a16="http://schemas.microsoft.com/office/drawing/2014/main" id="{F73BB107-B85C-4700-9104-A08A22ECD8B3}"/>
                      </a:ext>
                    </a:extLst>
                  </p:cNvPr>
                  <p:cNvSpPr txBox="1"/>
                  <p:nvPr/>
                </p:nvSpPr>
                <p:spPr>
                  <a:xfrm>
                    <a:off x="7170586" y="3315765"/>
                    <a:ext cx="558160" cy="7386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sub>
                          </m:sSub>
                        </m:oMath>
                      </m:oMathPara>
                    </a14:m>
                    <a:endParaRPr lang="fr-FR" sz="1200" dirty="0"/>
                  </a:p>
                  <a:p>
                    <a:r>
                      <a:rPr lang="fr-FR" sz="1200" dirty="0">
                        <a:ea typeface="Cambria Math" panose="02040503050406030204" pitchFamily="18" charset="0"/>
                      </a:rPr>
                      <a:t> </a:t>
                    </a:r>
                  </a:p>
                  <a:p>
                    <a:endParaRPr lang="en-GB" dirty="0"/>
                  </a:p>
                </p:txBody>
              </p:sp>
            </mc:Choice>
            <mc:Fallback xmlns="">
              <p:sp>
                <p:nvSpPr>
                  <p:cNvPr id="41" name="ZoneTexte 40">
                    <a:extLst>
                      <a:ext uri="{FF2B5EF4-FFF2-40B4-BE49-F238E27FC236}">
                        <a16:creationId xmlns:a16="http://schemas.microsoft.com/office/drawing/2014/main" id="{BA34CED0-F5E9-4A2D-A300-51F9A3CFB08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70586" y="3315765"/>
                    <a:ext cx="558160" cy="73866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7A240E0-D4A5-4E7C-8415-06BA0C74F907}"/>
                  </a:ext>
                </a:extLst>
              </p:cNvPr>
              <p:cNvSpPr txBox="1"/>
              <p:nvPr/>
            </p:nvSpPr>
            <p:spPr>
              <a:xfrm>
                <a:off x="6848409" y="3323322"/>
                <a:ext cx="46547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B</a:t>
                </a:r>
                <a:endParaRPr lang="en-GB" sz="1400" dirty="0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30A8AE52-1057-4F89-92EB-7EFE4E628362}"/>
                  </a:ext>
                </a:extLst>
              </p:cNvPr>
              <p:cNvSpPr txBox="1"/>
              <p:nvPr/>
            </p:nvSpPr>
            <p:spPr>
              <a:xfrm>
                <a:off x="7122020" y="4845985"/>
                <a:ext cx="46547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D</a:t>
                </a:r>
                <a:endParaRPr lang="en-GB" sz="1400" dirty="0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33C7650C-D46F-4CCC-A7B5-E55DB5FB0A4E}"/>
                  </a:ext>
                </a:extLst>
              </p:cNvPr>
              <p:cNvSpPr txBox="1"/>
              <p:nvPr/>
            </p:nvSpPr>
            <p:spPr>
              <a:xfrm>
                <a:off x="6359759" y="4013097"/>
                <a:ext cx="3457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A</a:t>
                </a:r>
                <a:endParaRPr lang="en-GB" sz="1400" dirty="0"/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26A92E08-B968-4776-96C9-336CAEBEB58E}"/>
                  </a:ext>
                </a:extLst>
              </p:cNvPr>
              <p:cNvSpPr/>
              <p:nvPr/>
            </p:nvSpPr>
            <p:spPr>
              <a:xfrm>
                <a:off x="6683173" y="3670900"/>
                <a:ext cx="990772" cy="124228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E8E9264B-C954-466A-8773-015B1FCDC798}"/>
                  </a:ext>
                </a:extLst>
              </p:cNvPr>
              <p:cNvCxnSpPr/>
              <p:nvPr/>
            </p:nvCxnSpPr>
            <p:spPr>
              <a:xfrm flipH="1">
                <a:off x="6734246" y="3829926"/>
                <a:ext cx="70929" cy="85725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6237C3C4-C84E-4D26-8CA9-D95F554054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05174" y="3850818"/>
                <a:ext cx="0" cy="83518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66DBDE76-CC2A-4DAA-B062-1A1B307F45A0}"/>
                  </a:ext>
                </a:extLst>
              </p:cNvPr>
              <p:cNvCxnSpPr/>
              <p:nvPr/>
            </p:nvCxnSpPr>
            <p:spPr>
              <a:xfrm rot="7089935" flipH="1">
                <a:off x="7521191" y="3822835"/>
                <a:ext cx="70929" cy="85725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566FCF1D-D03B-4670-903B-6BBC22C60BDA}"/>
                  </a:ext>
                </a:extLst>
              </p:cNvPr>
              <p:cNvCxnSpPr>
                <a:cxnSpLocks/>
              </p:cNvCxnSpPr>
              <p:nvPr/>
            </p:nvCxnSpPr>
            <p:spPr>
              <a:xfrm rot="7089935">
                <a:off x="7522471" y="3845862"/>
                <a:ext cx="0" cy="83518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CCD94D7D-36E6-475D-B151-1F71381184F9}"/>
                  </a:ext>
                </a:extLst>
              </p:cNvPr>
              <p:cNvCxnSpPr/>
              <p:nvPr/>
            </p:nvCxnSpPr>
            <p:spPr>
              <a:xfrm rot="11482008" flipH="1">
                <a:off x="7506830" y="4696403"/>
                <a:ext cx="70929" cy="85725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80EC02F6-345A-4CDB-9FD9-4D460CD9C7A2}"/>
                  </a:ext>
                </a:extLst>
              </p:cNvPr>
              <p:cNvCxnSpPr>
                <a:cxnSpLocks/>
              </p:cNvCxnSpPr>
              <p:nvPr/>
            </p:nvCxnSpPr>
            <p:spPr>
              <a:xfrm rot="11482008">
                <a:off x="7511426" y="4671116"/>
                <a:ext cx="0" cy="83518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72CAB419-4E74-488C-AC88-55B7CA685E0F}"/>
                  </a:ext>
                </a:extLst>
              </p:cNvPr>
              <p:cNvCxnSpPr/>
              <p:nvPr/>
            </p:nvCxnSpPr>
            <p:spPr>
              <a:xfrm rot="18781483" flipH="1">
                <a:off x="6775501" y="4697574"/>
                <a:ext cx="70929" cy="85725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5E3B08DD-B981-473D-A68D-63952CC0AF0B}"/>
                  </a:ext>
                </a:extLst>
              </p:cNvPr>
              <p:cNvCxnSpPr>
                <a:cxnSpLocks/>
              </p:cNvCxnSpPr>
              <p:nvPr/>
            </p:nvCxnSpPr>
            <p:spPr>
              <a:xfrm rot="18781483">
                <a:off x="6849629" y="4686254"/>
                <a:ext cx="0" cy="83518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53" name="Image 52">
            <a:extLst>
              <a:ext uri="{FF2B5EF4-FFF2-40B4-BE49-F238E27FC236}">
                <a16:creationId xmlns:a16="http://schemas.microsoft.com/office/drawing/2014/main" id="{257A0C73-783A-4173-A0BD-D4C113951E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356" b="30153"/>
          <a:stretch/>
        </p:blipFill>
        <p:spPr>
          <a:xfrm>
            <a:off x="2134004" y="3877642"/>
            <a:ext cx="3127244" cy="1370844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3615CC0A-4CB3-4BA6-B8D7-3EFD98DB026F}"/>
              </a:ext>
            </a:extLst>
          </p:cNvPr>
          <p:cNvSpPr txBox="1"/>
          <p:nvPr/>
        </p:nvSpPr>
        <p:spPr>
          <a:xfrm>
            <a:off x="2450005" y="5671110"/>
            <a:ext cx="8597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02060"/>
                </a:solidFill>
              </a:rPr>
              <a:t>De la trajectoire dans l’espace </a:t>
            </a:r>
            <a:r>
              <a:rPr lang="fr-FR" sz="1600" dirty="0">
                <a:solidFill>
                  <a:srgbClr val="002060"/>
                </a:solidFill>
                <a:sym typeface="Wingdings" panose="05000000000000000000" pitchFamily="2" charset="2"/>
              </a:rPr>
              <a:t></a:t>
            </a:r>
            <a:r>
              <a:rPr lang="fr-FR" sz="1600" dirty="0">
                <a:solidFill>
                  <a:srgbClr val="002060"/>
                </a:solidFill>
              </a:rPr>
              <a:t> aux trajectoires dans l’espace des phases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E031B65-FA0C-4A45-A965-E56A84D09C4E}"/>
              </a:ext>
            </a:extLst>
          </p:cNvPr>
          <p:cNvGrpSpPr/>
          <p:nvPr/>
        </p:nvGrpSpPr>
        <p:grpSpPr>
          <a:xfrm>
            <a:off x="5272446" y="3997413"/>
            <a:ext cx="2446443" cy="1098036"/>
            <a:chOff x="5763002" y="4149021"/>
            <a:chExt cx="2446443" cy="1098036"/>
          </a:xfrm>
        </p:grpSpPr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02499938-0CB6-472C-B472-2E3F657D1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96250" y="4149021"/>
              <a:ext cx="2413195" cy="92330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A950D93A-F1A4-4FFD-9C9B-D86AF06188DB}"/>
                    </a:ext>
                  </a:extLst>
                </p:cNvPr>
                <p:cNvSpPr txBox="1"/>
                <p:nvPr/>
              </p:nvSpPr>
              <p:spPr>
                <a:xfrm>
                  <a:off x="6566227" y="4946114"/>
                  <a:ext cx="569791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sz="1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fr-FR" sz="1000" b="0" i="1" smtClean="0">
                            <a:latin typeface="Cambria Math" panose="02040503050406030204" pitchFamily="18" charset="0"/>
                          </a:rPr>
                          <m:t>&gt;0</m:t>
                        </m:r>
                      </m:oMath>
                    </m:oMathPara>
                  </a14:m>
                  <a:endParaRPr lang="fr-FR" sz="1000" dirty="0"/>
                </a:p>
              </p:txBody>
            </p:sp>
          </mc:Choice>
          <mc:Fallback xmlns=""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A950D93A-F1A4-4FFD-9C9B-D86AF06188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6227" y="4946114"/>
                  <a:ext cx="569791" cy="24622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ZoneTexte 55">
                  <a:extLst>
                    <a:ext uri="{FF2B5EF4-FFF2-40B4-BE49-F238E27FC236}">
                      <a16:creationId xmlns:a16="http://schemas.microsoft.com/office/drawing/2014/main" id="{7662C504-9A11-4568-B2B4-B560CEDE2A81}"/>
                    </a:ext>
                  </a:extLst>
                </p:cNvPr>
                <p:cNvSpPr txBox="1"/>
                <p:nvPr/>
              </p:nvSpPr>
              <p:spPr>
                <a:xfrm>
                  <a:off x="7540835" y="5000836"/>
                  <a:ext cx="569791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sz="1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fr-FR" sz="1000" b="0" i="1" smtClean="0">
                            <a:latin typeface="Cambria Math" panose="02040503050406030204" pitchFamily="18" charset="0"/>
                          </a:rPr>
                          <m:t>&lt;0</m:t>
                        </m:r>
                      </m:oMath>
                    </m:oMathPara>
                  </a14:m>
                  <a:endParaRPr lang="fr-FR" sz="1000" dirty="0"/>
                </a:p>
              </p:txBody>
            </p:sp>
          </mc:Choice>
          <mc:Fallback xmlns="">
            <p:sp>
              <p:nvSpPr>
                <p:cNvPr id="56" name="ZoneTexte 55">
                  <a:extLst>
                    <a:ext uri="{FF2B5EF4-FFF2-40B4-BE49-F238E27FC236}">
                      <a16:creationId xmlns:a16="http://schemas.microsoft.com/office/drawing/2014/main" id="{7662C504-9A11-4568-B2B4-B560CEDE2A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0835" y="5000836"/>
                  <a:ext cx="569791" cy="24622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FE016A0A-4311-40BE-B226-A1A3074768CA}"/>
                    </a:ext>
                  </a:extLst>
                </p:cNvPr>
                <p:cNvSpPr txBox="1"/>
                <p:nvPr/>
              </p:nvSpPr>
              <p:spPr>
                <a:xfrm>
                  <a:off x="5763002" y="4836691"/>
                  <a:ext cx="569791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sz="1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fr-FR" sz="10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fr-FR" sz="1000" dirty="0"/>
                </a:p>
              </p:txBody>
            </p:sp>
          </mc:Choice>
          <mc:Fallback xmlns=""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FE016A0A-4311-40BE-B226-A1A3074768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3002" y="4836691"/>
                  <a:ext cx="569791" cy="24622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ZoneTexte 57">
                  <a:extLst>
                    <a:ext uri="{FF2B5EF4-FFF2-40B4-BE49-F238E27FC236}">
                      <a16:creationId xmlns:a16="http://schemas.microsoft.com/office/drawing/2014/main" id="{36D2D3B5-E086-478D-AED0-0119392E266B}"/>
                    </a:ext>
                  </a:extLst>
                </p:cNvPr>
                <p:cNvSpPr txBox="1"/>
                <p:nvPr/>
              </p:nvSpPr>
              <p:spPr>
                <a:xfrm>
                  <a:off x="7105869" y="4790362"/>
                  <a:ext cx="569791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sz="1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fr-FR" sz="10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fr-FR" sz="1000" dirty="0"/>
                </a:p>
              </p:txBody>
            </p:sp>
          </mc:Choice>
          <mc:Fallback xmlns="">
            <p:sp>
              <p:nvSpPr>
                <p:cNvPr id="58" name="ZoneTexte 57">
                  <a:extLst>
                    <a:ext uri="{FF2B5EF4-FFF2-40B4-BE49-F238E27FC236}">
                      <a16:creationId xmlns:a16="http://schemas.microsoft.com/office/drawing/2014/main" id="{36D2D3B5-E086-478D-AED0-0119392E26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5869" y="4790362"/>
                  <a:ext cx="569791" cy="24622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CEC825-41F4-12B8-1576-5E29E6DBA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340" y="2871737"/>
            <a:ext cx="1876425" cy="258127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0BE52B6-4C0D-9944-506A-B1BD46C003C5}"/>
              </a:ext>
            </a:extLst>
          </p:cNvPr>
          <p:cNvSpPr txBox="1"/>
          <p:nvPr/>
        </p:nvSpPr>
        <p:spPr>
          <a:xfrm>
            <a:off x="5162878" y="249534"/>
            <a:ext cx="5523657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Mécanique Hamiltonienne et espaces des phases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E797E07F-DCF8-9CB6-4D76-D8DB0CB2899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20335" b="40036"/>
          <a:stretch/>
        </p:blipFill>
        <p:spPr>
          <a:xfrm>
            <a:off x="8834355" y="1006293"/>
            <a:ext cx="1767873" cy="1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8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9CB5C24-B3D8-43D4-9B98-41358EE1A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DDC67B1-A072-4227-B7B4-DD648CE9A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28</a:t>
            </a:fld>
            <a:endParaRPr lang="en-GB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05D7BFD-DF42-4246-B36F-8D3844C2FCAC}"/>
              </a:ext>
            </a:extLst>
          </p:cNvPr>
          <p:cNvGrpSpPr/>
          <p:nvPr/>
        </p:nvGrpSpPr>
        <p:grpSpPr>
          <a:xfrm>
            <a:off x="6373420" y="1048984"/>
            <a:ext cx="1157928" cy="1848126"/>
            <a:chOff x="9216428" y="1032094"/>
            <a:chExt cx="1606368" cy="2614403"/>
          </a:xfrm>
        </p:grpSpPr>
        <p:pic>
          <p:nvPicPr>
            <p:cNvPr id="11" name="Picture 2" descr="Tutorial 1: The simple pendulum — Scientific Python: a ...">
              <a:extLst>
                <a:ext uri="{FF2B5EF4-FFF2-40B4-BE49-F238E27FC236}">
                  <a16:creationId xmlns:a16="http://schemas.microsoft.com/office/drawing/2014/main" id="{E0A8B4AB-3CF5-4171-989C-8F84E7A0BAC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428" y="1032094"/>
              <a:ext cx="1358962" cy="244374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20A00E7-6676-458A-9599-B401F992EBF4}"/>
                </a:ext>
              </a:extLst>
            </p:cNvPr>
            <p:cNvSpPr txBox="1"/>
            <p:nvPr/>
          </p:nvSpPr>
          <p:spPr>
            <a:xfrm rot="5400000">
              <a:off x="9456114" y="2279816"/>
              <a:ext cx="2455831" cy="277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00" dirty="0"/>
                <a:t>scientific-python.readthedocs.io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AAF1754-BFDA-4AE5-986B-97AA39D86377}"/>
              </a:ext>
            </a:extLst>
          </p:cNvPr>
          <p:cNvGrpSpPr/>
          <p:nvPr/>
        </p:nvGrpSpPr>
        <p:grpSpPr>
          <a:xfrm>
            <a:off x="2742415" y="1060053"/>
            <a:ext cx="2717469" cy="1865844"/>
            <a:chOff x="2742415" y="1060053"/>
            <a:chExt cx="2717469" cy="1865844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8B6F5A07-3A4C-4EB4-914E-FFCA550BEB5B}"/>
                </a:ext>
              </a:extLst>
            </p:cNvPr>
            <p:cNvGrpSpPr/>
            <p:nvPr/>
          </p:nvGrpSpPr>
          <p:grpSpPr>
            <a:xfrm>
              <a:off x="2742415" y="1060053"/>
              <a:ext cx="2717469" cy="1748521"/>
              <a:chOff x="2589887" y="965196"/>
              <a:chExt cx="3649704" cy="2130239"/>
            </a:xfrm>
          </p:grpSpPr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A50051AD-5387-482F-B6B5-BF7CAB80BB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89887" y="965196"/>
                <a:ext cx="3086141" cy="1879381"/>
              </a:xfrm>
              <a:prstGeom prst="rect">
                <a:avLst/>
              </a:prstGeom>
            </p:spPr>
          </p:pic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279A32D3-58C2-4FCD-96F0-3DE284670794}"/>
                  </a:ext>
                </a:extLst>
              </p:cNvPr>
              <p:cNvSpPr txBox="1"/>
              <p:nvPr/>
            </p:nvSpPr>
            <p:spPr>
              <a:xfrm rot="5400000">
                <a:off x="4958090" y="1813935"/>
                <a:ext cx="1942961" cy="6200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800" dirty="0">
                    <a:hlinkClick r:id="rId4"/>
                  </a:rPr>
                  <a:t>Espace des phases du pendule simple</a:t>
                </a:r>
              </a:p>
              <a:p>
                <a:r>
                  <a:rPr lang="fr-FR" sz="800" dirty="0">
                    <a:hlinkClick r:id="rId4"/>
                  </a:rPr>
                  <a:t> </a:t>
                </a:r>
                <a:r>
                  <a:rPr lang="fr-FR" sz="800" dirty="0"/>
                  <a:t>Domaine public</a:t>
                </a:r>
              </a:p>
            </p:txBody>
          </p:sp>
        </p:grp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FEB34D3-A72C-4A4A-ABBA-D286457E256B}"/>
                </a:ext>
              </a:extLst>
            </p:cNvPr>
            <p:cNvSpPr txBox="1"/>
            <p:nvPr/>
          </p:nvSpPr>
          <p:spPr>
            <a:xfrm>
              <a:off x="3088524" y="2648898"/>
              <a:ext cx="1870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0070C0"/>
                  </a:solidFill>
                </a:rPr>
                <a:t>Pendule non amorti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DE93978C-6269-4784-AE2E-1122A1F364E7}"/>
              </a:ext>
            </a:extLst>
          </p:cNvPr>
          <p:cNvSpPr txBox="1"/>
          <p:nvPr/>
        </p:nvSpPr>
        <p:spPr>
          <a:xfrm>
            <a:off x="8327271" y="2764286"/>
            <a:ext cx="217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Portrait de phase du pendule amorti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FC91A59-43C7-459D-8C26-79936849FBE9}"/>
              </a:ext>
            </a:extLst>
          </p:cNvPr>
          <p:cNvSpPr txBox="1"/>
          <p:nvPr/>
        </p:nvSpPr>
        <p:spPr>
          <a:xfrm rot="5400000">
            <a:off x="9663612" y="1953621"/>
            <a:ext cx="18304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/>
              <a:t>By </a:t>
            </a:r>
            <a:r>
              <a:rPr lang="fr-FR" sz="800" dirty="0">
                <a:hlinkClick r:id="rId5"/>
              </a:rPr>
              <a:t>Marchetti</a:t>
            </a:r>
            <a:r>
              <a:rPr lang="fr-FR" sz="800" dirty="0"/>
              <a:t>- CC A-SA-3.0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4082716-A22F-4FAF-A1F6-1B695345755F}"/>
              </a:ext>
            </a:extLst>
          </p:cNvPr>
          <p:cNvSpPr txBox="1"/>
          <p:nvPr/>
        </p:nvSpPr>
        <p:spPr>
          <a:xfrm>
            <a:off x="8410725" y="3534599"/>
            <a:ext cx="3099987" cy="16004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Trajectoires ne se coupent pas (bifurcations possibles)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Si énergie conservée, l’aire/volume des familles de solutions est conservée </a:t>
            </a:r>
            <a:r>
              <a:rPr lang="fr-FR" sz="1400" dirty="0">
                <a:hlinkClick r:id="rId6"/>
              </a:rPr>
              <a:t>(Voir la vidéo</a:t>
            </a:r>
            <a:r>
              <a:rPr lang="fr-FR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Etc.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839E85A-D952-0589-5F96-10E1FCD0F7E7}"/>
              </a:ext>
            </a:extLst>
          </p:cNvPr>
          <p:cNvGrpSpPr/>
          <p:nvPr/>
        </p:nvGrpSpPr>
        <p:grpSpPr>
          <a:xfrm>
            <a:off x="5040271" y="3252868"/>
            <a:ext cx="2797008" cy="2562731"/>
            <a:chOff x="1348074" y="3033686"/>
            <a:chExt cx="2797008" cy="2562731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722458BA-5A28-4E6C-9D5C-1C7FB59E7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6962" t="14804"/>
            <a:stretch/>
          </p:blipFill>
          <p:spPr>
            <a:xfrm>
              <a:off x="2715886" y="3033686"/>
              <a:ext cx="1429196" cy="1542614"/>
            </a:xfrm>
            <a:prstGeom prst="rect">
              <a:avLst/>
            </a:prstGeom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B581BCDF-1EB1-4EE9-BC4A-58FC90A849CF}"/>
                </a:ext>
              </a:extLst>
            </p:cNvPr>
            <p:cNvSpPr txBox="1"/>
            <p:nvPr/>
          </p:nvSpPr>
          <p:spPr>
            <a:xfrm>
              <a:off x="1348074" y="5073197"/>
              <a:ext cx="22052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0070C0"/>
                  </a:solidFill>
                </a:rPr>
                <a:t>Topologie de l’espace des phases</a:t>
              </a: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752C825C-3CD1-DFF2-954E-95B29CDBF45B}"/>
              </a:ext>
            </a:extLst>
          </p:cNvPr>
          <p:cNvSpPr txBox="1"/>
          <p:nvPr/>
        </p:nvSpPr>
        <p:spPr>
          <a:xfrm>
            <a:off x="2231282" y="4968343"/>
            <a:ext cx="3426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70C0"/>
                </a:solidFill>
              </a:rPr>
              <a:t>L’espace des phases d’un pendule amorti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1CF119B-FAD8-21F8-9D1D-5253BC81D618}"/>
              </a:ext>
            </a:extLst>
          </p:cNvPr>
          <p:cNvSpPr txBox="1"/>
          <p:nvPr/>
        </p:nvSpPr>
        <p:spPr>
          <a:xfrm>
            <a:off x="6217042" y="249534"/>
            <a:ext cx="4469493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Espace des phases : le pendule simple</a:t>
            </a:r>
            <a:endParaRPr lang="en-GB" sz="1600" dirty="0">
              <a:solidFill>
                <a:srgbClr val="FF0000"/>
              </a:solidFill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47A37F3-C87F-7564-CB91-C2E379D4F2D3}"/>
              </a:ext>
            </a:extLst>
          </p:cNvPr>
          <p:cNvGrpSpPr/>
          <p:nvPr/>
        </p:nvGrpSpPr>
        <p:grpSpPr>
          <a:xfrm>
            <a:off x="2437659" y="3194254"/>
            <a:ext cx="3426959" cy="1721663"/>
            <a:chOff x="2437659" y="3194254"/>
            <a:chExt cx="3426959" cy="1721663"/>
          </a:xfrm>
        </p:grpSpPr>
        <p:pic>
          <p:nvPicPr>
            <p:cNvPr id="13" name="Image 12">
              <a:hlinkClick r:id="rId8"/>
              <a:extLst>
                <a:ext uri="{FF2B5EF4-FFF2-40B4-BE49-F238E27FC236}">
                  <a16:creationId xmlns:a16="http://schemas.microsoft.com/office/drawing/2014/main" id="{6491F7D8-9D42-7904-0158-39A491EB5D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8222" t="36976" r="25154" b="22886"/>
            <a:stretch/>
          </p:blipFill>
          <p:spPr>
            <a:xfrm>
              <a:off x="2538584" y="3194254"/>
              <a:ext cx="3141085" cy="1521056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588CEF0-3135-2BE5-03DB-8452860646EB}"/>
                </a:ext>
              </a:extLst>
            </p:cNvPr>
            <p:cNvSpPr txBox="1"/>
            <p:nvPr/>
          </p:nvSpPr>
          <p:spPr>
            <a:xfrm>
              <a:off x="2437659" y="4685085"/>
              <a:ext cx="3426959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900" dirty="0"/>
                <a:t>https://experiences.mathemarium.fr//Pendule-simple.html</a:t>
              </a:r>
            </a:p>
          </p:txBody>
        </p:sp>
      </p:grpSp>
      <p:pic>
        <p:nvPicPr>
          <p:cNvPr id="22" name="Image 21" descr="Une image contenant texte, capture d’écran, diagramme, logiciel&#10;&#10;Le contenu généré par l’IA peut être incorrect.">
            <a:extLst>
              <a:ext uri="{FF2B5EF4-FFF2-40B4-BE49-F238E27FC236}">
                <a16:creationId xmlns:a16="http://schemas.microsoft.com/office/drawing/2014/main" id="{26BFC87D-F1DE-4680-0B6C-E56197D3E8A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0977" t="34048" r="35718" b="17698"/>
          <a:stretch>
            <a:fillRect/>
          </a:stretch>
        </p:blipFill>
        <p:spPr>
          <a:xfrm>
            <a:off x="8302338" y="1060053"/>
            <a:ext cx="2102797" cy="1713742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B250ED1D-FE06-2A77-5C7A-CD92EE5CA6B3}"/>
              </a:ext>
            </a:extLst>
          </p:cNvPr>
          <p:cNvSpPr txBox="1"/>
          <p:nvPr/>
        </p:nvSpPr>
        <p:spPr>
          <a:xfrm rot="5400000">
            <a:off x="7066240" y="3992984"/>
            <a:ext cx="181290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>
                <a:hlinkClick r:id="rId11"/>
              </a:rPr>
              <a:t>Henri Poincaré</a:t>
            </a:r>
            <a:r>
              <a:rPr lang="fr-FR" sz="800" dirty="0"/>
              <a:t>-Public </a:t>
            </a:r>
            <a:r>
              <a:rPr lang="fr-FR" sz="800" dirty="0" err="1"/>
              <a:t>domain</a:t>
            </a:r>
            <a:endParaRPr lang="fr-FR" sz="8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FD63662-2C1A-B1CB-3A1C-A61043A43EF9}"/>
              </a:ext>
            </a:extLst>
          </p:cNvPr>
          <p:cNvSpPr txBox="1"/>
          <p:nvPr/>
        </p:nvSpPr>
        <p:spPr>
          <a:xfrm>
            <a:off x="6346851" y="4689542"/>
            <a:ext cx="1504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Henri Poincaré</a:t>
            </a:r>
          </a:p>
        </p:txBody>
      </p:sp>
    </p:spTree>
    <p:extLst>
      <p:ext uri="{BB962C8B-B14F-4D97-AF65-F5344CB8AC3E}">
        <p14:creationId xmlns:p14="http://schemas.microsoft.com/office/powerpoint/2010/main" val="70728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6" grpId="0" animBg="1"/>
      <p:bldP spid="20" grpId="0"/>
      <p:bldP spid="27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867CD07-8EA1-48C7-95EB-7BDC4137D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9759CA8-46D4-408C-853C-F7268A21A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29</a:t>
            </a:fld>
            <a:endParaRPr lang="en-GB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F21979A-439B-ECF5-73F0-CFBD345161B7}"/>
              </a:ext>
            </a:extLst>
          </p:cNvPr>
          <p:cNvGrpSpPr/>
          <p:nvPr/>
        </p:nvGrpSpPr>
        <p:grpSpPr>
          <a:xfrm>
            <a:off x="2330661" y="1224406"/>
            <a:ext cx="4364788" cy="1963082"/>
            <a:chOff x="6321748" y="1262280"/>
            <a:chExt cx="4364788" cy="1963082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D530DCF-6211-5900-649E-4EF85AFD6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21748" y="1262280"/>
              <a:ext cx="2639797" cy="1963082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FA8FE4E1-9ADC-6CD3-68FC-896ACB18A252}"/>
                </a:ext>
              </a:extLst>
            </p:cNvPr>
            <p:cNvSpPr txBox="1"/>
            <p:nvPr/>
          </p:nvSpPr>
          <p:spPr>
            <a:xfrm>
              <a:off x="9206175" y="1616462"/>
              <a:ext cx="14803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70C0"/>
                  </a:solidFill>
                  <a:sym typeface="Wingdings" panose="05000000000000000000" pitchFamily="2" charset="2"/>
                </a:rPr>
                <a:t> </a:t>
              </a:r>
              <a:r>
                <a:rPr lang="fr-FR" sz="1600" dirty="0">
                  <a:solidFill>
                    <a:srgbClr val="0070C0"/>
                  </a:solidFill>
                </a:rPr>
                <a:t>Évolution d’une famille de solutions</a:t>
              </a: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308399FA-8A3E-E95C-A9FE-700312B692B2}"/>
              </a:ext>
            </a:extLst>
          </p:cNvPr>
          <p:cNvSpPr txBox="1"/>
          <p:nvPr/>
        </p:nvSpPr>
        <p:spPr>
          <a:xfrm>
            <a:off x="5464886" y="249534"/>
            <a:ext cx="5221650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Espace des phases : vers la mécanique quantique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0C8B57C-D893-3203-C95C-F43DA59DAEB2}"/>
              </a:ext>
            </a:extLst>
          </p:cNvPr>
          <p:cNvSpPr txBox="1"/>
          <p:nvPr/>
        </p:nvSpPr>
        <p:spPr>
          <a:xfrm>
            <a:off x="2233858" y="3670512"/>
            <a:ext cx="8175780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Une trajectoire d‘une </a:t>
            </a:r>
            <a:r>
              <a:rPr lang="fr-FR" dirty="0">
                <a:solidFill>
                  <a:srgbClr val="FF0000"/>
                </a:solidFill>
              </a:rPr>
              <a:t>particule</a:t>
            </a:r>
            <a:r>
              <a:rPr lang="fr-FR" dirty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Classique : évolution </a:t>
            </a:r>
            <a:r>
              <a:rPr lang="fr-FR" dirty="0">
                <a:solidFill>
                  <a:srgbClr val="0070C0"/>
                </a:solidFill>
              </a:rPr>
              <a:t>d’un point </a:t>
            </a:r>
            <a:r>
              <a:rPr lang="fr-FR" dirty="0"/>
              <a:t>dans l’espace des phases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Quantique (approximation) : évolution </a:t>
            </a:r>
            <a:r>
              <a:rPr lang="fr-FR" dirty="0">
                <a:solidFill>
                  <a:srgbClr val="0070C0"/>
                </a:solidFill>
              </a:rPr>
              <a:t>d’un nuage de points </a:t>
            </a:r>
            <a:r>
              <a:rPr lang="fr-FR" dirty="0"/>
              <a:t>dans l’espace des phases.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F18A2ED-0A6C-4B62-163C-0AE743CEC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174" y="1390763"/>
            <a:ext cx="2338806" cy="155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73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4231383-C187-45EC-B44B-8D9A4797A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DD2168A-3BF7-4569-81E7-76943978A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41AFE6-2665-43BE-991C-B5C338BCEB71}"/>
              </a:ext>
            </a:extLst>
          </p:cNvPr>
          <p:cNvSpPr/>
          <p:nvPr/>
        </p:nvSpPr>
        <p:spPr>
          <a:xfrm>
            <a:off x="7070834" y="413302"/>
            <a:ext cx="37679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interactions fondamentales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7B6F0EE-FAB3-408C-9C98-2C5A1F160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70" y="1152693"/>
            <a:ext cx="3362611" cy="162505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115DD47-4626-4C6B-9037-965DC2D0A78C}"/>
              </a:ext>
            </a:extLst>
          </p:cNvPr>
          <p:cNvSpPr txBox="1"/>
          <p:nvPr/>
        </p:nvSpPr>
        <p:spPr>
          <a:xfrm>
            <a:off x="2266384" y="1200340"/>
            <a:ext cx="3892990" cy="13234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La première loi « universelle » : attraction entre les corps « </a:t>
            </a:r>
            <a:r>
              <a:rPr lang="fr-FR" sz="1600" dirty="0">
                <a:solidFill>
                  <a:srgbClr val="0070C0"/>
                </a:solidFill>
              </a:rPr>
              <a:t>graves</a:t>
            </a:r>
            <a:r>
              <a:rPr lang="fr-FR" sz="1600" dirty="0"/>
              <a:t> » (Newton, XVII</a:t>
            </a:r>
            <a:r>
              <a:rPr lang="fr-FR" sz="1600" baseline="30000" dirty="0"/>
              <a:t>ème</a:t>
            </a:r>
            <a:r>
              <a:rPr lang="fr-FR" sz="1600" dirty="0"/>
              <a:t> siècle) ; suivie de l’</a:t>
            </a:r>
            <a:r>
              <a:rPr lang="fr-FR" sz="1600" dirty="0">
                <a:solidFill>
                  <a:srgbClr val="0070C0"/>
                </a:solidFill>
              </a:rPr>
              <a:t>interaction électromagnétique </a:t>
            </a:r>
            <a:r>
              <a:rPr lang="fr-FR" sz="1600" dirty="0"/>
              <a:t>(Coulomb, XVIII</a:t>
            </a:r>
            <a:r>
              <a:rPr lang="fr-FR" sz="1600" baseline="30000" dirty="0"/>
              <a:t>ème</a:t>
            </a:r>
            <a:r>
              <a:rPr lang="fr-FR" sz="1600" dirty="0"/>
              <a:t> siècle)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9CAC066-F1A4-4D77-8885-D2C9A0A39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404" y="2958223"/>
            <a:ext cx="5836598" cy="19505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5BB8710-31AF-449F-972B-CE13753002AE}"/>
                  </a:ext>
                </a:extLst>
              </p:cNvPr>
              <p:cNvSpPr txBox="1"/>
              <p:nvPr/>
            </p:nvSpPr>
            <p:spPr>
              <a:xfrm>
                <a:off x="7812147" y="3120688"/>
                <a:ext cx="2405204" cy="5140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fr-FR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fr-FR" sz="1600" i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fr-FR" sz="16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fr-FR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5BB8710-31AF-449F-972B-CE13753002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147" y="3120688"/>
                <a:ext cx="2405204" cy="514051"/>
              </a:xfrm>
              <a:prstGeom prst="rect">
                <a:avLst/>
              </a:prstGeom>
              <a:blipFill>
                <a:blip r:embed="rId4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A6452DD-3ED1-43E8-BC93-642C6A600BEA}"/>
                  </a:ext>
                </a:extLst>
              </p:cNvPr>
              <p:cNvSpPr txBox="1"/>
              <p:nvPr/>
            </p:nvSpPr>
            <p:spPr>
              <a:xfrm>
                <a:off x="8044897" y="4347707"/>
                <a:ext cx="1939704" cy="5967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fr-FR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fr-FR" sz="1600" i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fr-FR" sz="16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A6452DD-3ED1-43E8-BC93-642C6A600B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897" y="4347707"/>
                <a:ext cx="1939704" cy="5967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D450CDF-EE12-4CEA-8E31-967B7E515B84}"/>
              </a:ext>
            </a:extLst>
          </p:cNvPr>
          <p:cNvCxnSpPr/>
          <p:nvPr/>
        </p:nvCxnSpPr>
        <p:spPr>
          <a:xfrm flipH="1">
            <a:off x="7595857" y="3467483"/>
            <a:ext cx="588023" cy="29400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007E3C1-9D34-489D-B1F2-94B0C9392E3B}"/>
              </a:ext>
            </a:extLst>
          </p:cNvPr>
          <p:cNvCxnSpPr>
            <a:cxnSpLocks/>
          </p:cNvCxnSpPr>
          <p:nvPr/>
        </p:nvCxnSpPr>
        <p:spPr>
          <a:xfrm flipH="1" flipV="1">
            <a:off x="7601856" y="4235032"/>
            <a:ext cx="582024" cy="31886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FCD4E75-1078-48DE-8769-A52CC4E74D34}"/>
              </a:ext>
            </a:extLst>
          </p:cNvPr>
          <p:cNvCxnSpPr>
            <a:cxnSpLocks/>
          </p:cNvCxnSpPr>
          <p:nvPr/>
        </p:nvCxnSpPr>
        <p:spPr>
          <a:xfrm flipV="1">
            <a:off x="4354716" y="4706299"/>
            <a:ext cx="551175" cy="31255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FF4CB039-A768-4AD4-9062-61EB2F35B57C}"/>
              </a:ext>
            </a:extLst>
          </p:cNvPr>
          <p:cNvSpPr txBox="1"/>
          <p:nvPr/>
        </p:nvSpPr>
        <p:spPr>
          <a:xfrm>
            <a:off x="3591592" y="4917463"/>
            <a:ext cx="1023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charge</a:t>
            </a:r>
          </a:p>
        </p:txBody>
      </p:sp>
      <p:sp>
        <p:nvSpPr>
          <p:cNvPr id="27" name="Nuage 26">
            <a:extLst>
              <a:ext uri="{FF2B5EF4-FFF2-40B4-BE49-F238E27FC236}">
                <a16:creationId xmlns:a16="http://schemas.microsoft.com/office/drawing/2014/main" id="{D240AFB3-EF7A-4F91-9C90-13093E2AA07B}"/>
              </a:ext>
            </a:extLst>
          </p:cNvPr>
          <p:cNvSpPr/>
          <p:nvPr/>
        </p:nvSpPr>
        <p:spPr>
          <a:xfrm>
            <a:off x="4615250" y="5121837"/>
            <a:ext cx="3139006" cy="64930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Interaction à distance (quel vecteur ?)</a:t>
            </a:r>
          </a:p>
        </p:txBody>
      </p:sp>
    </p:spTree>
    <p:extLst>
      <p:ext uri="{BB962C8B-B14F-4D97-AF65-F5344CB8AC3E}">
        <p14:creationId xmlns:p14="http://schemas.microsoft.com/office/powerpoint/2010/main" val="295638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1" grpId="0"/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6AA76CA-B191-4696-BA77-9E8BA90B8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6C41B91-8B12-44DA-B055-5BEAF9F2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E10AC3-6375-4FBE-847A-7B8B9B65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30</a:t>
            </a:fld>
            <a:endParaRPr lang="en-GB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5A4899B-650E-41DA-9B4B-605BC3EB71B2}"/>
              </a:ext>
            </a:extLst>
          </p:cNvPr>
          <p:cNvGrpSpPr/>
          <p:nvPr/>
        </p:nvGrpSpPr>
        <p:grpSpPr>
          <a:xfrm>
            <a:off x="2171769" y="1133617"/>
            <a:ext cx="2954433" cy="2587673"/>
            <a:chOff x="2797934" y="1831695"/>
            <a:chExt cx="2954433" cy="2587673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17B5BCB2-97BE-4810-9B18-ECDEB5B59216}"/>
                </a:ext>
              </a:extLst>
            </p:cNvPr>
            <p:cNvGrpSpPr/>
            <p:nvPr/>
          </p:nvGrpSpPr>
          <p:grpSpPr>
            <a:xfrm>
              <a:off x="2797934" y="2638838"/>
              <a:ext cx="2589075" cy="1580323"/>
              <a:chOff x="2589212" y="1659834"/>
              <a:chExt cx="3017281" cy="1898373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B3E45582-25E7-40D8-BC78-D21F7DCA9E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89212" y="1659834"/>
                <a:ext cx="3017281" cy="1898373"/>
              </a:xfrm>
              <a:prstGeom prst="rect">
                <a:avLst/>
              </a:prstGeom>
              <a:effectLst>
                <a:softEdge rad="76200"/>
              </a:effectLst>
            </p:spPr>
          </p:pic>
          <p:pic>
            <p:nvPicPr>
              <p:cNvPr id="7" name="Image 6" descr="Une image contenant texte&#10;&#10;Description générée automatiquement">
                <a:extLst>
                  <a:ext uri="{FF2B5EF4-FFF2-40B4-BE49-F238E27FC236}">
                    <a16:creationId xmlns:a16="http://schemas.microsoft.com/office/drawing/2014/main" id="{CF068E9D-7E6A-4D37-9D47-ABBD10A1C2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6259" y="1687082"/>
                <a:ext cx="886158" cy="886158"/>
              </a:xfrm>
              <a:prstGeom prst="rect">
                <a:avLst/>
              </a:prstGeom>
              <a:effectLst>
                <a:softEdge rad="139700"/>
              </a:effectLst>
            </p:spPr>
          </p:pic>
        </p:grpSp>
        <p:sp>
          <p:nvSpPr>
            <p:cNvPr id="9" name="Bulle narrative : ronde 8">
              <a:extLst>
                <a:ext uri="{FF2B5EF4-FFF2-40B4-BE49-F238E27FC236}">
                  <a16:creationId xmlns:a16="http://schemas.microsoft.com/office/drawing/2014/main" id="{0CEE1102-53BD-4CBF-B27B-4F10D62B4135}"/>
                </a:ext>
              </a:extLst>
            </p:cNvPr>
            <p:cNvSpPr/>
            <p:nvPr/>
          </p:nvSpPr>
          <p:spPr>
            <a:xfrm>
              <a:off x="3539147" y="1831695"/>
              <a:ext cx="2213220" cy="745435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/>
                <a:t>C’est la FORCE</a:t>
              </a:r>
              <a:endParaRPr lang="fr-FR" sz="2400" dirty="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8188267-F1ED-4095-95A5-CFFB9EDD8EDD}"/>
                </a:ext>
              </a:extLst>
            </p:cNvPr>
            <p:cNvSpPr txBox="1"/>
            <p:nvPr/>
          </p:nvSpPr>
          <p:spPr>
            <a:xfrm>
              <a:off x="3511612" y="4142369"/>
              <a:ext cx="8616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Newton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7A8A8FC1-8913-4406-9299-1AFFC24C1F2D}"/>
              </a:ext>
            </a:extLst>
          </p:cNvPr>
          <p:cNvGrpSpPr/>
          <p:nvPr/>
        </p:nvGrpSpPr>
        <p:grpSpPr>
          <a:xfrm>
            <a:off x="8339508" y="1707270"/>
            <a:ext cx="3421858" cy="2816651"/>
            <a:chOff x="8339508" y="1707270"/>
            <a:chExt cx="3421858" cy="2816651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803CA92E-B9D0-4568-B4D7-3D30F629D19A}"/>
                </a:ext>
              </a:extLst>
            </p:cNvPr>
            <p:cNvGrpSpPr/>
            <p:nvPr/>
          </p:nvGrpSpPr>
          <p:grpSpPr>
            <a:xfrm>
              <a:off x="8339508" y="2035322"/>
              <a:ext cx="2417277" cy="2488599"/>
              <a:chOff x="7462219" y="1995192"/>
              <a:chExt cx="2417277" cy="2488599"/>
            </a:xfrm>
          </p:grpSpPr>
          <p:grpSp>
            <p:nvGrpSpPr>
              <p:cNvPr id="15" name="Groupe 14">
                <a:extLst>
                  <a:ext uri="{FF2B5EF4-FFF2-40B4-BE49-F238E27FC236}">
                    <a16:creationId xmlns:a16="http://schemas.microsoft.com/office/drawing/2014/main" id="{3A7346EF-B2D5-4D36-B7E0-C38424383B33}"/>
                  </a:ext>
                </a:extLst>
              </p:cNvPr>
              <p:cNvGrpSpPr/>
              <p:nvPr/>
            </p:nvGrpSpPr>
            <p:grpSpPr>
              <a:xfrm>
                <a:off x="7462219" y="1995192"/>
                <a:ext cx="2417277" cy="2188264"/>
                <a:chOff x="5961410" y="1409701"/>
                <a:chExt cx="3714750" cy="3371850"/>
              </a:xfrm>
            </p:grpSpPr>
            <p:pic>
              <p:nvPicPr>
                <p:cNvPr id="11" name="Image 10">
                  <a:extLst>
                    <a:ext uri="{FF2B5EF4-FFF2-40B4-BE49-F238E27FC236}">
                      <a16:creationId xmlns:a16="http://schemas.microsoft.com/office/drawing/2014/main" id="{80A0B422-EA29-452D-AB35-B1B58C1387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961410" y="1409701"/>
                  <a:ext cx="3714750" cy="3371850"/>
                </a:xfrm>
                <a:prstGeom prst="rect">
                  <a:avLst/>
                </a:prstGeom>
              </p:spPr>
            </p:pic>
            <p:pic>
              <p:nvPicPr>
                <p:cNvPr id="14" name="Image 13" descr="Une image contenant personne, sombre&#10;&#10;Description générée automatiquement">
                  <a:extLst>
                    <a:ext uri="{FF2B5EF4-FFF2-40B4-BE49-F238E27FC236}">
                      <a16:creationId xmlns:a16="http://schemas.microsoft.com/office/drawing/2014/main" id="{9B647272-9183-40C9-9A4D-6E280B2D11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071" t="4824" r="14472" b="33447"/>
                <a:stretch/>
              </p:blipFill>
              <p:spPr>
                <a:xfrm>
                  <a:off x="7062263" y="1752181"/>
                  <a:ext cx="1167617" cy="1368705"/>
                </a:xfrm>
                <a:prstGeom prst="rect">
                  <a:avLst/>
                </a:prstGeom>
                <a:effectLst>
                  <a:softEdge rad="114300"/>
                </a:effectLst>
              </p:spPr>
            </p:pic>
          </p:grp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7C417B5C-2866-45CE-89D5-5C5810278FF2}"/>
                  </a:ext>
                </a:extLst>
              </p:cNvPr>
              <p:cNvSpPr txBox="1"/>
              <p:nvPr/>
            </p:nvSpPr>
            <p:spPr>
              <a:xfrm>
                <a:off x="8240054" y="4206792"/>
                <a:ext cx="10530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Lagrange</a:t>
                </a:r>
              </a:p>
            </p:txBody>
          </p:sp>
        </p:grpSp>
        <p:sp>
          <p:nvSpPr>
            <p:cNvPr id="23" name="Bulle narrative : ronde 22">
              <a:extLst>
                <a:ext uri="{FF2B5EF4-FFF2-40B4-BE49-F238E27FC236}">
                  <a16:creationId xmlns:a16="http://schemas.microsoft.com/office/drawing/2014/main" id="{43EEEA13-E147-4747-908A-CE22B55D25AA}"/>
                </a:ext>
              </a:extLst>
            </p:cNvPr>
            <p:cNvSpPr/>
            <p:nvPr/>
          </p:nvSpPr>
          <p:spPr>
            <a:xfrm>
              <a:off x="9548146" y="1707270"/>
              <a:ext cx="2213220" cy="888262"/>
            </a:xfrm>
            <a:prstGeom prst="wedgeEllipseCallout">
              <a:avLst>
                <a:gd name="adj1" fmla="val -48906"/>
                <a:gd name="adj2" fmla="val 4677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/>
                <a:t>C’est la MOINDRE ACTION évidemment</a:t>
              </a:r>
              <a:endParaRPr lang="fr-FR" sz="2400" dirty="0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8887F54-A92E-4E58-9F43-36B6261A26F5}"/>
              </a:ext>
            </a:extLst>
          </p:cNvPr>
          <p:cNvGrpSpPr/>
          <p:nvPr/>
        </p:nvGrpSpPr>
        <p:grpSpPr>
          <a:xfrm>
            <a:off x="4381876" y="3866851"/>
            <a:ext cx="3892947" cy="1463014"/>
            <a:chOff x="3154371" y="3791797"/>
            <a:chExt cx="4247291" cy="1624701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60F7876-AAAA-4721-95A9-B5442682512D}"/>
                </a:ext>
              </a:extLst>
            </p:cNvPr>
            <p:cNvSpPr txBox="1"/>
            <p:nvPr/>
          </p:nvSpPr>
          <p:spPr>
            <a:xfrm>
              <a:off x="5042967" y="5139499"/>
              <a:ext cx="10530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Hamilton</a:t>
              </a:r>
            </a:p>
          </p:txBody>
        </p:sp>
        <p:pic>
          <p:nvPicPr>
            <p:cNvPr id="1030" name="Picture 6" descr="Gotlib en «Marcel», retour sur la vie du génie de la dérision des années 70  - Culture / Next">
              <a:extLst>
                <a:ext uri="{FF2B5EF4-FFF2-40B4-BE49-F238E27FC236}">
                  <a16:creationId xmlns:a16="http://schemas.microsoft.com/office/drawing/2014/main" id="{5E200E1F-B41C-4718-AFC4-4E664831A9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98" t="4119" r="813" b="46739"/>
            <a:stretch/>
          </p:blipFill>
          <p:spPr bwMode="auto">
            <a:xfrm>
              <a:off x="4812587" y="3902296"/>
              <a:ext cx="2589075" cy="1216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We should celebrate Hamilton Day, a mathematical holiday on Oct. 16.">
              <a:extLst>
                <a:ext uri="{FF2B5EF4-FFF2-40B4-BE49-F238E27FC236}">
                  <a16:creationId xmlns:a16="http://schemas.microsoft.com/office/drawing/2014/main" id="{F65E4813-3782-4AD9-8B06-603A9798FB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55" r="23031" b="3923"/>
            <a:stretch/>
          </p:blipFill>
          <p:spPr bwMode="auto">
            <a:xfrm rot="1047518">
              <a:off x="5282796" y="3848224"/>
              <a:ext cx="730938" cy="891100"/>
            </a:xfrm>
            <a:prstGeom prst="rect">
              <a:avLst/>
            </a:prstGeom>
            <a:noFill/>
            <a:effectLst>
              <a:softEdge rad="1651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Bulle narrative : ronde 27">
              <a:extLst>
                <a:ext uri="{FF2B5EF4-FFF2-40B4-BE49-F238E27FC236}">
                  <a16:creationId xmlns:a16="http://schemas.microsoft.com/office/drawing/2014/main" id="{9826F4D0-9BD1-4BF8-AD4B-E195F3FE27A0}"/>
                </a:ext>
              </a:extLst>
            </p:cNvPr>
            <p:cNvSpPr/>
            <p:nvPr/>
          </p:nvSpPr>
          <p:spPr>
            <a:xfrm flipH="1">
              <a:off x="3154371" y="3791797"/>
              <a:ext cx="1715464" cy="1065882"/>
            </a:xfrm>
            <a:prstGeom prst="wedgeEllipseCallout">
              <a:avLst>
                <a:gd name="adj1" fmla="val -65977"/>
                <a:gd name="adj2" fmla="val -671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/>
                <a:t>C’est l’ENERGIE, voyons</a:t>
              </a:r>
              <a:endParaRPr lang="fr-FR" sz="2400" dirty="0"/>
            </a:p>
          </p:txBody>
        </p:sp>
      </p:grpSp>
      <p:sp>
        <p:nvSpPr>
          <p:cNvPr id="6" name="Nuage 5">
            <a:extLst>
              <a:ext uri="{FF2B5EF4-FFF2-40B4-BE49-F238E27FC236}">
                <a16:creationId xmlns:a16="http://schemas.microsoft.com/office/drawing/2014/main" id="{768E6CD2-3148-4219-ABB6-4197C30EE1BA}"/>
              </a:ext>
            </a:extLst>
          </p:cNvPr>
          <p:cNvSpPr/>
          <p:nvPr/>
        </p:nvSpPr>
        <p:spPr>
          <a:xfrm>
            <a:off x="5099466" y="1908064"/>
            <a:ext cx="2991053" cy="1692518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 formalismes compatibles</a:t>
            </a:r>
          </a:p>
        </p:txBody>
      </p:sp>
      <p:sp>
        <p:nvSpPr>
          <p:cNvPr id="12" name="Nuage 11">
            <a:extLst>
              <a:ext uri="{FF2B5EF4-FFF2-40B4-BE49-F238E27FC236}">
                <a16:creationId xmlns:a16="http://schemas.microsoft.com/office/drawing/2014/main" id="{4DD76FCA-69E4-4005-AAF3-25E622FED926}"/>
              </a:ext>
            </a:extLst>
          </p:cNvPr>
          <p:cNvSpPr/>
          <p:nvPr/>
        </p:nvSpPr>
        <p:spPr>
          <a:xfrm>
            <a:off x="2014513" y="4543374"/>
            <a:ext cx="2589076" cy="1525252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Voir en annexe, la comparaison des formalismes appliqués au pendule simple</a:t>
            </a:r>
          </a:p>
        </p:txBody>
      </p:sp>
      <p:sp>
        <p:nvSpPr>
          <p:cNvPr id="29" name="Nuage 28">
            <a:extLst>
              <a:ext uri="{FF2B5EF4-FFF2-40B4-BE49-F238E27FC236}">
                <a16:creationId xmlns:a16="http://schemas.microsoft.com/office/drawing/2014/main" id="{8D293601-47F7-4C30-9771-CDFA0E8C46E9}"/>
              </a:ext>
            </a:extLst>
          </p:cNvPr>
          <p:cNvSpPr/>
          <p:nvPr/>
        </p:nvSpPr>
        <p:spPr>
          <a:xfrm>
            <a:off x="8274824" y="4665815"/>
            <a:ext cx="2489784" cy="1399046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Voir en annexe, la solution du brachistochrone avec Lagrange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ECDE1D0-4C68-C681-8EAF-69DCF8F4FF19}"/>
              </a:ext>
            </a:extLst>
          </p:cNvPr>
          <p:cNvSpPr txBox="1"/>
          <p:nvPr/>
        </p:nvSpPr>
        <p:spPr>
          <a:xfrm>
            <a:off x="6497619" y="291192"/>
            <a:ext cx="443713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dynamique du monde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50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D55DA40-F122-0800-5360-13ECB33A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3649C7C-46D3-64E0-755D-D05E8E89B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31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1A9C3A-9B42-CB82-3D49-C6A079710618}"/>
              </a:ext>
            </a:extLst>
          </p:cNvPr>
          <p:cNvSpPr txBox="1"/>
          <p:nvPr/>
        </p:nvSpPr>
        <p:spPr>
          <a:xfrm>
            <a:off x="4850297" y="1930302"/>
            <a:ext cx="2991677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Interlude pour les matheux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E1C843-14C7-40F7-FB18-D7FE9036B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014" y="3429000"/>
            <a:ext cx="5377781" cy="133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96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E11F937-BB42-424E-9B83-300602291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2025-2026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13B0922-4662-4C01-95CF-EDC53DAC6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Comprendre le monde ... les deux infinis                               2025-2026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8D6266-0D1E-453D-A5C1-A2039AE50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F56FF-A9C7-48CE-B5A8-E2EC5C60375F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1A899F-FD3A-47E7-BA9C-4BF497BDD400}"/>
              </a:ext>
            </a:extLst>
          </p:cNvPr>
          <p:cNvSpPr txBox="1"/>
          <p:nvPr/>
        </p:nvSpPr>
        <p:spPr>
          <a:xfrm>
            <a:off x="5437847" y="449228"/>
            <a:ext cx="5866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Comparaison des 3 formalismes – le pendule simple (1)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AFB7A6A-F9E4-43AC-97C3-FF522CD63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406" y="970344"/>
            <a:ext cx="2548672" cy="18125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80A3528-B4EA-48D5-898C-B46C6B313E1D}"/>
                  </a:ext>
                </a:extLst>
              </p:cNvPr>
              <p:cNvSpPr txBox="1"/>
              <p:nvPr/>
            </p:nvSpPr>
            <p:spPr>
              <a:xfrm>
                <a:off x="1620767" y="1228724"/>
                <a:ext cx="6754490" cy="1206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Notations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Position sur la trajectoire circulaire de rayon </a:t>
                </a:r>
                <a14:m>
                  <m:oMath xmlns:m="http://schemas.openxmlformats.org/officeDocument/2006/math"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𝑙</m:t>
                    </m:r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déterminée par </a:t>
                </a:r>
                <a14:m>
                  <m:oMath xmlns:m="http://schemas.openxmlformats.org/officeDocument/2006/math"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𝜃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𝑡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, </a:t>
                </a: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angle du pendule par rapport à la verticale 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Vitesse linéaire sur la trajectoire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r>
                          <m:rPr>
                            <m:brk m:alnAt="63"/>
                          </m:rP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𝑙</m:t>
                        </m:r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f>
                          <m:fPr>
                            <m:ctrlPr>
                              <a:rPr kumimoji="0" lang="fr-FR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fr-FR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</m:t>
                            </m:r>
                            <m:r>
                              <a:rPr kumimoji="0" lang="fr-FR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𝜃</m:t>
                            </m:r>
                            <m:r>
                              <a:rPr kumimoji="0" lang="fr-FR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(</m:t>
                            </m:r>
                            <m:r>
                              <a:rPr kumimoji="0" lang="fr-FR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  <m:r>
                              <a:rPr kumimoji="0" lang="fr-FR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)</m:t>
                            </m:r>
                          </m:num>
                          <m:den>
                            <m:r>
                              <a:rPr kumimoji="0" lang="fr-FR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𝑑𝑡</m:t>
                            </m:r>
                          </m:den>
                        </m:f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box>
                  </m:oMath>
                </a14:m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Accélération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r>
                          <m:rPr>
                            <m:brk m:alnAt="63"/>
                          </m:rP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𝑙</m:t>
                        </m:r>
                        <m:f>
                          <m:fPr>
                            <m:ctrlPr>
                              <a:rPr kumimoji="0" lang="fr-FR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0" lang="fr-FR" sz="1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fr-FR" sz="1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kumimoji="0" lang="fr-FR" sz="1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kumimoji="0" lang="fr-FR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𝜃</m:t>
                            </m:r>
                            <m:r>
                              <a:rPr kumimoji="0" lang="fr-FR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(</m:t>
                            </m:r>
                            <m:r>
                              <a:rPr kumimoji="0" lang="fr-FR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  <m:r>
                              <a:rPr kumimoji="0" lang="fr-FR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)</m:t>
                            </m:r>
                          </m:num>
                          <m:den>
                            <m:r>
                              <a:rPr kumimoji="0" lang="fr-FR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kumimoji="0" lang="fr-FR" sz="1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fr-FR" sz="1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kumimoji="0" lang="fr-FR" sz="1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box>
                  </m:oMath>
                </a14:m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80A3528-B4EA-48D5-898C-B46C6B313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767" y="1228724"/>
                <a:ext cx="6754490" cy="1206356"/>
              </a:xfrm>
              <a:prstGeom prst="rect">
                <a:avLst/>
              </a:prstGeom>
              <a:blipFill>
                <a:blip r:embed="rId3"/>
                <a:stretch>
                  <a:fillRect l="-271" t="-1015" r="-90" b="-5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787E2EC-D04F-4AED-A666-EA79BC90E36E}"/>
                  </a:ext>
                </a:extLst>
              </p:cNvPr>
              <p:cNvSpPr txBox="1"/>
              <p:nvPr/>
            </p:nvSpPr>
            <p:spPr>
              <a:xfrm>
                <a:off x="1620767" y="2512867"/>
                <a:ext cx="7871191" cy="3211648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Formalisme de Newton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La force résultant de l’équilibre entre la</a:t>
                </a:r>
                <a:r>
                  <a:rPr kumimoji="0" lang="fr-FR" sz="1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pesanteur et la tension du fil, </a:t>
                </a: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a pour valeur</a:t>
                </a:r>
              </a:p>
              <a:p>
                <a:pPr marR="0" lvl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𝐹</m:t>
                    </m:r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 </m:t>
                    </m:r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𝑚𝑔</m:t>
                    </m:r>
                    <m:func>
                      <m:funcPr>
                        <m:ctrlP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fr-FR" sz="1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b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</a:br>
                <a:r>
                  <a:rPr kumimoji="0" 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(attention au signe, les angles sont orientés</a:t>
                </a:r>
                <a:r>
                  <a:rPr kumimoji="0" lang="fr-FR" sz="11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dans le sens anti-horaire</a:t>
                </a:r>
                <a:r>
                  <a:rPr kumimoji="0" 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)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La formule générale de Newton </a:t>
                </a:r>
                <a14:m>
                  <m:oMath xmlns:m="http://schemas.openxmlformats.org/officeDocument/2006/math"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𝐹</m:t>
                    </m:r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</m:t>
                    </m:r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𝛾</m:t>
                    </m:r>
                  </m:oMath>
                </a14:m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s’écrit ici :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kumimoji="0" lang="fr-F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r>
                          <m:rPr>
                            <m:brk m:alnAt="63"/>
                          </m:rPr>
                          <a:rPr kumimoji="0" lang="fr-F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</m:t>
                        </m:r>
                        <m:r>
                          <a:rPr kumimoji="0" lang="fr-F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𝑙</m:t>
                        </m:r>
                        <m:f>
                          <m:fPr>
                            <m:ctrlPr>
                              <a:rPr kumimoji="0" lang="fr-FR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0" lang="fr-FR" sz="1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fr-FR" sz="1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kumimoji="0" lang="fr-FR" sz="1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kumimoji="0" lang="fr-FR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𝜃</m:t>
                            </m:r>
                            <m:r>
                              <a:rPr kumimoji="0" lang="fr-FR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(</m:t>
                            </m:r>
                            <m:r>
                              <a:rPr kumimoji="0" lang="fr-FR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  <m:r>
                              <a:rPr kumimoji="0" lang="fr-FR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)</m:t>
                            </m:r>
                          </m:num>
                          <m:den>
                            <m:r>
                              <a:rPr kumimoji="0" lang="fr-FR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kumimoji="0" lang="fr-FR" sz="1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fr-FR" sz="1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kumimoji="0" lang="fr-FR" sz="1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kumimoji="0" lang="fr-FR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box>
                  </m:oMath>
                </a14:m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= - </a:t>
                </a:r>
                <a14:m>
                  <m:oMath xmlns:m="http://schemas.openxmlformats.org/officeDocument/2006/math">
                    <m:r>
                      <a:rPr kumimoji="0" lang="fr-FR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𝑚𝑔</m:t>
                    </m:r>
                    <m:func>
                      <m:funcPr>
                        <m:ctrlPr>
                          <a:rPr kumimoji="0" lang="fr-FR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fr-FR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r>
                          <a:rPr kumimoji="0" lang="fr-FR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fr-FR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endPara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Seul le cas des petits angles est soluble analytiquement, car si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fr-FR" sz="1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r>
                          <a:rPr kumimoji="0" lang="fr-FR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</m:e>
                    </m:func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≃</m:t>
                    </m:r>
                    <m:r>
                      <a:rPr kumimoji="0" lang="fr-FR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𝜃</m:t>
                    </m:r>
                  </m:oMath>
                </a14:m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, l’équation générale se simplifie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box>
                      <m:boxPr>
                        <m:ctrlP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kumimoji="0" lang="fr-F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0" lang="fr-FR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fr-FR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kumimoji="0" lang="fr-FR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kumimoji="0" lang="fr-F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𝜃</m:t>
                            </m:r>
                            <m:r>
                              <a:rPr kumimoji="0" lang="fr-F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(</m:t>
                            </m:r>
                            <m:r>
                              <a:rPr kumimoji="0" lang="fr-F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  <m:r>
                              <a:rPr kumimoji="0" lang="fr-F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)</m:t>
                            </m:r>
                          </m:num>
                          <m:den>
                            <m:r>
                              <a:rPr kumimoji="0" lang="fr-F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kumimoji="0" lang="fr-FR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fr-FR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kumimoji="0" lang="fr-FR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kumimoji="0" lang="fr-F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box>
                  </m:oMath>
                </a14:m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𝑔</m:t>
                        </m:r>
                      </m:num>
                      <m:den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𝑙</m:t>
                        </m:r>
                      </m:den>
                    </m:f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fr-FR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𝜃</m:t>
                    </m:r>
                    <m:d>
                      <m:dPr>
                        <m:ctrlPr>
                          <a:rPr kumimoji="0" lang="fr-F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fr-F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𝑡</m:t>
                        </m:r>
                      </m:e>
                    </m:d>
                    <m:r>
                      <a:rPr kumimoji="0" lang="fr-FR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;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	qui a pour solution </a:t>
                </a:r>
                <a14:m>
                  <m:oMath xmlns:m="http://schemas.openxmlformats.org/officeDocument/2006/math"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𝜃</m:t>
                    </m:r>
                    <m:d>
                      <m:dPr>
                        <m:ctrlPr>
                          <a:rPr kumimoji="0" lang="fr-FR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fr-FR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𝑡</m:t>
                        </m:r>
                      </m:e>
                    </m:d>
                    <m:r>
                      <a:rPr kumimoji="0" lang="fr-FR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fr-FR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</m:e>
                      <m:sub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fr-FR" sz="1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kumimoji="0" lang="fr-FR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fr-FR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fr-FR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fr-FR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𝑇</m:t>
                            </m:r>
                          </m:den>
                        </m:f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𝑡</m:t>
                        </m:r>
                      </m:e>
                    </m:func>
                  </m:oMath>
                </a14:m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, avec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fr-FR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</m:e>
                      <m:sub>
                        <m:r>
                          <a:rPr kumimoji="0" lang="fr-FR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l’angle initial à </a:t>
                </a:r>
                <a:r>
                  <a:rPr kumimoji="0" lang="fr-FR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t=0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Et la période est </a:t>
                </a:r>
                <a14:m>
                  <m:oMath xmlns:m="http://schemas.openxmlformats.org/officeDocument/2006/math">
                    <m:r>
                      <a:rPr kumimoji="0" lang="en-GB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  <m:r>
                      <a:rPr kumimoji="0" lang="en-GB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r>
                      <a:rPr kumimoji="0" lang="en-GB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𝜋</m:t>
                    </m:r>
                    <m:rad>
                      <m:radPr>
                        <m:degHide m:val="on"/>
                        <m:ctrlPr>
                          <a:rPr kumimoji="0" lang="en-GB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kumimoji="0" lang="en-GB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GB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</m:num>
                          <m:den>
                            <m:r>
                              <a:rPr kumimoji="0" lang="en-GB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𝑔</m:t>
                            </m:r>
                          </m:den>
                        </m:f>
                      </m:e>
                    </m:rad>
                  </m:oMath>
                </a14:m>
                <a:endPara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787E2EC-D04F-4AED-A666-EA79BC90E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767" y="2512867"/>
                <a:ext cx="7871191" cy="3211648"/>
              </a:xfrm>
              <a:prstGeom prst="rect">
                <a:avLst/>
              </a:prstGeom>
              <a:blipFill>
                <a:blip r:embed="rId4"/>
                <a:stretch>
                  <a:fillRect l="-387" t="-378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90024D77-F252-48E6-BC55-AA07233E7B5B}"/>
              </a:ext>
            </a:extLst>
          </p:cNvPr>
          <p:cNvCxnSpPr/>
          <p:nvPr/>
        </p:nvCxnSpPr>
        <p:spPr>
          <a:xfrm>
            <a:off x="10067453" y="156625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6EBDF7B-C09E-445F-83BF-B20973A935E4}"/>
              </a:ext>
            </a:extLst>
          </p:cNvPr>
          <p:cNvGrpSpPr/>
          <p:nvPr/>
        </p:nvGrpSpPr>
        <p:grpSpPr>
          <a:xfrm rot="2051510">
            <a:off x="9999199" y="1551616"/>
            <a:ext cx="81757" cy="79972"/>
            <a:chOff x="10279855" y="3902798"/>
            <a:chExt cx="81757" cy="79972"/>
          </a:xfrm>
        </p:grpSpPr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C69A929B-3832-476A-9DD9-4F1BD23FA3B4}"/>
                </a:ext>
              </a:extLst>
            </p:cNvPr>
            <p:cNvCxnSpPr/>
            <p:nvPr/>
          </p:nvCxnSpPr>
          <p:spPr>
            <a:xfrm>
              <a:off x="10361612" y="3911097"/>
              <a:ext cx="0" cy="633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045A4568-4073-4999-92A6-1D06947872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79855" y="3902798"/>
              <a:ext cx="69489" cy="799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22AEC31-9D37-4A1D-9EB2-2DE7C7ABBF1B}"/>
              </a:ext>
            </a:extLst>
          </p:cNvPr>
          <p:cNvCxnSpPr/>
          <p:nvPr/>
        </p:nvCxnSpPr>
        <p:spPr>
          <a:xfrm>
            <a:off x="9805884" y="981284"/>
            <a:ext cx="14453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7645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E11F937-BB42-424E-9B83-300602291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2025-2026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13B0922-4662-4C01-95CF-EDC53DAC6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Comprendre le monde ... les deux infinis                               2025-2026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8D6266-0D1E-453D-A5C1-A2039AE50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F56FF-A9C7-48CE-B5A8-E2EC5C60375F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1A899F-FD3A-47E7-BA9C-4BF497BDD400}"/>
              </a:ext>
            </a:extLst>
          </p:cNvPr>
          <p:cNvSpPr txBox="1"/>
          <p:nvPr/>
        </p:nvSpPr>
        <p:spPr>
          <a:xfrm>
            <a:off x="5437847" y="449228"/>
            <a:ext cx="5866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Comparaison des 3 formalismes – le pendule simple (2)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AFB7A6A-F9E4-43AC-97C3-FF522CD63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406" y="970344"/>
            <a:ext cx="2548672" cy="18125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80A3528-B4EA-48D5-898C-B46C6B313E1D}"/>
                  </a:ext>
                </a:extLst>
              </p:cNvPr>
              <p:cNvSpPr txBox="1"/>
              <p:nvPr/>
            </p:nvSpPr>
            <p:spPr>
              <a:xfrm>
                <a:off x="1620767" y="1203573"/>
                <a:ext cx="6519821" cy="879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Notations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𝑑𝑡</m:t>
                        </m:r>
                      </m:den>
                    </m:f>
                    <m:r>
                      <a:rPr kumimoji="0" lang="fr-FR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est noté conventionnellement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</m:e>
                    </m:acc>
                    <m:box>
                      <m:boxPr>
                        <m:ctrlP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r>
                          <m:rPr>
                            <m:brk m:alnAt="63"/>
                          </m:rP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box>
                  </m:oMath>
                </a14:m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e>
                          <m:sup>
                            <m: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sSup>
                          <m:sSupPr>
                            <m:ctrlP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  <m:sup>
                            <m: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noté conventionnellement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</m:e>
                    </m:acc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, donc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</m:e>
                    </m:acc>
                    <m:r>
                      <a:rPr kumimoji="0" lang="fr-FR" sz="1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𝑑</m:t>
                        </m:r>
                        <m:acc>
                          <m:accPr>
                            <m:chr m:val="̇"/>
                            <m:ctrlP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𝜃</m:t>
                            </m:r>
                          </m:e>
                        </m:acc>
                      </m:num>
                      <m:den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𝑑𝑡</m:t>
                        </m:r>
                      </m:den>
                    </m:f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80A3528-B4EA-48D5-898C-B46C6B313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767" y="1203573"/>
                <a:ext cx="6519821" cy="879921"/>
              </a:xfrm>
              <a:prstGeom prst="rect">
                <a:avLst/>
              </a:prstGeom>
              <a:blipFill>
                <a:blip r:embed="rId3"/>
                <a:stretch>
                  <a:fillRect l="-281" t="-6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787E2EC-D04F-4AED-A666-EA79BC90E36E}"/>
                  </a:ext>
                </a:extLst>
              </p:cNvPr>
              <p:cNvSpPr txBox="1"/>
              <p:nvPr/>
            </p:nvSpPr>
            <p:spPr>
              <a:xfrm>
                <a:off x="1620767" y="2528851"/>
                <a:ext cx="8251516" cy="3223703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Formalisme de Lagrange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L’énergie cinétique </a:t>
                </a:r>
                <a14:m>
                  <m:oMath xmlns:m="http://schemas.openxmlformats.org/officeDocument/2006/math"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𝑇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𝑚𝑣</m:t>
                        </m:r>
                      </m:e>
                      <m:sup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en général, s’écrit ici </a:t>
                </a:r>
                <a14:m>
                  <m:oMath xmlns:m="http://schemas.openxmlformats.org/officeDocument/2006/math"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</m:t>
                    </m:r>
                    <m:sSup>
                      <m:sSup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  <m:acc>
                              <m:accPr>
                                <m:chr m:val="̇"/>
                                <m:ctrlPr>
                                  <a:rPr kumimoji="0" lang="fr-FR" sz="1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fr-FR" sz="1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𝜃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kumimoji="0" lang="fr-FR" sz="1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L’énergie potentielle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fr-FR" sz="1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V</m:t>
                    </m:r>
                    <m:r>
                      <a:rPr kumimoji="0" lang="fr-FR" sz="1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𝑚𝑔h</m:t>
                    </m:r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en général, s’écrit ici </a:t>
                </a:r>
                <a14:m>
                  <m:oMath xmlns:m="http://schemas.openxmlformats.org/officeDocument/2006/math">
                    <m:r>
                      <a:rPr kumimoji="0" lang="fr-FR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r>
                      <a:rPr kumimoji="0" lang="fr-FR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fr-FR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𝑚𝑔𝑙</m:t>
                    </m:r>
                    <m:d>
                      <m:dPr>
                        <m:ctrlP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1−</m:t>
                        </m:r>
                        <m:func>
                          <m:funcPr>
                            <m:ctrlP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fr-FR" sz="1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𝜃</m:t>
                            </m:r>
                          </m:e>
                        </m:func>
                      </m:e>
                    </m:d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en prenant comme référence la position de repos </a:t>
                </a:r>
                <a14:m>
                  <m:oMath xmlns:m="http://schemas.openxmlformats.org/officeDocument/2006/math"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𝜃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</m:t>
                    </m:r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Le lagrangien </a:t>
                </a:r>
                <a14:m>
                  <m:oMath xmlns:m="http://schemas.openxmlformats.org/officeDocument/2006/math"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𝐿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s’écrit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fr-FR" sz="1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𝐿</m:t>
                      </m:r>
                      <m:d>
                        <m:dPr>
                          <m:ctrlPr>
                            <a:rPr kumimoji="0" lang="fr-FR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r-FR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  <m:r>
                            <a:rPr kumimoji="0" lang="fr-FR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kumimoji="0" lang="fr-FR" sz="1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fr-FR" sz="1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𝜃</m:t>
                              </m:r>
                            </m:e>
                          </m:acc>
                          <m:r>
                            <a:rPr kumimoji="0" lang="fr-FR" sz="1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kumimoji="0" lang="fr-FR" sz="1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t</m:t>
                          </m:r>
                        </m:e>
                      </m:d>
                      <m:r>
                        <a:rPr kumimoji="0" lang="fr-FR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fr-FR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fr-FR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fr-FR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fr-FR" sz="1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</m:t>
                      </m:r>
                      <m:sSup>
                        <m:sSupPr>
                          <m:ctrlPr>
                            <a:rPr kumimoji="0" lang="fr-FR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fr-FR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fr-FR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𝑙</m:t>
                              </m:r>
                              <m:acc>
                                <m:accPr>
                                  <m:chr m:val="̇"/>
                                  <m:ctrlPr>
                                    <a:rPr kumimoji="0" lang="fr-FR" sz="1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fr-FR" sz="1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kumimoji="0" lang="fr-FR" sz="1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fr-FR" sz="1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kumimoji="0" lang="fr-FR" sz="1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𝑚𝑔𝑙</m:t>
                      </m:r>
                      <m:d>
                        <m:dPr>
                          <m:ctrlPr>
                            <a:rPr kumimoji="0" lang="fr-FR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r-FR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1−</m:t>
                          </m:r>
                          <m:func>
                            <m:funcPr>
                              <m:ctrlPr>
                                <a:rPr kumimoji="0" lang="fr-FR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fr-FR" sz="1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0" lang="fr-FR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Le mouvement est déterminé par l’équation d’Euler-Lagrange </a:t>
                </a:r>
                <a:r>
                  <a:rPr kumimoji="0" 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fr-FR" sz="11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𝜃</m:t>
                    </m:r>
                    <m:r>
                      <a:rPr kumimoji="0" lang="fr-FR" sz="11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fr-FR" sz="11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𝑒𝑡</m:t>
                    </m:r>
                    <m:r>
                      <a:rPr kumimoji="0" lang="fr-FR" sz="11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acc>
                      <m:accPr>
                        <m:chr m:val="̇"/>
                        <m:ctrlPr>
                          <a:rPr kumimoji="0" lang="fr-FR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r>
                          <a:rPr kumimoji="0" lang="fr-FR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</m:e>
                    </m:acc>
                  </m:oMath>
                </a14:m>
                <a:r>
                  <a:rPr kumimoji="0" 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sont considérés comme indépendants)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Ce qui donne : 			</a:t>
                </a:r>
                <a14:m>
                  <m:oMath xmlns:m="http://schemas.openxmlformats.org/officeDocument/2006/math"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𝑚𝑔𝑙</m:t>
                    </m:r>
                    <m:func>
                      <m:func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fr-FR" sz="1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</m:e>
                    </m:func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num>
                      <m:den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𝑑𝑡</m:t>
                        </m:r>
                      </m:den>
                    </m:f>
                    <m:d>
                      <m:d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</m:t>
                        </m:r>
                        <m:sSup>
                          <m:sSupPr>
                            <m:ctrlP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</m:e>
                          <m:sup>
                            <m: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acc>
                          <m:accPr>
                            <m:chr m:val="̇"/>
                            <m:ctrlP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𝜃</m:t>
                            </m:r>
                          </m:e>
                        </m:acc>
                      </m:e>
                    </m:d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 </m:t>
                    </m:r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; 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En simplifiant, on retrouve l’équation de Newton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</m:e>
                      </m:acc>
                      <m:r>
                        <a:rPr kumimoji="0" lang="fr-FR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f>
                        <m:fPr>
                          <m:ctrlP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𝑔</m:t>
                          </m:r>
                        </m:num>
                        <m:den>
                          <m: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den>
                      </m:f>
                      <m:func>
                        <m:funcPr>
                          <m:ctrlP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fr-FR" sz="1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787E2EC-D04F-4AED-A666-EA79BC90E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767" y="2528851"/>
                <a:ext cx="8251516" cy="3223703"/>
              </a:xfrm>
              <a:prstGeom prst="rect">
                <a:avLst/>
              </a:prstGeom>
              <a:blipFill>
                <a:blip r:embed="rId4"/>
                <a:stretch>
                  <a:fillRect l="-148" t="-188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36B2676-9146-41EA-BA0C-2E077C592ABB}"/>
                  </a:ext>
                </a:extLst>
              </p:cNvPr>
              <p:cNvSpPr/>
              <p:nvPr/>
            </p:nvSpPr>
            <p:spPr>
              <a:xfrm>
                <a:off x="4227987" y="4194371"/>
                <a:ext cx="3037076" cy="5299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fr-FR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fr-FR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fr-FR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</m:t>
                          </m:r>
                          <m:d>
                            <m:dPr>
                              <m:ctrlPr>
                                <a:rPr kumimoji="0" lang="fr-FR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fr-FR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𝜃</m:t>
                              </m:r>
                              <m:r>
                                <a:rPr kumimoji="0" lang="fr-FR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,</m:t>
                              </m:r>
                              <m:acc>
                                <m:accPr>
                                  <m:chr m:val="̇"/>
                                  <m:ctrlPr>
                                    <a:rPr kumimoji="0" lang="fr-FR" sz="1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fr-FR" sz="1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𝜃</m:t>
                                  </m:r>
                                </m:e>
                              </m:acc>
                              <m:r>
                                <a:rPr kumimoji="0" lang="fr-FR" sz="1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fr-FR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kumimoji="0" lang="fr-FR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fr-FR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</m:den>
                      </m:f>
                      <m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 </m:t>
                      </m:r>
                      <m:f>
                        <m:fPr>
                          <m:ctrlPr>
                            <a:rPr kumimoji="0" lang="fr-FR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fr-FR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num>
                        <m:den>
                          <m:r>
                            <a:rPr kumimoji="0" lang="fr-FR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kumimoji="0" lang="fr-FR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fr-FR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fr-FR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𝜕</m:t>
                              </m:r>
                              <m:r>
                                <a:rPr kumimoji="0" lang="fr-FR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𝐿</m:t>
                              </m:r>
                            </m:num>
                            <m:den>
                              <m:r>
                                <a:rPr kumimoji="0" lang="fr-FR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𝜕</m:t>
                              </m:r>
                              <m:acc>
                                <m:accPr>
                                  <m:chr m:val="̇"/>
                                  <m:ctrlPr>
                                    <a:rPr kumimoji="0" lang="fr-FR" sz="1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fr-FR" sz="1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𝜃</m:t>
                                  </m:r>
                                </m:e>
                              </m:acc>
                            </m:den>
                          </m:f>
                        </m:e>
                      </m:d>
                      <m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fr-FR" sz="1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36B2676-9146-41EA-BA0C-2E077C592A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7987" y="4194371"/>
                <a:ext cx="3037076" cy="5299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id="{D7BA9F0F-0926-4B69-9919-0AA99681F278}"/>
              </a:ext>
            </a:extLst>
          </p:cNvPr>
          <p:cNvGrpSpPr/>
          <p:nvPr/>
        </p:nvGrpSpPr>
        <p:grpSpPr>
          <a:xfrm rot="2051510">
            <a:off x="10014439" y="1547043"/>
            <a:ext cx="81757" cy="79972"/>
            <a:chOff x="10279855" y="3902798"/>
            <a:chExt cx="81757" cy="79972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B4A43133-535D-4160-8ED5-40AC323CA933}"/>
                </a:ext>
              </a:extLst>
            </p:cNvPr>
            <p:cNvCxnSpPr/>
            <p:nvPr/>
          </p:nvCxnSpPr>
          <p:spPr>
            <a:xfrm>
              <a:off x="10361612" y="3911097"/>
              <a:ext cx="0" cy="633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235F7B2F-9F76-4D6F-974A-6D9E4A16FC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79855" y="3902798"/>
              <a:ext cx="69489" cy="799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41E3460-4DA2-436F-A6E4-5ABBBFAFC110}"/>
              </a:ext>
            </a:extLst>
          </p:cNvPr>
          <p:cNvCxnSpPr/>
          <p:nvPr/>
        </p:nvCxnSpPr>
        <p:spPr>
          <a:xfrm>
            <a:off x="9798264" y="970344"/>
            <a:ext cx="14453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188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E11F937-BB42-424E-9B83-300602291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2025-2026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13B0922-4662-4C01-95CF-EDC53DAC6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Comprendre le monde ... les deux infinis                               2025-2026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8D6266-0D1E-453D-A5C1-A2039AE50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F56FF-A9C7-48CE-B5A8-E2EC5C60375F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1A899F-FD3A-47E7-BA9C-4BF497BDD400}"/>
              </a:ext>
            </a:extLst>
          </p:cNvPr>
          <p:cNvSpPr txBox="1"/>
          <p:nvPr/>
        </p:nvSpPr>
        <p:spPr>
          <a:xfrm>
            <a:off x="5437847" y="449228"/>
            <a:ext cx="5866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Comparaison des 3 formalismes – le pendule simple (3)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AFB7A6A-F9E4-43AC-97C3-FF522CD63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406" y="970344"/>
            <a:ext cx="2548672" cy="18125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80A3528-B4EA-48D5-898C-B46C6B313E1D}"/>
                  </a:ext>
                </a:extLst>
              </p:cNvPr>
              <p:cNvSpPr txBox="1"/>
              <p:nvPr/>
            </p:nvSpPr>
            <p:spPr>
              <a:xfrm>
                <a:off x="1620767" y="1203573"/>
                <a:ext cx="6519821" cy="954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Notations</a:t>
                </a:r>
              </a:p>
              <a:p>
                <a:pPr marR="0" lvl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On introduit les coordonnées généralisées (au sens de Hamilton)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le moment cinétique </a:t>
                </a:r>
                <a14:m>
                  <m:oMath xmlns:m="http://schemas.openxmlformats.org/officeDocument/2006/math"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𝑚𝑣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en général, ici </a:t>
                </a:r>
                <a14:m>
                  <m:oMath xmlns:m="http://schemas.openxmlformats.org/officeDocument/2006/math"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𝑚𝑙</m:t>
                    </m:r>
                    <m:f>
                      <m:f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num>
                      <m:den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𝑑𝑡</m:t>
                        </m:r>
                      </m:den>
                    </m:f>
                  </m:oMath>
                </a14:m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/>
                  <a:ea typeface="Cambria Math" panose="02040503050406030204" pitchFamily="18" charset="0"/>
                  <a:cs typeface="+mn-cs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La variable de position </a:t>
                </a:r>
                <a:r>
                  <a:rPr kumimoji="0" lang="fr-FR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  <a:r>
                  <a:rPr kumimoji="0" lang="fr-FR" sz="12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kumimoji="0" lang="fr-FR" sz="1200" b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kumimoji="0" lang="fr-FR" sz="1200" b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Cambria Math" panose="02040503050406030204" pitchFamily="18" charset="0"/>
                  </a:rPr>
                  <a:t>conjuguée de </a:t>
                </a:r>
                <a:r>
                  <a:rPr kumimoji="0" lang="fr-FR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kumimoji="0" lang="fr-FR" sz="1200" b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</a:rPr>
                  <a:t>) </a:t>
                </a:r>
                <a:r>
                  <a:rPr kumimoji="0" lang="fr-FR" sz="1200" b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Cambria Math" panose="02040503050406030204" pitchFamily="18" charset="0"/>
                  </a:rPr>
                  <a:t>est </a:t>
                </a:r>
                <a14:m>
                  <m:oMath xmlns:m="http://schemas.openxmlformats.org/officeDocument/2006/math"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kumimoji="0" lang="fr-FR" sz="12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80A3528-B4EA-48D5-898C-B46C6B313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767" y="1203573"/>
                <a:ext cx="6519821" cy="954620"/>
              </a:xfrm>
              <a:prstGeom prst="rect">
                <a:avLst/>
              </a:prstGeom>
              <a:blipFill>
                <a:blip r:embed="rId3"/>
                <a:stretch>
                  <a:fillRect l="-281" t="-637" b="-31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787E2EC-D04F-4AED-A666-EA79BC90E36E}"/>
                  </a:ext>
                </a:extLst>
              </p:cNvPr>
              <p:cNvSpPr txBox="1"/>
              <p:nvPr/>
            </p:nvSpPr>
            <p:spPr>
              <a:xfrm>
                <a:off x="1627847" y="3407074"/>
                <a:ext cx="7424559" cy="2139175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R="0" lvl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Le mouvement est déterminé par les équations de Hamilton </a:t>
                </a: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(avec </a:t>
                </a:r>
                <a:r>
                  <a:rPr kumimoji="0" lang="fr-FR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p</a:t>
                </a: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et </a:t>
                </a:r>
                <a14:m>
                  <m:oMath xmlns:m="http://schemas.openxmlformats.org/officeDocument/2006/math"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𝑞</m:t>
                    </m:r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considérés comme des variables indépendantes) sous la forme générale :</a:t>
                </a:r>
              </a:p>
              <a:p>
                <a:pPr marR="0" lvl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𝑑𝑝</m:t>
                        </m:r>
                      </m:num>
                      <m:den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𝑑𝑡</m:t>
                        </m:r>
                      </m:den>
                    </m:f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=−</m:t>
                    </m:r>
                    <m:f>
                      <m:f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𝜕</m:t>
                        </m:r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𝐻</m:t>
                        </m:r>
                        <m:d>
                          <m:dPr>
                            <m:ctrlP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𝑝</m:t>
                            </m:r>
                            <m: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,</m:t>
                            </m:r>
                            <m: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𝑞</m:t>
                            </m:r>
                          </m:e>
                        </m:d>
                      </m:num>
                      <m:den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𝜕</m:t>
                        </m:r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𝑞</m:t>
                        </m:r>
                      </m:den>
                    </m:f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cs typeface="+mn-cs"/>
                  </a:rPr>
                  <a:t> et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𝑑𝑞</m:t>
                        </m:r>
                      </m:num>
                      <m:den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𝑑𝑡</m:t>
                        </m:r>
                      </m:den>
                    </m:f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𝜕</m:t>
                        </m:r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𝐻</m:t>
                        </m:r>
                        <m:d>
                          <m:dPr>
                            <m:ctrlP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𝑝</m:t>
                            </m:r>
                            <m: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,</m:t>
                            </m:r>
                            <m: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𝑞</m:t>
                            </m:r>
                          </m:e>
                        </m:d>
                      </m:num>
                      <m:den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𝜕</m:t>
                        </m:r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𝑝</m:t>
                        </m:r>
                      </m:den>
                    </m:f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cs typeface="+mn-cs"/>
                  </a:rPr>
                  <a:t>  </a:t>
                </a:r>
              </a:p>
              <a:p>
                <a:pPr marR="0" lvl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qui s’écrivent avec les notations ci-dessus      </a:t>
                </a:r>
              </a:p>
              <a:p>
                <a:pPr lvl="0" algn="ctr" defTabSz="457200"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𝑑𝑝</m:t>
                        </m:r>
                      </m:num>
                      <m:den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𝑑𝑡</m:t>
                        </m:r>
                      </m:den>
                    </m:f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f>
                      <m:fPr>
                        <m:ctrlP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d>
                          <m:dPr>
                            <m:ctrlPr>
                              <a:rPr kumimoji="0" lang="fr-FR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fr-FR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fr-FR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𝑚𝑔𝑙</m:t>
                            </m:r>
                            <m:func>
                              <m:funcPr>
                                <m:ctrlPr>
                                  <a:rPr kumimoji="0" lang="fr-FR" sz="1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kumimoji="0" lang="fr-FR" sz="14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kumimoji="0" lang="fr-FR" sz="1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</m:e>
                        </m:d>
                      </m:num>
                      <m:den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𝑙</m:t>
                        </m:r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𝜕𝜃</m:t>
                        </m:r>
                      </m:den>
                    </m:f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𝑑𝑝</m:t>
                        </m:r>
                      </m:num>
                      <m:den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fr-FR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𝑚𝑔</m:t>
                    </m:r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unc>
                      <m:funcPr>
                        <m:ctrlP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fr-FR" sz="1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r>
                          <a:rPr kumimoji="0" lang="fr-FR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</m:e>
                    </m:func>
                  </m:oMath>
                </a14:m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  et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𝑑𝑞</m:t>
                        </m:r>
                      </m:num>
                      <m:den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𝑑𝑡</m:t>
                        </m:r>
                      </m:den>
                    </m:f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</m:num>
                      <m:den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</m:t>
                        </m:r>
                      </m:den>
                    </m:f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𝑑𝑞</m:t>
                        </m:r>
                      </m:num>
                      <m:den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fr-FR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f>
                      <m:fPr>
                        <m:ctrlP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num>
                      <m:den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endPara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  <a:p>
                <a:pPr marR="0" lvl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  <a:p>
                <a:pPr marR="0" lvl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La 2</a:t>
                </a:r>
                <a:r>
                  <a:rPr kumimoji="0" lang="fr-FR" sz="14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ème</a:t>
                </a: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équation est triviale (</a:t>
                </a:r>
                <a:r>
                  <a:rPr kumimoji="0" lang="fr-FR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cf</a:t>
                </a:r>
                <a:r>
                  <a:rPr kumimoji="0" 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§ Notations ci-dessus</a:t>
                </a: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), la première donne  </a:t>
                </a:r>
              </a:p>
              <a:p>
                <a:pPr lvl="0" algn="ctr" defTabSz="457200">
                  <a:defRPr/>
                </a:pPr>
                <a14:m>
                  <m:oMath xmlns:m="http://schemas.openxmlformats.org/officeDocument/2006/math"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𝑚𝑙</m:t>
                    </m:r>
                    <m:f>
                      <m:fPr>
                        <m:ctrlP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fr-FR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fr-FR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e>
                          <m:sup>
                            <m:r>
                              <a:rPr kumimoji="0" lang="fr-FR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</m:num>
                      <m:den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sSup>
                          <m:sSupPr>
                            <m:ctrlPr>
                              <a:rPr kumimoji="0" lang="fr-FR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fr-FR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  <m:sup>
                            <m:r>
                              <a:rPr kumimoji="0" lang="fr-FR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fr-FR" sz="1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fr-FR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𝑚𝑔</m:t>
                    </m:r>
                    <m:r>
                      <a:rPr kumimoji="0" lang="fr-FR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unc>
                      <m:funcPr>
                        <m:ctrlPr>
                          <a:rPr kumimoji="0" lang="fr-FR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fr-FR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r>
                          <a:rPr kumimoji="0" lang="fr-FR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⇒</m:t>
                        </m:r>
                      </m:e>
                    </m:func>
                  </m:oMath>
                </a14:m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num>
                      <m:den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den>
                    </m:f>
                    <m:func>
                      <m:funcPr>
                        <m:ctrlP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func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qui est l’équation de Newton</a:t>
                </a:r>
                <a:endPara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787E2EC-D04F-4AED-A666-EA79BC90E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7847" y="3407074"/>
                <a:ext cx="7424559" cy="2139175"/>
              </a:xfrm>
              <a:prstGeom prst="rect">
                <a:avLst/>
              </a:prstGeom>
              <a:blipFill>
                <a:blip r:embed="rId4"/>
                <a:stretch>
                  <a:fillRect l="-164" t="-283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e 8">
            <a:extLst>
              <a:ext uri="{FF2B5EF4-FFF2-40B4-BE49-F238E27FC236}">
                <a16:creationId xmlns:a16="http://schemas.microsoft.com/office/drawing/2014/main" id="{EA7E9F42-C0BB-4931-8197-536037897835}"/>
              </a:ext>
            </a:extLst>
          </p:cNvPr>
          <p:cNvGrpSpPr/>
          <p:nvPr/>
        </p:nvGrpSpPr>
        <p:grpSpPr>
          <a:xfrm rot="2051510">
            <a:off x="9999199" y="1551616"/>
            <a:ext cx="81757" cy="79972"/>
            <a:chOff x="10279855" y="3902798"/>
            <a:chExt cx="81757" cy="79972"/>
          </a:xfrm>
        </p:grpSpPr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DDA7E01A-3212-4034-AF2F-82454D6000A3}"/>
                </a:ext>
              </a:extLst>
            </p:cNvPr>
            <p:cNvCxnSpPr/>
            <p:nvPr/>
          </p:nvCxnSpPr>
          <p:spPr>
            <a:xfrm>
              <a:off x="10361612" y="3911097"/>
              <a:ext cx="0" cy="633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E583257B-586F-4E5D-92FC-F62D777C32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79855" y="3902798"/>
              <a:ext cx="69489" cy="799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3F9C303-34A3-4338-930B-E62628DA055B}"/>
              </a:ext>
            </a:extLst>
          </p:cNvPr>
          <p:cNvCxnSpPr/>
          <p:nvPr/>
        </p:nvCxnSpPr>
        <p:spPr>
          <a:xfrm>
            <a:off x="9798264" y="966044"/>
            <a:ext cx="14453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A782019-A7FC-4D1E-928A-8B33FD2FA698}"/>
                  </a:ext>
                </a:extLst>
              </p:cNvPr>
              <p:cNvSpPr txBox="1"/>
              <p:nvPr/>
            </p:nvSpPr>
            <p:spPr>
              <a:xfrm>
                <a:off x="1620766" y="2158193"/>
                <a:ext cx="7424559" cy="1068498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Formalisme de Hamilton</a:t>
                </a:r>
              </a:p>
              <a:p>
                <a:pPr marR="0" lvl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cs typeface="+mn-cs"/>
                  </a:rPr>
                  <a:t>Le hamiltonien est l’énergie totale du système : </a:t>
                </a:r>
                <a14:m>
                  <m:oMath xmlns:m="http://schemas.openxmlformats.org/officeDocument/2006/math"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𝐻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𝑇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𝑉</m:t>
                    </m:r>
                  </m:oMath>
                </a14:m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/>
                  <a:cs typeface="+mn-cs"/>
                </a:endParaRPr>
              </a:p>
              <a:p>
                <a:pPr marR="0" lvl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cs typeface="+mn-cs"/>
                  </a:rPr>
                  <a:t>L’énergie cinétique </a:t>
                </a:r>
                <a14:m>
                  <m:oMath xmlns:m="http://schemas.openxmlformats.org/officeDocument/2006/math"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𝑇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𝑚𝑣</m:t>
                        </m:r>
                      </m:e>
                      <m:sup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𝑝</m:t>
                            </m:r>
                          </m:e>
                          <m:sup>
                            <m: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𝑚</m:t>
                        </m:r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</m:den>
                    </m:f>
                  </m:oMath>
                </a14:m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cs typeface="+mn-cs"/>
                </a:endParaRPr>
              </a:p>
              <a:p>
                <a:pPr marR="0" lvl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cs typeface="+mn-cs"/>
                  </a:rPr>
                  <a:t>Donc le hamiltonien s’écrit </a:t>
                </a: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entury Gothic" panose="020B0502020202020204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𝑝</m:t>
                        </m:r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</m:e>
                    </m:d>
                    <m:r>
                      <a:rPr kumimoji="0" lang="fr-FR" sz="1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𝑝</m:t>
                            </m:r>
                          </m:e>
                          <m:sup>
                            <m: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𝑚</m:t>
                        </m:r>
                      </m:den>
                    </m:f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fr-FR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𝑚𝑔𝑙</m:t>
                    </m:r>
                    <m:d>
                      <m:dPr>
                        <m:ctrlP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1−</m:t>
                        </m:r>
                        <m:func>
                          <m:funcPr>
                            <m:ctrlP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fr-FR" sz="1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𝜃</m:t>
                            </m:r>
                          </m:e>
                        </m:func>
                      </m:e>
                    </m:d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entury Gothic" panose="020B0502020202020204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A782019-A7FC-4D1E-928A-8B33FD2FA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766" y="2158193"/>
                <a:ext cx="7424559" cy="1068498"/>
              </a:xfrm>
              <a:prstGeom prst="rect">
                <a:avLst/>
              </a:prstGeom>
              <a:blipFill>
                <a:blip r:embed="rId5"/>
                <a:stretch>
                  <a:fillRect l="-164" t="-565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9489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E11F937-BB42-424E-9B83-300602291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2025-2026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13B0922-4662-4C01-95CF-EDC53DAC6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Comprendre le monde ... les deux infinis                               2025-2026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8D6266-0D1E-453D-A5C1-A2039AE50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F56FF-A9C7-48CE-B5A8-E2EC5C60375F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1A899F-FD3A-47E7-BA9C-4BF497BDD400}"/>
              </a:ext>
            </a:extLst>
          </p:cNvPr>
          <p:cNvSpPr txBox="1"/>
          <p:nvPr/>
        </p:nvSpPr>
        <p:spPr>
          <a:xfrm>
            <a:off x="6627377" y="449228"/>
            <a:ext cx="4677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Le brachistochrone : solution de Lagrange (1)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787E2EC-D04F-4AED-A666-EA79BC90E36E}"/>
                  </a:ext>
                </a:extLst>
              </p:cNvPr>
              <p:cNvSpPr txBox="1"/>
              <p:nvPr/>
            </p:nvSpPr>
            <p:spPr>
              <a:xfrm>
                <a:off x="1766794" y="2319546"/>
                <a:ext cx="7019066" cy="3831113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Mise en forme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On découpe la trajectoire en intervalle infinitésimaux </a:t>
                </a:r>
                <a:r>
                  <a:rPr kumimoji="0" lang="fr-FR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ds</a:t>
                </a: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, parcourus dans des intervalles de temps </a:t>
                </a: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𝑑𝑡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𝑑𝑠</m:t>
                        </m:r>
                      </m:num>
                      <m:den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𝑣</m:t>
                        </m:r>
                      </m:den>
                    </m:f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, </a:t>
                </a: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où v est la vitesse à un instant donné ; il s’agit de rendre minimal la somme de tous ces intervalles de temps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1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𝑇</m:t>
                      </m:r>
                      <m:r>
                        <a:rPr kumimoji="0" lang="fr-FR" sz="1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nary>
                        <m:naryPr>
                          <m:ctrlPr>
                            <a:rPr kumimoji="0" lang="fr-FR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fr-FR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𝑥</m:t>
                          </m:r>
                          <m:r>
                            <a:rPr kumimoji="0" lang="fr-FR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=0</m:t>
                          </m:r>
                        </m:sub>
                        <m:sup>
                          <m:r>
                            <a:rPr kumimoji="0" lang="fr-FR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𝑥</m:t>
                          </m:r>
                          <m:r>
                            <a:rPr kumimoji="0" lang="fr-FR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=</m:t>
                          </m:r>
                          <m:sSub>
                            <m:sSubPr>
                              <m:ctrlPr>
                                <a:rPr kumimoji="0" lang="fr-FR" sz="1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fr-FR" sz="1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fr-FR" sz="1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𝐵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kumimoji="0" lang="fr-FR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fr-FR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𝑑𝑠</m:t>
                              </m:r>
                            </m:num>
                            <m:den>
                              <m:r>
                                <a:rPr kumimoji="0" lang="fr-FR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𝑣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entury Gothic" panose="020B050202020202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La vitesse </a:t>
                </a:r>
                <a14:m>
                  <m:oMath xmlns:m="http://schemas.openxmlformats.org/officeDocument/2006/math">
                    <m:r>
                      <a:rPr kumimoji="0" lang="fr-FR" sz="11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𝑣</m:t>
                    </m:r>
                  </m:oMath>
                </a14:m>
                <a:r>
                  <a:rPr kumimoji="0" 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 se déduit de l’énergie cinétique acquise au dépend de l’énergie potentielle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fr-FR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fr-FR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fr-FR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den>
                    </m:f>
                    <m:r>
                      <a:rPr kumimoji="0" lang="fr-FR" sz="11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𝑚</m:t>
                    </m:r>
                    <m:sSup>
                      <m:sSupPr>
                        <m:ctrlPr>
                          <a:rPr kumimoji="0" lang="fr-FR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fr-FR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𝑣</m:t>
                        </m:r>
                      </m:e>
                      <m:sup>
                        <m:r>
                          <a:rPr kumimoji="0" lang="fr-FR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fr-FR" sz="11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fr-FR" sz="11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𝑚𝑔𝑦</m:t>
                    </m:r>
                  </m:oMath>
                </a14:m>
                <a:r>
                  <a:rPr kumimoji="0" 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 donc </a:t>
                </a:r>
                <a14:m>
                  <m:oMath xmlns:m="http://schemas.openxmlformats.org/officeDocument/2006/math">
                    <m:r>
                      <a:rPr kumimoji="0" lang="fr-FR" sz="11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𝑣</m:t>
                    </m:r>
                    <m:r>
                      <a:rPr kumimoji="0" lang="fr-FR" sz="11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fr-FR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fr-FR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fr-FR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𝑔𝑦</m:t>
                        </m:r>
                      </m:e>
                    </m:rad>
                  </m:oMath>
                </a14:m>
                <a:endPara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Par ailleurs (Pythagore) : </a:t>
                </a:r>
                <a14:m>
                  <m:oMath xmlns:m="http://schemas.openxmlformats.org/officeDocument/2006/math">
                    <m:r>
                      <a:rPr kumimoji="0" lang="fr-FR" sz="11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𝑑</m:t>
                    </m:r>
                    <m:sSup>
                      <m:sSupPr>
                        <m:ctrlPr>
                          <a:rPr kumimoji="0" lang="fr-FR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fr-FR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𝑠</m:t>
                        </m:r>
                      </m:e>
                      <m:sup>
                        <m:r>
                          <a:rPr kumimoji="0" lang="fr-FR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fr-FR" sz="11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fr-FR" sz="11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𝑑</m:t>
                    </m:r>
                    <m:sSup>
                      <m:sSupPr>
                        <m:ctrlPr>
                          <a:rPr kumimoji="0" lang="fr-FR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fr-FR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fr-FR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fr-FR" sz="11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fr-FR" sz="11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𝑑</m:t>
                    </m:r>
                    <m:sSup>
                      <m:sSupPr>
                        <m:ctrlPr>
                          <a:rPr kumimoji="0" lang="fr-FR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fr-FR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kumimoji="0" lang="fr-FR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fr-FR" sz="11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; donc </a:t>
                </a:r>
                <a14:m>
                  <m:oMath xmlns:m="http://schemas.openxmlformats.org/officeDocument/2006/math">
                    <m:r>
                      <a:rPr kumimoji="0" lang="fr-FR" sz="11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𝑑𝑠</m:t>
                    </m:r>
                    <m:r>
                      <a:rPr kumimoji="0" lang="fr-FR" sz="11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fr-FR" sz="11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𝑑𝑥</m:t>
                    </m:r>
                    <m:rad>
                      <m:radPr>
                        <m:degHide m:val="on"/>
                        <m:ctrlPr>
                          <a:rPr kumimoji="0" lang="fr-FR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fr-FR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1+</m:t>
                        </m:r>
                        <m:f>
                          <m:fPr>
                            <m:ctrlPr>
                              <a:rPr kumimoji="0" lang="fr-FR" sz="1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fr-FR" sz="1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kumimoji="0" lang="fr-FR" sz="11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fr-FR" sz="11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kumimoji="0" lang="fr-FR" sz="11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kumimoji="0" lang="fr-FR" sz="1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kumimoji="0" lang="fr-FR" sz="11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fr-FR" sz="11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kumimoji="0" lang="fr-FR" sz="11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rad>
                  </m:oMath>
                </a14:m>
                <a:r>
                  <a:rPr kumimoji="0" 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 ; où avec la notation de Lagrange :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fr-FR" sz="11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𝑑𝑠</m:t>
                    </m:r>
                    <m:r>
                      <a:rPr kumimoji="0" lang="fr-FR" sz="11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fr-FR" sz="11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𝑑𝑥</m:t>
                    </m:r>
                    <m:rad>
                      <m:radPr>
                        <m:degHide m:val="on"/>
                        <m:ctrlPr>
                          <a:rPr kumimoji="0" lang="fr-FR" sz="11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fr-FR" sz="11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1+</m:t>
                        </m:r>
                        <m:acc>
                          <m:accPr>
                            <m:chr m:val="̇"/>
                            <m:ctrlPr>
                              <a:rPr kumimoji="0" lang="fr-FR" sz="1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kumimoji="0" lang="fr-FR" sz="11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fr-FR" sz="11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kumimoji="0" lang="fr-FR" sz="11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e>
                        </m:acc>
                      </m:e>
                    </m:rad>
                  </m:oMath>
                </a14:m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Il s’agit donc de rendre minimale l’intégrale :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1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𝑇</m:t>
                      </m:r>
                      <m:r>
                        <a:rPr kumimoji="0" lang="fr-FR" sz="1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nary>
                        <m:naryPr>
                          <m:ctrlPr>
                            <a:rPr kumimoji="0" lang="fr-FR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fr-FR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𝑥</m:t>
                          </m:r>
                          <m:r>
                            <a:rPr kumimoji="0" lang="fr-FR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=0</m:t>
                          </m:r>
                        </m:sub>
                        <m:sup>
                          <m:r>
                            <a:rPr kumimoji="0" lang="fr-FR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𝑥</m:t>
                          </m:r>
                          <m:r>
                            <a:rPr kumimoji="0" lang="fr-FR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=</m:t>
                          </m:r>
                          <m:sSub>
                            <m:sSubPr>
                              <m:ctrlPr>
                                <a:rPr kumimoji="0" lang="fr-FR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fr-FR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fr-FR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𝐵</m:t>
                              </m:r>
                            </m:sub>
                          </m:sSub>
                        </m:sup>
                        <m:e>
                          <m:rad>
                            <m:radPr>
                              <m:degHide m:val="on"/>
                              <m:ctrlPr>
                                <a:rPr kumimoji="0" lang="fr-FR" sz="1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kumimoji="0" lang="fr-FR" sz="1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fr-FR" sz="1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kumimoji="0" lang="fr-FR" sz="1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70C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kumimoji="0" lang="fr-FR" sz="1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70C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kumimoji="0" lang="fr-FR" sz="1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70C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kumimoji="0" lang="fr-FR" sz="1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70C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0" lang="fr-FR" sz="1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kumimoji="0" lang="fr-FR" sz="1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𝑔𝑦</m:t>
                                  </m:r>
                                </m:den>
                              </m:f>
                            </m:e>
                          </m:rad>
                          <m:r>
                            <a:rPr kumimoji="0" lang="fr-FR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Cette intégrale à une forme lagrangienne où </a:t>
                </a:r>
                <a14:m>
                  <m:oMath xmlns:m="http://schemas.openxmlformats.org/officeDocument/2006/math">
                    <m:r>
                      <a:rPr kumimoji="0" lang="fr-FR" sz="11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𝐿</m:t>
                    </m:r>
                    <m:d>
                      <m:dPr>
                        <m:ctrlPr>
                          <a:rPr kumimoji="0" lang="fr-FR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fr-FR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𝑦</m:t>
                        </m:r>
                        <m:r>
                          <a:rPr kumimoji="0" lang="fr-FR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 </m:t>
                        </m:r>
                        <m:acc>
                          <m:accPr>
                            <m:chr m:val="̇"/>
                            <m:ctrlPr>
                              <a:rPr kumimoji="0" lang="fr-FR" sz="1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fr-FR" sz="1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𝑦</m:t>
                            </m:r>
                          </m:e>
                        </m:acc>
                        <m:r>
                          <a:rPr kumimoji="0" lang="fr-FR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0" lang="fr-FR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0" lang="fr-FR" sz="11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fr-FR" sz="11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kumimoji="0" lang="fr-FR" sz="11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fr-FR" sz="11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kumimoji="0" lang="fr-FR" sz="11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̇"/>
                                    <m:ctrlPr>
                                      <a:rPr kumimoji="0" lang="fr-FR" sz="11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0" lang="fr-FR" sz="11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kumimoji="0" lang="fr-FR" sz="11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kumimoji="0" lang="fr-FR" sz="11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fr-FR" sz="11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𝑔𝑦</m:t>
                            </m:r>
                          </m:den>
                        </m:f>
                      </m:e>
                    </m:rad>
                  </m:oMath>
                </a14:m>
                <a:r>
                  <a:rPr kumimoji="0" 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, joue le rôle du lagrangien (le temps est remplacé par x </a:t>
                </a:r>
                <a:r>
                  <a:rPr kumimoji="0" 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787E2EC-D04F-4AED-A666-EA79BC90E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6794" y="2319546"/>
                <a:ext cx="7019066" cy="3831113"/>
              </a:xfrm>
              <a:prstGeom prst="rect">
                <a:avLst/>
              </a:prstGeom>
              <a:blipFill>
                <a:blip r:embed="rId2"/>
                <a:stretch>
                  <a:fillRect l="-173" t="-159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e 20">
            <a:extLst>
              <a:ext uri="{FF2B5EF4-FFF2-40B4-BE49-F238E27FC236}">
                <a16:creationId xmlns:a16="http://schemas.microsoft.com/office/drawing/2014/main" id="{DE60EB9C-A1CE-43AD-A662-9937E1D38384}"/>
              </a:ext>
            </a:extLst>
          </p:cNvPr>
          <p:cNvGrpSpPr/>
          <p:nvPr/>
        </p:nvGrpSpPr>
        <p:grpSpPr>
          <a:xfrm>
            <a:off x="4815548" y="483200"/>
            <a:ext cx="2560904" cy="1791290"/>
            <a:chOff x="7406026" y="495794"/>
            <a:chExt cx="2560904" cy="1791290"/>
          </a:xfrm>
        </p:grpSpPr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42466668-8407-47DC-9FA2-5D7E97F993FE}"/>
                </a:ext>
              </a:extLst>
            </p:cNvPr>
            <p:cNvCxnSpPr/>
            <p:nvPr/>
          </p:nvCxnSpPr>
          <p:spPr>
            <a:xfrm>
              <a:off x="7695526" y="1213805"/>
              <a:ext cx="0" cy="10357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993B93C4-CAF5-4B1C-8895-04CCABC7044C}"/>
                </a:ext>
              </a:extLst>
            </p:cNvPr>
            <p:cNvCxnSpPr>
              <a:cxnSpLocks/>
            </p:cNvCxnSpPr>
            <p:nvPr/>
          </p:nvCxnSpPr>
          <p:spPr>
            <a:xfrm>
              <a:off x="7695526" y="1213805"/>
              <a:ext cx="140801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E4C0F0AE-6106-4819-8C8B-82842E043B46}"/>
                </a:ext>
              </a:extLst>
            </p:cNvPr>
            <p:cNvSpPr/>
            <p:nvPr/>
          </p:nvSpPr>
          <p:spPr>
            <a:xfrm rot="5139973" flipV="1">
              <a:off x="8185372" y="17052"/>
              <a:ext cx="1302815" cy="2260300"/>
            </a:xfrm>
            <a:prstGeom prst="arc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783D8B66-E289-4DAF-ACF8-595F3DE60794}"/>
                </a:ext>
              </a:extLst>
            </p:cNvPr>
            <p:cNvSpPr txBox="1"/>
            <p:nvPr/>
          </p:nvSpPr>
          <p:spPr>
            <a:xfrm>
              <a:off x="7437554" y="980647"/>
              <a:ext cx="2720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47194D0-D1C4-4009-9C6D-4ABC0948C7E1}"/>
                </a:ext>
              </a:extLst>
            </p:cNvPr>
            <p:cNvSpPr txBox="1"/>
            <p:nvPr/>
          </p:nvSpPr>
          <p:spPr>
            <a:xfrm>
              <a:off x="8844031" y="1574372"/>
              <a:ext cx="2720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049F04E0-7EAF-4D64-9BF4-61F76C81E717}"/>
                </a:ext>
              </a:extLst>
            </p:cNvPr>
            <p:cNvSpPr/>
            <p:nvPr/>
          </p:nvSpPr>
          <p:spPr>
            <a:xfrm>
              <a:off x="8852955" y="1789888"/>
              <a:ext cx="56637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914E5F7E-C932-4E04-9FDF-F1CF7C732013}"/>
                </a:ext>
              </a:extLst>
            </p:cNvPr>
            <p:cNvSpPr/>
            <p:nvPr/>
          </p:nvSpPr>
          <p:spPr>
            <a:xfrm>
              <a:off x="7667207" y="1176071"/>
              <a:ext cx="56637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0FC3CB80-BA3C-4525-A5F2-732D6AACE829}"/>
                </a:ext>
              </a:extLst>
            </p:cNvPr>
            <p:cNvSpPr txBox="1"/>
            <p:nvPr/>
          </p:nvSpPr>
          <p:spPr>
            <a:xfrm>
              <a:off x="7406026" y="1979307"/>
              <a:ext cx="2720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y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41D3B8E-2F22-4D1D-843D-213D3F24C5C9}"/>
                </a:ext>
              </a:extLst>
            </p:cNvPr>
            <p:cNvSpPr txBox="1"/>
            <p:nvPr/>
          </p:nvSpPr>
          <p:spPr>
            <a:xfrm>
              <a:off x="8881273" y="910021"/>
              <a:ext cx="2720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x</a:t>
              </a: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20045250-5215-44E8-A38C-1350ABC508EA}"/>
              </a:ext>
            </a:extLst>
          </p:cNvPr>
          <p:cNvSpPr txBox="1"/>
          <p:nvPr/>
        </p:nvSpPr>
        <p:spPr>
          <a:xfrm>
            <a:off x="1790831" y="1121941"/>
            <a:ext cx="2336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Un mobile soumis à la pesanteur doit aller de A à B en un minimum de temps, en suivant la courbe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y(x)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B432AAD-E582-4F4F-9F17-8CA9ED20E8DE}"/>
              </a:ext>
            </a:extLst>
          </p:cNvPr>
          <p:cNvSpPr txBox="1"/>
          <p:nvPr/>
        </p:nvSpPr>
        <p:spPr>
          <a:xfrm>
            <a:off x="7034521" y="1423278"/>
            <a:ext cx="3300192" cy="2769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Quelle est la courbe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y(x)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Cambria Math" panose="02040503050406030204" pitchFamily="18" charset="0"/>
                <a:cs typeface="+mn-cs"/>
              </a:rPr>
              <a:t>optimale ?</a:t>
            </a:r>
          </a:p>
        </p:txBody>
      </p:sp>
      <p:pic>
        <p:nvPicPr>
          <p:cNvPr id="67" name="Image 66">
            <a:extLst>
              <a:ext uri="{FF2B5EF4-FFF2-40B4-BE49-F238E27FC236}">
                <a16:creationId xmlns:a16="http://schemas.microsoft.com/office/drawing/2014/main" id="{B32FAE4A-2DEF-446D-8C21-96B90D794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0108" y="3067534"/>
            <a:ext cx="1545098" cy="114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735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E11F937-BB42-424E-9B83-300602291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2025-2026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13B0922-4662-4C01-95CF-EDC53DAC6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Comprendre le monde ... les deux infinis                               2025-2026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8D6266-0D1E-453D-A5C1-A2039AE50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F56FF-A9C7-48CE-B5A8-E2EC5C60375F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1A899F-FD3A-47E7-BA9C-4BF497BDD400}"/>
              </a:ext>
            </a:extLst>
          </p:cNvPr>
          <p:cNvSpPr txBox="1"/>
          <p:nvPr/>
        </p:nvSpPr>
        <p:spPr>
          <a:xfrm>
            <a:off x="6627377" y="449228"/>
            <a:ext cx="4677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Le brachistochrone : solution de Lagrange (2)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787E2EC-D04F-4AED-A666-EA79BC90E36E}"/>
                  </a:ext>
                </a:extLst>
              </p:cNvPr>
              <p:cNvSpPr txBox="1"/>
              <p:nvPr/>
            </p:nvSpPr>
            <p:spPr>
              <a:xfrm>
                <a:off x="1650208" y="1085322"/>
                <a:ext cx="9114362" cy="1939826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Formalisme de Lagrange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FR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fr-FR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𝐿</m:t>
                        </m:r>
                        <m:d>
                          <m:dPr>
                            <m:ctrlPr>
                              <a:rPr kumimoji="0" lang="fr-FR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fr-FR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𝑦</m:t>
                            </m:r>
                            <m:r>
                              <a:rPr kumimoji="0" lang="fr-FR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,</m:t>
                            </m:r>
                            <m:acc>
                              <m:accPr>
                                <m:chr m:val="̇"/>
                                <m:ctrlPr>
                                  <a:rPr kumimoji="0" lang="fr-FR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fr-FR" sz="1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𝑦</m:t>
                                </m:r>
                              </m:e>
                            </m:acc>
                            <m:r>
                              <a:rPr kumimoji="0" lang="fr-FR" sz="1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r>
                              <a:rPr kumimoji="0" lang="fr-FR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</m:d>
                      </m:num>
                      <m:den>
                        <m:r>
                          <a:rPr kumimoji="0" lang="fr-FR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den>
                    </m:f>
                    <m:r>
                      <a:rPr kumimoji="0" lang="fr-FR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 </m:t>
                    </m:r>
                    <m:f>
                      <m:fPr>
                        <m:ctrlPr>
                          <a:rPr kumimoji="0" lang="fr-FR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FR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num>
                      <m:den>
                        <m:r>
                          <a:rPr kumimoji="0" lang="fr-FR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den>
                    </m:f>
                    <m:d>
                      <m:dPr>
                        <m:ctrlPr>
                          <a:rPr kumimoji="0" lang="fr-FR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fr-FR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fr-FR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fr-FR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𝐿</m:t>
                            </m:r>
                          </m:num>
                          <m:den>
                            <m:r>
                              <a:rPr kumimoji="0" lang="fr-FR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acc>
                              <m:accPr>
                                <m:chr m:val="̇"/>
                                <m:ctrlPr>
                                  <a:rPr kumimoji="0" lang="fr-FR" sz="1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fr-FR" sz="1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𝑦</m:t>
                                </m:r>
                              </m:e>
                            </m:acc>
                          </m:den>
                        </m:f>
                      </m:e>
                    </m:d>
                    <m:r>
                      <a:rPr kumimoji="0" lang="fr-FR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fr-FR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</m:t>
                    </m:r>
                  </m:oMath>
                </a14:m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avec</a:t>
                </a: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fr-FR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𝐿</m:t>
                    </m:r>
                    <m:d>
                      <m:dPr>
                        <m:ctrlPr>
                          <a:rPr kumimoji="0" lang="fr-FR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fr-FR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𝑦</m:t>
                        </m:r>
                        <m:r>
                          <a:rPr kumimoji="0" lang="fr-FR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 </m:t>
                        </m:r>
                        <m:acc>
                          <m:accPr>
                            <m:chr m:val="̇"/>
                            <m:ctrlPr>
                              <a:rPr kumimoji="0" lang="fr-FR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fr-FR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𝑦</m:t>
                            </m:r>
                          </m:e>
                        </m:acc>
                        <m:r>
                          <a:rPr kumimoji="0" lang="fr-FR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0" lang="fr-FR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0" lang="fr-FR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fr-FR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kumimoji="0" lang="fr-FR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fr-FR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kumimoji="0" lang="fr-FR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̇"/>
                                    <m:ctrlPr>
                                      <a:rPr kumimoji="0" lang="fr-FR" sz="1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0" lang="fr-FR" sz="1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kumimoji="0" lang="fr-FR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kumimoji="0" lang="fr-FR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fr-FR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𝑔𝑦</m:t>
                            </m:r>
                          </m:den>
                        </m:f>
                      </m:e>
                    </m:rad>
                  </m:oMath>
                </a14:m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Ce qui donne (</a:t>
                </a:r>
                <a:r>
                  <a:rPr kumimoji="0" lang="fr-FR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après pas mal de manipulations algébriques fastidieuses – ou application du théorème de Beltrami</a:t>
                </a: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) :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fr-FR" sz="1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L</m:t>
                    </m:r>
                    <m:r>
                      <a:rPr kumimoji="0" lang="fr-FR" sz="1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acc>
                      <m:accPr>
                        <m:chr m:val="̇"/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acc>
                    <m:f>
                      <m:f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𝐿</m:t>
                        </m:r>
                      </m:num>
                      <m:den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acc>
                          <m:accPr>
                            <m:chr m:val="̇"/>
                            <m:ctrlP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acc>
                      </m:den>
                    </m:f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𝐶𝑡𝑒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⇒</m:t>
                    </m:r>
                    <m:f>
                      <m:f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𝑔𝑦</m:t>
                            </m:r>
                            <m: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(1+</m:t>
                            </m:r>
                            <m:sSup>
                              <m:sSupPr>
                                <m:ctrlPr>
                                  <a:rPr kumimoji="0" lang="fr-FR" sz="1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̇"/>
                                    <m:ctrlPr>
                                      <a:rPr kumimoji="0" lang="fr-FR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0" lang="fr-FR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kumimoji="0" lang="fr-FR" sz="1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e>
                        </m:rad>
                      </m:den>
                    </m:f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𝐶𝑡𝑒</m:t>
                    </m:r>
                  </m:oMath>
                </a14:m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Soit après mise en forme, l’équation différentielle 	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1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d>
                        <m:dPr>
                          <m:ctrlPr>
                            <a:rPr kumimoji="0" lang="fr-FR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r-FR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d>
                        <m:dPr>
                          <m:ctrlPr>
                            <a:rPr kumimoji="0" lang="fr-FR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r-FR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1+</m:t>
                          </m:r>
                          <m:sSup>
                            <m:sSupPr>
                              <m:ctrlPr>
                                <a:rPr kumimoji="0" lang="fr-FR" sz="1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fr-FR" sz="1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fr-FR" sz="1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fr-FR" sz="1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𝑑𝑦</m:t>
                                      </m:r>
                                      <m:d>
                                        <m:dPr>
                                          <m:ctrlPr>
                                            <a:rPr kumimoji="0" lang="fr-FR" sz="1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fr-FR" sz="1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kumimoji="0" lang="fr-FR" sz="1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𝑑𝑥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0" lang="fr-FR" sz="1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fr-FR" sz="1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fr-FR" sz="1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𝐶𝑡𝑒</m:t>
                      </m:r>
                    </m:oMath>
                  </m:oMathPara>
                </a14:m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787E2EC-D04F-4AED-A666-EA79BC90E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0208" y="1085322"/>
                <a:ext cx="9114362" cy="1939826"/>
              </a:xfrm>
              <a:prstGeom prst="rect">
                <a:avLst/>
              </a:prstGeom>
              <a:blipFill>
                <a:blip r:embed="rId2"/>
                <a:stretch>
                  <a:fillRect l="-334" t="-625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Image 26">
            <a:extLst>
              <a:ext uri="{FF2B5EF4-FFF2-40B4-BE49-F238E27FC236}">
                <a16:creationId xmlns:a16="http://schemas.microsoft.com/office/drawing/2014/main" id="{22AA9097-AE41-47C6-839C-16378EAB2E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106"/>
          <a:stretch/>
        </p:blipFill>
        <p:spPr>
          <a:xfrm>
            <a:off x="9113373" y="3192722"/>
            <a:ext cx="2191200" cy="1364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CCBC5335-734F-4218-9AAF-6021436BFEDC}"/>
                  </a:ext>
                </a:extLst>
              </p:cNvPr>
              <p:cNvSpPr txBox="1"/>
              <p:nvPr/>
            </p:nvSpPr>
            <p:spPr>
              <a:xfrm>
                <a:off x="1650208" y="3269173"/>
                <a:ext cx="7247997" cy="1068306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La solution de l’équation différentielle est la courbe cycloïde d’équation :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𝑅</m:t>
                    </m:r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𝜃</m:t>
                    </m:r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−</m:t>
                    </m:r>
                    <m:func>
                      <m:funcPr>
                        <m:ctrlP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fr-FR" sz="1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sin</m:t>
                        </m:r>
                      </m:fName>
                      <m:e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</m:e>
                    </m:func>
                  </m:oMath>
                </a14:m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;</a:t>
                </a: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𝑅</m:t>
                    </m:r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(1−</m:t>
                    </m:r>
                    <m:func>
                      <m:funcPr>
                        <m:ctrlP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fr-FR" sz="1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cos</m:t>
                        </m:r>
                      </m:fName>
                      <m:e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</m:e>
                    </m:func>
                  </m:oMath>
                </a14:m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,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On vérifie qu’avec cette paramétrisation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𝑑𝑦</m:t>
                        </m:r>
                      </m:num>
                      <m:den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𝑑𝑥</m:t>
                        </m:r>
                      </m:den>
                    </m:f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1+</m:t>
                        </m:r>
                        <m:func>
                          <m:funcPr>
                            <m:ctrlP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fr-FR" sz="1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𝜃</m:t>
                            </m:r>
                          </m:e>
                        </m:func>
                      </m:num>
                      <m:den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1−</m:t>
                        </m:r>
                        <m:func>
                          <m:funcPr>
                            <m:ctrlP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fr-FR" sz="1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𝜃</m:t>
                            </m:r>
                          </m:e>
                        </m:func>
                      </m:den>
                    </m:f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2−</m:t>
                            </m:r>
                            <m: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num>
                          <m:den>
                            <m: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den>
                        </m:f>
                      </m:e>
                    </m:rad>
                  </m:oMath>
                </a14:m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fr-FR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et que l’équation différentielle ci-dessus est satisfaite</a:t>
                </a:r>
                <a:endParaRPr kumimoji="0" lang="fr-FR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CCBC5335-734F-4218-9AAF-6021436BF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0208" y="3269173"/>
                <a:ext cx="7247997" cy="1068306"/>
              </a:xfrm>
              <a:prstGeom prst="rect">
                <a:avLst/>
              </a:prstGeom>
              <a:blipFill>
                <a:blip r:embed="rId4"/>
                <a:stretch>
                  <a:fillRect l="-168" b="-1685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1ADBB35F-AD8F-4328-A672-794098487CF6}"/>
                  </a:ext>
                </a:extLst>
              </p:cNvPr>
              <p:cNvSpPr txBox="1"/>
              <p:nvPr/>
            </p:nvSpPr>
            <p:spPr>
              <a:xfrm>
                <a:off x="1650208" y="4416958"/>
                <a:ext cx="9114362" cy="12920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𝜃</m:t>
                    </m:r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est compris entre </a:t>
                </a: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0</a:t>
                </a: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et une limite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</m:e>
                      <m:sub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 </a:t>
                </a:r>
                <a:endParaRPr kumimoji="0" lang="fr-FR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Le rayon </a:t>
                </a: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R</a:t>
                </a: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 du cercle roulant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</m:e>
                      <m:sub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 sont déterminés par le fait que la cycloïde passe au point </a:t>
                </a:r>
                <a14:m>
                  <m:oMath xmlns:m="http://schemas.openxmlformats.org/officeDocument/2006/math"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𝐵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d>
                      <m:d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𝐵</m:t>
                            </m:r>
                          </m:sub>
                        </m:sSub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</m:t>
                        </m:r>
                        <m:sSub>
                          <m:sSubPr>
                            <m:ctrlP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fr-FR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𝐵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 :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𝐵</m:t>
                        </m:r>
                      </m:sub>
                    </m:sSub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𝑅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</m:e>
                      <m:sub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𝑚𝑎𝑥</m:t>
                        </m:r>
                      </m:sub>
                    </m:sSub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−</m:t>
                    </m:r>
                    <m:func>
                      <m:func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fr-FR" sz="1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𝜃</m:t>
                            </m:r>
                          </m:e>
                          <m:sub>
                            <m: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𝑚𝑎𝑥</m:t>
                            </m:r>
                          </m:sub>
                        </m:sSub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</m:e>
                    </m:func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𝑦</m:t>
                        </m:r>
                      </m:e>
                      <m:sub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𝐵</m:t>
                        </m:r>
                      </m:sub>
                    </m:sSub>
                    <m:r>
                      <a:rPr kumimoji="0" lang="fr-FR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fr-FR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𝑅</m:t>
                    </m:r>
                    <m:r>
                      <a:rPr kumimoji="0" lang="fr-FR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(1−</m:t>
                    </m:r>
                    <m:func>
                      <m:funcPr>
                        <m:ctrlP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fr-FR" sz="1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𝜃</m:t>
                            </m:r>
                          </m:e>
                          <m:sub>
                            <m: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𝑚𝑎𝑥</m:t>
                            </m:r>
                          </m:sub>
                        </m:sSub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</m:e>
                    </m:func>
                  </m:oMath>
                </a14:m>
                <a:endPara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Ce sont deux équations qui </a:t>
                </a:r>
                <a:r>
                  <a:rPr kumimoji="0" lang="fr-FR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n’ont pas en général de solutions analytiques</a:t>
                </a: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, sauf dans deux cas simples :</a:t>
                </a: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𝑦</m:t>
                        </m:r>
                      </m:e>
                      <m:sub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𝐵</m:t>
                        </m:r>
                      </m:sub>
                    </m:sSub>
                    <m:r>
                      <a:rPr kumimoji="0" lang="fr-FR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est au sommet de la cycloïde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</m:e>
                      <m:sub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𝑚𝑎𝑥</m:t>
                        </m:r>
                      </m:sub>
                    </m:sSub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, </a:t>
                </a: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alors</a:t>
                </a: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𝑅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𝑦</m:t>
                        </m:r>
                      </m:e>
                      <m:sub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𝐵</m:t>
                        </m:r>
                      </m:sub>
                    </m:sSub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, </a:t>
                </a: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mais</a:t>
                </a: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𝐵</m:t>
                        </m:r>
                      </m:sub>
                    </m:sSub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est fixé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𝐵</m:t>
                        </m:r>
                      </m:sub>
                    </m:sSub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fr-FR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den>
                        </m:f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−1</m:t>
                        </m:r>
                      </m:e>
                    </m:d>
                    <m:sSub>
                      <m:sSub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𝑦</m:t>
                        </m:r>
                      </m:e>
                      <m:sub>
                        <m: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𝐵</m:t>
                        </m:r>
                      </m:sub>
                    </m:sSub>
                  </m:oMath>
                </a14:m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entury Gothic" panose="020B0502020202020204"/>
                  <a:ea typeface="Cambria Math" panose="02040503050406030204" pitchFamily="18" charset="0"/>
                  <a:cs typeface="+mn-cs"/>
                </a:endParaRP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𝑦</m:t>
                        </m:r>
                      </m:e>
                      <m:sub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𝐵</m:t>
                        </m:r>
                      </m:sub>
                    </m:sSub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</m:t>
                    </m:r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; le cercle roulant à fait un demi-tour complet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</m:e>
                      <m:sub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𝑚𝑎𝑥</m:t>
                        </m:r>
                      </m:sub>
                    </m:sSub>
                    <m:r>
                      <a:rPr kumimoji="0" lang="fr-FR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𝜋</m:t>
                    </m:r>
                  </m:oMath>
                </a14:m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et</a:t>
                </a: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fr-FR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𝐵</m:t>
                        </m:r>
                      </m:sub>
                    </m:sSub>
                    <m:r>
                      <a:rPr kumimoji="0" lang="fr-FR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𝜋</m:t>
                    </m:r>
                    <m:r>
                      <a:rPr kumimoji="0" lang="fr-F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𝑅</m:t>
                    </m:r>
                  </m:oMath>
                </a14:m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entury Gothic" panose="020B0502020202020204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1ADBB35F-AD8F-4328-A672-794098487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0208" y="4416958"/>
                <a:ext cx="9114362" cy="1292085"/>
              </a:xfrm>
              <a:prstGeom prst="rect">
                <a:avLst/>
              </a:prstGeom>
              <a:blipFill>
                <a:blip r:embed="rId5"/>
                <a:stretch>
                  <a:fillRect l="-67" t="-472" b="-28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ZoneTexte 33">
            <a:extLst>
              <a:ext uri="{FF2B5EF4-FFF2-40B4-BE49-F238E27FC236}">
                <a16:creationId xmlns:a16="http://schemas.microsoft.com/office/drawing/2014/main" id="{FDEEDF4D-3C65-4537-8342-A8E16C0DB6BE}"/>
              </a:ext>
            </a:extLst>
          </p:cNvPr>
          <p:cNvSpPr txBox="1"/>
          <p:nvPr/>
        </p:nvSpPr>
        <p:spPr>
          <a:xfrm>
            <a:off x="1581150" y="5729289"/>
            <a:ext cx="8454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Le temps de parcours doit être calculé par des méthodes numériques</a:t>
            </a:r>
          </a:p>
        </p:txBody>
      </p:sp>
    </p:spTree>
    <p:extLst>
      <p:ext uri="{BB962C8B-B14F-4D97-AF65-F5344CB8AC3E}">
        <p14:creationId xmlns:p14="http://schemas.microsoft.com/office/powerpoint/2010/main" val="11764052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ED7A5-0A45-678E-CA22-427717D6C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94DBFE0-6CB5-13E1-0734-4989586E0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89B2E45-FA8B-EE65-9D59-CBE90F7F5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37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50C2450-9C3D-1874-957C-C68A2AE01E85}"/>
              </a:ext>
            </a:extLst>
          </p:cNvPr>
          <p:cNvSpPr txBox="1"/>
          <p:nvPr/>
        </p:nvSpPr>
        <p:spPr>
          <a:xfrm>
            <a:off x="4576200" y="1995279"/>
            <a:ext cx="4015407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Fin de l’Interlude pour les matheux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090F0C4-BE2E-AD74-854B-7CD7F9B93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014" y="3429000"/>
            <a:ext cx="5377781" cy="133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964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CCC4566-4DF8-4FDD-BEA1-192F44347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1A94BB6-7292-4B3E-97DD-6FB55F11F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1ABE1F-FC5D-41AA-8548-6DD203A8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38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80460B-08CD-4FD2-98F1-1A6C9F6ADECF}"/>
              </a:ext>
            </a:extLst>
          </p:cNvPr>
          <p:cNvSpPr/>
          <p:nvPr/>
        </p:nvSpPr>
        <p:spPr>
          <a:xfrm>
            <a:off x="3613096" y="352740"/>
            <a:ext cx="6543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bases épistémologiques de la mécanique quantique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3CF8E5B-B97F-41E4-AA60-B46A014B179B}"/>
              </a:ext>
            </a:extLst>
          </p:cNvPr>
          <p:cNvSpPr txBox="1"/>
          <p:nvPr/>
        </p:nvSpPr>
        <p:spPr>
          <a:xfrm>
            <a:off x="2507810" y="1523734"/>
            <a:ext cx="7853802" cy="212365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/>
              <a:t>Le formalisme newtonien de la mécanique est le plus immédiat ; il repose sur le calcul différentiel (Newton, Leibniz)</a:t>
            </a:r>
          </a:p>
          <a:p>
            <a:r>
              <a:rPr lang="fr-FR" sz="1200" dirty="0"/>
              <a:t>Le formalisme lagrangien repose sur le principe de la « moindre action » et utilise les outils mathématiques du calcul variationnel</a:t>
            </a:r>
          </a:p>
          <a:p>
            <a:r>
              <a:rPr lang="fr-FR" sz="1200" dirty="0"/>
              <a:t>Le formalisme lagrangien généralise le principe de Fermat utilisée en optique (réflexion, réfraction)</a:t>
            </a:r>
          </a:p>
          <a:p>
            <a:r>
              <a:rPr lang="fr-FR" sz="1200" dirty="0"/>
              <a:t>Le formalisme lagrangien est le plus facilement (?) extensible à la physique quantique des particules élémentaires</a:t>
            </a:r>
          </a:p>
          <a:p>
            <a:r>
              <a:rPr lang="fr-FR" sz="1600" dirty="0">
                <a:solidFill>
                  <a:srgbClr val="0070C0"/>
                </a:solidFill>
              </a:rPr>
              <a:t>Le formalisme hamiltonien est techniquement plus facile à utiliser pour résoudre les problèmes ; il met en exergue le rôle de l’énergie comme moteur de l’évolution des systèmes (dynamique)</a:t>
            </a:r>
          </a:p>
        </p:txBody>
      </p:sp>
    </p:spTree>
    <p:extLst>
      <p:ext uri="{BB962C8B-B14F-4D97-AF65-F5344CB8AC3E}">
        <p14:creationId xmlns:p14="http://schemas.microsoft.com/office/powerpoint/2010/main" val="27577674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54411-7CCF-B1EE-19C7-4964473A6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452E5F1-07F5-DA6F-F63E-7CF4F6A59E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ED70900-B71A-C833-A102-39B2DE996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68C9E5-73D9-F14A-7DEF-9CB317742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39</a:t>
            </a:fld>
            <a:endParaRPr lang="en-GB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99AEE39-6E75-C8A6-D3C9-8098F74A839D}"/>
              </a:ext>
            </a:extLst>
          </p:cNvPr>
          <p:cNvSpPr txBox="1"/>
          <p:nvPr/>
        </p:nvSpPr>
        <p:spPr>
          <a:xfrm>
            <a:off x="7896113" y="291192"/>
            <a:ext cx="3038640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Se représenter le monde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CBC1B85-D603-C4B8-4348-553BCE4F0770}"/>
              </a:ext>
            </a:extLst>
          </p:cNvPr>
          <p:cNvSpPr txBox="1"/>
          <p:nvPr/>
        </p:nvSpPr>
        <p:spPr>
          <a:xfrm>
            <a:off x="2322102" y="1450743"/>
            <a:ext cx="8612651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L’évolution de la Mécanique Classique illustre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 puissance croissante des outils et méthodes pour résoudre les problèmes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Basée sur </a:t>
            </a:r>
            <a:r>
              <a:rPr lang="fr-FR" dirty="0">
                <a:solidFill>
                  <a:srgbClr val="0070C0"/>
                </a:solidFill>
              </a:rPr>
              <a:t>une abstraction mathématique croissante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Et donc une </a:t>
            </a:r>
            <a:r>
              <a:rPr lang="fr-FR" dirty="0">
                <a:solidFill>
                  <a:srgbClr val="0070C0"/>
                </a:solidFill>
              </a:rPr>
              <a:t>perte d’intelligibilité immédiate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dirty="0"/>
              <a:t>La mécanique classique établit les bases conceptuelles de la mécanique quantique et des relativités.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054523E-1FB9-CE48-8659-8AA83C113866}"/>
              </a:ext>
            </a:extLst>
          </p:cNvPr>
          <p:cNvSpPr txBox="1"/>
          <p:nvPr/>
        </p:nvSpPr>
        <p:spPr>
          <a:xfrm>
            <a:off x="3442447" y="4367605"/>
            <a:ext cx="606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Comprendre le monde au prix de son intelligibilité ?</a:t>
            </a:r>
          </a:p>
        </p:txBody>
      </p:sp>
    </p:spTree>
    <p:extLst>
      <p:ext uri="{BB962C8B-B14F-4D97-AF65-F5344CB8AC3E}">
        <p14:creationId xmlns:p14="http://schemas.microsoft.com/office/powerpoint/2010/main" val="1271762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EA11A-C209-1C26-C760-6E6712D7B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EDBB1E3-F79C-0F33-F8CB-7B6A01EF5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35566" y="6123897"/>
            <a:ext cx="7621984" cy="365125"/>
          </a:xfrm>
        </p:spPr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C52AAEB-FABC-CB63-3EDC-366924448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</a:t>
            </a:fld>
            <a:endParaRPr lang="en-GB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2CEF0F5-58F5-27C5-6501-8FE6578C32A9}"/>
              </a:ext>
            </a:extLst>
          </p:cNvPr>
          <p:cNvSpPr txBox="1"/>
          <p:nvPr/>
        </p:nvSpPr>
        <p:spPr>
          <a:xfrm>
            <a:off x="7181784" y="324306"/>
            <a:ext cx="3945941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Vie et mort de la physique classique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CDEF1DE-433D-AE08-32E1-5F2D664285D6}"/>
              </a:ext>
            </a:extLst>
          </p:cNvPr>
          <p:cNvSpPr txBox="1"/>
          <p:nvPr/>
        </p:nvSpPr>
        <p:spPr>
          <a:xfrm>
            <a:off x="2711669" y="1387366"/>
            <a:ext cx="8095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2 théories universelles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Gravitation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Électromagnétisme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455F78-65B3-AEBD-C32F-147DA21CDEF1}"/>
              </a:ext>
            </a:extLst>
          </p:cNvPr>
          <p:cNvSpPr txBox="1"/>
          <p:nvPr/>
        </p:nvSpPr>
        <p:spPr>
          <a:xfrm>
            <a:off x="2864068" y="2756101"/>
            <a:ext cx="8095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bases ontologiques et leurs modèles mathématiques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Particules </a:t>
            </a:r>
            <a:r>
              <a:rPr lang="fr-FR" dirty="0">
                <a:sym typeface="Wingdings" panose="05000000000000000000" pitchFamily="2" charset="2"/>
              </a:rPr>
              <a:t>  la mécanique classique (Hamilton, Lagrange, espace des phases)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Ondes </a:t>
            </a:r>
            <a:r>
              <a:rPr lang="fr-FR" dirty="0">
                <a:sym typeface="Wingdings" panose="05000000000000000000" pitchFamily="2" charset="2"/>
              </a:rPr>
              <a:t> équations des ondes, équation </a:t>
            </a:r>
            <a:r>
              <a:rPr lang="fr-FR">
                <a:sym typeface="Wingdings" panose="05000000000000000000" pitchFamily="2" charset="2"/>
              </a:rPr>
              <a:t>de Maxwell, superposition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153586B-D6FB-1D0C-120E-CE28D9AD495A}"/>
              </a:ext>
            </a:extLst>
          </p:cNvPr>
          <p:cNvSpPr txBox="1"/>
          <p:nvPr/>
        </p:nvSpPr>
        <p:spPr>
          <a:xfrm>
            <a:off x="2864068" y="4185508"/>
            <a:ext cx="8095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</a:t>
            </a:r>
            <a:r>
              <a:rPr lang="fr-FR" dirty="0">
                <a:solidFill>
                  <a:srgbClr val="FF0000"/>
                </a:solidFill>
              </a:rPr>
              <a:t>bifurcations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 vitesse de la lumière et les équations de Maxwell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 dualité onde-corpuscule et le rôle de l’observateur </a:t>
            </a:r>
          </a:p>
        </p:txBody>
      </p:sp>
    </p:spTree>
    <p:extLst>
      <p:ext uri="{BB962C8B-B14F-4D97-AF65-F5344CB8AC3E}">
        <p14:creationId xmlns:p14="http://schemas.microsoft.com/office/powerpoint/2010/main" val="7660004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DA2C5-1728-7E0C-C483-70CDBC423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488D26C-07FB-E049-2EED-3AAED6EB8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EDA8ADC-739D-1F03-8D44-3A27E9589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A09BC1-3790-D9B1-30FF-BC5A770F0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40</a:t>
            </a:fld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235946-304F-D874-B1BB-FD58727A8F19}"/>
              </a:ext>
            </a:extLst>
          </p:cNvPr>
          <p:cNvSpPr txBox="1"/>
          <p:nvPr/>
        </p:nvSpPr>
        <p:spPr>
          <a:xfrm>
            <a:off x="3779676" y="2129457"/>
            <a:ext cx="5348558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Dynamique des ondes et l’électromagnétisme </a:t>
            </a:r>
          </a:p>
        </p:txBody>
      </p:sp>
    </p:spTree>
    <p:extLst>
      <p:ext uri="{BB962C8B-B14F-4D97-AF65-F5344CB8AC3E}">
        <p14:creationId xmlns:p14="http://schemas.microsoft.com/office/powerpoint/2010/main" val="3118234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550DA36-2B0F-4934-BD61-F414CD3F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466415" y="6135810"/>
            <a:ext cx="5716488" cy="365125"/>
          </a:xfrm>
        </p:spPr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074293" y="3712321"/>
            <a:ext cx="8202440" cy="107721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i="1" dirty="0">
                <a:solidFill>
                  <a:srgbClr val="000000"/>
                </a:solidFill>
              </a:rPr>
              <a:t>une </a:t>
            </a:r>
            <a:r>
              <a:rPr lang="fr-FR" sz="1600" i="1" dirty="0">
                <a:solidFill>
                  <a:srgbClr val="FF0000"/>
                </a:solidFill>
              </a:rPr>
              <a:t>perturbation</a:t>
            </a:r>
            <a:r>
              <a:rPr lang="fr-FR" sz="1600" i="1" dirty="0">
                <a:solidFill>
                  <a:srgbClr val="000000"/>
                </a:solidFill>
              </a:rPr>
              <a:t> d'un milieu (de l'eau par exemple) ou d’un champ (un champ électrique par exemple)</a:t>
            </a:r>
            <a:endParaRPr lang="fr-FR" sz="16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i="1" dirty="0">
                <a:solidFill>
                  <a:srgbClr val="000000"/>
                </a:solidFill>
              </a:rPr>
              <a:t>qui se propage de proche en proche (</a:t>
            </a:r>
            <a:r>
              <a:rPr lang="fr-FR" sz="1600" i="1" dirty="0">
                <a:solidFill>
                  <a:srgbClr val="FF0000"/>
                </a:solidFill>
              </a:rPr>
              <a:t>effet domino</a:t>
            </a:r>
            <a:r>
              <a:rPr lang="fr-FR" sz="1600" i="1" dirty="0">
                <a:solidFill>
                  <a:srgbClr val="000000"/>
                </a:solidFill>
              </a:rPr>
              <a:t>)</a:t>
            </a:r>
            <a:endParaRPr lang="fr-FR" sz="16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i="1" dirty="0">
                <a:solidFill>
                  <a:srgbClr val="000000"/>
                </a:solidFill>
              </a:rPr>
              <a:t>sans transport global de matière (uniquement </a:t>
            </a:r>
            <a:r>
              <a:rPr lang="fr-FR" sz="1600" i="1" dirty="0">
                <a:solidFill>
                  <a:srgbClr val="FF0000"/>
                </a:solidFill>
              </a:rPr>
              <a:t>transfert d'énergie</a:t>
            </a:r>
            <a:r>
              <a:rPr lang="fr-FR" sz="1600" i="1" dirty="0">
                <a:solidFill>
                  <a:srgbClr val="000000"/>
                </a:solidFill>
              </a:rPr>
              <a:t>)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7E4C075-27BF-49A2-B234-CD5CB7A7439C}"/>
              </a:ext>
            </a:extLst>
          </p:cNvPr>
          <p:cNvSpPr txBox="1"/>
          <p:nvPr/>
        </p:nvSpPr>
        <p:spPr>
          <a:xfrm>
            <a:off x="6907795" y="241235"/>
            <a:ext cx="4362544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Les caractéristiques des ondes (1)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0DF379D8-2283-4BDD-B372-885AB4845443}"/>
              </a:ext>
            </a:extLst>
          </p:cNvPr>
          <p:cNvGrpSpPr/>
          <p:nvPr/>
        </p:nvGrpSpPr>
        <p:grpSpPr>
          <a:xfrm>
            <a:off x="6324659" y="1144978"/>
            <a:ext cx="4263391" cy="2016091"/>
            <a:chOff x="6096000" y="911746"/>
            <a:chExt cx="4263391" cy="201609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0A1AB50D-4856-4E36-8FAF-BE0236746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911746"/>
              <a:ext cx="2048434" cy="1932599"/>
            </a:xfrm>
            <a:prstGeom prst="rect">
              <a:avLst/>
            </a:prstGeom>
          </p:spPr>
        </p:pic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239844F9-4EA5-4D0D-B783-FB0F965C276D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 flipH="1" flipV="1">
              <a:off x="7601105" y="1819752"/>
              <a:ext cx="991276" cy="5425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E05512A-800E-478D-8565-782283F29D72}"/>
                </a:ext>
              </a:extLst>
            </p:cNvPr>
            <p:cNvSpPr txBox="1"/>
            <p:nvPr/>
          </p:nvSpPr>
          <p:spPr>
            <a:xfrm>
              <a:off x="8592381" y="1796758"/>
              <a:ext cx="1767010" cy="113107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F</a:t>
              </a:r>
              <a:r>
                <a:rPr lang="fr-FR" sz="1050" dirty="0">
                  <a:solidFill>
                    <a:srgbClr val="FF0000"/>
                  </a:solidFill>
                </a:rPr>
                <a:t> : Fréquence (Hertz)</a:t>
              </a:r>
            </a:p>
            <a:p>
              <a:r>
                <a:rPr lang="fr-FR" sz="1050" dirty="0">
                  <a:solidFill>
                    <a:srgbClr val="FF0000"/>
                  </a:solidFill>
                </a:rPr>
                <a:t>Nombre de vibrations par seconde</a:t>
              </a:r>
            </a:p>
            <a:p>
              <a:r>
                <a:rPr lang="fr-FR" sz="1600" dirty="0">
                  <a:solidFill>
                    <a:srgbClr val="FF0000"/>
                  </a:solidFill>
                </a:rPr>
                <a:t>T</a:t>
              </a:r>
              <a:r>
                <a:rPr lang="fr-FR" sz="1050" dirty="0">
                  <a:solidFill>
                    <a:srgbClr val="FF0000"/>
                  </a:solidFill>
                </a:rPr>
                <a:t> : période = durée d’une oscillation</a:t>
              </a:r>
            </a:p>
          </p:txBody>
        </p:sp>
      </p:grp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3EFB872-3F3A-44A6-8C15-B4B708CD8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41</a:t>
            </a:fld>
            <a:endParaRPr lang="en-GB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C39971A-F674-60A0-300D-1BE46FB5F8C6}"/>
              </a:ext>
            </a:extLst>
          </p:cNvPr>
          <p:cNvGrpSpPr/>
          <p:nvPr/>
        </p:nvGrpSpPr>
        <p:grpSpPr>
          <a:xfrm>
            <a:off x="2582858" y="1727144"/>
            <a:ext cx="2276318" cy="657265"/>
            <a:chOff x="1618341" y="897696"/>
            <a:chExt cx="2276318" cy="657265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33435948-87E3-724D-37DE-5AD3F25D20CA}"/>
                </a:ext>
              </a:extLst>
            </p:cNvPr>
            <p:cNvSpPr txBox="1"/>
            <p:nvPr/>
          </p:nvSpPr>
          <p:spPr>
            <a:xfrm>
              <a:off x="1618341" y="897696"/>
              <a:ext cx="22763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Ondes de volume</a:t>
              </a:r>
              <a:endParaRPr lang="en-GB" dirty="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2717D2C-34EB-EBB8-D4B0-B4D30DFE465F}"/>
                </a:ext>
              </a:extLst>
            </p:cNvPr>
            <p:cNvSpPr txBox="1"/>
            <p:nvPr/>
          </p:nvSpPr>
          <p:spPr>
            <a:xfrm>
              <a:off x="2035228" y="1185629"/>
              <a:ext cx="110995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0070C0"/>
                  </a:solidFill>
                </a:rPr>
                <a:t>Le son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BB19837B-E469-CDE9-92BD-E7C6A18D34C0}"/>
                  </a:ext>
                </a:extLst>
              </p:cNvPr>
              <p:cNvSpPr txBox="1"/>
              <p:nvPr/>
            </p:nvSpPr>
            <p:spPr>
              <a:xfrm>
                <a:off x="4109702" y="5078896"/>
                <a:ext cx="5073201" cy="6090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BB19837B-E469-CDE9-92BD-E7C6A18D3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702" y="5078896"/>
                <a:ext cx="5073201" cy="6090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24137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29ACAF8-8BA9-3FA2-94E0-DC241AA049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FB0A98-AD55-6E63-1248-082B2DDBB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56763" y="5818148"/>
            <a:ext cx="7621984" cy="365125"/>
          </a:xfrm>
        </p:spPr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A0871E3-616C-BAB4-481E-574F033A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42</a:t>
            </a:fld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3706C00-2D1D-675F-3013-02538CE82418}"/>
              </a:ext>
            </a:extLst>
          </p:cNvPr>
          <p:cNvSpPr txBox="1"/>
          <p:nvPr/>
        </p:nvSpPr>
        <p:spPr>
          <a:xfrm>
            <a:off x="7182636" y="357065"/>
            <a:ext cx="4325259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Un peu d’histoire des sciences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4688865-AC76-DE81-F2DC-14E41C45CA77}"/>
              </a:ext>
            </a:extLst>
          </p:cNvPr>
          <p:cNvSpPr txBox="1"/>
          <p:nvPr/>
        </p:nvSpPr>
        <p:spPr>
          <a:xfrm>
            <a:off x="1702026" y="3176594"/>
            <a:ext cx="56882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Les ondes électromagnétiques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AE0FDFA-A322-8713-677B-D63503789267}"/>
              </a:ext>
            </a:extLst>
          </p:cNvPr>
          <p:cNvSpPr txBox="1"/>
          <p:nvPr/>
        </p:nvSpPr>
        <p:spPr>
          <a:xfrm>
            <a:off x="1783976" y="3812089"/>
            <a:ext cx="64978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Équations de Maxwell dans le vide (1864) ; observée par Hertz (1887)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560764C-EE1F-B4DB-3175-6D861ECADDB7}"/>
              </a:ext>
            </a:extLst>
          </p:cNvPr>
          <p:cNvGrpSpPr/>
          <p:nvPr/>
        </p:nvGrpSpPr>
        <p:grpSpPr>
          <a:xfrm>
            <a:off x="1783976" y="1276063"/>
            <a:ext cx="6497823" cy="1651725"/>
            <a:chOff x="1783976" y="1276063"/>
            <a:chExt cx="6497823" cy="16517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ZoneTexte 5">
                  <a:extLst>
                    <a:ext uri="{FF2B5EF4-FFF2-40B4-BE49-F238E27FC236}">
                      <a16:creationId xmlns:a16="http://schemas.microsoft.com/office/drawing/2014/main" id="{88C3CCC0-2A81-B55C-B713-0DA2BA9EF200}"/>
                    </a:ext>
                  </a:extLst>
                </p:cNvPr>
                <p:cNvSpPr txBox="1"/>
                <p:nvPr/>
              </p:nvSpPr>
              <p:spPr>
                <a:xfrm>
                  <a:off x="1783976" y="1276063"/>
                  <a:ext cx="5172636" cy="14465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>
                      <a:solidFill>
                        <a:srgbClr val="0070C0"/>
                      </a:solidFill>
                    </a:rPr>
                    <a:t>Modèle mathématique des ondes matérielles</a:t>
                  </a:r>
                </a:p>
                <a:p>
                  <a:endParaRPr lang="fr-FR" sz="1600" dirty="0">
                    <a:solidFill>
                      <a:srgbClr val="0070C0"/>
                    </a:solidFill>
                  </a:endParaRPr>
                </a:p>
                <a:p>
                  <a:r>
                    <a:rPr lang="fr-FR" sz="1400" dirty="0"/>
                    <a:t>A 1 dimension</a:t>
                  </a:r>
                </a:p>
                <a:p>
                  <a:endParaRPr lang="fr-FR" sz="1400" dirty="0"/>
                </a:p>
                <a:p>
                  <a:r>
                    <a:rPr lang="fr-FR" sz="1400" i="1" dirty="0">
                      <a:solidFill>
                        <a:srgbClr val="0070C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V </a:t>
                  </a:r>
                  <a:r>
                    <a:rPr lang="fr-FR" sz="1400" i="1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:r>
                    <a:rPr lang="fr-FR" sz="1400" dirty="0">
                      <a:ea typeface="Cambria Math" panose="02040503050406030204" pitchFamily="18" charset="0"/>
                    </a:rPr>
                    <a:t>est la vitesse des ondes</a:t>
                  </a:r>
                </a:p>
                <a:p>
                  <a14:m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a14:m>
                  <a:r>
                    <a:rPr lang="fr-FR" sz="1400" dirty="0">
                      <a:ea typeface="Cambria Math" panose="02040503050406030204" pitchFamily="18" charset="0"/>
                    </a:rPr>
                    <a:t>  est l’amplitude de la vibration</a:t>
                  </a:r>
                </a:p>
              </p:txBody>
            </p:sp>
          </mc:Choice>
          <mc:Fallback xmlns="">
            <p:sp>
              <p:nvSpPr>
                <p:cNvPr id="6" name="ZoneTexte 5">
                  <a:extLst>
                    <a:ext uri="{FF2B5EF4-FFF2-40B4-BE49-F238E27FC236}">
                      <a16:creationId xmlns:a16="http://schemas.microsoft.com/office/drawing/2014/main" id="{88C3CCC0-2A81-B55C-B713-0DA2BA9EF2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3976" y="1276063"/>
                  <a:ext cx="5172636" cy="1446550"/>
                </a:xfrm>
                <a:prstGeom prst="rect">
                  <a:avLst/>
                </a:prstGeom>
                <a:blipFill>
                  <a:blip r:embed="rId2"/>
                  <a:stretch>
                    <a:fillRect l="-708" t="-1261" b="-336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550B6C18-4F06-7D98-3A7C-902DC5167048}"/>
                </a:ext>
              </a:extLst>
            </p:cNvPr>
            <p:cNvGrpSpPr/>
            <p:nvPr/>
          </p:nvGrpSpPr>
          <p:grpSpPr>
            <a:xfrm>
              <a:off x="6399211" y="1281428"/>
              <a:ext cx="1882588" cy="1646360"/>
              <a:chOff x="7182636" y="1783459"/>
              <a:chExt cx="1882588" cy="1646360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6C78828B-764A-E940-5922-688B05B163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41358" y="1783459"/>
                <a:ext cx="1120111" cy="1400139"/>
              </a:xfrm>
              <a:prstGeom prst="rect">
                <a:avLst/>
              </a:prstGeom>
            </p:spPr>
          </p:pic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E03E7CA-3809-530E-F79F-18652EF3FFA4}"/>
                  </a:ext>
                </a:extLst>
              </p:cNvPr>
              <p:cNvSpPr txBox="1"/>
              <p:nvPr/>
            </p:nvSpPr>
            <p:spPr>
              <a:xfrm>
                <a:off x="7182636" y="3183598"/>
                <a:ext cx="1882588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000" dirty="0"/>
                  <a:t>JB d’Alembert(1717-1783)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5059B843-78F5-4D9B-697F-A47E2E020D4F}"/>
                  </a:ext>
                </a:extLst>
              </p:cNvPr>
              <p:cNvSpPr txBox="1"/>
              <p:nvPr/>
            </p:nvSpPr>
            <p:spPr>
              <a:xfrm>
                <a:off x="8321905" y="2795449"/>
                <a:ext cx="3280304" cy="648126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FR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fr-FR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fr-FR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FR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fr-FR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5059B843-78F5-4D9B-697F-A47E2E020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1905" y="2795449"/>
                <a:ext cx="3280304" cy="6481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Les ondes électromagnétiques - Labster">
            <a:extLst>
              <a:ext uri="{FF2B5EF4-FFF2-40B4-BE49-F238E27FC236}">
                <a16:creationId xmlns:a16="http://schemas.microsoft.com/office/drawing/2014/main" id="{8A0224F4-D4FF-880E-B329-71F6CFEAE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63" y="4067418"/>
            <a:ext cx="1826798" cy="126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627F7F-D208-C7D3-BB8B-724814AF7E66}"/>
              </a:ext>
            </a:extLst>
          </p:cNvPr>
          <p:cNvSpPr/>
          <p:nvPr/>
        </p:nvSpPr>
        <p:spPr>
          <a:xfrm>
            <a:off x="1660184" y="1099892"/>
            <a:ext cx="6497823" cy="1862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83EA78-988D-2E28-21BF-D6843E16B3C1}"/>
              </a:ext>
            </a:extLst>
          </p:cNvPr>
          <p:cNvSpPr/>
          <p:nvPr/>
        </p:nvSpPr>
        <p:spPr>
          <a:xfrm>
            <a:off x="1702026" y="3132840"/>
            <a:ext cx="6461988" cy="22608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2112D7F2-1C27-A459-0009-6323EF1F61D8}"/>
                  </a:ext>
                </a:extLst>
              </p:cNvPr>
              <p:cNvSpPr txBox="1"/>
              <p:nvPr/>
            </p:nvSpPr>
            <p:spPr>
              <a:xfrm>
                <a:off x="4291260" y="4298406"/>
                <a:ext cx="3872753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400" dirty="0"/>
                  <a:t> est la valeur du champ </a:t>
                </a:r>
              </a:p>
              <a:p>
                <a:pPr lvl="1"/>
                <a:r>
                  <a:rPr lang="fr-FR" sz="1400" dirty="0"/>
                  <a:t>soit électrique </a:t>
                </a:r>
              </a:p>
              <a:p>
                <a:pPr lvl="1"/>
                <a:r>
                  <a:rPr lang="fr-FR" sz="1400" dirty="0"/>
                  <a:t>soit magnétique</a:t>
                </a:r>
              </a:p>
              <a:p>
                <a:r>
                  <a:rPr lang="fr-FR" sz="1400" i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fr-FR" sz="1400" dirty="0"/>
                  <a:t>  est la vitesse de la lumière</a:t>
                </a: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2112D7F2-1C27-A459-0009-6323EF1F6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1260" y="4298406"/>
                <a:ext cx="3872753" cy="954107"/>
              </a:xfrm>
              <a:prstGeom prst="rect">
                <a:avLst/>
              </a:prstGeom>
              <a:blipFill>
                <a:blip r:embed="rId6"/>
                <a:stretch>
                  <a:fillRect l="-472" t="-1274" b="-50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ZoneTexte 24">
            <a:extLst>
              <a:ext uri="{FF2B5EF4-FFF2-40B4-BE49-F238E27FC236}">
                <a16:creationId xmlns:a16="http://schemas.microsoft.com/office/drawing/2014/main" id="{815A2FEB-0ABC-4BC2-BAA3-1077D0E2D5B2}"/>
              </a:ext>
            </a:extLst>
          </p:cNvPr>
          <p:cNvSpPr txBox="1"/>
          <p:nvPr/>
        </p:nvSpPr>
        <p:spPr>
          <a:xfrm>
            <a:off x="1702026" y="5538916"/>
            <a:ext cx="6455982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Les ondes gravitationnelles : </a:t>
            </a:r>
            <a:r>
              <a:rPr lang="fr-FR" sz="1400" dirty="0"/>
              <a:t>Einstein (1916) ; observée en 2014</a:t>
            </a:r>
            <a:endParaRPr lang="fr-FR" sz="1600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A0F72A3-BA37-C2B7-414A-A3BE77F922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0453" y="1362416"/>
            <a:ext cx="1663208" cy="1565372"/>
          </a:xfrm>
          <a:prstGeom prst="rect">
            <a:avLst/>
          </a:prstGeom>
          <a:effectLst>
            <a:softEdge rad="228600"/>
          </a:effectLst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D44A650B-3CF3-B4A3-F50D-33EED30DC085}"/>
              </a:ext>
            </a:extLst>
          </p:cNvPr>
          <p:cNvGrpSpPr/>
          <p:nvPr/>
        </p:nvGrpSpPr>
        <p:grpSpPr>
          <a:xfrm>
            <a:off x="8321905" y="3669861"/>
            <a:ext cx="3487067" cy="1650034"/>
            <a:chOff x="8321905" y="3965977"/>
            <a:chExt cx="3635555" cy="1650034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0D7E90A-170F-CF0E-D61E-A8C7AA83EB7A}"/>
                </a:ext>
              </a:extLst>
            </p:cNvPr>
            <p:cNvSpPr txBox="1"/>
            <p:nvPr/>
          </p:nvSpPr>
          <p:spPr>
            <a:xfrm>
              <a:off x="8547286" y="3965977"/>
              <a:ext cx="34101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À 3 dimensions</a:t>
              </a:r>
            </a:p>
            <a:p>
              <a:endParaRPr lang="fr-FR" sz="1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DBF8651B-049C-8BAA-306C-F4D60EBF7097}"/>
                    </a:ext>
                  </a:extLst>
                </p:cNvPr>
                <p:cNvSpPr txBox="1"/>
                <p:nvPr/>
              </p:nvSpPr>
              <p:spPr>
                <a:xfrm>
                  <a:off x="8321905" y="4298406"/>
                  <a:ext cx="3604463" cy="13176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fr-FR" sz="1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1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fr-FR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p>
                                    <m:r>
                                      <a:rPr lang="fr-FR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fr-FR" sz="1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p>
                                  <m:sSupPr>
                                    <m:ctrlPr>
                                      <a:rPr lang="fr-FR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fr-FR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fr-FR" sz="1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fr-FR" sz="1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fr-FR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p>
                                    <m:r>
                                      <a:rPr lang="fr-FR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fr-FR" sz="1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p>
                                  <m:sSupPr>
                                    <m:ctrlPr>
                                      <a:rPr lang="fr-FR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fr-FR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fr-FR" sz="1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fr-FR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p>
                                    <m:r>
                                      <a:rPr lang="fr-FR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fr-FR" sz="1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p>
                                  <m:sSupPr>
                                    <m:ctrlPr>
                                      <a:rPr lang="fr-FR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fr-FR" sz="1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f>
                          <m:fPr>
                            <m:ctrlP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f>
                          <m:fPr>
                            <m:ctrlP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fr-FR" dirty="0"/>
                </a:p>
                <a:p>
                  <a:r>
                    <a:rPr lang="fr-FR" sz="1200" dirty="0"/>
                    <a:t>      Ou en notation usuelle (</a:t>
                  </a:r>
                  <a:r>
                    <a:rPr lang="fr-FR" sz="1200" dirty="0" err="1"/>
                    <a:t>Laplacien</a:t>
                  </a:r>
                  <a:r>
                    <a:rPr lang="fr-FR" sz="1200" dirty="0"/>
                    <a:t>)</a:t>
                  </a:r>
                </a:p>
                <a:p>
                  <a:endParaRPr lang="fr-FR" sz="1200" dirty="0"/>
                </a:p>
                <a:p>
                  <a:endParaRPr lang="fr-FR" sz="1200" dirty="0"/>
                </a:p>
                <a:p>
                  <a:endParaRPr lang="fr-FR" sz="1200" dirty="0"/>
                </a:p>
              </p:txBody>
            </p:sp>
          </mc:Choice>
          <mc:Fallback xmlns="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DBF8651B-049C-8BAA-306C-F4D60EBF70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1905" y="4298406"/>
                  <a:ext cx="3604463" cy="131760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337D60FC-7FDA-C3B9-8CC7-9786DA2AD004}"/>
                    </a:ext>
                  </a:extLst>
                </p:cNvPr>
                <p:cNvSpPr txBox="1"/>
                <p:nvPr/>
              </p:nvSpPr>
              <p:spPr>
                <a:xfrm>
                  <a:off x="8556758" y="5031552"/>
                  <a:ext cx="3181072" cy="5246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f>
                          <m:fPr>
                            <m:ctrlP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f>
                          <m:fPr>
                            <m:ctrlP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337D60FC-7FDA-C3B9-8CC7-9786DA2AD0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6758" y="5031552"/>
                  <a:ext cx="3181072" cy="52463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2045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 animBg="1"/>
      <p:bldP spid="21" grpId="0" animBg="1"/>
      <p:bldP spid="22" grpId="0" animBg="1"/>
      <p:bldP spid="24" grpId="0"/>
      <p:bldP spid="2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53926-D209-C895-B103-083D706E7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D81473E-32EC-7485-C6B8-814A68302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C01F548-0EA4-111B-6620-2E92AA0CA80B}"/>
                  </a:ext>
                </a:extLst>
              </p:cNvPr>
              <p:cNvSpPr txBox="1"/>
              <p:nvPr/>
            </p:nvSpPr>
            <p:spPr>
              <a:xfrm>
                <a:off x="2292212" y="1523007"/>
                <a:ext cx="8859881" cy="264348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Les « </a:t>
                </a:r>
                <a:r>
                  <a:rPr lang="fr-FR" sz="1400" dirty="0">
                    <a:solidFill>
                      <a:srgbClr val="FF0000"/>
                    </a:solidFill>
                  </a:rPr>
                  <a:t>vraies</a:t>
                </a:r>
                <a:r>
                  <a:rPr lang="fr-FR" sz="1400" dirty="0"/>
                  <a:t> » ondes sont décrites en mathématiques par l’équation différentielle (ici à une dimension)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sz="1400" dirty="0"/>
              </a:p>
              <a:p>
                <a:r>
                  <a:rPr lang="fr-FR" sz="1400" dirty="0"/>
                  <a:t>Où </a:t>
                </a:r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1400" dirty="0">
                    <a:solidFill>
                      <a:srgbClr val="0070C0"/>
                    </a:solidFill>
                  </a:rPr>
                  <a:t> </a:t>
                </a:r>
                <a:r>
                  <a:rPr lang="fr-FR" sz="1400" dirty="0"/>
                  <a:t>est l’</a:t>
                </a:r>
                <a:r>
                  <a:rPr lang="fr-FR" sz="1400" dirty="0">
                    <a:solidFill>
                      <a:srgbClr val="0070C0"/>
                    </a:solidFill>
                  </a:rPr>
                  <a:t>amplitude</a:t>
                </a:r>
                <a:r>
                  <a:rPr lang="fr-FR" sz="1400" dirty="0"/>
                  <a:t> du phénomène (qui dépend du temps et de la position) et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fr-FR" sz="1400" dirty="0"/>
                  <a:t> la </a:t>
                </a:r>
                <a:r>
                  <a:rPr lang="fr-FR" sz="1400" dirty="0">
                    <a:solidFill>
                      <a:srgbClr val="0070C0"/>
                    </a:solidFill>
                  </a:rPr>
                  <a:t>vitesse</a:t>
                </a:r>
                <a:r>
                  <a:rPr lang="fr-FR" sz="1400" dirty="0"/>
                  <a:t> </a:t>
                </a:r>
                <a:r>
                  <a:rPr lang="fr-FR" sz="1400" dirty="0">
                    <a:solidFill>
                      <a:srgbClr val="0070C0"/>
                    </a:solidFill>
                  </a:rPr>
                  <a:t>de propagation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400" dirty="0"/>
                  <a:t>La propriété remarquable est la </a:t>
                </a:r>
                <a:r>
                  <a:rPr lang="fr-FR" sz="1400" dirty="0">
                    <a:solidFill>
                      <a:srgbClr val="0070C0"/>
                    </a:solidFill>
                  </a:rPr>
                  <a:t>réversibilité</a:t>
                </a:r>
                <a:r>
                  <a:rPr lang="fr-FR" sz="1400" dirty="0"/>
                  <a:t> en temps et espace :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⟺−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fr-FR" sz="1400" dirty="0"/>
                  <a:t> et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⟺−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fr-FR" sz="1400" dirty="0"/>
                  <a:t> 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400" dirty="0"/>
                  <a:t>Solution générale peut s’exprimer sous forme d’une combinaison de sinusoïdes 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unc>
                        <m:funcPr>
                          <m:ctrlP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fr-FR" sz="1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fr-FR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den>
                                  </m:f>
                                  <m:r>
                                    <a:rPr lang="fr-FR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fr-FR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fr-FR" sz="1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fr-FR" sz="140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r>
                  <a:rPr lang="fr-FR" sz="1400" dirty="0">
                    <a:solidFill>
                      <a:srgbClr val="FF0000"/>
                    </a:solidFill>
                  </a:rPr>
                  <a:t>	T </a:t>
                </a:r>
                <a:r>
                  <a:rPr lang="fr-FR" sz="1400" dirty="0"/>
                  <a:t>est la période temporelle (en seconde)</a:t>
                </a:r>
                <a:br>
                  <a:rPr lang="fr-FR" sz="1400" dirty="0"/>
                </a:br>
                <a:r>
                  <a:rPr lang="fr-FR" sz="1400" dirty="0"/>
                  <a:t>	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fr-FR" sz="1400" dirty="0">
                    <a:solidFill>
                      <a:srgbClr val="FF0000"/>
                    </a:solidFill>
                  </a:rPr>
                  <a:t> </a:t>
                </a:r>
                <a:r>
                  <a:rPr lang="fr-FR" sz="1400" dirty="0"/>
                  <a:t>est la longueur d’onde ou période spatiale (en mètre) 	</a:t>
                </a:r>
                <a:r>
                  <a:rPr lang="fr-FR" sz="1400" dirty="0">
                    <a:sym typeface="Wingdings" panose="05000000000000000000" pitchFamily="2" charset="2"/>
                  </a:rPr>
                  <a:t>  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𝑣𝑇</m:t>
                    </m:r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C01F548-0EA4-111B-6620-2E92AA0CA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212" y="1523007"/>
                <a:ext cx="8859881" cy="2643481"/>
              </a:xfrm>
              <a:prstGeom prst="rect">
                <a:avLst/>
              </a:prstGeom>
              <a:blipFill>
                <a:blip r:embed="rId3"/>
                <a:stretch>
                  <a:fillRect l="-137" t="-230" b="-1379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A427CC41-1172-BB51-5B97-2E22D7EE9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43</a:t>
            </a:fld>
            <a:endParaRPr lang="en-GB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CF472BF-DD64-6646-EDEF-C5DE87447750}"/>
              </a:ext>
            </a:extLst>
          </p:cNvPr>
          <p:cNvSpPr txBox="1"/>
          <p:nvPr/>
        </p:nvSpPr>
        <p:spPr>
          <a:xfrm>
            <a:off x="7182636" y="357065"/>
            <a:ext cx="4325259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Les caractéristiques des ondes (2)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31FAC4-77B4-3031-2AC8-CBE13391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327AF64-9966-0D25-5776-71DEE7AE0D25}"/>
              </a:ext>
            </a:extLst>
          </p:cNvPr>
          <p:cNvSpPr txBox="1"/>
          <p:nvPr/>
        </p:nvSpPr>
        <p:spPr>
          <a:xfrm>
            <a:off x="2292212" y="1045808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70C0"/>
                </a:solidFill>
              </a:rPr>
              <a:t>Un peu de maths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551ED5C-3E95-9FC7-D386-56B6DA9F2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4673130"/>
            <a:ext cx="1338493" cy="133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6594AD8-5F00-58F6-9523-0D9594E72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320" y="4479986"/>
            <a:ext cx="1704773" cy="155653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20AB672-49DE-8054-3949-DCFC99B5D472}"/>
              </a:ext>
            </a:extLst>
          </p:cNvPr>
          <p:cNvSpPr txBox="1"/>
          <p:nvPr/>
        </p:nvSpPr>
        <p:spPr>
          <a:xfrm>
            <a:off x="4136767" y="4999308"/>
            <a:ext cx="307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ym typeface="Wingdings" panose="05000000000000000000" pitchFamily="2" charset="2"/>
              </a:rPr>
              <a:t>  </a:t>
            </a:r>
            <a:r>
              <a:rPr lang="fr-FR" sz="1400" dirty="0"/>
              <a:t>Onde se propageant</a:t>
            </a:r>
            <a:endParaRPr lang="fr-FR" sz="1400" dirty="0">
              <a:sym typeface="Wingdings" panose="05000000000000000000" pitchFamily="2" charset="2"/>
            </a:endParaRPr>
          </a:p>
          <a:p>
            <a:pPr algn="r"/>
            <a:r>
              <a:rPr lang="fr-FR" sz="1400" dirty="0">
                <a:sym typeface="Wingdings" panose="05000000000000000000" pitchFamily="2" charset="2"/>
              </a:rPr>
              <a:t>onde stationnaire </a:t>
            </a:r>
            <a:endParaRPr lang="fr-FR" sz="1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55AEDFE-825A-1E98-F43E-E2D65FE98FD1}"/>
              </a:ext>
            </a:extLst>
          </p:cNvPr>
          <p:cNvSpPr txBox="1"/>
          <p:nvPr/>
        </p:nvSpPr>
        <p:spPr>
          <a:xfrm>
            <a:off x="4979231" y="5590699"/>
            <a:ext cx="27288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Source : Wikipédia – « </a:t>
            </a:r>
            <a:r>
              <a:rPr lang="fr-FR" sz="1000" dirty="0" err="1"/>
              <a:t>Wave</a:t>
            </a:r>
            <a:r>
              <a:rPr lang="fr-FR" sz="1000" dirty="0"/>
              <a:t> </a:t>
            </a:r>
            <a:r>
              <a:rPr lang="fr-FR" sz="1000" dirty="0" err="1"/>
              <a:t>equations</a:t>
            </a:r>
            <a:r>
              <a:rPr lang="fr-FR" sz="1000" dirty="0"/>
              <a:t> »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E2EFBF8-3684-FE96-C553-6433324F8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202" y="4673130"/>
            <a:ext cx="1683230" cy="127484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57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C355E-6BEF-897F-F41A-4F8A0BDA6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BABE907-ADDA-001F-5C0D-79AA325D13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26C97E07-E01F-91E8-5C94-29E15C81B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44</a:t>
            </a:fld>
            <a:endParaRPr lang="en-GB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ABDEC18-E238-F1DD-95D0-8D9DED1315A9}"/>
              </a:ext>
            </a:extLst>
          </p:cNvPr>
          <p:cNvSpPr txBox="1"/>
          <p:nvPr/>
        </p:nvSpPr>
        <p:spPr>
          <a:xfrm>
            <a:off x="7182636" y="357065"/>
            <a:ext cx="4325259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Les caractéristiques des ondes (3)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DBBA6CA-B379-FBE5-20A3-81CBFCED3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640B5DC-AA48-2081-E120-9968A8F1A7E9}"/>
              </a:ext>
            </a:extLst>
          </p:cNvPr>
          <p:cNvSpPr txBox="1"/>
          <p:nvPr/>
        </p:nvSpPr>
        <p:spPr>
          <a:xfrm>
            <a:off x="2292213" y="1319967"/>
            <a:ext cx="39310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Les ondes stationnaires</a:t>
            </a:r>
          </a:p>
          <a:p>
            <a:r>
              <a:rPr lang="fr-FR" sz="1400" dirty="0">
                <a:solidFill>
                  <a:srgbClr val="0070C0"/>
                </a:solidFill>
              </a:rPr>
              <a:t>Conditions aux limites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sz="1400" dirty="0"/>
              <a:t>Base des instruments de musique à cordes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6142190-3403-25C1-3C63-C1805B9F7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756" y="2821678"/>
            <a:ext cx="2962275" cy="154305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9D5D86B-9E7F-E086-4773-E61F38AE0E53}"/>
              </a:ext>
            </a:extLst>
          </p:cNvPr>
          <p:cNvGrpSpPr/>
          <p:nvPr/>
        </p:nvGrpSpPr>
        <p:grpSpPr>
          <a:xfrm>
            <a:off x="7182636" y="2249837"/>
            <a:ext cx="3445324" cy="1418738"/>
            <a:chOff x="7036663" y="1328154"/>
            <a:chExt cx="4191000" cy="1680845"/>
          </a:xfrm>
        </p:grpSpPr>
        <p:pic>
          <p:nvPicPr>
            <p:cNvPr id="1026" name="Picture 2" descr="Onde stationnaire — Wikipédia">
              <a:extLst>
                <a:ext uri="{FF2B5EF4-FFF2-40B4-BE49-F238E27FC236}">
                  <a16:creationId xmlns:a16="http://schemas.microsoft.com/office/drawing/2014/main" id="{2FAF8578-D2F1-1ECB-AD75-EB7CA3D3AF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6663" y="1328154"/>
              <a:ext cx="4191000" cy="140017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49EDAE3B-F3EE-3AFF-CA8E-C0140944AB89}"/>
                </a:ext>
              </a:extLst>
            </p:cNvPr>
            <p:cNvSpPr txBox="1"/>
            <p:nvPr/>
          </p:nvSpPr>
          <p:spPr>
            <a:xfrm>
              <a:off x="9744959" y="2762778"/>
              <a:ext cx="14827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Source : </a:t>
              </a:r>
              <a:r>
                <a:rPr lang="fr-FR" sz="1000" dirty="0" err="1"/>
                <a:t>wikipedia</a:t>
              </a:r>
              <a:endParaRPr lang="fr-FR" sz="1000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4C1522D-F0C0-6AAB-140E-6BE15CC1879C}"/>
              </a:ext>
            </a:extLst>
          </p:cNvPr>
          <p:cNvGrpSpPr/>
          <p:nvPr/>
        </p:nvGrpSpPr>
        <p:grpSpPr>
          <a:xfrm>
            <a:off x="2764065" y="4661787"/>
            <a:ext cx="6980894" cy="800652"/>
            <a:chOff x="2764065" y="4661787"/>
            <a:chExt cx="6980894" cy="8006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B316A1EC-0B63-9E87-4CB6-7DAF79E4A102}"/>
                    </a:ext>
                  </a:extLst>
                </p:cNvPr>
                <p:cNvSpPr txBox="1"/>
                <p:nvPr/>
              </p:nvSpPr>
              <p:spPr>
                <a:xfrm>
                  <a:off x="2764065" y="4974805"/>
                  <a:ext cx="6980894" cy="487634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func>
                          <m:funcPr>
                            <m:ctrlP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d>
                                  <m:dPr>
                                    <m:ctrlPr>
                                      <a:rPr lang="fr-FR" sz="14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fr-FR" sz="14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fr-FR" sz="14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num>
                                      <m:den>
                                        <m:r>
                                          <a:rPr lang="fr-FR" sz="14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den>
                                    </m:f>
                                    <m:r>
                                      <a:rPr lang="fr-FR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fr-FR" sz="14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fr-FR" sz="14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num>
                                      <m:den>
                                        <m:r>
                                          <a:rPr lang="fr-FR" sz="14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d>
                            <m: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 ⇒</m:t>
                            </m:r>
                            <m:func>
                              <m:funcPr>
                                <m:ctrlPr>
                                  <a:rPr lang="fr-FR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fr-FR" sz="14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140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fr-FR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d>
                                  <m:dPr>
                                    <m:ctrlPr>
                                      <a:rPr lang="fr-FR" sz="1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fr-FR" sz="14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fr-FR" sz="14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num>
                                      <m:den>
                                        <m:r>
                                          <a:rPr lang="fr-FR" sz="14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den>
                                    </m:f>
                                  </m:e>
                                </m:d>
                              </m:fName>
                              <m:e>
                                <m:r>
                                  <m:rPr>
                                    <m:sty m:val="p"/>
                                  </m:rPr>
                                  <a:rPr lang="fr-FR" sz="140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fr-FR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d>
                                  <m:dPr>
                                    <m:ctrlPr>
                                      <a:rPr lang="fr-FR" sz="1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fr-FR" sz="14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fr-FR" sz="14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num>
                                      <m:den>
                                        <m:r>
                                          <a:rPr lang="fr-FR" sz="14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func>
                      </m:oMath>
                    </m:oMathPara>
                  </a14:m>
                  <a:endParaRPr lang="fr-FR" sz="1400" b="0" dirty="0">
                    <a:solidFill>
                      <a:srgbClr val="FF0000"/>
                    </a:solidFill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B316A1EC-0B63-9E87-4CB6-7DAF79E4A1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4065" y="4974805"/>
                  <a:ext cx="6980894" cy="48763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281ECDE-2058-A3B6-CE9D-20B53F6080A3}"/>
                </a:ext>
              </a:extLst>
            </p:cNvPr>
            <p:cNvSpPr txBox="1"/>
            <p:nvPr/>
          </p:nvSpPr>
          <p:spPr>
            <a:xfrm>
              <a:off x="3351951" y="4661787"/>
              <a:ext cx="609452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dirty="0"/>
                <a:t>Combinaison de 2 ondes se propageant en sens inverse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B35B1315-C240-F58C-9CD9-8077860526AF}"/>
              </a:ext>
            </a:extLst>
          </p:cNvPr>
          <p:cNvSpPr txBox="1"/>
          <p:nvPr/>
        </p:nvSpPr>
        <p:spPr>
          <a:xfrm>
            <a:off x="5577203" y="3600177"/>
            <a:ext cx="1846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Les harmoniques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7CFE2B14-46B8-A267-60FA-A3D546C8DAD7}"/>
                  </a:ext>
                </a:extLst>
              </p:cNvPr>
              <p:cNvSpPr txBox="1"/>
              <p:nvPr/>
            </p:nvSpPr>
            <p:spPr>
              <a:xfrm>
                <a:off x="6828183" y="1319967"/>
                <a:ext cx="46797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Réflexion aux limites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7CFE2B14-46B8-A267-60FA-A3D546C8D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8183" y="1319967"/>
                <a:ext cx="4679712" cy="584775"/>
              </a:xfrm>
              <a:prstGeom prst="rect">
                <a:avLst/>
              </a:prstGeom>
              <a:blipFill>
                <a:blip r:embed="rId6"/>
                <a:stretch>
                  <a:fillRect l="-391" t="-2105" b="-105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F49047CE-32A2-2258-1160-62ED889A5F25}"/>
              </a:ext>
            </a:extLst>
          </p:cNvPr>
          <p:cNvSpPr txBox="1"/>
          <p:nvPr/>
        </p:nvSpPr>
        <p:spPr>
          <a:xfrm>
            <a:off x="3702262" y="5531055"/>
            <a:ext cx="6351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Séparation des variables de temps et d’espace</a:t>
            </a:r>
          </a:p>
        </p:txBody>
      </p:sp>
    </p:spTree>
    <p:extLst>
      <p:ext uri="{BB962C8B-B14F-4D97-AF65-F5344CB8AC3E}">
        <p14:creationId xmlns:p14="http://schemas.microsoft.com/office/powerpoint/2010/main" val="273854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71F1652D-B5C8-4B15-92CA-1BE414504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D4833B1-736F-4D97-A6BE-AA2638D24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6415" y="6135810"/>
            <a:ext cx="5716488" cy="365125"/>
          </a:xfrm>
        </p:spPr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2569DB9-B5FA-42A4-955C-CE1191FC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45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CF01AE19-76A2-4F1C-BB7F-4B9B26F4659D}"/>
                  </a:ext>
                </a:extLst>
              </p:cNvPr>
              <p:cNvSpPr txBox="1"/>
              <p:nvPr/>
            </p:nvSpPr>
            <p:spPr>
              <a:xfrm>
                <a:off x="1919335" y="1052725"/>
                <a:ext cx="9588559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rgbClr val="0070C0"/>
                    </a:solidFill>
                  </a:rPr>
                  <a:t>L’équation des ondes se généralise à plusieurs dimensions (2 pour les ondes de surface, 3 pour les ondes dans l’espace )</a:t>
                </a:r>
              </a:p>
              <a:p>
                <a:endParaRPr lang="fr-FR" sz="1600" dirty="0"/>
              </a:p>
              <a:p>
                <a:r>
                  <a:rPr lang="fr-FR" sz="1400" dirty="0"/>
                  <a:t>On remplace pour la position, le nombre 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fr-FR" sz="1400" dirty="0"/>
                  <a:t> par un vecteur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fr-FR" sz="1400" dirty="0"/>
                  <a:t> de coordonnées</a:t>
                </a:r>
              </a:p>
              <a:p>
                <a:r>
                  <a:rPr lang="fr-FR" sz="1400" dirty="0"/>
                  <a:t> 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FR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fr-FR" sz="1400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 y, z)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CF01AE19-76A2-4F1C-BB7F-4B9B26F46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335" y="1052725"/>
                <a:ext cx="9588559" cy="1261884"/>
              </a:xfrm>
              <a:prstGeom prst="rect">
                <a:avLst/>
              </a:prstGeom>
              <a:blipFill>
                <a:blip r:embed="rId2"/>
                <a:stretch>
                  <a:fillRect l="-381" t="-1449" b="-33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e 7">
            <a:extLst>
              <a:ext uri="{FF2B5EF4-FFF2-40B4-BE49-F238E27FC236}">
                <a16:creationId xmlns:a16="http://schemas.microsoft.com/office/drawing/2014/main" id="{E1643476-A0E2-4470-A836-632C99CD58FD}"/>
              </a:ext>
            </a:extLst>
          </p:cNvPr>
          <p:cNvGrpSpPr/>
          <p:nvPr/>
        </p:nvGrpSpPr>
        <p:grpSpPr>
          <a:xfrm>
            <a:off x="2009870" y="5127073"/>
            <a:ext cx="5941434" cy="715560"/>
            <a:chOff x="1323434" y="5354609"/>
            <a:chExt cx="7193021" cy="71556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AD7F872-5847-49D4-BCEF-5AF19210B811}"/>
                </a:ext>
              </a:extLst>
            </p:cNvPr>
            <p:cNvSpPr/>
            <p:nvPr/>
          </p:nvSpPr>
          <p:spPr>
            <a:xfrm>
              <a:off x="1323434" y="5364533"/>
              <a:ext cx="7193021" cy="7056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1BAA9C18-C15F-4CED-B325-6A84953E6B1F}"/>
                </a:ext>
              </a:extLst>
            </p:cNvPr>
            <p:cNvGrpSpPr/>
            <p:nvPr/>
          </p:nvGrpSpPr>
          <p:grpSpPr>
            <a:xfrm>
              <a:off x="1423160" y="5354609"/>
              <a:ext cx="6537816" cy="646331"/>
              <a:chOff x="1490656" y="4520681"/>
              <a:chExt cx="6537816" cy="64633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ZoneTexte 6">
                    <a:extLst>
                      <a:ext uri="{FF2B5EF4-FFF2-40B4-BE49-F238E27FC236}">
                        <a16:creationId xmlns:a16="http://schemas.microsoft.com/office/drawing/2014/main" id="{44337485-3DF9-4302-A81D-488A5D3F5294}"/>
                      </a:ext>
                    </a:extLst>
                  </p:cNvPr>
                  <p:cNvSpPr txBox="1"/>
                  <p:nvPr/>
                </p:nvSpPr>
                <p:spPr>
                  <a:xfrm>
                    <a:off x="1490656" y="4598298"/>
                    <a:ext cx="1897581" cy="4910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oMath>
                    </a14:m>
                    <a:r>
                      <a:rPr lang="fr-FR" dirty="0">
                        <a:solidFill>
                          <a:srgbClr val="FF0000"/>
                        </a:solidFill>
                      </a:rPr>
                      <a:t> =</a:t>
                    </a:r>
                    <a14:m>
                      <m:oMath xmlns:m="http://schemas.openxmlformats.org/officeDocument/2006/math"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ν</m:t>
                        </m:r>
                      </m:oMath>
                    </a14:m>
                    <a:r>
                      <a:rPr lang="fr-FR" dirty="0">
                        <a:solidFill>
                          <a:srgbClr val="FF0000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7" name="ZoneTexte 6">
                    <a:extLst>
                      <a:ext uri="{FF2B5EF4-FFF2-40B4-BE49-F238E27FC236}">
                        <a16:creationId xmlns:a16="http://schemas.microsoft.com/office/drawing/2014/main" id="{44337485-3DF9-4302-A81D-488A5D3F52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90656" y="4598298"/>
                    <a:ext cx="1897581" cy="49109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5000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ZoneTexte 9">
                    <a:extLst>
                      <a:ext uri="{FF2B5EF4-FFF2-40B4-BE49-F238E27FC236}">
                        <a16:creationId xmlns:a16="http://schemas.microsoft.com/office/drawing/2014/main" id="{D89DA82A-4260-4D6E-A07F-4450890670ED}"/>
                      </a:ext>
                    </a:extLst>
                  </p:cNvPr>
                  <p:cNvSpPr txBox="1"/>
                  <p:nvPr/>
                </p:nvSpPr>
                <p:spPr>
                  <a:xfrm>
                    <a:off x="3094080" y="4520681"/>
                    <a:ext cx="4934392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dirty="0"/>
                      <a:t> </a:t>
                    </a:r>
                    <a:r>
                      <a:rPr lang="el-GR" dirty="0">
                        <a:solidFill>
                          <a:srgbClr val="FF0000"/>
                        </a:solidFill>
                      </a:rPr>
                      <a:t>ω</a:t>
                    </a:r>
                    <a:r>
                      <a:rPr lang="fr-FR" dirty="0"/>
                      <a:t> est la </a:t>
                    </a:r>
                    <a:r>
                      <a:rPr lang="fr-FR" dirty="0">
                        <a:solidFill>
                          <a:srgbClr val="0070C0"/>
                        </a:solidFill>
                      </a:rPr>
                      <a:t>pulsation</a:t>
                    </a:r>
                    <a:r>
                      <a:rPr lang="fr-FR" dirty="0"/>
                      <a:t> reliée à la </a:t>
                    </a:r>
                    <a:r>
                      <a:rPr lang="fr-FR" dirty="0">
                        <a:solidFill>
                          <a:srgbClr val="0070C0"/>
                        </a:solidFill>
                      </a:rPr>
                      <a:t>période</a:t>
                    </a:r>
                    <a:r>
                      <a:rPr lang="fr-FR" dirty="0"/>
                      <a:t> </a:t>
                    </a:r>
                    <a:r>
                      <a:rPr lang="fr-FR" i="1" dirty="0">
                        <a:solidFill>
                          <a:srgbClr val="FF0000"/>
                        </a:solidFill>
                      </a:rPr>
                      <a:t>T</a:t>
                    </a:r>
                    <a:r>
                      <a:rPr lang="fr-FR" dirty="0"/>
                      <a:t> ou la </a:t>
                    </a:r>
                    <a:r>
                      <a:rPr lang="fr-FR" dirty="0">
                        <a:solidFill>
                          <a:srgbClr val="0070C0"/>
                        </a:solidFill>
                      </a:rPr>
                      <a:t>fréquence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ν</m:t>
                        </m:r>
                      </m:oMath>
                    </a14:m>
                    <a:endParaRPr lang="fr-FR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" name="ZoneTexte 9">
                    <a:extLst>
                      <a:ext uri="{FF2B5EF4-FFF2-40B4-BE49-F238E27FC236}">
                        <a16:creationId xmlns:a16="http://schemas.microsoft.com/office/drawing/2014/main" id="{D89DA82A-4260-4D6E-A07F-4450890670E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94080" y="4520681"/>
                    <a:ext cx="4934392" cy="64633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112" t="-4717" b="-14151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DF29B1F-7337-4104-A9CA-284C703DB487}"/>
                  </a:ext>
                </a:extLst>
              </p:cNvPr>
              <p:cNvSpPr/>
              <p:nvPr/>
            </p:nvSpPr>
            <p:spPr>
              <a:xfrm>
                <a:off x="2915701" y="2401104"/>
                <a:ext cx="5543708" cy="711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fr-F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fr-FR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fr-F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fr-F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fr-F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fr-F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fr-FR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fr-F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fr-F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fr-FR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fr-F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fr-F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fr-F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fr-FR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fr-F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fr-F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fr-F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DF29B1F-7337-4104-A9CA-284C703DB4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701" y="2401104"/>
                <a:ext cx="5543708" cy="7113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B017A97-F3A6-42FA-A450-4A7F1F7C2FDA}"/>
                  </a:ext>
                </a:extLst>
              </p:cNvPr>
              <p:cNvSpPr/>
              <p:nvPr/>
            </p:nvSpPr>
            <p:spPr>
              <a:xfrm>
                <a:off x="1919337" y="3158742"/>
                <a:ext cx="6787342" cy="6873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dirty="0"/>
                  <a:t>Dans la solution: le produit des 2 nombres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𝑘𝑥</m:t>
                    </m:r>
                  </m:oMath>
                </a14:m>
                <a:r>
                  <a:rPr lang="fr-FR" dirty="0"/>
                  <a:t> devient le produit de 2 vecteurs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  <m:r>
                      <a:rPr lang="en-GB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fr-FR" dirty="0"/>
                  <a:t> :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B017A97-F3A6-42FA-A450-4A7F1F7C2F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337" y="3158742"/>
                <a:ext cx="6787342" cy="687304"/>
              </a:xfrm>
              <a:prstGeom prst="rect">
                <a:avLst/>
              </a:prstGeom>
              <a:blipFill>
                <a:blip r:embed="rId7"/>
                <a:stretch>
                  <a:fillRect l="-809" t="-4425" b="-123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70E9E97-416B-49F1-800B-79DD7525EA68}"/>
                  </a:ext>
                </a:extLst>
              </p:cNvPr>
              <p:cNvSpPr/>
              <p:nvPr/>
            </p:nvSpPr>
            <p:spPr>
              <a:xfrm>
                <a:off x="4666378" y="3455312"/>
                <a:ext cx="2859244" cy="8758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𝑢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fr-FR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  <m:r>
                                    <a:rPr lang="en-GB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.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 </m:t>
                                  </m:r>
                                  <m: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𝜔</m:t>
                                  </m:r>
                                  <m: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fr-FR" sz="1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70E9E97-416B-49F1-800B-79DD7525EA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378" y="3455312"/>
                <a:ext cx="2859244" cy="8758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e 8">
            <a:extLst>
              <a:ext uri="{FF2B5EF4-FFF2-40B4-BE49-F238E27FC236}">
                <a16:creationId xmlns:a16="http://schemas.microsoft.com/office/drawing/2014/main" id="{2D00DA86-40DA-428E-B6D5-F47102EDF29F}"/>
              </a:ext>
            </a:extLst>
          </p:cNvPr>
          <p:cNvGrpSpPr/>
          <p:nvPr/>
        </p:nvGrpSpPr>
        <p:grpSpPr>
          <a:xfrm>
            <a:off x="1919336" y="4302846"/>
            <a:ext cx="5947751" cy="687304"/>
            <a:chOff x="487734" y="4187566"/>
            <a:chExt cx="6056671" cy="6873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2C5CC012-48F8-4554-93DE-7B927947CE5B}"/>
                    </a:ext>
                  </a:extLst>
                </p:cNvPr>
                <p:cNvSpPr txBox="1"/>
                <p:nvPr/>
              </p:nvSpPr>
              <p:spPr>
                <a:xfrm>
                  <a:off x="487734" y="4187566"/>
                  <a:ext cx="4725470" cy="687304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</m:oMath>
                  </a14:m>
                  <a:r>
                    <a:rPr lang="fr-FR" dirty="0"/>
                    <a:t> est le </a:t>
                  </a:r>
                  <a:r>
                    <a:rPr lang="fr-FR" dirty="0">
                      <a:solidFill>
                        <a:srgbClr val="0070C0"/>
                      </a:solidFill>
                    </a:rPr>
                    <a:t>vecteur d’onde, </a:t>
                  </a:r>
                  <a:r>
                    <a:rPr lang="fr-FR" dirty="0"/>
                    <a:t>dont le module </a:t>
                  </a:r>
                </a:p>
                <a:p>
                  <a:r>
                    <a:rPr lang="fr-FR" dirty="0"/>
                    <a:t>est relié à la </a:t>
                  </a:r>
                  <a:r>
                    <a:rPr lang="fr-FR" dirty="0">
                      <a:solidFill>
                        <a:srgbClr val="0070C0"/>
                      </a:solidFill>
                    </a:rPr>
                    <a:t>longueur d’onde   </a:t>
                  </a:r>
                </a:p>
              </p:txBody>
            </p:sp>
          </mc:Choice>
          <mc:Fallback xmlns="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2C5CC012-48F8-4554-93DE-7B927947CE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734" y="4187566"/>
                  <a:ext cx="4725470" cy="687304"/>
                </a:xfrm>
                <a:prstGeom prst="rect">
                  <a:avLst/>
                </a:prstGeom>
                <a:blipFill>
                  <a:blip r:embed="rId9"/>
                  <a:stretch>
                    <a:fillRect l="-1048" r="-1573" b="-11304"/>
                  </a:stretch>
                </a:blipFill>
                <a:ln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710E011-8D69-4E33-8008-55F23BA74B36}"/>
                    </a:ext>
                  </a:extLst>
                </p:cNvPr>
                <p:cNvSpPr/>
                <p:nvPr/>
              </p:nvSpPr>
              <p:spPr>
                <a:xfrm>
                  <a:off x="5213204" y="4215849"/>
                  <a:ext cx="1331201" cy="612732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rgbClr val="C00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‖"/>
                            <m:endChr m:val="‖"/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</m:e>
                        </m:d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𝝀</m:t>
                            </m:r>
                          </m:den>
                        </m:f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710E011-8D69-4E33-8008-55F23BA74B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3204" y="4215849"/>
                  <a:ext cx="1331201" cy="6127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3FA3F4-DEE1-50E9-C440-048787774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944" y="2922104"/>
            <a:ext cx="2695676" cy="202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A0DC7A7-E169-BB09-6239-98C4CB2536F8}"/>
              </a:ext>
            </a:extLst>
          </p:cNvPr>
          <p:cNvSpPr txBox="1"/>
          <p:nvPr/>
        </p:nvSpPr>
        <p:spPr>
          <a:xfrm>
            <a:off x="7182636" y="357065"/>
            <a:ext cx="4325259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Les caractéristiques des ondes (4)</a:t>
            </a:r>
          </a:p>
        </p:txBody>
      </p:sp>
    </p:spTree>
    <p:extLst>
      <p:ext uri="{BB962C8B-B14F-4D97-AF65-F5344CB8AC3E}">
        <p14:creationId xmlns:p14="http://schemas.microsoft.com/office/powerpoint/2010/main" val="2823919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D10E4-B897-7676-7995-44A5D25D1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e 75">
            <a:extLst>
              <a:ext uri="{FF2B5EF4-FFF2-40B4-BE49-F238E27FC236}">
                <a16:creationId xmlns:a16="http://schemas.microsoft.com/office/drawing/2014/main" id="{C58BC18F-C587-6F6F-2A64-2ECB00498C31}"/>
              </a:ext>
            </a:extLst>
          </p:cNvPr>
          <p:cNvGrpSpPr/>
          <p:nvPr/>
        </p:nvGrpSpPr>
        <p:grpSpPr>
          <a:xfrm>
            <a:off x="4898298" y="1979340"/>
            <a:ext cx="1536016" cy="2078343"/>
            <a:chOff x="4819445" y="2097767"/>
            <a:chExt cx="1536016" cy="2078343"/>
          </a:xfrm>
        </p:grpSpPr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D67B85FA-9968-E9C6-EABE-B3238A4AE7EF}"/>
                </a:ext>
              </a:extLst>
            </p:cNvPr>
            <p:cNvSpPr/>
            <p:nvPr/>
          </p:nvSpPr>
          <p:spPr>
            <a:xfrm rot="587995">
              <a:off x="4819445" y="2097767"/>
              <a:ext cx="829305" cy="2078343"/>
            </a:xfrm>
            <a:custGeom>
              <a:avLst/>
              <a:gdLst>
                <a:gd name="connsiteX0" fmla="*/ 784229 w 829305"/>
                <a:gd name="connsiteY0" fmla="*/ 0 h 2078343"/>
                <a:gd name="connsiteX1" fmla="*/ 829052 w 829305"/>
                <a:gd name="connsiteY1" fmla="*/ 394447 h 2078343"/>
                <a:gd name="connsiteX2" fmla="*/ 766299 w 829305"/>
                <a:gd name="connsiteY2" fmla="*/ 1138517 h 2078343"/>
                <a:gd name="connsiteX3" fmla="*/ 470464 w 829305"/>
                <a:gd name="connsiteY3" fmla="*/ 1721223 h 2078343"/>
                <a:gd name="connsiteX4" fmla="*/ 4299 w 829305"/>
                <a:gd name="connsiteY4" fmla="*/ 2070847 h 207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9305" h="2078343">
                  <a:moveTo>
                    <a:pt x="784229" y="0"/>
                  </a:moveTo>
                  <a:cubicBezTo>
                    <a:pt x="808134" y="102347"/>
                    <a:pt x="832040" y="204694"/>
                    <a:pt x="829052" y="394447"/>
                  </a:cubicBezTo>
                  <a:cubicBezTo>
                    <a:pt x="826064" y="584200"/>
                    <a:pt x="826064" y="917388"/>
                    <a:pt x="766299" y="1138517"/>
                  </a:cubicBezTo>
                  <a:cubicBezTo>
                    <a:pt x="706534" y="1359646"/>
                    <a:pt x="597464" y="1565835"/>
                    <a:pt x="470464" y="1721223"/>
                  </a:cubicBezTo>
                  <a:cubicBezTo>
                    <a:pt x="343464" y="1876611"/>
                    <a:pt x="-45007" y="2124635"/>
                    <a:pt x="4299" y="2070847"/>
                  </a:cubicBezTo>
                </a:path>
              </a:pathLst>
            </a:custGeom>
            <a:noFill/>
            <a:ln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74" name="Connecteur droit avec flèche 73">
              <a:extLst>
                <a:ext uri="{FF2B5EF4-FFF2-40B4-BE49-F238E27FC236}">
                  <a16:creationId xmlns:a16="http://schemas.microsoft.com/office/drawing/2014/main" id="{AD5174D6-A50A-D585-BE97-5E35F6D5CCBD}"/>
                </a:ext>
              </a:extLst>
            </p:cNvPr>
            <p:cNvCxnSpPr>
              <a:cxnSpLocks/>
              <a:endCxn id="75" idx="1"/>
            </p:cNvCxnSpPr>
            <p:nvPr/>
          </p:nvCxnSpPr>
          <p:spPr>
            <a:xfrm>
              <a:off x="5625460" y="3150167"/>
              <a:ext cx="441925" cy="207714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ZoneTexte 74">
                  <a:extLst>
                    <a:ext uri="{FF2B5EF4-FFF2-40B4-BE49-F238E27FC236}">
                      <a16:creationId xmlns:a16="http://schemas.microsoft.com/office/drawing/2014/main" id="{C8341EFA-A2D1-AD70-EFCC-92C309C4C851}"/>
                    </a:ext>
                  </a:extLst>
                </p:cNvPr>
                <p:cNvSpPr txBox="1"/>
                <p:nvPr/>
              </p:nvSpPr>
              <p:spPr>
                <a:xfrm>
                  <a:off x="6067385" y="3190912"/>
                  <a:ext cx="288076" cy="3339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sz="1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75" name="ZoneTexte 74">
                  <a:extLst>
                    <a:ext uri="{FF2B5EF4-FFF2-40B4-BE49-F238E27FC236}">
                      <a16:creationId xmlns:a16="http://schemas.microsoft.com/office/drawing/2014/main" id="{C8341EFA-A2D1-AD70-EFCC-92C309C4C8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7385" y="3190912"/>
                  <a:ext cx="288076" cy="33393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5158EF3-7443-3635-2D0B-973B27A87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3667" y="5936192"/>
            <a:ext cx="7621984" cy="365125"/>
          </a:xfrm>
        </p:spPr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553A7B-9701-A63B-0FDE-BE6305A39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46</a:t>
            </a:fld>
            <a:endParaRPr lang="en-GB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3036339-7FCA-A207-CE42-76EDE0C9CF7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045825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196B79F-D45E-215B-7F9D-7D67D583F230}"/>
              </a:ext>
            </a:extLst>
          </p:cNvPr>
          <p:cNvSpPr txBox="1"/>
          <p:nvPr/>
        </p:nvSpPr>
        <p:spPr>
          <a:xfrm>
            <a:off x="6619410" y="315837"/>
            <a:ext cx="4552802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Les champs : électrique et magnétique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4FC4EC5-83BD-1D3D-A09C-2DCECA01A3C3}"/>
              </a:ext>
            </a:extLst>
          </p:cNvPr>
          <p:cNvSpPr txBox="1"/>
          <p:nvPr/>
        </p:nvSpPr>
        <p:spPr>
          <a:xfrm>
            <a:off x="1995853" y="982242"/>
            <a:ext cx="2903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force électrique et magnétique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7AA6655-9434-A2D0-9605-0D38CD101E8D}"/>
                  </a:ext>
                </a:extLst>
              </p:cNvPr>
              <p:cNvSpPr txBox="1"/>
              <p:nvPr/>
            </p:nvSpPr>
            <p:spPr>
              <a:xfrm>
                <a:off x="1487170" y="2654511"/>
                <a:ext cx="1939704" cy="596766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fr-FR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fr-FR" sz="160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fr-FR" sz="16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9FDC2AB9-728F-D606-4816-A9116E0AB1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170" y="2654511"/>
                <a:ext cx="1939704" cy="5967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F5010D56-A998-AAA8-A2ED-AA55BC828413}"/>
              </a:ext>
            </a:extLst>
          </p:cNvPr>
          <p:cNvSpPr/>
          <p:nvPr/>
        </p:nvSpPr>
        <p:spPr>
          <a:xfrm rot="1976007">
            <a:off x="4833691" y="1855744"/>
            <a:ext cx="45719" cy="226055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7CFB129-DDF7-6CF1-7129-08A5664DEBA1}"/>
              </a:ext>
            </a:extLst>
          </p:cNvPr>
          <p:cNvSpPr/>
          <p:nvPr/>
        </p:nvSpPr>
        <p:spPr>
          <a:xfrm>
            <a:off x="5395635" y="1754431"/>
            <a:ext cx="189187" cy="1734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+</a:t>
            </a: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0F5AD7DA-5ADA-4E84-5B6D-AA3938D1F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fr-FR" altLang="fr-FR" sz="1900" b="0" i="0" u="none" strike="noStrike" cap="none" normalizeH="0" baseline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    </a:t>
            </a: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fr-FR" altLang="fr-F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AutoShape 2" descr="{\displaystyle {\vec {F}}=q{\vec {E}}+q{\vec {v}}\wedge {\vec {B}}}">
            <a:extLst>
              <a:ext uri="{FF2B5EF4-FFF2-40B4-BE49-F238E27FC236}">
                <a16:creationId xmlns:a16="http://schemas.microsoft.com/office/drawing/2014/main" id="{B26201C7-C462-1D91-B2AA-0CAF19831A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65C3569-97A1-906D-A86D-4EC249A780D9}"/>
              </a:ext>
            </a:extLst>
          </p:cNvPr>
          <p:cNvSpPr/>
          <p:nvPr/>
        </p:nvSpPr>
        <p:spPr>
          <a:xfrm>
            <a:off x="4024326" y="4027293"/>
            <a:ext cx="189187" cy="1734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-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C97615F-0418-CB32-F696-550719A93151}"/>
              </a:ext>
            </a:extLst>
          </p:cNvPr>
          <p:cNvSpPr/>
          <p:nvPr/>
        </p:nvSpPr>
        <p:spPr>
          <a:xfrm>
            <a:off x="3280217" y="2347957"/>
            <a:ext cx="47297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096DCA6-AF3A-57F6-1D2C-67A7D70656E9}"/>
              </a:ext>
            </a:extLst>
          </p:cNvPr>
          <p:cNvSpPr/>
          <p:nvPr/>
        </p:nvSpPr>
        <p:spPr>
          <a:xfrm>
            <a:off x="4832901" y="2986021"/>
            <a:ext cx="47297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79073A8-96D8-14DF-8B53-2860B9BFE198}"/>
              </a:ext>
            </a:extLst>
          </p:cNvPr>
          <p:cNvSpPr/>
          <p:nvPr/>
        </p:nvSpPr>
        <p:spPr>
          <a:xfrm>
            <a:off x="5348338" y="2171844"/>
            <a:ext cx="47297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AE285333-1A56-EA3E-491E-31EDA4B74174}"/>
              </a:ext>
            </a:extLst>
          </p:cNvPr>
          <p:cNvSpPr/>
          <p:nvPr/>
        </p:nvSpPr>
        <p:spPr>
          <a:xfrm>
            <a:off x="4417962" y="3620110"/>
            <a:ext cx="47297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E9115D2-C1FC-5EDF-A3DA-DA870C657F45}"/>
              </a:ext>
            </a:extLst>
          </p:cNvPr>
          <p:cNvSpPr/>
          <p:nvPr/>
        </p:nvSpPr>
        <p:spPr>
          <a:xfrm>
            <a:off x="5177990" y="2464103"/>
            <a:ext cx="47297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75D7D69F-558D-9FD7-C0EF-3E8EEB4B9151}"/>
              </a:ext>
            </a:extLst>
          </p:cNvPr>
          <p:cNvCxnSpPr>
            <a:cxnSpLocks/>
            <a:stCxn id="30" idx="6"/>
          </p:cNvCxnSpPr>
          <p:nvPr/>
        </p:nvCxnSpPr>
        <p:spPr>
          <a:xfrm>
            <a:off x="3327514" y="2370817"/>
            <a:ext cx="1842863" cy="10671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7E336C80-0FD0-3F85-3390-84E0213972A5}"/>
                  </a:ext>
                </a:extLst>
              </p:cNvPr>
              <p:cNvSpPr txBox="1"/>
              <p:nvPr/>
            </p:nvSpPr>
            <p:spPr>
              <a:xfrm>
                <a:off x="3177741" y="1997690"/>
                <a:ext cx="29954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fr-FR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b="0" dirty="0"/>
              </a:p>
            </p:txBody>
          </p:sp>
        </mc:Choice>
        <mc:Fallback xmlns="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EC23A055-2E7E-1FE1-25DA-1762547EF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7741" y="1997690"/>
                <a:ext cx="299545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98E14706-BE16-799C-DF4C-032DE7554364}"/>
                  </a:ext>
                </a:extLst>
              </p:cNvPr>
              <p:cNvSpPr txBox="1"/>
              <p:nvPr/>
            </p:nvSpPr>
            <p:spPr>
              <a:xfrm>
                <a:off x="4898915" y="2221248"/>
                <a:ext cx="29954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fr-FR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b="0" dirty="0"/>
              </a:p>
            </p:txBody>
          </p:sp>
        </mc:Choice>
        <mc:Fallback xmlns="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34356BFD-8A4E-EB3F-36D1-0519B71287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915" y="2221248"/>
                <a:ext cx="299545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00014020-15C5-AEAD-9778-C2047FD29D6A}"/>
                  </a:ext>
                </a:extLst>
              </p:cNvPr>
              <p:cNvSpPr txBox="1"/>
              <p:nvPr/>
            </p:nvSpPr>
            <p:spPr>
              <a:xfrm>
                <a:off x="3874553" y="2415459"/>
                <a:ext cx="29954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fr-FR" b="0" dirty="0"/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51B229E3-B40C-BEA7-AB68-65442AD9E1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4553" y="2415459"/>
                <a:ext cx="299545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8F3F9525-9121-C49E-E688-551393B27D7B}"/>
                  </a:ext>
                </a:extLst>
              </p:cNvPr>
              <p:cNvSpPr txBox="1"/>
              <p:nvPr/>
            </p:nvSpPr>
            <p:spPr>
              <a:xfrm>
                <a:off x="3845655" y="2072782"/>
                <a:ext cx="41775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sz="14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C93E4C3C-259E-C64D-0741-F909E5F1F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655" y="2072782"/>
                <a:ext cx="417758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ZoneTexte 41">
            <a:extLst>
              <a:ext uri="{FF2B5EF4-FFF2-40B4-BE49-F238E27FC236}">
                <a16:creationId xmlns:a16="http://schemas.microsoft.com/office/drawing/2014/main" id="{C8DD7C30-79CB-D748-9EA9-C93E7179CA09}"/>
              </a:ext>
            </a:extLst>
          </p:cNvPr>
          <p:cNvSpPr txBox="1"/>
          <p:nvPr/>
        </p:nvSpPr>
        <p:spPr>
          <a:xfrm>
            <a:off x="1809758" y="3290500"/>
            <a:ext cx="1579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Loi de Coulomb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4C53FE9A-9FC5-8CB5-32BF-8C6A98B4ED43}"/>
              </a:ext>
            </a:extLst>
          </p:cNvPr>
          <p:cNvCxnSpPr>
            <a:cxnSpLocks/>
          </p:cNvCxnSpPr>
          <p:nvPr/>
        </p:nvCxnSpPr>
        <p:spPr>
          <a:xfrm flipV="1">
            <a:off x="5132307" y="2435093"/>
            <a:ext cx="76141" cy="9975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20D01C22-9679-E760-6FF0-BD220E01CF16}"/>
              </a:ext>
            </a:extLst>
          </p:cNvPr>
          <p:cNvCxnSpPr>
            <a:cxnSpLocks/>
          </p:cNvCxnSpPr>
          <p:nvPr/>
        </p:nvCxnSpPr>
        <p:spPr>
          <a:xfrm flipV="1">
            <a:off x="4427188" y="3508900"/>
            <a:ext cx="76141" cy="9975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203787F0-5829-40D6-0D7B-3C9322780CAC}"/>
              </a:ext>
            </a:extLst>
          </p:cNvPr>
          <p:cNvCxnSpPr>
            <a:cxnSpLocks/>
          </p:cNvCxnSpPr>
          <p:nvPr/>
        </p:nvCxnSpPr>
        <p:spPr>
          <a:xfrm flipV="1">
            <a:off x="4860845" y="2887597"/>
            <a:ext cx="76141" cy="9975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1027D86D-59E6-9AC6-3653-55A7444551D2}"/>
              </a:ext>
            </a:extLst>
          </p:cNvPr>
          <p:cNvGrpSpPr/>
          <p:nvPr/>
        </p:nvGrpSpPr>
        <p:grpSpPr>
          <a:xfrm>
            <a:off x="4500209" y="2130986"/>
            <a:ext cx="1076320" cy="1755787"/>
            <a:chOff x="7339284" y="4128521"/>
            <a:chExt cx="1076320" cy="1755787"/>
          </a:xfrm>
        </p:grpSpPr>
        <p:cxnSp>
          <p:nvCxnSpPr>
            <p:cNvPr id="47" name="Connecteur droit avec flèche 46">
              <a:extLst>
                <a:ext uri="{FF2B5EF4-FFF2-40B4-BE49-F238E27FC236}">
                  <a16:creationId xmlns:a16="http://schemas.microsoft.com/office/drawing/2014/main" id="{C47BE933-3E9F-445C-AE63-00C79EF42C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39284" y="4128521"/>
              <a:ext cx="1076320" cy="1755787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FAFB845B-D87F-CDD2-8231-AE4300D5CBE2}"/>
                </a:ext>
              </a:extLst>
            </p:cNvPr>
            <p:cNvSpPr txBox="1"/>
            <p:nvPr/>
          </p:nvSpPr>
          <p:spPr>
            <a:xfrm>
              <a:off x="7711785" y="5258421"/>
              <a:ext cx="3313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70C0"/>
                  </a:solidFill>
                </a:rPr>
                <a:t> I</a:t>
              </a:r>
            </a:p>
          </p:txBody>
        </p:sp>
      </p:grpSp>
      <p:sp>
        <p:nvSpPr>
          <p:cNvPr id="72" name="Ellipse 71">
            <a:extLst>
              <a:ext uri="{FF2B5EF4-FFF2-40B4-BE49-F238E27FC236}">
                <a16:creationId xmlns:a16="http://schemas.microsoft.com/office/drawing/2014/main" id="{8888506B-D9E4-E4FB-AA97-CFB6A61330F0}"/>
              </a:ext>
            </a:extLst>
          </p:cNvPr>
          <p:cNvSpPr/>
          <p:nvPr/>
        </p:nvSpPr>
        <p:spPr>
          <a:xfrm>
            <a:off x="5608574" y="2937245"/>
            <a:ext cx="137802" cy="16454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6F081A64-F516-2E79-9181-E14DFA074B0D}"/>
                  </a:ext>
                </a:extLst>
              </p:cNvPr>
              <p:cNvSpPr txBox="1"/>
              <p:nvPr/>
            </p:nvSpPr>
            <p:spPr>
              <a:xfrm>
                <a:off x="5712859" y="2870379"/>
                <a:ext cx="29954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fr-FR" b="0" dirty="0"/>
              </a:p>
            </p:txBody>
          </p:sp>
        </mc:Choice>
        <mc:Fallback xmlns=""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93E509A0-88D6-6326-B72B-78BB64CCB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2859" y="2870379"/>
                <a:ext cx="299545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B83B989A-E024-68F5-7A79-4D9506EA3EA7}"/>
              </a:ext>
            </a:extLst>
          </p:cNvPr>
          <p:cNvCxnSpPr>
            <a:cxnSpLocks/>
          </p:cNvCxnSpPr>
          <p:nvPr/>
        </p:nvCxnSpPr>
        <p:spPr>
          <a:xfrm flipV="1">
            <a:off x="5359689" y="2073491"/>
            <a:ext cx="73170" cy="11526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ZoneTexte 86">
                <a:extLst>
                  <a:ext uri="{FF2B5EF4-FFF2-40B4-BE49-F238E27FC236}">
                    <a16:creationId xmlns:a16="http://schemas.microsoft.com/office/drawing/2014/main" id="{0AFBF854-BD7C-DAAF-10A0-3D13F5A7AD26}"/>
                  </a:ext>
                </a:extLst>
              </p:cNvPr>
              <p:cNvSpPr txBox="1"/>
              <p:nvPr/>
            </p:nvSpPr>
            <p:spPr>
              <a:xfrm>
                <a:off x="7576629" y="1976054"/>
                <a:ext cx="1789780" cy="40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𝑒𝑙𝑒𝑐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7" name="ZoneTexte 86">
                <a:extLst>
                  <a:ext uri="{FF2B5EF4-FFF2-40B4-BE49-F238E27FC236}">
                    <a16:creationId xmlns:a16="http://schemas.microsoft.com/office/drawing/2014/main" id="{A7EE4743-14D8-038A-B1F2-32985B5482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6629" y="1976054"/>
                <a:ext cx="1789780" cy="402931"/>
              </a:xfrm>
              <a:prstGeom prst="rect">
                <a:avLst/>
              </a:prstGeom>
              <a:blipFill>
                <a:blip r:embed="rId10"/>
                <a:stretch>
                  <a:fillRect t="-21212" b="-90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Forme libre : forme 89">
            <a:extLst>
              <a:ext uri="{FF2B5EF4-FFF2-40B4-BE49-F238E27FC236}">
                <a16:creationId xmlns:a16="http://schemas.microsoft.com/office/drawing/2014/main" id="{ED1311E2-8210-CEB6-09EB-658F4CD1FA01}"/>
              </a:ext>
            </a:extLst>
          </p:cNvPr>
          <p:cNvSpPr/>
          <p:nvPr/>
        </p:nvSpPr>
        <p:spPr>
          <a:xfrm rot="440642">
            <a:off x="4200374" y="2071292"/>
            <a:ext cx="1802017" cy="885264"/>
          </a:xfrm>
          <a:custGeom>
            <a:avLst/>
            <a:gdLst>
              <a:gd name="connsiteX0" fmla="*/ 326484 w 1802017"/>
              <a:gd name="connsiteY0" fmla="*/ 0 h 885264"/>
              <a:gd name="connsiteX1" fmla="*/ 66508 w 1802017"/>
              <a:gd name="connsiteY1" fmla="*/ 80682 h 885264"/>
              <a:gd name="connsiteX2" fmla="*/ 21684 w 1802017"/>
              <a:gd name="connsiteY2" fmla="*/ 304800 h 885264"/>
              <a:gd name="connsiteX3" fmla="*/ 362343 w 1802017"/>
              <a:gd name="connsiteY3" fmla="*/ 591670 h 885264"/>
              <a:gd name="connsiteX4" fmla="*/ 1079519 w 1802017"/>
              <a:gd name="connsiteY4" fmla="*/ 851647 h 885264"/>
              <a:gd name="connsiteX5" fmla="*/ 1689119 w 1802017"/>
              <a:gd name="connsiteY5" fmla="*/ 842682 h 885264"/>
              <a:gd name="connsiteX6" fmla="*/ 1778766 w 1802017"/>
              <a:gd name="connsiteY6" fmla="*/ 493059 h 885264"/>
              <a:gd name="connsiteX7" fmla="*/ 1411214 w 1802017"/>
              <a:gd name="connsiteY7" fmla="*/ 251012 h 88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2017" h="885264">
                <a:moveTo>
                  <a:pt x="326484" y="0"/>
                </a:moveTo>
                <a:cubicBezTo>
                  <a:pt x="221896" y="14941"/>
                  <a:pt x="117308" y="29882"/>
                  <a:pt x="66508" y="80682"/>
                </a:cubicBezTo>
                <a:cubicBezTo>
                  <a:pt x="15708" y="131482"/>
                  <a:pt x="-27622" y="219635"/>
                  <a:pt x="21684" y="304800"/>
                </a:cubicBezTo>
                <a:cubicBezTo>
                  <a:pt x="70990" y="389965"/>
                  <a:pt x="186037" y="500529"/>
                  <a:pt x="362343" y="591670"/>
                </a:cubicBezTo>
                <a:cubicBezTo>
                  <a:pt x="538649" y="682811"/>
                  <a:pt x="858390" y="809812"/>
                  <a:pt x="1079519" y="851647"/>
                </a:cubicBezTo>
                <a:cubicBezTo>
                  <a:pt x="1300648" y="893482"/>
                  <a:pt x="1572578" y="902447"/>
                  <a:pt x="1689119" y="842682"/>
                </a:cubicBezTo>
                <a:cubicBezTo>
                  <a:pt x="1805660" y="782917"/>
                  <a:pt x="1825083" y="591671"/>
                  <a:pt x="1778766" y="493059"/>
                </a:cubicBezTo>
                <a:cubicBezTo>
                  <a:pt x="1732449" y="394447"/>
                  <a:pt x="1571831" y="322729"/>
                  <a:pt x="1411214" y="251012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ZoneTexte 90">
                <a:extLst>
                  <a:ext uri="{FF2B5EF4-FFF2-40B4-BE49-F238E27FC236}">
                    <a16:creationId xmlns:a16="http://schemas.microsoft.com/office/drawing/2014/main" id="{0E334B9B-853C-AAC0-EEC6-784FE38532AF}"/>
                  </a:ext>
                </a:extLst>
              </p:cNvPr>
              <p:cNvSpPr txBox="1"/>
              <p:nvPr/>
            </p:nvSpPr>
            <p:spPr>
              <a:xfrm>
                <a:off x="5953228" y="2520492"/>
                <a:ext cx="288076" cy="333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1" name="ZoneTexte 90">
                <a:extLst>
                  <a:ext uri="{FF2B5EF4-FFF2-40B4-BE49-F238E27FC236}">
                    <a16:creationId xmlns:a16="http://schemas.microsoft.com/office/drawing/2014/main" id="{939F4758-65DA-348F-2A56-E150483F2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3228" y="2520492"/>
                <a:ext cx="288076" cy="33393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ZoneTexte 91">
                <a:extLst>
                  <a:ext uri="{FF2B5EF4-FFF2-40B4-BE49-F238E27FC236}">
                    <a16:creationId xmlns:a16="http://schemas.microsoft.com/office/drawing/2014/main" id="{2126F300-EAAF-14F6-C6D5-08B447B08C8B}"/>
                  </a:ext>
                </a:extLst>
              </p:cNvPr>
              <p:cNvSpPr txBox="1"/>
              <p:nvPr/>
            </p:nvSpPr>
            <p:spPr>
              <a:xfrm>
                <a:off x="7576629" y="3007155"/>
                <a:ext cx="1789780" cy="431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𝑚𝑎𝑔𝑛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fr-F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acc>
                        <m:accPr>
                          <m:chr m:val="⃗"/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2" name="ZoneTexte 91">
                <a:extLst>
                  <a:ext uri="{FF2B5EF4-FFF2-40B4-BE49-F238E27FC236}">
                    <a16:creationId xmlns:a16="http://schemas.microsoft.com/office/drawing/2014/main" id="{69CC065D-A91F-74DF-5AA3-F03F56BB4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6629" y="3007155"/>
                <a:ext cx="1789780" cy="431849"/>
              </a:xfrm>
              <a:prstGeom prst="rect">
                <a:avLst/>
              </a:prstGeom>
              <a:blipFill>
                <a:blip r:embed="rId12"/>
                <a:stretch>
                  <a:fillRect t="-19718" b="-42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A8E71E66-CBDE-3AFE-0CB2-1C8CA4A6FE1E}"/>
              </a:ext>
            </a:extLst>
          </p:cNvPr>
          <p:cNvCxnSpPr>
            <a:cxnSpLocks/>
          </p:cNvCxnSpPr>
          <p:nvPr/>
        </p:nvCxnSpPr>
        <p:spPr>
          <a:xfrm flipH="1">
            <a:off x="5581331" y="2982358"/>
            <a:ext cx="127312" cy="49560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ZoneTexte 95">
                <a:extLst>
                  <a:ext uri="{FF2B5EF4-FFF2-40B4-BE49-F238E27FC236}">
                    <a16:creationId xmlns:a16="http://schemas.microsoft.com/office/drawing/2014/main" id="{1307A8CE-45A2-B1C9-CE57-9F4C6F1A51B9}"/>
                  </a:ext>
                </a:extLst>
              </p:cNvPr>
              <p:cNvSpPr txBox="1"/>
              <p:nvPr/>
            </p:nvSpPr>
            <p:spPr>
              <a:xfrm>
                <a:off x="5320827" y="3457113"/>
                <a:ext cx="450561" cy="402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6" name="ZoneTexte 95">
                <a:extLst>
                  <a:ext uri="{FF2B5EF4-FFF2-40B4-BE49-F238E27FC236}">
                    <a16:creationId xmlns:a16="http://schemas.microsoft.com/office/drawing/2014/main" id="{1307A8CE-45A2-B1C9-CE57-9F4C6F1A5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0827" y="3457113"/>
                <a:ext cx="450561" cy="4029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ZoneTexte 97">
            <a:extLst>
              <a:ext uri="{FF2B5EF4-FFF2-40B4-BE49-F238E27FC236}">
                <a16:creationId xmlns:a16="http://schemas.microsoft.com/office/drawing/2014/main" id="{DC53E64C-DEFA-49DB-FB36-D11CC44DB4B4}"/>
              </a:ext>
            </a:extLst>
          </p:cNvPr>
          <p:cNvSpPr txBox="1"/>
          <p:nvPr/>
        </p:nvSpPr>
        <p:spPr>
          <a:xfrm>
            <a:off x="3117412" y="4754995"/>
            <a:ext cx="6414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Une charge électrique en mouvement dans un champ électro-magnétique est soumis à une force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ZoneTexte 98">
                <a:extLst>
                  <a:ext uri="{FF2B5EF4-FFF2-40B4-BE49-F238E27FC236}">
                    <a16:creationId xmlns:a16="http://schemas.microsoft.com/office/drawing/2014/main" id="{266456B5-82B9-ED20-1FEE-D8ABFD0EFEC3}"/>
                  </a:ext>
                </a:extLst>
              </p:cNvPr>
              <p:cNvSpPr txBox="1"/>
              <p:nvPr/>
            </p:nvSpPr>
            <p:spPr>
              <a:xfrm>
                <a:off x="5348339" y="5363237"/>
                <a:ext cx="2434000" cy="42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</m:t>
                          </m:r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9" name="ZoneTexte 98">
                <a:extLst>
                  <a:ext uri="{FF2B5EF4-FFF2-40B4-BE49-F238E27FC236}">
                    <a16:creationId xmlns:a16="http://schemas.microsoft.com/office/drawing/2014/main" id="{266456B5-82B9-ED20-1FEE-D8ABFD0EF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339" y="5363237"/>
                <a:ext cx="2434000" cy="425181"/>
              </a:xfrm>
              <a:prstGeom prst="rect">
                <a:avLst/>
              </a:prstGeom>
              <a:blipFill>
                <a:blip r:embed="rId14"/>
                <a:stretch>
                  <a:fillRect t="-20000" b="-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3" name="Groupe 122">
            <a:extLst>
              <a:ext uri="{FF2B5EF4-FFF2-40B4-BE49-F238E27FC236}">
                <a16:creationId xmlns:a16="http://schemas.microsoft.com/office/drawing/2014/main" id="{A1FFF07E-D741-7660-D6A0-29E3F47CE772}"/>
              </a:ext>
            </a:extLst>
          </p:cNvPr>
          <p:cNvGrpSpPr/>
          <p:nvPr/>
        </p:nvGrpSpPr>
        <p:grpSpPr>
          <a:xfrm>
            <a:off x="10005115" y="2115294"/>
            <a:ext cx="1378378" cy="1550535"/>
            <a:chOff x="10005115" y="2115294"/>
            <a:chExt cx="1378378" cy="1550535"/>
          </a:xfrm>
        </p:grpSpPr>
        <p:pic>
          <p:nvPicPr>
            <p:cNvPr id="101" name="Image 100">
              <a:extLst>
                <a:ext uri="{FF2B5EF4-FFF2-40B4-BE49-F238E27FC236}">
                  <a16:creationId xmlns:a16="http://schemas.microsoft.com/office/drawing/2014/main" id="{108B1E1F-F865-F1B3-7CB9-62D08697B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3085797">
              <a:off x="10026167" y="2115294"/>
              <a:ext cx="1357326" cy="1357326"/>
            </a:xfrm>
            <a:prstGeom prst="rect">
              <a:avLst/>
            </a:prstGeom>
          </p:spPr>
        </p:pic>
        <p:sp>
          <p:nvSpPr>
            <p:cNvPr id="102" name="Arc 101">
              <a:extLst>
                <a:ext uri="{FF2B5EF4-FFF2-40B4-BE49-F238E27FC236}">
                  <a16:creationId xmlns:a16="http://schemas.microsoft.com/office/drawing/2014/main" id="{A419DADD-BC81-1966-D0A7-06155896B12F}"/>
                </a:ext>
              </a:extLst>
            </p:cNvPr>
            <p:cNvSpPr/>
            <p:nvPr/>
          </p:nvSpPr>
          <p:spPr>
            <a:xfrm rot="21160138" flipH="1" flipV="1">
              <a:off x="10204036" y="2860099"/>
              <a:ext cx="625098" cy="661498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B0013BE5-CAB0-E167-4B5B-8D56905F8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005115" y="3164978"/>
              <a:ext cx="188055" cy="19181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ZoneTexte 109">
                  <a:extLst>
                    <a:ext uri="{FF2B5EF4-FFF2-40B4-BE49-F238E27FC236}">
                      <a16:creationId xmlns:a16="http://schemas.microsoft.com/office/drawing/2014/main" id="{1AD4C68D-C4D1-BC40-E48F-1A14677BD95C}"/>
                    </a:ext>
                  </a:extLst>
                </p:cNvPr>
                <p:cNvSpPr txBox="1"/>
                <p:nvPr/>
              </p:nvSpPr>
              <p:spPr>
                <a:xfrm>
                  <a:off x="10471190" y="3366388"/>
                  <a:ext cx="397593" cy="299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10" name="ZoneTexte 109">
                  <a:extLst>
                    <a:ext uri="{FF2B5EF4-FFF2-40B4-BE49-F238E27FC236}">
                      <a16:creationId xmlns:a16="http://schemas.microsoft.com/office/drawing/2014/main" id="{93F2FD7C-99C7-91D0-7A51-420F7F1AD5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71190" y="3366388"/>
                  <a:ext cx="397593" cy="299441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3" name="Connecteur droit avec flèche 112">
              <a:extLst>
                <a:ext uri="{FF2B5EF4-FFF2-40B4-BE49-F238E27FC236}">
                  <a16:creationId xmlns:a16="http://schemas.microsoft.com/office/drawing/2014/main" id="{BA009CB3-93CD-6811-BF2C-E4E5DE3F7EF3}"/>
                </a:ext>
              </a:extLst>
            </p:cNvPr>
            <p:cNvCxnSpPr/>
            <p:nvPr/>
          </p:nvCxnSpPr>
          <p:spPr>
            <a:xfrm flipV="1">
              <a:off x="10802471" y="2553958"/>
              <a:ext cx="251011" cy="3832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ZoneTexte 114">
                  <a:extLst>
                    <a:ext uri="{FF2B5EF4-FFF2-40B4-BE49-F238E27FC236}">
                      <a16:creationId xmlns:a16="http://schemas.microsoft.com/office/drawing/2014/main" id="{B87B623B-E954-E4BA-896D-1759C7BBA9EF}"/>
                    </a:ext>
                  </a:extLst>
                </p:cNvPr>
                <p:cNvSpPr txBox="1"/>
                <p:nvPr/>
              </p:nvSpPr>
              <p:spPr>
                <a:xfrm>
                  <a:off x="10876921" y="2658150"/>
                  <a:ext cx="285296" cy="299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oMath>
                    </m:oMathPara>
                  </a14:m>
                  <a:endParaRPr lang="fr-FR" sz="1200" dirty="0"/>
                </a:p>
              </p:txBody>
            </p:sp>
          </mc:Choice>
          <mc:Fallback xmlns="">
            <p:sp>
              <p:nvSpPr>
                <p:cNvPr id="115" name="ZoneTexte 114">
                  <a:extLst>
                    <a:ext uri="{FF2B5EF4-FFF2-40B4-BE49-F238E27FC236}">
                      <a16:creationId xmlns:a16="http://schemas.microsoft.com/office/drawing/2014/main" id="{59368E2B-A53A-B397-C1FC-144DBD6808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6921" y="2658150"/>
                  <a:ext cx="285296" cy="299441"/>
                </a:xfrm>
                <a:prstGeom prst="rect">
                  <a:avLst/>
                </a:prstGeom>
                <a:blipFill>
                  <a:blip r:embed="rId18"/>
                  <a:stretch>
                    <a:fillRect t="-2041" r="-425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2" name="Groupe 121">
              <a:extLst>
                <a:ext uri="{FF2B5EF4-FFF2-40B4-BE49-F238E27FC236}">
                  <a16:creationId xmlns:a16="http://schemas.microsoft.com/office/drawing/2014/main" id="{33EF134D-BE44-0571-E126-408BDE8D2501}"/>
                </a:ext>
              </a:extLst>
            </p:cNvPr>
            <p:cNvGrpSpPr/>
            <p:nvPr/>
          </p:nvGrpSpPr>
          <p:grpSpPr>
            <a:xfrm rot="4655997">
              <a:off x="10407342" y="3418247"/>
              <a:ext cx="127693" cy="128706"/>
              <a:chOff x="10934753" y="4027293"/>
              <a:chExt cx="127693" cy="128706"/>
            </a:xfrm>
          </p:grpSpPr>
          <p:cxnSp>
            <p:nvCxnSpPr>
              <p:cNvPr id="117" name="Connecteur droit 116">
                <a:extLst>
                  <a:ext uri="{FF2B5EF4-FFF2-40B4-BE49-F238E27FC236}">
                    <a16:creationId xmlns:a16="http://schemas.microsoft.com/office/drawing/2014/main" id="{E19E2BD9-6DA4-6899-F7F1-77E3D4E157D8}"/>
                  </a:ext>
                </a:extLst>
              </p:cNvPr>
              <p:cNvCxnSpPr/>
              <p:nvPr/>
            </p:nvCxnSpPr>
            <p:spPr>
              <a:xfrm flipH="1">
                <a:off x="10934753" y="4027293"/>
                <a:ext cx="118729" cy="858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cteur droit 117">
                <a:extLst>
                  <a:ext uri="{FF2B5EF4-FFF2-40B4-BE49-F238E27FC236}">
                    <a16:creationId xmlns:a16="http://schemas.microsoft.com/office/drawing/2014/main" id="{8BBF7475-AA1D-1DE7-95BF-7BD87B3EF1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53482" y="4027293"/>
                <a:ext cx="8964" cy="12870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92320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1" grpId="0" animBg="1"/>
      <p:bldP spid="27" grpId="0" animBg="1"/>
      <p:bldP spid="30" grpId="0" animBg="1"/>
      <p:bldP spid="37" grpId="0"/>
      <p:bldP spid="38" grpId="0"/>
      <p:bldP spid="39" grpId="0"/>
      <p:bldP spid="41" grpId="0"/>
      <p:bldP spid="42" grpId="0"/>
      <p:bldP spid="42" grpId="1"/>
      <p:bldP spid="72" grpId="0" animBg="1"/>
      <p:bldP spid="80" grpId="0"/>
      <p:bldP spid="90" grpId="0" animBg="1"/>
      <p:bldP spid="91" grpId="0"/>
      <p:bldP spid="96" grpId="0"/>
      <p:bldP spid="9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9F3DCF6-6C56-43A2-9FA0-61B5620B6C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E9ECBAB-D89B-4431-881C-BDE40CDA1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A7FF4E5-7C69-4E61-89F7-582D4F510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47</a:t>
            </a:fld>
            <a:endParaRPr lang="en-GB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03EC4D2-C5BA-4F33-9EF1-177FD0AE0A8E}"/>
              </a:ext>
            </a:extLst>
          </p:cNvPr>
          <p:cNvSpPr txBox="1"/>
          <p:nvPr/>
        </p:nvSpPr>
        <p:spPr>
          <a:xfrm>
            <a:off x="2933167" y="3401143"/>
            <a:ext cx="8130012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Équations de Maxwell dans le vide (1864)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A3391A0-F8CC-950A-B809-4C2282E8EA4B}"/>
              </a:ext>
            </a:extLst>
          </p:cNvPr>
          <p:cNvGrpSpPr/>
          <p:nvPr/>
        </p:nvGrpSpPr>
        <p:grpSpPr>
          <a:xfrm>
            <a:off x="2853741" y="1285563"/>
            <a:ext cx="4407763" cy="1635499"/>
            <a:chOff x="2172330" y="1036675"/>
            <a:chExt cx="4407763" cy="1635499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FFF460A-7154-40E5-9AD6-4BEF1623E932}"/>
                </a:ext>
              </a:extLst>
            </p:cNvPr>
            <p:cNvSpPr txBox="1"/>
            <p:nvPr/>
          </p:nvSpPr>
          <p:spPr>
            <a:xfrm>
              <a:off x="2172330" y="1036675"/>
              <a:ext cx="44077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0070C0"/>
                  </a:solidFill>
                </a:rPr>
                <a:t>Un courant électrique oscillant dans un fil crée</a:t>
              </a:r>
            </a:p>
            <a:p>
              <a:pPr algn="ctr"/>
              <a:r>
                <a:rPr lang="fr-FR" sz="1400" dirty="0"/>
                <a:t>Un champ magnétique oscillant</a:t>
              </a:r>
              <a:r>
                <a:rPr lang="fr-FR" sz="1400" dirty="0">
                  <a:solidFill>
                    <a:srgbClr val="0070C0"/>
                  </a:solidFill>
                </a:rPr>
                <a:t> </a:t>
              </a: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18F2A6A5-0AC5-4DD8-8283-B4E355B35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16356" y="1747910"/>
              <a:ext cx="1256423" cy="924264"/>
            </a:xfrm>
            <a:prstGeom prst="rect">
              <a:avLst/>
            </a:prstGeom>
          </p:spPr>
        </p:pic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09F5B978-3D60-4C2C-AABA-293CBD5FC190}"/>
                </a:ext>
              </a:extLst>
            </p:cNvPr>
            <p:cNvGrpSpPr/>
            <p:nvPr/>
          </p:nvGrpSpPr>
          <p:grpSpPr>
            <a:xfrm rot="10800000" flipH="1">
              <a:off x="4491163" y="1792428"/>
              <a:ext cx="1197615" cy="861974"/>
              <a:chOff x="3128255" y="4739126"/>
              <a:chExt cx="1589305" cy="1051630"/>
            </a:xfrm>
          </p:grpSpPr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19CD9612-A2B7-462A-933D-2FF0ADE87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28255" y="4739126"/>
                <a:ext cx="1589305" cy="1051630"/>
              </a:xfrm>
              <a:prstGeom prst="rect">
                <a:avLst/>
              </a:prstGeom>
            </p:spPr>
          </p:pic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26AD849E-8135-4DAB-BC8A-9217DC3C7B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3640518">
                <a:off x="4301601" y="5376639"/>
                <a:ext cx="219475" cy="579170"/>
              </a:xfrm>
              <a:prstGeom prst="rect">
                <a:avLst/>
              </a:prstGeom>
            </p:spPr>
          </p:pic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12B7A964-56FD-4693-8666-B631BED7A2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5783701">
                <a:off x="3421907" y="4882250"/>
                <a:ext cx="219475" cy="579170"/>
              </a:xfrm>
              <a:prstGeom prst="rect">
                <a:avLst/>
              </a:prstGeom>
            </p:spPr>
          </p:pic>
          <p:pic>
            <p:nvPicPr>
              <p:cNvPr id="22" name="Image 21">
                <a:extLst>
                  <a:ext uri="{FF2B5EF4-FFF2-40B4-BE49-F238E27FC236}">
                    <a16:creationId xmlns:a16="http://schemas.microsoft.com/office/drawing/2014/main" id="{0103B892-F4BD-4597-910A-B58AE2F4B4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6645965">
                <a:off x="3570284" y="5263667"/>
                <a:ext cx="219475" cy="579170"/>
              </a:xfrm>
              <a:prstGeom prst="rect">
                <a:avLst/>
              </a:prstGeom>
            </p:spPr>
          </p:pic>
        </p:grp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FD82CA25-0ABD-247F-1150-6B4DBFB2B7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90" t="14391" r="20492" b="42356"/>
          <a:stretch/>
        </p:blipFill>
        <p:spPr>
          <a:xfrm>
            <a:off x="5997317" y="3940850"/>
            <a:ext cx="3632365" cy="1565536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B319B991-D222-9F75-9411-DDCFF7A6DCFF}"/>
              </a:ext>
            </a:extLst>
          </p:cNvPr>
          <p:cNvGrpSpPr/>
          <p:nvPr/>
        </p:nvGrpSpPr>
        <p:grpSpPr>
          <a:xfrm>
            <a:off x="7261504" y="1295356"/>
            <a:ext cx="3950562" cy="1607934"/>
            <a:chOff x="7037294" y="1046469"/>
            <a:chExt cx="3950562" cy="1607934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85F41EC-D924-D694-B101-8ACC7E8B8269}"/>
                </a:ext>
              </a:extLst>
            </p:cNvPr>
            <p:cNvSpPr txBox="1"/>
            <p:nvPr/>
          </p:nvSpPr>
          <p:spPr>
            <a:xfrm>
              <a:off x="7037294" y="1046469"/>
              <a:ext cx="39505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0070C0"/>
                  </a:solidFill>
                </a:rPr>
                <a:t>Un champ magnétique oscillant crée</a:t>
              </a:r>
            </a:p>
            <a:p>
              <a:pPr algn="ctr"/>
              <a:r>
                <a:rPr lang="fr-FR" sz="1400" dirty="0"/>
                <a:t>Un courant électrique oscillant</a:t>
              </a:r>
              <a:r>
                <a:rPr lang="fr-FR" sz="1400" dirty="0">
                  <a:solidFill>
                    <a:srgbClr val="0070C0"/>
                  </a:solidFill>
                </a:rPr>
                <a:t> </a:t>
              </a:r>
            </a:p>
          </p:txBody>
        </p:sp>
        <p:pic>
          <p:nvPicPr>
            <p:cNvPr id="16" name="Image 15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09BA4352-EFFD-F74C-1187-9C0FE9812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41" b="15664"/>
            <a:stretch/>
          </p:blipFill>
          <p:spPr>
            <a:xfrm>
              <a:off x="7758910" y="1686766"/>
              <a:ext cx="2106774" cy="96763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494EA8C-988F-0950-519E-9A1E3556407E}"/>
                  </a:ext>
                </a:extLst>
              </p:cNvPr>
              <p:cNvSpPr txBox="1"/>
              <p:nvPr/>
            </p:nvSpPr>
            <p:spPr>
              <a:xfrm>
                <a:off x="3295666" y="4335015"/>
                <a:ext cx="1953397" cy="691215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fr-FR" sz="1200" dirty="0">
                    <a:solidFill>
                      <a:srgbClr val="0070C0"/>
                    </a:solidFill>
                  </a:rPr>
                  <a:t> </a:t>
                </a:r>
                <a:r>
                  <a:rPr lang="fr-FR" sz="1200" dirty="0"/>
                  <a:t>champ électrique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fr-FR" sz="1200" dirty="0">
                    <a:solidFill>
                      <a:srgbClr val="0070C0"/>
                    </a:solidFill>
                  </a:rPr>
                  <a:t> </a:t>
                </a:r>
                <a:r>
                  <a:rPr lang="fr-FR" sz="1200" dirty="0"/>
                  <a:t>champ magnétique 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acc>
                  </m:oMath>
                </a14:m>
                <a:r>
                  <a:rPr lang="fr-FR" sz="1200" dirty="0">
                    <a:solidFill>
                      <a:srgbClr val="0070C0"/>
                    </a:solidFill>
                  </a:rPr>
                  <a:t>  </a:t>
                </a:r>
                <a:r>
                  <a:rPr lang="fr-FR" sz="1200" dirty="0"/>
                  <a:t>densité de courant</a:t>
                </a: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494EA8C-988F-0950-519E-9A1E35564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5666" y="4335015"/>
                <a:ext cx="1953397" cy="691215"/>
              </a:xfrm>
              <a:prstGeom prst="rect">
                <a:avLst/>
              </a:prstGeom>
              <a:blipFill>
                <a:blip r:embed="rId7"/>
                <a:stretch>
                  <a:fillRect b="-5172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CA877C51-A2CD-EC8D-EFC7-E8B0A39389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77" t="30733" r="69669"/>
          <a:stretch/>
        </p:blipFill>
        <p:spPr>
          <a:xfrm>
            <a:off x="2141966" y="1723093"/>
            <a:ext cx="1130663" cy="101342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B5B4F23-F869-AE3F-ED58-A8A7E41096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897" y="1923935"/>
            <a:ext cx="973479" cy="81959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9C87CCE-D85C-AE83-5993-288D13D9B90D}"/>
              </a:ext>
            </a:extLst>
          </p:cNvPr>
          <p:cNvSpPr txBox="1"/>
          <p:nvPr/>
        </p:nvSpPr>
        <p:spPr>
          <a:xfrm>
            <a:off x="5777703" y="340513"/>
            <a:ext cx="5442744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Les équations du champ électromagnétique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5637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48</a:t>
            </a:fld>
            <a:endParaRPr lang="en-GB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C987A48-ED0D-4B66-8E00-A8EBE5AA423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045825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2103887" y="4599508"/>
            <a:ext cx="5061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Ondes électro-magnétiques – JM Maxwell (1860</a:t>
            </a:r>
            <a:r>
              <a:rPr lang="fr-FR" dirty="0">
                <a:solidFill>
                  <a:srgbClr val="002060"/>
                </a:solidFill>
              </a:rPr>
              <a:t>)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292782" y="5022321"/>
            <a:ext cx="7735064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/>
              <a:t>Dans le vide, elles sont </a:t>
            </a:r>
            <a:r>
              <a:rPr lang="fr-FR" sz="1400" dirty="0">
                <a:solidFill>
                  <a:srgbClr val="FF0000"/>
                </a:solidFill>
              </a:rPr>
              <a:t>éternelles</a:t>
            </a:r>
            <a:r>
              <a:rPr lang="fr-FR" sz="1400" dirty="0"/>
              <a:t> (se propagent à l’infini)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Pas de support matériel (mort de la </a:t>
            </a:r>
            <a:r>
              <a:rPr lang="fr-FR" sz="1400" dirty="0">
                <a:solidFill>
                  <a:srgbClr val="FF0000"/>
                </a:solidFill>
              </a:rPr>
              <a:t>théorie de l’éther, </a:t>
            </a:r>
            <a:r>
              <a:rPr lang="fr-FR" sz="1400" dirty="0"/>
              <a:t>Michelson 1881)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Vitesse invariante dans le vide pour tous les référentiels (</a:t>
            </a:r>
            <a:r>
              <a:rPr lang="fr-FR" sz="1400" dirty="0">
                <a:solidFill>
                  <a:srgbClr val="FF0000"/>
                </a:solidFill>
              </a:rPr>
              <a:t>299 792 458 m/s</a:t>
            </a:r>
            <a:r>
              <a:rPr lang="en-GB" sz="1400" dirty="0"/>
              <a:t>)</a:t>
            </a:r>
            <a:endParaRPr lang="fr-FR" sz="140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A100185-9284-E96E-0936-361C9EFE6BED}"/>
              </a:ext>
            </a:extLst>
          </p:cNvPr>
          <p:cNvGrpSpPr/>
          <p:nvPr/>
        </p:nvGrpSpPr>
        <p:grpSpPr>
          <a:xfrm>
            <a:off x="7335573" y="2547278"/>
            <a:ext cx="3105663" cy="2356680"/>
            <a:chOff x="6853473" y="1719967"/>
            <a:chExt cx="3883294" cy="2565003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59DCE34-1FF3-46DB-A1D1-DBF8827E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96880" y="1719967"/>
              <a:ext cx="3796480" cy="2134116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AE1C92B-17CB-4AEB-AA6A-814C0A412ABA}"/>
                </a:ext>
              </a:extLst>
            </p:cNvPr>
            <p:cNvSpPr txBox="1"/>
            <p:nvPr/>
          </p:nvSpPr>
          <p:spPr>
            <a:xfrm>
              <a:off x="6853473" y="3854083"/>
              <a:ext cx="38832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Des ondes qui ont voyagé pendant des milliards d’année </a:t>
              </a:r>
              <a:r>
                <a:rPr lang="fr-FR" sz="1000" dirty="0"/>
                <a:t>(Photo </a:t>
              </a:r>
              <a:r>
                <a:rPr lang="fr-FR" sz="1000" dirty="0" err="1"/>
                <a:t>Istock</a:t>
              </a:r>
              <a:r>
                <a:rPr lang="fr-FR" sz="1000" dirty="0"/>
                <a:t>)</a:t>
              </a:r>
              <a:endParaRPr lang="fr-FR" sz="1100" dirty="0"/>
            </a:p>
          </p:txBody>
        </p:sp>
      </p:grpSp>
      <p:pic>
        <p:nvPicPr>
          <p:cNvPr id="13" name="Image 12" descr="Une image contenant objet, antenne&#10;&#10;Description générée automatiquement">
            <a:extLst>
              <a:ext uri="{FF2B5EF4-FFF2-40B4-BE49-F238E27FC236}">
                <a16:creationId xmlns:a16="http://schemas.microsoft.com/office/drawing/2014/main" id="{BFA20858-5DC1-4153-BAEA-D76131094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289" y="2593136"/>
            <a:ext cx="2642600" cy="196650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C46A3BF-6B2F-DB18-2B20-86CEAC83A3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90" t="14391" r="20492" b="42356"/>
          <a:stretch/>
        </p:blipFill>
        <p:spPr>
          <a:xfrm>
            <a:off x="2292782" y="1152909"/>
            <a:ext cx="2350936" cy="101324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6" name="Flèche : droite à entaille 15">
            <a:extLst>
              <a:ext uri="{FF2B5EF4-FFF2-40B4-BE49-F238E27FC236}">
                <a16:creationId xmlns:a16="http://schemas.microsoft.com/office/drawing/2014/main" id="{EF406443-2790-67FF-4F60-09D788CD911A}"/>
              </a:ext>
            </a:extLst>
          </p:cNvPr>
          <p:cNvSpPr/>
          <p:nvPr/>
        </p:nvSpPr>
        <p:spPr>
          <a:xfrm>
            <a:off x="4672395" y="1555970"/>
            <a:ext cx="400398" cy="13933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AC725C0B-1DA8-E812-2B56-519EC24D7E70}"/>
                  </a:ext>
                </a:extLst>
              </p:cNvPr>
              <p:cNvSpPr txBox="1"/>
              <p:nvPr/>
            </p:nvSpPr>
            <p:spPr>
              <a:xfrm>
                <a:off x="5101471" y="1078917"/>
                <a:ext cx="246529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>
                    <a:solidFill>
                      <a:srgbClr val="0070C0"/>
                    </a:solidFill>
                  </a:rPr>
                  <a:t>Les équations de Maxwell induisent les ondes électromagnétiques </a:t>
                </a:r>
              </a:p>
              <a:p>
                <a:r>
                  <a:rPr lang="fr-FR" sz="1400" dirty="0">
                    <a:solidFill>
                      <a:srgbClr val="0070C0"/>
                    </a:solidFill>
                  </a:rPr>
                  <a:t>(</a:t>
                </a:r>
                <a:r>
                  <a:rPr lang="fr-FR" sz="1100" dirty="0">
                    <a:solidFill>
                      <a:srgbClr val="0070C0"/>
                    </a:solidFill>
                  </a:rPr>
                  <a:t>dans le vide </a:t>
                </a:r>
                <a14:m>
                  <m:oMath xmlns:m="http://schemas.openxmlformats.org/officeDocument/2006/math">
                    <m:r>
                      <a:rPr lang="fr-FR" sz="11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fr-FR" sz="11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FR" sz="1100" dirty="0">
                    <a:solidFill>
                      <a:srgbClr val="0070C0"/>
                    </a:solidFill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1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1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acc>
                  </m:oMath>
                </a14:m>
                <a:r>
                  <a:rPr lang="fr-FR" sz="11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1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fr-FR" sz="11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1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fr-FR" sz="1400" dirty="0">
                    <a:solidFill>
                      <a:srgbClr val="0070C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AC725C0B-1DA8-E812-2B56-519EC24D7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471" y="1078917"/>
                <a:ext cx="2465294" cy="954107"/>
              </a:xfrm>
              <a:prstGeom prst="rect">
                <a:avLst/>
              </a:prstGeom>
              <a:blipFill>
                <a:blip r:embed="rId6"/>
                <a:stretch>
                  <a:fillRect l="-743" t="-1274" b="-50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lèche : droite à entaille 18">
            <a:extLst>
              <a:ext uri="{FF2B5EF4-FFF2-40B4-BE49-F238E27FC236}">
                <a16:creationId xmlns:a16="http://schemas.microsoft.com/office/drawing/2014/main" id="{C642927E-02EE-2780-F7F4-A4364429B810}"/>
              </a:ext>
            </a:extLst>
          </p:cNvPr>
          <p:cNvSpPr/>
          <p:nvPr/>
        </p:nvSpPr>
        <p:spPr>
          <a:xfrm>
            <a:off x="7239373" y="1486302"/>
            <a:ext cx="400398" cy="13933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0976B7A-7616-6DB8-CBAC-AA126FE337DC}"/>
              </a:ext>
            </a:extLst>
          </p:cNvPr>
          <p:cNvGrpSpPr/>
          <p:nvPr/>
        </p:nvGrpSpPr>
        <p:grpSpPr>
          <a:xfrm>
            <a:off x="7760122" y="965196"/>
            <a:ext cx="2874471" cy="1509772"/>
            <a:chOff x="8019207" y="1078917"/>
            <a:chExt cx="2874471" cy="15267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446E35DA-6DFC-CBDB-7964-0F5668FEF0B8}"/>
                    </a:ext>
                  </a:extLst>
                </p:cNvPr>
                <p:cNvSpPr txBox="1"/>
                <p:nvPr/>
              </p:nvSpPr>
              <p:spPr>
                <a:xfrm>
                  <a:off x="8245784" y="1206176"/>
                  <a:ext cx="2647894" cy="12221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1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fr-FR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FR" sz="1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fr-FR" sz="1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fr-FR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fr-FR" sz="1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acc>
                        <m:accPr>
                          <m:chr m:val="⃗"/>
                          <m:ctrlPr>
                            <a:rPr lang="fr-FR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a14:m>
                  <a:r>
                    <a:rPr lang="fr-FR" sz="1400" dirty="0">
                      <a:solidFill>
                        <a:srgbClr val="C00000"/>
                      </a:solidFill>
                    </a:rPr>
                    <a:t> ;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1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FR" sz="1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fr-FR" sz="1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fr-FR" sz="1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sz="1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acc>
                        <m:accPr>
                          <m:chr m:val="⃗"/>
                          <m:ctrlPr>
                            <a:rPr lang="fr-FR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a14:m>
                  <a:endParaRPr lang="fr-FR" sz="1200" dirty="0"/>
                </a:p>
                <a:p>
                  <a:r>
                    <a:rPr lang="fr-FR" sz="1200" dirty="0"/>
                    <a:t>Équations d’ondes se propageant à la vitesse de la lumière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FR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=1/(</m:t>
                        </m:r>
                        <m:sSub>
                          <m:sSubPr>
                            <m:ctrlPr>
                              <a:rPr lang="fr-FR" sz="1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FR" sz="1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fr-FR" sz="1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fr-FR" sz="1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446E35DA-6DFC-CBDB-7964-0F5668FEF0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5784" y="1206176"/>
                  <a:ext cx="2647894" cy="1222151"/>
                </a:xfrm>
                <a:prstGeom prst="rect">
                  <a:avLst/>
                </a:prstGeom>
                <a:blipFill>
                  <a:blip r:embed="rId7"/>
                  <a:stretch>
                    <a:fillRect b="-202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2BAAF84D-0B14-CE6D-4FBE-BADED4D244F6}"/>
                </a:ext>
              </a:extLst>
            </p:cNvPr>
            <p:cNvSpPr/>
            <p:nvPr/>
          </p:nvSpPr>
          <p:spPr>
            <a:xfrm>
              <a:off x="8019207" y="1078917"/>
              <a:ext cx="2874471" cy="152678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6DB8A155-1C64-4EB1-87E6-83225926E590}"/>
              </a:ext>
            </a:extLst>
          </p:cNvPr>
          <p:cNvSpPr txBox="1"/>
          <p:nvPr/>
        </p:nvSpPr>
        <p:spPr>
          <a:xfrm>
            <a:off x="5777703" y="340513"/>
            <a:ext cx="5442744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Les ondes de champ électromagnétique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1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 animBg="1"/>
      <p:bldP spid="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9F3DCF6-6C56-43A2-9FA0-61B5620B6C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E9ECBAB-D89B-4431-881C-BDE40CDA1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FF460A-7154-40E5-9AD6-4BEF1623E932}"/>
              </a:ext>
            </a:extLst>
          </p:cNvPr>
          <p:cNvSpPr txBox="1"/>
          <p:nvPr/>
        </p:nvSpPr>
        <p:spPr>
          <a:xfrm>
            <a:off x="2050742" y="1115270"/>
            <a:ext cx="7856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Des charges électriques en </a:t>
            </a:r>
            <a:r>
              <a:rPr lang="fr-FR" sz="1600" dirty="0">
                <a:solidFill>
                  <a:srgbClr val="FF0000"/>
                </a:solidFill>
              </a:rPr>
              <a:t>mouvement (oscillations)</a:t>
            </a:r>
            <a:br>
              <a:rPr lang="fr-FR" sz="1600" dirty="0">
                <a:solidFill>
                  <a:srgbClr val="0070C0"/>
                </a:solidFill>
              </a:rPr>
            </a:br>
            <a:r>
              <a:rPr lang="fr-FR" sz="1600" dirty="0">
                <a:solidFill>
                  <a:srgbClr val="0070C0"/>
                </a:solidFill>
              </a:rPr>
              <a:t> créent un champ électrique et un champ magnétique variables.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03EC4D2-C5BA-4F33-9EF1-177FD0AE0A8E}"/>
              </a:ext>
            </a:extLst>
          </p:cNvPr>
          <p:cNvSpPr txBox="1"/>
          <p:nvPr/>
        </p:nvSpPr>
        <p:spPr>
          <a:xfrm>
            <a:off x="2706204" y="4207360"/>
            <a:ext cx="7985236" cy="13234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Les 2 champs oscillants </a:t>
            </a:r>
            <a:r>
              <a:rPr lang="fr-FR" sz="1600" dirty="0">
                <a:solidFill>
                  <a:srgbClr val="0070C0"/>
                </a:solidFill>
              </a:rPr>
              <a:t>peuvent être couplés et s’auto-entretenir</a:t>
            </a:r>
            <a:r>
              <a:rPr lang="fr-FR" sz="1600" dirty="0">
                <a:solidFill>
                  <a:srgbClr val="FF0000"/>
                </a:solidFill>
              </a:rPr>
              <a:t>.</a:t>
            </a:r>
          </a:p>
          <a:p>
            <a:r>
              <a:rPr lang="fr-FR" sz="1600" dirty="0">
                <a:solidFill>
                  <a:srgbClr val="FF0000"/>
                </a:solidFill>
              </a:rPr>
              <a:t>C’est une onde </a:t>
            </a:r>
            <a:r>
              <a:rPr lang="fr-FR" sz="1600" dirty="0"/>
              <a:t>électro-magnétique qui se propage à la vitesse de la lumière (Maxwell 1850)</a:t>
            </a:r>
          </a:p>
          <a:p>
            <a:endParaRPr lang="fr-FR" sz="1600" dirty="0"/>
          </a:p>
          <a:p>
            <a:pPr algn="ctr"/>
            <a:r>
              <a:rPr lang="fr-FR" sz="1600" dirty="0">
                <a:solidFill>
                  <a:srgbClr val="FF0000"/>
                </a:solidFill>
              </a:rPr>
              <a:t>Fréquence minimum 100 000 Hertz (longueur d’onde &lt; 3 000 mètres)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F7BD2E1-1EB9-41DF-BE31-CD5BDBED11F4}"/>
              </a:ext>
            </a:extLst>
          </p:cNvPr>
          <p:cNvGrpSpPr/>
          <p:nvPr/>
        </p:nvGrpSpPr>
        <p:grpSpPr>
          <a:xfrm>
            <a:off x="7660476" y="2341264"/>
            <a:ext cx="2350782" cy="1355489"/>
            <a:chOff x="5486399" y="1657266"/>
            <a:chExt cx="2350782" cy="1355489"/>
          </a:xfrm>
        </p:grpSpPr>
        <p:pic>
          <p:nvPicPr>
            <p:cNvPr id="8" name="Image 7" descr="Une image contenant jeu, assis, table, signe&#10;&#10;Description générée automatiquement">
              <a:extLst>
                <a:ext uri="{FF2B5EF4-FFF2-40B4-BE49-F238E27FC236}">
                  <a16:creationId xmlns:a16="http://schemas.microsoft.com/office/drawing/2014/main" id="{973BCAF2-20A8-4CC0-AE5C-0EE8D2992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399" y="1657266"/>
              <a:ext cx="2350782" cy="115776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E9FAB5A7-3D37-4892-9E20-3DFB1F44FDB4}"/>
                </a:ext>
              </a:extLst>
            </p:cNvPr>
            <p:cNvSpPr txBox="1"/>
            <p:nvPr/>
          </p:nvSpPr>
          <p:spPr>
            <a:xfrm>
              <a:off x="5616969" y="2797311"/>
              <a:ext cx="205061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800" dirty="0" err="1"/>
                <a:t>Wikipedia</a:t>
              </a:r>
              <a:r>
                <a:rPr lang="fr-FR" sz="800" dirty="0"/>
                <a:t> – antenne radioélectrique</a:t>
              </a:r>
            </a:p>
          </p:txBody>
        </p:sp>
      </p:grp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31724B6-6606-4DDB-80B8-6294E72C8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49</a:t>
            </a:fld>
            <a:endParaRPr lang="en-GB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B7CFF2A-7F51-4EE5-ED1C-A8E4C984964D}"/>
              </a:ext>
            </a:extLst>
          </p:cNvPr>
          <p:cNvSpPr txBox="1"/>
          <p:nvPr/>
        </p:nvSpPr>
        <p:spPr>
          <a:xfrm>
            <a:off x="2551972" y="2474893"/>
            <a:ext cx="17844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Exemple : </a:t>
            </a:r>
          </a:p>
          <a:p>
            <a:r>
              <a:rPr lang="fr-FR" sz="1400" dirty="0"/>
              <a:t>une antenne alimentée en courant alternatif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134B854-62C7-98E6-9218-6C278BB4ACF8}"/>
              </a:ext>
            </a:extLst>
          </p:cNvPr>
          <p:cNvGrpSpPr/>
          <p:nvPr/>
        </p:nvGrpSpPr>
        <p:grpSpPr>
          <a:xfrm>
            <a:off x="4160836" y="1932771"/>
            <a:ext cx="2238375" cy="2038350"/>
            <a:chOff x="4160836" y="1932771"/>
            <a:chExt cx="2238375" cy="2038350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00FEA031-BFCE-F00A-48C4-3B33818A4CA3}"/>
                </a:ext>
              </a:extLst>
            </p:cNvPr>
            <p:cNvGrpSpPr/>
            <p:nvPr/>
          </p:nvGrpSpPr>
          <p:grpSpPr>
            <a:xfrm>
              <a:off x="4160836" y="1932771"/>
              <a:ext cx="2238375" cy="2038350"/>
              <a:chOff x="3013610" y="1808556"/>
              <a:chExt cx="2238375" cy="2038350"/>
            </a:xfrm>
          </p:grpSpPr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221D65DA-94E5-F964-FE75-C7A846A0C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13610" y="1808556"/>
                <a:ext cx="2238375" cy="2038350"/>
              </a:xfrm>
              <a:prstGeom prst="rect">
                <a:avLst/>
              </a:prstGeom>
              <a:effectLst>
                <a:softEdge rad="317500"/>
              </a:effectLst>
            </p:spPr>
          </p:pic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4F4B7884-15EE-F79D-23B1-F2861A276877}"/>
                  </a:ext>
                </a:extLst>
              </p:cNvPr>
              <p:cNvSpPr txBox="1"/>
              <p:nvPr/>
            </p:nvSpPr>
            <p:spPr>
              <a:xfrm>
                <a:off x="3276582" y="3378528"/>
                <a:ext cx="18565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Antenne dipolaire</a:t>
                </a:r>
              </a:p>
            </p:txBody>
          </p:sp>
        </p:grp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932FDFB-E26C-ADC1-4D79-D5E365F8D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7648" y="2725900"/>
              <a:ext cx="430290" cy="280153"/>
            </a:xfrm>
            <a:prstGeom prst="rect">
              <a:avLst/>
            </a:prstGeom>
            <a:effectLst>
              <a:softEdge rad="63500"/>
            </a:effectLst>
          </p:spPr>
        </p:pic>
      </p:grpSp>
      <p:sp>
        <p:nvSpPr>
          <p:cNvPr id="4" name="Bulle narrative : ronde 3">
            <a:extLst>
              <a:ext uri="{FF2B5EF4-FFF2-40B4-BE49-F238E27FC236}">
                <a16:creationId xmlns:a16="http://schemas.microsoft.com/office/drawing/2014/main" id="{0E1C6295-E559-EBB5-3F88-1F9ECAEA5546}"/>
              </a:ext>
            </a:extLst>
          </p:cNvPr>
          <p:cNvSpPr/>
          <p:nvPr/>
        </p:nvSpPr>
        <p:spPr>
          <a:xfrm>
            <a:off x="5344357" y="2148396"/>
            <a:ext cx="383861" cy="1548357"/>
          </a:xfrm>
          <a:prstGeom prst="wedgeEllipseCallout">
            <a:avLst>
              <a:gd name="adj1" fmla="val 552724"/>
              <a:gd name="adj2" fmla="val -1143"/>
            </a:avLst>
          </a:prstGeom>
          <a:noFill/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B9AA8A1-91A6-315F-284E-57EB04DD91C6}"/>
              </a:ext>
            </a:extLst>
          </p:cNvPr>
          <p:cNvSpPr txBox="1"/>
          <p:nvPr/>
        </p:nvSpPr>
        <p:spPr>
          <a:xfrm>
            <a:off x="5777703" y="340513"/>
            <a:ext cx="5442744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Les ondes de champ électromagnétique (2)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92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62025F1-F0C6-45EE-9381-B3A82DE42D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D9F9467-D19F-424A-86C0-12429DDF2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43906F-F396-4C21-B421-C9F11F263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</a:t>
            </a:fld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1B5DA0-86E7-CAC6-B993-96D229756492}"/>
              </a:ext>
            </a:extLst>
          </p:cNvPr>
          <p:cNvSpPr txBox="1"/>
          <p:nvPr/>
        </p:nvSpPr>
        <p:spPr>
          <a:xfrm>
            <a:off x="3779676" y="2129457"/>
            <a:ext cx="4970186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La mécanique : dynamique des particules </a:t>
            </a:r>
          </a:p>
        </p:txBody>
      </p:sp>
    </p:spTree>
    <p:extLst>
      <p:ext uri="{BB962C8B-B14F-4D97-AF65-F5344CB8AC3E}">
        <p14:creationId xmlns:p14="http://schemas.microsoft.com/office/powerpoint/2010/main" val="22642218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E4FEA3D-A126-4A77-A960-621331C06D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466415" y="6135810"/>
            <a:ext cx="5716488" cy="365125"/>
          </a:xfrm>
        </p:spPr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4DAD083-4B51-4956-BD22-2CC6AA836EF4}"/>
              </a:ext>
            </a:extLst>
          </p:cNvPr>
          <p:cNvGrpSpPr/>
          <p:nvPr/>
        </p:nvGrpSpPr>
        <p:grpSpPr>
          <a:xfrm>
            <a:off x="2435381" y="1378422"/>
            <a:ext cx="8691327" cy="3508653"/>
            <a:chOff x="2867025" y="2609851"/>
            <a:chExt cx="7448550" cy="3508653"/>
          </a:xfrm>
        </p:grpSpPr>
        <p:sp>
          <p:nvSpPr>
            <p:cNvPr id="16" name="ZoneTexte 15"/>
            <p:cNvSpPr txBox="1"/>
            <p:nvPr/>
          </p:nvSpPr>
          <p:spPr>
            <a:xfrm>
              <a:off x="2867025" y="2609851"/>
              <a:ext cx="7448550" cy="350865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Les ondes électromagnétiques </a:t>
              </a:r>
              <a:r>
                <a:rPr lang="fr-FR" dirty="0"/>
                <a:t>: une découverte progressive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dirty="0"/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fr-FR" sz="1600" dirty="0"/>
                <a:t>La </a:t>
              </a:r>
              <a:r>
                <a:rPr lang="fr-FR" sz="1600" dirty="0">
                  <a:solidFill>
                    <a:srgbClr val="FF0000"/>
                  </a:solidFill>
                </a:rPr>
                <a:t>lumière</a:t>
              </a:r>
              <a:r>
                <a:rPr lang="fr-FR" sz="1600" dirty="0"/>
                <a:t> est une onde : le prisme (Newton 1650)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fr-FR" sz="1600" dirty="0"/>
                <a:t>L’électromagnétisme (Maxwell 1860)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fr-FR" sz="1600" dirty="0"/>
                <a:t>Les </a:t>
              </a:r>
              <a:r>
                <a:rPr lang="fr-FR" sz="1600" dirty="0">
                  <a:solidFill>
                    <a:srgbClr val="FF0000"/>
                  </a:solidFill>
                </a:rPr>
                <a:t>ondes radio </a:t>
              </a:r>
              <a:r>
                <a:rPr lang="fr-FR" sz="1600" dirty="0"/>
                <a:t>détectées par Hertz (1870-80)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dirty="0"/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fr-FR" sz="1600" dirty="0"/>
                <a:t>Les </a:t>
              </a:r>
              <a:r>
                <a:rPr lang="fr-FR" sz="1600" dirty="0">
                  <a:solidFill>
                    <a:srgbClr val="FF0000"/>
                  </a:solidFill>
                </a:rPr>
                <a:t>rayons X</a:t>
              </a:r>
              <a:r>
                <a:rPr lang="fr-FR" sz="1600" dirty="0"/>
                <a:t> (1895, Roentgen)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fr-FR" sz="1600" dirty="0"/>
                <a:t>Les </a:t>
              </a:r>
              <a:r>
                <a:rPr lang="fr-FR" sz="1600" dirty="0">
                  <a:solidFill>
                    <a:srgbClr val="FF0000"/>
                  </a:solidFill>
                </a:rPr>
                <a:t>rayons Gamma </a:t>
              </a:r>
              <a:r>
                <a:rPr lang="fr-FR" sz="1600" dirty="0"/>
                <a:t>(1896, Becquerel)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fr-FR" sz="1600" dirty="0"/>
                <a:t>Les ondes </a:t>
              </a:r>
              <a:r>
                <a:rPr lang="fr-FR" sz="1600" dirty="0">
                  <a:solidFill>
                    <a:srgbClr val="FF0000"/>
                  </a:solidFill>
                </a:rPr>
                <a:t>radio de l’univers </a:t>
              </a:r>
              <a:r>
                <a:rPr lang="fr-FR" sz="1600" dirty="0"/>
                <a:t>(</a:t>
              </a:r>
              <a:r>
                <a:rPr lang="fr-FR" sz="1600" b="0" i="0" dirty="0">
                  <a:solidFill>
                    <a:srgbClr val="040C28"/>
                  </a:solidFill>
                  <a:effectLst/>
                </a:rPr>
                <a:t>1965, </a:t>
              </a:r>
              <a:r>
                <a:rPr lang="fr-FR" sz="1600" b="0" i="0" dirty="0">
                  <a:solidFill>
                    <a:srgbClr val="1F1F1F"/>
                  </a:solidFill>
                  <a:effectLst/>
                </a:rPr>
                <a:t>Penzias et Wilson)</a:t>
              </a:r>
              <a:endParaRPr lang="en-GB" sz="1600" dirty="0"/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7302" y="3113914"/>
              <a:ext cx="858196" cy="667917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7113" y="4053935"/>
              <a:ext cx="958573" cy="1494246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9751" y="4009848"/>
              <a:ext cx="1609725" cy="1076727"/>
            </a:xfrm>
            <a:prstGeom prst="rect">
              <a:avLst/>
            </a:prstGeom>
          </p:spPr>
        </p:pic>
      </p:grp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EC176FC4-809A-431D-9365-1E8C362AC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50</a:t>
            </a:fld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F5F4C7-BA6E-3132-1827-90527624B7F4}"/>
              </a:ext>
            </a:extLst>
          </p:cNvPr>
          <p:cNvSpPr txBox="1"/>
          <p:nvPr/>
        </p:nvSpPr>
        <p:spPr>
          <a:xfrm>
            <a:off x="2648887" y="5052584"/>
            <a:ext cx="8132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Mais ce sont aussi des </a:t>
            </a:r>
            <a:r>
              <a:rPr lang="fr-FR" sz="1600" dirty="0">
                <a:solidFill>
                  <a:srgbClr val="FF0000"/>
                </a:solidFill>
              </a:rPr>
              <a:t>particules (photons) </a:t>
            </a:r>
            <a:r>
              <a:rPr lang="fr-FR" sz="1600" dirty="0"/>
              <a:t>- effet photoélectrique (1905, Einstein)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5288CC5-BA6E-9EA5-AA1E-D622609957CF}"/>
              </a:ext>
            </a:extLst>
          </p:cNvPr>
          <p:cNvSpPr txBox="1"/>
          <p:nvPr/>
        </p:nvSpPr>
        <p:spPr>
          <a:xfrm>
            <a:off x="5683964" y="217156"/>
            <a:ext cx="5442744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Les ondes de champ électromagnétique (3)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4420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F788D-2196-66A4-9734-DB62AC218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C7EC8C8-CE30-0A85-6A2C-0CA61897A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3C69C0B-2446-974A-4346-74543DAA2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959DD2-E399-3FA3-27DA-AEF486CCE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51</a:t>
            </a:fld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A929065-914D-E60A-0A61-58FCE1745862}"/>
              </a:ext>
            </a:extLst>
          </p:cNvPr>
          <p:cNvSpPr txBox="1"/>
          <p:nvPr/>
        </p:nvSpPr>
        <p:spPr>
          <a:xfrm>
            <a:off x="3779676" y="2129457"/>
            <a:ext cx="4970186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La quête de l’unité est achevée ?</a:t>
            </a:r>
          </a:p>
        </p:txBody>
      </p:sp>
    </p:spTree>
    <p:extLst>
      <p:ext uri="{BB962C8B-B14F-4D97-AF65-F5344CB8AC3E}">
        <p14:creationId xmlns:p14="http://schemas.microsoft.com/office/powerpoint/2010/main" val="7697651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79D83AB-7E6D-8090-9DEE-8AF11C26B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DE9D41C-66D3-AD77-BC65-2391DB86F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52</a:t>
            </a:fld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007BBBF-FF5A-5292-D853-C6224F948124}"/>
              </a:ext>
            </a:extLst>
          </p:cNvPr>
          <p:cNvSpPr txBox="1"/>
          <p:nvPr/>
        </p:nvSpPr>
        <p:spPr>
          <a:xfrm>
            <a:off x="2082369" y="5550106"/>
            <a:ext cx="74994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/>
              <a:t>*Titre du livre E. Klein &amp; M. </a:t>
            </a:r>
            <a:r>
              <a:rPr lang="fr-FR" sz="1100" dirty="0" err="1"/>
              <a:t>Lachièze</a:t>
            </a:r>
            <a:r>
              <a:rPr lang="fr-FR" sz="1100" dirty="0"/>
              <a:t>-Rey, Albin Michel Sciences (1996)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E945698-5AA0-39BA-0378-BB63A085A3FD}"/>
              </a:ext>
            </a:extLst>
          </p:cNvPr>
          <p:cNvSpPr txBox="1"/>
          <p:nvPr/>
        </p:nvSpPr>
        <p:spPr>
          <a:xfrm>
            <a:off x="1984320" y="1084228"/>
            <a:ext cx="877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conquêtes de l’ère classique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C30FE0F-B0E3-4613-B502-252A8B7F5B33}"/>
              </a:ext>
            </a:extLst>
          </p:cNvPr>
          <p:cNvSpPr txBox="1"/>
          <p:nvPr/>
        </p:nvSpPr>
        <p:spPr>
          <a:xfrm>
            <a:off x="1987156" y="1621564"/>
            <a:ext cx="5373764" cy="98488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Le XVIII</a:t>
            </a:r>
            <a:r>
              <a:rPr lang="fr-FR" sz="1600" baseline="30000" dirty="0"/>
              <a:t>ème</a:t>
            </a:r>
            <a:r>
              <a:rPr lang="fr-FR" sz="1600" dirty="0"/>
              <a:t> siècle – Le triomphe de la mécanique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i="1" dirty="0"/>
              <a:t>La </a:t>
            </a:r>
            <a:r>
              <a:rPr lang="fr-FR" sz="1400" i="1" dirty="0">
                <a:solidFill>
                  <a:srgbClr val="FF0000"/>
                </a:solidFill>
              </a:rPr>
              <a:t>première loi universelle </a:t>
            </a:r>
            <a:r>
              <a:rPr lang="fr-FR" sz="1400" i="1" dirty="0"/>
              <a:t>: la gravitation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i="1" dirty="0"/>
              <a:t>Les  outils mathématiques : calcul différentiel et variationnel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AD8302B-DD9E-9DF1-4FCE-A3090CFCBBF1}"/>
              </a:ext>
            </a:extLst>
          </p:cNvPr>
          <p:cNvSpPr txBox="1"/>
          <p:nvPr/>
        </p:nvSpPr>
        <p:spPr>
          <a:xfrm>
            <a:off x="6480838" y="2816360"/>
            <a:ext cx="4910688" cy="123110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Le XIX</a:t>
            </a:r>
            <a:r>
              <a:rPr lang="fr-FR" sz="1600" baseline="30000" dirty="0"/>
              <a:t>ème</a:t>
            </a:r>
            <a:r>
              <a:rPr lang="fr-FR" sz="1600" dirty="0"/>
              <a:t> siècle – L’énergie et l’électromagnétisme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i="1" dirty="0"/>
              <a:t>L’énergie et la thermodynamique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i="1" dirty="0"/>
              <a:t>L’électromagnétisme </a:t>
            </a:r>
            <a:r>
              <a:rPr lang="fr-FR" sz="1400" i="1" dirty="0">
                <a:solidFill>
                  <a:srgbClr val="FF0000"/>
                </a:solidFill>
              </a:rPr>
              <a:t>: la 2</a:t>
            </a:r>
            <a:r>
              <a:rPr lang="fr-FR" sz="1400" i="1" baseline="30000" dirty="0">
                <a:solidFill>
                  <a:srgbClr val="FF0000"/>
                </a:solidFill>
              </a:rPr>
              <a:t>ème</a:t>
            </a:r>
            <a:r>
              <a:rPr lang="fr-FR" sz="1400" i="1" dirty="0">
                <a:solidFill>
                  <a:srgbClr val="FF0000"/>
                </a:solidFill>
              </a:rPr>
              <a:t> loi universelle</a:t>
            </a:r>
            <a:r>
              <a:rPr lang="fr-FR" sz="1400" i="1" dirty="0"/>
              <a:t>, les équations de Maxwell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11341F1-0F46-119B-36D7-ABCC9DDA4D58}"/>
              </a:ext>
            </a:extLst>
          </p:cNvPr>
          <p:cNvSpPr txBox="1"/>
          <p:nvPr/>
        </p:nvSpPr>
        <p:spPr>
          <a:xfrm>
            <a:off x="2082369" y="4468715"/>
            <a:ext cx="5373764" cy="98488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1890 - L’unité de l’univers est prouvée</a:t>
            </a:r>
          </a:p>
          <a:p>
            <a:r>
              <a:rPr lang="fr-FR" sz="1400" dirty="0"/>
              <a:t>« </a:t>
            </a:r>
            <a:r>
              <a:rPr lang="fr-FR" sz="1400" dirty="0">
                <a:solidFill>
                  <a:srgbClr val="FF0000"/>
                </a:solidFill>
              </a:rPr>
              <a:t>Il n'y a rien de nouveau à découvrir en physique maintenant. Il ne reste plus qu'à mesurer de plus en plus précisément </a:t>
            </a:r>
            <a:r>
              <a:rPr lang="fr-FR" sz="1400" dirty="0"/>
              <a:t>»**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C5BBB95-A222-D0BE-5A3E-E5AFF66FD7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41" r="13464"/>
          <a:stretch/>
        </p:blipFill>
        <p:spPr>
          <a:xfrm>
            <a:off x="7663477" y="4396987"/>
            <a:ext cx="1163688" cy="122760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56E5F35-B0A6-330D-F6F3-211377187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2463" y="1322645"/>
            <a:ext cx="992506" cy="143013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701C1BF-53CC-5E39-980C-80833A3F9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133" y="1315808"/>
            <a:ext cx="2023073" cy="134871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49311F7-8DDA-9CB5-F6CA-4D9F9813B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369" y="2814279"/>
            <a:ext cx="2023073" cy="130176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2840A0B-790A-491B-D51F-CB1AEA580A5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796" t="15576" r="14228" b="15976"/>
          <a:stretch/>
        </p:blipFill>
        <p:spPr>
          <a:xfrm>
            <a:off x="4394448" y="2785041"/>
            <a:ext cx="1974938" cy="1301766"/>
          </a:xfrm>
          <a:prstGeom prst="rect">
            <a:avLst/>
          </a:prstGeom>
        </p:spPr>
      </p:pic>
      <p:sp>
        <p:nvSpPr>
          <p:cNvPr id="20" name="Nuage 19">
            <a:extLst>
              <a:ext uri="{FF2B5EF4-FFF2-40B4-BE49-F238E27FC236}">
                <a16:creationId xmlns:a16="http://schemas.microsoft.com/office/drawing/2014/main" id="{99E1E8F5-AD08-7AA2-17FF-C24667B7CE00}"/>
              </a:ext>
            </a:extLst>
          </p:cNvPr>
          <p:cNvSpPr/>
          <p:nvPr/>
        </p:nvSpPr>
        <p:spPr>
          <a:xfrm>
            <a:off x="8811320" y="4357237"/>
            <a:ext cx="2580206" cy="150540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i="1" dirty="0">
                <a:solidFill>
                  <a:schemeClr val="bg1"/>
                </a:solidFill>
              </a:rPr>
              <a:t>**À part quelques détails </a:t>
            </a:r>
            <a:r>
              <a:rPr lang="fr-FR" sz="1400" dirty="0"/>
              <a:t>?</a:t>
            </a:r>
          </a:p>
          <a:p>
            <a:pPr algn="ctr"/>
            <a:r>
              <a:rPr lang="fr-FR" sz="1400" dirty="0"/>
              <a:t>Qui font l’objet du reste du cours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F49F4F0-C050-531D-932D-867A7FEB94AF}"/>
              </a:ext>
            </a:extLst>
          </p:cNvPr>
          <p:cNvSpPr txBox="1"/>
          <p:nvPr/>
        </p:nvSpPr>
        <p:spPr>
          <a:xfrm>
            <a:off x="7663477" y="281442"/>
            <a:ext cx="3245675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quête de l’Unité* (fin ?)</a:t>
            </a:r>
          </a:p>
        </p:txBody>
      </p:sp>
    </p:spTree>
    <p:extLst>
      <p:ext uri="{BB962C8B-B14F-4D97-AF65-F5344CB8AC3E}">
        <p14:creationId xmlns:p14="http://schemas.microsoft.com/office/powerpoint/2010/main" val="385263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2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2991D-20D7-7A94-4788-1DA67DF4F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216988D-CAE9-E91D-D69B-92A98D537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35566" y="6123897"/>
            <a:ext cx="7621984" cy="365125"/>
          </a:xfrm>
        </p:spPr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56E4610-6922-EE8E-9532-68FE8CE57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53</a:t>
            </a:fld>
            <a:endParaRPr lang="en-GB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E700F94-4758-085C-7BE6-C3323CF9C5BF}"/>
              </a:ext>
            </a:extLst>
          </p:cNvPr>
          <p:cNvSpPr txBox="1"/>
          <p:nvPr/>
        </p:nvSpPr>
        <p:spPr>
          <a:xfrm>
            <a:off x="7181784" y="324306"/>
            <a:ext cx="3945941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Le monde à la fin du XIXème siècle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655194F-20A3-1CC0-6E67-79EE4861F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443" y="1781874"/>
            <a:ext cx="8173286" cy="2527006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920C2DA1-DAE0-FCAB-43C0-1AB3C21111D2}"/>
              </a:ext>
            </a:extLst>
          </p:cNvPr>
          <p:cNvGrpSpPr/>
          <p:nvPr/>
        </p:nvGrpSpPr>
        <p:grpSpPr>
          <a:xfrm>
            <a:off x="7181784" y="1081566"/>
            <a:ext cx="3151762" cy="533912"/>
            <a:chOff x="7422041" y="3770425"/>
            <a:chExt cx="3151762" cy="533912"/>
          </a:xfrm>
        </p:grpSpPr>
        <p:sp>
          <p:nvSpPr>
            <p:cNvPr id="6" name="Flèche : droite 5">
              <a:extLst>
                <a:ext uri="{FF2B5EF4-FFF2-40B4-BE49-F238E27FC236}">
                  <a16:creationId xmlns:a16="http://schemas.microsoft.com/office/drawing/2014/main" id="{BCB9DDFE-C7B3-5E56-DAFC-EEA7F8AA96B6}"/>
                </a:ext>
              </a:extLst>
            </p:cNvPr>
            <p:cNvSpPr/>
            <p:nvPr/>
          </p:nvSpPr>
          <p:spPr>
            <a:xfrm>
              <a:off x="7422041" y="4108979"/>
              <a:ext cx="3151762" cy="19535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A045E9B-5EC9-127A-C036-BC7815A893ED}"/>
                </a:ext>
              </a:extLst>
            </p:cNvPr>
            <p:cNvSpPr txBox="1"/>
            <p:nvPr/>
          </p:nvSpPr>
          <p:spPr>
            <a:xfrm>
              <a:off x="7422041" y="3770425"/>
              <a:ext cx="26070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70C0"/>
                  </a:solidFill>
                </a:rPr>
                <a:t>La gravitation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F6178A8-3CD5-3944-820A-2303B2D133B1}"/>
              </a:ext>
            </a:extLst>
          </p:cNvPr>
          <p:cNvGrpSpPr/>
          <p:nvPr/>
        </p:nvGrpSpPr>
        <p:grpSpPr>
          <a:xfrm>
            <a:off x="3089846" y="1104983"/>
            <a:ext cx="3151762" cy="533695"/>
            <a:chOff x="3799294" y="3802307"/>
            <a:chExt cx="3151762" cy="533695"/>
          </a:xfrm>
        </p:grpSpPr>
        <p:sp>
          <p:nvSpPr>
            <p:cNvPr id="8" name="Flèche : droite 7">
              <a:extLst>
                <a:ext uri="{FF2B5EF4-FFF2-40B4-BE49-F238E27FC236}">
                  <a16:creationId xmlns:a16="http://schemas.microsoft.com/office/drawing/2014/main" id="{13649FD6-3919-5CA6-1C4E-D80EAD291AFB}"/>
                </a:ext>
              </a:extLst>
            </p:cNvPr>
            <p:cNvSpPr/>
            <p:nvPr/>
          </p:nvSpPr>
          <p:spPr>
            <a:xfrm rot="10800000">
              <a:off x="3799294" y="4140644"/>
              <a:ext cx="3151762" cy="19535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F7216F1-838F-7708-21BE-F32BDC6B80BC}"/>
                </a:ext>
              </a:extLst>
            </p:cNvPr>
            <p:cNvSpPr txBox="1"/>
            <p:nvPr/>
          </p:nvSpPr>
          <p:spPr>
            <a:xfrm>
              <a:off x="3843711" y="3802307"/>
              <a:ext cx="26070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70C0"/>
                  </a:solidFill>
                </a:rPr>
                <a:t>L’électromagnétisme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16723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54</a:t>
            </a:fld>
            <a:endParaRPr lang="en-GB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E27C337-C585-7F51-C7C2-B0D882B6F50B}"/>
              </a:ext>
            </a:extLst>
          </p:cNvPr>
          <p:cNvSpPr txBox="1"/>
          <p:nvPr/>
        </p:nvSpPr>
        <p:spPr>
          <a:xfrm>
            <a:off x="2436095" y="1152907"/>
            <a:ext cx="8446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A notre échelle</a:t>
            </a:r>
          </a:p>
          <a:p>
            <a:r>
              <a:rPr lang="fr-FR" dirty="0"/>
              <a:t>2 grandes classes d’objets classiques : les </a:t>
            </a:r>
            <a:r>
              <a:rPr lang="fr-FR" dirty="0">
                <a:solidFill>
                  <a:srgbClr val="FF0000"/>
                </a:solidFill>
              </a:rPr>
              <a:t>ondes </a:t>
            </a:r>
            <a:r>
              <a:rPr lang="fr-FR" dirty="0"/>
              <a:t>et les </a:t>
            </a:r>
            <a:r>
              <a:rPr lang="fr-FR" dirty="0">
                <a:solidFill>
                  <a:srgbClr val="FF0000"/>
                </a:solidFill>
              </a:rPr>
              <a:t>particules/corpuscules</a:t>
            </a:r>
            <a:r>
              <a:rPr lang="fr-FR" dirty="0"/>
              <a:t>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F7453BF-6A99-6E28-D0B7-08C4EA69EA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00" b="40682"/>
          <a:stretch/>
        </p:blipFill>
        <p:spPr>
          <a:xfrm>
            <a:off x="2983038" y="2233961"/>
            <a:ext cx="2325640" cy="82170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9239DF8-E7CF-EB85-6961-CC1C33A164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064" b="22811"/>
          <a:stretch/>
        </p:blipFill>
        <p:spPr>
          <a:xfrm>
            <a:off x="7167437" y="2539255"/>
            <a:ext cx="2325640" cy="139817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3955A9C-3D1A-B493-11C5-8A298DCC79B2}"/>
              </a:ext>
            </a:extLst>
          </p:cNvPr>
          <p:cNvSpPr txBox="1"/>
          <p:nvPr/>
        </p:nvSpPr>
        <p:spPr>
          <a:xfrm>
            <a:off x="2436095" y="5012243"/>
            <a:ext cx="3539905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Ondes matérielles</a:t>
            </a:r>
            <a:r>
              <a:rPr lang="fr-FR" sz="1600" dirty="0"/>
              <a:t> : Ex. le son</a:t>
            </a:r>
          </a:p>
          <a:p>
            <a:r>
              <a:rPr lang="fr-FR" sz="1600" dirty="0">
                <a:solidFill>
                  <a:srgbClr val="0070C0"/>
                </a:solidFill>
              </a:rPr>
              <a:t>Ondes de champ </a:t>
            </a:r>
            <a:r>
              <a:rPr lang="fr-FR" sz="1600" dirty="0"/>
              <a:t>: Ex. La lumière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CE3B5F8-C8BE-0E17-C9D5-F1CE42573ECB}"/>
              </a:ext>
            </a:extLst>
          </p:cNvPr>
          <p:cNvSpPr txBox="1"/>
          <p:nvPr/>
        </p:nvSpPr>
        <p:spPr>
          <a:xfrm>
            <a:off x="6560305" y="4519800"/>
            <a:ext cx="3539905" cy="10772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Particules/corpuscules </a:t>
            </a:r>
            <a:r>
              <a:rPr lang="fr-FR" sz="1600" dirty="0"/>
              <a:t>: objets dont on peu « oublier » la structure interne</a:t>
            </a:r>
          </a:p>
          <a:p>
            <a:r>
              <a:rPr lang="fr-FR" sz="1600" dirty="0"/>
              <a:t>Ex. Une planète, une bille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2413943-42B7-6512-98A0-012E682F0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956" y="3476417"/>
            <a:ext cx="1698749" cy="127114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545FB8C-0584-976C-C3A6-C97EF1565091}"/>
              </a:ext>
            </a:extLst>
          </p:cNvPr>
          <p:cNvSpPr txBox="1"/>
          <p:nvPr/>
        </p:nvSpPr>
        <p:spPr>
          <a:xfrm>
            <a:off x="7790103" y="307501"/>
            <a:ext cx="3245675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Dualité onde-corpuscule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2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6482F8E1-E6B7-407D-A808-5F6E70B38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682" y="3795982"/>
            <a:ext cx="2743200" cy="2743200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55</a:t>
            </a:fld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3466415" y="3306038"/>
            <a:ext cx="697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412463"/>
              </p:ext>
            </p:extLst>
          </p:nvPr>
        </p:nvGraphicFramePr>
        <p:xfrm>
          <a:off x="2666314" y="1113626"/>
          <a:ext cx="7772401" cy="3091101"/>
        </p:xfrm>
        <a:graphic>
          <a:graphicData uri="http://schemas.openxmlformats.org/drawingml/2006/table">
            <a:tbl>
              <a:tblPr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tblPr>
              <a:tblGrid>
                <a:gridCol w="1500680">
                  <a:extLst>
                    <a:ext uri="{9D8B030D-6E8A-4147-A177-3AD203B41FA5}">
                      <a16:colId xmlns:a16="http://schemas.microsoft.com/office/drawing/2014/main" val="656121398"/>
                    </a:ext>
                  </a:extLst>
                </a:gridCol>
                <a:gridCol w="2813775">
                  <a:extLst>
                    <a:ext uri="{9D8B030D-6E8A-4147-A177-3AD203B41FA5}">
                      <a16:colId xmlns:a16="http://schemas.microsoft.com/office/drawing/2014/main" val="7500844"/>
                    </a:ext>
                  </a:extLst>
                </a:gridCol>
                <a:gridCol w="3457946">
                  <a:extLst>
                    <a:ext uri="{9D8B030D-6E8A-4147-A177-3AD203B41FA5}">
                      <a16:colId xmlns:a16="http://schemas.microsoft.com/office/drawing/2014/main" val="3904769850"/>
                    </a:ext>
                  </a:extLst>
                </a:gridCol>
              </a:tblGrid>
              <a:tr h="479365">
                <a:tc>
                  <a:txBody>
                    <a:bodyPr/>
                    <a:lstStyle/>
                    <a:p>
                      <a:pPr algn="ctr"/>
                      <a:br>
                        <a:rPr lang="fr-FR" sz="1200" noProof="0" dirty="0">
                          <a:effectLst/>
                        </a:rPr>
                      </a:br>
                      <a:endParaRPr lang="fr-FR" sz="1200" noProof="0" dirty="0">
                        <a:effectLst/>
                      </a:endParaRPr>
                    </a:p>
                  </a:txBody>
                  <a:tcPr marL="81915" marR="81915" marT="40957" marB="4095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FR" sz="1200" noProof="0" dirty="0">
                          <a:effectLst/>
                        </a:rPr>
                        <a:t>Corpuscule</a:t>
                      </a:r>
                    </a:p>
                  </a:txBody>
                  <a:tcPr marL="81915" marR="81915" marT="40957" marB="4095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noProof="0" dirty="0">
                          <a:effectLst/>
                        </a:rPr>
                        <a:t>Onde</a:t>
                      </a:r>
                    </a:p>
                  </a:txBody>
                  <a:tcPr marL="81915" marR="81915" marT="40957" marB="40957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727182389"/>
                  </a:ext>
                </a:extLst>
              </a:tr>
              <a:tr h="512383">
                <a:tc>
                  <a:txBody>
                    <a:bodyPr/>
                    <a:lstStyle/>
                    <a:p>
                      <a:r>
                        <a:rPr lang="fr-FR" sz="1200" noProof="0" dirty="0">
                          <a:solidFill>
                            <a:srgbClr val="0070C0"/>
                          </a:solidFill>
                          <a:effectLst/>
                        </a:rPr>
                        <a:t>Position</a:t>
                      </a:r>
                      <a:r>
                        <a:rPr lang="fr-FR" sz="1200" noProof="0" dirty="0">
                          <a:effectLst/>
                        </a:rPr>
                        <a:t> ou interaction</a:t>
                      </a:r>
                    </a:p>
                  </a:txBody>
                  <a:tcPr marL="81915" marR="81915" marT="40957" marB="4095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noProof="0" dirty="0">
                          <a:effectLst/>
                        </a:rPr>
                        <a:t>localisée, d'extension </a:t>
                      </a:r>
                      <a:r>
                        <a:rPr lang="fr-FR" sz="1200" noProof="0" dirty="0">
                          <a:solidFill>
                            <a:srgbClr val="FF0000"/>
                          </a:solidFill>
                          <a:effectLst/>
                        </a:rPr>
                        <a:t>définie</a:t>
                      </a:r>
                    </a:p>
                  </a:txBody>
                  <a:tcPr marL="81915" marR="81915" marT="40957" marB="4095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noProof="0" dirty="0">
                          <a:effectLst/>
                        </a:rPr>
                        <a:t>délocalisée, </a:t>
                      </a:r>
                      <a:r>
                        <a:rPr lang="fr-FR" sz="1200" noProof="0" dirty="0">
                          <a:solidFill>
                            <a:srgbClr val="FF0000"/>
                          </a:solidFill>
                          <a:effectLst/>
                        </a:rPr>
                        <a:t>d'extension infinie </a:t>
                      </a:r>
                      <a:r>
                        <a:rPr lang="fr-FR" sz="1200" noProof="0" dirty="0">
                          <a:effectLst/>
                        </a:rPr>
                        <a:t>dans le temps et l'espace</a:t>
                      </a:r>
                    </a:p>
                  </a:txBody>
                  <a:tcPr marL="81915" marR="81915" marT="40957" marB="4095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534050"/>
                  </a:ext>
                </a:extLst>
              </a:tr>
              <a:tr h="680448">
                <a:tc>
                  <a:txBody>
                    <a:bodyPr/>
                    <a:lstStyle/>
                    <a:p>
                      <a:r>
                        <a:rPr lang="fr-FR" sz="1200" noProof="0" dirty="0">
                          <a:solidFill>
                            <a:srgbClr val="0070C0"/>
                          </a:solidFill>
                          <a:effectLst/>
                        </a:rPr>
                        <a:t>Propagation</a:t>
                      </a:r>
                    </a:p>
                  </a:txBody>
                  <a:tcPr marL="81915" marR="81915" marT="40957" marB="4095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noProof="0">
                          <a:solidFill>
                            <a:srgbClr val="FF0000"/>
                          </a:solidFill>
                          <a:effectLst/>
                        </a:rPr>
                        <a:t>trajectoire</a:t>
                      </a:r>
                      <a:r>
                        <a:rPr lang="fr-FR" sz="1200" noProof="0">
                          <a:effectLst/>
                        </a:rPr>
                        <a:t> continue, avec une vitesse définie et </a:t>
                      </a:r>
                      <a:r>
                        <a:rPr lang="fr-FR" sz="1200" noProof="0">
                          <a:solidFill>
                            <a:srgbClr val="FF0000"/>
                          </a:solidFill>
                          <a:effectLst/>
                        </a:rPr>
                        <a:t>observable</a:t>
                      </a:r>
                    </a:p>
                  </a:txBody>
                  <a:tcPr marL="81915" marR="81915" marT="40957" marB="4095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noProof="0" dirty="0">
                          <a:effectLst/>
                        </a:rPr>
                        <a:t>diffusion en même temps </a:t>
                      </a:r>
                      <a:r>
                        <a:rPr lang="fr-FR" sz="1200" noProof="0" dirty="0">
                          <a:solidFill>
                            <a:srgbClr val="FF0000"/>
                          </a:solidFill>
                          <a:effectLst/>
                        </a:rPr>
                        <a:t>dans toutes les directions</a:t>
                      </a:r>
                    </a:p>
                  </a:txBody>
                  <a:tcPr marL="81915" marR="81915" marT="40957" marB="4095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01858"/>
                  </a:ext>
                </a:extLst>
              </a:tr>
              <a:tr h="881530">
                <a:tc>
                  <a:txBody>
                    <a:bodyPr/>
                    <a:lstStyle/>
                    <a:p>
                      <a:r>
                        <a:rPr lang="fr-FR" sz="1200" noProof="0">
                          <a:effectLst/>
                        </a:rPr>
                        <a:t>Dénombrabilité et </a:t>
                      </a:r>
                      <a:r>
                        <a:rPr lang="fr-FR" sz="1200" noProof="0">
                          <a:solidFill>
                            <a:srgbClr val="0070C0"/>
                          </a:solidFill>
                          <a:effectLst/>
                        </a:rPr>
                        <a:t>séparabilité</a:t>
                      </a:r>
                    </a:p>
                  </a:txBody>
                  <a:tcPr marL="81915" marR="81915" marT="40957" marB="4095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noProof="0" dirty="0">
                          <a:effectLst/>
                        </a:rPr>
                        <a:t>Corpuscule dénombrable, et </a:t>
                      </a:r>
                      <a:r>
                        <a:rPr lang="fr-FR" sz="1200" noProof="0" dirty="0">
                          <a:solidFill>
                            <a:srgbClr val="FF0000"/>
                          </a:solidFill>
                          <a:effectLst/>
                        </a:rPr>
                        <a:t>séparable en objets distincts</a:t>
                      </a:r>
                      <a:r>
                        <a:rPr lang="fr-FR" sz="1200" noProof="0" dirty="0">
                          <a:effectLst/>
                        </a:rPr>
                        <a:t>.</a:t>
                      </a:r>
                    </a:p>
                  </a:txBody>
                  <a:tcPr marL="81915" marR="81915" marT="40957" marB="4095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noProof="0" dirty="0">
                          <a:effectLst/>
                        </a:rPr>
                        <a:t>l’onde est indénombrable et </a:t>
                      </a:r>
                      <a:r>
                        <a:rPr lang="fr-FR" sz="1200" noProof="0" dirty="0">
                          <a:solidFill>
                            <a:srgbClr val="FF0000"/>
                          </a:solidFill>
                          <a:effectLst/>
                        </a:rPr>
                        <a:t>inséparable en objets distincts</a:t>
                      </a:r>
                      <a:r>
                        <a:rPr lang="fr-FR" sz="1200" noProof="0" dirty="0">
                          <a:effectLst/>
                        </a:rPr>
                        <a:t>.</a:t>
                      </a:r>
                    </a:p>
                  </a:txBody>
                  <a:tcPr marL="81915" marR="81915" marT="40957" marB="4095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888251"/>
                  </a:ext>
                </a:extLst>
              </a:tr>
              <a:tr h="537375">
                <a:tc>
                  <a:txBody>
                    <a:bodyPr/>
                    <a:lstStyle/>
                    <a:p>
                      <a:r>
                        <a:rPr lang="fr-FR" sz="1200" noProof="0">
                          <a:solidFill>
                            <a:srgbClr val="0070C0"/>
                          </a:solidFill>
                          <a:effectLst/>
                        </a:rPr>
                        <a:t>Superposabilité </a:t>
                      </a:r>
                    </a:p>
                  </a:txBody>
                  <a:tcPr marL="81915" marR="81915" marT="40957" marB="4095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noProof="0">
                          <a:effectLst/>
                        </a:rPr>
                        <a:t>Les objets ne sont pas superposables</a:t>
                      </a:r>
                    </a:p>
                  </a:txBody>
                  <a:tcPr marL="81915" marR="81915" marT="40957" marB="4095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noProof="0" dirty="0">
                          <a:effectLst/>
                        </a:rPr>
                        <a:t>Les ondes sont superposables</a:t>
                      </a:r>
                    </a:p>
                    <a:p>
                      <a:r>
                        <a:rPr lang="fr-FR" sz="1200" noProof="0" dirty="0">
                          <a:effectLst/>
                        </a:rPr>
                        <a:t>(</a:t>
                      </a:r>
                      <a:r>
                        <a:rPr lang="fr-FR" sz="1200" noProof="0" dirty="0">
                          <a:solidFill>
                            <a:srgbClr val="FF0000"/>
                          </a:solidFill>
                          <a:effectLst/>
                        </a:rPr>
                        <a:t>interférences</a:t>
                      </a:r>
                      <a:r>
                        <a:rPr lang="fr-FR" sz="1200" noProof="0" dirty="0">
                          <a:effectLst/>
                        </a:rPr>
                        <a:t>)</a:t>
                      </a:r>
                    </a:p>
                  </a:txBody>
                  <a:tcPr marL="81915" marR="81915" marT="40957" marB="4095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778323"/>
                  </a:ext>
                </a:extLst>
              </a:tr>
            </a:tbl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2589598" y="5649053"/>
            <a:ext cx="1752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Source </a:t>
            </a:r>
            <a:r>
              <a:rPr lang="fr-FR" sz="1000" dirty="0" err="1">
                <a:hlinkClick r:id="rId4"/>
              </a:rPr>
              <a:t>myMaxicours</a:t>
            </a:r>
            <a:endParaRPr lang="en-GB" sz="1000" dirty="0"/>
          </a:p>
        </p:txBody>
      </p:sp>
      <p:pic>
        <p:nvPicPr>
          <p:cNvPr id="2050" name="Picture 2" descr="Exploiter le phénomène d'interférences - myMaxicours">
            <a:extLst>
              <a:ext uri="{FF2B5EF4-FFF2-40B4-BE49-F238E27FC236}">
                <a16:creationId xmlns:a16="http://schemas.microsoft.com/office/drawing/2014/main" id="{1D99332D-0852-861A-0F73-C23289A24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130" y="4263717"/>
            <a:ext cx="1208526" cy="138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6A3A501-6160-BF8B-CE8A-A3A417DC6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1823" y="4329975"/>
            <a:ext cx="2349234" cy="131557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DD5929B-3F6C-6762-B2B7-4CCC3C87E633}"/>
              </a:ext>
            </a:extLst>
          </p:cNvPr>
          <p:cNvSpPr txBox="1"/>
          <p:nvPr/>
        </p:nvSpPr>
        <p:spPr>
          <a:xfrm>
            <a:off x="7790103" y="307501"/>
            <a:ext cx="3245675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Dualité onde-corpuscule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55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F51245-F144-44A9-8D1D-EC109D123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2853BCD-D50E-43C9-90DC-D6C4A69F1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5FAC0D0-1E63-43FC-80AB-055B378D5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56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D126E6-80DB-49AC-9710-523A063A8E1F}"/>
              </a:ext>
            </a:extLst>
          </p:cNvPr>
          <p:cNvSpPr/>
          <p:nvPr/>
        </p:nvSpPr>
        <p:spPr>
          <a:xfrm>
            <a:off x="7302459" y="357066"/>
            <a:ext cx="2451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objets classiques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644F53F-7D92-454C-9109-03590933B84D}"/>
              </a:ext>
            </a:extLst>
          </p:cNvPr>
          <p:cNvSpPr txBox="1"/>
          <p:nvPr/>
        </p:nvSpPr>
        <p:spPr>
          <a:xfrm>
            <a:off x="2436812" y="1346915"/>
            <a:ext cx="826438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Les 2 grandes catégories d’objets sont les ondes et les corpuscules aux propriétés très différenciées</a:t>
            </a:r>
          </a:p>
        </p:txBody>
      </p:sp>
    </p:spTree>
    <p:extLst>
      <p:ext uri="{BB962C8B-B14F-4D97-AF65-F5344CB8AC3E}">
        <p14:creationId xmlns:p14="http://schemas.microsoft.com/office/powerpoint/2010/main" val="19688970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B7FD6-2EC7-89AA-96B1-414FA3A94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92DB189-EB6E-49B5-E782-365F81EF4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28522E-003E-CA5F-486D-0AA84A7A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E207E95-70C3-496A-D8D7-166EF4492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57</a:t>
            </a:fld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62A5B2-DB80-147F-A7D9-14AF6CE39B5A}"/>
              </a:ext>
            </a:extLst>
          </p:cNvPr>
          <p:cNvSpPr txBox="1"/>
          <p:nvPr/>
        </p:nvSpPr>
        <p:spPr>
          <a:xfrm>
            <a:off x="3779676" y="2129457"/>
            <a:ext cx="4970186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Les signatures de la bifurcation</a:t>
            </a:r>
          </a:p>
        </p:txBody>
      </p:sp>
    </p:spTree>
    <p:extLst>
      <p:ext uri="{BB962C8B-B14F-4D97-AF65-F5344CB8AC3E}">
        <p14:creationId xmlns:p14="http://schemas.microsoft.com/office/powerpoint/2010/main" val="37230455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58</a:t>
            </a:fld>
            <a:endParaRPr lang="en-GB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8310CF3-1D99-28EC-EA36-75CBC9DCB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000" y="1118716"/>
            <a:ext cx="4635211" cy="244835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67A2031-5BD6-CA5D-E689-663F664DC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635" y="2998536"/>
            <a:ext cx="4934230" cy="244836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00A217C7-35AB-F75F-4456-56675F2717A9}"/>
              </a:ext>
            </a:extLst>
          </p:cNvPr>
          <p:cNvSpPr txBox="1"/>
          <p:nvPr/>
        </p:nvSpPr>
        <p:spPr>
          <a:xfrm>
            <a:off x="6905361" y="965196"/>
            <a:ext cx="451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La vitesse de la lumière est finie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1B18F31-4410-8855-A5D3-1D8AB52C91E9}"/>
              </a:ext>
            </a:extLst>
          </p:cNvPr>
          <p:cNvSpPr txBox="1"/>
          <p:nvPr/>
        </p:nvSpPr>
        <p:spPr>
          <a:xfrm>
            <a:off x="6905361" y="2141378"/>
            <a:ext cx="4149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La vitesse de la lumière est identique dans tous les référentiels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B2152584-C706-C323-89FD-5317A804F1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66" b="41711"/>
          <a:stretch/>
        </p:blipFill>
        <p:spPr>
          <a:xfrm>
            <a:off x="2523122" y="3903345"/>
            <a:ext cx="2845249" cy="16865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530DCFD-C048-1100-1E2D-F8196181A196}"/>
                  </a:ext>
                </a:extLst>
              </p:cNvPr>
              <p:cNvSpPr txBox="1"/>
              <p:nvPr/>
            </p:nvSpPr>
            <p:spPr>
              <a:xfrm>
                <a:off x="3784600" y="5648762"/>
                <a:ext cx="355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530DCFD-C048-1100-1E2D-F8196181A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4600" y="5648762"/>
                <a:ext cx="3556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ADB8B2D0-B2A7-B4ED-AB34-96D2B22CFE62}"/>
              </a:ext>
            </a:extLst>
          </p:cNvPr>
          <p:cNvCxnSpPr>
            <a:cxnSpLocks/>
          </p:cNvCxnSpPr>
          <p:nvPr/>
        </p:nvCxnSpPr>
        <p:spPr>
          <a:xfrm>
            <a:off x="5371788" y="5038208"/>
            <a:ext cx="84154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3C723A0F-229D-F38F-C507-C6B9FF56DB2E}"/>
              </a:ext>
            </a:extLst>
          </p:cNvPr>
          <p:cNvCxnSpPr>
            <a:cxnSpLocks/>
          </p:cNvCxnSpPr>
          <p:nvPr/>
        </p:nvCxnSpPr>
        <p:spPr>
          <a:xfrm>
            <a:off x="3454400" y="5648762"/>
            <a:ext cx="762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042FDA60-9C36-92FB-7D30-BE3588A6B2EB}"/>
                  </a:ext>
                </a:extLst>
              </p:cNvPr>
              <p:cNvSpPr txBox="1"/>
              <p:nvPr/>
            </p:nvSpPr>
            <p:spPr>
              <a:xfrm>
                <a:off x="5224661" y="4699654"/>
                <a:ext cx="1135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⨁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042FDA60-9C36-92FB-7D30-BE3588A6B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661" y="4699654"/>
                <a:ext cx="1135800" cy="338554"/>
              </a:xfrm>
              <a:prstGeom prst="rect">
                <a:avLst/>
              </a:prstGeom>
              <a:blipFill>
                <a:blip r:embed="rId6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D9B7135C-FDF2-121A-3E90-E3790509DFF0}"/>
              </a:ext>
            </a:extLst>
          </p:cNvPr>
          <p:cNvCxnSpPr>
            <a:cxnSpLocks/>
          </p:cNvCxnSpPr>
          <p:nvPr/>
        </p:nvCxnSpPr>
        <p:spPr>
          <a:xfrm flipH="1">
            <a:off x="1764000" y="5025232"/>
            <a:ext cx="67815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6FA45210-2215-2AF4-FC60-7A02873D6C9A}"/>
                  </a:ext>
                </a:extLst>
              </p:cNvPr>
              <p:cNvSpPr txBox="1"/>
              <p:nvPr/>
            </p:nvSpPr>
            <p:spPr>
              <a:xfrm>
                <a:off x="1531032" y="4588925"/>
                <a:ext cx="105818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⊖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6FA45210-2215-2AF4-FC60-7A02873D6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032" y="4588925"/>
                <a:ext cx="1058180" cy="307777"/>
              </a:xfrm>
              <a:prstGeom prst="rect">
                <a:avLst/>
              </a:prstGeom>
              <a:blipFill>
                <a:blip r:embed="rId7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>
            <a:extLst>
              <a:ext uri="{FF2B5EF4-FFF2-40B4-BE49-F238E27FC236}">
                <a16:creationId xmlns:a16="http://schemas.microsoft.com/office/drawing/2014/main" id="{33CAAC86-2D78-31C5-F855-62B4C69A20CF}"/>
              </a:ext>
            </a:extLst>
          </p:cNvPr>
          <p:cNvSpPr txBox="1"/>
          <p:nvPr/>
        </p:nvSpPr>
        <p:spPr>
          <a:xfrm>
            <a:off x="7477912" y="249874"/>
            <a:ext cx="3245675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vitesse de la lumière (1)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42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3" grpId="0"/>
      <p:bldP spid="42" grpId="0"/>
      <p:bldP spid="4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59</a:t>
            </a:fld>
            <a:endParaRPr lang="en-GB" dirty="0"/>
          </a:p>
        </p:txBody>
      </p:sp>
      <p:sp>
        <p:nvSpPr>
          <p:cNvPr id="49" name="ZoneTexte 48"/>
          <p:cNvSpPr txBox="1"/>
          <p:nvPr/>
        </p:nvSpPr>
        <p:spPr>
          <a:xfrm>
            <a:off x="2052808" y="1444364"/>
            <a:ext cx="2965782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Relativité galiléenne</a:t>
            </a:r>
          </a:p>
          <a:p>
            <a:r>
              <a:rPr lang="fr-FR" sz="1400" dirty="0">
                <a:solidFill>
                  <a:srgbClr val="0070C0"/>
                </a:solidFill>
              </a:rPr>
              <a:t>Vitesse de lumière infinie</a:t>
            </a:r>
            <a:endParaRPr lang="en-GB" sz="1400" dirty="0">
              <a:solidFill>
                <a:srgbClr val="0070C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BDBCDB9-7464-8B22-1340-D03ABC494D0E}"/>
              </a:ext>
            </a:extLst>
          </p:cNvPr>
          <p:cNvSpPr txBox="1"/>
          <p:nvPr/>
        </p:nvSpPr>
        <p:spPr>
          <a:xfrm>
            <a:off x="7756752" y="275396"/>
            <a:ext cx="3245675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vitesse de la lumière (2)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1629F57-6393-2B5B-F546-F2418626FD5A}"/>
              </a:ext>
            </a:extLst>
          </p:cNvPr>
          <p:cNvSpPr txBox="1"/>
          <p:nvPr/>
        </p:nvSpPr>
        <p:spPr>
          <a:xfrm>
            <a:off x="2069190" y="2399530"/>
            <a:ext cx="5726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Incompatible avec force magnétique et équation de Maxwell</a:t>
            </a:r>
          </a:p>
        </p:txBody>
      </p:sp>
      <p:sp>
        <p:nvSpPr>
          <p:cNvPr id="14" name="Nuage 13">
            <a:extLst>
              <a:ext uri="{FF2B5EF4-FFF2-40B4-BE49-F238E27FC236}">
                <a16:creationId xmlns:a16="http://schemas.microsoft.com/office/drawing/2014/main" id="{71147BA8-79D4-F2C8-D4DC-1F5C98B3C7C4}"/>
              </a:ext>
            </a:extLst>
          </p:cNvPr>
          <p:cNvSpPr/>
          <p:nvPr/>
        </p:nvSpPr>
        <p:spPr>
          <a:xfrm>
            <a:off x="3941152" y="2948323"/>
            <a:ext cx="349623" cy="560264"/>
          </a:xfrm>
          <a:prstGeom prst="clou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0AD7988-9364-E06D-006B-DD3E51C13506}"/>
              </a:ext>
            </a:extLst>
          </p:cNvPr>
          <p:cNvCxnSpPr/>
          <p:nvPr/>
        </p:nvCxnSpPr>
        <p:spPr>
          <a:xfrm flipV="1">
            <a:off x="4296786" y="3190963"/>
            <a:ext cx="1666269" cy="36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B35D27E5-E812-8503-7D7B-38A31C19D176}"/>
              </a:ext>
            </a:extLst>
          </p:cNvPr>
          <p:cNvSpPr txBox="1"/>
          <p:nvPr/>
        </p:nvSpPr>
        <p:spPr>
          <a:xfrm>
            <a:off x="5854077" y="2961988"/>
            <a:ext cx="4462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solidFill>
                  <a:srgbClr val="0070C0"/>
                </a:solidFill>
              </a:rPr>
              <a:t>La force magnétique diffèrerait entre 2 référentiels en mouvement uniforme relativement l’un à l’autre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DB4B11B-AF11-8A32-58D3-1461AB51D1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436"/>
          <a:stretch/>
        </p:blipFill>
        <p:spPr>
          <a:xfrm>
            <a:off x="3499840" y="3508587"/>
            <a:ext cx="1276077" cy="1316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572CEBE1-59D9-82BA-5843-4287ED7EA9CB}"/>
                  </a:ext>
                </a:extLst>
              </p:cNvPr>
              <p:cNvSpPr txBox="1"/>
              <p:nvPr/>
            </p:nvSpPr>
            <p:spPr>
              <a:xfrm>
                <a:off x="2510756" y="3009777"/>
                <a:ext cx="2569485" cy="42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</m:t>
                          </m:r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572CEBE1-59D9-82BA-5843-4287ED7EA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0756" y="3009777"/>
                <a:ext cx="2569485" cy="425181"/>
              </a:xfrm>
              <a:prstGeom prst="rect">
                <a:avLst/>
              </a:prstGeom>
              <a:blipFill>
                <a:blip r:embed="rId3"/>
                <a:stretch>
                  <a:fillRect t="-20290" b="-289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2D46F447-3FD3-0852-214E-D2E6416DC006}"/>
                  </a:ext>
                </a:extLst>
              </p:cNvPr>
              <p:cNvSpPr txBox="1"/>
              <p:nvPr/>
            </p:nvSpPr>
            <p:spPr>
              <a:xfrm>
                <a:off x="2876750" y="4938917"/>
                <a:ext cx="2478426" cy="759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dirty="0"/>
                  <a:t>Charge électrique au repos dans son référentiel, champ électrique isotrope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105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0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fr-FR" sz="105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acc>
                        <m:accPr>
                          <m:chr m:val="⃗"/>
                          <m:ctrlPr>
                            <a:rPr lang="fr-FR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acc>
                    </m:oMath>
                  </m:oMathPara>
                </a14:m>
                <a:endParaRPr lang="fr-FR" sz="1050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2D46F447-3FD3-0852-214E-D2E6416DC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750" y="4938917"/>
                <a:ext cx="2478426" cy="7593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2D3A4DF-7324-AF79-2D0C-72B0894586C6}"/>
                  </a:ext>
                </a:extLst>
              </p:cNvPr>
              <p:cNvSpPr txBox="1"/>
              <p:nvPr/>
            </p:nvSpPr>
            <p:spPr>
              <a:xfrm>
                <a:off x="7185836" y="4938916"/>
                <a:ext cx="3175776" cy="759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dirty="0"/>
                  <a:t>Charge électrique en déplacement, symétrie brisée (effet relativiste), apparition du champ magnétique :</a:t>
                </a:r>
              </a:p>
              <a:p>
                <a:pPr algn="ctr"/>
                <a:r>
                  <a:rPr lang="fr-FR" sz="105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05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05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fr-FR" sz="105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 </m:t>
                    </m:r>
                    <m:acc>
                      <m:accPr>
                        <m:chr m:val="⃗"/>
                        <m:ctrlPr>
                          <a:rPr lang="fr-FR" sz="105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05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endParaRPr lang="fr-FR" sz="1050" dirty="0"/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2D3A4DF-7324-AF79-2D0C-72B089458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5836" y="4938916"/>
                <a:ext cx="3175776" cy="7593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F3664333-F1F9-9869-471D-FF9CB2CB1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8352" y="1222048"/>
            <a:ext cx="2965782" cy="14221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00DE91E4-DEEB-2BD1-EFCA-AEE0EC909983}"/>
                  </a:ext>
                </a:extLst>
              </p:cNvPr>
              <p:cNvSpPr txBox="1"/>
              <p:nvPr/>
            </p:nvSpPr>
            <p:spPr>
              <a:xfrm>
                <a:off x="6435332" y="1589476"/>
                <a:ext cx="967829" cy="333489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endParaRPr lang="fr-FR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00DE91E4-DEEB-2BD1-EFCA-AEE0EC909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332" y="1589476"/>
                <a:ext cx="967829" cy="333489"/>
              </a:xfrm>
              <a:prstGeom prst="rect">
                <a:avLst/>
              </a:prstGeom>
              <a:blipFill>
                <a:blip r:embed="rId7"/>
                <a:stretch>
                  <a:fillRect l="-7362" t="-15254" r="-4908" b="-33898"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9182CEFD-5C74-2E6C-7225-3E8E3D914B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436"/>
          <a:stretch/>
        </p:blipFill>
        <p:spPr>
          <a:xfrm>
            <a:off x="8119895" y="3501051"/>
            <a:ext cx="756913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5" grpId="0"/>
      <p:bldP spid="23" grpId="0"/>
      <p:bldP spid="25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D6F87-26DA-7C58-5B02-21B743711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55615E49-3381-E737-F74C-07FA5434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B5AFA4B-B581-02D9-650E-29BE3085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E64E13D-0839-B464-1984-C0F2B28BC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</a:t>
            </a:fld>
            <a:endParaRPr lang="en-GB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32E02C4-6C50-9364-C197-E87080D1B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712" y="965196"/>
            <a:ext cx="1428783" cy="197886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A05B66B-4243-B3E8-1254-79AC2906A21B}"/>
              </a:ext>
            </a:extLst>
          </p:cNvPr>
          <p:cNvSpPr txBox="1"/>
          <p:nvPr/>
        </p:nvSpPr>
        <p:spPr>
          <a:xfrm>
            <a:off x="2056073" y="1144702"/>
            <a:ext cx="6153005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1</a:t>
            </a:r>
            <a:r>
              <a:rPr lang="fr-FR" sz="1400" baseline="30000" dirty="0"/>
              <a:t>ère</a:t>
            </a:r>
            <a:r>
              <a:rPr lang="fr-FR" sz="1400" dirty="0"/>
              <a:t> loi : En l’absence de forces, la vitesse d’un mobile est constante : en intensité et en direction (principe d’inertie). </a:t>
            </a:r>
            <a:endParaRPr lang="en-GB" sz="14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ED4AF56-C69D-2E35-A760-FF9F5E8310C4}"/>
              </a:ext>
            </a:extLst>
          </p:cNvPr>
          <p:cNvSpPr txBox="1"/>
          <p:nvPr/>
        </p:nvSpPr>
        <p:spPr>
          <a:xfrm>
            <a:off x="8403931" y="3037034"/>
            <a:ext cx="2530821" cy="127727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fr-FR" sz="1100" dirty="0"/>
              <a:t>« </a:t>
            </a:r>
            <a:r>
              <a:rPr lang="fr-FR" sz="1100" i="1" dirty="0"/>
              <a:t>Tout corps persévère dans l'état de repos ou de mouvement uniforme en ligne droite dans lequel il se trouve, à moins que quelque force n'agisse sur lui, et ne le contraigne à changer d'état </a:t>
            </a:r>
            <a:r>
              <a:rPr lang="fr-FR" sz="1100" dirty="0"/>
              <a:t>»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8A1C77A-740D-F3AC-2AD3-EB873628A5BF}"/>
              </a:ext>
            </a:extLst>
          </p:cNvPr>
          <p:cNvSpPr txBox="1"/>
          <p:nvPr/>
        </p:nvSpPr>
        <p:spPr>
          <a:xfrm>
            <a:off x="8403932" y="4433975"/>
            <a:ext cx="2530821" cy="11079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fr-FR" sz="1100" i="1" dirty="0"/>
              <a:t>« Les changements qui arrivent dans le mouvement sont proportionnels à la force motrice ; et se font dans la ligne droite dans laquelle cette force a été imprimée. »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075E86C-8DD7-B5A7-7334-C766B5162ADF}"/>
                  </a:ext>
                </a:extLst>
              </p:cNvPr>
              <p:cNvSpPr txBox="1"/>
              <p:nvPr/>
            </p:nvSpPr>
            <p:spPr>
              <a:xfrm>
                <a:off x="2002455" y="3516224"/>
                <a:ext cx="6260238" cy="95410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2</a:t>
                </a:r>
                <a:r>
                  <a:rPr lang="fr-FR" sz="1400" baseline="30000" dirty="0"/>
                  <a:t>ème</a:t>
                </a:r>
                <a:r>
                  <a:rPr lang="fr-FR" sz="1400" dirty="0"/>
                  <a:t> loi :  l'accélération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r>
                  <a:rPr lang="fr-FR" sz="1400" dirty="0">
                    <a:solidFill>
                      <a:srgbClr val="002060"/>
                    </a:solidFill>
                  </a:rPr>
                  <a:t> </a:t>
                </a:r>
                <a:r>
                  <a:rPr lang="fr-FR" sz="1400" dirty="0"/>
                  <a:t>(variation de la vitesse) de son centre d'inertie</a:t>
                </a:r>
                <a:r>
                  <a:rPr lang="fr-FR" sz="1400" dirty="0">
                    <a:solidFill>
                      <a:srgbClr val="FF0000"/>
                    </a:solidFill>
                  </a:rPr>
                  <a:t>*</a:t>
                </a:r>
                <a:r>
                  <a:rPr lang="fr-FR" sz="1400" dirty="0"/>
                  <a:t> est proportionnelle à la résultante des forces qu'il subit. Le coefficient de proportionnalité est 1/m. </a:t>
                </a:r>
              </a:p>
              <a:p>
                <a:r>
                  <a:rPr lang="fr-FR" sz="1400" dirty="0">
                    <a:solidFill>
                      <a:srgbClr val="FF0000"/>
                    </a:solidFill>
                  </a:rPr>
                  <a:t>*</a:t>
                </a:r>
                <a:r>
                  <a:rPr lang="fr-FR" sz="1400" dirty="0"/>
                  <a:t> </a:t>
                </a:r>
                <a:r>
                  <a:rPr lang="fr-FR" sz="1200" dirty="0"/>
                  <a:t>dans un référentiel galiléen (voir infra) </a:t>
                </a:r>
                <a:endParaRPr lang="en-GB" sz="1400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075E86C-8DD7-B5A7-7334-C766B5162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2455" y="3516224"/>
                <a:ext cx="6260238" cy="954107"/>
              </a:xfrm>
              <a:prstGeom prst="rect">
                <a:avLst/>
              </a:prstGeom>
              <a:blipFill>
                <a:blip r:embed="rId4"/>
                <a:stretch>
                  <a:fillRect l="-194" t="-1899" b="-506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Arc 19">
            <a:extLst>
              <a:ext uri="{FF2B5EF4-FFF2-40B4-BE49-F238E27FC236}">
                <a16:creationId xmlns:a16="http://schemas.microsoft.com/office/drawing/2014/main" id="{99B43B06-E365-260E-5845-3BBE7B495050}"/>
              </a:ext>
            </a:extLst>
          </p:cNvPr>
          <p:cNvSpPr/>
          <p:nvPr/>
        </p:nvSpPr>
        <p:spPr>
          <a:xfrm>
            <a:off x="4414346" y="2181458"/>
            <a:ext cx="1970689" cy="867103"/>
          </a:xfrm>
          <a:prstGeom prst="arc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B302EBB-31FC-8638-698E-7B7B0F5ECE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482" t="21964" r="21065" b="22414"/>
          <a:stretch/>
        </p:blipFill>
        <p:spPr>
          <a:xfrm>
            <a:off x="5843404" y="2127325"/>
            <a:ext cx="252596" cy="244546"/>
          </a:xfrm>
          <a:prstGeom prst="rect">
            <a:avLst/>
          </a:prstGeom>
        </p:spPr>
      </p:pic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16CC7D7-A6B0-CF4C-1E8A-4809F7527533}"/>
              </a:ext>
            </a:extLst>
          </p:cNvPr>
          <p:cNvCxnSpPr>
            <a:cxnSpLocks/>
          </p:cNvCxnSpPr>
          <p:nvPr/>
        </p:nvCxnSpPr>
        <p:spPr>
          <a:xfrm flipH="1" flipV="1">
            <a:off x="5044966" y="1954628"/>
            <a:ext cx="1591407" cy="532206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D6BCCE3B-8FC0-7055-EE40-4668D4115760}"/>
              </a:ext>
            </a:extLst>
          </p:cNvPr>
          <p:cNvGrpSpPr/>
          <p:nvPr/>
        </p:nvGrpSpPr>
        <p:grpSpPr>
          <a:xfrm>
            <a:off x="5455043" y="2911368"/>
            <a:ext cx="514659" cy="283846"/>
            <a:chOff x="5290555" y="2782440"/>
            <a:chExt cx="514659" cy="283846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97CB0411-4BDF-CEF7-5790-F6F2793758C4}"/>
                </a:ext>
              </a:extLst>
            </p:cNvPr>
            <p:cNvSpPr/>
            <p:nvPr/>
          </p:nvSpPr>
          <p:spPr>
            <a:xfrm>
              <a:off x="5502166" y="278244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CCD1FB6E-4479-1AED-4793-8D009933F1F2}"/>
                </a:ext>
              </a:extLst>
            </p:cNvPr>
            <p:cNvSpPr txBox="1"/>
            <p:nvPr/>
          </p:nvSpPr>
          <p:spPr>
            <a:xfrm>
              <a:off x="5290555" y="2820065"/>
              <a:ext cx="5146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rgbClr val="C00000"/>
                  </a:solidFill>
                </a:rPr>
                <a:t>Terre</a:t>
              </a:r>
            </a:p>
          </p:txBody>
        </p:sp>
      </p:grpSp>
      <p:sp>
        <p:nvSpPr>
          <p:cNvPr id="29" name="Nuage 28">
            <a:extLst>
              <a:ext uri="{FF2B5EF4-FFF2-40B4-BE49-F238E27FC236}">
                <a16:creationId xmlns:a16="http://schemas.microsoft.com/office/drawing/2014/main" id="{F31C06D2-45D0-4186-6D46-6B15CE6DC8FF}"/>
              </a:ext>
            </a:extLst>
          </p:cNvPr>
          <p:cNvSpPr/>
          <p:nvPr/>
        </p:nvSpPr>
        <p:spPr>
          <a:xfrm>
            <a:off x="6275277" y="1819526"/>
            <a:ext cx="1428783" cy="667308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/>
              <a:t>Mouvement uniforme</a:t>
            </a:r>
          </a:p>
        </p:txBody>
      </p:sp>
      <p:sp>
        <p:nvSpPr>
          <p:cNvPr id="30" name="Nuage 29">
            <a:extLst>
              <a:ext uri="{FF2B5EF4-FFF2-40B4-BE49-F238E27FC236}">
                <a16:creationId xmlns:a16="http://schemas.microsoft.com/office/drawing/2014/main" id="{E2E46B93-3318-5394-F016-7BA43904D73B}"/>
              </a:ext>
            </a:extLst>
          </p:cNvPr>
          <p:cNvSpPr/>
          <p:nvPr/>
        </p:nvSpPr>
        <p:spPr>
          <a:xfrm>
            <a:off x="4121448" y="2115005"/>
            <a:ext cx="1308537" cy="658535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/>
              <a:t>Trajectoire réelle</a:t>
            </a:r>
          </a:p>
        </p:txBody>
      </p:sp>
      <p:sp>
        <p:nvSpPr>
          <p:cNvPr id="31" name="Flèche : gauche 30">
            <a:extLst>
              <a:ext uri="{FF2B5EF4-FFF2-40B4-BE49-F238E27FC236}">
                <a16:creationId xmlns:a16="http://schemas.microsoft.com/office/drawing/2014/main" id="{DC2F2323-3E55-FAD1-7746-253EBB471F5D}"/>
              </a:ext>
            </a:extLst>
          </p:cNvPr>
          <p:cNvSpPr/>
          <p:nvPr/>
        </p:nvSpPr>
        <p:spPr>
          <a:xfrm rot="17446482" flipV="1">
            <a:off x="5556884" y="2570958"/>
            <a:ext cx="529030" cy="4640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8C5C23D-836E-C176-DC6A-0EAF73BBDBE6}"/>
                  </a:ext>
                </a:extLst>
              </p:cNvPr>
              <p:cNvSpPr txBox="1"/>
              <p:nvPr/>
            </p:nvSpPr>
            <p:spPr>
              <a:xfrm>
                <a:off x="5526079" y="2520768"/>
                <a:ext cx="804077" cy="282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11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1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fr-FR" sz="1100" dirty="0"/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8C5C23D-836E-C176-DC6A-0EAF73BBD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079" y="2520768"/>
                <a:ext cx="804077" cy="282193"/>
              </a:xfrm>
              <a:prstGeom prst="rect">
                <a:avLst/>
              </a:prstGeom>
              <a:blipFill>
                <a:blip r:embed="rId6"/>
                <a:stretch>
                  <a:fillRect t="-21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F20B02C9-458F-0864-B994-A37343D0652E}"/>
                  </a:ext>
                </a:extLst>
              </p:cNvPr>
              <p:cNvSpPr txBox="1"/>
              <p:nvPr/>
            </p:nvSpPr>
            <p:spPr>
              <a:xfrm>
                <a:off x="3429000" y="4737382"/>
                <a:ext cx="2956035" cy="702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fr-FR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6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F20B02C9-458F-0864-B994-A37343D06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4737382"/>
                <a:ext cx="2956035" cy="7021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>
            <a:extLst>
              <a:ext uri="{FF2B5EF4-FFF2-40B4-BE49-F238E27FC236}">
                <a16:creationId xmlns:a16="http://schemas.microsoft.com/office/drawing/2014/main" id="{61AF58E0-121E-1D92-3CDF-CF036670E3C3}"/>
              </a:ext>
            </a:extLst>
          </p:cNvPr>
          <p:cNvSpPr txBox="1"/>
          <p:nvPr/>
        </p:nvSpPr>
        <p:spPr>
          <a:xfrm>
            <a:off x="7181784" y="324306"/>
            <a:ext cx="3945941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mécanique dite « newtonienne »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896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00"/>
    </mc:Choice>
    <mc:Fallback xmlns="">
      <p:transition spd="slow" advTm="71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3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D66D7-21D9-F56E-D985-B63A65452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0B6935E-27DD-0906-9C86-C39462A5DB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2A282EC-A8D9-4360-9FDA-E628D4705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C1A277-B099-6C65-3CCD-EF60D36D9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60</a:t>
            </a:fld>
            <a:endParaRPr lang="en-GB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02DD4E9-0014-578F-3158-61FF88EFA6A2}"/>
              </a:ext>
            </a:extLst>
          </p:cNvPr>
          <p:cNvSpPr txBox="1"/>
          <p:nvPr/>
        </p:nvSpPr>
        <p:spPr>
          <a:xfrm>
            <a:off x="7756752" y="275396"/>
            <a:ext cx="3245675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Bifurcation vers les relativités</a:t>
            </a:r>
            <a:endParaRPr lang="en-GB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328855C-D445-7BEC-FAE7-397C0E487297}"/>
                  </a:ext>
                </a:extLst>
              </p:cNvPr>
              <p:cNvSpPr txBox="1"/>
              <p:nvPr/>
            </p:nvSpPr>
            <p:spPr>
              <a:xfrm>
                <a:off x="2065152" y="3242091"/>
                <a:ext cx="8798233" cy="116955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fr-FR" sz="1400" dirty="0">
                    <a:solidFill>
                      <a:srgbClr val="0070C0"/>
                    </a:solidFill>
                  </a:rPr>
                  <a:t>Relativité restreinte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400" dirty="0"/>
                  <a:t>Il existe un </a:t>
                </a:r>
                <a:r>
                  <a:rPr lang="fr-FR" sz="1400" dirty="0">
                    <a:solidFill>
                      <a:srgbClr val="FF0000"/>
                    </a:solidFill>
                  </a:rPr>
                  <a:t>temps universel </a:t>
                </a:r>
                <a:r>
                  <a:rPr lang="fr-FR" sz="1400" dirty="0"/>
                  <a:t>valable pour tous les référentiels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400" dirty="0"/>
                  <a:t>L’espace est </a:t>
                </a:r>
                <a:r>
                  <a:rPr lang="fr-FR" sz="1400" dirty="0">
                    <a:solidFill>
                      <a:srgbClr val="FF0000"/>
                    </a:solidFill>
                  </a:rPr>
                  <a:t>euclidien </a:t>
                </a:r>
                <a:r>
                  <a:rPr lang="fr-FR" sz="1400" dirty="0"/>
                  <a:t>(théorème de Pythagore </a:t>
                </a:r>
                <a:r>
                  <a:rPr lang="fr-FR" sz="1400" dirty="0">
                    <a:solidFill>
                      <a:srgbClr val="0070C0"/>
                    </a:solidFill>
                  </a:rPr>
                  <a:t>à 3 dimensions </a:t>
                </a:r>
                <a:r>
                  <a:rPr lang="fr-FR" sz="1400" dirty="0"/>
                  <a:t>: </a:t>
                </a:r>
                <a14:m>
                  <m:oMath xmlns:m="http://schemas.openxmlformats.org/officeDocument/2006/math">
                    <m:r>
                      <a:rPr lang="fr-FR" sz="1400" i="1"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fr-FR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400" i="1"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fr-FR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1400" i="1"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fr-FR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1400" i="1"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fr-FR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fr-FR" sz="1400" dirty="0"/>
              </a:p>
              <a:p>
                <a:pPr marL="285750" indent="-285750">
                  <a:buFontTx/>
                  <a:buChar char="-"/>
                </a:pPr>
                <a:r>
                  <a:rPr lang="fr-FR" sz="1400" dirty="0"/>
                  <a:t>La vitesse de propagation des interactions est </a:t>
                </a:r>
                <a:r>
                  <a:rPr lang="fr-FR" sz="1400" dirty="0">
                    <a:solidFill>
                      <a:srgbClr val="FF0000"/>
                    </a:solidFill>
                  </a:rPr>
                  <a:t>infinie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400" dirty="0">
                    <a:solidFill>
                      <a:srgbClr val="FF0000"/>
                    </a:solidFill>
                  </a:rPr>
                  <a:t>Les lois de la physique </a:t>
                </a:r>
                <a:r>
                  <a:rPr lang="fr-FR" sz="1400" dirty="0"/>
                  <a:t>sont identiques dans tous les référentiels galiléens</a:t>
                </a:r>
                <a:endParaRPr lang="fr-FR" sz="1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328855C-D445-7BEC-FAE7-397C0E487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152" y="3242091"/>
                <a:ext cx="8798233" cy="1169551"/>
              </a:xfrm>
              <a:prstGeom prst="rect">
                <a:avLst/>
              </a:prstGeom>
              <a:blipFill>
                <a:blip r:embed="rId2"/>
                <a:stretch>
                  <a:fillRect l="-138" t="-515" b="-3608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Image 30">
            <a:extLst>
              <a:ext uri="{FF2B5EF4-FFF2-40B4-BE49-F238E27FC236}">
                <a16:creationId xmlns:a16="http://schemas.microsoft.com/office/drawing/2014/main" id="{FAA60B92-50D6-F109-6C1A-A7CBC0794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881" y="3479430"/>
            <a:ext cx="548688" cy="27434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D975844-A2AB-5E0E-70F8-F02AC25F7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601" y="3716769"/>
            <a:ext cx="548688" cy="274344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B7AA6A4E-2AF8-AF35-6A54-8D235DAF2C4F}"/>
              </a:ext>
            </a:extLst>
          </p:cNvPr>
          <p:cNvSpPr txBox="1"/>
          <p:nvPr/>
        </p:nvSpPr>
        <p:spPr>
          <a:xfrm>
            <a:off x="2104399" y="1850592"/>
            <a:ext cx="87197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Que faut-il changer dans les postulats de la mécanique newtonienne (</a:t>
            </a:r>
            <a:r>
              <a:rPr lang="fr-FR" sz="1600" dirty="0">
                <a:solidFill>
                  <a:srgbClr val="FF0000"/>
                </a:solidFill>
              </a:rPr>
              <a:t>relativité galiléenne) </a:t>
            </a:r>
            <a:r>
              <a:rPr lang="fr-FR" sz="1600" dirty="0"/>
              <a:t>?</a:t>
            </a:r>
          </a:p>
        </p:txBody>
      </p:sp>
      <p:graphicFrame>
        <p:nvGraphicFramePr>
          <p:cNvPr id="44" name="Tableau 43">
            <a:extLst>
              <a:ext uri="{FF2B5EF4-FFF2-40B4-BE49-F238E27FC236}">
                <a16:creationId xmlns:a16="http://schemas.microsoft.com/office/drawing/2014/main" id="{311E42A0-2185-4190-ECD7-1B6EA575B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16332"/>
              </p:ext>
            </p:extLst>
          </p:nvPr>
        </p:nvGraphicFramePr>
        <p:xfrm>
          <a:off x="2065152" y="727072"/>
          <a:ext cx="812800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7123267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325902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D1726F3C-6380-DC71-8550-29B3581B6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268" y="3951035"/>
            <a:ext cx="548688" cy="274344"/>
          </a:xfrm>
          <a:prstGeom prst="rect">
            <a:avLst/>
          </a:prstGeom>
        </p:spPr>
      </p:pic>
      <p:sp>
        <p:nvSpPr>
          <p:cNvPr id="13" name="Bulle narrative : ronde 12">
            <a:extLst>
              <a:ext uri="{FF2B5EF4-FFF2-40B4-BE49-F238E27FC236}">
                <a16:creationId xmlns:a16="http://schemas.microsoft.com/office/drawing/2014/main" id="{B0ED6377-E62B-7533-57F0-EAC586D77FF2}"/>
              </a:ext>
            </a:extLst>
          </p:cNvPr>
          <p:cNvSpPr/>
          <p:nvPr/>
        </p:nvSpPr>
        <p:spPr>
          <a:xfrm>
            <a:off x="8112350" y="4579546"/>
            <a:ext cx="2534478" cy="1309959"/>
          </a:xfrm>
          <a:prstGeom prst="wedgeEllipseCallout">
            <a:avLst>
              <a:gd name="adj1" fmla="val -71793"/>
              <a:gd name="adj2" fmla="val -71520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Sous réserve de modification de la loi d’addition des vitesses</a:t>
            </a:r>
          </a:p>
        </p:txBody>
      </p:sp>
    </p:spTree>
    <p:extLst>
      <p:ext uri="{BB962C8B-B14F-4D97-AF65-F5344CB8AC3E}">
        <p14:creationId xmlns:p14="http://schemas.microsoft.com/office/powerpoint/2010/main" val="81375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E0D832E-BB6E-4E43-AD74-34238B7FF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ED05110-68EF-49C8-A504-A36BDFFF8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61</a:t>
            </a:fld>
            <a:endParaRPr lang="en-GB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E347EFF-52FB-42EF-8F5B-5F34A5E82654}"/>
              </a:ext>
            </a:extLst>
          </p:cNvPr>
          <p:cNvSpPr txBox="1"/>
          <p:nvPr/>
        </p:nvSpPr>
        <p:spPr>
          <a:xfrm>
            <a:off x="2107094" y="1578653"/>
            <a:ext cx="3627785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Les fentes d’Young (1801)</a:t>
            </a:r>
          </a:p>
          <a:p>
            <a:r>
              <a:rPr lang="fr-FR" sz="1100" dirty="0"/>
              <a:t>Expérience considérée par beaucoup comme la plus belle expérience de Physique.</a:t>
            </a:r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62A320B-D4B6-4E29-9832-E483311E9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461" y="1355823"/>
            <a:ext cx="3136899" cy="130704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8DA93A-04CE-4507-8C7A-16489070A5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DE3089E-354C-7056-BA8A-77C07DA1419D}"/>
              </a:ext>
            </a:extLst>
          </p:cNvPr>
          <p:cNvSpPr txBox="1"/>
          <p:nvPr/>
        </p:nvSpPr>
        <p:spPr>
          <a:xfrm>
            <a:off x="6778487" y="291684"/>
            <a:ext cx="459500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Bifurcation vers la mécanique quantique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67DF78B-F70D-E386-9B32-F421DDA26338}"/>
              </a:ext>
            </a:extLst>
          </p:cNvPr>
          <p:cNvSpPr txBox="1"/>
          <p:nvPr/>
        </p:nvSpPr>
        <p:spPr>
          <a:xfrm>
            <a:off x="2107094" y="2844926"/>
            <a:ext cx="481054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Expérience de Davisson et Germer (1925)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01A4297-E82F-912E-20BB-26E766AF47B6}"/>
              </a:ext>
            </a:extLst>
          </p:cNvPr>
          <p:cNvGrpSpPr/>
          <p:nvPr/>
        </p:nvGrpSpPr>
        <p:grpSpPr>
          <a:xfrm>
            <a:off x="2280296" y="3221251"/>
            <a:ext cx="3764783" cy="2712199"/>
            <a:chOff x="4824213" y="2554353"/>
            <a:chExt cx="3546949" cy="2784292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9A323FE-92AD-BBA5-4547-C22FAA4E1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4213" y="2554353"/>
              <a:ext cx="3402398" cy="207222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AAB17BA-0DAA-F6F7-0FAF-3427FD48AB2E}"/>
                </a:ext>
              </a:extLst>
            </p:cNvPr>
            <p:cNvSpPr/>
            <p:nvPr/>
          </p:nvSpPr>
          <p:spPr>
            <a:xfrm>
              <a:off x="5932674" y="5084729"/>
              <a:ext cx="2438488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050" dirty="0"/>
                <a:t>Source http://res-nlp.univ-lemans.fr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0D1D44BB-67FD-B420-8A61-52FB59F673E7}"/>
                </a:ext>
              </a:extLst>
            </p:cNvPr>
            <p:cNvSpPr txBox="1"/>
            <p:nvPr/>
          </p:nvSpPr>
          <p:spPr>
            <a:xfrm>
              <a:off x="4826771" y="4626573"/>
              <a:ext cx="3308902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Figure de diffraction d’un cristal </a:t>
              </a:r>
            </a:p>
            <a:p>
              <a:r>
                <a:rPr lang="fr-FR" sz="1200" dirty="0"/>
                <a:t>Gauche rayons X         Droite électrons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94591D0B-B0AE-7D86-2B98-2D536D614739}"/>
              </a:ext>
            </a:extLst>
          </p:cNvPr>
          <p:cNvGrpSpPr/>
          <p:nvPr/>
        </p:nvGrpSpPr>
        <p:grpSpPr>
          <a:xfrm>
            <a:off x="8904895" y="3705385"/>
            <a:ext cx="2516563" cy="2031427"/>
            <a:chOff x="8874458" y="3615659"/>
            <a:chExt cx="2516563" cy="2031427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519AE378-8A25-BEB9-66D9-5E3105ED6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4458" y="3615659"/>
              <a:ext cx="2516563" cy="177303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03DC2B95-F72D-A65A-0890-F83B9AE72398}"/>
                </a:ext>
              </a:extLst>
            </p:cNvPr>
            <p:cNvSpPr txBox="1"/>
            <p:nvPr/>
          </p:nvSpPr>
          <p:spPr>
            <a:xfrm>
              <a:off x="10090461" y="5400865"/>
              <a:ext cx="128730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Source </a:t>
              </a:r>
              <a:r>
                <a:rPr lang="fr-FR" sz="1000" dirty="0" err="1"/>
                <a:t>wikipedia</a:t>
              </a:r>
              <a:endParaRPr lang="fr-FR" sz="1000" dirty="0"/>
            </a:p>
          </p:txBody>
        </p:sp>
      </p:grpSp>
      <p:sp>
        <p:nvSpPr>
          <p:cNvPr id="30" name="Nuage 29">
            <a:extLst>
              <a:ext uri="{FF2B5EF4-FFF2-40B4-BE49-F238E27FC236}">
                <a16:creationId xmlns:a16="http://schemas.microsoft.com/office/drawing/2014/main" id="{FBB8CD15-1776-8BEA-94A1-8865F4F0701E}"/>
              </a:ext>
            </a:extLst>
          </p:cNvPr>
          <p:cNvSpPr/>
          <p:nvPr/>
        </p:nvSpPr>
        <p:spPr>
          <a:xfrm>
            <a:off x="6462508" y="3794164"/>
            <a:ext cx="2124830" cy="1547857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Les électrons se comportent comme des ondes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98F924E-8147-3EB1-97B6-2BC6B764D90D}"/>
              </a:ext>
            </a:extLst>
          </p:cNvPr>
          <p:cNvGrpSpPr/>
          <p:nvPr/>
        </p:nvGrpSpPr>
        <p:grpSpPr>
          <a:xfrm>
            <a:off x="9550366" y="1014457"/>
            <a:ext cx="1552069" cy="2138158"/>
            <a:chOff x="9550366" y="1014457"/>
            <a:chExt cx="1552069" cy="213815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088910F-811A-1803-D516-28A71C03D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38682" y="1014457"/>
              <a:ext cx="1375439" cy="1800501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44B5A10-05CD-EF3F-8B1B-673225A16443}"/>
                </a:ext>
              </a:extLst>
            </p:cNvPr>
            <p:cNvSpPr txBox="1"/>
            <p:nvPr/>
          </p:nvSpPr>
          <p:spPr>
            <a:xfrm>
              <a:off x="9550366" y="2891005"/>
              <a:ext cx="15520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Source </a:t>
              </a:r>
              <a:r>
                <a:rPr lang="fr-FR" sz="1100" dirty="0" err="1"/>
                <a:t>Wikipedia</a:t>
              </a:r>
              <a:endParaRPr lang="fr-FR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0477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3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591134F-3727-4174-A939-DB021DCF3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2DD1D6E-7835-41DC-B6A1-DC5ED0AF6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3F39C1-0C7D-466C-BD26-A93B68513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62</a:t>
            </a:fld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5E35259-A921-4705-BA78-8D0454446310}"/>
              </a:ext>
            </a:extLst>
          </p:cNvPr>
          <p:cNvSpPr txBox="1"/>
          <p:nvPr/>
        </p:nvSpPr>
        <p:spPr>
          <a:xfrm>
            <a:off x="4107058" y="4762901"/>
            <a:ext cx="4083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La lumière est onde </a:t>
            </a:r>
            <a:r>
              <a:rPr lang="fr-FR" dirty="0">
                <a:solidFill>
                  <a:srgbClr val="FF0000"/>
                </a:solidFill>
              </a:rPr>
              <a:t>ET</a:t>
            </a:r>
            <a:r>
              <a:rPr lang="fr-FR" dirty="0">
                <a:solidFill>
                  <a:srgbClr val="0070C0"/>
                </a:solidFill>
              </a:rPr>
              <a:t> corpuscule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D5BC722-D75C-42F5-8A58-F67AFB2EAC8D}"/>
              </a:ext>
            </a:extLst>
          </p:cNvPr>
          <p:cNvGrpSpPr/>
          <p:nvPr/>
        </p:nvGrpSpPr>
        <p:grpSpPr>
          <a:xfrm>
            <a:off x="8415191" y="1865306"/>
            <a:ext cx="1721724" cy="2400424"/>
            <a:chOff x="8247707" y="2634770"/>
            <a:chExt cx="2075600" cy="292583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6E572B4-4606-44BC-9EBC-08FEF9EC6F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8307" y="2634770"/>
              <a:ext cx="19050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40BAADCD-1F12-4175-AF9A-818A39F6E1CC}"/>
                </a:ext>
              </a:extLst>
            </p:cNvPr>
            <p:cNvSpPr txBox="1"/>
            <p:nvPr/>
          </p:nvSpPr>
          <p:spPr>
            <a:xfrm>
              <a:off x="8247707" y="5314384"/>
              <a:ext cx="1905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Wikipédia : Huygens</a:t>
              </a:r>
            </a:p>
          </p:txBody>
        </p:sp>
      </p:grp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0DA84000-DCD0-4C6E-9525-CD0FA34D2F68}"/>
              </a:ext>
            </a:extLst>
          </p:cNvPr>
          <p:cNvSpPr/>
          <p:nvPr/>
        </p:nvSpPr>
        <p:spPr>
          <a:xfrm>
            <a:off x="6083929" y="1751840"/>
            <a:ext cx="161826" cy="2430853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FFFF"/>
              </a:highlight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AD8EAD8-FB35-4D53-80E9-8A8DFCED6E18}"/>
              </a:ext>
            </a:extLst>
          </p:cNvPr>
          <p:cNvSpPr/>
          <p:nvPr/>
        </p:nvSpPr>
        <p:spPr>
          <a:xfrm>
            <a:off x="3546745" y="1548268"/>
            <a:ext cx="244443" cy="95061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0" name="ZoneTexte 1039">
            <a:extLst>
              <a:ext uri="{FF2B5EF4-FFF2-40B4-BE49-F238E27FC236}">
                <a16:creationId xmlns:a16="http://schemas.microsoft.com/office/drawing/2014/main" id="{4854D53F-ADEC-4279-B031-2DB10B57107D}"/>
              </a:ext>
            </a:extLst>
          </p:cNvPr>
          <p:cNvSpPr txBox="1"/>
          <p:nvPr/>
        </p:nvSpPr>
        <p:spPr>
          <a:xfrm>
            <a:off x="2353758" y="1052683"/>
            <a:ext cx="1874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Corpuscule</a:t>
            </a:r>
          </a:p>
        </p:txBody>
      </p:sp>
      <p:grpSp>
        <p:nvGrpSpPr>
          <p:cNvPr id="1045" name="Groupe 1044">
            <a:extLst>
              <a:ext uri="{FF2B5EF4-FFF2-40B4-BE49-F238E27FC236}">
                <a16:creationId xmlns:a16="http://schemas.microsoft.com/office/drawing/2014/main" id="{68C14789-C4FA-460C-8519-63266D47D979}"/>
              </a:ext>
            </a:extLst>
          </p:cNvPr>
          <p:cNvGrpSpPr/>
          <p:nvPr/>
        </p:nvGrpSpPr>
        <p:grpSpPr>
          <a:xfrm>
            <a:off x="2508535" y="1856950"/>
            <a:ext cx="1532503" cy="1866322"/>
            <a:chOff x="2182617" y="1856950"/>
            <a:chExt cx="1532503" cy="1866322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634C65C-A957-4AD7-A4B0-CE7124BCA8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" t="13739" r="58570" b="11278"/>
            <a:stretch/>
          </p:blipFill>
          <p:spPr>
            <a:xfrm>
              <a:off x="2182617" y="1867312"/>
              <a:ext cx="714786" cy="1855960"/>
            </a:xfrm>
            <a:prstGeom prst="rect">
              <a:avLst/>
            </a:prstGeom>
          </p:spPr>
        </p:pic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356CD3A0-FEB5-4886-B3C6-D314ED19628A}"/>
                </a:ext>
              </a:extLst>
            </p:cNvPr>
            <p:cNvSpPr/>
            <p:nvPr/>
          </p:nvSpPr>
          <p:spPr>
            <a:xfrm>
              <a:off x="2884033" y="2250757"/>
              <a:ext cx="47311" cy="5432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F9E9CBD-B3D4-4FD9-9A3D-BC8AA1C950F1}"/>
                </a:ext>
              </a:extLst>
            </p:cNvPr>
            <p:cNvSpPr/>
            <p:nvPr/>
          </p:nvSpPr>
          <p:spPr>
            <a:xfrm>
              <a:off x="3158884" y="2250757"/>
              <a:ext cx="47311" cy="5432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9AA65C23-DF06-492C-B61F-A5D7E24719D1}"/>
                </a:ext>
              </a:extLst>
            </p:cNvPr>
            <p:cNvSpPr/>
            <p:nvPr/>
          </p:nvSpPr>
          <p:spPr>
            <a:xfrm>
              <a:off x="3015261" y="2525378"/>
              <a:ext cx="47311" cy="5432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7C834929-D6FE-402D-AC1F-07A0B202D347}"/>
                </a:ext>
              </a:extLst>
            </p:cNvPr>
            <p:cNvSpPr/>
            <p:nvPr/>
          </p:nvSpPr>
          <p:spPr>
            <a:xfrm>
              <a:off x="3032345" y="2768131"/>
              <a:ext cx="47311" cy="5432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BD538391-3737-45E4-98B8-CC8F37881430}"/>
                </a:ext>
              </a:extLst>
            </p:cNvPr>
            <p:cNvSpPr/>
            <p:nvPr/>
          </p:nvSpPr>
          <p:spPr>
            <a:xfrm>
              <a:off x="3419845" y="2611386"/>
              <a:ext cx="47311" cy="5432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224D6F90-CB7A-4D44-8949-44CE2AAF5939}"/>
                </a:ext>
              </a:extLst>
            </p:cNvPr>
            <p:cNvSpPr/>
            <p:nvPr/>
          </p:nvSpPr>
          <p:spPr>
            <a:xfrm>
              <a:off x="3545274" y="2305078"/>
              <a:ext cx="47311" cy="5432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5AD73DF3-3D34-4472-B0EB-A089FEE1DD9C}"/>
                </a:ext>
              </a:extLst>
            </p:cNvPr>
            <p:cNvCxnSpPr>
              <a:stCxn id="14" idx="3"/>
              <a:endCxn id="23" idx="2"/>
            </p:cNvCxnSpPr>
            <p:nvPr/>
          </p:nvCxnSpPr>
          <p:spPr>
            <a:xfrm>
              <a:off x="2897403" y="2795292"/>
              <a:ext cx="134942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A9498BF1-2815-461A-BDF7-156EF7816729}"/>
                </a:ext>
              </a:extLst>
            </p:cNvPr>
            <p:cNvCxnSpPr>
              <a:cxnSpLocks/>
              <a:endCxn id="24" idx="2"/>
            </p:cNvCxnSpPr>
            <p:nvPr/>
          </p:nvCxnSpPr>
          <p:spPr>
            <a:xfrm flipV="1">
              <a:off x="2884033" y="2638547"/>
              <a:ext cx="535812" cy="31506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BF5D6985-2813-4B35-99CC-491DBAC688DC}"/>
                </a:ext>
              </a:extLst>
            </p:cNvPr>
            <p:cNvCxnSpPr>
              <a:cxnSpLocks/>
              <a:endCxn id="21" idx="2"/>
            </p:cNvCxnSpPr>
            <p:nvPr/>
          </p:nvCxnSpPr>
          <p:spPr>
            <a:xfrm flipV="1">
              <a:off x="2822524" y="2277918"/>
              <a:ext cx="336360" cy="191542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6C1FD658-7D1F-4D16-B9DE-541D2590308F}"/>
                </a:ext>
              </a:extLst>
            </p:cNvPr>
            <p:cNvCxnSpPr>
              <a:cxnSpLocks/>
            </p:cNvCxnSpPr>
            <p:nvPr/>
          </p:nvCxnSpPr>
          <p:spPr>
            <a:xfrm>
              <a:off x="3091413" y="2795293"/>
              <a:ext cx="249153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2E0F8CEA-0C7D-41A8-8C10-202A5DF313DE}"/>
                </a:ext>
              </a:extLst>
            </p:cNvPr>
            <p:cNvCxnSpPr>
              <a:cxnSpLocks/>
            </p:cNvCxnSpPr>
            <p:nvPr/>
          </p:nvCxnSpPr>
          <p:spPr>
            <a:xfrm>
              <a:off x="3477803" y="2638546"/>
              <a:ext cx="237317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1DDA6A44-3120-4E67-9F22-8E6D273D62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6195" y="2105902"/>
              <a:ext cx="271608" cy="15391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16967179-12BA-4703-A775-C80706AE7A1B}"/>
                </a:ext>
              </a:extLst>
            </p:cNvPr>
            <p:cNvCxnSpPr>
              <a:cxnSpLocks/>
              <a:endCxn id="26" idx="7"/>
            </p:cNvCxnSpPr>
            <p:nvPr/>
          </p:nvCxnSpPr>
          <p:spPr>
            <a:xfrm flipV="1">
              <a:off x="2860768" y="2313033"/>
              <a:ext cx="724888" cy="26573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E91DC761-3858-49A7-9ADF-F10FBC6A94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15317" y="2293614"/>
              <a:ext cx="205741" cy="109756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9" name="Ellipse 1038">
              <a:extLst>
                <a:ext uri="{FF2B5EF4-FFF2-40B4-BE49-F238E27FC236}">
                  <a16:creationId xmlns:a16="http://schemas.microsoft.com/office/drawing/2014/main" id="{328F2AD6-3CF1-4045-A885-1BE28532F41D}"/>
                </a:ext>
              </a:extLst>
            </p:cNvPr>
            <p:cNvSpPr/>
            <p:nvPr/>
          </p:nvSpPr>
          <p:spPr>
            <a:xfrm>
              <a:off x="2733868" y="1856950"/>
              <a:ext cx="223131" cy="5464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ADBB2AE5-FAD8-4733-8B5E-96B2592E8E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67990" y="2238448"/>
              <a:ext cx="205741" cy="109756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ZoneTexte 54">
            <a:extLst>
              <a:ext uri="{FF2B5EF4-FFF2-40B4-BE49-F238E27FC236}">
                <a16:creationId xmlns:a16="http://schemas.microsoft.com/office/drawing/2014/main" id="{C5143ABA-3F73-4AD0-80DD-1957A8A8B307}"/>
              </a:ext>
            </a:extLst>
          </p:cNvPr>
          <p:cNvSpPr txBox="1"/>
          <p:nvPr/>
        </p:nvSpPr>
        <p:spPr>
          <a:xfrm>
            <a:off x="8456785" y="1086465"/>
            <a:ext cx="111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Onde</a:t>
            </a: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D053F3B6-9A37-4E09-975E-64F65A1BE5DA}"/>
              </a:ext>
            </a:extLst>
          </p:cNvPr>
          <p:cNvSpPr/>
          <p:nvPr/>
        </p:nvSpPr>
        <p:spPr>
          <a:xfrm>
            <a:off x="6119187" y="2218955"/>
            <a:ext cx="100924" cy="55493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7A25F7C-AE76-40C6-B428-DC817D70CAA7}"/>
              </a:ext>
            </a:extLst>
          </p:cNvPr>
          <p:cNvSpPr/>
          <p:nvPr/>
        </p:nvSpPr>
        <p:spPr>
          <a:xfrm>
            <a:off x="6117352" y="2778916"/>
            <a:ext cx="100924" cy="55493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C97778E-3F32-4B05-9353-AF9C4AB21302}"/>
              </a:ext>
            </a:extLst>
          </p:cNvPr>
          <p:cNvSpPr/>
          <p:nvPr/>
        </p:nvSpPr>
        <p:spPr>
          <a:xfrm>
            <a:off x="6121310" y="3321286"/>
            <a:ext cx="100924" cy="5549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2" name="ZoneTexte 1041">
            <a:extLst>
              <a:ext uri="{FF2B5EF4-FFF2-40B4-BE49-F238E27FC236}">
                <a16:creationId xmlns:a16="http://schemas.microsoft.com/office/drawing/2014/main" id="{D3CF9AFA-0F96-42BC-87A7-6FA310BD28D6}"/>
              </a:ext>
            </a:extLst>
          </p:cNvPr>
          <p:cNvSpPr txBox="1"/>
          <p:nvPr/>
        </p:nvSpPr>
        <p:spPr>
          <a:xfrm>
            <a:off x="5382354" y="2147746"/>
            <a:ext cx="881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</a:rPr>
              <a:t>XVIII</a:t>
            </a:r>
            <a:r>
              <a:rPr lang="fr-FR" sz="1400" baseline="30000" dirty="0">
                <a:highlight>
                  <a:srgbClr val="FFFF00"/>
                </a:highlight>
              </a:rPr>
              <a:t>ème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812F5C44-FE1A-4A1D-9B70-55F07B728DEB}"/>
              </a:ext>
            </a:extLst>
          </p:cNvPr>
          <p:cNvSpPr txBox="1"/>
          <p:nvPr/>
        </p:nvSpPr>
        <p:spPr>
          <a:xfrm>
            <a:off x="5406939" y="2714301"/>
            <a:ext cx="1017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00FF00"/>
                </a:highlight>
              </a:rPr>
              <a:t>XIX</a:t>
            </a:r>
            <a:r>
              <a:rPr lang="fr-FR" sz="1400" baseline="30000" dirty="0">
                <a:highlight>
                  <a:srgbClr val="00FF00"/>
                </a:highlight>
              </a:rPr>
              <a:t>ème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18609372-5BB3-4635-93AF-F88359F8AA38}"/>
              </a:ext>
            </a:extLst>
          </p:cNvPr>
          <p:cNvSpPr txBox="1"/>
          <p:nvPr/>
        </p:nvSpPr>
        <p:spPr>
          <a:xfrm>
            <a:off x="5514800" y="3282097"/>
            <a:ext cx="714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FF0000"/>
                </a:highlight>
              </a:rPr>
              <a:t>XX</a:t>
            </a:r>
            <a:r>
              <a:rPr lang="fr-FR" sz="1400" baseline="30000" dirty="0">
                <a:highlight>
                  <a:srgbClr val="FF0000"/>
                </a:highlight>
              </a:rPr>
              <a:t>ème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4C2456C5-293A-40F3-9CF0-0EDF569214F1}"/>
              </a:ext>
            </a:extLst>
          </p:cNvPr>
          <p:cNvSpPr txBox="1"/>
          <p:nvPr/>
        </p:nvSpPr>
        <p:spPr>
          <a:xfrm>
            <a:off x="6148769" y="1532324"/>
            <a:ext cx="881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00FFFF"/>
                </a:highlight>
              </a:rPr>
              <a:t>XVII</a:t>
            </a:r>
            <a:r>
              <a:rPr lang="fr-FR" sz="1400" baseline="30000" dirty="0">
                <a:highlight>
                  <a:srgbClr val="00FFFF"/>
                </a:highlight>
              </a:rPr>
              <a:t>ème</a:t>
            </a:r>
          </a:p>
        </p:txBody>
      </p:sp>
      <p:sp>
        <p:nvSpPr>
          <p:cNvPr id="1043" name="Rectangle : coins arrondis 1042">
            <a:extLst>
              <a:ext uri="{FF2B5EF4-FFF2-40B4-BE49-F238E27FC236}">
                <a16:creationId xmlns:a16="http://schemas.microsoft.com/office/drawing/2014/main" id="{033A78E4-FC22-41E3-8D0A-F7D931969C57}"/>
              </a:ext>
            </a:extLst>
          </p:cNvPr>
          <p:cNvSpPr/>
          <p:nvPr/>
        </p:nvSpPr>
        <p:spPr>
          <a:xfrm>
            <a:off x="4351031" y="1686212"/>
            <a:ext cx="1018556" cy="58476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Descartes, Newton</a:t>
            </a:r>
          </a:p>
        </p:txBody>
      </p:sp>
      <p:sp>
        <p:nvSpPr>
          <p:cNvPr id="65" name="Rectangle : coins arrondis 64">
            <a:extLst>
              <a:ext uri="{FF2B5EF4-FFF2-40B4-BE49-F238E27FC236}">
                <a16:creationId xmlns:a16="http://schemas.microsoft.com/office/drawing/2014/main" id="{9DBB3729-C18F-4FA6-A320-17BDF8815F9E}"/>
              </a:ext>
            </a:extLst>
          </p:cNvPr>
          <p:cNvSpPr/>
          <p:nvPr/>
        </p:nvSpPr>
        <p:spPr>
          <a:xfrm>
            <a:off x="6960754" y="1698925"/>
            <a:ext cx="1016796" cy="4839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Newton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</a:rPr>
              <a:t>Huygens</a:t>
            </a:r>
          </a:p>
        </p:txBody>
      </p:sp>
      <p:sp>
        <p:nvSpPr>
          <p:cNvPr id="66" name="Rectangle : coins arrondis 65">
            <a:extLst>
              <a:ext uri="{FF2B5EF4-FFF2-40B4-BE49-F238E27FC236}">
                <a16:creationId xmlns:a16="http://schemas.microsoft.com/office/drawing/2014/main" id="{7F7A0358-1E2E-4CFF-B8BE-5CC8AAD2786B}"/>
              </a:ext>
            </a:extLst>
          </p:cNvPr>
          <p:cNvSpPr/>
          <p:nvPr/>
        </p:nvSpPr>
        <p:spPr>
          <a:xfrm>
            <a:off x="6980976" y="2768131"/>
            <a:ext cx="1016795" cy="61703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Young, Fresnel, Maxwell</a:t>
            </a:r>
          </a:p>
        </p:txBody>
      </p:sp>
      <p:sp>
        <p:nvSpPr>
          <p:cNvPr id="68" name="Rectangle : coins arrondis 67">
            <a:extLst>
              <a:ext uri="{FF2B5EF4-FFF2-40B4-BE49-F238E27FC236}">
                <a16:creationId xmlns:a16="http://schemas.microsoft.com/office/drawing/2014/main" id="{7621526B-F199-48BC-B40F-2ADD185B5BDC}"/>
              </a:ext>
            </a:extLst>
          </p:cNvPr>
          <p:cNvSpPr/>
          <p:nvPr/>
        </p:nvSpPr>
        <p:spPr>
          <a:xfrm>
            <a:off x="4369978" y="3377370"/>
            <a:ext cx="1018556" cy="58476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Planck Einstein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F8873C1-75A3-9D9F-9EF9-1CBF1F009B67}"/>
              </a:ext>
            </a:extLst>
          </p:cNvPr>
          <p:cNvSpPr txBox="1"/>
          <p:nvPr/>
        </p:nvSpPr>
        <p:spPr>
          <a:xfrm>
            <a:off x="6778487" y="291684"/>
            <a:ext cx="459500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fr-FR" sz="1600" dirty="0">
                <a:solidFill>
                  <a:srgbClr val="FF0000"/>
                </a:solidFill>
              </a:rPr>
              <a:t>Dualité onde-corpuscule : la lumière (e-m)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3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6C3835C-78C2-42EB-9478-C1073777AC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8C8093-4F33-485A-8197-B02D3C23E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00D5D9-242A-4879-A3B0-2C850727B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63</a:t>
            </a:fld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D1B2AB0-E508-4192-A867-311E12A2EC98}"/>
              </a:ext>
            </a:extLst>
          </p:cNvPr>
          <p:cNvSpPr txBox="1"/>
          <p:nvPr/>
        </p:nvSpPr>
        <p:spPr>
          <a:xfrm>
            <a:off x="6038850" y="2676908"/>
            <a:ext cx="35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26" name="Picture 2" descr="Résultat de recherche d'images pour &quot;photoélectrique definition&quot;">
            <a:extLst>
              <a:ext uri="{FF2B5EF4-FFF2-40B4-BE49-F238E27FC236}">
                <a16:creationId xmlns:a16="http://schemas.microsoft.com/office/drawing/2014/main" id="{369AAC0F-8322-4E76-85F9-4DCE25774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78" y="1519522"/>
            <a:ext cx="1934014" cy="120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273D5EE-C696-4CBC-BF0C-27516FAA85BA}"/>
              </a:ext>
            </a:extLst>
          </p:cNvPr>
          <p:cNvSpPr txBox="1"/>
          <p:nvPr/>
        </p:nvSpPr>
        <p:spPr>
          <a:xfrm>
            <a:off x="2278647" y="1055724"/>
            <a:ext cx="633724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Effet photoélectrique (Einstein 1905)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E7811EC-1996-4440-B18A-F5EBD98C2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780" y="1519522"/>
            <a:ext cx="1478333" cy="106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39DC804-DCEB-4CB4-AA0F-38D5DF3E6304}"/>
                  </a:ext>
                </a:extLst>
              </p:cNvPr>
              <p:cNvSpPr txBox="1"/>
              <p:nvPr/>
            </p:nvSpPr>
            <p:spPr>
              <a:xfrm>
                <a:off x="2510756" y="3109639"/>
                <a:ext cx="6343650" cy="899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noProof="0" dirty="0"/>
                  <a:t>Pourquoi un seuil pour l’émission des électrons ?</a:t>
                </a:r>
              </a:p>
              <a:p>
                <a:r>
                  <a:rPr lang="fr-FR" sz="1600" noProof="0" dirty="0"/>
                  <a:t>Si </a:t>
                </a:r>
                <a14:m>
                  <m:oMath xmlns:m="http://schemas.openxmlformats.org/officeDocument/2006/math">
                    <m:r>
                      <a:rPr lang="fr-FR" sz="160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FR" sz="1600" i="1" noProof="0">
                        <a:latin typeface="Cambria Math" panose="02040503050406030204" pitchFamily="18" charset="0"/>
                      </a:rPr>
                      <m:t> &lt; </m:t>
                    </m:r>
                    <m:sSub>
                      <m:sSubPr>
                        <m:ctrlPr>
                          <a:rPr lang="fr-FR" sz="1600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 noProof="0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sz="1600" i="1" noProof="0">
                            <a:latin typeface="Cambria Math" panose="02040503050406030204" pitchFamily="18" charset="0"/>
                          </a:rPr>
                          <m:t>𝑐𝑟𝑖𝑡𝑖𝑞𝑢𝑒</m:t>
                        </m:r>
                      </m:sub>
                    </m:sSub>
                  </m:oMath>
                </a14:m>
                <a:r>
                  <a:rPr lang="fr-FR" sz="1600" noProof="0" dirty="0"/>
                  <a:t>  	Rien , pas d’émission</a:t>
                </a:r>
              </a:p>
              <a:p>
                <a:r>
                  <a:rPr lang="fr-FR" sz="1600" noProof="0" dirty="0"/>
                  <a:t>Si </a:t>
                </a:r>
                <a14:m>
                  <m:oMath xmlns:m="http://schemas.openxmlformats.org/officeDocument/2006/math">
                    <m:r>
                      <a:rPr lang="fr-FR" sz="160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FR" sz="1600" i="1" noProof="0">
                        <a:latin typeface="Cambria Math" panose="02040503050406030204" pitchFamily="18" charset="0"/>
                      </a:rPr>
                      <m:t>&gt; </m:t>
                    </m:r>
                    <m:sSub>
                      <m:sSubPr>
                        <m:ctrlPr>
                          <a:rPr lang="fr-FR" sz="1600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 noProof="0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sz="1600" i="1" noProof="0">
                            <a:latin typeface="Cambria Math" panose="02040503050406030204" pitchFamily="18" charset="0"/>
                          </a:rPr>
                          <m:t>𝑐𝑟𝑖𝑡𝑖𝑞𝑢𝑒</m:t>
                        </m:r>
                      </m:sub>
                    </m:sSub>
                  </m:oMath>
                </a14:m>
                <a:r>
                  <a:rPr lang="fr-FR" sz="1600" noProof="0" dirty="0"/>
                  <a:t>	        émission d’électrons   </a:t>
                </a:r>
                <a14:m>
                  <m:oMath xmlns:m="http://schemas.openxmlformats.org/officeDocument/2006/math">
                    <m:r>
                      <a:rPr lang="fr-FR" sz="1600" i="1" noProof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FR" sz="1600" i="1" noProof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i="1" noProof="0">
                        <a:latin typeface="Cambria Math" panose="02040503050406030204" pitchFamily="18" charset="0"/>
                      </a:rPr>
                      <m:t>h</m:t>
                    </m:r>
                    <m:r>
                      <a:rPr lang="fr-FR" sz="1600" i="1" noProof="0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fr-FR" sz="1600" i="1" noProof="0">
                        <a:latin typeface="Cambria Math" panose="02040503050406030204" pitchFamily="18" charset="0"/>
                      </a:rPr>
                      <m:t> −</m:t>
                    </m:r>
                    <m:sSub>
                      <m:sSubPr>
                        <m:ctrlPr>
                          <a:rPr lang="fr-FR" sz="1600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 noProof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600" i="1" noProof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fr-FR" sz="1600" i="1" noProof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39DC804-DCEB-4CB4-AA0F-38D5DF3E6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0756" y="3109639"/>
                <a:ext cx="6343650" cy="899733"/>
              </a:xfrm>
              <a:prstGeom prst="rect">
                <a:avLst/>
              </a:prstGeom>
              <a:blipFill>
                <a:blip r:embed="rId4"/>
                <a:stretch>
                  <a:fillRect l="-865" t="-3378" b="-47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E3BFB8E-ED26-4789-9F9E-0D7D7F10479C}"/>
                  </a:ext>
                </a:extLst>
              </p:cNvPr>
              <p:cNvSpPr txBox="1"/>
              <p:nvPr/>
            </p:nvSpPr>
            <p:spPr>
              <a:xfrm>
                <a:off x="2410757" y="4535089"/>
                <a:ext cx="4974018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rgbClr val="FF0000"/>
                    </a:solidFill>
                  </a:rPr>
                  <a:t>La lumière interagit avec la matière par paquets (photons) d’énergie </a:t>
                </a:r>
                <a14:m>
                  <m:oMath xmlns:m="http://schemas.openxmlformats.org/officeDocument/2006/math">
                    <m:r>
                      <a:rPr lang="fr-FR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FR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GB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E3BFB8E-ED26-4789-9F9E-0D7D7F104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0757" y="4535089"/>
                <a:ext cx="4974018" cy="646331"/>
              </a:xfrm>
              <a:prstGeom prst="rect">
                <a:avLst/>
              </a:prstGeom>
              <a:blipFill>
                <a:blip r:embed="rId5"/>
                <a:stretch>
                  <a:fillRect l="-856" t="-4630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5C8B457F-AB90-7150-7177-8C771A5735EA}"/>
              </a:ext>
            </a:extLst>
          </p:cNvPr>
          <p:cNvSpPr txBox="1"/>
          <p:nvPr/>
        </p:nvSpPr>
        <p:spPr>
          <a:xfrm>
            <a:off x="6778487" y="291684"/>
            <a:ext cx="459500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Bifurcation vers la mécanique quantique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5" name="Nuage 4">
            <a:extLst>
              <a:ext uri="{FF2B5EF4-FFF2-40B4-BE49-F238E27FC236}">
                <a16:creationId xmlns:a16="http://schemas.microsoft.com/office/drawing/2014/main" id="{FBB8CD15-1776-8BEA-94A1-8865F4F0701E}"/>
              </a:ext>
            </a:extLst>
          </p:cNvPr>
          <p:cNvSpPr/>
          <p:nvPr/>
        </p:nvSpPr>
        <p:spPr>
          <a:xfrm>
            <a:off x="8660689" y="3711221"/>
            <a:ext cx="2496054" cy="1739306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La lumière (ondes </a:t>
            </a:r>
            <a:r>
              <a:rPr lang="fr-FR" sz="1400" dirty="0" err="1"/>
              <a:t>em</a:t>
            </a:r>
            <a:r>
              <a:rPr lang="fr-FR" sz="1400" dirty="0"/>
              <a:t>) se comportent comme des corpuscules</a:t>
            </a:r>
          </a:p>
        </p:txBody>
      </p:sp>
    </p:spTree>
    <p:extLst>
      <p:ext uri="{BB962C8B-B14F-4D97-AF65-F5344CB8AC3E}">
        <p14:creationId xmlns:p14="http://schemas.microsoft.com/office/powerpoint/2010/main" val="24082719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DBC76-EA6F-351D-0F39-91B7752AF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4F584C7-CA83-F3CF-7F30-ADEE1D2C7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69FBA8C-2AED-069C-EAB3-CEE0B9A12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692320-B8C6-52F9-E9C6-96A369358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64</a:t>
            </a:fld>
            <a:endParaRPr lang="en-GB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8215D-01CB-6D62-B009-D768DDEC718A}"/>
              </a:ext>
            </a:extLst>
          </p:cNvPr>
          <p:cNvSpPr txBox="1"/>
          <p:nvPr/>
        </p:nvSpPr>
        <p:spPr>
          <a:xfrm>
            <a:off x="6778487" y="291684"/>
            <a:ext cx="459500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Bifurcation vers la mécanique quantique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871F6C7-FFBA-5C87-EEA8-BA421A2BB00E}"/>
              </a:ext>
            </a:extLst>
          </p:cNvPr>
          <p:cNvSpPr txBox="1"/>
          <p:nvPr/>
        </p:nvSpPr>
        <p:spPr>
          <a:xfrm>
            <a:off x="4156307" y="2650571"/>
            <a:ext cx="4595002" cy="584775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Comment concilier l’inconciliable</a:t>
            </a:r>
          </a:p>
          <a:p>
            <a:pPr algn="ctr"/>
            <a:r>
              <a:rPr lang="fr-FR" sz="1600" dirty="0">
                <a:solidFill>
                  <a:srgbClr val="FF0000"/>
                </a:solidFill>
              </a:rPr>
              <a:t>Onde</a:t>
            </a:r>
            <a:r>
              <a:rPr lang="fr-FR" sz="1600" dirty="0">
                <a:solidFill>
                  <a:srgbClr val="FF0000"/>
                </a:solidFill>
                <a:sym typeface="Wingdings" panose="05000000000000000000" pitchFamily="2" charset="2"/>
              </a:rPr>
              <a:t>  corpuscule ?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8970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6AB87ED-265B-443E-84AF-6202233D5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98935E-E978-449D-841E-69CCD95B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65</a:t>
            </a:fld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AEF472-55BE-4444-A8F4-0F5DCC2D38EB}"/>
              </a:ext>
            </a:extLst>
          </p:cNvPr>
          <p:cNvSpPr txBox="1"/>
          <p:nvPr/>
        </p:nvSpPr>
        <p:spPr>
          <a:xfrm>
            <a:off x="2709168" y="1343932"/>
            <a:ext cx="8343145" cy="369332"/>
          </a:xfrm>
          <a:custGeom>
            <a:avLst/>
            <a:gdLst>
              <a:gd name="csX0" fmla="*/ 0 w 8343145"/>
              <a:gd name="csY0" fmla="*/ 0 h 369332"/>
              <a:gd name="csX1" fmla="*/ 429076 w 8343145"/>
              <a:gd name="csY1" fmla="*/ 0 h 369332"/>
              <a:gd name="csX2" fmla="*/ 941584 w 8343145"/>
              <a:gd name="csY2" fmla="*/ 0 h 369332"/>
              <a:gd name="csX3" fmla="*/ 1620954 w 8343145"/>
              <a:gd name="csY3" fmla="*/ 0 h 369332"/>
              <a:gd name="csX4" fmla="*/ 2300324 w 8343145"/>
              <a:gd name="csY4" fmla="*/ 0 h 369332"/>
              <a:gd name="csX5" fmla="*/ 2979695 w 8343145"/>
              <a:gd name="csY5" fmla="*/ 0 h 369332"/>
              <a:gd name="csX6" fmla="*/ 3575634 w 8343145"/>
              <a:gd name="csY6" fmla="*/ 0 h 369332"/>
              <a:gd name="csX7" fmla="*/ 3921278 w 8343145"/>
              <a:gd name="csY7" fmla="*/ 0 h 369332"/>
              <a:gd name="csX8" fmla="*/ 4684080 w 8343145"/>
              <a:gd name="csY8" fmla="*/ 0 h 369332"/>
              <a:gd name="csX9" fmla="*/ 5196587 w 8343145"/>
              <a:gd name="csY9" fmla="*/ 0 h 369332"/>
              <a:gd name="csX10" fmla="*/ 5709095 w 8343145"/>
              <a:gd name="csY10" fmla="*/ 0 h 369332"/>
              <a:gd name="csX11" fmla="*/ 6054740 w 8343145"/>
              <a:gd name="csY11" fmla="*/ 0 h 369332"/>
              <a:gd name="csX12" fmla="*/ 6400384 w 8343145"/>
              <a:gd name="csY12" fmla="*/ 0 h 369332"/>
              <a:gd name="csX13" fmla="*/ 6829460 w 8343145"/>
              <a:gd name="csY13" fmla="*/ 0 h 369332"/>
              <a:gd name="csX14" fmla="*/ 7592262 w 8343145"/>
              <a:gd name="csY14" fmla="*/ 0 h 369332"/>
              <a:gd name="csX15" fmla="*/ 8343145 w 8343145"/>
              <a:gd name="csY15" fmla="*/ 0 h 369332"/>
              <a:gd name="csX16" fmla="*/ 8343145 w 8343145"/>
              <a:gd name="csY16" fmla="*/ 369332 h 369332"/>
              <a:gd name="csX17" fmla="*/ 7997500 w 8343145"/>
              <a:gd name="csY17" fmla="*/ 369332 h 369332"/>
              <a:gd name="csX18" fmla="*/ 7568424 w 8343145"/>
              <a:gd name="csY18" fmla="*/ 369332 h 369332"/>
              <a:gd name="csX19" fmla="*/ 6805623 w 8343145"/>
              <a:gd name="csY19" fmla="*/ 369332 h 369332"/>
              <a:gd name="csX20" fmla="*/ 6293115 w 8343145"/>
              <a:gd name="csY20" fmla="*/ 369332 h 369332"/>
              <a:gd name="csX21" fmla="*/ 5780608 w 8343145"/>
              <a:gd name="csY21" fmla="*/ 369332 h 369332"/>
              <a:gd name="csX22" fmla="*/ 5434963 w 8343145"/>
              <a:gd name="csY22" fmla="*/ 369332 h 369332"/>
              <a:gd name="csX23" fmla="*/ 5089318 w 8343145"/>
              <a:gd name="csY23" fmla="*/ 369332 h 369332"/>
              <a:gd name="csX24" fmla="*/ 4326517 w 8343145"/>
              <a:gd name="csY24" fmla="*/ 369332 h 369332"/>
              <a:gd name="csX25" fmla="*/ 3563715 w 8343145"/>
              <a:gd name="csY25" fmla="*/ 369332 h 369332"/>
              <a:gd name="csX26" fmla="*/ 3051207 w 8343145"/>
              <a:gd name="csY26" fmla="*/ 369332 h 369332"/>
              <a:gd name="csX27" fmla="*/ 2705563 w 8343145"/>
              <a:gd name="csY27" fmla="*/ 369332 h 369332"/>
              <a:gd name="csX28" fmla="*/ 2359918 w 8343145"/>
              <a:gd name="csY28" fmla="*/ 369332 h 369332"/>
              <a:gd name="csX29" fmla="*/ 2014274 w 8343145"/>
              <a:gd name="csY29" fmla="*/ 369332 h 369332"/>
              <a:gd name="csX30" fmla="*/ 1585198 w 8343145"/>
              <a:gd name="csY30" fmla="*/ 369332 h 369332"/>
              <a:gd name="csX31" fmla="*/ 822396 w 8343145"/>
              <a:gd name="csY31" fmla="*/ 369332 h 369332"/>
              <a:gd name="csX32" fmla="*/ 0 w 8343145"/>
              <a:gd name="csY32" fmla="*/ 369332 h 369332"/>
              <a:gd name="csX33" fmla="*/ 0 w 8343145"/>
              <a:gd name="csY33" fmla="*/ 0 h 3693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</a:cxnLst>
            <a:rect l="l" t="t" r="r" b="b"/>
            <a:pathLst>
              <a:path w="8343145" h="369332" extrusionOk="0">
                <a:moveTo>
                  <a:pt x="0" y="0"/>
                </a:moveTo>
                <a:cubicBezTo>
                  <a:pt x="167099" y="-29521"/>
                  <a:pt x="320965" y="37990"/>
                  <a:pt x="429076" y="0"/>
                </a:cubicBezTo>
                <a:cubicBezTo>
                  <a:pt x="537187" y="-37990"/>
                  <a:pt x="789293" y="17310"/>
                  <a:pt x="941584" y="0"/>
                </a:cubicBezTo>
                <a:cubicBezTo>
                  <a:pt x="1093875" y="-17310"/>
                  <a:pt x="1370223" y="65374"/>
                  <a:pt x="1620954" y="0"/>
                </a:cubicBezTo>
                <a:cubicBezTo>
                  <a:pt x="1871685" y="-65374"/>
                  <a:pt x="2108769" y="32302"/>
                  <a:pt x="2300324" y="0"/>
                </a:cubicBezTo>
                <a:cubicBezTo>
                  <a:pt x="2491879" y="-32302"/>
                  <a:pt x="2679485" y="29116"/>
                  <a:pt x="2979695" y="0"/>
                </a:cubicBezTo>
                <a:cubicBezTo>
                  <a:pt x="3279905" y="-29116"/>
                  <a:pt x="3344775" y="52473"/>
                  <a:pt x="3575634" y="0"/>
                </a:cubicBezTo>
                <a:cubicBezTo>
                  <a:pt x="3806493" y="-52473"/>
                  <a:pt x="3830173" y="41329"/>
                  <a:pt x="3921278" y="0"/>
                </a:cubicBezTo>
                <a:cubicBezTo>
                  <a:pt x="4012383" y="-41329"/>
                  <a:pt x="4371020" y="22294"/>
                  <a:pt x="4684080" y="0"/>
                </a:cubicBezTo>
                <a:cubicBezTo>
                  <a:pt x="4997140" y="-22294"/>
                  <a:pt x="4983219" y="43990"/>
                  <a:pt x="5196587" y="0"/>
                </a:cubicBezTo>
                <a:cubicBezTo>
                  <a:pt x="5409955" y="-43990"/>
                  <a:pt x="5562880" y="11249"/>
                  <a:pt x="5709095" y="0"/>
                </a:cubicBezTo>
                <a:cubicBezTo>
                  <a:pt x="5855310" y="-11249"/>
                  <a:pt x="5956921" y="3883"/>
                  <a:pt x="6054740" y="0"/>
                </a:cubicBezTo>
                <a:cubicBezTo>
                  <a:pt x="6152560" y="-3883"/>
                  <a:pt x="6257279" y="3418"/>
                  <a:pt x="6400384" y="0"/>
                </a:cubicBezTo>
                <a:cubicBezTo>
                  <a:pt x="6543489" y="-3418"/>
                  <a:pt x="6639035" y="45791"/>
                  <a:pt x="6829460" y="0"/>
                </a:cubicBezTo>
                <a:cubicBezTo>
                  <a:pt x="7019885" y="-45791"/>
                  <a:pt x="7414763" y="11626"/>
                  <a:pt x="7592262" y="0"/>
                </a:cubicBezTo>
                <a:cubicBezTo>
                  <a:pt x="7769761" y="-11626"/>
                  <a:pt x="8030528" y="24511"/>
                  <a:pt x="8343145" y="0"/>
                </a:cubicBezTo>
                <a:cubicBezTo>
                  <a:pt x="8346125" y="154246"/>
                  <a:pt x="8317122" y="276859"/>
                  <a:pt x="8343145" y="369332"/>
                </a:cubicBezTo>
                <a:cubicBezTo>
                  <a:pt x="8192627" y="371718"/>
                  <a:pt x="8124191" y="363913"/>
                  <a:pt x="7997500" y="369332"/>
                </a:cubicBezTo>
                <a:cubicBezTo>
                  <a:pt x="7870809" y="374751"/>
                  <a:pt x="7674088" y="328078"/>
                  <a:pt x="7568424" y="369332"/>
                </a:cubicBezTo>
                <a:cubicBezTo>
                  <a:pt x="7462760" y="410586"/>
                  <a:pt x="7183903" y="349231"/>
                  <a:pt x="6805623" y="369332"/>
                </a:cubicBezTo>
                <a:cubicBezTo>
                  <a:pt x="6427343" y="389433"/>
                  <a:pt x="6501113" y="317617"/>
                  <a:pt x="6293115" y="369332"/>
                </a:cubicBezTo>
                <a:cubicBezTo>
                  <a:pt x="6085117" y="421047"/>
                  <a:pt x="5902709" y="367472"/>
                  <a:pt x="5780608" y="369332"/>
                </a:cubicBezTo>
                <a:cubicBezTo>
                  <a:pt x="5658507" y="371192"/>
                  <a:pt x="5561795" y="343240"/>
                  <a:pt x="5434963" y="369332"/>
                </a:cubicBezTo>
                <a:cubicBezTo>
                  <a:pt x="5308131" y="395424"/>
                  <a:pt x="5259240" y="345220"/>
                  <a:pt x="5089318" y="369332"/>
                </a:cubicBezTo>
                <a:cubicBezTo>
                  <a:pt x="4919397" y="393444"/>
                  <a:pt x="4659235" y="297613"/>
                  <a:pt x="4326517" y="369332"/>
                </a:cubicBezTo>
                <a:cubicBezTo>
                  <a:pt x="3993799" y="441051"/>
                  <a:pt x="3782131" y="336382"/>
                  <a:pt x="3563715" y="369332"/>
                </a:cubicBezTo>
                <a:cubicBezTo>
                  <a:pt x="3345299" y="402282"/>
                  <a:pt x="3164688" y="356873"/>
                  <a:pt x="3051207" y="369332"/>
                </a:cubicBezTo>
                <a:cubicBezTo>
                  <a:pt x="2937726" y="381791"/>
                  <a:pt x="2796511" y="343737"/>
                  <a:pt x="2705563" y="369332"/>
                </a:cubicBezTo>
                <a:cubicBezTo>
                  <a:pt x="2614615" y="394927"/>
                  <a:pt x="2432907" y="368766"/>
                  <a:pt x="2359918" y="369332"/>
                </a:cubicBezTo>
                <a:cubicBezTo>
                  <a:pt x="2286930" y="369898"/>
                  <a:pt x="2108711" y="355788"/>
                  <a:pt x="2014274" y="369332"/>
                </a:cubicBezTo>
                <a:cubicBezTo>
                  <a:pt x="1919837" y="382876"/>
                  <a:pt x="1672124" y="369010"/>
                  <a:pt x="1585198" y="369332"/>
                </a:cubicBezTo>
                <a:cubicBezTo>
                  <a:pt x="1498272" y="369654"/>
                  <a:pt x="1103227" y="348408"/>
                  <a:pt x="822396" y="369332"/>
                </a:cubicBezTo>
                <a:cubicBezTo>
                  <a:pt x="541565" y="390256"/>
                  <a:pt x="194452" y="344385"/>
                  <a:pt x="0" y="369332"/>
                </a:cubicBezTo>
                <a:cubicBezTo>
                  <a:pt x="-8166" y="212120"/>
                  <a:pt x="715" y="146612"/>
                  <a:pt x="0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15280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dirty="0"/>
              <a:t>Voir dans le chapitre suivant  la bifurcation vers la mécanique quantique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BD3D584-4EA7-4E0E-A430-B5EDF353492E}"/>
              </a:ext>
            </a:extLst>
          </p:cNvPr>
          <p:cNvSpPr txBox="1"/>
          <p:nvPr/>
        </p:nvSpPr>
        <p:spPr>
          <a:xfrm>
            <a:off x="2709168" y="2258684"/>
            <a:ext cx="5303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Des vidéo conférences sur la chaîne YouTube : </a:t>
            </a:r>
            <a:r>
              <a:rPr lang="fr-FR" sz="1600" dirty="0">
                <a:solidFill>
                  <a:srgbClr val="FF0000"/>
                </a:solidFill>
              </a:rPr>
              <a:t>la Science de Bernie – Saison 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2706F2-15BA-4A97-84C4-3ACFD9397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597" y="4814132"/>
            <a:ext cx="2453989" cy="70674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21C7EAD-F763-4147-9D92-1E9F4D4C627D}"/>
              </a:ext>
            </a:extLst>
          </p:cNvPr>
          <p:cNvSpPr txBox="1"/>
          <p:nvPr/>
        </p:nvSpPr>
        <p:spPr>
          <a:xfrm>
            <a:off x="2709168" y="4936106"/>
            <a:ext cx="48776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Mon blog </a:t>
            </a:r>
            <a:r>
              <a:rPr lang="fr-FR" sz="1600" dirty="0">
                <a:hlinkClick r:id="rId3"/>
              </a:rPr>
              <a:t>https://un-peu-de-physique.fr/</a:t>
            </a:r>
            <a:r>
              <a:rPr lang="fr-FR" sz="1600" dirty="0"/>
              <a:t> </a:t>
            </a:r>
          </a:p>
          <a:p>
            <a:r>
              <a:rPr lang="fr-FR" sz="1600" dirty="0"/>
              <a:t>Des cours, des ressources…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D6846E0-39B1-4785-9C4C-30ED3172F59C}"/>
              </a:ext>
            </a:extLst>
          </p:cNvPr>
          <p:cNvSpPr txBox="1"/>
          <p:nvPr/>
        </p:nvSpPr>
        <p:spPr>
          <a:xfrm>
            <a:off x="8157171" y="357065"/>
            <a:ext cx="3241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2 infinis</a:t>
            </a:r>
          </a:p>
        </p:txBody>
      </p:sp>
      <p:pic>
        <p:nvPicPr>
          <p:cNvPr id="16" name="Image 15" descr="Une image contenant signe, dessin&#10;&#10;Description générée automatiquement">
            <a:extLst>
              <a:ext uri="{FF2B5EF4-FFF2-40B4-BE49-F238E27FC236}">
                <a16:creationId xmlns:a16="http://schemas.microsoft.com/office/drawing/2014/main" id="{759C7204-AF81-408B-82A3-6087B3E2D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530" y="2119963"/>
            <a:ext cx="1300603" cy="130060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FF047A7-E93C-2C3C-509B-9C863EDF2DE7}"/>
              </a:ext>
            </a:extLst>
          </p:cNvPr>
          <p:cNvSpPr txBox="1"/>
          <p:nvPr/>
        </p:nvSpPr>
        <p:spPr>
          <a:xfrm>
            <a:off x="4429089" y="3619490"/>
            <a:ext cx="2911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Des podcasts sur Spotify</a:t>
            </a:r>
          </a:p>
          <a:p>
            <a:r>
              <a:rPr lang="fr-FR" sz="1600" dirty="0">
                <a:hlinkClick r:id="rId5"/>
              </a:rPr>
              <a:t>La science de Bernie </a:t>
            </a:r>
            <a:endParaRPr lang="fr-FR" sz="1600" dirty="0"/>
          </a:p>
        </p:txBody>
      </p:sp>
      <p:pic>
        <p:nvPicPr>
          <p:cNvPr id="13" name="Image 12" descr="Une image contenant habits, personne, dessin, croquis&#10;&#10;Description générée automatiquement">
            <a:extLst>
              <a:ext uri="{FF2B5EF4-FFF2-40B4-BE49-F238E27FC236}">
                <a16:creationId xmlns:a16="http://schemas.microsoft.com/office/drawing/2014/main" id="{531500BB-E1F3-813C-91BB-FC62835629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168" y="3050133"/>
            <a:ext cx="1624267" cy="162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75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39FE710-E11E-9660-AECE-1573726E4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6D24847-F0D9-F5FE-E1C6-D9129CE93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7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FBEB7C-65DB-76B4-64E8-D0ABAD39DFB3}"/>
              </a:ext>
            </a:extLst>
          </p:cNvPr>
          <p:cNvSpPr txBox="1"/>
          <p:nvPr/>
        </p:nvSpPr>
        <p:spPr>
          <a:xfrm>
            <a:off x="2128345" y="1103991"/>
            <a:ext cx="8199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« </a:t>
            </a:r>
            <a:r>
              <a:rPr lang="fr-FR" sz="1200" i="1" dirty="0"/>
              <a:t>En physique, un </a:t>
            </a:r>
            <a:r>
              <a:rPr lang="fr-FR" sz="1200" i="1" dirty="0">
                <a:solidFill>
                  <a:srgbClr val="FF0000"/>
                </a:solidFill>
              </a:rPr>
              <a:t>référentiel galiléen </a:t>
            </a:r>
            <a:r>
              <a:rPr lang="fr-FR" sz="1200" i="1" dirty="0"/>
              <a:t>(nommé ainsi en hommage à Galilée), ou </a:t>
            </a:r>
            <a:r>
              <a:rPr lang="fr-FR" sz="1200" i="1" dirty="0">
                <a:solidFill>
                  <a:srgbClr val="0070C0"/>
                </a:solidFill>
              </a:rPr>
              <a:t>inertie</a:t>
            </a:r>
            <a:r>
              <a:rPr lang="fr-FR" sz="1200" i="1" dirty="0"/>
              <a:t>l, se définit comme un référentiel dans lequel le principe d'inertie (première loi de Newton) est vérifié, c'est-à-dire que tout corps ponctuel libre est en mouvement de translation rectiligne uniforme, ou au repos </a:t>
            </a:r>
            <a:r>
              <a:rPr lang="fr-FR" sz="1200" dirty="0"/>
              <a:t>» (Wikipédia)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500217B-494A-BF98-1993-F9108B9AD31E}"/>
              </a:ext>
            </a:extLst>
          </p:cNvPr>
          <p:cNvSpPr txBox="1"/>
          <p:nvPr/>
        </p:nvSpPr>
        <p:spPr>
          <a:xfrm>
            <a:off x="7181784" y="324306"/>
            <a:ext cx="3945941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mécanique dite « newtonienne »</a:t>
            </a:r>
            <a:endParaRPr lang="en-GB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C3F08A4C-A3DB-A5E2-D078-FB64C065B089}"/>
                  </a:ext>
                </a:extLst>
              </p:cNvPr>
              <p:cNvSpPr txBox="1"/>
              <p:nvPr/>
            </p:nvSpPr>
            <p:spPr>
              <a:xfrm>
                <a:off x="2106546" y="1927592"/>
                <a:ext cx="7677807" cy="116955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fr-FR" sz="1400" dirty="0"/>
                  <a:t>Les postulats (implicites) de la mécanique newtonienne (</a:t>
                </a:r>
                <a:r>
                  <a:rPr lang="fr-FR" sz="1400" dirty="0">
                    <a:solidFill>
                      <a:srgbClr val="FF0000"/>
                    </a:solidFill>
                  </a:rPr>
                  <a:t>relativité galiléenne) </a:t>
                </a:r>
                <a:r>
                  <a:rPr lang="fr-FR" sz="1400" dirty="0"/>
                  <a:t>: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400" dirty="0"/>
                  <a:t>Il existe un </a:t>
                </a:r>
                <a:r>
                  <a:rPr lang="fr-FR" sz="1400" dirty="0">
                    <a:solidFill>
                      <a:srgbClr val="FF0000"/>
                    </a:solidFill>
                  </a:rPr>
                  <a:t>temps universel </a:t>
                </a:r>
                <a:r>
                  <a:rPr lang="fr-FR" sz="1400" dirty="0"/>
                  <a:t>valable pour tous les référentiels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400" dirty="0"/>
                  <a:t>L’espace est </a:t>
                </a:r>
                <a:r>
                  <a:rPr lang="fr-FR" sz="1400" dirty="0">
                    <a:solidFill>
                      <a:srgbClr val="FF0000"/>
                    </a:solidFill>
                  </a:rPr>
                  <a:t>euclidien </a:t>
                </a:r>
                <a:r>
                  <a:rPr lang="fr-FR" sz="1400" dirty="0"/>
                  <a:t>(théorème de Pythagore :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1400" dirty="0"/>
                  <a:t>)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400" dirty="0"/>
                  <a:t>La vitesse de propagation des interactions est </a:t>
                </a:r>
                <a:r>
                  <a:rPr lang="fr-FR" sz="1400" dirty="0">
                    <a:solidFill>
                      <a:srgbClr val="FF0000"/>
                    </a:solidFill>
                  </a:rPr>
                  <a:t>infinie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400" dirty="0">
                    <a:solidFill>
                      <a:srgbClr val="FF0000"/>
                    </a:solidFill>
                  </a:rPr>
                  <a:t>Les lois de la physique </a:t>
                </a:r>
                <a:r>
                  <a:rPr lang="fr-FR" sz="1400" dirty="0"/>
                  <a:t>sont identiques dans tous les référentiels galiléens</a:t>
                </a: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C3F08A4C-A3DB-A5E2-D078-FB64C065B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6546" y="1927592"/>
                <a:ext cx="7677807" cy="1169551"/>
              </a:xfrm>
              <a:prstGeom prst="rect">
                <a:avLst/>
              </a:prstGeom>
              <a:blipFill>
                <a:blip r:embed="rId2"/>
                <a:stretch>
                  <a:fillRect l="-159" t="-515" b="-4124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e 10">
            <a:extLst>
              <a:ext uri="{FF2B5EF4-FFF2-40B4-BE49-F238E27FC236}">
                <a16:creationId xmlns:a16="http://schemas.microsoft.com/office/drawing/2014/main" id="{1DDBBCF7-91B4-4747-BFCA-7807648E0744}"/>
              </a:ext>
            </a:extLst>
          </p:cNvPr>
          <p:cNvGrpSpPr/>
          <p:nvPr/>
        </p:nvGrpSpPr>
        <p:grpSpPr>
          <a:xfrm>
            <a:off x="6332116" y="3660352"/>
            <a:ext cx="2124635" cy="1938563"/>
            <a:chOff x="4123765" y="1642837"/>
            <a:chExt cx="2124635" cy="1938563"/>
          </a:xfrm>
        </p:grpSpPr>
        <p:sp>
          <p:nvSpPr>
            <p:cNvPr id="12" name="AutoShape 2" descr="{\displaystyle \left\{{\begin{aligned}t'&amp;=\gamma \left(t-{\frac {\mathbf {v} \cdot \mathbf {r} }{c^{2}}}\right)\\\mathbf {r'} &amp;=\mathbf {r} +(\gamma -1)\left({\frac {\mathbf {r} \cdot \mathbf {v} }{v^{2}}}\right)\mathbf {v} -\gamma t\mathbf {v} \end{aligned}}\right.}">
              <a:extLst>
                <a:ext uri="{FF2B5EF4-FFF2-40B4-BE49-F238E27FC236}">
                  <a16:creationId xmlns:a16="http://schemas.microsoft.com/office/drawing/2014/main" id="{1DC8F832-726E-1C93-83D7-E6B46C6AC03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75A3E84E-9B46-0FCA-B344-C88B862A864A}"/>
                </a:ext>
              </a:extLst>
            </p:cNvPr>
            <p:cNvCxnSpPr/>
            <p:nvPr/>
          </p:nvCxnSpPr>
          <p:spPr>
            <a:xfrm flipV="1">
              <a:off x="4652682" y="1783976"/>
              <a:ext cx="0" cy="9375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84484D34-6D06-1A78-0B3B-F8A820EC7E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23765" y="2721526"/>
              <a:ext cx="518323" cy="5550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3D566C45-B26A-8E38-57DB-02848033D411}"/>
                </a:ext>
              </a:extLst>
            </p:cNvPr>
            <p:cNvCxnSpPr>
              <a:cxnSpLocks/>
            </p:cNvCxnSpPr>
            <p:nvPr/>
          </p:nvCxnSpPr>
          <p:spPr>
            <a:xfrm>
              <a:off x="4642088" y="2721526"/>
              <a:ext cx="160631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3B04236-84A8-5BE7-7C3D-8A338AB4F9FD}"/>
                </a:ext>
              </a:extLst>
            </p:cNvPr>
            <p:cNvSpPr txBox="1"/>
            <p:nvPr/>
          </p:nvSpPr>
          <p:spPr>
            <a:xfrm>
              <a:off x="4547958" y="2689583"/>
              <a:ext cx="1882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o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0743553-A95A-D161-CA2A-F477CECE5B11}"/>
                </a:ext>
              </a:extLst>
            </p:cNvPr>
            <p:cNvSpPr txBox="1"/>
            <p:nvPr/>
          </p:nvSpPr>
          <p:spPr>
            <a:xfrm>
              <a:off x="6007779" y="2689583"/>
              <a:ext cx="1882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y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491575C-F54F-A9E8-2E5B-CAF0DC25701A}"/>
                </a:ext>
              </a:extLst>
            </p:cNvPr>
            <p:cNvSpPr txBox="1"/>
            <p:nvPr/>
          </p:nvSpPr>
          <p:spPr>
            <a:xfrm>
              <a:off x="4194667" y="3141362"/>
              <a:ext cx="1882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x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90535DC-5EFC-759A-11C9-6265695C8D27}"/>
                </a:ext>
              </a:extLst>
            </p:cNvPr>
            <p:cNvSpPr txBox="1"/>
            <p:nvPr/>
          </p:nvSpPr>
          <p:spPr>
            <a:xfrm>
              <a:off x="4652682" y="1642837"/>
              <a:ext cx="1882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z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5116B677-8633-01A1-A5C9-CF1B34E8B8BF}"/>
              </a:ext>
            </a:extLst>
          </p:cNvPr>
          <p:cNvGrpSpPr/>
          <p:nvPr/>
        </p:nvGrpSpPr>
        <p:grpSpPr>
          <a:xfrm>
            <a:off x="8551714" y="3429000"/>
            <a:ext cx="2317376" cy="1938563"/>
            <a:chOff x="4123765" y="1642837"/>
            <a:chExt cx="2317376" cy="1938563"/>
          </a:xfrm>
        </p:grpSpPr>
        <p:sp>
          <p:nvSpPr>
            <p:cNvPr id="21" name="AutoShape 2" descr="{\displaystyle \left\{{\begin{aligned}t'&amp;=\gamma \left(t-{\frac {\mathbf {v} \cdot \mathbf {r} }{c^{2}}}\right)\\\mathbf {r'} &amp;=\mathbf {r} +(\gamma -1)\left({\frac {\mathbf {r} \cdot \mathbf {v} }{v^{2}}}\right)\mathbf {v} -\gamma t\mathbf {v} \end{aligned}}\right.}">
              <a:extLst>
                <a:ext uri="{FF2B5EF4-FFF2-40B4-BE49-F238E27FC236}">
                  <a16:creationId xmlns:a16="http://schemas.microsoft.com/office/drawing/2014/main" id="{A61344B4-419A-B554-1008-8EC953D47E2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9D0B2B18-D143-306F-43CF-08B364F1ED7C}"/>
                </a:ext>
              </a:extLst>
            </p:cNvPr>
            <p:cNvCxnSpPr/>
            <p:nvPr/>
          </p:nvCxnSpPr>
          <p:spPr>
            <a:xfrm flipV="1">
              <a:off x="4652682" y="1783976"/>
              <a:ext cx="0" cy="93755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16CCE694-6FD9-CEE3-8DCD-AE42556651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23765" y="2721526"/>
              <a:ext cx="518323" cy="555074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EF7C0276-4848-A0B9-EE4D-078CF26B6F12}"/>
                </a:ext>
              </a:extLst>
            </p:cNvPr>
            <p:cNvCxnSpPr>
              <a:cxnSpLocks/>
            </p:cNvCxnSpPr>
            <p:nvPr/>
          </p:nvCxnSpPr>
          <p:spPr>
            <a:xfrm>
              <a:off x="4642088" y="2721526"/>
              <a:ext cx="1606312" cy="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BA5662EF-0717-D633-8062-0C76D6FEF07E}"/>
                </a:ext>
              </a:extLst>
            </p:cNvPr>
            <p:cNvSpPr txBox="1"/>
            <p:nvPr/>
          </p:nvSpPr>
          <p:spPr>
            <a:xfrm>
              <a:off x="4547959" y="2689583"/>
              <a:ext cx="5183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o’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0807C6A5-33D9-565F-64BA-FA052545BCFB}"/>
                </a:ext>
              </a:extLst>
            </p:cNvPr>
            <p:cNvSpPr txBox="1"/>
            <p:nvPr/>
          </p:nvSpPr>
          <p:spPr>
            <a:xfrm>
              <a:off x="6007779" y="2689583"/>
              <a:ext cx="4333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0070C0"/>
                  </a:solidFill>
                </a:rPr>
                <a:t>y’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C0BBC6BE-DB63-CEE6-69B4-9CBF0F9F7486}"/>
                </a:ext>
              </a:extLst>
            </p:cNvPr>
            <p:cNvSpPr txBox="1"/>
            <p:nvPr/>
          </p:nvSpPr>
          <p:spPr>
            <a:xfrm>
              <a:off x="4194667" y="3141362"/>
              <a:ext cx="3532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0070C0"/>
                  </a:solidFill>
                </a:rPr>
                <a:t>x</a:t>
              </a:r>
              <a:r>
                <a:rPr lang="fr-FR" sz="1400" dirty="0"/>
                <a:t>’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AF246947-6347-470C-D6E3-B35CB79E24E2}"/>
                </a:ext>
              </a:extLst>
            </p:cNvPr>
            <p:cNvSpPr txBox="1"/>
            <p:nvPr/>
          </p:nvSpPr>
          <p:spPr>
            <a:xfrm>
              <a:off x="4652682" y="1642837"/>
              <a:ext cx="3272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0070C0"/>
                  </a:solidFill>
                </a:rPr>
                <a:t>z’</a:t>
              </a:r>
            </a:p>
          </p:txBody>
        </p:sp>
      </p:grpSp>
      <p:sp>
        <p:nvSpPr>
          <p:cNvPr id="29" name="Flèche : droite 28">
            <a:extLst>
              <a:ext uri="{FF2B5EF4-FFF2-40B4-BE49-F238E27FC236}">
                <a16:creationId xmlns:a16="http://schemas.microsoft.com/office/drawing/2014/main" id="{D5519B23-1D23-E80B-2131-9FF3040A405F}"/>
              </a:ext>
            </a:extLst>
          </p:cNvPr>
          <p:cNvSpPr/>
          <p:nvPr/>
        </p:nvSpPr>
        <p:spPr>
          <a:xfrm rot="21113824">
            <a:off x="9095894" y="4413109"/>
            <a:ext cx="518316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1A1109E-4262-4EB4-83A3-CDD1E923C3C9}"/>
                  </a:ext>
                </a:extLst>
              </p:cNvPr>
              <p:cNvSpPr txBox="1"/>
              <p:nvPr/>
            </p:nvSpPr>
            <p:spPr>
              <a:xfrm>
                <a:off x="9266612" y="4453584"/>
                <a:ext cx="461683" cy="40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</m:oMath>
                  </m:oMathPara>
                </a14:m>
                <a:endParaRPr lang="fr-FR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1A1109E-4262-4EB4-83A3-CDD1E923C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6612" y="4453584"/>
                <a:ext cx="461683" cy="4029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9C21C250-FB74-6C9D-2B11-24F750ED5749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6850439" y="3960351"/>
            <a:ext cx="3062669" cy="746747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3678F8C-E9F8-2229-2F67-05E58D981ED2}"/>
                  </a:ext>
                </a:extLst>
              </p:cNvPr>
              <p:cNvSpPr txBox="1"/>
              <p:nvPr/>
            </p:nvSpPr>
            <p:spPr>
              <a:xfrm>
                <a:off x="8016480" y="4106414"/>
                <a:ext cx="46168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fr-FR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3678F8C-E9F8-2229-2F67-05E58D981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6480" y="4106414"/>
                <a:ext cx="461683" cy="369332"/>
              </a:xfrm>
              <a:prstGeom prst="rect">
                <a:avLst/>
              </a:prstGeom>
              <a:blipFill>
                <a:blip r:embed="rId4"/>
                <a:stretch>
                  <a:fillRect t="-20000" r="-328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5199A2CA-232F-9987-6404-05D88F76269D}"/>
              </a:ext>
            </a:extLst>
          </p:cNvPr>
          <p:cNvCxnSpPr>
            <a:stCxn id="29" idx="1"/>
          </p:cNvCxnSpPr>
          <p:nvPr/>
        </p:nvCxnSpPr>
        <p:spPr>
          <a:xfrm flipV="1">
            <a:off x="9098481" y="4026390"/>
            <a:ext cx="804540" cy="446108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C89DF9FF-546F-934A-1670-60105B707853}"/>
              </a:ext>
            </a:extLst>
          </p:cNvPr>
          <p:cNvSpPr txBox="1"/>
          <p:nvPr/>
        </p:nvSpPr>
        <p:spPr>
          <a:xfrm>
            <a:off x="9892446" y="3777987"/>
            <a:ext cx="188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9DEA0619-270E-A644-32DE-64B109CC1A33}"/>
                  </a:ext>
                </a:extLst>
              </p:cNvPr>
              <p:cNvSpPr txBox="1"/>
              <p:nvPr/>
            </p:nvSpPr>
            <p:spPr>
              <a:xfrm>
                <a:off x="2106546" y="3212065"/>
                <a:ext cx="5808637" cy="2147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>
                    <a:solidFill>
                      <a:srgbClr val="0070C0"/>
                    </a:solidFill>
                  </a:rPr>
                  <a:t>Conséquence : loi d’addition des vitesses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400" dirty="0">
                    <a:solidFill>
                      <a:schemeClr val="tx1"/>
                    </a:solidFill>
                  </a:rPr>
                  <a:t>2 référentiels galiléens en mouvement relatif l’un par rapport à l’autre : vitesse relative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fr-FR" sz="1400" dirty="0"/>
                  <a:t> constante </a:t>
                </a:r>
                <a:endParaRPr lang="fr-FR" sz="14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Tx/>
                  <a:buChar char="-"/>
                </a:pPr>
                <a:r>
                  <a:rPr lang="fr-FR" sz="1400" dirty="0">
                    <a:solidFill>
                      <a:schemeClr val="tx1"/>
                    </a:solidFill>
                  </a:rPr>
                  <a:t>Un mobile M, repéré par ses positions et </a:t>
                </a:r>
                <a:br>
                  <a:rPr lang="fr-FR" sz="1400" dirty="0">
                    <a:solidFill>
                      <a:schemeClr val="tx1"/>
                    </a:solidFill>
                  </a:rPr>
                </a:br>
                <a:r>
                  <a:rPr lang="fr-FR" sz="1400" dirty="0">
                    <a:solidFill>
                      <a:schemeClr val="tx1"/>
                    </a:solidFill>
                  </a:rPr>
                  <a:t>vitesses au temps t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140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fr-FR" sz="14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fr-FR" sz="14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fr-FR" sz="1400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r-FR" sz="14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fr-FR" sz="14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  <m:d>
                        <m:dPr>
                          <m:ctrlPr>
                            <a:rPr lang="fr-FR" sz="14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14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acc>
                        <m:accPr>
                          <m:chr m:val="⃗"/>
                          <m:ctrlPr>
                            <a:rPr lang="fr-FR" sz="1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𝑂𝑀</m:t>
                          </m:r>
                        </m:e>
                      </m:acc>
                      <m:r>
                        <a:rPr lang="fr-FR" sz="1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r-FR" sz="1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d>
                        <m:dPr>
                          <m:ctrlPr>
                            <a:rPr lang="fr-FR" sz="1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14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r-FR" sz="14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sSup>
                            <m:sSupPr>
                              <m:ctrlPr>
                                <a:rPr lang="fr-FR" sz="1400" b="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p>
                              <m:r>
                                <a:rPr lang="fr-FR" sz="1400" b="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acc>
                      <m:r>
                        <a:rPr lang="fr-FR" sz="1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acc>
                        <m:accPr>
                          <m:chr m:val="⃗"/>
                          <m:ctrlPr>
                            <a:rPr lang="fr-FR" sz="1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fr-FR" sz="1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fr-FR" sz="1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acc>
                      <m:r>
                        <a:rPr lang="fr-FR" sz="1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); </m:t>
                      </m:r>
                    </m:oMath>
                  </m:oMathPara>
                </a14:m>
                <a:endParaRPr lang="fr-FR" sz="14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  <m:r>
                        <a:rPr lang="fr-FR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fr-FR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fr-FR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fr-FR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acc>
                          <m:d>
                            <m:dPr>
                              <m:ctrlPr>
                                <a:rPr lang="fr-FR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; </m:t>
                      </m:r>
                      <m:acc>
                        <m:accPr>
                          <m:chr m:val="⃗"/>
                          <m:ctrlPr>
                            <a:rPr lang="fr-F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fr-FR" sz="1400" dirty="0"/>
              </a:p>
              <a:p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9DEA0619-270E-A644-32DE-64B109CC1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6546" y="3212065"/>
                <a:ext cx="5808637" cy="2147511"/>
              </a:xfrm>
              <a:prstGeom prst="rect">
                <a:avLst/>
              </a:prstGeom>
              <a:blipFill>
                <a:blip r:embed="rId5"/>
                <a:stretch>
                  <a:fillRect l="-315" t="-56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54D51DD1-EEC5-FA32-2B76-D9C9883C9783}"/>
                  </a:ext>
                </a:extLst>
              </p:cNvPr>
              <p:cNvSpPr txBox="1"/>
              <p:nvPr/>
            </p:nvSpPr>
            <p:spPr>
              <a:xfrm>
                <a:off x="9595513" y="3981111"/>
                <a:ext cx="461683" cy="4258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fr-FR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54D51DD1-EEC5-FA32-2B76-D9C9883C9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5513" y="3981111"/>
                <a:ext cx="461683" cy="4258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DCD09020-DB4B-8A75-EFF3-E5F3166539D9}"/>
                  </a:ext>
                </a:extLst>
              </p:cNvPr>
              <p:cNvSpPr txBox="1"/>
              <p:nvPr/>
            </p:nvSpPr>
            <p:spPr>
              <a:xfrm>
                <a:off x="4230015" y="5288513"/>
                <a:ext cx="967829" cy="333489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endParaRPr lang="fr-FR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DCD09020-DB4B-8A75-EFF3-E5F316653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015" y="5288513"/>
                <a:ext cx="967829" cy="333489"/>
              </a:xfrm>
              <a:prstGeom prst="rect">
                <a:avLst/>
              </a:prstGeom>
              <a:blipFill>
                <a:blip r:embed="rId7"/>
                <a:stretch>
                  <a:fillRect l="-7317" t="-15254" r="-4268" b="-33898"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D51786CE-F01A-D93D-21BF-6F89BD245856}"/>
              </a:ext>
            </a:extLst>
          </p:cNvPr>
          <p:cNvCxnSpPr>
            <a:cxnSpLocks/>
          </p:cNvCxnSpPr>
          <p:nvPr/>
        </p:nvCxnSpPr>
        <p:spPr>
          <a:xfrm flipV="1">
            <a:off x="6861866" y="4431678"/>
            <a:ext cx="2236615" cy="301546"/>
          </a:xfrm>
          <a:prstGeom prst="straightConnector1">
            <a:avLst/>
          </a:prstGeom>
          <a:ln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ABA5C33-02DA-0EE1-D4D7-FDC7EABC6A3A}"/>
              </a:ext>
            </a:extLst>
          </p:cNvPr>
          <p:cNvGrpSpPr/>
          <p:nvPr/>
        </p:nvGrpSpPr>
        <p:grpSpPr>
          <a:xfrm>
            <a:off x="9264276" y="1827208"/>
            <a:ext cx="1632857" cy="1483690"/>
            <a:chOff x="9264276" y="1827208"/>
            <a:chExt cx="1632857" cy="148369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2F9676A-9D8E-D193-1407-F22963B95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7126" t="11972" r="27126" b="41094"/>
            <a:stretch>
              <a:fillRect/>
            </a:stretch>
          </p:blipFill>
          <p:spPr>
            <a:xfrm>
              <a:off x="9264276" y="1827208"/>
              <a:ext cx="1632857" cy="1271429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2D7D425-4A59-9498-3926-1E54A2B944AB}"/>
                </a:ext>
              </a:extLst>
            </p:cNvPr>
            <p:cNvSpPr txBox="1"/>
            <p:nvPr/>
          </p:nvSpPr>
          <p:spPr>
            <a:xfrm>
              <a:off x="9314598" y="3095454"/>
              <a:ext cx="153221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/>
                <a:t>Nantes-Paris à vol d’oiseau</a:t>
              </a:r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27143311-3680-5D5A-3B6F-B482BD89CFED}"/>
              </a:ext>
            </a:extLst>
          </p:cNvPr>
          <p:cNvGrpSpPr/>
          <p:nvPr/>
        </p:nvGrpSpPr>
        <p:grpSpPr>
          <a:xfrm>
            <a:off x="9536271" y="2183421"/>
            <a:ext cx="1192938" cy="547234"/>
            <a:chOff x="9500751" y="2188029"/>
            <a:chExt cx="1192938" cy="547234"/>
          </a:xfrm>
        </p:grpSpPr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3E7F92B3-3183-DE9E-33AF-F3DA3A1A64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00751" y="2188029"/>
              <a:ext cx="870798" cy="49802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690519BF-4555-3E13-ED92-8F059F99D4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00751" y="2694442"/>
              <a:ext cx="870798" cy="2002"/>
            </a:xfrm>
            <a:prstGeom prst="straightConnector1">
              <a:avLst/>
            </a:prstGeom>
            <a:ln w="127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3E398BD1-4595-8D64-003E-4276BF3203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27729" y="2241240"/>
              <a:ext cx="0" cy="444810"/>
            </a:xfrm>
            <a:prstGeom prst="straightConnector1">
              <a:avLst/>
            </a:prstGeom>
            <a:ln w="127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22128791-B1A1-3651-3AF4-F8CB90C532AA}"/>
                </a:ext>
              </a:extLst>
            </p:cNvPr>
            <p:cNvSpPr txBox="1"/>
            <p:nvPr/>
          </p:nvSpPr>
          <p:spPr>
            <a:xfrm>
              <a:off x="9719469" y="2222386"/>
              <a:ext cx="43336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b="1" dirty="0" err="1"/>
                <a:t>ds</a:t>
              </a:r>
              <a:endParaRPr lang="fr-FR" sz="1050" b="1" dirty="0"/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1EF42EAB-ED54-660E-35CC-37FF0131AF0A}"/>
                </a:ext>
              </a:extLst>
            </p:cNvPr>
            <p:cNvSpPr txBox="1"/>
            <p:nvPr/>
          </p:nvSpPr>
          <p:spPr>
            <a:xfrm>
              <a:off x="9819490" y="2481347"/>
              <a:ext cx="43336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b="1" dirty="0"/>
                <a:t>dx</a:t>
              </a: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68BC1B87-D397-51BC-FA9F-A514A4CEA390}"/>
                </a:ext>
              </a:extLst>
            </p:cNvPr>
            <p:cNvSpPr txBox="1"/>
            <p:nvPr/>
          </p:nvSpPr>
          <p:spPr>
            <a:xfrm>
              <a:off x="10260328" y="2374449"/>
              <a:ext cx="43336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b="1" dirty="0" err="1"/>
                <a:t>dy</a:t>
              </a:r>
              <a:endParaRPr lang="fr-FR" sz="105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2682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9" grpId="0" animBg="1"/>
      <p:bldP spid="30" grpId="0"/>
      <p:bldP spid="32" grpId="0"/>
      <p:bldP spid="35" grpId="0"/>
      <p:bldP spid="36" grpId="0"/>
      <p:bldP spid="58" grpId="0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1CAE9DE2-4DA7-4F5B-BEC2-101131AFD0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8DA77E5-E20A-4B7A-9F81-88A4B626D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889E3C0-4FF4-4EE2-B23D-1F6616C9B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8</a:t>
            </a:fld>
            <a:endParaRPr lang="en-GB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1658B-F9BD-4ABA-92D5-85F4EAE43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829" y="1430853"/>
            <a:ext cx="1428783" cy="197886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77ED896-BE0B-4FA7-906A-EF85B6D60B4C}"/>
              </a:ext>
            </a:extLst>
          </p:cNvPr>
          <p:cNvSpPr txBox="1"/>
          <p:nvPr/>
        </p:nvSpPr>
        <p:spPr>
          <a:xfrm>
            <a:off x="2245259" y="1048006"/>
            <a:ext cx="6153005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Le calcul différentiel et intégral permet de calculer les trajectoires </a:t>
            </a:r>
            <a:r>
              <a:rPr lang="fr-FR" sz="1600" dirty="0">
                <a:solidFill>
                  <a:srgbClr val="FF0000"/>
                </a:solidFill>
              </a:rPr>
              <a:t>x(t)</a:t>
            </a:r>
            <a:r>
              <a:rPr lang="fr-FR" sz="1600" dirty="0"/>
              <a:t> des corps en mouvement sous l’action de diverses forces</a:t>
            </a:r>
            <a:endParaRPr lang="en-GB" sz="16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8FF7BCD-5DA8-426B-B8D1-F6BB38922A0E}"/>
              </a:ext>
            </a:extLst>
          </p:cNvPr>
          <p:cNvSpPr txBox="1"/>
          <p:nvPr/>
        </p:nvSpPr>
        <p:spPr>
          <a:xfrm>
            <a:off x="2245259" y="4193628"/>
            <a:ext cx="449957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Applications :</a:t>
            </a:r>
          </a:p>
          <a:p>
            <a:r>
              <a:rPr lang="fr-FR" sz="1600" dirty="0"/>
              <a:t>Le mouvement des planètes</a:t>
            </a:r>
          </a:p>
          <a:p>
            <a:r>
              <a:rPr lang="fr-FR" sz="1600" dirty="0"/>
              <a:t>Les mobiles dans un champ de pesanteur (pendule pour la mesure du temps, boulet de canon)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BBCD2845-C9D2-45ED-961F-9E0AF050DAC6}"/>
                  </a:ext>
                </a:extLst>
              </p:cNvPr>
              <p:cNvSpPr txBox="1"/>
              <p:nvPr/>
            </p:nvSpPr>
            <p:spPr>
              <a:xfrm>
                <a:off x="2245260" y="1994882"/>
                <a:ext cx="6137916" cy="1921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La forme « canonique » des équations de Newton</a:t>
                </a:r>
                <a:endParaRPr lang="fr-FR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  <a:p>
                <a:r>
                  <a:rPr lang="en-GB" sz="1400" dirty="0"/>
                  <a:t>Que </a:t>
                </a:r>
                <a:r>
                  <a:rPr lang="en-GB" sz="1400" dirty="0" err="1"/>
                  <a:t>l’on</a:t>
                </a:r>
                <a:r>
                  <a:rPr lang="en-GB" sz="1400" dirty="0"/>
                  <a:t> </a:t>
                </a:r>
                <a:r>
                  <a:rPr lang="en-GB" sz="1400" dirty="0" err="1"/>
                  <a:t>peut</a:t>
                </a:r>
                <a:r>
                  <a:rPr lang="en-GB" sz="1400" dirty="0"/>
                  <a:t> </a:t>
                </a:r>
                <a:r>
                  <a:rPr lang="en-GB" sz="1400" dirty="0" err="1"/>
                  <a:t>exprimer</a:t>
                </a:r>
                <a:r>
                  <a:rPr lang="en-GB" sz="1400" dirty="0"/>
                  <a:t> avec </a:t>
                </a:r>
                <a:r>
                  <a:rPr lang="fr-FR" sz="1400" dirty="0"/>
                  <a:t>la quantité de mouvement 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𝑚𝑣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BBCD2845-C9D2-45ED-961F-9E0AF050D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260" y="1994882"/>
                <a:ext cx="6137916" cy="1921232"/>
              </a:xfrm>
              <a:prstGeom prst="rect">
                <a:avLst/>
              </a:prstGeom>
              <a:blipFill>
                <a:blip r:embed="rId4"/>
                <a:stretch>
                  <a:fillRect l="-794" t="-1587" b="-15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DF0C4A6-3C67-499A-B58D-B622DD12BB16}"/>
                  </a:ext>
                </a:extLst>
              </p:cNvPr>
              <p:cNvSpPr txBox="1"/>
              <p:nvPr/>
            </p:nvSpPr>
            <p:spPr>
              <a:xfrm>
                <a:off x="2245259" y="1983840"/>
                <a:ext cx="6189621" cy="186326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A 3 dimensions, on utilise la notation vectorielle, les équations sont valables dans chaque dimension :</a:t>
                </a:r>
                <a:endParaRPr lang="fr-FR" sz="1600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GB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d>
                            <m:dPr>
                              <m:ctrlPr>
                                <a:rPr lang="en-GB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GB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GB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fr-FR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600" dirty="0">
                  <a:solidFill>
                    <a:srgbClr val="FF0000"/>
                  </a:solidFill>
                </a:endParaRPr>
              </a:p>
              <a:p>
                <a:endParaRPr lang="en-GB" sz="1600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GB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GB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GB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GB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fr-FR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DF0C4A6-3C67-499A-B58D-B622DD12B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259" y="1983840"/>
                <a:ext cx="6189621" cy="1863267"/>
              </a:xfrm>
              <a:prstGeom prst="rect">
                <a:avLst/>
              </a:prstGeom>
              <a:blipFill>
                <a:blip r:embed="rId5"/>
                <a:stretch>
                  <a:fillRect l="-492" t="-98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e 11">
            <a:extLst>
              <a:ext uri="{FF2B5EF4-FFF2-40B4-BE49-F238E27FC236}">
                <a16:creationId xmlns:a16="http://schemas.microsoft.com/office/drawing/2014/main" id="{DAD31D76-4C99-48DF-8663-9758AB2855D9}"/>
              </a:ext>
            </a:extLst>
          </p:cNvPr>
          <p:cNvGrpSpPr/>
          <p:nvPr/>
        </p:nvGrpSpPr>
        <p:grpSpPr>
          <a:xfrm>
            <a:off x="7014798" y="4130332"/>
            <a:ext cx="4058496" cy="1603920"/>
            <a:chOff x="7040977" y="3656742"/>
            <a:chExt cx="4058496" cy="1603920"/>
          </a:xfrm>
        </p:grpSpPr>
        <p:pic>
          <p:nvPicPr>
            <p:cNvPr id="13" name="Image 12" descr="Une image contenant pomme, boule, assis, rouge&#10;&#10;Description générée automatiquement">
              <a:extLst>
                <a:ext uri="{FF2B5EF4-FFF2-40B4-BE49-F238E27FC236}">
                  <a16:creationId xmlns:a16="http://schemas.microsoft.com/office/drawing/2014/main" id="{41FF4D37-6645-4565-BCE2-B161DB659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0977" y="3656742"/>
              <a:ext cx="1980018" cy="1267064"/>
            </a:xfrm>
            <a:prstGeom prst="rect">
              <a:avLst/>
            </a:prstGeom>
          </p:spPr>
        </p:pic>
        <p:pic>
          <p:nvPicPr>
            <p:cNvPr id="14" name="Image 13" descr="Une image contenant dessin, lumière&#10;&#10;Description générée automatiquement">
              <a:extLst>
                <a:ext uri="{FF2B5EF4-FFF2-40B4-BE49-F238E27FC236}">
                  <a16:creationId xmlns:a16="http://schemas.microsoft.com/office/drawing/2014/main" id="{6DF1895A-23C5-44BF-A307-AEADC5B29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4473" y="3814024"/>
              <a:ext cx="1905000" cy="95250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C193B7A-4DF6-491A-89FD-B72C165454FD}"/>
                </a:ext>
              </a:extLst>
            </p:cNvPr>
            <p:cNvSpPr txBox="1"/>
            <p:nvPr/>
          </p:nvSpPr>
          <p:spPr>
            <a:xfrm>
              <a:off x="7086600" y="4999052"/>
              <a:ext cx="39776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Système Soleil + planète &amp; étoiles binaires </a:t>
              </a:r>
              <a:r>
                <a:rPr lang="fr-FR" sz="1000" dirty="0"/>
                <a:t>(</a:t>
              </a:r>
              <a:r>
                <a:rPr lang="fr-FR" sz="1000" dirty="0" err="1"/>
                <a:t>wikipedia</a:t>
              </a:r>
              <a:r>
                <a:rPr lang="fr-FR" sz="1000" dirty="0"/>
                <a:t>)</a:t>
              </a:r>
              <a:endParaRPr lang="fr-FR" sz="1100" dirty="0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52020DA7-D29B-8B53-A2E9-06CFA917AB20}"/>
              </a:ext>
            </a:extLst>
          </p:cNvPr>
          <p:cNvSpPr txBox="1"/>
          <p:nvPr/>
        </p:nvSpPr>
        <p:spPr>
          <a:xfrm>
            <a:off x="7181784" y="324306"/>
            <a:ext cx="3945941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mécanique dite « newtonienne »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94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00"/>
    </mc:Choice>
    <mc:Fallback xmlns="">
      <p:transition spd="slow" advTm="71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B8C7E4-4DFB-40F2-80A0-1BD4B292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D63981F-206B-4015-86FA-32859A9CC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05D6064-4C24-44BD-83AC-2AD1DB51A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9</a:t>
            </a:fld>
            <a:endParaRPr lang="en-GB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17B7B41-75B4-4272-8798-90364CF83C6B}"/>
              </a:ext>
            </a:extLst>
          </p:cNvPr>
          <p:cNvSpPr txBox="1"/>
          <p:nvPr/>
        </p:nvSpPr>
        <p:spPr>
          <a:xfrm>
            <a:off x="2122801" y="1147759"/>
            <a:ext cx="2943626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Le pendule est l’archétype des problèmes de mécanique, lié à la mesure du temps au XVII</a:t>
            </a:r>
            <a:r>
              <a:rPr lang="fr-FR" sz="1600" baseline="30000" dirty="0"/>
              <a:t>ème</a:t>
            </a:r>
            <a:r>
              <a:rPr lang="fr-FR" sz="1600" dirty="0"/>
              <a:t> siècle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099E295-47EB-40FD-AB40-6EE9476A5835}"/>
                  </a:ext>
                </a:extLst>
              </p:cNvPr>
              <p:cNvSpPr/>
              <p:nvPr/>
            </p:nvSpPr>
            <p:spPr>
              <a:xfrm>
                <a:off x="2282700" y="2953500"/>
                <a:ext cx="2443939" cy="6481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GB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GB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−</m:t>
                      </m:r>
                      <m:f>
                        <m:f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GB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GB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099E295-47EB-40FD-AB40-6EE9476A58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700" y="2953500"/>
                <a:ext cx="2443939" cy="64812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8B5EA56-1040-498E-8EE6-BA8BFEEF8BC6}"/>
                  </a:ext>
                </a:extLst>
              </p:cNvPr>
              <p:cNvSpPr txBox="1"/>
              <p:nvPr/>
            </p:nvSpPr>
            <p:spPr>
              <a:xfrm>
                <a:off x="2036773" y="4074597"/>
                <a:ext cx="5441782" cy="139288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Solution - petites oscillations,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600">
                        <a:latin typeface="Cambria Math" panose="02040503050406030204" pitchFamily="18" charset="0"/>
                      </a:rPr>
                      <m:t>sin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fr-FR" sz="1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fr-FR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600" dirty="0"/>
                  <a:t>≈</a:t>
                </a:r>
                <a14:m>
                  <m:oMath xmlns:m="http://schemas.openxmlformats.org/officeDocument/2006/math">
                    <m:r>
                      <a:rPr lang="fr-FR" sz="1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fr-FR" sz="1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600" dirty="0"/>
                  <a:t>: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16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6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fr-FR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fr-FR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num>
                                    <m:den>
                                      <m:r>
                                        <a:rPr lang="fr-FR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den>
                                  </m:f>
                                </m:e>
                              </m:rad>
                              <m: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fr-FR" sz="1600" dirty="0"/>
              </a:p>
              <a:p>
                <a:r>
                  <a:rPr lang="fr-FR" sz="1600" dirty="0"/>
                  <a:t>                           Oscillations de période : </a:t>
                </a:r>
                <a14:m>
                  <m:oMath xmlns:m="http://schemas.openxmlformats.org/officeDocument/2006/math">
                    <m:r>
                      <a:rPr lang="fr-FR" sz="1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fr-FR" sz="1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ad>
                      <m:radPr>
                        <m:degHide m:val="on"/>
                        <m:ctrlPr>
                          <a:rPr lang="fr-FR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FR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num>
                          <m:den>
                            <m:r>
                              <a:rPr lang="fr-FR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</m:e>
                    </m:rad>
                  </m:oMath>
                </a14:m>
                <a:r>
                  <a:rPr lang="fr-FR" dirty="0"/>
                  <a:t> </a:t>
                </a: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8B5EA56-1040-498E-8EE6-BA8BFEEF8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6773" y="4074597"/>
                <a:ext cx="5441782" cy="1392882"/>
              </a:xfrm>
              <a:prstGeom prst="rect">
                <a:avLst/>
              </a:prstGeom>
              <a:blipFill>
                <a:blip r:embed="rId3"/>
                <a:stretch>
                  <a:fillRect l="-447" t="-86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474A9308-DC33-D0A2-DF5F-E56E3FF0D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015" y="1147759"/>
            <a:ext cx="2326281" cy="272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CF1F4A5E-D4C8-261F-9CF6-69F46C05F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886" y="1221156"/>
            <a:ext cx="2943626" cy="20865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61B0CFFB-7075-A790-D9AF-39DAEF205061}"/>
                  </a:ext>
                </a:extLst>
              </p:cNvPr>
              <p:cNvSpPr txBox="1"/>
              <p:nvPr/>
            </p:nvSpPr>
            <p:spPr>
              <a:xfrm>
                <a:off x="7998691" y="3799087"/>
                <a:ext cx="33620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61B0CFFB-7075-A790-D9AF-39DAEF205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8691" y="3799087"/>
                <a:ext cx="3362036" cy="36933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F6F2939A-777B-3939-76C9-0FE9762B1893}"/>
                  </a:ext>
                </a:extLst>
              </p:cNvPr>
              <p:cNvSpPr txBox="1"/>
              <p:nvPr/>
            </p:nvSpPr>
            <p:spPr>
              <a:xfrm>
                <a:off x="7998691" y="4599364"/>
                <a:ext cx="20705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fr-FR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fr-FR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𝑚𝑔</m:t>
                    </m:r>
                    <m:r>
                      <a:rPr lang="fr-FR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fr-FR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fr-FR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fr-FR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F6F2939A-777B-3939-76C9-0FE9762B1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8691" y="4599364"/>
                <a:ext cx="2070508" cy="369332"/>
              </a:xfrm>
              <a:prstGeom prst="rect">
                <a:avLst/>
              </a:prstGeom>
              <a:blipFill>
                <a:blip r:embed="rId7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4FFDC4F8-45AC-6DC2-0C21-39FF274DF4B3}"/>
                  </a:ext>
                </a:extLst>
              </p:cNvPr>
              <p:cNvSpPr txBox="1"/>
              <p:nvPr/>
            </p:nvSpPr>
            <p:spPr>
              <a:xfrm>
                <a:off x="10197738" y="4501649"/>
                <a:ext cx="1421956" cy="524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fr-FR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GB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GB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GB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GB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4FFDC4F8-45AC-6DC2-0C21-39FF274DF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7738" y="4501649"/>
                <a:ext cx="1421956" cy="5241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E644A43C-40F8-80F5-B6E5-8EA04458E74F}"/>
              </a:ext>
            </a:extLst>
          </p:cNvPr>
          <p:cNvCxnSpPr>
            <a:cxnSpLocks/>
            <a:stCxn id="42" idx="0"/>
          </p:cNvCxnSpPr>
          <p:nvPr/>
        </p:nvCxnSpPr>
        <p:spPr>
          <a:xfrm flipV="1">
            <a:off x="9033945" y="4123150"/>
            <a:ext cx="276310" cy="476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5614B157-06AA-2006-33A0-DD9603BB85C6}"/>
              </a:ext>
            </a:extLst>
          </p:cNvPr>
          <p:cNvCxnSpPr>
            <a:stCxn id="43" idx="0"/>
          </p:cNvCxnSpPr>
          <p:nvPr/>
        </p:nvCxnSpPr>
        <p:spPr>
          <a:xfrm flipH="1" flipV="1">
            <a:off x="10086109" y="4123150"/>
            <a:ext cx="822607" cy="378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Nuage 50">
            <a:extLst>
              <a:ext uri="{FF2B5EF4-FFF2-40B4-BE49-F238E27FC236}">
                <a16:creationId xmlns:a16="http://schemas.microsoft.com/office/drawing/2014/main" id="{DA226288-BEBA-0DC1-3C63-AD632670D086}"/>
              </a:ext>
            </a:extLst>
          </p:cNvPr>
          <p:cNvSpPr/>
          <p:nvPr/>
        </p:nvSpPr>
        <p:spPr>
          <a:xfrm>
            <a:off x="7922296" y="3550274"/>
            <a:ext cx="3663402" cy="2426932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C32E0B-5602-2C7E-7638-4BA5B15E89DF}"/>
              </a:ext>
            </a:extLst>
          </p:cNvPr>
          <p:cNvSpPr txBox="1"/>
          <p:nvPr/>
        </p:nvSpPr>
        <p:spPr>
          <a:xfrm>
            <a:off x="7181784" y="324306"/>
            <a:ext cx="3945941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mécanique dite « newtonienne »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9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40" grpId="0"/>
      <p:bldP spid="42" grpId="0"/>
      <p:bldP spid="43" grpId="0"/>
      <p:bldP spid="5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4|31.7|1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4|31.7|12.9"/>
</p:tagLst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4047</TotalTime>
  <Words>5920</Words>
  <Application>Microsoft Office PowerPoint</Application>
  <PresentationFormat>Grand écran</PresentationFormat>
  <Paragraphs>829</Paragraphs>
  <Slides>65</Slides>
  <Notes>6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65</vt:i4>
      </vt:variant>
    </vt:vector>
  </HeadingPairs>
  <TitlesOfParts>
    <vt:vector size="73" baseType="lpstr">
      <vt:lpstr>Aptos</vt:lpstr>
      <vt:lpstr>Arial</vt:lpstr>
      <vt:lpstr>Calibri</vt:lpstr>
      <vt:lpstr>Cambria Math</vt:lpstr>
      <vt:lpstr>Century Gothic</vt:lpstr>
      <vt:lpstr>Wingdings</vt:lpstr>
      <vt:lpstr>Wingdings 3</vt:lpstr>
      <vt:lpstr>Brin</vt:lpstr>
      <vt:lpstr>            Un peu de Science pour comprendre le monde moderne  Les 2 infinis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peu de Physique pour comprendre le monde moderne – différent (2019-2020)                                   Bernard Remaud</dc:title>
  <dc:creator>Remaud Bernard</dc:creator>
  <cp:lastModifiedBy>Remaud Bernard</cp:lastModifiedBy>
  <cp:revision>124</cp:revision>
  <dcterms:created xsi:type="dcterms:W3CDTF">2019-10-08T12:41:07Z</dcterms:created>
  <dcterms:modified xsi:type="dcterms:W3CDTF">2026-01-12T09:50:33Z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iveCommonsLicenseID">
    <vt:lpwstr>standard&amp;commercial=n&amp;derivatives=sa&amp;jurisdiction=</vt:lpwstr>
  </property>
  <property fmtid="{D5CDD505-2E9C-101B-9397-08002B2CF9AE}" pid="3" name="CreativeCommonsLicenseURL">
    <vt:lpwstr>http://creativecommons.org/licenses/by-nc-sa/4.0/</vt:lpwstr>
  </property>
  <property fmtid="{D5CDD505-2E9C-101B-9397-08002B2CF9AE}" pid="4" name="CreativeCommonsLicenseXml">
    <vt:lpwstr>&lt;?xml version="1.0" encoding="utf-8"?&gt;&lt;result&gt;&lt;license-uri&gt;http://creativecommons.org/licenses/by-nc-sa/4.0/&lt;/license-uri&gt;&lt;license-name&gt;Attribution-NonCommercial-ShareAlike 4.0 International&lt;/license-name&gt;&lt;deprecated&gt;false&lt;/deprecated&gt;&lt;rdf&gt;&lt;rdf:RDF xmlns="http://creativecommons.org/ns#" xmlns:rdf="http://www.w3.org/1999/02/22-rdf-syntax-ns#"&gt;&lt;Work xmlns:dc="http://purl.org/dc/elements/1.1/" rdf:about=""&gt;&lt;license rdf:resource="http://creativecommons.org/licenses/by-nc-sa/4.0/" /&gt;&lt;/Work&gt;&lt;License rdf:about="http://creativecommons.org/licenses/by-nc-sa/4.0/"&gt;&lt;permits rdf:resource="http://creativecommons.org/ns#DerivativeWorks" /&gt;&lt;permits rdf:resource="http://creativecommons.org/ns#Distribution" /&gt;&lt;permits rdf:resource="http://creativecommons.org/ns#Reproduction" /&gt;&lt;requires rdf:resource="http://creativecommons.org/ns#Attribution" /&gt;&lt;requires rdf:resource="http://creativecommons.org/ns#Notice" /&gt;&lt;requires rdf:resource="http://creativecommons.org/ns#ShareAlike" /&gt;&lt;/License&gt;&lt;/rdf:RDF&gt;&lt;/rdf&gt;&lt;licenserdf&gt;&lt;rdf:RDF xmlns="http://creativecommons.org/ns#" xmlns:rdf="http://www.w3.org/1999/02/22-rdf-syntax-ns#"&gt;&lt;License rdf:about="http://creativecommons.org/licenses/by-nc-sa/4.0/"&gt;&lt;permits rdf:resource="http://creativecommons.org/ns#DerivativeWorks" /&gt;&lt;permits rdf:resource="http://creativecommons.org/ns#Distribution" /&gt;&lt;permits rdf:resource="http://creativecommons.org/ns#Reproduction" /&gt;&lt;requires rdf:resource="http://creativecommons.org/ns#Attribution" /&gt;&lt;requires rdf:resource="http://creativecommons.org/ns#Notice" /&gt;&lt;requires rdf:resource="http://creativecommons.org/ns#ShareAlike" /&gt;&lt;/License&gt;&lt;/rdf:RDF&gt;&lt;/licenserdf&gt;&lt;html&gt;&lt;a rel="license" href="http://creativecommons.org/licenses/by-nc-sa/4.0/"&gt;&lt;img alt="Creative Commons License" style="border-width:0" src="http://i.creativecommons.org/l/by-nc-sa/4.0/88x31.png" /&gt;&lt;/a&gt;&lt;br /&gt;This work is licensed under a &lt;a rel="license" href="http://creativecommons.org/licenses/by-nc-sa/4.0/"&gt;Creative Commons Attribution-NonCommercial-ShareAlike 4.0 International License&lt;/a&gt;.&lt;/html&gt;&lt;/result&gt;</vt:lpwstr>
  </property>
</Properties>
</file>