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282" r:id="rId2"/>
    <p:sldId id="625" r:id="rId3"/>
    <p:sldId id="446" r:id="rId4"/>
    <p:sldId id="403" r:id="rId5"/>
    <p:sldId id="586" r:id="rId6"/>
    <p:sldId id="587" r:id="rId7"/>
    <p:sldId id="592" r:id="rId8"/>
    <p:sldId id="593" r:id="rId9"/>
    <p:sldId id="590" r:id="rId10"/>
    <p:sldId id="594" r:id="rId11"/>
    <p:sldId id="595" r:id="rId12"/>
    <p:sldId id="596" r:id="rId13"/>
    <p:sldId id="602" r:id="rId14"/>
    <p:sldId id="334" r:id="rId15"/>
    <p:sldId id="601" r:id="rId16"/>
    <p:sldId id="598" r:id="rId17"/>
    <p:sldId id="610" r:id="rId18"/>
    <p:sldId id="467" r:id="rId19"/>
    <p:sldId id="350" r:id="rId20"/>
    <p:sldId id="355" r:id="rId21"/>
    <p:sldId id="352" r:id="rId22"/>
    <p:sldId id="354" r:id="rId23"/>
    <p:sldId id="611" r:id="rId24"/>
    <p:sldId id="370" r:id="rId25"/>
    <p:sldId id="356" r:id="rId26"/>
    <p:sldId id="392" r:id="rId27"/>
    <p:sldId id="612" r:id="rId28"/>
    <p:sldId id="371" r:id="rId29"/>
    <p:sldId id="372" r:id="rId30"/>
    <p:sldId id="391" r:id="rId31"/>
    <p:sldId id="394" r:id="rId32"/>
    <p:sldId id="613" r:id="rId33"/>
    <p:sldId id="289" r:id="rId34"/>
    <p:sldId id="373" r:id="rId35"/>
    <p:sldId id="336" r:id="rId36"/>
    <p:sldId id="395" r:id="rId37"/>
    <p:sldId id="614" r:id="rId38"/>
    <p:sldId id="468" r:id="rId39"/>
    <p:sldId id="396" r:id="rId40"/>
    <p:sldId id="466" r:id="rId41"/>
    <p:sldId id="449" r:id="rId42"/>
    <p:sldId id="346" r:id="rId43"/>
    <p:sldId id="367" r:id="rId44"/>
    <p:sldId id="597" r:id="rId45"/>
    <p:sldId id="292" r:id="rId46"/>
    <p:sldId id="293" r:id="rId47"/>
    <p:sldId id="616" r:id="rId48"/>
    <p:sldId id="333" r:id="rId49"/>
    <p:sldId id="444" r:id="rId50"/>
    <p:sldId id="605" r:id="rId51"/>
    <p:sldId id="604" r:id="rId52"/>
    <p:sldId id="617" r:id="rId53"/>
    <p:sldId id="608" r:id="rId54"/>
    <p:sldId id="474" r:id="rId55"/>
    <p:sldId id="470" r:id="rId56"/>
    <p:sldId id="283" r:id="rId57"/>
    <p:sldId id="622" r:id="rId58"/>
    <p:sldId id="417" r:id="rId59"/>
    <p:sldId id="619" r:id="rId60"/>
    <p:sldId id="478" r:id="rId61"/>
    <p:sldId id="365" r:id="rId62"/>
    <p:sldId id="475" r:id="rId63"/>
    <p:sldId id="618" r:id="rId64"/>
    <p:sldId id="620" r:id="rId65"/>
    <p:sldId id="368" r:id="rId66"/>
    <p:sldId id="623" r:id="rId67"/>
    <p:sldId id="624" r:id="rId68"/>
    <p:sldId id="305" r:id="rId6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FA56"/>
    <a:srgbClr val="03732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018C188-E446-1EB3-26F4-20F547CC6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64C925-B766-C867-1382-A8CE44F25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07AE6A-B72A-10F2-C9E3-B0EF58502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361C9F-9ED8-6F8B-99A4-92A4CF77F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99D3-69E2-41EA-9DD3-98566B9AA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94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756" y="586263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8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hyperlink" Target="http://experiences.math.cnrs.fr/Pendule-simple.html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0.png"/><Relationship Id="rId15" Type="http://schemas.openxmlformats.org/officeDocument/2006/relationships/image" Target="../media/image29.png"/><Relationship Id="rId10" Type="http://schemas.openxmlformats.org/officeDocument/2006/relationships/hyperlink" Target="https://fr.wikipedia.org/wiki/M%C3%A9canique_quantique_dans_l%27espace_des_phases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png"/><Relationship Id="rId2" Type="http://schemas.openxmlformats.org/officeDocument/2006/relationships/video" Target="https://www.youtube.com/embed/KKr91v7yLcM?feature=oembed" TargetMode="External"/><Relationship Id="rId1" Type="http://schemas.openxmlformats.org/officeDocument/2006/relationships/video" Target="https://www.youtube.com/embed/cIeKZDHzboo?feature=oembed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31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tastronomy.com/special/2014-special/11sep/Sirois-SAF.htm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hyperlink" Target="https://physique.neveuj.fr/2018/10/25/cours-la-formation-de-lunivers/" TargetMode="Externa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culturesciencesphysique.ens-lyon.fr/images/articles/particules-elementaires-ille/temperature-univers.png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microsoft.com/office/2017/06/relationships/model3d" Target="../media/model3d1.glb"/><Relationship Id="rId7" Type="http://schemas.openxmlformats.org/officeDocument/2006/relationships/image" Target="../media/image4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11" Type="http://schemas.openxmlformats.org/officeDocument/2006/relationships/image" Target="../media/image470.png"/><Relationship Id="rId5" Type="http://schemas.openxmlformats.org/officeDocument/2006/relationships/image" Target="../media/image58.png"/><Relationship Id="rId4" Type="http://schemas.openxmlformats.org/officeDocument/2006/relationships/hyperlink" Target="https://www.remix3d.com/details/G009SX7VFKX3" TargetMode="External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cea.fr/comprendre/Pages/sante-sciences-du-vivant/essentiel-sur-imagerie-medicale.aspx#ancre_video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youtu.be/8wS4IOzAhFA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cea.fr/comprendre/Pages/sante-sciences-du-vivant/essentiel-sur-imagerie-medicale.aspx#ancre_anim" TargetMode="External"/><Relationship Id="rId4" Type="http://schemas.openxmlformats.org/officeDocument/2006/relationships/image" Target="../media/image6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4.obspm.fr/public/ressources_lu/pages_forces/forces-preambule-1.html" TargetMode="External"/><Relationship Id="rId7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s://www.qwant.com/?l=fr&amp;t=videos&amp;q=boson+fermions&amp;o=0%3AnF-RlZF3g1I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toutestquantique.fr/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2.png"/><Relationship Id="rId7" Type="http://schemas.openxmlformats.org/officeDocument/2006/relationships/image" Target="../media/image64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0.png"/><Relationship Id="rId11" Type="http://schemas.openxmlformats.org/officeDocument/2006/relationships/image" Target="../media/image680.png"/><Relationship Id="rId5" Type="http://schemas.openxmlformats.org/officeDocument/2006/relationships/image" Target="../media/image81.sv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6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hyperlink" Target="https://youtu.be/DC0U5viudt0" TargetMode="External"/><Relationship Id="rId4" Type="http://schemas.openxmlformats.org/officeDocument/2006/relationships/hyperlink" Target="https://nanotechnologie-medecine.webnode.f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7" Type="http://schemas.openxmlformats.org/officeDocument/2006/relationships/image" Target="../media/image1070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0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2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lsPC2BW_UI?feature=oembed" TargetMode="External"/><Relationship Id="rId4" Type="http://schemas.openxmlformats.org/officeDocument/2006/relationships/hyperlink" Target="https://toutestquantique.fr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toutestquantique.fr/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610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11" Type="http://schemas.openxmlformats.org/officeDocument/2006/relationships/image" Target="../media/image123.png"/><Relationship Id="rId5" Type="http://schemas.openxmlformats.org/officeDocument/2006/relationships/image" Target="../media/image1220.png"/><Relationship Id="rId10" Type="http://schemas.microsoft.com/office/2007/relationships/hdphoto" Target="../media/hdphoto1.wdp"/><Relationship Id="rId4" Type="http://schemas.openxmlformats.org/officeDocument/2006/relationships/image" Target="../media/image6200.png"/><Relationship Id="rId9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271.png"/><Relationship Id="rId3" Type="http://schemas.openxmlformats.org/officeDocument/2006/relationships/image" Target="../media/image820.png"/><Relationship Id="rId7" Type="http://schemas.openxmlformats.org/officeDocument/2006/relationships/image" Target="../media/image860.png"/><Relationship Id="rId12" Type="http://schemas.openxmlformats.org/officeDocument/2006/relationships/image" Target="../media/image91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0.png"/><Relationship Id="rId11" Type="http://schemas.openxmlformats.org/officeDocument/2006/relationships/image" Target="../media/image900.png"/><Relationship Id="rId5" Type="http://schemas.openxmlformats.org/officeDocument/2006/relationships/image" Target="../media/image128.png"/><Relationship Id="rId10" Type="http://schemas.openxmlformats.org/officeDocument/2006/relationships/image" Target="../media/image890.png"/><Relationship Id="rId4" Type="http://schemas.openxmlformats.org/officeDocument/2006/relationships/image" Target="../media/image830.png"/><Relationship Id="rId9" Type="http://schemas.openxmlformats.org/officeDocument/2006/relationships/image" Target="../media/image88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142.png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un-peu-de-physique.fr/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hyperlink" Target="https://open.spotify.com/show/42wWpSd2qk9Lx9y7dy5bYI" TargetMode="External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6.png"/><Relationship Id="rId7" Type="http://schemas.openxmlformats.org/officeDocument/2006/relationships/image" Target="../media/image1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8.png"/><Relationship Id="rId10" Type="http://schemas.openxmlformats.org/officeDocument/2006/relationships/image" Target="../media/image180.png"/><Relationship Id="rId4" Type="http://schemas.openxmlformats.org/officeDocument/2006/relationships/image" Target="../media/image17.png"/><Relationship Id="rId9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solidFill>
                  <a:srgbClr val="FF0000"/>
                </a:solidFill>
                <a:latin typeface="+mn-lt"/>
              </a:rPr>
              <a:t>Les 2 infinis</a:t>
            </a:r>
            <a:endParaRPr lang="en-GB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4062885" y="6062635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140519"/>
            <a:ext cx="6863697" cy="9872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>
                <a:solidFill>
                  <a:schemeClr val="tx1"/>
                </a:solidFill>
              </a:rPr>
              <a:t>Ch</a:t>
            </a:r>
            <a:r>
              <a:rPr lang="fr-FR" sz="1400" dirty="0">
                <a:solidFill>
                  <a:schemeClr val="tx1"/>
                </a:solidFill>
              </a:rPr>
              <a:t> -2-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  <a:p>
            <a:r>
              <a:rPr lang="fr-FR" sz="1900" dirty="0">
                <a:solidFill>
                  <a:srgbClr val="FF0000"/>
                </a:solidFill>
              </a:rPr>
              <a:t>Mécanique quantique </a:t>
            </a:r>
          </a:p>
          <a:p>
            <a:r>
              <a:rPr lang="fr-FR" sz="2000" dirty="0">
                <a:solidFill>
                  <a:srgbClr val="0070C0"/>
                </a:solidFill>
              </a:rPr>
              <a:t>a) Les objets quantiques</a:t>
            </a:r>
            <a:endParaRPr lang="fr-FR" sz="19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4ED978-1E9B-B982-970A-EE478C5C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08949E-A5E7-9F2A-EBB8-802FB4B7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9602A5-5B08-EDEA-B22C-468B2FA8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5F23B9F5-7D7A-7433-2F52-A8DF24EE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39" y="3919524"/>
            <a:ext cx="2972284" cy="178101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0A7D0EF-B07E-E8C7-8BE5-442AB37A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2" t="15832" r="49837" b="46329"/>
          <a:stretch>
            <a:fillRect/>
          </a:stretch>
        </p:blipFill>
        <p:spPr>
          <a:xfrm>
            <a:off x="6642946" y="3528320"/>
            <a:ext cx="1958320" cy="1615728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F0A9709-AA5C-4D08-C259-FCEFA4F6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0480" y="5999379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6EF51A-9021-409B-AA28-492BBF59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624BED-05AC-4926-AAAD-C1FF7D3EBCD5}"/>
              </a:ext>
            </a:extLst>
          </p:cNvPr>
          <p:cNvSpPr txBox="1"/>
          <p:nvPr/>
        </p:nvSpPr>
        <p:spPr>
          <a:xfrm>
            <a:off x="7911548" y="305761"/>
            <a:ext cx="345375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Vers la mécanique quantique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92683F3C-1D6C-EEED-6E53-8D695E3A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22" t="36976" r="25154" b="22886"/>
          <a:stretch/>
        </p:blipFill>
        <p:spPr>
          <a:xfrm>
            <a:off x="1964597" y="1046705"/>
            <a:ext cx="2372138" cy="114869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6D41F0A-84B7-538D-1BD3-86500C393C61}"/>
              </a:ext>
            </a:extLst>
          </p:cNvPr>
          <p:cNvSpPr txBox="1"/>
          <p:nvPr/>
        </p:nvSpPr>
        <p:spPr>
          <a:xfrm>
            <a:off x="5754999" y="1261943"/>
            <a:ext cx="256106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Espace des phases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378F074-E03D-211A-A1F9-EBB43FC53079}"/>
              </a:ext>
            </a:extLst>
          </p:cNvPr>
          <p:cNvGrpSpPr/>
          <p:nvPr/>
        </p:nvGrpSpPr>
        <p:grpSpPr>
          <a:xfrm>
            <a:off x="9452840" y="907947"/>
            <a:ext cx="1795666" cy="1525022"/>
            <a:chOff x="9790771" y="974968"/>
            <a:chExt cx="1795666" cy="1525022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AB29069C-3A31-BEA0-511D-054D97EB02F3}"/>
                </a:ext>
              </a:extLst>
            </p:cNvPr>
            <p:cNvCxnSpPr/>
            <p:nvPr/>
          </p:nvCxnSpPr>
          <p:spPr>
            <a:xfrm>
              <a:off x="9790771" y="1897216"/>
              <a:ext cx="1574529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7EE4F99B-57FA-9486-F162-5A89FD731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2740" y="1282148"/>
              <a:ext cx="0" cy="10100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4D19D2C0-65F3-5BDD-2E2C-F5DD97CDE45B}"/>
                    </a:ext>
                  </a:extLst>
                </p:cNvPr>
                <p:cNvSpPr txBox="1"/>
                <p:nvPr/>
              </p:nvSpPr>
              <p:spPr>
                <a:xfrm>
                  <a:off x="10662101" y="1976770"/>
                  <a:ext cx="9243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Position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4D19D2C0-65F3-5BDD-2E2C-F5DD97CDE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2101" y="1976770"/>
                  <a:ext cx="924336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1987" t="-11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C0D6972-00CC-ACB6-4BF4-43DF612638F8}"/>
                    </a:ext>
                  </a:extLst>
                </p:cNvPr>
                <p:cNvSpPr txBox="1"/>
                <p:nvPr/>
              </p:nvSpPr>
              <p:spPr>
                <a:xfrm>
                  <a:off x="10018857" y="974968"/>
                  <a:ext cx="111835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Impulsion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𝑚𝑣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C0D6972-00CC-ACB6-4BF4-43DF61263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8857" y="974968"/>
                  <a:ext cx="1118356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630" t="-2326" b="-232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816097E-ADD7-21A1-345D-03141596E012}"/>
              </a:ext>
            </a:extLst>
          </p:cNvPr>
          <p:cNvCxnSpPr>
            <a:cxnSpLocks/>
          </p:cNvCxnSpPr>
          <p:nvPr/>
        </p:nvCxnSpPr>
        <p:spPr>
          <a:xfrm flipH="1">
            <a:off x="5169494" y="1700912"/>
            <a:ext cx="1743429" cy="12529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E0E23E5-375C-CC7D-757C-916552EBE5D4}"/>
              </a:ext>
            </a:extLst>
          </p:cNvPr>
          <p:cNvSpPr txBox="1"/>
          <p:nvPr/>
        </p:nvSpPr>
        <p:spPr>
          <a:xfrm>
            <a:off x="4346890" y="2226941"/>
            <a:ext cx="133510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Classique</a:t>
            </a:r>
            <a:endParaRPr lang="fr-FR" sz="14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4226E7D-9915-BD8D-9489-266FD913D17D}"/>
              </a:ext>
            </a:extLst>
          </p:cNvPr>
          <p:cNvSpPr txBox="1"/>
          <p:nvPr/>
        </p:nvSpPr>
        <p:spPr>
          <a:xfrm>
            <a:off x="6383563" y="2010736"/>
            <a:ext cx="130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Particule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218F601-B075-6B50-4B62-59EE51F0FDBF}"/>
              </a:ext>
            </a:extLst>
          </p:cNvPr>
          <p:cNvCxnSpPr>
            <a:cxnSpLocks/>
          </p:cNvCxnSpPr>
          <p:nvPr/>
        </p:nvCxnSpPr>
        <p:spPr>
          <a:xfrm>
            <a:off x="6912923" y="1700912"/>
            <a:ext cx="1988643" cy="13133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284C343-B2A4-1C9D-8B06-2FD23A439DB9}"/>
              </a:ext>
            </a:extLst>
          </p:cNvPr>
          <p:cNvSpPr txBox="1"/>
          <p:nvPr/>
        </p:nvSpPr>
        <p:spPr>
          <a:xfrm>
            <a:off x="8377571" y="2238523"/>
            <a:ext cx="1303356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Quantique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AFB54B5-BA98-5409-7169-348DB5C9AD2E}"/>
                  </a:ext>
                </a:extLst>
              </p:cNvPr>
              <p:cNvSpPr txBox="1"/>
              <p:nvPr/>
            </p:nvSpPr>
            <p:spPr>
              <a:xfrm>
                <a:off x="5490319" y="2464971"/>
                <a:ext cx="3110947" cy="832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rgbClr val="FF0000"/>
                    </a:solidFill>
                  </a:rPr>
                  <a:t>Hamiltonien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AFB54B5-BA98-5409-7169-348DB5C9A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319" y="2464971"/>
                <a:ext cx="3110947" cy="832664"/>
              </a:xfrm>
              <a:prstGeom prst="rect">
                <a:avLst/>
              </a:prstGeom>
              <a:blipFill>
                <a:blip r:embed="rId8"/>
                <a:stretch>
                  <a:fillRect t="-2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F4FCAD36-845D-C9DB-A83D-F35ECB9CD062}"/>
                  </a:ext>
                </a:extLst>
              </p:cNvPr>
              <p:cNvSpPr txBox="1"/>
              <p:nvPr/>
            </p:nvSpPr>
            <p:spPr>
              <a:xfrm>
                <a:off x="2084694" y="2464971"/>
                <a:ext cx="2233321" cy="141045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Trajectoire ponctuelle dans l’espace des phases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fr-FR" sz="1200" dirty="0"/>
              </a:p>
              <a:p>
                <a:pPr algn="ctr"/>
                <a:r>
                  <a:rPr lang="fr-FR" sz="1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 </a:t>
                </a:r>
                <a:br>
                  <a:rPr lang="fr-FR" sz="1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fr-FR" sz="1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F4FCAD36-845D-C9DB-A83D-F35ECB9CD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4" y="2464971"/>
                <a:ext cx="2233321" cy="1410451"/>
              </a:xfrm>
              <a:prstGeom prst="rect">
                <a:avLst/>
              </a:prstGeom>
              <a:blipFill>
                <a:blip r:embed="rId9"/>
                <a:stretch>
                  <a:fillRect r="-272" b="-42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CCCD792C-AEEB-476B-6728-C0485B94D6C0}"/>
              </a:ext>
            </a:extLst>
          </p:cNvPr>
          <p:cNvSpPr/>
          <p:nvPr/>
        </p:nvSpPr>
        <p:spPr>
          <a:xfrm>
            <a:off x="4485661" y="4161560"/>
            <a:ext cx="2715116" cy="300271"/>
          </a:xfrm>
          <a:custGeom>
            <a:avLst/>
            <a:gdLst>
              <a:gd name="connsiteX0" fmla="*/ 0 w 2693505"/>
              <a:gd name="connsiteY0" fmla="*/ 467140 h 488525"/>
              <a:gd name="connsiteX1" fmla="*/ 1143000 w 2693505"/>
              <a:gd name="connsiteY1" fmla="*/ 477079 h 488525"/>
              <a:gd name="connsiteX2" fmla="*/ 2107096 w 2693505"/>
              <a:gd name="connsiteY2" fmla="*/ 327992 h 488525"/>
              <a:gd name="connsiteX3" fmla="*/ 2693505 w 2693505"/>
              <a:gd name="connsiteY3" fmla="*/ 0 h 4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3505" h="488525">
                <a:moveTo>
                  <a:pt x="0" y="467140"/>
                </a:moveTo>
                <a:cubicBezTo>
                  <a:pt x="395908" y="483705"/>
                  <a:pt x="791817" y="500270"/>
                  <a:pt x="1143000" y="477079"/>
                </a:cubicBezTo>
                <a:cubicBezTo>
                  <a:pt x="1494183" y="453888"/>
                  <a:pt x="1848679" y="407505"/>
                  <a:pt x="2107096" y="327992"/>
                </a:cubicBezTo>
                <a:cubicBezTo>
                  <a:pt x="2365513" y="248479"/>
                  <a:pt x="2594114" y="57978"/>
                  <a:pt x="269350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C4CAEEA7-F4E7-F9B9-F9C1-07E061097C11}"/>
              </a:ext>
            </a:extLst>
          </p:cNvPr>
          <p:cNvSpPr/>
          <p:nvPr/>
        </p:nvSpPr>
        <p:spPr>
          <a:xfrm flipV="1">
            <a:off x="4462801" y="4444905"/>
            <a:ext cx="2682543" cy="258956"/>
          </a:xfrm>
          <a:custGeom>
            <a:avLst/>
            <a:gdLst>
              <a:gd name="connsiteX0" fmla="*/ 0 w 2693505"/>
              <a:gd name="connsiteY0" fmla="*/ 467140 h 488525"/>
              <a:gd name="connsiteX1" fmla="*/ 1143000 w 2693505"/>
              <a:gd name="connsiteY1" fmla="*/ 477079 h 488525"/>
              <a:gd name="connsiteX2" fmla="*/ 2107096 w 2693505"/>
              <a:gd name="connsiteY2" fmla="*/ 327992 h 488525"/>
              <a:gd name="connsiteX3" fmla="*/ 2693505 w 2693505"/>
              <a:gd name="connsiteY3" fmla="*/ 0 h 4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3505" h="488525">
                <a:moveTo>
                  <a:pt x="0" y="467140"/>
                </a:moveTo>
                <a:cubicBezTo>
                  <a:pt x="395908" y="483705"/>
                  <a:pt x="791817" y="500270"/>
                  <a:pt x="1143000" y="477079"/>
                </a:cubicBezTo>
                <a:cubicBezTo>
                  <a:pt x="1494183" y="453888"/>
                  <a:pt x="1848679" y="407505"/>
                  <a:pt x="2107096" y="327992"/>
                </a:cubicBezTo>
                <a:cubicBezTo>
                  <a:pt x="2365513" y="248479"/>
                  <a:pt x="2594114" y="57978"/>
                  <a:pt x="269350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EDDC4633-8EE6-FCE2-0F2D-5C98C98FA489}"/>
                  </a:ext>
                </a:extLst>
              </p:cNvPr>
              <p:cNvSpPr txBox="1"/>
              <p:nvPr/>
            </p:nvSpPr>
            <p:spPr>
              <a:xfrm>
                <a:off x="9013903" y="3452395"/>
                <a:ext cx="2452402" cy="165705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« Onde » de probabilité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/>
                  <a:t>, de « volume » minimal </a:t>
                </a:r>
                <a:r>
                  <a:rPr lang="fr-FR" sz="1200" dirty="0">
                    <a:solidFill>
                      <a:srgbClr val="FF0000"/>
                    </a:solidFill>
                  </a:rPr>
                  <a:t>h/2</a:t>
                </a:r>
                <a:r>
                  <a:rPr lang="fr-FR" sz="1200" dirty="0"/>
                  <a:t>, qui évolue selon des équations dépendant du hamiltonien </a:t>
                </a:r>
                <a:r>
                  <a:rPr lang="fr-FR" sz="1200" dirty="0">
                    <a:solidFill>
                      <a:srgbClr val="FF0000"/>
                    </a:solidFill>
                  </a:rPr>
                  <a:t>H</a:t>
                </a:r>
              </a:p>
              <a:p>
                <a:endParaRPr lang="fr-FR" sz="1000" dirty="0"/>
              </a:p>
              <a:p>
                <a:r>
                  <a:rPr lang="fr-FR" sz="1000" dirty="0" err="1"/>
                  <a:t>cf</a:t>
                </a:r>
                <a:r>
                  <a:rPr lang="fr-FR" sz="1000" dirty="0"/>
                  <a:t> </a:t>
                </a:r>
                <a:r>
                  <a:rPr lang="fr-FR" sz="1000" dirty="0" err="1"/>
                  <a:t>wikipédia</a:t>
                </a:r>
                <a:r>
                  <a:rPr lang="fr-FR" sz="1000" dirty="0"/>
                  <a:t>  « </a:t>
                </a:r>
                <a:r>
                  <a:rPr lang="fr-FR" sz="1000" dirty="0">
                    <a:hlinkClick r:id="rId10"/>
                  </a:rPr>
                  <a:t>mécanique quantique dans l’espace des phases </a:t>
                </a:r>
                <a:r>
                  <a:rPr lang="fr-FR" sz="1000" dirty="0"/>
                  <a:t>»</a:t>
                </a:r>
              </a:p>
            </p:txBody>
          </p:sp>
        </mc:Choice>
        <mc:Fallback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EDDC4633-8EE6-FCE2-0F2D-5C98C98F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903" y="3452395"/>
                <a:ext cx="2452402" cy="1657057"/>
              </a:xfrm>
              <a:prstGeom prst="rect">
                <a:avLst/>
              </a:prstGeom>
              <a:blipFill>
                <a:blip r:embed="rId11"/>
                <a:stretch>
                  <a:fillRect b="-109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21174F45-0B88-2344-4069-E9C81ABBC78C}"/>
              </a:ext>
            </a:extLst>
          </p:cNvPr>
          <p:cNvSpPr/>
          <p:nvPr/>
        </p:nvSpPr>
        <p:spPr>
          <a:xfrm>
            <a:off x="6285831" y="3265881"/>
            <a:ext cx="82249" cy="2452919"/>
          </a:xfrm>
          <a:custGeom>
            <a:avLst/>
            <a:gdLst>
              <a:gd name="csX0" fmla="*/ 0 w 82249"/>
              <a:gd name="csY0" fmla="*/ 0 h 2452919"/>
              <a:gd name="csX1" fmla="*/ 82249 w 82249"/>
              <a:gd name="csY1" fmla="*/ 0 h 2452919"/>
              <a:gd name="csX2" fmla="*/ 82249 w 82249"/>
              <a:gd name="csY2" fmla="*/ 466055 h 2452919"/>
              <a:gd name="csX3" fmla="*/ 82249 w 82249"/>
              <a:gd name="csY3" fmla="*/ 956638 h 2452919"/>
              <a:gd name="csX4" fmla="*/ 82249 w 82249"/>
              <a:gd name="csY4" fmla="*/ 1471751 h 2452919"/>
              <a:gd name="csX5" fmla="*/ 82249 w 82249"/>
              <a:gd name="csY5" fmla="*/ 1888748 h 2452919"/>
              <a:gd name="csX6" fmla="*/ 82249 w 82249"/>
              <a:gd name="csY6" fmla="*/ 2452919 h 2452919"/>
              <a:gd name="csX7" fmla="*/ 0 w 82249"/>
              <a:gd name="csY7" fmla="*/ 2452919 h 2452919"/>
              <a:gd name="csX8" fmla="*/ 0 w 82249"/>
              <a:gd name="csY8" fmla="*/ 2011394 h 2452919"/>
              <a:gd name="csX9" fmla="*/ 0 w 82249"/>
              <a:gd name="csY9" fmla="*/ 1520810 h 2452919"/>
              <a:gd name="csX10" fmla="*/ 0 w 82249"/>
              <a:gd name="csY10" fmla="*/ 1079284 h 2452919"/>
              <a:gd name="csX11" fmla="*/ 0 w 82249"/>
              <a:gd name="csY11" fmla="*/ 539642 h 2452919"/>
              <a:gd name="csX12" fmla="*/ 0 w 82249"/>
              <a:gd name="csY12" fmla="*/ 0 h 24529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82249" h="2452919" extrusionOk="0">
                <a:moveTo>
                  <a:pt x="0" y="0"/>
                </a:moveTo>
                <a:cubicBezTo>
                  <a:pt x="29732" y="-3985"/>
                  <a:pt x="58229" y="2702"/>
                  <a:pt x="82249" y="0"/>
                </a:cubicBezTo>
                <a:cubicBezTo>
                  <a:pt x="101924" y="144770"/>
                  <a:pt x="26931" y="353493"/>
                  <a:pt x="82249" y="466055"/>
                </a:cubicBezTo>
                <a:cubicBezTo>
                  <a:pt x="137567" y="578618"/>
                  <a:pt x="76290" y="775080"/>
                  <a:pt x="82249" y="956638"/>
                </a:cubicBezTo>
                <a:cubicBezTo>
                  <a:pt x="88208" y="1138196"/>
                  <a:pt x="56497" y="1307807"/>
                  <a:pt x="82249" y="1471751"/>
                </a:cubicBezTo>
                <a:cubicBezTo>
                  <a:pt x="108001" y="1635695"/>
                  <a:pt x="65943" y="1761532"/>
                  <a:pt x="82249" y="1888748"/>
                </a:cubicBezTo>
                <a:cubicBezTo>
                  <a:pt x="98555" y="2015964"/>
                  <a:pt x="15752" y="2216205"/>
                  <a:pt x="82249" y="2452919"/>
                </a:cubicBezTo>
                <a:cubicBezTo>
                  <a:pt x="47230" y="2460425"/>
                  <a:pt x="19351" y="2448718"/>
                  <a:pt x="0" y="2452919"/>
                </a:cubicBezTo>
                <a:cubicBezTo>
                  <a:pt x="-8110" y="2288601"/>
                  <a:pt x="41052" y="2218871"/>
                  <a:pt x="0" y="2011394"/>
                </a:cubicBezTo>
                <a:cubicBezTo>
                  <a:pt x="-41052" y="1803918"/>
                  <a:pt x="57513" y="1671358"/>
                  <a:pt x="0" y="1520810"/>
                </a:cubicBezTo>
                <a:cubicBezTo>
                  <a:pt x="-57513" y="1370262"/>
                  <a:pt x="21950" y="1197166"/>
                  <a:pt x="0" y="1079284"/>
                </a:cubicBezTo>
                <a:cubicBezTo>
                  <a:pt x="-21950" y="961402"/>
                  <a:pt x="57414" y="690870"/>
                  <a:pt x="0" y="539642"/>
                </a:cubicBezTo>
                <a:cubicBezTo>
                  <a:pt x="-57414" y="388414"/>
                  <a:pt x="30322" y="145612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6174996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69BE9C4-8688-7D8E-37F3-FC1FECD94998}"/>
              </a:ext>
            </a:extLst>
          </p:cNvPr>
          <p:cNvSpPr/>
          <p:nvPr/>
        </p:nvSpPr>
        <p:spPr>
          <a:xfrm>
            <a:off x="4462801" y="4416112"/>
            <a:ext cx="45719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AD5DA6D-F418-674B-72A7-1B2F43CC6A57}"/>
                  </a:ext>
                </a:extLst>
              </p:cNvPr>
              <p:cNvSpPr txBox="1"/>
              <p:nvPr/>
            </p:nvSpPr>
            <p:spPr>
              <a:xfrm>
                <a:off x="6684928" y="5175164"/>
                <a:ext cx="3012363" cy="7153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Espace des phases « granuleux »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)≥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1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AD5DA6D-F418-674B-72A7-1B2F43CC6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928" y="5175164"/>
                <a:ext cx="3012363" cy="715389"/>
              </a:xfrm>
              <a:prstGeom prst="rect">
                <a:avLst/>
              </a:prstGeom>
              <a:blipFill>
                <a:blip r:embed="rId12"/>
                <a:stretch>
                  <a:fillRect l="-607" t="-1709" b="-8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e 55">
            <a:extLst>
              <a:ext uri="{FF2B5EF4-FFF2-40B4-BE49-F238E27FC236}">
                <a16:creationId xmlns:a16="http://schemas.microsoft.com/office/drawing/2014/main" id="{8A64B3EE-0ACC-FEC4-8811-BCAA610D44D9}"/>
              </a:ext>
            </a:extLst>
          </p:cNvPr>
          <p:cNvGrpSpPr/>
          <p:nvPr/>
        </p:nvGrpSpPr>
        <p:grpSpPr>
          <a:xfrm>
            <a:off x="6955876" y="4128608"/>
            <a:ext cx="545235" cy="592846"/>
            <a:chOff x="6996360" y="4257469"/>
            <a:chExt cx="545235" cy="592846"/>
          </a:xfrm>
        </p:grpSpPr>
        <p:sp>
          <p:nvSpPr>
            <p:cNvPr id="50" name="Nuage 49">
              <a:extLst>
                <a:ext uri="{FF2B5EF4-FFF2-40B4-BE49-F238E27FC236}">
                  <a16:creationId xmlns:a16="http://schemas.microsoft.com/office/drawing/2014/main" id="{9D461AC4-3F4D-7DDD-6E80-D1334AFC629B}"/>
                </a:ext>
              </a:extLst>
            </p:cNvPr>
            <p:cNvSpPr/>
            <p:nvPr/>
          </p:nvSpPr>
          <p:spPr>
            <a:xfrm>
              <a:off x="6996360" y="4257469"/>
              <a:ext cx="489802" cy="592846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437D24CF-C99E-90F0-DE8D-4D8B988B6E0F}"/>
                </a:ext>
              </a:extLst>
            </p:cNvPr>
            <p:cNvCxnSpPr>
              <a:cxnSpLocks/>
              <a:stCxn id="50" idx="2"/>
              <a:endCxn id="50" idx="0"/>
            </p:cNvCxnSpPr>
            <p:nvPr/>
          </p:nvCxnSpPr>
          <p:spPr>
            <a:xfrm>
              <a:off x="6997879" y="4553892"/>
              <a:ext cx="487875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0B7BA883-FBAA-EC23-9A8E-512C0DFC2236}"/>
                </a:ext>
              </a:extLst>
            </p:cNvPr>
            <p:cNvCxnSpPr>
              <a:cxnSpLocks/>
              <a:stCxn id="50" idx="1"/>
              <a:endCxn id="50" idx="3"/>
            </p:cNvCxnSpPr>
            <p:nvPr/>
          </p:nvCxnSpPr>
          <p:spPr>
            <a:xfrm flipV="1">
              <a:off x="7241261" y="4291366"/>
              <a:ext cx="0" cy="5583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68AD0065-7D2A-1AB9-AC78-B33867CB3810}"/>
                    </a:ext>
                  </a:extLst>
                </p:cNvPr>
                <p:cNvSpPr txBox="1"/>
                <p:nvPr/>
              </p:nvSpPr>
              <p:spPr>
                <a:xfrm>
                  <a:off x="7000025" y="4350225"/>
                  <a:ext cx="4163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68AD0065-7D2A-1AB9-AC78-B33867CB3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0025" y="4350225"/>
                  <a:ext cx="416378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E296AA11-18D9-D1ED-1539-2C7E6F8A162E}"/>
                    </a:ext>
                  </a:extLst>
                </p:cNvPr>
                <p:cNvSpPr txBox="1"/>
                <p:nvPr/>
              </p:nvSpPr>
              <p:spPr>
                <a:xfrm>
                  <a:off x="7125217" y="4519389"/>
                  <a:ext cx="4163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fr-FR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E296AA11-18D9-D1ED-1539-2C7E6F8A1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5217" y="4519389"/>
                  <a:ext cx="416378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358B9A2-8B6B-0D9D-9C27-BA0C9D87F48D}"/>
                  </a:ext>
                </a:extLst>
              </p:cNvPr>
              <p:cNvSpPr txBox="1"/>
              <p:nvPr/>
            </p:nvSpPr>
            <p:spPr>
              <a:xfrm>
                <a:off x="4414178" y="4120847"/>
                <a:ext cx="6377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0" dirty="0"/>
                  <a:t>(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200" dirty="0"/>
              </a:p>
            </p:txBody>
          </p:sp>
        </mc:Choice>
        <mc:Fallback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358B9A2-8B6B-0D9D-9C27-BA0C9D87F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178" y="4120847"/>
                <a:ext cx="637744" cy="276999"/>
              </a:xfrm>
              <a:prstGeom prst="rect">
                <a:avLst/>
              </a:prstGeom>
              <a:blipFill>
                <a:blip r:embed="rId15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oneTexte 57">
            <a:extLst>
              <a:ext uri="{FF2B5EF4-FFF2-40B4-BE49-F238E27FC236}">
                <a16:creationId xmlns:a16="http://schemas.microsoft.com/office/drawing/2014/main" id="{F00F29FC-DA4B-79F1-8CA5-B1814C3B4048}"/>
              </a:ext>
            </a:extLst>
          </p:cNvPr>
          <p:cNvSpPr txBox="1"/>
          <p:nvPr/>
        </p:nvSpPr>
        <p:spPr>
          <a:xfrm>
            <a:off x="4462801" y="5195581"/>
            <a:ext cx="182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Espace dense de points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/>
      <p:bldP spid="36" grpId="0" animBg="1"/>
      <p:bldP spid="39" grpId="0"/>
      <p:bldP spid="40" grpId="0" animBg="1"/>
      <p:bldP spid="42" grpId="0" animBg="1"/>
      <p:bldP spid="43" grpId="0" animBg="1"/>
      <p:bldP spid="51" grpId="0" animBg="1"/>
      <p:bldP spid="53" grpId="0" animBg="1"/>
      <p:bldP spid="34" grpId="0" animBg="1"/>
      <p:bldP spid="37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D544-5275-C37F-ECBE-C920C8063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00BBF8-EEE3-E044-C059-643234F8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3043" y="587303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AF780F1-90B2-FC1D-E57C-080BC7D7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8E9892-6973-B95C-7413-3C11D6CFCBA5}"/>
              </a:ext>
            </a:extLst>
          </p:cNvPr>
          <p:cNvSpPr txBox="1"/>
          <p:nvPr/>
        </p:nvSpPr>
        <p:spPr>
          <a:xfrm>
            <a:off x="7911548" y="305761"/>
            <a:ext cx="345375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quantique (1)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D9B4B0-3556-3D80-1267-C2755D23C875}"/>
              </a:ext>
            </a:extLst>
          </p:cNvPr>
          <p:cNvSpPr txBox="1"/>
          <p:nvPr/>
        </p:nvSpPr>
        <p:spPr>
          <a:xfrm>
            <a:off x="2778568" y="1147759"/>
            <a:ext cx="133510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Particule Classique</a:t>
            </a:r>
            <a:endParaRPr lang="fr-FR" sz="14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C6EF80-5808-6D89-DB51-EAAC8D5C3B9B}"/>
              </a:ext>
            </a:extLst>
          </p:cNvPr>
          <p:cNvSpPr txBox="1"/>
          <p:nvPr/>
        </p:nvSpPr>
        <p:spPr>
          <a:xfrm>
            <a:off x="8969256" y="1096508"/>
            <a:ext cx="130335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Objet quantique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5598EAE-F64A-AFBC-AD22-B7A63186E16C}"/>
                  </a:ext>
                </a:extLst>
              </p:cNvPr>
              <p:cNvSpPr txBox="1"/>
              <p:nvPr/>
            </p:nvSpPr>
            <p:spPr>
              <a:xfrm>
                <a:off x="4967380" y="984963"/>
                <a:ext cx="3110947" cy="832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rgbClr val="FF0000"/>
                    </a:solidFill>
                  </a:rPr>
                  <a:t>Hamiltonien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55598EAE-F64A-AFBC-AD22-B7A63186E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380" y="984963"/>
                <a:ext cx="3110947" cy="832664"/>
              </a:xfrm>
              <a:prstGeom prst="rect">
                <a:avLst/>
              </a:prstGeom>
              <a:blipFill>
                <a:blip r:embed="rId2"/>
                <a:stretch>
                  <a:fillRect t="-22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1C4CD75-C0E2-B6A4-88A3-ED78DE8F7752}"/>
                  </a:ext>
                </a:extLst>
              </p:cNvPr>
              <p:cNvSpPr txBox="1"/>
              <p:nvPr/>
            </p:nvSpPr>
            <p:spPr>
              <a:xfrm>
                <a:off x="2336422" y="1902491"/>
                <a:ext cx="2233321" cy="137056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Trajectoire ponctuelle solution des équations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  <a:p>
                <a:pPr algn="ctr"/>
                <a:r>
                  <a:rPr lang="fr-FR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fr-FR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1C4CD75-C0E2-B6A4-88A3-ED78DE8F7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2" y="1902491"/>
                <a:ext cx="2233321" cy="1370568"/>
              </a:xfrm>
              <a:prstGeom prst="rect">
                <a:avLst/>
              </a:prstGeom>
              <a:blipFill>
                <a:blip r:embed="rId3"/>
                <a:stretch>
                  <a:fillRect l="-542" t="-441" b="-1322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71C7CEC9-C423-4706-3973-E86AE5B86509}"/>
              </a:ext>
            </a:extLst>
          </p:cNvPr>
          <p:cNvSpPr/>
          <p:nvPr/>
        </p:nvSpPr>
        <p:spPr>
          <a:xfrm>
            <a:off x="1713408" y="1964304"/>
            <a:ext cx="3110947" cy="2720374"/>
          </a:xfrm>
          <a:custGeom>
            <a:avLst/>
            <a:gdLst>
              <a:gd name="csX0" fmla="*/ 3053925 w 3110947"/>
              <a:gd name="csY0" fmla="*/ 0 h 2720374"/>
              <a:gd name="csX1" fmla="*/ 3104320 w 3110947"/>
              <a:gd name="csY1" fmla="*/ 1045321 h 2720374"/>
              <a:gd name="csX2" fmla="*/ 2922899 w 3110947"/>
              <a:gd name="csY2" fmla="*/ 2146843 h 2720374"/>
              <a:gd name="csX3" fmla="*/ 2429030 w 3110947"/>
              <a:gd name="csY3" fmla="*/ 2618924 h 2720374"/>
              <a:gd name="csX4" fmla="*/ 0 w 3110947"/>
              <a:gd name="csY4" fmla="*/ 2641404 h 27203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110947" h="2720374" extrusionOk="0">
                <a:moveTo>
                  <a:pt x="3053925" y="0"/>
                </a:moveTo>
                <a:cubicBezTo>
                  <a:pt x="3071327" y="344557"/>
                  <a:pt x="3187921" y="748239"/>
                  <a:pt x="3104320" y="1045321"/>
                </a:cubicBezTo>
                <a:cubicBezTo>
                  <a:pt x="3087180" y="1412769"/>
                  <a:pt x="3036730" y="1923731"/>
                  <a:pt x="2922899" y="2146843"/>
                </a:cubicBezTo>
                <a:cubicBezTo>
                  <a:pt x="2797136" y="2389174"/>
                  <a:pt x="2923054" y="2544809"/>
                  <a:pt x="2429030" y="2618924"/>
                </a:cubicBezTo>
                <a:cubicBezTo>
                  <a:pt x="1959340" y="2636409"/>
                  <a:pt x="367092" y="2876879"/>
                  <a:pt x="0" y="2641404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3011557 w 3067787"/>
                      <a:gd name="connsiteY0" fmla="*/ 0 h 2405525"/>
                      <a:gd name="connsiteX1" fmla="*/ 3061252 w 3067787"/>
                      <a:gd name="connsiteY1" fmla="*/ 924339 h 2405525"/>
                      <a:gd name="connsiteX2" fmla="*/ 2882348 w 3067787"/>
                      <a:gd name="connsiteY2" fmla="*/ 1898373 h 2405525"/>
                      <a:gd name="connsiteX3" fmla="*/ 2395331 w 3067787"/>
                      <a:gd name="connsiteY3" fmla="*/ 2315817 h 2405525"/>
                      <a:gd name="connsiteX4" fmla="*/ 0 w 3067787"/>
                      <a:gd name="connsiteY4" fmla="*/ 2335695 h 240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7787" h="2405525">
                        <a:moveTo>
                          <a:pt x="3011557" y="0"/>
                        </a:moveTo>
                        <a:cubicBezTo>
                          <a:pt x="3047172" y="303972"/>
                          <a:pt x="3082787" y="607944"/>
                          <a:pt x="3061252" y="924339"/>
                        </a:cubicBezTo>
                        <a:cubicBezTo>
                          <a:pt x="3039717" y="1240734"/>
                          <a:pt x="2993335" y="1666460"/>
                          <a:pt x="2882348" y="1898373"/>
                        </a:cubicBezTo>
                        <a:cubicBezTo>
                          <a:pt x="2771361" y="2130286"/>
                          <a:pt x="2875722" y="2242930"/>
                          <a:pt x="2395331" y="2315817"/>
                        </a:cubicBezTo>
                        <a:cubicBezTo>
                          <a:pt x="1914940" y="2388704"/>
                          <a:pt x="314739" y="2464904"/>
                          <a:pt x="0" y="233569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4EB64A5-5E1C-98D5-8646-F136686BE258}"/>
              </a:ext>
            </a:extLst>
          </p:cNvPr>
          <p:cNvSpPr txBox="1"/>
          <p:nvPr/>
        </p:nvSpPr>
        <p:spPr>
          <a:xfrm>
            <a:off x="7242040" y="1907203"/>
            <a:ext cx="239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Espace de configuration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D0930169-5C13-DC74-DFBD-B692EB40F910}"/>
              </a:ext>
            </a:extLst>
          </p:cNvPr>
          <p:cNvGrpSpPr/>
          <p:nvPr/>
        </p:nvGrpSpPr>
        <p:grpSpPr>
          <a:xfrm>
            <a:off x="2302216" y="3330712"/>
            <a:ext cx="2036422" cy="1353909"/>
            <a:chOff x="3897019" y="4194889"/>
            <a:chExt cx="2036422" cy="1353909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0AE09A9-2E81-6EAE-FE4E-A303BD3FDC67}"/>
                </a:ext>
              </a:extLst>
            </p:cNvPr>
            <p:cNvSpPr/>
            <p:nvPr/>
          </p:nvSpPr>
          <p:spPr>
            <a:xfrm>
              <a:off x="4582343" y="4621880"/>
              <a:ext cx="45719" cy="639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3A1B60A-1842-10F3-7ECE-0CE37D7D4BD2}"/>
                </a:ext>
              </a:extLst>
            </p:cNvPr>
            <p:cNvSpPr txBox="1"/>
            <p:nvPr/>
          </p:nvSpPr>
          <p:spPr>
            <a:xfrm>
              <a:off x="4569743" y="4277539"/>
              <a:ext cx="6909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rgbClr val="0070C0"/>
                  </a:solidFill>
                </a:rPr>
                <a:t>x(t</a:t>
              </a:r>
              <a:r>
                <a:rPr lang="fr-FR" sz="1800" baseline="-25000" dirty="0">
                  <a:solidFill>
                    <a:srgbClr val="0070C0"/>
                  </a:solidFill>
                </a:rPr>
                <a:t>0</a:t>
              </a:r>
              <a:r>
                <a:rPr lang="fr-FR" sz="1800" dirty="0">
                  <a:solidFill>
                    <a:srgbClr val="0070C0"/>
                  </a:solidFill>
                </a:rPr>
                <a:t>)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F2B5FA79-2D71-B577-AE04-93278F2A3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3491" r="61825"/>
            <a:stretch/>
          </p:blipFill>
          <p:spPr>
            <a:xfrm>
              <a:off x="3897019" y="4194889"/>
              <a:ext cx="2036422" cy="1353909"/>
            </a:xfrm>
            <a:prstGeom prst="rect">
              <a:avLst/>
            </a:prstGeom>
          </p:spPr>
        </p:pic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1DC977CD-5FFF-F337-F33C-4FC6534571E2}"/>
                </a:ext>
              </a:extLst>
            </p:cNvPr>
            <p:cNvCxnSpPr/>
            <p:nvPr/>
          </p:nvCxnSpPr>
          <p:spPr>
            <a:xfrm>
              <a:off x="4582343" y="4682913"/>
              <a:ext cx="0" cy="28332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E3939171-467D-0674-7A93-F037C76C6225}"/>
                    </a:ext>
                  </a:extLst>
                </p:cNvPr>
                <p:cNvSpPr txBox="1"/>
                <p:nvPr/>
              </p:nvSpPr>
              <p:spPr>
                <a:xfrm>
                  <a:off x="4453018" y="4922693"/>
                  <a:ext cx="35008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b="0" dirty="0">
                    <a:solidFill>
                      <a:srgbClr val="0070C0"/>
                    </a:solidFill>
                  </a:endParaRPr>
                </a:p>
                <a:p>
                  <a:endParaRPr lang="fr-FR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E3939171-467D-0674-7A93-F037C76C6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018" y="4922693"/>
                  <a:ext cx="350088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D9FB2707-A4DE-B430-177E-4392ABCB4174}"/>
                  </a:ext>
                </a:extLst>
              </p:cNvPr>
              <p:cNvSpPr txBox="1"/>
              <p:nvPr/>
            </p:nvSpPr>
            <p:spPr>
              <a:xfrm>
                <a:off x="8706628" y="2442932"/>
                <a:ext cx="243375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contient toute l’information sur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600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1600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600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de l’objet au temps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sous forme de probabilité</a:t>
                </a: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D9FB2707-A4DE-B430-177E-4392ABCB4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628" y="2442932"/>
                <a:ext cx="2433757" cy="1323439"/>
              </a:xfrm>
              <a:prstGeom prst="rect">
                <a:avLst/>
              </a:prstGeom>
              <a:blipFill>
                <a:blip r:embed="rId6"/>
                <a:stretch>
                  <a:fillRect l="-1253" t="-1382" r="-1754" b="-50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Accolade fermante 48">
            <a:extLst>
              <a:ext uri="{FF2B5EF4-FFF2-40B4-BE49-F238E27FC236}">
                <a16:creationId xmlns:a16="http://schemas.microsoft.com/office/drawing/2014/main" id="{D2FD85AE-F417-2AD7-BD4E-5E854FAF0861}"/>
              </a:ext>
            </a:extLst>
          </p:cNvPr>
          <p:cNvSpPr/>
          <p:nvPr/>
        </p:nvSpPr>
        <p:spPr>
          <a:xfrm rot="5400000">
            <a:off x="8113109" y="-433005"/>
            <a:ext cx="268018" cy="53320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F592FF2-B29F-E386-911B-000750CCAB95}"/>
                  </a:ext>
                </a:extLst>
              </p:cNvPr>
              <p:cNvSpPr txBox="1"/>
              <p:nvPr/>
            </p:nvSpPr>
            <p:spPr>
              <a:xfrm>
                <a:off x="4438194" y="4551230"/>
                <a:ext cx="41693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Par exemple 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Re</m:t>
                            </m:r>
                            <m: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400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Im</m:t>
                            </m:r>
                            <m: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m:rPr>
                                <m:sty m:val="p"/>
                              </m:rPr>
                              <a:rPr lang="el-GR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400" dirty="0"/>
              </a:p>
              <a:p>
                <a:r>
                  <a:rPr lang="fr-FR" sz="1400" dirty="0"/>
                  <a:t>Donne la probabilité de présence de l’objet dans l’espace.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F592FF2-B29F-E386-911B-000750CCA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194" y="4551230"/>
                <a:ext cx="4169318" cy="954107"/>
              </a:xfrm>
              <a:prstGeom prst="rect">
                <a:avLst/>
              </a:prstGeom>
              <a:blipFill>
                <a:blip r:embed="rId7"/>
                <a:stretch>
                  <a:fillRect l="-439" t="-1282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e 53">
            <a:extLst>
              <a:ext uri="{FF2B5EF4-FFF2-40B4-BE49-F238E27FC236}">
                <a16:creationId xmlns:a16="http://schemas.microsoft.com/office/drawing/2014/main" id="{A030E7AB-BC97-EC57-3D05-1881D0AF3CDA}"/>
              </a:ext>
            </a:extLst>
          </p:cNvPr>
          <p:cNvGrpSpPr/>
          <p:nvPr/>
        </p:nvGrpSpPr>
        <p:grpSpPr>
          <a:xfrm>
            <a:off x="5447370" y="2379106"/>
            <a:ext cx="3110945" cy="1648434"/>
            <a:chOff x="7505713" y="5672636"/>
            <a:chExt cx="2207759" cy="1008646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FC3A9DB-ECDA-9203-D3F4-7A5D22F15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18242" b="47363"/>
            <a:stretch/>
          </p:blipFill>
          <p:spPr>
            <a:xfrm>
              <a:off x="7699781" y="5705741"/>
              <a:ext cx="2013691" cy="975541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3D99429-E4AC-3951-3164-30A4A1029BF2}"/>
                </a:ext>
              </a:extLst>
            </p:cNvPr>
            <p:cNvGrpSpPr/>
            <p:nvPr/>
          </p:nvGrpSpPr>
          <p:grpSpPr>
            <a:xfrm>
              <a:off x="7925953" y="5672636"/>
              <a:ext cx="1729205" cy="961691"/>
              <a:chOff x="5861182" y="4732852"/>
              <a:chExt cx="2574697" cy="1045075"/>
            </a:xfrm>
          </p:grpSpPr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BA2DFB43-9A2D-F840-27E8-069BC3C10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1182" y="5386500"/>
                <a:ext cx="2574697" cy="0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8C3DA0D8-3FA4-5206-7A05-EE95FF390C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9602" y="5443464"/>
                <a:ext cx="394029" cy="334463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A41FADFA-2DD8-6A6B-4997-3FA39CCBB3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86857" y="4732852"/>
                <a:ext cx="0" cy="685284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C5F72D3A-127A-403A-3BC0-9A28CC436221}"/>
                    </a:ext>
                  </a:extLst>
                </p:cNvPr>
                <p:cNvSpPr txBox="1"/>
                <p:nvPr/>
              </p:nvSpPr>
              <p:spPr>
                <a:xfrm>
                  <a:off x="7505713" y="5687181"/>
                  <a:ext cx="1649895" cy="188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𝐼𝑚</m:t>
                        </m:r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C5F72D3A-127A-403A-3BC0-9A28CC43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5713" y="5687181"/>
                  <a:ext cx="1649895" cy="188323"/>
                </a:xfrm>
                <a:prstGeom prst="rect">
                  <a:avLst/>
                </a:prstGeom>
                <a:blipFill>
                  <a:blip r:embed="rId9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19826C6-5D61-BFFA-3A66-75D4B192E6BF}"/>
                    </a:ext>
                  </a:extLst>
                </p:cNvPr>
                <p:cNvSpPr txBox="1"/>
                <p:nvPr/>
              </p:nvSpPr>
              <p:spPr>
                <a:xfrm>
                  <a:off x="7815348" y="6462678"/>
                  <a:ext cx="1649895" cy="188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𝑅𝑒</m:t>
                        </m:r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fr-FR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19826C6-5D61-BFFA-3A66-75D4B192E6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5348" y="6462678"/>
                  <a:ext cx="1649895" cy="188323"/>
                </a:xfrm>
                <a:prstGeom prst="rect">
                  <a:avLst/>
                </a:prstGeom>
                <a:blipFill>
                  <a:blip r:embed="rId10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3E215E60-41C3-24C1-3AE9-57264C7BC131}"/>
                  </a:ext>
                </a:extLst>
              </p:cNvPr>
              <p:cNvSpPr txBox="1"/>
              <p:nvPr/>
            </p:nvSpPr>
            <p:spPr>
              <a:xfrm>
                <a:off x="4193212" y="2710656"/>
                <a:ext cx="60976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fr-FR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fr-FR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3E215E60-41C3-24C1-3AE9-57264C7BC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212" y="2710656"/>
                <a:ext cx="6097656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9827589F-F382-7FB0-9D7A-CD0A7C7FE91F}"/>
                  </a:ext>
                </a:extLst>
              </p:cNvPr>
              <p:cNvSpPr txBox="1"/>
              <p:nvPr/>
            </p:nvSpPr>
            <p:spPr>
              <a:xfrm>
                <a:off x="8249468" y="3321029"/>
                <a:ext cx="194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9827589F-F382-7FB0-9D7A-CD0A7C7FE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468" y="3321029"/>
                <a:ext cx="194540" cy="276999"/>
              </a:xfrm>
              <a:prstGeom prst="rect">
                <a:avLst/>
              </a:prstGeom>
              <a:blipFill>
                <a:blip r:embed="rId12"/>
                <a:stretch>
                  <a:fillRect l="-15625" r="-9375"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e 61">
            <a:extLst>
              <a:ext uri="{FF2B5EF4-FFF2-40B4-BE49-F238E27FC236}">
                <a16:creationId xmlns:a16="http://schemas.microsoft.com/office/drawing/2014/main" id="{23D014DA-B10B-07C1-DD5F-CF0AE9D197A5}"/>
              </a:ext>
            </a:extLst>
          </p:cNvPr>
          <p:cNvGrpSpPr/>
          <p:nvPr/>
        </p:nvGrpSpPr>
        <p:grpSpPr>
          <a:xfrm>
            <a:off x="8440232" y="4087606"/>
            <a:ext cx="2552627" cy="1914470"/>
            <a:chOff x="8360537" y="4007666"/>
            <a:chExt cx="2552627" cy="1914470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A88DE493-C45F-2A68-82BF-0C0F1E97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60537" y="4007666"/>
              <a:ext cx="2552627" cy="1914470"/>
            </a:xfrm>
            <a:prstGeom prst="rect">
              <a:avLst/>
            </a:prstGeom>
          </p:spPr>
        </p:pic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7865A41D-5A90-6A6A-13A6-71756679BB4D}"/>
                </a:ext>
              </a:extLst>
            </p:cNvPr>
            <p:cNvCxnSpPr>
              <a:cxnSpLocks/>
            </p:cNvCxnSpPr>
            <p:nvPr/>
          </p:nvCxnSpPr>
          <p:spPr>
            <a:xfrm>
              <a:off x="8601355" y="5354805"/>
              <a:ext cx="2074138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5857E85B-3399-A373-8843-04C5EA9A6D60}"/>
                  </a:ext>
                </a:extLst>
              </p:cNvPr>
              <p:cNvSpPr txBox="1"/>
              <p:nvPr/>
            </p:nvSpPr>
            <p:spPr>
              <a:xfrm>
                <a:off x="4870110" y="5959500"/>
                <a:ext cx="194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5857E85B-3399-A373-8843-04C5EA9A6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10" y="5959500"/>
                <a:ext cx="194540" cy="276999"/>
              </a:xfrm>
              <a:prstGeom prst="rect">
                <a:avLst/>
              </a:prstGeom>
              <a:blipFill>
                <a:blip r:embed="rId14"/>
                <a:stretch>
                  <a:fillRect l="-15625" r="-9375"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1B46D1A2-47CD-D7FE-1193-52A60EF42AD2}"/>
              </a:ext>
            </a:extLst>
          </p:cNvPr>
          <p:cNvCxnSpPr/>
          <p:nvPr/>
        </p:nvCxnSpPr>
        <p:spPr>
          <a:xfrm flipV="1">
            <a:off x="8706628" y="5028284"/>
            <a:ext cx="0" cy="40274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04FEBE77-52C2-4328-2B68-45AE952FB8E8}"/>
                  </a:ext>
                </a:extLst>
              </p:cNvPr>
              <p:cNvSpPr txBox="1"/>
              <p:nvPr/>
            </p:nvSpPr>
            <p:spPr>
              <a:xfrm>
                <a:off x="10459268" y="5441411"/>
                <a:ext cx="194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04FEBE77-52C2-4328-2B68-45AE952FB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268" y="5441411"/>
                <a:ext cx="194540" cy="276999"/>
              </a:xfrm>
              <a:prstGeom prst="rect">
                <a:avLst/>
              </a:prstGeom>
              <a:blipFill>
                <a:blip r:embed="rId15"/>
                <a:stretch>
                  <a:fillRect l="-15625" r="-9375"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65A11908-E5BA-3B5C-02EC-BAF8F9A6F75A}"/>
              </a:ext>
            </a:extLst>
          </p:cNvPr>
          <p:cNvSpPr/>
          <p:nvPr/>
        </p:nvSpPr>
        <p:spPr>
          <a:xfrm>
            <a:off x="6654505" y="3307377"/>
            <a:ext cx="59692" cy="1001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4A5719-77D8-A0E3-9938-19F9BB22529A}"/>
              </a:ext>
            </a:extLst>
          </p:cNvPr>
          <p:cNvSpPr/>
          <p:nvPr/>
        </p:nvSpPr>
        <p:spPr>
          <a:xfrm>
            <a:off x="9119799" y="5391354"/>
            <a:ext cx="59692" cy="1001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8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 animBg="1"/>
      <p:bldP spid="39" grpId="0"/>
      <p:bldP spid="40" grpId="0" animBg="1"/>
      <p:bldP spid="8" grpId="0" animBg="1"/>
      <p:bldP spid="21" grpId="0"/>
      <p:bldP spid="48" grpId="0"/>
      <p:bldP spid="49" grpId="0" animBg="1"/>
      <p:bldP spid="50" grpId="0"/>
      <p:bldP spid="57" grpId="0"/>
      <p:bldP spid="65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992558" y="976552"/>
                <a:ext cx="8851034" cy="107721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La fonction d’onde (</a:t>
                </a:r>
                <a:r>
                  <a:rPr lang="fr-FR" sz="1600" dirty="0">
                    <a:solidFill>
                      <a:srgbClr val="0070C0"/>
                    </a:solidFill>
                  </a:rPr>
                  <a:t>état</a:t>
                </a:r>
                <a:r>
                  <a:rPr lang="fr-FR" sz="1600" dirty="0"/>
                  <a:t>)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GB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>
                    <a:solidFill>
                      <a:srgbClr val="0070C0"/>
                    </a:solidFill>
                  </a:rPr>
                  <a:t>contient toute l’information sur la dynamique </a:t>
                </a:r>
                <a:r>
                  <a:rPr lang="fr-FR" sz="1600" dirty="0"/>
                  <a:t>de l’objet quantique (position, vitesse, énergie, etc.).</a:t>
                </a:r>
                <a:endParaRPr lang="fr-FR" sz="1600" dirty="0">
                  <a:solidFill>
                    <a:srgbClr val="FF0000"/>
                  </a:solidFill>
                </a:endParaRPr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Elle est calculable dans un espace virtuel (espace de configuration), mais non observable</a:t>
                </a:r>
                <a:endParaRPr lang="en-GB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558" y="976552"/>
                <a:ext cx="8851034" cy="1077218"/>
              </a:xfrm>
              <a:prstGeom prst="rect">
                <a:avLst/>
              </a:prstGeom>
              <a:blipFill>
                <a:blip r:embed="rId4"/>
                <a:stretch>
                  <a:fillRect l="-344" t="-2793" r="-688" b="-558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2AFDC56-E839-48B5-BDF9-8334718BAC1F}"/>
              </a:ext>
            </a:extLst>
          </p:cNvPr>
          <p:cNvSpPr txBox="1"/>
          <p:nvPr/>
        </p:nvSpPr>
        <p:spPr>
          <a:xfrm>
            <a:off x="6519762" y="2536332"/>
            <a:ext cx="1878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Objet quantique oscillant dans un puit de potentiel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93A514-0CD2-4481-80FE-55E1BB8AD8CA}"/>
              </a:ext>
            </a:extLst>
          </p:cNvPr>
          <p:cNvSpPr txBox="1"/>
          <p:nvPr/>
        </p:nvSpPr>
        <p:spPr>
          <a:xfrm>
            <a:off x="7251466" y="4244833"/>
            <a:ext cx="1146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Illustration des propriétés de la fonction d’état</a:t>
            </a:r>
          </a:p>
        </p:txBody>
      </p:sp>
      <p:pic>
        <p:nvPicPr>
          <p:cNvPr id="7" name="Média en ligne 6" title="Gaussian Wave Packet Propagating in Harmonic Potential">
            <a:hlinkClick r:id="" action="ppaction://media"/>
            <a:extLst>
              <a:ext uri="{FF2B5EF4-FFF2-40B4-BE49-F238E27FC236}">
                <a16:creationId xmlns:a16="http://schemas.microsoft.com/office/drawing/2014/main" id="{B0A5A28C-335E-4612-93F3-5411B3D977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157606" y="2074643"/>
            <a:ext cx="2810476" cy="2107857"/>
          </a:xfrm>
          <a:prstGeom prst="rect">
            <a:avLst/>
          </a:prstGeom>
        </p:spPr>
      </p:pic>
      <p:pic>
        <p:nvPicPr>
          <p:cNvPr id="9" name="Média en ligne 8" title="Quantum Wave Function Visualization">
            <a:hlinkClick r:id="" action="ppaction://media"/>
            <a:extLst>
              <a:ext uri="{FF2B5EF4-FFF2-40B4-BE49-F238E27FC236}">
                <a16:creationId xmlns:a16="http://schemas.microsoft.com/office/drawing/2014/main" id="{AA8F0F0F-D45B-4E53-BB83-F3B69D3918B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505144" y="4274386"/>
            <a:ext cx="2514578" cy="14207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09114A-8B76-7A98-6DDA-F332E525C0F9}"/>
              </a:ext>
            </a:extLst>
          </p:cNvPr>
          <p:cNvSpPr txBox="1"/>
          <p:nvPr/>
        </p:nvSpPr>
        <p:spPr>
          <a:xfrm>
            <a:off x="7911548" y="305761"/>
            <a:ext cx="345375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mécanique quantique (2)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416838F-F400-963F-FD22-E1D8D4867F4C}"/>
                  </a:ext>
                </a:extLst>
              </p:cNvPr>
              <p:cNvSpPr txBox="1"/>
              <p:nvPr/>
            </p:nvSpPr>
            <p:spPr>
              <a:xfrm>
                <a:off x="1992558" y="2474776"/>
                <a:ext cx="437842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L’équation de Schrödinger décrit l’évolution de la fonction 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>
                    <a:solidFill>
                      <a:srgbClr val="0070C0"/>
                    </a:solidFill>
                  </a:rPr>
                  <a:t>au cours du temps. Elle est construite à partir du hamiltonien</a:t>
                </a:r>
                <a:r>
                  <a:rPr lang="fr-FR" sz="1600" dirty="0">
                    <a:solidFill>
                      <a:srgbClr val="FF0000"/>
                    </a:solidFill>
                  </a:rPr>
                  <a:t>.</a:t>
                </a:r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416838F-F400-963F-FD22-E1D8D4867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558" y="2474776"/>
                <a:ext cx="4378426" cy="1077218"/>
              </a:xfrm>
              <a:prstGeom prst="rect">
                <a:avLst/>
              </a:prstGeom>
              <a:blipFill>
                <a:blip r:embed="rId7"/>
                <a:stretch>
                  <a:fillRect l="-836" t="-1695" b="-62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36FB88F-639F-EBDF-D82E-B3915083FE20}"/>
                  </a:ext>
                </a:extLst>
              </p:cNvPr>
              <p:cNvSpPr txBox="1"/>
              <p:nvPr/>
            </p:nvSpPr>
            <p:spPr>
              <a:xfrm>
                <a:off x="2733260" y="3691212"/>
                <a:ext cx="3786502" cy="499560"/>
              </a:xfrm>
              <a:custGeom>
                <a:avLst/>
                <a:gdLst>
                  <a:gd name="csX0" fmla="*/ 0 w 3786502"/>
                  <a:gd name="csY0" fmla="*/ 0 h 499560"/>
                  <a:gd name="csX1" fmla="*/ 540929 w 3786502"/>
                  <a:gd name="csY1" fmla="*/ 0 h 499560"/>
                  <a:gd name="csX2" fmla="*/ 1119723 w 3786502"/>
                  <a:gd name="csY2" fmla="*/ 0 h 499560"/>
                  <a:gd name="csX3" fmla="*/ 1660652 w 3786502"/>
                  <a:gd name="csY3" fmla="*/ 0 h 499560"/>
                  <a:gd name="csX4" fmla="*/ 2239445 w 3786502"/>
                  <a:gd name="csY4" fmla="*/ 0 h 499560"/>
                  <a:gd name="csX5" fmla="*/ 2856104 w 3786502"/>
                  <a:gd name="csY5" fmla="*/ 0 h 499560"/>
                  <a:gd name="csX6" fmla="*/ 3786502 w 3786502"/>
                  <a:gd name="csY6" fmla="*/ 0 h 499560"/>
                  <a:gd name="csX7" fmla="*/ 3786502 w 3786502"/>
                  <a:gd name="csY7" fmla="*/ 499560 h 499560"/>
                  <a:gd name="csX8" fmla="*/ 3283438 w 3786502"/>
                  <a:gd name="csY8" fmla="*/ 499560 h 499560"/>
                  <a:gd name="csX9" fmla="*/ 2780374 w 3786502"/>
                  <a:gd name="csY9" fmla="*/ 499560 h 499560"/>
                  <a:gd name="csX10" fmla="*/ 2163715 w 3786502"/>
                  <a:gd name="csY10" fmla="*/ 499560 h 499560"/>
                  <a:gd name="csX11" fmla="*/ 1660652 w 3786502"/>
                  <a:gd name="csY11" fmla="*/ 499560 h 499560"/>
                  <a:gd name="csX12" fmla="*/ 1081858 w 3786502"/>
                  <a:gd name="csY12" fmla="*/ 499560 h 499560"/>
                  <a:gd name="csX13" fmla="*/ 465199 w 3786502"/>
                  <a:gd name="csY13" fmla="*/ 499560 h 499560"/>
                  <a:gd name="csX14" fmla="*/ 0 w 3786502"/>
                  <a:gd name="csY14" fmla="*/ 499560 h 499560"/>
                  <a:gd name="csX15" fmla="*/ 0 w 3786502"/>
                  <a:gd name="csY15" fmla="*/ 0 h 4995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</a:cxnLst>
                <a:rect l="l" t="t" r="r" b="b"/>
                <a:pathLst>
                  <a:path w="3786502" h="499560" extrusionOk="0">
                    <a:moveTo>
                      <a:pt x="0" y="0"/>
                    </a:moveTo>
                    <a:cubicBezTo>
                      <a:pt x="160012" y="-40849"/>
                      <a:pt x="423024" y="18561"/>
                      <a:pt x="540929" y="0"/>
                    </a:cubicBezTo>
                    <a:cubicBezTo>
                      <a:pt x="658834" y="-18561"/>
                      <a:pt x="949460" y="21921"/>
                      <a:pt x="1119723" y="0"/>
                    </a:cubicBezTo>
                    <a:cubicBezTo>
                      <a:pt x="1289986" y="-21921"/>
                      <a:pt x="1538288" y="58818"/>
                      <a:pt x="1660652" y="0"/>
                    </a:cubicBezTo>
                    <a:cubicBezTo>
                      <a:pt x="1783016" y="-58818"/>
                      <a:pt x="2057493" y="10547"/>
                      <a:pt x="2239445" y="0"/>
                    </a:cubicBezTo>
                    <a:cubicBezTo>
                      <a:pt x="2421397" y="-10547"/>
                      <a:pt x="2571023" y="30705"/>
                      <a:pt x="2856104" y="0"/>
                    </a:cubicBezTo>
                    <a:cubicBezTo>
                      <a:pt x="3141185" y="-30705"/>
                      <a:pt x="3366131" y="101904"/>
                      <a:pt x="3786502" y="0"/>
                    </a:cubicBezTo>
                    <a:cubicBezTo>
                      <a:pt x="3809047" y="148873"/>
                      <a:pt x="3732128" y="287035"/>
                      <a:pt x="3786502" y="499560"/>
                    </a:cubicBezTo>
                    <a:cubicBezTo>
                      <a:pt x="3550070" y="524525"/>
                      <a:pt x="3503188" y="440998"/>
                      <a:pt x="3283438" y="499560"/>
                    </a:cubicBezTo>
                    <a:cubicBezTo>
                      <a:pt x="3063688" y="558122"/>
                      <a:pt x="2954461" y="484200"/>
                      <a:pt x="2780374" y="499560"/>
                    </a:cubicBezTo>
                    <a:cubicBezTo>
                      <a:pt x="2606287" y="514920"/>
                      <a:pt x="2407543" y="488818"/>
                      <a:pt x="2163715" y="499560"/>
                    </a:cubicBezTo>
                    <a:cubicBezTo>
                      <a:pt x="1919887" y="510302"/>
                      <a:pt x="1870702" y="465760"/>
                      <a:pt x="1660652" y="499560"/>
                    </a:cubicBezTo>
                    <a:cubicBezTo>
                      <a:pt x="1450602" y="533360"/>
                      <a:pt x="1202681" y="440228"/>
                      <a:pt x="1081858" y="499560"/>
                    </a:cubicBezTo>
                    <a:cubicBezTo>
                      <a:pt x="961035" y="558892"/>
                      <a:pt x="590865" y="429932"/>
                      <a:pt x="465199" y="499560"/>
                    </a:cubicBezTo>
                    <a:cubicBezTo>
                      <a:pt x="339533" y="569188"/>
                      <a:pt x="228260" y="451224"/>
                      <a:pt x="0" y="499560"/>
                    </a:cubicBezTo>
                    <a:cubicBezTo>
                      <a:pt x="-5802" y="375084"/>
                      <a:pt x="13365" y="192026"/>
                      <a:pt x="0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982357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36FB88F-639F-EBDF-D82E-B3915083F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260" y="3691212"/>
                <a:ext cx="3786502" cy="4995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9823571">
                      <a:custGeom>
                        <a:avLst/>
                        <a:gdLst>
                          <a:gd name="connsiteX0" fmla="*/ 0 w 3786502"/>
                          <a:gd name="connsiteY0" fmla="*/ 0 h 499560"/>
                          <a:gd name="connsiteX1" fmla="*/ 540929 w 3786502"/>
                          <a:gd name="connsiteY1" fmla="*/ 0 h 499560"/>
                          <a:gd name="connsiteX2" fmla="*/ 1119723 w 3786502"/>
                          <a:gd name="connsiteY2" fmla="*/ 0 h 499560"/>
                          <a:gd name="connsiteX3" fmla="*/ 1660652 w 3786502"/>
                          <a:gd name="connsiteY3" fmla="*/ 0 h 499560"/>
                          <a:gd name="connsiteX4" fmla="*/ 2239445 w 3786502"/>
                          <a:gd name="connsiteY4" fmla="*/ 0 h 499560"/>
                          <a:gd name="connsiteX5" fmla="*/ 2856104 w 3786502"/>
                          <a:gd name="connsiteY5" fmla="*/ 0 h 499560"/>
                          <a:gd name="connsiteX6" fmla="*/ 3786502 w 3786502"/>
                          <a:gd name="connsiteY6" fmla="*/ 0 h 499560"/>
                          <a:gd name="connsiteX7" fmla="*/ 3786502 w 3786502"/>
                          <a:gd name="connsiteY7" fmla="*/ 499560 h 499560"/>
                          <a:gd name="connsiteX8" fmla="*/ 3283438 w 3786502"/>
                          <a:gd name="connsiteY8" fmla="*/ 499560 h 499560"/>
                          <a:gd name="connsiteX9" fmla="*/ 2780374 w 3786502"/>
                          <a:gd name="connsiteY9" fmla="*/ 499560 h 499560"/>
                          <a:gd name="connsiteX10" fmla="*/ 2163715 w 3786502"/>
                          <a:gd name="connsiteY10" fmla="*/ 499560 h 499560"/>
                          <a:gd name="connsiteX11" fmla="*/ 1660652 w 3786502"/>
                          <a:gd name="connsiteY11" fmla="*/ 499560 h 499560"/>
                          <a:gd name="connsiteX12" fmla="*/ 1081858 w 3786502"/>
                          <a:gd name="connsiteY12" fmla="*/ 499560 h 499560"/>
                          <a:gd name="connsiteX13" fmla="*/ 465199 w 3786502"/>
                          <a:gd name="connsiteY13" fmla="*/ 499560 h 499560"/>
                          <a:gd name="connsiteX14" fmla="*/ 0 w 3786502"/>
                          <a:gd name="connsiteY14" fmla="*/ 499560 h 499560"/>
                          <a:gd name="connsiteX15" fmla="*/ 0 w 3786502"/>
                          <a:gd name="connsiteY15" fmla="*/ 0 h 4995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86502" h="499560" extrusionOk="0">
                            <a:moveTo>
                              <a:pt x="0" y="0"/>
                            </a:moveTo>
                            <a:cubicBezTo>
                              <a:pt x="160012" y="-40849"/>
                              <a:pt x="423024" y="18561"/>
                              <a:pt x="540929" y="0"/>
                            </a:cubicBezTo>
                            <a:cubicBezTo>
                              <a:pt x="658834" y="-18561"/>
                              <a:pt x="949460" y="21921"/>
                              <a:pt x="1119723" y="0"/>
                            </a:cubicBezTo>
                            <a:cubicBezTo>
                              <a:pt x="1289986" y="-21921"/>
                              <a:pt x="1538288" y="58818"/>
                              <a:pt x="1660652" y="0"/>
                            </a:cubicBezTo>
                            <a:cubicBezTo>
                              <a:pt x="1783016" y="-58818"/>
                              <a:pt x="2057493" y="10547"/>
                              <a:pt x="2239445" y="0"/>
                            </a:cubicBezTo>
                            <a:cubicBezTo>
                              <a:pt x="2421397" y="-10547"/>
                              <a:pt x="2571023" y="30705"/>
                              <a:pt x="2856104" y="0"/>
                            </a:cubicBezTo>
                            <a:cubicBezTo>
                              <a:pt x="3141185" y="-30705"/>
                              <a:pt x="3366131" y="101904"/>
                              <a:pt x="3786502" y="0"/>
                            </a:cubicBezTo>
                            <a:cubicBezTo>
                              <a:pt x="3809047" y="148873"/>
                              <a:pt x="3732128" y="287035"/>
                              <a:pt x="3786502" y="499560"/>
                            </a:cubicBezTo>
                            <a:cubicBezTo>
                              <a:pt x="3550070" y="524525"/>
                              <a:pt x="3503188" y="440998"/>
                              <a:pt x="3283438" y="499560"/>
                            </a:cubicBezTo>
                            <a:cubicBezTo>
                              <a:pt x="3063688" y="558122"/>
                              <a:pt x="2954461" y="484200"/>
                              <a:pt x="2780374" y="499560"/>
                            </a:cubicBezTo>
                            <a:cubicBezTo>
                              <a:pt x="2606287" y="514920"/>
                              <a:pt x="2407543" y="488818"/>
                              <a:pt x="2163715" y="499560"/>
                            </a:cubicBezTo>
                            <a:cubicBezTo>
                              <a:pt x="1919887" y="510302"/>
                              <a:pt x="1870702" y="465760"/>
                              <a:pt x="1660652" y="499560"/>
                            </a:cubicBezTo>
                            <a:cubicBezTo>
                              <a:pt x="1450602" y="533360"/>
                              <a:pt x="1202681" y="440228"/>
                              <a:pt x="1081858" y="499560"/>
                            </a:cubicBezTo>
                            <a:cubicBezTo>
                              <a:pt x="961035" y="558892"/>
                              <a:pt x="590865" y="429932"/>
                              <a:pt x="465199" y="499560"/>
                            </a:cubicBezTo>
                            <a:cubicBezTo>
                              <a:pt x="339533" y="569188"/>
                              <a:pt x="228260" y="451224"/>
                              <a:pt x="0" y="499560"/>
                            </a:cubicBezTo>
                            <a:cubicBezTo>
                              <a:pt x="-5802" y="375084"/>
                              <a:pt x="13365" y="19202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F4FE3DB6-372C-2ACC-2A1C-30279515879D}"/>
              </a:ext>
            </a:extLst>
          </p:cNvPr>
          <p:cNvSpPr txBox="1"/>
          <p:nvPr/>
        </p:nvSpPr>
        <p:spPr>
          <a:xfrm>
            <a:off x="2206488" y="5250528"/>
            <a:ext cx="47310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Recherchée initialement par Schrödinger pour les « ondes de matière » ; ce n’est pas une réelle équation d’onde.</a:t>
            </a:r>
          </a:p>
          <a:p>
            <a:r>
              <a:rPr lang="fr-FR" sz="1100" i="1" dirty="0"/>
              <a:t>On préfère parler la nommer « fonction d’état ».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8E6D1B6-D9F3-803D-9C22-C6A29CEBF4CE}"/>
                  </a:ext>
                </a:extLst>
              </p:cNvPr>
              <p:cNvSpPr txBox="1"/>
              <p:nvPr/>
            </p:nvSpPr>
            <p:spPr>
              <a:xfrm>
                <a:off x="2166730" y="4490688"/>
                <a:ext cx="4770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Plus simple, mais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n’est plus une fonction mais un opérateur. 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8E6D1B6-D9F3-803D-9C22-C6A29CEBF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730" y="4490688"/>
                <a:ext cx="4770783" cy="646331"/>
              </a:xfrm>
              <a:prstGeom prst="rect">
                <a:avLst/>
              </a:prstGeom>
              <a:blipFill>
                <a:blip r:embed="rId9"/>
                <a:stretch>
                  <a:fillRect l="-1022" t="-11321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4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18" grpId="0"/>
      <p:bldP spid="11" grpId="0"/>
      <p:bldP spid="16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AC3FA-42C5-C809-42DD-B50BCA875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1725FA3-49D4-C40B-F3DA-CF136B6D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954CAA8-0186-0554-628B-08DE013F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AAC99F-617B-3C32-411F-AB651B71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AF3971-BDEE-07BF-E72E-F597D7686CCF}"/>
              </a:ext>
            </a:extLst>
          </p:cNvPr>
          <p:cNvSpPr txBox="1"/>
          <p:nvPr/>
        </p:nvSpPr>
        <p:spPr>
          <a:xfrm>
            <a:off x="1669776" y="1396055"/>
            <a:ext cx="9730407" cy="1138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Parmi les formalismes décrivant les objets quantiques, celui de l’équation de Schrödinger pour les fonctions d’état (énergies non-relativistes) est le plus utilisé.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B4A8C6-59D5-4132-9C6C-06B2B843A173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1511327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062173" y="1336119"/>
            <a:ext cx="6668042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corpuscules classiques </a:t>
            </a:r>
            <a:r>
              <a:rPr lang="fr-FR" sz="1600" dirty="0"/>
              <a:t>(bille, grain de poussière, voiture)</a:t>
            </a:r>
            <a:endParaRPr lang="en-GB" sz="1600" dirty="0"/>
          </a:p>
          <a:p>
            <a:r>
              <a:rPr lang="fr-FR" sz="1600" dirty="0">
                <a:solidFill>
                  <a:srgbClr val="0070C0"/>
                </a:solidFill>
              </a:rPr>
              <a:t>ont des </a:t>
            </a:r>
            <a:r>
              <a:rPr lang="fr-FR" sz="1600" dirty="0">
                <a:solidFill>
                  <a:srgbClr val="FF0000"/>
                </a:solidFill>
              </a:rPr>
              <a:t>caractéristiques fixes </a:t>
            </a:r>
            <a:r>
              <a:rPr lang="fr-FR" sz="1600" dirty="0">
                <a:solidFill>
                  <a:srgbClr val="0070C0"/>
                </a:solidFill>
              </a:rPr>
              <a:t>et des </a:t>
            </a:r>
            <a:r>
              <a:rPr lang="fr-FR" sz="1600" dirty="0">
                <a:solidFill>
                  <a:srgbClr val="FF0000"/>
                </a:solidFill>
              </a:rPr>
              <a:t>caractéristiques variables</a:t>
            </a:r>
            <a:endParaRPr lang="fr-FR" sz="1600" dirty="0">
              <a:solidFill>
                <a:srgbClr val="0070C0"/>
              </a:solidFill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94389CE5-7E7B-4C3F-9219-81292D4F2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786434"/>
              </p:ext>
            </p:extLst>
          </p:nvPr>
        </p:nvGraphicFramePr>
        <p:xfrm>
          <a:off x="3832103" y="2392658"/>
          <a:ext cx="5128182" cy="2244806"/>
        </p:xfrm>
        <a:graphic>
          <a:graphicData uri="http://schemas.openxmlformats.org/drawingml/2006/table">
            <a:tbl>
              <a:tblPr firstRow="1" bandRow="1">
                <a:effectLst>
                  <a:reflection stA="45000" endPos="0" dist="50800" dir="5400000" sy="-100000" algn="bl" rotWithShape="0"/>
                </a:effectLst>
                <a:tableStyleId>{5C22544A-7EE6-4342-B048-85BDC9FD1C3A}</a:tableStyleId>
              </a:tblPr>
              <a:tblGrid>
                <a:gridCol w="1057212">
                  <a:extLst>
                    <a:ext uri="{9D8B030D-6E8A-4147-A177-3AD203B41FA5}">
                      <a16:colId xmlns:a16="http://schemas.microsoft.com/office/drawing/2014/main" val="3014759444"/>
                    </a:ext>
                  </a:extLst>
                </a:gridCol>
                <a:gridCol w="1572867">
                  <a:extLst>
                    <a:ext uri="{9D8B030D-6E8A-4147-A177-3AD203B41FA5}">
                      <a16:colId xmlns:a16="http://schemas.microsoft.com/office/drawing/2014/main" val="4087749304"/>
                    </a:ext>
                  </a:extLst>
                </a:gridCol>
                <a:gridCol w="2498103">
                  <a:extLst>
                    <a:ext uri="{9D8B030D-6E8A-4147-A177-3AD203B41FA5}">
                      <a16:colId xmlns:a16="http://schemas.microsoft.com/office/drawing/2014/main" val="794148119"/>
                    </a:ext>
                  </a:extLst>
                </a:gridCol>
              </a:tblGrid>
              <a:tr h="766526">
                <a:tc>
                  <a:txBody>
                    <a:bodyPr/>
                    <a:lstStyle/>
                    <a:p>
                      <a:r>
                        <a:rPr lang="fr-FR" sz="1400" b="0" baseline="0" noProof="0" dirty="0"/>
                        <a:t>Fixes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baseline="0" noProof="0" dirty="0"/>
                        <a:t>Réponse aux 2 forces fondamentales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/>
                        <a:t>Masse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/>
                        <a:t>Charge électrique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691936"/>
                  </a:ext>
                </a:extLst>
              </a:tr>
              <a:tr h="222197">
                <a:tc>
                  <a:txBody>
                    <a:bodyPr/>
                    <a:lstStyle/>
                    <a:p>
                      <a:endParaRPr lang="fr-FR" sz="1400" b="0" baseline="0" noProof="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baseline="0" noProof="0">
                          <a:solidFill>
                            <a:schemeClr val="bg1"/>
                          </a:solidFill>
                        </a:rPr>
                        <a:t>Autres caractéristiques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Symétrie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Couleur, etc..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098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900" b="0" baseline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900" b="0" baseline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900" b="0" baseline="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353197"/>
                  </a:ext>
                </a:extLst>
              </a:tr>
              <a:tr h="608707">
                <a:tc>
                  <a:txBody>
                    <a:bodyPr/>
                    <a:lstStyle/>
                    <a:p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Variables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Déterminées par la dynamique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Position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Vitesse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400" b="0" baseline="0" noProof="0" dirty="0">
                          <a:solidFill>
                            <a:schemeClr val="bg1"/>
                          </a:solidFill>
                        </a:rPr>
                        <a:t>Energie …..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929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FE64EE7-1AAB-E8AE-6182-FC3532B817BB}"/>
              </a:ext>
            </a:extLst>
          </p:cNvPr>
          <p:cNvSpPr txBox="1"/>
          <p:nvPr/>
        </p:nvSpPr>
        <p:spPr>
          <a:xfrm>
            <a:off x="6854399" y="357167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Corpuscules classiques - rappel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1EB8E-3401-12B8-5E02-0DC932052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D3589F-2724-913A-A6D2-2EF0E0A95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1D79D3-0BE1-34C4-7397-5AD7DD60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37D60C-488C-CC2B-B5E7-EEAADBC8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5" name="Tableau 14">
                <a:extLst>
                  <a:ext uri="{FF2B5EF4-FFF2-40B4-BE49-F238E27FC236}">
                    <a16:creationId xmlns:a16="http://schemas.microsoft.com/office/drawing/2014/main" id="{21FD9C09-5689-38B1-5ACE-830DF89DB7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803402"/>
                  </p:ext>
                </p:extLst>
              </p:nvPr>
            </p:nvGraphicFramePr>
            <p:xfrm>
              <a:off x="2192617" y="1489182"/>
              <a:ext cx="4584259" cy="3651739"/>
            </p:xfrm>
            <a:graphic>
              <a:graphicData uri="http://schemas.openxmlformats.org/drawingml/2006/table">
                <a:tbl>
                  <a:tblPr firstRow="1" bandRow="1">
                    <a:effectLst>
                      <a:reflection stA="45000" endPos="0" dist="50800" dir="5400000" sy="-100000" algn="bl" rotWithShape="0"/>
                    </a:effectLst>
                    <a:tableStyleId>{5C22544A-7EE6-4342-B048-85BDC9FD1C3A}</a:tableStyleId>
                  </a:tblPr>
                  <a:tblGrid>
                    <a:gridCol w="1023919">
                      <a:extLst>
                        <a:ext uri="{9D8B030D-6E8A-4147-A177-3AD203B41FA5}">
                          <a16:colId xmlns:a16="http://schemas.microsoft.com/office/drawing/2014/main" val="3014759444"/>
                        </a:ext>
                      </a:extLst>
                    </a:gridCol>
                    <a:gridCol w="1405441">
                      <a:extLst>
                        <a:ext uri="{9D8B030D-6E8A-4147-A177-3AD203B41FA5}">
                          <a16:colId xmlns:a16="http://schemas.microsoft.com/office/drawing/2014/main" val="4087749304"/>
                        </a:ext>
                      </a:extLst>
                    </a:gridCol>
                    <a:gridCol w="2154899">
                      <a:extLst>
                        <a:ext uri="{9D8B030D-6E8A-4147-A177-3AD203B41FA5}">
                          <a16:colId xmlns:a16="http://schemas.microsoft.com/office/drawing/2014/main" val="794148119"/>
                        </a:ext>
                      </a:extLst>
                    </a:gridCol>
                  </a:tblGrid>
                  <a:tr h="766526">
                    <a:tc>
                      <a:txBody>
                        <a:bodyPr/>
                        <a:lstStyle/>
                        <a:p>
                          <a:r>
                            <a:rPr lang="fr-FR" sz="1400" b="0" baseline="0" noProof="0" dirty="0"/>
                            <a:t>Fixes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/>
                            <a:t>Réponse aux 2 forces fondamentales 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Masse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Charge électrique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691936"/>
                      </a:ext>
                    </a:extLst>
                  </a:tr>
                  <a:tr h="222197">
                    <a:tc>
                      <a:txBody>
                        <a:bodyPr/>
                        <a:lstStyle/>
                        <a:p>
                          <a:endParaRPr lang="fr-FR" sz="1400" b="0" baseline="0" noProof="0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Autres caractéristiques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Symétrie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Couleur, etc..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5098233"/>
                      </a:ext>
                    </a:extLst>
                  </a:tr>
                  <a:tr h="474792"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9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7353197"/>
                      </a:ext>
                    </a:extLst>
                  </a:tr>
                  <a:tr h="307301"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Variables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Déterminées par la dynamique 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79292"/>
                      </a:ext>
                    </a:extLst>
                  </a:tr>
                  <a:tr h="608707">
                    <a:tc>
                      <a:txBody>
                        <a:bodyPr/>
                        <a:lstStyle/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Espace « physique » à 3 dimensions + temps</a:t>
                          </a:r>
                        </a:p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Dynamique déterminée: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position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fr-FR" sz="1200" b="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</m:acc>
                            </m:oMath>
                          </a14:m>
                          <a:r>
                            <a:rPr lang="fr-FR" sz="1200" b="0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Calibri" panose="020F0502020204030204" pitchFamily="34" charset="0"/>
                            </a:rPr>
                            <a:t>  (3 nombres)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vitesse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fr-FR" sz="1200" b="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</m:acc>
                            </m:oMath>
                          </a14:m>
                          <a:r>
                            <a:rPr lang="fr-FR" sz="1200" b="0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Calibri" panose="020F0502020204030204" pitchFamily="34" charset="0"/>
                            </a:rPr>
                            <a:t>  (3 nombres)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b="0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Calibri" panose="020F0502020204030204" pitchFamily="34" charset="0"/>
                            </a:rPr>
                            <a:t>Fonction du temps </a:t>
                          </a:r>
                          <a:r>
                            <a:rPr lang="fr-FR" sz="1200" b="0" i="1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Calibri" panose="020F0502020204030204" pitchFamily="34" charset="0"/>
                            </a:rPr>
                            <a:t>t (1 nombre)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362678"/>
                      </a:ext>
                    </a:extLst>
                  </a:tr>
                  <a:tr h="608707">
                    <a:tc>
                      <a:txBody>
                        <a:bodyPr/>
                        <a:lstStyle/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L’évolution au cours du temps t de la position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oMath>
                          </a14:m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  </a:t>
                          </a:r>
                          <a:r>
                            <a:rPr lang="fr-FR" sz="1200" dirty="0"/>
                            <a:t>et de la vitesse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oMath>
                          </a14:m>
                          <a:r>
                            <a:rPr lang="fr-FR" sz="1200" dirty="0">
                              <a:solidFill>
                                <a:srgbClr val="FF0000"/>
                              </a:solidFill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fr-FR" sz="1200" dirty="0">
                              <a:cs typeface="Calibri" panose="020F0502020204030204" pitchFamily="34" charset="0"/>
                            </a:rPr>
                            <a:t>est donnée par les équations classiques</a:t>
                          </a:r>
                          <a:endParaRPr lang="fr-F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6929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5" name="Tableau 14">
                <a:extLst>
                  <a:ext uri="{FF2B5EF4-FFF2-40B4-BE49-F238E27FC236}">
                    <a16:creationId xmlns:a16="http://schemas.microsoft.com/office/drawing/2014/main" id="{21FD9C09-5689-38B1-5ACE-830DF89DB7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803402"/>
                  </p:ext>
                </p:extLst>
              </p:nvPr>
            </p:nvGraphicFramePr>
            <p:xfrm>
              <a:off x="2192617" y="1489182"/>
              <a:ext cx="4584259" cy="3651739"/>
            </p:xfrm>
            <a:graphic>
              <a:graphicData uri="http://schemas.openxmlformats.org/drawingml/2006/table">
                <a:tbl>
                  <a:tblPr firstRow="1" bandRow="1">
                    <a:effectLst>
                      <a:reflection stA="45000" endPos="0" dist="50800" dir="5400000" sy="-100000" algn="bl" rotWithShape="0"/>
                    </a:effectLst>
                    <a:tableStyleId>{5C22544A-7EE6-4342-B048-85BDC9FD1C3A}</a:tableStyleId>
                  </a:tblPr>
                  <a:tblGrid>
                    <a:gridCol w="1023919">
                      <a:extLst>
                        <a:ext uri="{9D8B030D-6E8A-4147-A177-3AD203B41FA5}">
                          <a16:colId xmlns:a16="http://schemas.microsoft.com/office/drawing/2014/main" val="3014759444"/>
                        </a:ext>
                      </a:extLst>
                    </a:gridCol>
                    <a:gridCol w="1405441">
                      <a:extLst>
                        <a:ext uri="{9D8B030D-6E8A-4147-A177-3AD203B41FA5}">
                          <a16:colId xmlns:a16="http://schemas.microsoft.com/office/drawing/2014/main" val="4087749304"/>
                        </a:ext>
                      </a:extLst>
                    </a:gridCol>
                    <a:gridCol w="2154899">
                      <a:extLst>
                        <a:ext uri="{9D8B030D-6E8A-4147-A177-3AD203B41FA5}">
                          <a16:colId xmlns:a16="http://schemas.microsoft.com/office/drawing/2014/main" val="794148119"/>
                        </a:ext>
                      </a:extLst>
                    </a:gridCol>
                  </a:tblGrid>
                  <a:tr h="766526">
                    <a:tc>
                      <a:txBody>
                        <a:bodyPr/>
                        <a:lstStyle/>
                        <a:p>
                          <a:r>
                            <a:rPr lang="fr-FR" sz="1400" b="0" baseline="0" noProof="0" dirty="0"/>
                            <a:t>Fixes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/>
                            <a:t>Réponse aux 2 forces fondamentales 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Masse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Charge électrique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69193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fr-FR" sz="1400" b="0" baseline="0" noProof="0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Autres caractéristiques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Symétrie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Couleur, etc..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5098233"/>
                      </a:ext>
                    </a:extLst>
                  </a:tr>
                  <a:tr h="474792"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9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7353197"/>
                      </a:ext>
                    </a:extLst>
                  </a:tr>
                  <a:tr h="307301"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Variables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Déterminées par la dynamique 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79292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Espace « physique » à 3 dimensions + temps</a:t>
                          </a:r>
                        </a:p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12994" t="-200606" r="-1130" b="-67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3626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8889" t="-472381" r="-684" b="-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76929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B103820-0D08-B376-7619-007507139713}"/>
              </a:ext>
            </a:extLst>
          </p:cNvPr>
          <p:cNvSpPr txBox="1"/>
          <p:nvPr/>
        </p:nvSpPr>
        <p:spPr>
          <a:xfrm>
            <a:off x="6844728" y="378939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Qu’est-ce qu’un « objet » quantique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4C9550-CFBE-8EF6-596A-84D12D82FF7A}"/>
              </a:ext>
            </a:extLst>
          </p:cNvPr>
          <p:cNvSpPr txBox="1"/>
          <p:nvPr/>
        </p:nvSpPr>
        <p:spPr>
          <a:xfrm>
            <a:off x="2124765" y="965196"/>
            <a:ext cx="465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Caractéristiques d’un corpuscule  classique</a:t>
            </a:r>
          </a:p>
          <a:p>
            <a:r>
              <a:rPr lang="fr-FR" sz="1200" dirty="0"/>
              <a:t>(bille, grain de poussière, voiture)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EA653117-765B-A6A8-F2DB-75801F94E8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9993355"/>
                  </p:ext>
                </p:extLst>
              </p:nvPr>
            </p:nvGraphicFramePr>
            <p:xfrm>
              <a:off x="6923636" y="1489182"/>
              <a:ext cx="4598125" cy="4110173"/>
            </p:xfrm>
            <a:graphic>
              <a:graphicData uri="http://schemas.openxmlformats.org/drawingml/2006/table">
                <a:tbl>
                  <a:tblPr firstRow="1" bandRow="1">
                    <a:effectLst>
                      <a:reflection stA="45000" endPos="0" dist="50800" dir="5400000" sy="-100000" algn="bl" rotWithShape="0"/>
                    </a:effectLst>
                    <a:tableStyleId>{5C22544A-7EE6-4342-B048-85BDC9FD1C3A}</a:tableStyleId>
                  </a:tblPr>
                  <a:tblGrid>
                    <a:gridCol w="1112326">
                      <a:extLst>
                        <a:ext uri="{9D8B030D-6E8A-4147-A177-3AD203B41FA5}">
                          <a16:colId xmlns:a16="http://schemas.microsoft.com/office/drawing/2014/main" val="3014759444"/>
                        </a:ext>
                      </a:extLst>
                    </a:gridCol>
                    <a:gridCol w="1317034">
                      <a:extLst>
                        <a:ext uri="{9D8B030D-6E8A-4147-A177-3AD203B41FA5}">
                          <a16:colId xmlns:a16="http://schemas.microsoft.com/office/drawing/2014/main" val="4087749304"/>
                        </a:ext>
                      </a:extLst>
                    </a:gridCol>
                    <a:gridCol w="116840">
                      <a:extLst>
                        <a:ext uri="{9D8B030D-6E8A-4147-A177-3AD203B41FA5}">
                          <a16:colId xmlns:a16="http://schemas.microsoft.com/office/drawing/2014/main" val="794148119"/>
                        </a:ext>
                      </a:extLst>
                    </a:gridCol>
                    <a:gridCol w="2051925">
                      <a:extLst>
                        <a:ext uri="{9D8B030D-6E8A-4147-A177-3AD203B41FA5}">
                          <a16:colId xmlns:a16="http://schemas.microsoft.com/office/drawing/2014/main" val="906841806"/>
                        </a:ext>
                      </a:extLst>
                    </a:gridCol>
                  </a:tblGrid>
                  <a:tr h="766526">
                    <a:tc>
                      <a:txBody>
                        <a:bodyPr/>
                        <a:lstStyle/>
                        <a:p>
                          <a:r>
                            <a:rPr lang="fr-FR" sz="1400" b="0" baseline="0" noProof="0" dirty="0"/>
                            <a:t>Fixes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/>
                            <a:t>Réponse aux 4 forces fondamentales 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Gravitation Électromagnétique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Nucléaire forte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Nucléaire faible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200" b="0" baseline="0" noProof="0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691936"/>
                      </a:ext>
                    </a:extLst>
                  </a:tr>
                  <a:tr h="222197">
                    <a:tc>
                      <a:txBody>
                        <a:bodyPr/>
                        <a:lstStyle/>
                        <a:p>
                          <a:endParaRPr lang="fr-FR" sz="1200" b="0" baseline="0" noProof="0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Autres symétries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Spin (fermion/boson)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Matière/antimatière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509823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9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9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7353197"/>
                      </a:ext>
                    </a:extLst>
                  </a:tr>
                  <a:tr h="315413"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Variables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Déterminées par la dynamique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79292"/>
                      </a:ext>
                    </a:extLst>
                  </a:tr>
                  <a:tr h="315413">
                    <a:tc>
                      <a:txBody>
                        <a:bodyPr/>
                        <a:lstStyle/>
                        <a:p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Espace des fonctions d’état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Fonction d’état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;</m:t>
                                  </m:r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1200" b="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:</m:t>
                              </m:r>
                            </m:oMath>
                          </a14:m>
                          <a:r>
                            <a:rPr lang="fr-FR" sz="1200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partie réelle et partie imaginaire</a:t>
                          </a:r>
                          <a:r>
                            <a:rPr lang="fr-FR" sz="1200" kern="1200" baseline="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fr-FR" sz="1200" kern="1200" noProof="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Fonction d’état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;</m:t>
                                  </m:r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1200" b="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:</m:t>
                              </m:r>
                            </m:oMath>
                          </a14:m>
                          <a:r>
                            <a:rPr lang="fr-FR" sz="1200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partie réelle et partie imaginaire</a:t>
                          </a:r>
                          <a:r>
                            <a:rPr lang="fr-FR" sz="1200" kern="1200" baseline="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fr-FR" sz="1200" kern="1200" noProof="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1160183"/>
                      </a:ext>
                    </a:extLst>
                  </a:tr>
                  <a:tr h="608707">
                    <a:tc>
                      <a:txBody>
                        <a:bodyPr/>
                        <a:lstStyle/>
                        <a:p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Espace « physique » à 3 dimensions + temps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Variables dynamiques (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GB" sz="1200" b="0" i="1" kern="120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200" b="0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GB" sz="1200" b="0" kern="1200" dirty="0">
                              <a:solidFill>
                                <a:schemeClr val="bg1"/>
                              </a:solidFill>
                              <a:effectLst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GB" sz="1200" b="0" i="1" kern="120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0" i="1" kern="120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200" b="0" kern="120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Calibri" panose="020F0502020204030204" pitchFamily="34" charset="0"/>
                            </a:rPr>
                            <a:t>, E, etc.)</a:t>
                          </a: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 déterminée de manière probabiliste par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;</m:t>
                                  </m:r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1200" b="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endParaRPr lang="en-GB" sz="1200" b="0" i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362678"/>
                      </a:ext>
                    </a:extLst>
                  </a:tr>
                  <a:tr h="608707">
                    <a:tc>
                      <a:txBody>
                        <a:bodyPr/>
                        <a:lstStyle/>
                        <a:p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L’évolution au cours du temps de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;</m:t>
                              </m:r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fr-FR" sz="1200" dirty="0"/>
                            <a:t> est donnée par des équations, comme celle de Schrödinger.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1284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EA653117-765B-A6A8-F2DB-75801F94E8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9993355"/>
                  </p:ext>
                </p:extLst>
              </p:nvPr>
            </p:nvGraphicFramePr>
            <p:xfrm>
              <a:off x="6923636" y="1489182"/>
              <a:ext cx="4598125" cy="4110173"/>
            </p:xfrm>
            <a:graphic>
              <a:graphicData uri="http://schemas.openxmlformats.org/drawingml/2006/table">
                <a:tbl>
                  <a:tblPr firstRow="1" bandRow="1">
                    <a:effectLst>
                      <a:reflection stA="45000" endPos="0" dist="50800" dir="5400000" sy="-100000" algn="bl" rotWithShape="0"/>
                    </a:effectLst>
                    <a:tableStyleId>{5C22544A-7EE6-4342-B048-85BDC9FD1C3A}</a:tableStyleId>
                  </a:tblPr>
                  <a:tblGrid>
                    <a:gridCol w="1112326">
                      <a:extLst>
                        <a:ext uri="{9D8B030D-6E8A-4147-A177-3AD203B41FA5}">
                          <a16:colId xmlns:a16="http://schemas.microsoft.com/office/drawing/2014/main" val="3014759444"/>
                        </a:ext>
                      </a:extLst>
                    </a:gridCol>
                    <a:gridCol w="1317034">
                      <a:extLst>
                        <a:ext uri="{9D8B030D-6E8A-4147-A177-3AD203B41FA5}">
                          <a16:colId xmlns:a16="http://schemas.microsoft.com/office/drawing/2014/main" val="4087749304"/>
                        </a:ext>
                      </a:extLst>
                    </a:gridCol>
                    <a:gridCol w="116840">
                      <a:extLst>
                        <a:ext uri="{9D8B030D-6E8A-4147-A177-3AD203B41FA5}">
                          <a16:colId xmlns:a16="http://schemas.microsoft.com/office/drawing/2014/main" val="794148119"/>
                        </a:ext>
                      </a:extLst>
                    </a:gridCol>
                    <a:gridCol w="2051925">
                      <a:extLst>
                        <a:ext uri="{9D8B030D-6E8A-4147-A177-3AD203B41FA5}">
                          <a16:colId xmlns:a16="http://schemas.microsoft.com/office/drawing/2014/main" val="906841806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fr-FR" sz="1400" b="0" baseline="0" noProof="0" dirty="0"/>
                            <a:t>Fixes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/>
                            <a:t>Réponse aux 4 forces fondamentales 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Gravitation Électromagnétique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Nucléaire forte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/>
                            <a:t>Nucléaire faible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200" b="0" baseline="0" noProof="0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69193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fr-FR" sz="1200" b="0" baseline="0" noProof="0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Autres symétries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Spin (fermion/boson)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Matière/antimatière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5098233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 sz="900" b="0" baseline="0" noProof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9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9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27353197"/>
                      </a:ext>
                    </a:extLst>
                  </a:tr>
                  <a:tr h="315413">
                    <a:tc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Variables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Déterminées par la dynamique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 sz="12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7929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Espace des fonctions d’état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noProof="0" dirty="0">
                              <a:solidFill>
                                <a:schemeClr val="bg1"/>
                              </a:solidFill>
                            </a:rPr>
                            <a:t>Fonction d’état </a:t>
                          </a:r>
                          <a14:m xmlns:a14="http://schemas.microsoft.com/office/drawing/2010/main">
                            <m:oMath xmlns:m="http://schemas.openxmlformats.org/officeDocument/2006/math"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  <m:r>
                                <a:rPr lang="fr-FR" sz="120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 kern="1200" noProof="0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;</m:t>
                                  </m:r>
                                  <m:r>
                                    <a:rPr lang="fr-FR" sz="1200" i="1" kern="1200" noProof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1200" b="0" i="1" kern="1200" noProof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:</m:t>
                              </m:r>
                            </m:oMath>
                          </a14:m>
                          <a:r>
                            <a:rPr lang="fr-FR" sz="1200" kern="120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partie réelle et partie imaginaire</a:t>
                          </a:r>
                          <a:r>
                            <a:rPr lang="fr-FR" sz="1200" kern="1200" baseline="0" noProof="0" dirty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fr-FR" sz="1200" kern="1200" noProof="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24629" t="-315238" r="-1187" b="-23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116018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baseline="0" dirty="0">
                              <a:solidFill>
                                <a:schemeClr val="bg1"/>
                              </a:solidFill>
                              <a:latin typeface="+mn-lt"/>
                            </a:rPr>
                            <a:t>Espace « physique » à 3 dimensions + temps</a:t>
                          </a: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24629" t="-322963" r="-1187" b="-8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63626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2112" t="-543810" r="-698" b="-761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fr-FR" sz="1400" b="0" baseline="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sz="1200" dirty="0"/>
                        </a:p>
                      </a:txBody>
                      <a:tcPr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1284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CBD9473-937B-5B90-71AB-C1F443780CDB}"/>
              </a:ext>
            </a:extLst>
          </p:cNvPr>
          <p:cNvSpPr txBox="1"/>
          <p:nvPr/>
        </p:nvSpPr>
        <p:spPr>
          <a:xfrm>
            <a:off x="6844728" y="935184"/>
            <a:ext cx="404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Caractéristique d’un objet quantique </a:t>
            </a:r>
            <a:r>
              <a:rPr lang="fr-FR" sz="1200" dirty="0"/>
              <a:t>(électrons, protons, atomes,…)</a:t>
            </a:r>
          </a:p>
        </p:txBody>
      </p:sp>
    </p:spTree>
    <p:extLst>
      <p:ext uri="{BB962C8B-B14F-4D97-AF65-F5344CB8AC3E}">
        <p14:creationId xmlns:p14="http://schemas.microsoft.com/office/powerpoint/2010/main" val="142928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4911C0-AFA4-77AD-4553-A1E1C5DE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A90A68-7745-C349-A652-98E774D4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BB5239-6D72-E837-CF25-9C076C88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EDF2F9D-9E58-F808-E40B-CE495BC63510}"/>
                  </a:ext>
                </a:extLst>
              </p:cNvPr>
              <p:cNvSpPr txBox="1"/>
              <p:nvPr/>
            </p:nvSpPr>
            <p:spPr>
              <a:xfrm>
                <a:off x="1723244" y="1152907"/>
                <a:ext cx="9378174" cy="1298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Critère de base : </a:t>
                </a:r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Quand sa longueur d’onde associée (au sens de de Broglie)est de l’ordre de grandeur de son extension spatiale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;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=6,626 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−34 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=6,626 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EDF2F9D-9E58-F808-E40B-CE495BC63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244" y="1152907"/>
                <a:ext cx="9378174" cy="1298561"/>
              </a:xfrm>
              <a:prstGeom prst="rect">
                <a:avLst/>
              </a:prstGeom>
              <a:blipFill>
                <a:blip r:embed="rId2"/>
                <a:stretch>
                  <a:fillRect l="-390" t="-1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63B3CEA-4982-D33F-A2F9-E49792BFC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43" y="2796893"/>
            <a:ext cx="4054446" cy="2798139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5B55A3C2-AEB8-D1A5-DAAD-1D7F04AE9546}"/>
              </a:ext>
            </a:extLst>
          </p:cNvPr>
          <p:cNvGrpSpPr/>
          <p:nvPr/>
        </p:nvGrpSpPr>
        <p:grpSpPr>
          <a:xfrm>
            <a:off x="5777689" y="3068695"/>
            <a:ext cx="5297489" cy="2430884"/>
            <a:chOff x="6399210" y="2532362"/>
            <a:chExt cx="5297489" cy="2430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2BE175E-FE84-1E28-F478-E38A1624D5DC}"/>
                    </a:ext>
                  </a:extLst>
                </p:cNvPr>
                <p:cNvSpPr txBox="1"/>
                <p:nvPr/>
              </p:nvSpPr>
              <p:spPr>
                <a:xfrm>
                  <a:off x="6399211" y="2532362"/>
                  <a:ext cx="4619625" cy="310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Proton, rayon de charge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                            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0,85 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2BE175E-FE84-1E28-F478-E38A1624D5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211" y="2532362"/>
                  <a:ext cx="4619625" cy="310150"/>
                </a:xfrm>
                <a:prstGeom prst="rect">
                  <a:avLst/>
                </a:prstGeom>
                <a:blipFill>
                  <a:blip r:embed="rId4"/>
                  <a:stretch>
                    <a:fillRect l="-132" b="-137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A2E2E96-B816-7BDA-9C1A-F0C72654E426}"/>
                    </a:ext>
                  </a:extLst>
                </p:cNvPr>
                <p:cNvSpPr txBox="1"/>
                <p:nvPr/>
              </p:nvSpPr>
              <p:spPr>
                <a:xfrm>
                  <a:off x="6399210" y="3287803"/>
                  <a:ext cx="5297489" cy="310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Noyau atomique (Fer), rayon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                       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5,3 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A2E2E96-B816-7BDA-9C1A-F0C72654E4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210" y="3287803"/>
                  <a:ext cx="5297489" cy="310150"/>
                </a:xfrm>
                <a:prstGeom prst="rect">
                  <a:avLst/>
                </a:prstGeom>
                <a:blipFill>
                  <a:blip r:embed="rId5"/>
                  <a:stretch>
                    <a:fillRect l="-115" b="-137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A213291E-60A6-B919-20D3-56FE612C67DE}"/>
                    </a:ext>
                  </a:extLst>
                </p:cNvPr>
                <p:cNvSpPr txBox="1"/>
                <p:nvPr/>
              </p:nvSpPr>
              <p:spPr>
                <a:xfrm>
                  <a:off x="6399210" y="3986789"/>
                  <a:ext cx="5297489" cy="3328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Atome (Fer), rayon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⇒1,4 </m:t>
                      </m:r>
                      <m:r>
                        <m:rPr>
                          <m:nor/>
                        </m:rPr>
                        <a:rPr lang="fr-FR" sz="1400"/>
                        <m:t>Å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                       140 000 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A213291E-60A6-B919-20D3-56FE612C6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210" y="3986789"/>
                  <a:ext cx="5297489" cy="332848"/>
                </a:xfrm>
                <a:prstGeom prst="rect">
                  <a:avLst/>
                </a:prstGeom>
                <a:blipFill>
                  <a:blip r:embed="rId6"/>
                  <a:stretch>
                    <a:fillRect l="-115" b="-1272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1F088F45-C516-CB8F-E0E2-A93D44F85063}"/>
                    </a:ext>
                  </a:extLst>
                </p:cNvPr>
                <p:cNvSpPr txBox="1"/>
                <p:nvPr/>
              </p:nvSpPr>
              <p:spPr>
                <a:xfrm>
                  <a:off x="6399210" y="4653096"/>
                  <a:ext cx="5297489" cy="310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Molécule d’ADN, diamètre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⇒2 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=2 000 000 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1F088F45-C516-CB8F-E0E2-A93D44F85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210" y="4653096"/>
                  <a:ext cx="5297489" cy="310150"/>
                </a:xfrm>
                <a:prstGeom prst="rect">
                  <a:avLst/>
                </a:prstGeom>
                <a:blipFill>
                  <a:blip r:embed="rId7"/>
                  <a:stretch>
                    <a:fillRect l="-115" b="-1372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57A0C3E-5058-3A7E-65EB-A7FA46CC7B3F}"/>
              </a:ext>
            </a:extLst>
          </p:cNvPr>
          <p:cNvSpPr/>
          <p:nvPr/>
        </p:nvSpPr>
        <p:spPr>
          <a:xfrm>
            <a:off x="2038350" y="2996536"/>
            <a:ext cx="123825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BA9CC4-8B63-5E57-DC81-F8064E15AC62}"/>
              </a:ext>
            </a:extLst>
          </p:cNvPr>
          <p:cNvSpPr txBox="1"/>
          <p:nvPr/>
        </p:nvSpPr>
        <p:spPr>
          <a:xfrm>
            <a:off x="7054850" y="339705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Quand un objet est-il quantique ?</a:t>
            </a:r>
          </a:p>
        </p:txBody>
      </p:sp>
    </p:spTree>
    <p:extLst>
      <p:ext uri="{BB962C8B-B14F-4D97-AF65-F5344CB8AC3E}">
        <p14:creationId xmlns:p14="http://schemas.microsoft.com/office/powerpoint/2010/main" val="12881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DFAA2-C871-3016-825E-E70F8C9D7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7213ACF-FC4A-7220-590D-8E186568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3886972-8955-54B2-6CD0-52E60CD4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6F996C-7526-CE23-2040-DBF81DA8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272AE8-D586-902E-4785-352B55EB094A}"/>
              </a:ext>
            </a:extLst>
          </p:cNvPr>
          <p:cNvSpPr txBox="1"/>
          <p:nvPr/>
        </p:nvSpPr>
        <p:spPr>
          <a:xfrm>
            <a:off x="1669776" y="1396055"/>
            <a:ext cx="9730407" cy="1692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propriétés dynamiques des objets quantiques sont déterminées par leur fonction d’état qui évolue dans un espace de configuration – non observable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E89983-B42A-7D66-C57D-1BC916C28873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4148838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C38F39-FE64-BA7D-9748-00209A2D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DC266B-A2CE-13F2-2F46-85C16535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A4103-1A82-E199-A76E-3B5AFFFB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FB6370-65AD-5385-EB03-7303F71EB9E5}"/>
              </a:ext>
            </a:extLst>
          </p:cNvPr>
          <p:cNvSpPr txBox="1"/>
          <p:nvPr/>
        </p:nvSpPr>
        <p:spPr>
          <a:xfrm>
            <a:off x="2958353" y="1393185"/>
            <a:ext cx="6913402" cy="646331"/>
          </a:xfrm>
          <a:custGeom>
            <a:avLst/>
            <a:gdLst>
              <a:gd name="csX0" fmla="*/ 0 w 6913402"/>
              <a:gd name="csY0" fmla="*/ 0 h 646331"/>
              <a:gd name="csX1" fmla="*/ 714385 w 6913402"/>
              <a:gd name="csY1" fmla="*/ 0 h 646331"/>
              <a:gd name="csX2" fmla="*/ 1221368 w 6913402"/>
              <a:gd name="csY2" fmla="*/ 0 h 646331"/>
              <a:gd name="csX3" fmla="*/ 1590082 w 6913402"/>
              <a:gd name="csY3" fmla="*/ 0 h 646331"/>
              <a:gd name="csX4" fmla="*/ 2027931 w 6913402"/>
              <a:gd name="csY4" fmla="*/ 0 h 646331"/>
              <a:gd name="csX5" fmla="*/ 2673182 w 6913402"/>
              <a:gd name="csY5" fmla="*/ 0 h 646331"/>
              <a:gd name="csX6" fmla="*/ 3041897 w 6913402"/>
              <a:gd name="csY6" fmla="*/ 0 h 646331"/>
              <a:gd name="csX7" fmla="*/ 3410612 w 6913402"/>
              <a:gd name="csY7" fmla="*/ 0 h 646331"/>
              <a:gd name="csX8" fmla="*/ 3848460 w 6913402"/>
              <a:gd name="csY8" fmla="*/ 0 h 646331"/>
              <a:gd name="csX9" fmla="*/ 4355443 w 6913402"/>
              <a:gd name="csY9" fmla="*/ 0 h 646331"/>
              <a:gd name="csX10" fmla="*/ 4724158 w 6913402"/>
              <a:gd name="csY10" fmla="*/ 0 h 646331"/>
              <a:gd name="csX11" fmla="*/ 5369409 w 6913402"/>
              <a:gd name="csY11" fmla="*/ 0 h 646331"/>
              <a:gd name="csX12" fmla="*/ 5876392 w 6913402"/>
              <a:gd name="csY12" fmla="*/ 0 h 646331"/>
              <a:gd name="csX13" fmla="*/ 6314240 w 6913402"/>
              <a:gd name="csY13" fmla="*/ 0 h 646331"/>
              <a:gd name="csX14" fmla="*/ 6913402 w 6913402"/>
              <a:gd name="csY14" fmla="*/ 0 h 646331"/>
              <a:gd name="csX15" fmla="*/ 6913402 w 6913402"/>
              <a:gd name="csY15" fmla="*/ 316702 h 646331"/>
              <a:gd name="csX16" fmla="*/ 6913402 w 6913402"/>
              <a:gd name="csY16" fmla="*/ 646331 h 646331"/>
              <a:gd name="csX17" fmla="*/ 6475553 w 6913402"/>
              <a:gd name="csY17" fmla="*/ 646331 h 646331"/>
              <a:gd name="csX18" fmla="*/ 5761168 w 6913402"/>
              <a:gd name="csY18" fmla="*/ 646331 h 646331"/>
              <a:gd name="csX19" fmla="*/ 5115917 w 6913402"/>
              <a:gd name="csY19" fmla="*/ 646331 h 646331"/>
              <a:gd name="csX20" fmla="*/ 4747203 w 6913402"/>
              <a:gd name="csY20" fmla="*/ 646331 h 646331"/>
              <a:gd name="csX21" fmla="*/ 4171086 w 6913402"/>
              <a:gd name="csY21" fmla="*/ 646331 h 646331"/>
              <a:gd name="csX22" fmla="*/ 3525835 w 6913402"/>
              <a:gd name="csY22" fmla="*/ 646331 h 646331"/>
              <a:gd name="csX23" fmla="*/ 2880584 w 6913402"/>
              <a:gd name="csY23" fmla="*/ 646331 h 646331"/>
              <a:gd name="csX24" fmla="*/ 2442735 w 6913402"/>
              <a:gd name="csY24" fmla="*/ 646331 h 646331"/>
              <a:gd name="csX25" fmla="*/ 1728351 w 6913402"/>
              <a:gd name="csY25" fmla="*/ 646331 h 646331"/>
              <a:gd name="csX26" fmla="*/ 1359636 w 6913402"/>
              <a:gd name="csY26" fmla="*/ 646331 h 646331"/>
              <a:gd name="csX27" fmla="*/ 990921 w 6913402"/>
              <a:gd name="csY27" fmla="*/ 646331 h 646331"/>
              <a:gd name="csX28" fmla="*/ 0 w 6913402"/>
              <a:gd name="csY28" fmla="*/ 646331 h 646331"/>
              <a:gd name="csX29" fmla="*/ 0 w 6913402"/>
              <a:gd name="csY29" fmla="*/ 336092 h 646331"/>
              <a:gd name="csX30" fmla="*/ 0 w 6913402"/>
              <a:gd name="csY30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6913402" h="646331" extrusionOk="0">
                <a:moveTo>
                  <a:pt x="0" y="0"/>
                </a:moveTo>
                <a:cubicBezTo>
                  <a:pt x="207878" y="-17724"/>
                  <a:pt x="528474" y="67328"/>
                  <a:pt x="714385" y="0"/>
                </a:cubicBezTo>
                <a:cubicBezTo>
                  <a:pt x="900297" y="-67328"/>
                  <a:pt x="1034448" y="2444"/>
                  <a:pt x="1221368" y="0"/>
                </a:cubicBezTo>
                <a:cubicBezTo>
                  <a:pt x="1408288" y="-2444"/>
                  <a:pt x="1421709" y="28800"/>
                  <a:pt x="1590082" y="0"/>
                </a:cubicBezTo>
                <a:cubicBezTo>
                  <a:pt x="1758455" y="-28800"/>
                  <a:pt x="1900397" y="21085"/>
                  <a:pt x="2027931" y="0"/>
                </a:cubicBezTo>
                <a:cubicBezTo>
                  <a:pt x="2155465" y="-21085"/>
                  <a:pt x="2451593" y="28275"/>
                  <a:pt x="2673182" y="0"/>
                </a:cubicBezTo>
                <a:cubicBezTo>
                  <a:pt x="2894771" y="-28275"/>
                  <a:pt x="2874027" y="16354"/>
                  <a:pt x="3041897" y="0"/>
                </a:cubicBezTo>
                <a:cubicBezTo>
                  <a:pt x="3209768" y="-16354"/>
                  <a:pt x="3336176" y="12063"/>
                  <a:pt x="3410612" y="0"/>
                </a:cubicBezTo>
                <a:cubicBezTo>
                  <a:pt x="3485048" y="-12063"/>
                  <a:pt x="3671062" y="1792"/>
                  <a:pt x="3848460" y="0"/>
                </a:cubicBezTo>
                <a:cubicBezTo>
                  <a:pt x="4025858" y="-1792"/>
                  <a:pt x="4102722" y="45178"/>
                  <a:pt x="4355443" y="0"/>
                </a:cubicBezTo>
                <a:cubicBezTo>
                  <a:pt x="4608164" y="-45178"/>
                  <a:pt x="4558278" y="22746"/>
                  <a:pt x="4724158" y="0"/>
                </a:cubicBezTo>
                <a:cubicBezTo>
                  <a:pt x="4890038" y="-22746"/>
                  <a:pt x="5227004" y="70464"/>
                  <a:pt x="5369409" y="0"/>
                </a:cubicBezTo>
                <a:cubicBezTo>
                  <a:pt x="5511814" y="-70464"/>
                  <a:pt x="5763783" y="49531"/>
                  <a:pt x="5876392" y="0"/>
                </a:cubicBezTo>
                <a:cubicBezTo>
                  <a:pt x="5989001" y="-49531"/>
                  <a:pt x="6215905" y="38111"/>
                  <a:pt x="6314240" y="0"/>
                </a:cubicBezTo>
                <a:cubicBezTo>
                  <a:pt x="6412575" y="-38111"/>
                  <a:pt x="6716881" y="52191"/>
                  <a:pt x="6913402" y="0"/>
                </a:cubicBezTo>
                <a:cubicBezTo>
                  <a:pt x="6916399" y="140343"/>
                  <a:pt x="6905804" y="215848"/>
                  <a:pt x="6913402" y="316702"/>
                </a:cubicBezTo>
                <a:cubicBezTo>
                  <a:pt x="6921000" y="417556"/>
                  <a:pt x="6878209" y="573930"/>
                  <a:pt x="6913402" y="646331"/>
                </a:cubicBezTo>
                <a:cubicBezTo>
                  <a:pt x="6786145" y="698743"/>
                  <a:pt x="6565181" y="606377"/>
                  <a:pt x="6475553" y="646331"/>
                </a:cubicBezTo>
                <a:cubicBezTo>
                  <a:pt x="6385925" y="686285"/>
                  <a:pt x="6067698" y="562373"/>
                  <a:pt x="5761168" y="646331"/>
                </a:cubicBezTo>
                <a:cubicBezTo>
                  <a:pt x="5454639" y="730289"/>
                  <a:pt x="5323460" y="594909"/>
                  <a:pt x="5115917" y="646331"/>
                </a:cubicBezTo>
                <a:cubicBezTo>
                  <a:pt x="4908374" y="697753"/>
                  <a:pt x="4827138" y="631419"/>
                  <a:pt x="4747203" y="646331"/>
                </a:cubicBezTo>
                <a:cubicBezTo>
                  <a:pt x="4667268" y="661243"/>
                  <a:pt x="4376410" y="610934"/>
                  <a:pt x="4171086" y="646331"/>
                </a:cubicBezTo>
                <a:cubicBezTo>
                  <a:pt x="3965762" y="681728"/>
                  <a:pt x="3743921" y="594219"/>
                  <a:pt x="3525835" y="646331"/>
                </a:cubicBezTo>
                <a:cubicBezTo>
                  <a:pt x="3307749" y="698443"/>
                  <a:pt x="3150969" y="645501"/>
                  <a:pt x="2880584" y="646331"/>
                </a:cubicBezTo>
                <a:cubicBezTo>
                  <a:pt x="2610199" y="647161"/>
                  <a:pt x="2572661" y="604420"/>
                  <a:pt x="2442735" y="646331"/>
                </a:cubicBezTo>
                <a:cubicBezTo>
                  <a:pt x="2312809" y="688242"/>
                  <a:pt x="1946156" y="572890"/>
                  <a:pt x="1728351" y="646331"/>
                </a:cubicBezTo>
                <a:cubicBezTo>
                  <a:pt x="1510546" y="719772"/>
                  <a:pt x="1531367" y="603085"/>
                  <a:pt x="1359636" y="646331"/>
                </a:cubicBezTo>
                <a:cubicBezTo>
                  <a:pt x="1187906" y="689577"/>
                  <a:pt x="1128847" y="624757"/>
                  <a:pt x="990921" y="646331"/>
                </a:cubicBezTo>
                <a:cubicBezTo>
                  <a:pt x="852996" y="667905"/>
                  <a:pt x="315479" y="640468"/>
                  <a:pt x="0" y="646331"/>
                </a:cubicBezTo>
                <a:cubicBezTo>
                  <a:pt x="-31712" y="547345"/>
                  <a:pt x="3317" y="429927"/>
                  <a:pt x="0" y="336092"/>
                </a:cubicBezTo>
                <a:cubicBezTo>
                  <a:pt x="-3317" y="242257"/>
                  <a:pt x="15227" y="132002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055463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caractéristiques </a:t>
            </a:r>
            <a:r>
              <a:rPr lang="fr-FR" dirty="0">
                <a:solidFill>
                  <a:srgbClr val="FF0000"/>
                </a:solidFill>
              </a:rPr>
              <a:t>fixes (intrinsèques)</a:t>
            </a:r>
            <a:r>
              <a:rPr lang="fr-FR" dirty="0">
                <a:solidFill>
                  <a:srgbClr val="0070C0"/>
                </a:solidFill>
              </a:rPr>
              <a:t> des objets quantiques</a:t>
            </a:r>
          </a:p>
          <a:p>
            <a:r>
              <a:rPr lang="fr-FR" dirty="0">
                <a:solidFill>
                  <a:srgbClr val="0070C0"/>
                </a:solidFill>
              </a:rPr>
              <a:t>Interactions fondamentales - symétries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6904D0-F5E8-075A-C7CE-422062D7E3A1}"/>
              </a:ext>
            </a:extLst>
          </p:cNvPr>
          <p:cNvSpPr txBox="1"/>
          <p:nvPr/>
        </p:nvSpPr>
        <p:spPr>
          <a:xfrm>
            <a:off x="8371483" y="357067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692ADAF-77B9-6B75-AF10-6DD85BA94FF3}"/>
              </a:ext>
            </a:extLst>
          </p:cNvPr>
          <p:cNvGrpSpPr/>
          <p:nvPr/>
        </p:nvGrpSpPr>
        <p:grpSpPr>
          <a:xfrm>
            <a:off x="3460374" y="2495446"/>
            <a:ext cx="5481022" cy="1313110"/>
            <a:chOff x="3612774" y="2391785"/>
            <a:chExt cx="5481022" cy="131311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5273995-2B79-3D2D-0D66-EDEF58B77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68" t="13746" r="4136" b="3394"/>
            <a:stretch/>
          </p:blipFill>
          <p:spPr>
            <a:xfrm>
              <a:off x="4306643" y="2391785"/>
              <a:ext cx="4787153" cy="1313110"/>
            </a:xfrm>
            <a:prstGeom prst="rect">
              <a:avLst/>
            </a:prstGeom>
          </p:spPr>
        </p:pic>
        <p:sp>
          <p:nvSpPr>
            <p:cNvPr id="8" name="Nuage 7">
              <a:extLst>
                <a:ext uri="{FF2B5EF4-FFF2-40B4-BE49-F238E27FC236}">
                  <a16:creationId xmlns:a16="http://schemas.microsoft.com/office/drawing/2014/main" id="{D2BEDF3E-3930-5339-74DB-CE8DE0ABCA1C}"/>
                </a:ext>
              </a:extLst>
            </p:cNvPr>
            <p:cNvSpPr/>
            <p:nvPr/>
          </p:nvSpPr>
          <p:spPr>
            <a:xfrm>
              <a:off x="3612774" y="2444228"/>
              <a:ext cx="1387737" cy="1208224"/>
            </a:xfrm>
            <a:prstGeom prst="cloud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FF0000"/>
                  </a:solidFill>
                </a:rPr>
                <a:t>Où en est-on au début du XXIème siècle ?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1F62C1-6087-AAEB-0D0B-75FCB0BF0FDF}"/>
              </a:ext>
            </a:extLst>
          </p:cNvPr>
          <p:cNvSpPr txBox="1"/>
          <p:nvPr/>
        </p:nvSpPr>
        <p:spPr>
          <a:xfrm>
            <a:off x="2935043" y="4264486"/>
            <a:ext cx="717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>
                <a:solidFill>
                  <a:srgbClr val="FF0000"/>
                </a:solidFill>
              </a:rPr>
              <a:t>caractéristiques fixes </a:t>
            </a:r>
            <a:r>
              <a:rPr lang="fr-FR" dirty="0"/>
              <a:t>de ces constituants (« particules ») déterminent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Leur </a:t>
            </a:r>
            <a:r>
              <a:rPr lang="fr-FR" dirty="0">
                <a:solidFill>
                  <a:srgbClr val="FF0000"/>
                </a:solidFill>
              </a:rPr>
              <a:t>sensibilité</a:t>
            </a:r>
            <a:r>
              <a:rPr lang="fr-FR" dirty="0"/>
              <a:t> aux interactions fondamentales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Leurs </a:t>
            </a:r>
            <a:r>
              <a:rPr lang="fr-FR" dirty="0">
                <a:solidFill>
                  <a:srgbClr val="FF0000"/>
                </a:solidFill>
              </a:rPr>
              <a:t>symétries</a:t>
            </a:r>
            <a:r>
              <a:rPr lang="fr-FR" dirty="0"/>
              <a:t> internes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34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162B332-A573-4C5C-ADC3-EDC52143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39C488C-8F4D-42E7-88E7-99797631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7F8934-BFE2-4D1F-B855-4220040A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EB4E73-7D94-0F2C-ED2B-3680BBDA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273" y="1074878"/>
            <a:ext cx="4115123" cy="306890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2D050FC-31B8-1039-456B-4A3EC67CE1DE}"/>
              </a:ext>
            </a:extLst>
          </p:cNvPr>
          <p:cNvSpPr txBox="1"/>
          <p:nvPr/>
        </p:nvSpPr>
        <p:spPr>
          <a:xfrm>
            <a:off x="9723669" y="3729049"/>
            <a:ext cx="714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hlinkClick r:id="rId3"/>
              </a:rPr>
              <a:t>Sirois-SAF</a:t>
            </a:r>
            <a:endParaRPr lang="fr-FR" sz="900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AE6054C-1728-3D77-E0FE-C2CBE2DF973C}"/>
              </a:ext>
            </a:extLst>
          </p:cNvPr>
          <p:cNvGrpSpPr/>
          <p:nvPr/>
        </p:nvGrpSpPr>
        <p:grpSpPr>
          <a:xfrm>
            <a:off x="2269867" y="1304832"/>
            <a:ext cx="3229118" cy="2424217"/>
            <a:chOff x="2147554" y="1699727"/>
            <a:chExt cx="3839337" cy="28832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640278A-A854-BF1F-32AA-884A084F0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7554" y="1699727"/>
              <a:ext cx="3839337" cy="288329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B6B8E79-7AE6-767A-1716-A37B21D91BA1}"/>
                </a:ext>
              </a:extLst>
            </p:cNvPr>
            <p:cNvSpPr txBox="1"/>
            <p:nvPr/>
          </p:nvSpPr>
          <p:spPr>
            <a:xfrm>
              <a:off x="3475847" y="4321557"/>
              <a:ext cx="1353312" cy="2308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hlinkClick r:id="rId5"/>
                </a:rPr>
                <a:t>Physique.NeveuJ</a:t>
              </a:r>
              <a:endParaRPr lang="fr-FR" sz="900" dirty="0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5A75BA08-6A2A-525C-634F-5470E5B7D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197" y="4343828"/>
            <a:ext cx="2566128" cy="17324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C81DD73-57D9-57D7-E2EE-7F09369C101D}"/>
              </a:ext>
            </a:extLst>
          </p:cNvPr>
          <p:cNvSpPr txBox="1"/>
          <p:nvPr/>
        </p:nvSpPr>
        <p:spPr>
          <a:xfrm>
            <a:off x="5949908" y="4884509"/>
            <a:ext cx="4471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Plus le champ de Higgs, à l’origine de la masse des particules au tout début de l’univers.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BD663F-9C56-75C2-A6BA-EA9C639911CE}"/>
              </a:ext>
            </a:extLst>
          </p:cNvPr>
          <p:cNvSpPr txBox="1"/>
          <p:nvPr/>
        </p:nvSpPr>
        <p:spPr>
          <a:xfrm>
            <a:off x="6572922" y="357167"/>
            <a:ext cx="470662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4 (+1)champs de force fondamentaux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466415" y="3306038"/>
            <a:ext cx="697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25370"/>
              </p:ext>
            </p:extLst>
          </p:nvPr>
        </p:nvGraphicFramePr>
        <p:xfrm>
          <a:off x="2666314" y="2129819"/>
          <a:ext cx="7772401" cy="3091101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1500680">
                  <a:extLst>
                    <a:ext uri="{9D8B030D-6E8A-4147-A177-3AD203B41FA5}">
                      <a16:colId xmlns:a16="http://schemas.microsoft.com/office/drawing/2014/main" val="656121398"/>
                    </a:ext>
                  </a:extLst>
                </a:gridCol>
                <a:gridCol w="2813775">
                  <a:extLst>
                    <a:ext uri="{9D8B030D-6E8A-4147-A177-3AD203B41FA5}">
                      <a16:colId xmlns:a16="http://schemas.microsoft.com/office/drawing/2014/main" val="7500844"/>
                    </a:ext>
                  </a:extLst>
                </a:gridCol>
                <a:gridCol w="3457946">
                  <a:extLst>
                    <a:ext uri="{9D8B030D-6E8A-4147-A177-3AD203B41FA5}">
                      <a16:colId xmlns:a16="http://schemas.microsoft.com/office/drawing/2014/main" val="3904769850"/>
                    </a:ext>
                  </a:extLst>
                </a:gridCol>
              </a:tblGrid>
              <a:tr h="479365">
                <a:tc>
                  <a:txBody>
                    <a:bodyPr/>
                    <a:lstStyle/>
                    <a:p>
                      <a:pPr algn="ctr"/>
                      <a:br>
                        <a:rPr lang="fr-FR" sz="1200" noProof="0" dirty="0">
                          <a:effectLst/>
                        </a:rPr>
                      </a:br>
                      <a:endParaRPr lang="fr-FR" sz="1200" noProof="0" dirty="0">
                        <a:effectLst/>
                      </a:endParaRP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200" noProof="0" dirty="0">
                          <a:effectLst/>
                        </a:rPr>
                        <a:t>Corpuscule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noProof="0" dirty="0">
                          <a:effectLst/>
                        </a:rPr>
                        <a:t>Onde</a:t>
                      </a:r>
                    </a:p>
                  </a:txBody>
                  <a:tcPr marL="81915" marR="81915" marT="40957" marB="40957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27182389"/>
                  </a:ext>
                </a:extLst>
              </a:tr>
              <a:tr h="512383"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solidFill>
                            <a:srgbClr val="0070C0"/>
                          </a:solidFill>
                          <a:effectLst/>
                        </a:rPr>
                        <a:t>Position</a:t>
                      </a:r>
                      <a:r>
                        <a:rPr lang="fr-FR" sz="1200" noProof="0" dirty="0">
                          <a:effectLst/>
                        </a:rPr>
                        <a:t> ou interaction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localisée, d'extension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définie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délocalisée,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d'extension infinie </a:t>
                      </a:r>
                      <a:r>
                        <a:rPr lang="fr-FR" sz="1200" noProof="0" dirty="0">
                          <a:effectLst/>
                        </a:rPr>
                        <a:t>dans le temps et l'espace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34050"/>
                  </a:ext>
                </a:extLst>
              </a:tr>
              <a:tr h="680448"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solidFill>
                            <a:srgbClr val="0070C0"/>
                          </a:solidFill>
                          <a:effectLst/>
                        </a:rPr>
                        <a:t>Propagation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>
                          <a:solidFill>
                            <a:srgbClr val="FF0000"/>
                          </a:solidFill>
                          <a:effectLst/>
                        </a:rPr>
                        <a:t>trajectoire</a:t>
                      </a:r>
                      <a:r>
                        <a:rPr lang="fr-FR" sz="1200" noProof="0">
                          <a:effectLst/>
                        </a:rPr>
                        <a:t> continue, avec une vitesse définie et </a:t>
                      </a:r>
                      <a:r>
                        <a:rPr lang="fr-FR" sz="1200" noProof="0">
                          <a:solidFill>
                            <a:srgbClr val="FF0000"/>
                          </a:solidFill>
                          <a:effectLst/>
                        </a:rPr>
                        <a:t>observable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diffusion en même temps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dans toutes les directions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01858"/>
                  </a:ext>
                </a:extLst>
              </a:tr>
              <a:tr h="881530">
                <a:tc>
                  <a:txBody>
                    <a:bodyPr/>
                    <a:lstStyle/>
                    <a:p>
                      <a:r>
                        <a:rPr lang="fr-FR" sz="1200" noProof="0">
                          <a:effectLst/>
                        </a:rPr>
                        <a:t>Dénombrabilité et </a:t>
                      </a:r>
                      <a:r>
                        <a:rPr lang="fr-FR" sz="1200" noProof="0">
                          <a:solidFill>
                            <a:srgbClr val="0070C0"/>
                          </a:solidFill>
                          <a:effectLst/>
                        </a:rPr>
                        <a:t>séparabilité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Corpuscule dénombrable, et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séparable en objets distincts</a:t>
                      </a:r>
                      <a:r>
                        <a:rPr lang="fr-FR" sz="1200" noProof="0" dirty="0">
                          <a:effectLst/>
                        </a:rPr>
                        <a:t>.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l’onde est indénombrable et 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inséparable en objets distincts</a:t>
                      </a:r>
                      <a:r>
                        <a:rPr lang="fr-FR" sz="1200" noProof="0" dirty="0">
                          <a:effectLst/>
                        </a:rPr>
                        <a:t>.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88251"/>
                  </a:ext>
                </a:extLst>
              </a:tr>
              <a:tr h="537375">
                <a:tc>
                  <a:txBody>
                    <a:bodyPr/>
                    <a:lstStyle/>
                    <a:p>
                      <a:r>
                        <a:rPr lang="fr-FR" sz="1200" noProof="0">
                          <a:solidFill>
                            <a:srgbClr val="0070C0"/>
                          </a:solidFill>
                          <a:effectLst/>
                        </a:rPr>
                        <a:t>Superposabilité 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>
                          <a:effectLst/>
                        </a:rPr>
                        <a:t>Les objets ne sont pas superposables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noProof="0" dirty="0">
                          <a:effectLst/>
                        </a:rPr>
                        <a:t>Les ondes sont superposables</a:t>
                      </a:r>
                    </a:p>
                    <a:p>
                      <a:r>
                        <a:rPr lang="fr-FR" sz="1200" noProof="0" dirty="0">
                          <a:effectLst/>
                        </a:rPr>
                        <a:t>(</a:t>
                      </a:r>
                      <a:r>
                        <a:rPr lang="fr-FR" sz="1200" noProof="0" dirty="0">
                          <a:solidFill>
                            <a:srgbClr val="FF0000"/>
                          </a:solidFill>
                          <a:effectLst/>
                        </a:rPr>
                        <a:t>interférences</a:t>
                      </a:r>
                      <a:r>
                        <a:rPr lang="fr-FR" sz="1200" noProof="0" dirty="0">
                          <a:effectLst/>
                        </a:rPr>
                        <a:t>)</a:t>
                      </a:r>
                    </a:p>
                  </a:txBody>
                  <a:tcPr marL="81915" marR="81915" marT="40957" marB="4095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78323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ADD5929B-3F6C-6762-B2B7-4CCC3C87E633}"/>
              </a:ext>
            </a:extLst>
          </p:cNvPr>
          <p:cNvSpPr txBox="1"/>
          <p:nvPr/>
        </p:nvSpPr>
        <p:spPr>
          <a:xfrm>
            <a:off x="8262257" y="307501"/>
            <a:ext cx="277352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Onde OU corpuscule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0CFF33-D9BE-39DC-E312-30657EE9F151}"/>
              </a:ext>
            </a:extLst>
          </p:cNvPr>
          <p:cNvSpPr txBox="1"/>
          <p:nvPr/>
        </p:nvSpPr>
        <p:spPr>
          <a:xfrm>
            <a:off x="2837764" y="1421934"/>
            <a:ext cx="742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Rappels de la physique classique</a:t>
            </a:r>
          </a:p>
        </p:txBody>
      </p:sp>
    </p:spTree>
    <p:extLst>
      <p:ext uri="{BB962C8B-B14F-4D97-AF65-F5344CB8AC3E}">
        <p14:creationId xmlns:p14="http://schemas.microsoft.com/office/powerpoint/2010/main" val="3009556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8C326D-C458-48D0-A5AA-8730D783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AFBA1AF-8336-436B-A982-B7EDD60A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40844E-4428-4B9E-855F-6771B369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2085858F-D4E6-45C4-A15C-105F9DD87B2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600384" y="1817344"/>
              <a:ext cx="7448551" cy="402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8622">
                      <a:extLst>
                        <a:ext uri="{9D8B030D-6E8A-4147-A177-3AD203B41FA5}">
                          <a16:colId xmlns:a16="http://schemas.microsoft.com/office/drawing/2014/main" val="3227844893"/>
                        </a:ext>
                      </a:extLst>
                    </a:gridCol>
                    <a:gridCol w="1427928">
                      <a:extLst>
                        <a:ext uri="{9D8B030D-6E8A-4147-A177-3AD203B41FA5}">
                          <a16:colId xmlns:a16="http://schemas.microsoft.com/office/drawing/2014/main" val="4020093858"/>
                        </a:ext>
                      </a:extLst>
                    </a:gridCol>
                    <a:gridCol w="1438275">
                      <a:extLst>
                        <a:ext uri="{9D8B030D-6E8A-4147-A177-3AD203B41FA5}">
                          <a16:colId xmlns:a16="http://schemas.microsoft.com/office/drawing/2014/main" val="2382711930"/>
                        </a:ext>
                      </a:extLst>
                    </a:gridCol>
                    <a:gridCol w="1438275">
                      <a:extLst>
                        <a:ext uri="{9D8B030D-6E8A-4147-A177-3AD203B41FA5}">
                          <a16:colId xmlns:a16="http://schemas.microsoft.com/office/drawing/2014/main" val="2668537485"/>
                        </a:ext>
                      </a:extLst>
                    </a:gridCol>
                    <a:gridCol w="1695451">
                      <a:extLst>
                        <a:ext uri="{9D8B030D-6E8A-4147-A177-3AD203B41FA5}">
                          <a16:colId xmlns:a16="http://schemas.microsoft.com/office/drawing/2014/main" val="3714011176"/>
                        </a:ext>
                      </a:extLst>
                    </a:gridCol>
                  </a:tblGrid>
                  <a:tr h="552013">
                    <a:tc>
                      <a:txBody>
                        <a:bodyPr/>
                        <a:lstStyle/>
                        <a:p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Gravitation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Electro-magnétique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Nucléaire faible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Nucléaire forte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1785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Charge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Masse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électrique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Isospin faible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de couleur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76960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Type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positive ou nulle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Positive, négative ou nulle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Positive, négative ou nulle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3 couleurs (</a:t>
                          </a:r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rouge</a:t>
                          </a:r>
                          <a:r>
                            <a:rPr lang="fr-FR" sz="1200" dirty="0"/>
                            <a:t>, </a:t>
                          </a:r>
                          <a:r>
                            <a:rPr lang="fr-FR" sz="1200" dirty="0">
                              <a:solidFill>
                                <a:srgbClr val="00B050"/>
                              </a:solidFill>
                            </a:rPr>
                            <a:t>vert</a:t>
                          </a:r>
                          <a:r>
                            <a:rPr lang="fr-FR" sz="1200" dirty="0"/>
                            <a:t>, </a:t>
                          </a:r>
                          <a:r>
                            <a:rPr lang="fr-FR" sz="1200" dirty="0">
                              <a:solidFill>
                                <a:srgbClr val="0070C0"/>
                              </a:solidFill>
                            </a:rPr>
                            <a:t>bleu</a:t>
                          </a:r>
                          <a:r>
                            <a:rPr lang="fr-FR" sz="1200" dirty="0"/>
                            <a:t>), plus leurs </a:t>
                          </a:r>
                          <a:r>
                            <a:rPr lang="fr-FR" sz="1200" dirty="0" err="1"/>
                            <a:t>anti-couleurs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9969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Valeurs</a:t>
                          </a:r>
                        </a:p>
                        <a:p>
                          <a:r>
                            <a:rPr lang="fr-FR" sz="1200" dirty="0"/>
                            <a:t>(</a:t>
                          </a:r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particules élémentaires</a:t>
                          </a:r>
                          <a:r>
                            <a:rPr lang="fr-FR" sz="1200" dirty="0"/>
                            <a:t>) 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réelle, (</a:t>
                          </a:r>
                          <a:r>
                            <a:rPr lang="fr-FR" sz="1200" b="0" i="0" dirty="0"/>
                            <a:t>déterminée par champ de Higgs)</a:t>
                          </a:r>
                          <a:endParaRPr lang="en-GB" sz="1200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en-GB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</m:num>
                                  <m:den>
                                    <m:r>
                                      <a:rPr lang="fr-FR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14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,±</m:t>
                                </m:r>
                                <m:f>
                                  <m:fPr>
                                    <m:ctrlPr>
                                      <a:rPr lang="en-GB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lang="fr-FR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</m:num>
                                  <m:den>
                                    <m:r>
                                      <a:rPr lang="fr-FR" sz="14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14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±</m:t>
                                </m:r>
                                <m:r>
                                  <a:rPr lang="fr-FR" sz="14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en-GB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q = 1,609.10</a:t>
                          </a:r>
                          <a:r>
                            <a:rPr lang="fr-FR" sz="1200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-19</a:t>
                          </a:r>
                          <a:r>
                            <a:rPr lang="fr-FR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C</a:t>
                          </a:r>
                          <a:endParaRPr lang="en-GB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kern="1200" dirty="0">
                              <a:solidFill>
                                <a:schemeClr val="dk1"/>
                              </a:solidFill>
                              <a:effectLst/>
                              <a:ea typeface="+mn-ea"/>
                              <a:cs typeface="+mn-cs"/>
                            </a:rPr>
                            <a:t>0, </a:t>
                          </a:r>
                          <a14:m>
                            <m:oMath xmlns:m="http://schemas.openxmlformats.org/officeDocument/2006/math">
                              <m:r>
                                <a:rPr lang="fr-FR" sz="14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GB" sz="1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4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1 couleur ou une </a:t>
                          </a:r>
                          <a:r>
                            <a:rPr lang="fr-FR" sz="1200" dirty="0" err="1"/>
                            <a:t>anti-couleur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1278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 err="1"/>
                            <a:t>Caracté-ristiques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Toujours attractive</a:t>
                          </a:r>
                          <a:endParaRPr lang="en-GB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Attractive ou répulsive</a:t>
                          </a:r>
                        </a:p>
                        <a:p>
                          <a:r>
                            <a:rPr lang="fr-FR" sz="1200" dirty="0"/>
                            <a:t>Valeurs entières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±</m:t>
                              </m:r>
                              <m:r>
                                <a:rPr lang="fr-FR" sz="120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𝑛𝑞</m:t>
                              </m:r>
                            </m:oMath>
                          </a14:m>
                          <a:r>
                            <a:rPr lang="en-GB" sz="1200" dirty="0"/>
                            <a:t> pour les </a:t>
                          </a:r>
                          <a:r>
                            <a:rPr lang="en-GB" sz="1200" dirty="0" err="1"/>
                            <a:t>particules</a:t>
                          </a:r>
                          <a:r>
                            <a:rPr lang="en-GB" sz="1200" dirty="0"/>
                            <a:t> </a:t>
                          </a:r>
                          <a:r>
                            <a:rPr lang="en-GB" sz="1200" dirty="0" err="1"/>
                            <a:t>libres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Aucun état lié connu</a:t>
                          </a:r>
                        </a:p>
                        <a:p>
                          <a:r>
                            <a:rPr lang="fr-FR" sz="1200" dirty="0"/>
                            <a:t>Intervient dans </a:t>
                          </a:r>
                        </a:p>
                        <a:p>
                          <a:r>
                            <a:rPr lang="fr-FR" sz="1200" dirty="0" err="1"/>
                            <a:t>neutron</a:t>
                          </a:r>
                          <a:r>
                            <a:rPr lang="fr-FR" sz="1200" dirty="0" err="1">
                              <a:sym typeface="Wingdings" panose="05000000000000000000" pitchFamily="2" charset="2"/>
                            </a:rPr>
                            <a:t>proton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Attractive</a:t>
                          </a:r>
                        </a:p>
                        <a:p>
                          <a:r>
                            <a:rPr lang="fr-FR" sz="1200" dirty="0"/>
                            <a:t>Couleur « blanc » pour les particules libres</a:t>
                          </a:r>
                        </a:p>
                        <a:p>
                          <a:r>
                            <a:rPr lang="fr-FR" sz="1000" dirty="0"/>
                            <a:t>(Couleur + </a:t>
                          </a:r>
                          <a:r>
                            <a:rPr lang="fr-FR" sz="1000" dirty="0" err="1"/>
                            <a:t>anticouleur</a:t>
                          </a:r>
                          <a:r>
                            <a:rPr lang="fr-FR" sz="1000" dirty="0"/>
                            <a:t>)</a:t>
                          </a:r>
                        </a:p>
                        <a:p>
                          <a:r>
                            <a:rPr lang="fr-FR" sz="1000" dirty="0"/>
                            <a:t>ou (3 couleurs) ou (3 </a:t>
                          </a:r>
                          <a:r>
                            <a:rPr lang="fr-FR" sz="1000" dirty="0" err="1"/>
                            <a:t>anticouleurs</a:t>
                          </a:r>
                          <a:r>
                            <a:rPr lang="fr-FR" sz="1000" dirty="0"/>
                            <a:t>)</a:t>
                          </a:r>
                          <a:endParaRPr lang="en-GB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1637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2085858F-D4E6-45C4-A15C-105F9DD87B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8732246"/>
                  </p:ext>
                </p:extLst>
              </p:nvPr>
            </p:nvGraphicFramePr>
            <p:xfrm>
              <a:off x="2600384" y="1817344"/>
              <a:ext cx="7448551" cy="402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8622">
                      <a:extLst>
                        <a:ext uri="{9D8B030D-6E8A-4147-A177-3AD203B41FA5}">
                          <a16:colId xmlns:a16="http://schemas.microsoft.com/office/drawing/2014/main" val="3227844893"/>
                        </a:ext>
                      </a:extLst>
                    </a:gridCol>
                    <a:gridCol w="1427928">
                      <a:extLst>
                        <a:ext uri="{9D8B030D-6E8A-4147-A177-3AD203B41FA5}">
                          <a16:colId xmlns:a16="http://schemas.microsoft.com/office/drawing/2014/main" val="4020093858"/>
                        </a:ext>
                      </a:extLst>
                    </a:gridCol>
                    <a:gridCol w="1438275">
                      <a:extLst>
                        <a:ext uri="{9D8B030D-6E8A-4147-A177-3AD203B41FA5}">
                          <a16:colId xmlns:a16="http://schemas.microsoft.com/office/drawing/2014/main" val="2382711930"/>
                        </a:ext>
                      </a:extLst>
                    </a:gridCol>
                    <a:gridCol w="1438275">
                      <a:extLst>
                        <a:ext uri="{9D8B030D-6E8A-4147-A177-3AD203B41FA5}">
                          <a16:colId xmlns:a16="http://schemas.microsoft.com/office/drawing/2014/main" val="2668537485"/>
                        </a:ext>
                      </a:extLst>
                    </a:gridCol>
                    <a:gridCol w="1695451">
                      <a:extLst>
                        <a:ext uri="{9D8B030D-6E8A-4147-A177-3AD203B41FA5}">
                          <a16:colId xmlns:a16="http://schemas.microsoft.com/office/drawing/2014/main" val="3714011176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Gravitation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Electro-magnétique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Nucléaire faible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Nucléaire forte</a:t>
                          </a:r>
                          <a:endParaRPr lang="en-GB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17858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Charge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Masse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électrique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Isospin faible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de couleur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7696068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Type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positive ou nulle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Positive, négative ou nulle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Positive, négative ou nulle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3 couleurs (</a:t>
                          </a:r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rouge</a:t>
                          </a:r>
                          <a:r>
                            <a:rPr lang="fr-FR" sz="1200" dirty="0"/>
                            <a:t>, </a:t>
                          </a:r>
                          <a:r>
                            <a:rPr lang="fr-FR" sz="1200" dirty="0">
                              <a:solidFill>
                                <a:srgbClr val="00B050"/>
                              </a:solidFill>
                            </a:rPr>
                            <a:t>vert</a:t>
                          </a:r>
                          <a:r>
                            <a:rPr lang="fr-FR" sz="1200" dirty="0"/>
                            <a:t>, </a:t>
                          </a:r>
                          <a:r>
                            <a:rPr lang="fr-FR" sz="1200" dirty="0">
                              <a:solidFill>
                                <a:srgbClr val="0070C0"/>
                              </a:solidFill>
                            </a:rPr>
                            <a:t>bleu</a:t>
                          </a:r>
                          <a:r>
                            <a:rPr lang="fr-FR" sz="1200" dirty="0"/>
                            <a:t>), plus leurs </a:t>
                          </a:r>
                          <a:r>
                            <a:rPr lang="fr-FR" sz="1200" dirty="0" err="1"/>
                            <a:t>anti-couleurs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9969545"/>
                      </a:ext>
                    </a:extLst>
                  </a:tr>
                  <a:tr h="88392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Valeurs</a:t>
                          </a:r>
                        </a:p>
                        <a:p>
                          <a:r>
                            <a:rPr lang="fr-FR" sz="1200" dirty="0"/>
                            <a:t>(</a:t>
                          </a:r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particules élémentaires</a:t>
                          </a:r>
                          <a:r>
                            <a:rPr lang="fr-FR" sz="1200" dirty="0"/>
                            <a:t>) 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réelle, (</a:t>
                          </a:r>
                          <a:r>
                            <a:rPr lang="fr-FR" sz="1200" b="0" i="0" dirty="0"/>
                            <a:t>déterminée par champ de Higgs)</a:t>
                          </a:r>
                          <a:endParaRPr lang="en-GB" sz="1200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00424" t="-207534" r="-219915" b="-150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99156" t="-207534" r="-118987" b="-150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1 couleur ou une </a:t>
                          </a:r>
                          <a:r>
                            <a:rPr lang="fr-FR" sz="1200" dirty="0" err="1"/>
                            <a:t>anti-couleur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127829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r>
                            <a:rPr lang="fr-FR" dirty="0" err="1"/>
                            <a:t>Caracté-ristiques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Toujours attractive</a:t>
                          </a:r>
                          <a:endParaRPr lang="en-GB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00424" t="-208837" r="-219915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Aucun état lié connu</a:t>
                          </a:r>
                        </a:p>
                        <a:p>
                          <a:r>
                            <a:rPr lang="fr-FR" sz="1200" dirty="0"/>
                            <a:t>Intervient dans </a:t>
                          </a:r>
                        </a:p>
                        <a:p>
                          <a:r>
                            <a:rPr lang="fr-FR" sz="1200" dirty="0" err="1"/>
                            <a:t>neutron</a:t>
                          </a:r>
                          <a:r>
                            <a:rPr lang="fr-FR" sz="1200" dirty="0" err="1">
                              <a:sym typeface="Wingdings" panose="05000000000000000000" pitchFamily="2" charset="2"/>
                            </a:rPr>
                            <a:t>proton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solidFill>
                                <a:srgbClr val="FF0000"/>
                              </a:solidFill>
                            </a:rPr>
                            <a:t>Attractive</a:t>
                          </a:r>
                        </a:p>
                        <a:p>
                          <a:r>
                            <a:rPr lang="fr-FR" sz="1200" dirty="0"/>
                            <a:t>Couleur « blanc » pour les particules libres</a:t>
                          </a:r>
                        </a:p>
                        <a:p>
                          <a:r>
                            <a:rPr lang="fr-FR" sz="1000" dirty="0"/>
                            <a:t>(Couleur + </a:t>
                          </a:r>
                          <a:r>
                            <a:rPr lang="fr-FR" sz="1000" dirty="0" err="1"/>
                            <a:t>anticouleur</a:t>
                          </a:r>
                          <a:r>
                            <a:rPr lang="fr-FR" sz="1000" dirty="0"/>
                            <a:t>)</a:t>
                          </a:r>
                        </a:p>
                        <a:p>
                          <a:r>
                            <a:rPr lang="fr-FR" sz="1000" dirty="0"/>
                            <a:t>ou (3 couleurs) ou (3 </a:t>
                          </a:r>
                          <a:r>
                            <a:rPr lang="fr-FR" sz="1000" dirty="0" err="1"/>
                            <a:t>anticouleurs</a:t>
                          </a:r>
                          <a:r>
                            <a:rPr lang="fr-FR" sz="1000" dirty="0"/>
                            <a:t>)</a:t>
                          </a:r>
                          <a:endParaRPr lang="en-GB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1637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CDC54BCD-B9FB-4E28-9377-C30C40335227}"/>
              </a:ext>
            </a:extLst>
          </p:cNvPr>
          <p:cNvSpPr txBox="1"/>
          <p:nvPr/>
        </p:nvSpPr>
        <p:spPr>
          <a:xfrm>
            <a:off x="2600384" y="1147759"/>
            <a:ext cx="60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« charges » des 4 interactions fondamentales 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C19992-05C1-E2AA-6DDC-A22487573950}"/>
              </a:ext>
            </a:extLst>
          </p:cNvPr>
          <p:cNvSpPr txBox="1"/>
          <p:nvPr/>
        </p:nvSpPr>
        <p:spPr>
          <a:xfrm>
            <a:off x="6572922" y="357167"/>
            <a:ext cx="470662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4 champs de force fondamentaux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0C31C79-3103-4E12-A175-C2822B5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721F3BE-95C5-4571-AFA0-2F2E306B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07C8B2-D62A-4ADD-BD22-5FB43699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03724B1-BB0A-4DEF-A834-9B2233ABF4F0}"/>
                  </a:ext>
                </a:extLst>
              </p:cNvPr>
              <p:cNvSpPr txBox="1"/>
              <p:nvPr/>
            </p:nvSpPr>
            <p:spPr>
              <a:xfrm>
                <a:off x="2326527" y="1175868"/>
                <a:ext cx="8428989" cy="381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Le soleil « fonctionne » grâce aux 4 interactions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Il est essentiellement constitué de protons, qui se repoussent par interaction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électro-magnétique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Qui peuvent néanmoins collisionner, en raison de l’énorme pression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gravitationnelle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La conversion d’un proton en neutron</a:t>
                </a:r>
                <a:br>
                  <a:rPr lang="fr-FR" sz="1600" dirty="0"/>
                </a:br>
                <a:r>
                  <a:rPr lang="fr-FR" sz="1600" dirty="0"/>
                  <a:t>produit un positron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1600" dirty="0"/>
                  <a:t> (interaction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nucléaire faible) </a:t>
                </a:r>
                <a:r>
                  <a:rPr lang="fr-FR" sz="1600" dirty="0"/>
                  <a:t>et d’un neutrino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Le noyau de deutérium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1600" dirty="0"/>
                  <a:t>, ionisé) est stable, lié par l’interaction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nucléaire forte</a:t>
                </a:r>
                <a:r>
                  <a:rPr lang="fr-FR" sz="16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Le processus se poursuit par fusion </a:t>
                </a:r>
                <a:br>
                  <a:rPr lang="fr-FR" sz="1600" dirty="0"/>
                </a:br>
                <a:r>
                  <a:rPr lang="fr-FR" sz="1600" dirty="0"/>
                  <a:t>du deutérium avec l’hydrogène, …</a:t>
                </a:r>
                <a:endParaRPr lang="en-GB" sz="1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03724B1-BB0A-4DEF-A834-9B2233AB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527" y="1175868"/>
                <a:ext cx="8428989" cy="3816429"/>
              </a:xfrm>
              <a:prstGeom prst="rect">
                <a:avLst/>
              </a:prstGeom>
              <a:blipFill>
                <a:blip r:embed="rId2"/>
                <a:stretch>
                  <a:fillRect l="-651" t="-958" b="-11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A2AFDB56-928D-4C79-B7FC-77B8E9D04FA2}"/>
              </a:ext>
            </a:extLst>
          </p:cNvPr>
          <p:cNvGrpSpPr/>
          <p:nvPr/>
        </p:nvGrpSpPr>
        <p:grpSpPr>
          <a:xfrm>
            <a:off x="8287081" y="2445135"/>
            <a:ext cx="1413705" cy="1327120"/>
            <a:chOff x="6245198" y="2900645"/>
            <a:chExt cx="1413705" cy="132712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26C2E16-76EA-43BD-BE05-A4FDBA1F1BD7}"/>
                </a:ext>
              </a:extLst>
            </p:cNvPr>
            <p:cNvGrpSpPr/>
            <p:nvPr/>
          </p:nvGrpSpPr>
          <p:grpSpPr>
            <a:xfrm>
              <a:off x="6630530" y="2900645"/>
              <a:ext cx="1028373" cy="1327120"/>
              <a:chOff x="6360968" y="2900645"/>
              <a:chExt cx="1028373" cy="132712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6E20FDDC-99CF-4B74-A578-82721C6995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r="64011" b="67369"/>
              <a:stretch/>
            </p:blipFill>
            <p:spPr>
              <a:xfrm>
                <a:off x="6360968" y="2900645"/>
                <a:ext cx="1028373" cy="132712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75263F-4964-456F-922A-2753279DBFB2}"/>
                  </a:ext>
                </a:extLst>
              </p:cNvPr>
              <p:cNvSpPr/>
              <p:nvPr/>
            </p:nvSpPr>
            <p:spPr>
              <a:xfrm>
                <a:off x="7154562" y="3954162"/>
                <a:ext cx="234779" cy="2736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69326EA-2274-4365-B1F8-163151189484}"/>
                </a:ext>
              </a:extLst>
            </p:cNvPr>
            <p:cNvSpPr txBox="1"/>
            <p:nvPr/>
          </p:nvSpPr>
          <p:spPr>
            <a:xfrm>
              <a:off x="6245198" y="3564205"/>
              <a:ext cx="8031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Positron</a:t>
              </a:r>
              <a:endParaRPr lang="en-GB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46FB1C-282C-47F5-B58D-E7162C44E64F}"/>
                  </a:ext>
                </a:extLst>
              </p:cNvPr>
              <p:cNvSpPr txBox="1"/>
              <p:nvPr/>
            </p:nvSpPr>
            <p:spPr>
              <a:xfrm>
                <a:off x="4477265" y="3108695"/>
                <a:ext cx="2595519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46FB1C-282C-47F5-B58D-E7162C44E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65" y="3108695"/>
                <a:ext cx="2595519" cy="276999"/>
              </a:xfrm>
              <a:prstGeom prst="rect">
                <a:avLst/>
              </a:prstGeom>
              <a:blipFill>
                <a:blip r:embed="rId4"/>
                <a:stretch>
                  <a:fillRect l="-1168" r="-234" b="-85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AC66849-35AE-45ED-B6E8-10FC7433C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239" r="5459"/>
          <a:stretch/>
        </p:blipFill>
        <p:spPr>
          <a:xfrm>
            <a:off x="8342738" y="4681714"/>
            <a:ext cx="1687721" cy="1958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94366C-C2F2-F458-B905-B73B74AD63B4}"/>
              </a:ext>
            </a:extLst>
          </p:cNvPr>
          <p:cNvSpPr txBox="1"/>
          <p:nvPr/>
        </p:nvSpPr>
        <p:spPr>
          <a:xfrm>
            <a:off x="6572922" y="357167"/>
            <a:ext cx="470662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4 interactions fondamentales et le Soleil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66D8D35-EF51-41E7-BB81-1BE24177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2E72F5D-DFB4-4C73-B2C8-F00B0C79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AC34429-B013-4076-9BC9-A41F9590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 dirty="0"/>
          </a:p>
        </p:txBody>
      </p:sp>
      <p:pic>
        <p:nvPicPr>
          <p:cNvPr id="1026" name="Picture 2" descr="http://culturesciencesphysique.ens-lyon.fr/images/articles/particules-elementaires-ille/temperature-univers.png">
            <a:hlinkClick r:id="rId2"/>
            <a:extLst>
              <a:ext uri="{FF2B5EF4-FFF2-40B4-BE49-F238E27FC236}">
                <a16:creationId xmlns:a16="http://schemas.microsoft.com/office/drawing/2014/main" id="{95F505EE-A630-4021-9F1B-44070FA5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48" y="1763444"/>
            <a:ext cx="5715001" cy="24288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CCD7F8-7592-4D46-BB2F-940A3CBBF031}"/>
              </a:ext>
            </a:extLst>
          </p:cNvPr>
          <p:cNvSpPr/>
          <p:nvPr/>
        </p:nvSpPr>
        <p:spPr>
          <a:xfrm>
            <a:off x="7450059" y="4296994"/>
            <a:ext cx="22717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>
                <a:solidFill>
                  <a:srgbClr val="5E5E5E"/>
                </a:solidFill>
                <a:latin typeface="Noto Sans"/>
              </a:rPr>
              <a:t>Droits </a:t>
            </a:r>
            <a:r>
              <a:rPr lang="en-US" altLang="en-US" sz="800" dirty="0" err="1">
                <a:solidFill>
                  <a:srgbClr val="5E5E5E"/>
                </a:solidFill>
                <a:latin typeface="Noto Sans"/>
              </a:rPr>
              <a:t>réservés</a:t>
            </a:r>
            <a:r>
              <a:rPr lang="en-US" altLang="en-US" sz="800" dirty="0">
                <a:solidFill>
                  <a:srgbClr val="5E5E5E"/>
                </a:solidFill>
                <a:latin typeface="Noto Sans"/>
              </a:rPr>
              <a:t> - © 2016 CERN / IPNL / CMS</a:t>
            </a:r>
            <a:endParaRPr lang="en-US" altLang="en-US" sz="800" dirty="0">
              <a:latin typeface="Arial" panose="020B0604020202020204" pitchFamily="34" charset="0"/>
            </a:endParaRPr>
          </a:p>
        </p:txBody>
      </p:sp>
      <p:sp>
        <p:nvSpPr>
          <p:cNvPr id="5" name="Flèche : angle droit 4">
            <a:extLst>
              <a:ext uri="{FF2B5EF4-FFF2-40B4-BE49-F238E27FC236}">
                <a16:creationId xmlns:a16="http://schemas.microsoft.com/office/drawing/2014/main" id="{8AE220CC-C999-44C7-97A1-947EB1D03484}"/>
              </a:ext>
            </a:extLst>
          </p:cNvPr>
          <p:cNvSpPr/>
          <p:nvPr/>
        </p:nvSpPr>
        <p:spPr>
          <a:xfrm flipH="1">
            <a:off x="6293963" y="4298623"/>
            <a:ext cx="2366128" cy="452486"/>
          </a:xfrm>
          <a:prstGeom prst="bentUp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angle droit 7">
            <a:extLst>
              <a:ext uri="{FF2B5EF4-FFF2-40B4-BE49-F238E27FC236}">
                <a16:creationId xmlns:a16="http://schemas.microsoft.com/office/drawing/2014/main" id="{A1AA9B5D-7C20-40D1-A2DA-5A82A17B0AC0}"/>
              </a:ext>
            </a:extLst>
          </p:cNvPr>
          <p:cNvSpPr/>
          <p:nvPr/>
        </p:nvSpPr>
        <p:spPr>
          <a:xfrm>
            <a:off x="4062201" y="4286195"/>
            <a:ext cx="2207443" cy="452486"/>
          </a:xfrm>
          <a:prstGeom prst="bentUp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9251D6-35B6-412E-B628-AF4EF6E2EE5F}"/>
              </a:ext>
            </a:extLst>
          </p:cNvPr>
          <p:cNvSpPr txBox="1"/>
          <p:nvPr/>
        </p:nvSpPr>
        <p:spPr>
          <a:xfrm>
            <a:off x="4069238" y="4800975"/>
            <a:ext cx="210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Gravité quantique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88AAD2-F890-40E3-ACCB-6034AC15F889}"/>
              </a:ext>
            </a:extLst>
          </p:cNvPr>
          <p:cNvSpPr txBox="1"/>
          <p:nvPr/>
        </p:nvSpPr>
        <p:spPr>
          <a:xfrm>
            <a:off x="6324659" y="4834726"/>
            <a:ext cx="2948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Limite des théories actuelles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3B07F4-86C8-EBA5-D542-833F16D87F3E}"/>
              </a:ext>
            </a:extLst>
          </p:cNvPr>
          <p:cNvSpPr txBox="1"/>
          <p:nvPr/>
        </p:nvSpPr>
        <p:spPr>
          <a:xfrm>
            <a:off x="5378823" y="338301"/>
            <a:ext cx="589176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grande unification des forces fondamentales</a:t>
            </a:r>
          </a:p>
        </p:txBody>
      </p:sp>
    </p:spTree>
    <p:extLst>
      <p:ext uri="{BB962C8B-B14F-4D97-AF65-F5344CB8AC3E}">
        <p14:creationId xmlns:p14="http://schemas.microsoft.com/office/powerpoint/2010/main" val="495615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3D6B7-B242-7DD5-A479-AE50D7896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7366FEA-9B02-61C3-14FD-994CD2CB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51A87B9-A52E-8A4A-FF5B-5D412261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F128A0-04CC-421D-8D12-08BE09DD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02C30F-AF8E-7F09-AE56-9DBA66BC032D}"/>
              </a:ext>
            </a:extLst>
          </p:cNvPr>
          <p:cNvSpPr txBox="1"/>
          <p:nvPr/>
        </p:nvSpPr>
        <p:spPr>
          <a:xfrm>
            <a:off x="1669776" y="1396055"/>
            <a:ext cx="9730407" cy="2215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caractéristiques fixes des objets quantiques sont déterminées d‘une part par leur réponse aux 4 interactions fondamentales 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2D8C03-CBE2-4521-3FB4-BD050FEDFA0F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312855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4CD099-4637-4F62-A79B-E1FA1E5A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A8BA4D3-DEA7-4E96-B251-ACE0A6A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4AF3921-28B1-49A4-8577-0201FDB9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D11084-E132-40E4-BFEF-E5E80F1F3B44}"/>
              </a:ext>
            </a:extLst>
          </p:cNvPr>
          <p:cNvSpPr txBox="1"/>
          <p:nvPr/>
        </p:nvSpPr>
        <p:spPr>
          <a:xfrm>
            <a:off x="2399168" y="1058640"/>
            <a:ext cx="839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Lors de leurs interactions et/ou de leurs évolutions, les objets quantiques sont fortement contraints par leurs symétries intrinsèques et les </a:t>
            </a:r>
            <a:r>
              <a:rPr lang="fr-FR" sz="1600" dirty="0">
                <a:solidFill>
                  <a:srgbClr val="00B0F0"/>
                </a:solidFill>
              </a:rPr>
              <a:t>lois de conservation</a:t>
            </a:r>
            <a:r>
              <a:rPr lang="fr-FR" sz="1600" dirty="0"/>
              <a:t> associées.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0AA76B4-674C-4074-87AC-6975D0148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69530"/>
              </p:ext>
            </p:extLst>
          </p:nvPr>
        </p:nvGraphicFramePr>
        <p:xfrm>
          <a:off x="2785449" y="1996246"/>
          <a:ext cx="7620000" cy="3775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16081412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267973624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491896407"/>
                    </a:ext>
                  </a:extLst>
                </a:gridCol>
              </a:tblGrid>
              <a:tr h="509987">
                <a:tc>
                  <a:txBody>
                    <a:bodyPr/>
                    <a:lstStyle/>
                    <a:p>
                      <a:r>
                        <a:rPr lang="fr-FR" sz="1400" dirty="0"/>
                        <a:t>Loi de conservation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Symétrie (Théorème de Noether)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75843"/>
                  </a:ext>
                </a:extLst>
              </a:tr>
              <a:tr h="419989">
                <a:tc>
                  <a:txBody>
                    <a:bodyPr/>
                    <a:lstStyle/>
                    <a:p>
                      <a:r>
                        <a:rPr lang="fr-FR" sz="1100" dirty="0"/>
                        <a:t>Masse-énergie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Invariance au cours du temps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Création de paire particule-antiparticule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625219"/>
                  </a:ext>
                </a:extLst>
              </a:tr>
              <a:tr h="364991">
                <a:tc>
                  <a:txBody>
                    <a:bodyPr/>
                    <a:lstStyle/>
                    <a:p>
                      <a:r>
                        <a:rPr lang="fr-FR" sz="1100" dirty="0"/>
                        <a:t>Quantité de mouvement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Invariance par translation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Collision élastique de particules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940349"/>
                  </a:ext>
                </a:extLst>
              </a:tr>
              <a:tr h="364991">
                <a:tc>
                  <a:txBody>
                    <a:bodyPr/>
                    <a:lstStyle/>
                    <a:p>
                      <a:r>
                        <a:rPr lang="fr-FR" sz="1100" dirty="0"/>
                        <a:t>Moment angulaire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Invariance par rotation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Collision de particules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72394"/>
                  </a:ext>
                </a:extLst>
              </a:tr>
              <a:tr h="315066">
                <a:tc>
                  <a:txBody>
                    <a:bodyPr/>
                    <a:lstStyle/>
                    <a:p>
                      <a:r>
                        <a:rPr lang="fr-FR" sz="1100" dirty="0"/>
                        <a:t>Spin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Invariance relativiste (Poincaré)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Symétrie fermion-boson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469015"/>
                  </a:ext>
                </a:extLst>
              </a:tr>
              <a:tr h="419989">
                <a:tc>
                  <a:txBody>
                    <a:bodyPr/>
                    <a:lstStyle/>
                    <a:p>
                      <a:r>
                        <a:rPr lang="fr-FR" sz="1100" dirty="0"/>
                        <a:t>CPT (Charge, parité, Temps)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Invariance relativiste (Lorentz)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Matière - antimatière</a:t>
                      </a:r>
                    </a:p>
                    <a:p>
                      <a:r>
                        <a:rPr lang="fr-FR" sz="1100" dirty="0"/>
                        <a:t>q </a:t>
                      </a:r>
                      <a:r>
                        <a:rPr lang="fr-FR" sz="9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sz="1100" dirty="0">
                          <a:sym typeface="Wingdings" panose="05000000000000000000" pitchFamily="2" charset="2"/>
                        </a:rPr>
                        <a:t>-q ; r </a:t>
                      </a:r>
                      <a:r>
                        <a:rPr lang="fr-FR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100" dirty="0">
                          <a:sym typeface="Wingdings" panose="05000000000000000000" pitchFamily="2" charset="2"/>
                        </a:rPr>
                        <a:t> -r ; t </a:t>
                      </a:r>
                      <a:r>
                        <a:rPr lang="fr-FR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100" dirty="0">
                          <a:sym typeface="Wingdings" panose="05000000000000000000" pitchFamily="2" charset="2"/>
                        </a:rPr>
                        <a:t> -t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17188"/>
                  </a:ext>
                </a:extLst>
              </a:tr>
              <a:tr h="283720">
                <a:tc>
                  <a:txBody>
                    <a:bodyPr/>
                    <a:lstStyle/>
                    <a:p>
                      <a:r>
                        <a:rPr lang="fr-FR" sz="1100" dirty="0"/>
                        <a:t>Charge électrique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Invariance de jauge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Charge du proton et de l’électron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801328"/>
                  </a:ext>
                </a:extLst>
              </a:tr>
              <a:tr h="419989">
                <a:tc>
                  <a:txBody>
                    <a:bodyPr/>
                    <a:lstStyle/>
                    <a:p>
                      <a:r>
                        <a:rPr lang="fr-FR" sz="1100" dirty="0"/>
                        <a:t>Charge de couleur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Invariance de jauge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Formation du proton et du neutron à partir des quarks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653583"/>
                  </a:ext>
                </a:extLst>
              </a:tr>
              <a:tr h="283494">
                <a:tc>
                  <a:txBody>
                    <a:bodyPr/>
                    <a:lstStyle/>
                    <a:p>
                      <a:r>
                        <a:rPr lang="fr-FR" sz="1100" dirty="0"/>
                        <a:t>Charge d’isospin faible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Invariance de jauge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Radioactivité </a:t>
                      </a:r>
                      <a:r>
                        <a:rPr lang="el-GR" sz="1100" dirty="0"/>
                        <a:t>β</a:t>
                      </a:r>
                      <a:r>
                        <a:rPr lang="fr-FR" sz="11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66777"/>
                  </a:ext>
                </a:extLst>
              </a:tr>
              <a:tr h="364991">
                <a:tc>
                  <a:txBody>
                    <a:bodyPr/>
                    <a:lstStyle/>
                    <a:p>
                      <a:r>
                        <a:rPr lang="fr-FR" sz="1100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8200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721C69F-BE07-C977-800D-5C09B1DE2EBC}"/>
              </a:ext>
            </a:extLst>
          </p:cNvPr>
          <p:cNvSpPr txBox="1"/>
          <p:nvPr/>
        </p:nvSpPr>
        <p:spPr>
          <a:xfrm>
            <a:off x="7032451" y="325314"/>
            <a:ext cx="39023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Symétries et lois de conservation</a:t>
            </a:r>
          </a:p>
        </p:txBody>
      </p:sp>
    </p:spTree>
    <p:extLst>
      <p:ext uri="{BB962C8B-B14F-4D97-AF65-F5344CB8AC3E}">
        <p14:creationId xmlns:p14="http://schemas.microsoft.com/office/powerpoint/2010/main" val="2610106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1C62629-1054-4E35-823C-754E3280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9FFD1C9-FC92-4BD8-8AA2-77376F04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ED8E4F-3D33-4F75-A166-E1B5C77F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8B4B8C9-DF21-4441-A322-5D02CDF619A3}"/>
                  </a:ext>
                </a:extLst>
              </p:cNvPr>
              <p:cNvSpPr txBox="1"/>
              <p:nvPr/>
            </p:nvSpPr>
            <p:spPr>
              <a:xfrm>
                <a:off x="2057400" y="1009684"/>
                <a:ext cx="8897112" cy="1621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 Spin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fr-FR" sz="1600" dirty="0"/>
                  <a:t> d’une particule est une propriété vectorielle</a:t>
                </a:r>
                <a:r>
                  <a:rPr lang="fr-FR" sz="1600" dirty="0">
                    <a:solidFill>
                      <a:srgbClr val="0070C0"/>
                    </a:solidFill>
                  </a:rPr>
                  <a:t> – d’origine relativiste - </a:t>
                </a:r>
                <a:r>
                  <a:rPr lang="fr-FR" sz="1600" dirty="0"/>
                  <a:t>des particules quantiques qui n’a pas d’équivalent classique. Sa norme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</m:d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est un multiple entier ou demi-entier de </a:t>
                </a:r>
                <a:r>
                  <a:rPr lang="fr-FR" sz="1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ħ</a:t>
                </a:r>
                <a:r>
                  <a:rPr lang="fr-FR" sz="1600" dirty="0">
                    <a:solidFill>
                      <a:srgbClr val="FF0000"/>
                    </a:solidFill>
                  </a:rPr>
                  <a:t>.</a:t>
                </a:r>
              </a:p>
              <a:p>
                <a:endParaRPr lang="fr-FR" sz="1600" dirty="0"/>
              </a:p>
              <a:p>
                <a:r>
                  <a:rPr lang="fr-FR" sz="1400" dirty="0"/>
                  <a:t>On peut </a:t>
                </a:r>
                <a:r>
                  <a:rPr lang="fr-FR" sz="1400" dirty="0">
                    <a:solidFill>
                      <a:srgbClr val="FF0000"/>
                    </a:solidFill>
                  </a:rPr>
                  <a:t>l’illustrer </a:t>
                </a:r>
                <a:r>
                  <a:rPr lang="fr-FR" sz="1400" dirty="0"/>
                  <a:t>comme étant une rotation intrinsèque – voir plus loin </a:t>
                </a:r>
                <a:r>
                  <a:rPr lang="fr-FR" sz="1400" dirty="0">
                    <a:solidFill>
                      <a:srgbClr val="0070C0"/>
                    </a:solidFill>
                  </a:rPr>
                  <a:t>la symétrie des fonctions d’onde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8B4B8C9-DF21-4441-A322-5D02CDF61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009684"/>
                <a:ext cx="8897112" cy="1621726"/>
              </a:xfrm>
              <a:prstGeom prst="rect">
                <a:avLst/>
              </a:prstGeom>
              <a:blipFill>
                <a:blip r:embed="rId2"/>
                <a:stretch>
                  <a:fillRect l="-411" t="-2632" b="-7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D1FCB416-B124-4B08-9221-8EE98D435502}"/>
              </a:ext>
            </a:extLst>
          </p:cNvPr>
          <p:cNvGrpSpPr/>
          <p:nvPr/>
        </p:nvGrpSpPr>
        <p:grpSpPr>
          <a:xfrm>
            <a:off x="3927834" y="2863463"/>
            <a:ext cx="6042582" cy="2889478"/>
            <a:chOff x="1706256" y="2708304"/>
            <a:chExt cx="6202833" cy="288947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Modèle 3D 5" descr="Sphère">
                  <a:extLst>
                    <a:ext uri="{FF2B5EF4-FFF2-40B4-BE49-F238E27FC236}">
                      <a16:creationId xmlns:a16="http://schemas.microsoft.com/office/drawing/2014/main" id="{8BF36977-F76D-4091-9E12-96C8584E630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272493" y="2866749"/>
                <a:ext cx="422538" cy="42253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22538" cy="4225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264963" ay="727062" az="9648042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55275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èle 3D 5" descr="Sphère">
                  <a:extLst>
                    <a:ext uri="{FF2B5EF4-FFF2-40B4-BE49-F238E27FC236}">
                      <a16:creationId xmlns:a16="http://schemas.microsoft.com/office/drawing/2014/main" id="{8BF36977-F76D-4091-9E12-96C8584E630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79442" y="3021908"/>
                  <a:ext cx="411622" cy="42253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FAEC703-85C2-4553-991A-46E9B87D2922}"/>
                </a:ext>
              </a:extLst>
            </p:cNvPr>
            <p:cNvSpPr txBox="1"/>
            <p:nvPr/>
          </p:nvSpPr>
          <p:spPr>
            <a:xfrm>
              <a:off x="4934039" y="2876114"/>
              <a:ext cx="2474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Particule de spin nul, 1 seul état possible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FEB71C8-E43A-4ADC-8488-8B727831E0BC}"/>
                    </a:ext>
                  </a:extLst>
                </p:cNvPr>
                <p:cNvSpPr/>
                <p:nvPr/>
              </p:nvSpPr>
              <p:spPr>
                <a:xfrm>
                  <a:off x="3897313" y="2816482"/>
                  <a:ext cx="975988" cy="4270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fr-FR" dirty="0">
                      <a:solidFill>
                        <a:srgbClr val="FF0000"/>
                      </a:solidFill>
                    </a:rPr>
                    <a:t> 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FEB71C8-E43A-4ADC-8488-8B727831E0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7313" y="2816482"/>
                  <a:ext cx="975988" cy="427040"/>
                </a:xfrm>
                <a:prstGeom prst="rect">
                  <a:avLst/>
                </a:prstGeom>
                <a:blipFill>
                  <a:blip r:embed="rId6"/>
                  <a:stretch>
                    <a:fillRect t="-197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0" name="Modèle 3D 9" descr="Sphère">
                  <a:extLst>
                    <a:ext uri="{FF2B5EF4-FFF2-40B4-BE49-F238E27FC236}">
                      <a16:creationId xmlns:a16="http://schemas.microsoft.com/office/drawing/2014/main" id="{6161CF65-729C-4AA5-8C2C-B5783E2E9B9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50423" y="3411506"/>
                <a:ext cx="422538" cy="42253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22538" cy="4225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264963" ay="727062" az="9648042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55275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0" name="Modèle 3D 9" descr="Sphère">
                  <a:extLst>
                    <a:ext uri="{FF2B5EF4-FFF2-40B4-BE49-F238E27FC236}">
                      <a16:creationId xmlns:a16="http://schemas.microsoft.com/office/drawing/2014/main" id="{6161CF65-729C-4AA5-8C2C-B5783E2E9B9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68276" y="3566665"/>
                  <a:ext cx="411622" cy="4225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Modèle 3D 10" descr="Sphère">
                  <a:extLst>
                    <a:ext uri="{FF2B5EF4-FFF2-40B4-BE49-F238E27FC236}">
                      <a16:creationId xmlns:a16="http://schemas.microsoft.com/office/drawing/2014/main" id="{B8C39334-8383-4655-ACA2-02787DA4683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695031" y="3411505"/>
                <a:ext cx="422538" cy="42253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22538" cy="4225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264963" ay="727062" az="9648042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55275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Modèle 3D 10" descr="Sphère">
                  <a:extLst>
                    <a:ext uri="{FF2B5EF4-FFF2-40B4-BE49-F238E27FC236}">
                      <a16:creationId xmlns:a16="http://schemas.microsoft.com/office/drawing/2014/main" id="{B8C39334-8383-4655-ACA2-02787DA4683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91064" y="3566664"/>
                  <a:ext cx="411622" cy="422539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91DCA42E-A4D8-4160-A90C-90E70037A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1692" y="3351700"/>
              <a:ext cx="0" cy="2710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3624E0B5-0999-4A90-8512-2B0882B93B4A}"/>
                </a:ext>
              </a:extLst>
            </p:cNvPr>
            <p:cNvCxnSpPr>
              <a:cxnSpLocks/>
            </p:cNvCxnSpPr>
            <p:nvPr/>
          </p:nvCxnSpPr>
          <p:spPr>
            <a:xfrm>
              <a:off x="2909844" y="3622774"/>
              <a:ext cx="0" cy="2985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04CF97A-099B-4859-8C9B-2A356DE288E1}"/>
                    </a:ext>
                  </a:extLst>
                </p:cNvPr>
                <p:cNvSpPr/>
                <p:nvPr/>
              </p:nvSpPr>
              <p:spPr>
                <a:xfrm>
                  <a:off x="3849886" y="3351700"/>
                  <a:ext cx="975988" cy="6165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</m:d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ħ</m:t>
                            </m:r>
                          </m:num>
                          <m:den>
                            <m:r>
                              <a:rPr lang="fr-FR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04CF97A-099B-4859-8C9B-2A356DE288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9886" y="3351700"/>
                  <a:ext cx="975988" cy="6165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6C3467E-1336-433B-ABB8-930C604A23EC}"/>
                </a:ext>
              </a:extLst>
            </p:cNvPr>
            <p:cNvSpPr txBox="1"/>
            <p:nvPr/>
          </p:nvSpPr>
          <p:spPr>
            <a:xfrm>
              <a:off x="4880106" y="3426643"/>
              <a:ext cx="2244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Particule de spin ½, 2 orientations possibles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6ABD93E-F138-4857-9B19-CBA770E6F571}"/>
                    </a:ext>
                  </a:extLst>
                </p:cNvPr>
                <p:cNvSpPr/>
                <p:nvPr/>
              </p:nvSpPr>
              <p:spPr>
                <a:xfrm>
                  <a:off x="3897313" y="4057070"/>
                  <a:ext cx="974343" cy="4270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</m:d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=ħ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6ABD93E-F138-4857-9B19-CBA770E6F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7313" y="4057070"/>
                  <a:ext cx="974343" cy="427040"/>
                </a:xfrm>
                <a:prstGeom prst="rect">
                  <a:avLst/>
                </a:prstGeom>
                <a:blipFill>
                  <a:blip r:embed="rId8"/>
                  <a:stretch>
                    <a:fillRect t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2" name="Modèle 3D 21" descr="Sphère">
                  <a:extLst>
                    <a:ext uri="{FF2B5EF4-FFF2-40B4-BE49-F238E27FC236}">
                      <a16:creationId xmlns:a16="http://schemas.microsoft.com/office/drawing/2014/main" id="{259054A9-CDE6-45B9-B2D2-BCB4DA5DA63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50423" y="4059320"/>
                <a:ext cx="422538" cy="42253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22538" cy="4225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264963" ay="727062" az="9648042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55275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2" name="Modèle 3D 21" descr="Sphère">
                  <a:extLst>
                    <a:ext uri="{FF2B5EF4-FFF2-40B4-BE49-F238E27FC236}">
                      <a16:creationId xmlns:a16="http://schemas.microsoft.com/office/drawing/2014/main" id="{259054A9-CDE6-45B9-B2D2-BCB4DA5DA6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68276" y="4214479"/>
                  <a:ext cx="411622" cy="4225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3" name="Modèle 3D 22" descr="Sphère">
                  <a:extLst>
                    <a:ext uri="{FF2B5EF4-FFF2-40B4-BE49-F238E27FC236}">
                      <a16:creationId xmlns:a16="http://schemas.microsoft.com/office/drawing/2014/main" id="{3A385324-D5AE-4E43-9741-9F82ADADE5F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459709" y="4042733"/>
                <a:ext cx="422538" cy="422539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22538" cy="422539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264963" ay="727062" az="9648042"/>
                      <am3d:postTrans dx="0" dy="0" dz="0"/>
                    </am3d:trans>
                    <am3d:attrSrcUrl r:id="rId4"/>
                    <am3d:raster rName="Office3DRenderer" rVer="16.0.8326">
                      <am3d:blip r:embed="rId5"/>
                    </am3d:raster>
                    <am3d:objViewport viewportSz="55275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3" name="Modèle 3D 22" descr="Sphère">
                  <a:extLst>
                    <a:ext uri="{FF2B5EF4-FFF2-40B4-BE49-F238E27FC236}">
                      <a16:creationId xmlns:a16="http://schemas.microsoft.com/office/drawing/2014/main" id="{3A385324-D5AE-4E43-9741-9F82ADADE5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61821" y="4197892"/>
                  <a:ext cx="411622" cy="4225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Modèle 3D 23" descr="Sphère">
                  <a:extLst>
                    <a:ext uri="{FF2B5EF4-FFF2-40B4-BE49-F238E27FC236}">
                      <a16:creationId xmlns:a16="http://schemas.microsoft.com/office/drawing/2014/main" id="{54845493-FD04-4C39-831C-1965D5E435C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09277" y="4099608"/>
                <a:ext cx="422539" cy="422538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22539" cy="422538"/>
                      </a:xfrm>
                      <a:prstGeom prst="rect">
                        <a:avLst/>
                      </a:prstGeom>
                    </am3d:spPr>
                    <am3d:camera>
                      <am3d:pos x="0" y="0" z="8146918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146" d="1000000"/>
                      <am3d:preTrans dx="-2" dy="-18000000" dz="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4588441" ay="839011" az="-8092359"/>
                      <am3d:postTrans dx="0" dy="0" dz="0"/>
                    </am3d:trans>
                    <am3d:attrSrcUrl r:id="rId4"/>
                    <am3d:raster rName="Office3DRenderer" rVer="16.0.8326">
                      <am3d:blip r:embed="rId9"/>
                    </am3d:raster>
                    <am3d:objViewport viewportSz="56130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Modèle 3D 23" descr="Sphère">
                  <a:extLst>
                    <a:ext uri="{FF2B5EF4-FFF2-40B4-BE49-F238E27FC236}">
                      <a16:creationId xmlns:a16="http://schemas.microsoft.com/office/drawing/2014/main" id="{54845493-FD04-4C39-831C-1965D5E435C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94608" y="4254767"/>
                  <a:ext cx="411623" cy="422538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FE65D29-79EE-4884-A617-CC4698A2B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9912" y="3834044"/>
              <a:ext cx="0" cy="44930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5E9E2419-75B6-4D52-9CC0-DF951FACBC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978" y="4270589"/>
              <a:ext cx="438299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11B5379A-9C24-4596-92CF-84BAACA3F3EC}"/>
                </a:ext>
              </a:extLst>
            </p:cNvPr>
            <p:cNvCxnSpPr>
              <a:cxnSpLocks/>
            </p:cNvCxnSpPr>
            <p:nvPr/>
          </p:nvCxnSpPr>
          <p:spPr>
            <a:xfrm>
              <a:off x="3320546" y="4254003"/>
              <a:ext cx="0" cy="45939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0A67ED8-C450-48FE-A3A6-68A6572A89AB}"/>
                </a:ext>
              </a:extLst>
            </p:cNvPr>
            <p:cNvSpPr txBox="1"/>
            <p:nvPr/>
          </p:nvSpPr>
          <p:spPr>
            <a:xfrm>
              <a:off x="4846484" y="4042733"/>
              <a:ext cx="2244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Particule de spin 1, 3 orientations possibles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1FA3B5-14DE-431A-9E27-BB2DD6374AA0}"/>
                    </a:ext>
                  </a:extLst>
                </p:cNvPr>
                <p:cNvSpPr/>
                <p:nvPr/>
              </p:nvSpPr>
              <p:spPr>
                <a:xfrm>
                  <a:off x="3897020" y="4784046"/>
                  <a:ext cx="974343" cy="4270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</m:d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&gt;ħ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1FA3B5-14DE-431A-9E27-BB2DD6374A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7020" y="4784046"/>
                  <a:ext cx="974343" cy="427040"/>
                </a:xfrm>
                <a:prstGeom prst="rect">
                  <a:avLst/>
                </a:prstGeom>
                <a:blipFill>
                  <a:blip r:embed="rId11"/>
                  <a:stretch>
                    <a:fillRect t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C7216CD1-571D-4865-867C-DBE3B850881E}"/>
                </a:ext>
              </a:extLst>
            </p:cNvPr>
            <p:cNvSpPr txBox="1"/>
            <p:nvPr/>
          </p:nvSpPr>
          <p:spPr>
            <a:xfrm>
              <a:off x="4907246" y="4643675"/>
              <a:ext cx="20468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Particules prédites par certaines théories, non-observées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04027E-3BFD-4BB8-B229-DCF91BDA5510}"/>
                </a:ext>
              </a:extLst>
            </p:cNvPr>
            <p:cNvSpPr/>
            <p:nvPr/>
          </p:nvSpPr>
          <p:spPr>
            <a:xfrm>
              <a:off x="1706256" y="2708304"/>
              <a:ext cx="6202833" cy="28894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Nuage 43">
            <a:extLst>
              <a:ext uri="{FF2B5EF4-FFF2-40B4-BE49-F238E27FC236}">
                <a16:creationId xmlns:a16="http://schemas.microsoft.com/office/drawing/2014/main" id="{9F9D0205-E0AD-4714-AACF-6208429C278D}"/>
              </a:ext>
            </a:extLst>
          </p:cNvPr>
          <p:cNvSpPr/>
          <p:nvPr/>
        </p:nvSpPr>
        <p:spPr>
          <a:xfrm>
            <a:off x="2475278" y="4194260"/>
            <a:ext cx="1373775" cy="48846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Boson</a:t>
            </a:r>
            <a:r>
              <a:rPr lang="fr-FR" dirty="0"/>
              <a:t>s</a:t>
            </a:r>
          </a:p>
        </p:txBody>
      </p:sp>
      <p:sp>
        <p:nvSpPr>
          <p:cNvPr id="45" name="Nuage 44">
            <a:extLst>
              <a:ext uri="{FF2B5EF4-FFF2-40B4-BE49-F238E27FC236}">
                <a16:creationId xmlns:a16="http://schemas.microsoft.com/office/drawing/2014/main" id="{5E8C664B-2A5F-499A-809C-F80179AF7CE3}"/>
              </a:ext>
            </a:extLst>
          </p:cNvPr>
          <p:cNvSpPr/>
          <p:nvPr/>
        </p:nvSpPr>
        <p:spPr>
          <a:xfrm>
            <a:off x="2413400" y="2947669"/>
            <a:ext cx="1373775" cy="51318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Boson</a:t>
            </a:r>
            <a:r>
              <a:rPr lang="fr-FR" dirty="0"/>
              <a:t>s</a:t>
            </a:r>
          </a:p>
        </p:txBody>
      </p:sp>
      <p:sp>
        <p:nvSpPr>
          <p:cNvPr id="46" name="Nuage 45">
            <a:extLst>
              <a:ext uri="{FF2B5EF4-FFF2-40B4-BE49-F238E27FC236}">
                <a16:creationId xmlns:a16="http://schemas.microsoft.com/office/drawing/2014/main" id="{BE4C799E-670E-41B3-8136-E1E05568982F}"/>
              </a:ext>
            </a:extLst>
          </p:cNvPr>
          <p:cNvSpPr/>
          <p:nvPr/>
        </p:nvSpPr>
        <p:spPr>
          <a:xfrm>
            <a:off x="2237816" y="3566664"/>
            <a:ext cx="1613882" cy="51318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Fermions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4A311DD-7E49-A2E3-02E9-13931D0DA26C}"/>
              </a:ext>
            </a:extLst>
          </p:cNvPr>
          <p:cNvSpPr txBox="1"/>
          <p:nvPr/>
        </p:nvSpPr>
        <p:spPr>
          <a:xfrm>
            <a:off x="7605028" y="311332"/>
            <a:ext cx="313690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cas particulier du spin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38DDE4-B3A4-475B-8E30-6B4B3D6E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16F6A44-ECAD-46AC-9E8B-16EE1E9D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E34854-7427-4750-ADFB-EBF3C315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 dirty="0"/>
          </a:p>
        </p:txBody>
      </p:sp>
      <p:pic>
        <p:nvPicPr>
          <p:cNvPr id="6" name="Image 5">
            <a:hlinkClick r:id="rId4"/>
            <a:extLst>
              <a:ext uri="{FF2B5EF4-FFF2-40B4-BE49-F238E27FC236}">
                <a16:creationId xmlns:a16="http://schemas.microsoft.com/office/drawing/2014/main" id="{4675E19F-90D9-46E2-9ED1-0E8FEA9D8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998" y="1156774"/>
            <a:ext cx="1463806" cy="8224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200A0AF-5B22-4E08-AFE3-5F789EA048A3}"/>
              </a:ext>
            </a:extLst>
          </p:cNvPr>
          <p:cNvSpPr txBox="1"/>
          <p:nvPr/>
        </p:nvSpPr>
        <p:spPr>
          <a:xfrm>
            <a:off x="2104580" y="1253766"/>
            <a:ext cx="524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particules interagissent avec </a:t>
            </a:r>
            <a:r>
              <a:rPr lang="fr-FR" sz="1600" dirty="0">
                <a:solidFill>
                  <a:srgbClr val="0070C0"/>
                </a:solidFill>
              </a:rPr>
              <a:t>les champs magnétiques </a:t>
            </a:r>
            <a:r>
              <a:rPr lang="fr-FR" sz="1600" dirty="0"/>
              <a:t>en fonction de leur spin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AE59C2-2920-4BAF-BEE9-69FCF2683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752" y="2503002"/>
            <a:ext cx="4161264" cy="30315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1C511F-72AE-489E-B803-72DA50B1432D}"/>
              </a:ext>
            </a:extLst>
          </p:cNvPr>
          <p:cNvSpPr txBox="1"/>
          <p:nvPr/>
        </p:nvSpPr>
        <p:spPr>
          <a:xfrm>
            <a:off x="7235002" y="4795928"/>
            <a:ext cx="367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Voir les différentes vidéos du CEA sur </a:t>
            </a:r>
            <a:r>
              <a:rPr lang="fr-FR" sz="1400" dirty="0">
                <a:hlinkClick r:id="rId7"/>
              </a:rPr>
              <a:t>l’imagerie médicale</a:t>
            </a:r>
            <a:r>
              <a:rPr lang="fr-FR" sz="1400" dirty="0"/>
              <a:t>.</a:t>
            </a:r>
          </a:p>
        </p:txBody>
      </p:sp>
      <p:pic>
        <p:nvPicPr>
          <p:cNvPr id="9" name="5_spin_fr">
            <a:hlinkClick r:id="" action="ppaction://media"/>
            <a:extLst>
              <a:ext uri="{FF2B5EF4-FFF2-40B4-BE49-F238E27FC236}">
                <a16:creationId xmlns:a16="http://schemas.microsoft.com/office/drawing/2014/main" id="{63558FE1-C6C1-0BEB-848E-A8F8D20BDA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9626" y="2169227"/>
            <a:ext cx="4461580" cy="250963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A2FCF86-EF95-6E20-B771-7E824AAD82D0}"/>
              </a:ext>
            </a:extLst>
          </p:cNvPr>
          <p:cNvSpPr txBox="1"/>
          <p:nvPr/>
        </p:nvSpPr>
        <p:spPr>
          <a:xfrm>
            <a:off x="6839626" y="311332"/>
            <a:ext cx="39023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spin en imagerie médicale: l’IRM</a:t>
            </a:r>
          </a:p>
        </p:txBody>
      </p:sp>
    </p:spTree>
    <p:extLst>
      <p:ext uri="{BB962C8B-B14F-4D97-AF65-F5344CB8AC3E}">
        <p14:creationId xmlns:p14="http://schemas.microsoft.com/office/powerpoint/2010/main" val="198663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F1DA1-9B49-ED77-8E68-0884BE73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89D4299-6575-0CE4-D9A5-3F1FEE0E1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DEA5D5F-4188-AF4D-1FD4-701D35BEE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82824F5-7F2A-08F0-342A-6B847274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9E1FDC-CF3E-862C-76F0-C042E1FE38B2}"/>
              </a:ext>
            </a:extLst>
          </p:cNvPr>
          <p:cNvSpPr txBox="1"/>
          <p:nvPr/>
        </p:nvSpPr>
        <p:spPr>
          <a:xfrm>
            <a:off x="1669776" y="1396055"/>
            <a:ext cx="9730407" cy="2431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et par leurs symétries internes, dont une des plus importantes est le spin.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4EBA5D-019E-7B03-4097-3BBF73F87D8E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1103527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EA338EAC-D50B-4918-AD8D-37FAC909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F76A08-E42B-4696-8981-EC6653DC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4122" y="6115804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390FE75-5FD7-4E34-85D6-23F4AA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264472B-2E69-4063-ACC2-0A8D76E1A0F2}"/>
                  </a:ext>
                </a:extLst>
              </p:cNvPr>
              <p:cNvSpPr txBox="1"/>
              <p:nvPr/>
            </p:nvSpPr>
            <p:spPr>
              <a:xfrm>
                <a:off x="2489704" y="1143872"/>
                <a:ext cx="811190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Radioactivité </a:t>
                </a:r>
                <a:r>
                  <a:rPr lang="el-GR" dirty="0">
                    <a:solidFill>
                      <a:srgbClr val="FF0000"/>
                    </a:solidFill>
                  </a:rPr>
                  <a:t>β</a:t>
                </a:r>
                <a:r>
                  <a:rPr lang="fr-FR" baseline="30000" dirty="0">
                    <a:solidFill>
                      <a:srgbClr val="FF0000"/>
                    </a:solidFill>
                  </a:rPr>
                  <a:t>-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/>
                  <a:t>(décomposition d’un neutron dans un noyau)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Un neutron se décompose en un proton + un électron + antineutrino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264472B-2E69-4063-ACC2-0A8D76E1A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04" y="1143872"/>
                <a:ext cx="8111905" cy="892552"/>
              </a:xfrm>
              <a:prstGeom prst="rect">
                <a:avLst/>
              </a:prstGeom>
              <a:blipFill>
                <a:blip r:embed="rId2"/>
                <a:stretch>
                  <a:fillRect l="-601" t="-4110" b="-82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9C3B78F9-9C98-4287-AEF8-A1D26700E5D1}"/>
              </a:ext>
            </a:extLst>
          </p:cNvPr>
          <p:cNvGrpSpPr/>
          <p:nvPr/>
        </p:nvGrpSpPr>
        <p:grpSpPr>
          <a:xfrm>
            <a:off x="2883367" y="2181562"/>
            <a:ext cx="6524705" cy="1077218"/>
            <a:chOff x="1536569" y="2192737"/>
            <a:chExt cx="6524705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9C09B3A-069A-4E7E-90EC-1D40096F6C8A}"/>
                    </a:ext>
                  </a:extLst>
                </p:cNvPr>
                <p:cNvSpPr/>
                <p:nvPr/>
              </p:nvSpPr>
              <p:spPr>
                <a:xfrm>
                  <a:off x="6014753" y="2422246"/>
                  <a:ext cx="2046521" cy="369332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→ 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9C09B3A-069A-4E7E-90EC-1D40096F6C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753" y="2422246"/>
                  <a:ext cx="2046521" cy="369332"/>
                </a:xfrm>
                <a:prstGeom prst="rect">
                  <a:avLst/>
                </a:prstGeom>
                <a:blipFill>
                  <a:blip r:embed="rId3"/>
                  <a:stretch>
                    <a:fillRect r="-6528" b="-7937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1F4E9D2-EFDB-4341-B8A6-0E5C40C99432}"/>
                </a:ext>
              </a:extLst>
            </p:cNvPr>
            <p:cNvSpPr txBox="1"/>
            <p:nvPr/>
          </p:nvSpPr>
          <p:spPr>
            <a:xfrm>
              <a:off x="1536569" y="2192737"/>
              <a:ext cx="4478184" cy="107721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Conservation de la charge 0 = 0</a:t>
              </a:r>
            </a:p>
            <a:p>
              <a:r>
                <a:rPr lang="fr-FR" sz="1600" dirty="0"/>
                <a:t>Du nombre de baryons        1 = 1</a:t>
              </a:r>
            </a:p>
            <a:p>
              <a:r>
                <a:rPr lang="fr-FR" sz="1600" dirty="0"/>
                <a:t>Du nombre de leptons          0 = 1-1</a:t>
              </a:r>
            </a:p>
            <a:p>
              <a:r>
                <a:rPr lang="fr-FR" sz="1600" dirty="0"/>
                <a:t>Du nombre de particules de matière 1 = 2-1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BBB207D-951D-4E5F-9DBC-8E1B5552B249}"/>
              </a:ext>
            </a:extLst>
          </p:cNvPr>
          <p:cNvSpPr txBox="1"/>
          <p:nvPr/>
        </p:nvSpPr>
        <p:spPr>
          <a:xfrm>
            <a:off x="2883367" y="3341039"/>
            <a:ext cx="711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conservation de l’énergie et de la quantité de mouvement a permis de prévoir l’existence de l’</a:t>
            </a:r>
            <a:r>
              <a:rPr lang="fr-FR" sz="1600" dirty="0" err="1"/>
              <a:t>anti-neutrino</a:t>
            </a:r>
            <a:endParaRPr lang="fr-FR" sz="1600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E84F534-47CF-44A2-B2FB-A2D55C913084}"/>
              </a:ext>
            </a:extLst>
          </p:cNvPr>
          <p:cNvGrpSpPr/>
          <p:nvPr/>
        </p:nvGrpSpPr>
        <p:grpSpPr>
          <a:xfrm>
            <a:off x="2919565" y="4326926"/>
            <a:ext cx="509541" cy="525381"/>
            <a:chOff x="1395564" y="4326925"/>
            <a:chExt cx="509541" cy="525381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382AFB6-043F-4FDC-9074-BC20C3B4BD28}"/>
                </a:ext>
              </a:extLst>
            </p:cNvPr>
            <p:cNvSpPr/>
            <p:nvPr/>
          </p:nvSpPr>
          <p:spPr>
            <a:xfrm>
              <a:off x="1395564" y="4326925"/>
              <a:ext cx="509541" cy="5253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D700106-FF09-4414-AE97-65E995CC556A}"/>
                </a:ext>
              </a:extLst>
            </p:cNvPr>
            <p:cNvSpPr/>
            <p:nvPr/>
          </p:nvSpPr>
          <p:spPr>
            <a:xfrm>
              <a:off x="1650183" y="4499607"/>
              <a:ext cx="216817" cy="2369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n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C38E039-6D42-4151-B941-2F1FF5159A7C}"/>
              </a:ext>
            </a:extLst>
          </p:cNvPr>
          <p:cNvGrpSpPr/>
          <p:nvPr/>
        </p:nvGrpSpPr>
        <p:grpSpPr>
          <a:xfrm>
            <a:off x="4790121" y="4348142"/>
            <a:ext cx="509541" cy="525381"/>
            <a:chOff x="3847707" y="4383876"/>
            <a:chExt cx="509541" cy="525381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3C3A85F-9D5F-465B-B0B9-DB22439DB2F5}"/>
                </a:ext>
              </a:extLst>
            </p:cNvPr>
            <p:cNvSpPr/>
            <p:nvPr/>
          </p:nvSpPr>
          <p:spPr>
            <a:xfrm>
              <a:off x="3847707" y="4383876"/>
              <a:ext cx="509541" cy="5253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FC8F331-4EE4-4617-89F9-26F42DF9D6EC}"/>
                </a:ext>
              </a:extLst>
            </p:cNvPr>
            <p:cNvSpPr/>
            <p:nvPr/>
          </p:nvSpPr>
          <p:spPr>
            <a:xfrm>
              <a:off x="4065016" y="4594287"/>
              <a:ext cx="216817" cy="2369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p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156CE65-7A6A-490F-933B-E5A2FE4DDAF0}"/>
                </a:ext>
              </a:extLst>
            </p:cNvPr>
            <p:cNvCxnSpPr>
              <a:stCxn id="13" idx="1"/>
            </p:cNvCxnSpPr>
            <p:nvPr/>
          </p:nvCxnSpPr>
          <p:spPr>
            <a:xfrm flipH="1" flipV="1">
              <a:off x="3847707" y="4383876"/>
              <a:ext cx="74621" cy="769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1F613E0-B770-4DA8-820E-82B43E7FDEB1}"/>
              </a:ext>
            </a:extLst>
          </p:cNvPr>
          <p:cNvGrpSpPr/>
          <p:nvPr/>
        </p:nvGrpSpPr>
        <p:grpSpPr>
          <a:xfrm>
            <a:off x="5659226" y="4171165"/>
            <a:ext cx="436775" cy="253916"/>
            <a:chOff x="4744824" y="4183383"/>
            <a:chExt cx="436775" cy="25391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96543FA-AE48-42D8-A0C2-899FBC9625C9}"/>
                </a:ext>
              </a:extLst>
            </p:cNvPr>
            <p:cNvSpPr/>
            <p:nvPr/>
          </p:nvSpPr>
          <p:spPr>
            <a:xfrm>
              <a:off x="4972354" y="4382676"/>
              <a:ext cx="47134" cy="45719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6D457BB9-4390-474C-BBCD-A05DA10B0849}"/>
                </a:ext>
              </a:extLst>
            </p:cNvPr>
            <p:cNvCxnSpPr>
              <a:stCxn id="17" idx="7"/>
            </p:cNvCxnSpPr>
            <p:nvPr/>
          </p:nvCxnSpPr>
          <p:spPr>
            <a:xfrm flipV="1">
              <a:off x="5012585" y="4211056"/>
              <a:ext cx="167159" cy="1783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F357864-76A1-415D-B065-EEAC5FC9C06D}"/>
                </a:ext>
              </a:extLst>
            </p:cNvPr>
            <p:cNvSpPr txBox="1"/>
            <p:nvPr/>
          </p:nvSpPr>
          <p:spPr>
            <a:xfrm>
              <a:off x="4744824" y="4183383"/>
              <a:ext cx="4367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e</a:t>
              </a:r>
              <a:r>
                <a:rPr lang="fr-FR" sz="1050" baseline="30000" dirty="0"/>
                <a:t>-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52F85BF-62F8-430D-9B4F-1FE15DCA2591}"/>
              </a:ext>
            </a:extLst>
          </p:cNvPr>
          <p:cNvGrpSpPr/>
          <p:nvPr/>
        </p:nvGrpSpPr>
        <p:grpSpPr>
          <a:xfrm>
            <a:off x="5545460" y="4865562"/>
            <a:ext cx="227530" cy="346233"/>
            <a:chOff x="4744824" y="5109328"/>
            <a:chExt cx="227530" cy="346233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1AFDD4-6149-41A3-A029-FCE3B1B440C0}"/>
                </a:ext>
              </a:extLst>
            </p:cNvPr>
            <p:cNvSpPr/>
            <p:nvPr/>
          </p:nvSpPr>
          <p:spPr>
            <a:xfrm>
              <a:off x="4744824" y="5109328"/>
              <a:ext cx="227530" cy="1925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0070C0"/>
                  </a:solidFill>
                </a:rPr>
                <a:t>?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C3DA2800-4A59-4B32-8ECD-284CC923BBDE}"/>
                </a:ext>
              </a:extLst>
            </p:cNvPr>
            <p:cNvCxnSpPr>
              <a:cxnSpLocks/>
            </p:cNvCxnSpPr>
            <p:nvPr/>
          </p:nvCxnSpPr>
          <p:spPr>
            <a:xfrm>
              <a:off x="4901325" y="5273684"/>
              <a:ext cx="71029" cy="1818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1B79F201-3B91-4AC3-AF95-1B24523C825C}"/>
              </a:ext>
            </a:extLst>
          </p:cNvPr>
          <p:cNvSpPr/>
          <p:nvPr/>
        </p:nvSpPr>
        <p:spPr>
          <a:xfrm>
            <a:off x="3786035" y="4485091"/>
            <a:ext cx="606416" cy="146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6C93CBD-09F9-4404-974B-0D1929929F24}"/>
              </a:ext>
            </a:extLst>
          </p:cNvPr>
          <p:cNvGrpSpPr/>
          <p:nvPr/>
        </p:nvGrpSpPr>
        <p:grpSpPr>
          <a:xfrm>
            <a:off x="7417968" y="4162161"/>
            <a:ext cx="2854109" cy="1296302"/>
            <a:chOff x="5893967" y="4162161"/>
            <a:chExt cx="2854109" cy="1296302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410BB96-E29D-4AE9-9AE6-A4E7E11098D1}"/>
                </a:ext>
              </a:extLst>
            </p:cNvPr>
            <p:cNvCxnSpPr/>
            <p:nvPr/>
          </p:nvCxnSpPr>
          <p:spPr>
            <a:xfrm>
              <a:off x="6183984" y="4171165"/>
              <a:ext cx="0" cy="9496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B02A04A2-4D94-4510-B38F-C0162A2B3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3984" y="5102151"/>
              <a:ext cx="2292619" cy="187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A6A0BBF-4F68-49DA-9476-EDF37DB70130}"/>
                </a:ext>
              </a:extLst>
            </p:cNvPr>
            <p:cNvSpPr/>
            <p:nvPr/>
          </p:nvSpPr>
          <p:spPr>
            <a:xfrm>
              <a:off x="6202837" y="4613450"/>
              <a:ext cx="1828800" cy="505305"/>
            </a:xfrm>
            <a:custGeom>
              <a:avLst/>
              <a:gdLst>
                <a:gd name="connsiteX0" fmla="*/ 0 w 1828800"/>
                <a:gd name="connsiteY0" fmla="*/ 505305 h 505305"/>
                <a:gd name="connsiteX1" fmla="*/ 207390 w 1828800"/>
                <a:gd name="connsiteY1" fmla="*/ 62245 h 505305"/>
                <a:gd name="connsiteX2" fmla="*/ 603316 w 1828800"/>
                <a:gd name="connsiteY2" fmla="*/ 15111 h 505305"/>
                <a:gd name="connsiteX3" fmla="*/ 914400 w 1828800"/>
                <a:gd name="connsiteY3" fmla="*/ 175366 h 505305"/>
                <a:gd name="connsiteX4" fmla="*/ 1442301 w 1828800"/>
                <a:gd name="connsiteY4" fmla="*/ 420463 h 505305"/>
                <a:gd name="connsiteX5" fmla="*/ 1828800 w 1828800"/>
                <a:gd name="connsiteY5" fmla="*/ 477024 h 5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505305">
                  <a:moveTo>
                    <a:pt x="0" y="505305"/>
                  </a:moveTo>
                  <a:cubicBezTo>
                    <a:pt x="53418" y="324624"/>
                    <a:pt x="106837" y="143944"/>
                    <a:pt x="207390" y="62245"/>
                  </a:cubicBezTo>
                  <a:cubicBezTo>
                    <a:pt x="307943" y="-19454"/>
                    <a:pt x="485481" y="-3742"/>
                    <a:pt x="603316" y="15111"/>
                  </a:cubicBezTo>
                  <a:cubicBezTo>
                    <a:pt x="721151" y="33964"/>
                    <a:pt x="774569" y="107807"/>
                    <a:pt x="914400" y="175366"/>
                  </a:cubicBezTo>
                  <a:cubicBezTo>
                    <a:pt x="1054231" y="242925"/>
                    <a:pt x="1289901" y="370187"/>
                    <a:pt x="1442301" y="420463"/>
                  </a:cubicBezTo>
                  <a:cubicBezTo>
                    <a:pt x="1594701" y="470739"/>
                    <a:pt x="1711750" y="473881"/>
                    <a:pt x="1828800" y="47702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09FDC84-9D30-4257-87B3-E6D01C2FD6F7}"/>
                </a:ext>
              </a:extLst>
            </p:cNvPr>
            <p:cNvSpPr txBox="1"/>
            <p:nvPr/>
          </p:nvSpPr>
          <p:spPr>
            <a:xfrm>
              <a:off x="6183984" y="5181464"/>
              <a:ext cx="17533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Énergie du e</a:t>
              </a:r>
              <a:r>
                <a:rPr lang="fr-FR" sz="1200" baseline="30000" dirty="0"/>
                <a:t>-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DB5AD00-A4B9-4686-B856-53368EC2A643}"/>
                </a:ext>
              </a:extLst>
            </p:cNvPr>
            <p:cNvSpPr txBox="1"/>
            <p:nvPr/>
          </p:nvSpPr>
          <p:spPr>
            <a:xfrm>
              <a:off x="7795969" y="5088096"/>
              <a:ext cx="952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</a:t>
              </a:r>
              <a:r>
                <a:rPr lang="fr-FR" sz="1200" baseline="-25000" dirty="0"/>
                <a:t>max</a:t>
              </a: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ABEDF5F-9905-4233-9476-B3AB2F3448D4}"/>
                </a:ext>
              </a:extLst>
            </p:cNvPr>
            <p:cNvCxnSpPr/>
            <p:nvPr/>
          </p:nvCxnSpPr>
          <p:spPr>
            <a:xfrm>
              <a:off x="8031637" y="5029917"/>
              <a:ext cx="0" cy="88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27319CE-E159-48A8-AAB6-8E9BC13FDE77}"/>
                </a:ext>
              </a:extLst>
            </p:cNvPr>
            <p:cNvSpPr txBox="1"/>
            <p:nvPr/>
          </p:nvSpPr>
          <p:spPr>
            <a:xfrm rot="16200000">
              <a:off x="5531921" y="4524207"/>
              <a:ext cx="1001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Probabilité</a:t>
              </a: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682D5FEB-1C35-41EC-8A88-9313D1B3F5FE}"/>
              </a:ext>
            </a:extLst>
          </p:cNvPr>
          <p:cNvSpPr txBox="1"/>
          <p:nvPr/>
        </p:nvSpPr>
        <p:spPr>
          <a:xfrm>
            <a:off x="8424421" y="4198839"/>
            <a:ext cx="157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Où va l’énergie manquante ?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6E0C734-E8AE-417F-AABB-7A15F1000797}"/>
              </a:ext>
            </a:extLst>
          </p:cNvPr>
          <p:cNvSpPr txBox="1"/>
          <p:nvPr/>
        </p:nvSpPr>
        <p:spPr>
          <a:xfrm>
            <a:off x="2956874" y="5560411"/>
            <a:ext cx="509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Nécessité d’une 3</a:t>
            </a:r>
            <a:r>
              <a:rPr lang="fr-FR" sz="1600" baseline="30000" dirty="0">
                <a:solidFill>
                  <a:srgbClr val="0070C0"/>
                </a:solidFill>
              </a:rPr>
              <a:t>ème</a:t>
            </a:r>
            <a:r>
              <a:rPr lang="fr-FR" sz="1600" dirty="0">
                <a:solidFill>
                  <a:srgbClr val="0070C0"/>
                </a:solidFill>
              </a:rPr>
              <a:t> particule – neutre- qui absorbe l’énergie manquante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CE98A8C-4B38-288B-E1A2-73A4F10F72D2}"/>
              </a:ext>
            </a:extLst>
          </p:cNvPr>
          <p:cNvSpPr txBox="1"/>
          <p:nvPr/>
        </p:nvSpPr>
        <p:spPr>
          <a:xfrm>
            <a:off x="7032451" y="325314"/>
            <a:ext cx="39023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Lois de conservation - exemple</a:t>
            </a:r>
          </a:p>
        </p:txBody>
      </p:sp>
    </p:spTree>
    <p:extLst>
      <p:ext uri="{BB962C8B-B14F-4D97-AF65-F5344CB8AC3E}">
        <p14:creationId xmlns:p14="http://schemas.microsoft.com/office/powerpoint/2010/main" val="256417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DDFDF625-9C5B-4A3C-A43F-1CAFA75A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7D2564A-BC70-4FAC-8CA2-819B51E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7E1B5B-9A0D-4409-9E83-F230CE75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16DA87D-4BA3-4BFC-B5EE-9A7CBD81EE7B}"/>
                  </a:ext>
                </a:extLst>
              </p:cNvPr>
              <p:cNvSpPr/>
              <p:nvPr/>
            </p:nvSpPr>
            <p:spPr>
              <a:xfrm>
                <a:off x="2536774" y="1053695"/>
                <a:ext cx="7619999" cy="95410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1400" dirty="0"/>
                  <a:t>Il existe une radioactivité </a:t>
                </a:r>
                <a:r>
                  <a:rPr lang="el-GR" sz="1400" dirty="0">
                    <a:solidFill>
                      <a:srgbClr val="FF0000"/>
                    </a:solidFill>
                  </a:rPr>
                  <a:t>β</a:t>
                </a:r>
                <a:r>
                  <a:rPr lang="fr-FR" sz="14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:r>
                  <a:rPr lang="fr-FR" sz="1400" dirty="0"/>
                  <a:t>(décomposition d’un proton dans un noyau)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→ 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  <a:p>
                <a:r>
                  <a:rPr lang="fr-FR" sz="1400" dirty="0">
                    <a:solidFill>
                      <a:srgbClr val="0070C0"/>
                    </a:solidFill>
                  </a:rPr>
                  <a:t>Un proton se décompose en un neutron + un </a:t>
                </a:r>
                <a:r>
                  <a:rPr lang="fr-FR" sz="1400" dirty="0" err="1">
                    <a:solidFill>
                      <a:srgbClr val="0070C0"/>
                    </a:solidFill>
                  </a:rPr>
                  <a:t>anti-électron</a:t>
                </a:r>
                <a:r>
                  <a:rPr lang="fr-FR" sz="1400" dirty="0">
                    <a:solidFill>
                      <a:srgbClr val="0070C0"/>
                    </a:solidFill>
                  </a:rPr>
                  <a:t> + neutrino.</a:t>
                </a:r>
              </a:p>
              <a:p>
                <a:r>
                  <a:rPr lang="fr-FR" sz="1400" dirty="0"/>
                  <a:t>Les lois de conservations s’appliquent + CPT.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16DA87D-4BA3-4BFC-B5EE-9A7CBD81EE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774" y="1053695"/>
                <a:ext cx="7619999" cy="954107"/>
              </a:xfrm>
              <a:prstGeom prst="rect">
                <a:avLst/>
              </a:prstGeom>
              <a:blipFill>
                <a:blip r:embed="rId2"/>
                <a:stretch>
                  <a:fillRect l="-160" t="-633" b="-50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928A671-60C9-44EE-89E3-62842F23D0B4}"/>
                  </a:ext>
                </a:extLst>
              </p:cNvPr>
              <p:cNvSpPr txBox="1"/>
              <p:nvPr/>
            </p:nvSpPr>
            <p:spPr>
              <a:xfrm>
                <a:off x="2536774" y="2309567"/>
                <a:ext cx="761999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Application : tomographie par émission de positons</a:t>
                </a:r>
              </a:p>
              <a:p>
                <a:r>
                  <a:rPr lang="fr-FR" dirty="0"/>
                  <a:t>Un sucre est marqué au Fluor</a:t>
                </a:r>
                <a:r>
                  <a:rPr lang="fr-FR" baseline="30000" dirty="0"/>
                  <a:t>18</a:t>
                </a:r>
                <a:r>
                  <a:rPr lang="fr-FR" dirty="0"/>
                  <a:t> </a:t>
                </a:r>
              </a:p>
              <a:p>
                <a:pPr algn="ctr"/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fr-FR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18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O</a:t>
                </a:r>
                <a:r>
                  <a:rPr lang="fr-FR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18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ea typeface="Cambria Math" panose="02040503050406030204" pitchFamily="18" charset="0"/>
                  </a:rPr>
                  <a:t>Les électrons sont très nombreux dans l’environnement 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γ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+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γ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( 511 keV)</a:t>
                </a:r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928A671-60C9-44EE-89E3-62842F23D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774" y="2309567"/>
                <a:ext cx="7619999" cy="1477328"/>
              </a:xfrm>
              <a:prstGeom prst="rect">
                <a:avLst/>
              </a:prstGeom>
              <a:blipFill>
                <a:blip r:embed="rId3"/>
                <a:stretch>
                  <a:fillRect l="-640" t="-2479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614E1AB-DFEF-40E2-88E5-094143B69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80" y="4050966"/>
            <a:ext cx="3247691" cy="1598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2266D6-525F-4D38-87A5-AB8D84CD11CF}"/>
              </a:ext>
            </a:extLst>
          </p:cNvPr>
          <p:cNvSpPr txBox="1"/>
          <p:nvPr/>
        </p:nvSpPr>
        <p:spPr>
          <a:xfrm>
            <a:off x="9676005" y="5754124"/>
            <a:ext cx="961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wikipedia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2C186A-23A2-4B2D-B6DF-033452E509DE}"/>
              </a:ext>
            </a:extLst>
          </p:cNvPr>
          <p:cNvSpPr txBox="1"/>
          <p:nvPr/>
        </p:nvSpPr>
        <p:spPr>
          <a:xfrm>
            <a:off x="2510756" y="4409267"/>
            <a:ext cx="4365686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Conservation de la charge, de l’énergie, de la quantité de mouvement</a:t>
            </a:r>
          </a:p>
          <a:p>
            <a:r>
              <a:rPr lang="fr-FR" sz="1600" dirty="0">
                <a:solidFill>
                  <a:srgbClr val="0070C0"/>
                </a:solidFill>
              </a:rPr>
              <a:t>Emission d’un photon unique impossible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C896B5-04B9-B388-044E-D706CC084EF9}"/>
              </a:ext>
            </a:extLst>
          </p:cNvPr>
          <p:cNvSpPr txBox="1"/>
          <p:nvPr/>
        </p:nvSpPr>
        <p:spPr>
          <a:xfrm>
            <a:off x="7032451" y="325314"/>
            <a:ext cx="39023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Lois de conservation - exemple</a:t>
            </a:r>
          </a:p>
        </p:txBody>
      </p:sp>
    </p:spTree>
    <p:extLst>
      <p:ext uri="{BB962C8B-B14F-4D97-AF65-F5344CB8AC3E}">
        <p14:creationId xmlns:p14="http://schemas.microsoft.com/office/powerpoint/2010/main" val="370270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91134F-3727-4174-A939-DB021DCF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DD1D6E-7835-41DC-B6A1-DC5ED0AF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3F39C1-0C7D-466C-BD26-A93B685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E35259-A921-4705-BA78-8D0454446310}"/>
              </a:ext>
            </a:extLst>
          </p:cNvPr>
          <p:cNvSpPr txBox="1"/>
          <p:nvPr/>
        </p:nvSpPr>
        <p:spPr>
          <a:xfrm>
            <a:off x="4107058" y="4762901"/>
            <a:ext cx="408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lumière est onde </a:t>
            </a:r>
            <a:r>
              <a:rPr lang="fr-FR" dirty="0">
                <a:solidFill>
                  <a:srgbClr val="FF0000"/>
                </a:solidFill>
              </a:rPr>
              <a:t>ET</a:t>
            </a:r>
            <a:r>
              <a:rPr lang="fr-FR" dirty="0">
                <a:solidFill>
                  <a:srgbClr val="0070C0"/>
                </a:solidFill>
              </a:rPr>
              <a:t> corpuscule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D5BC722-D75C-42F5-8A58-F67AFB2EAC8D}"/>
              </a:ext>
            </a:extLst>
          </p:cNvPr>
          <p:cNvGrpSpPr/>
          <p:nvPr/>
        </p:nvGrpSpPr>
        <p:grpSpPr>
          <a:xfrm>
            <a:off x="8415191" y="1865306"/>
            <a:ext cx="1721724" cy="2400424"/>
            <a:chOff x="8247707" y="2634770"/>
            <a:chExt cx="2075600" cy="292583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6E572B4-4606-44BC-9EBC-08FEF9EC6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8307" y="2634770"/>
              <a:ext cx="1905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0BAADCD-1F12-4175-AF9A-818A39F6E1CC}"/>
                </a:ext>
              </a:extLst>
            </p:cNvPr>
            <p:cNvSpPr txBox="1"/>
            <p:nvPr/>
          </p:nvSpPr>
          <p:spPr>
            <a:xfrm>
              <a:off x="8247707" y="5314384"/>
              <a:ext cx="1905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Wikipédia : Huygens</a:t>
              </a:r>
            </a:p>
          </p:txBody>
        </p:sp>
      </p:grp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0DA84000-DCD0-4C6E-9525-CD0FA34D2F68}"/>
              </a:ext>
            </a:extLst>
          </p:cNvPr>
          <p:cNvSpPr/>
          <p:nvPr/>
        </p:nvSpPr>
        <p:spPr>
          <a:xfrm>
            <a:off x="6083929" y="1751840"/>
            <a:ext cx="161826" cy="243085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FFFF"/>
              </a:highlight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AD8EAD8-FB35-4D53-80E9-8A8DFCED6E18}"/>
              </a:ext>
            </a:extLst>
          </p:cNvPr>
          <p:cNvSpPr/>
          <p:nvPr/>
        </p:nvSpPr>
        <p:spPr>
          <a:xfrm>
            <a:off x="3546745" y="1548268"/>
            <a:ext cx="244443" cy="9506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ZoneTexte 1039">
            <a:extLst>
              <a:ext uri="{FF2B5EF4-FFF2-40B4-BE49-F238E27FC236}">
                <a16:creationId xmlns:a16="http://schemas.microsoft.com/office/drawing/2014/main" id="{4854D53F-ADEC-4279-B031-2DB10B57107D}"/>
              </a:ext>
            </a:extLst>
          </p:cNvPr>
          <p:cNvSpPr txBox="1"/>
          <p:nvPr/>
        </p:nvSpPr>
        <p:spPr>
          <a:xfrm>
            <a:off x="2353758" y="1052683"/>
            <a:ext cx="187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Corpuscule</a:t>
            </a:r>
          </a:p>
        </p:txBody>
      </p:sp>
      <p:grpSp>
        <p:nvGrpSpPr>
          <p:cNvPr id="1045" name="Groupe 1044">
            <a:extLst>
              <a:ext uri="{FF2B5EF4-FFF2-40B4-BE49-F238E27FC236}">
                <a16:creationId xmlns:a16="http://schemas.microsoft.com/office/drawing/2014/main" id="{68C14789-C4FA-460C-8519-63266D47D979}"/>
              </a:ext>
            </a:extLst>
          </p:cNvPr>
          <p:cNvGrpSpPr/>
          <p:nvPr/>
        </p:nvGrpSpPr>
        <p:grpSpPr>
          <a:xfrm>
            <a:off x="2508535" y="1856950"/>
            <a:ext cx="1532503" cy="1866322"/>
            <a:chOff x="2182617" y="1856950"/>
            <a:chExt cx="1532503" cy="186632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634C65C-A957-4AD7-A4B0-CE7124BCA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" t="13739" r="58570" b="11278"/>
            <a:stretch/>
          </p:blipFill>
          <p:spPr>
            <a:xfrm>
              <a:off x="2182617" y="1867312"/>
              <a:ext cx="714786" cy="1855960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56CD3A0-FEB5-4886-B3C6-D314ED19628A}"/>
                </a:ext>
              </a:extLst>
            </p:cNvPr>
            <p:cNvSpPr/>
            <p:nvPr/>
          </p:nvSpPr>
          <p:spPr>
            <a:xfrm>
              <a:off x="2884033" y="2250757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F9E9CBD-B3D4-4FD9-9A3D-BC8AA1C950F1}"/>
                </a:ext>
              </a:extLst>
            </p:cNvPr>
            <p:cNvSpPr/>
            <p:nvPr/>
          </p:nvSpPr>
          <p:spPr>
            <a:xfrm>
              <a:off x="3158884" y="2250757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AA65C23-DF06-492C-B61F-A5D7E24719D1}"/>
                </a:ext>
              </a:extLst>
            </p:cNvPr>
            <p:cNvSpPr/>
            <p:nvPr/>
          </p:nvSpPr>
          <p:spPr>
            <a:xfrm>
              <a:off x="3015261" y="2525378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C834929-D6FE-402D-AC1F-07A0B202D347}"/>
                </a:ext>
              </a:extLst>
            </p:cNvPr>
            <p:cNvSpPr/>
            <p:nvPr/>
          </p:nvSpPr>
          <p:spPr>
            <a:xfrm>
              <a:off x="3032345" y="2768131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D538391-3737-45E4-98B8-CC8F37881430}"/>
                </a:ext>
              </a:extLst>
            </p:cNvPr>
            <p:cNvSpPr/>
            <p:nvPr/>
          </p:nvSpPr>
          <p:spPr>
            <a:xfrm>
              <a:off x="3419845" y="2611386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24D6F90-CB7A-4D44-8949-44CE2AAF5939}"/>
                </a:ext>
              </a:extLst>
            </p:cNvPr>
            <p:cNvSpPr/>
            <p:nvPr/>
          </p:nvSpPr>
          <p:spPr>
            <a:xfrm>
              <a:off x="3545274" y="2305078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AD73DF3-3D34-4472-B0EB-A089FEE1DD9C}"/>
                </a:ext>
              </a:extLst>
            </p:cNvPr>
            <p:cNvCxnSpPr>
              <a:stCxn id="14" idx="3"/>
              <a:endCxn id="23" idx="2"/>
            </p:cNvCxnSpPr>
            <p:nvPr/>
          </p:nvCxnSpPr>
          <p:spPr>
            <a:xfrm>
              <a:off x="2897403" y="2795292"/>
              <a:ext cx="13494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9498BF1-2815-461A-BDF7-156EF7816729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2884033" y="2638547"/>
              <a:ext cx="535812" cy="3150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F5D6985-2813-4B35-99CC-491DBAC688DC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V="1">
              <a:off x="2822524" y="2277918"/>
              <a:ext cx="336360" cy="19154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C1FD658-7D1F-4D16-B9DE-541D2590308F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13" y="2795293"/>
              <a:ext cx="24915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E0F8CEA-0C7D-41A8-8C10-202A5DF313DE}"/>
                </a:ext>
              </a:extLst>
            </p:cNvPr>
            <p:cNvCxnSpPr>
              <a:cxnSpLocks/>
            </p:cNvCxnSpPr>
            <p:nvPr/>
          </p:nvCxnSpPr>
          <p:spPr>
            <a:xfrm>
              <a:off x="3477803" y="2638546"/>
              <a:ext cx="237317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DDA6A44-3120-4E67-9F22-8E6D273D6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6195" y="2105902"/>
              <a:ext cx="271608" cy="15391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6967179-12BA-4703-A775-C80706AE7A1B}"/>
                </a:ext>
              </a:extLst>
            </p:cNvPr>
            <p:cNvCxnSpPr>
              <a:cxnSpLocks/>
              <a:endCxn id="26" idx="7"/>
            </p:cNvCxnSpPr>
            <p:nvPr/>
          </p:nvCxnSpPr>
          <p:spPr>
            <a:xfrm flipV="1">
              <a:off x="2860768" y="2313033"/>
              <a:ext cx="724888" cy="26573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91DC761-3858-49A7-9ADF-F10FBC6A9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5317" y="2293614"/>
              <a:ext cx="205741" cy="1097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Ellipse 1038">
              <a:extLst>
                <a:ext uri="{FF2B5EF4-FFF2-40B4-BE49-F238E27FC236}">
                  <a16:creationId xmlns:a16="http://schemas.microsoft.com/office/drawing/2014/main" id="{328F2AD6-3CF1-4045-A885-1BE28532F41D}"/>
                </a:ext>
              </a:extLst>
            </p:cNvPr>
            <p:cNvSpPr/>
            <p:nvPr/>
          </p:nvSpPr>
          <p:spPr>
            <a:xfrm>
              <a:off x="2733868" y="1856950"/>
              <a:ext cx="223131" cy="546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ADBB2AE5-FAD8-4733-8B5E-96B2592E8E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7990" y="2238448"/>
              <a:ext cx="205741" cy="1097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C5143ABA-3F73-4AD0-80DD-1957A8A8B307}"/>
              </a:ext>
            </a:extLst>
          </p:cNvPr>
          <p:cNvSpPr txBox="1"/>
          <p:nvPr/>
        </p:nvSpPr>
        <p:spPr>
          <a:xfrm>
            <a:off x="8456785" y="1086465"/>
            <a:ext cx="11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Onde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053F3B6-9A37-4E09-975E-64F65A1BE5DA}"/>
              </a:ext>
            </a:extLst>
          </p:cNvPr>
          <p:cNvSpPr/>
          <p:nvPr/>
        </p:nvSpPr>
        <p:spPr>
          <a:xfrm>
            <a:off x="6119187" y="2218955"/>
            <a:ext cx="100924" cy="554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A25F7C-AE76-40C6-B428-DC817D70CAA7}"/>
              </a:ext>
            </a:extLst>
          </p:cNvPr>
          <p:cNvSpPr/>
          <p:nvPr/>
        </p:nvSpPr>
        <p:spPr>
          <a:xfrm>
            <a:off x="6117352" y="2778916"/>
            <a:ext cx="100924" cy="5549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97778E-3F32-4B05-9353-AF9C4AB21302}"/>
              </a:ext>
            </a:extLst>
          </p:cNvPr>
          <p:cNvSpPr/>
          <p:nvPr/>
        </p:nvSpPr>
        <p:spPr>
          <a:xfrm>
            <a:off x="6121310" y="3321286"/>
            <a:ext cx="100924" cy="554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2" name="ZoneTexte 1041">
            <a:extLst>
              <a:ext uri="{FF2B5EF4-FFF2-40B4-BE49-F238E27FC236}">
                <a16:creationId xmlns:a16="http://schemas.microsoft.com/office/drawing/2014/main" id="{D3CF9AFA-0F96-42BC-87A7-6FA310BD28D6}"/>
              </a:ext>
            </a:extLst>
          </p:cNvPr>
          <p:cNvSpPr txBox="1"/>
          <p:nvPr/>
        </p:nvSpPr>
        <p:spPr>
          <a:xfrm>
            <a:off x="5382354" y="2147746"/>
            <a:ext cx="8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XVIII</a:t>
            </a:r>
            <a:r>
              <a:rPr lang="fr-FR" sz="1400" baseline="30000" dirty="0">
                <a:highlight>
                  <a:srgbClr val="FFFF00"/>
                </a:highlight>
              </a:rPr>
              <a:t>ème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12F5C44-FE1A-4A1D-9B70-55F07B728DEB}"/>
              </a:ext>
            </a:extLst>
          </p:cNvPr>
          <p:cNvSpPr txBox="1"/>
          <p:nvPr/>
        </p:nvSpPr>
        <p:spPr>
          <a:xfrm>
            <a:off x="5406939" y="2714301"/>
            <a:ext cx="1017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XIX</a:t>
            </a:r>
            <a:r>
              <a:rPr lang="fr-FR" sz="1400" baseline="30000" dirty="0">
                <a:highlight>
                  <a:srgbClr val="00FF00"/>
                </a:highlight>
              </a:rPr>
              <a:t>ème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8609372-5BB3-4635-93AF-F88359F8AA38}"/>
              </a:ext>
            </a:extLst>
          </p:cNvPr>
          <p:cNvSpPr txBox="1"/>
          <p:nvPr/>
        </p:nvSpPr>
        <p:spPr>
          <a:xfrm>
            <a:off x="5514800" y="3282097"/>
            <a:ext cx="71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0000"/>
                </a:highlight>
              </a:rPr>
              <a:t>XX</a:t>
            </a:r>
            <a:r>
              <a:rPr lang="fr-FR" sz="1400" baseline="30000" dirty="0">
                <a:highlight>
                  <a:srgbClr val="FF0000"/>
                </a:highlight>
              </a:rPr>
              <a:t>ème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C2456C5-293A-40F3-9CF0-0EDF569214F1}"/>
              </a:ext>
            </a:extLst>
          </p:cNvPr>
          <p:cNvSpPr txBox="1"/>
          <p:nvPr/>
        </p:nvSpPr>
        <p:spPr>
          <a:xfrm>
            <a:off x="6148769" y="1532324"/>
            <a:ext cx="8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XVII</a:t>
            </a:r>
            <a:r>
              <a:rPr lang="fr-FR" sz="1400" baseline="30000" dirty="0">
                <a:highlight>
                  <a:srgbClr val="00FFFF"/>
                </a:highlight>
              </a:rPr>
              <a:t>ème</a:t>
            </a:r>
          </a:p>
        </p:txBody>
      </p:sp>
      <p:sp>
        <p:nvSpPr>
          <p:cNvPr id="1043" name="Rectangle : coins arrondis 1042">
            <a:extLst>
              <a:ext uri="{FF2B5EF4-FFF2-40B4-BE49-F238E27FC236}">
                <a16:creationId xmlns:a16="http://schemas.microsoft.com/office/drawing/2014/main" id="{033A78E4-FC22-41E3-8D0A-F7D931969C57}"/>
              </a:ext>
            </a:extLst>
          </p:cNvPr>
          <p:cNvSpPr/>
          <p:nvPr/>
        </p:nvSpPr>
        <p:spPr>
          <a:xfrm>
            <a:off x="4351031" y="1686212"/>
            <a:ext cx="1018556" cy="5847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Descartes, Newton</a:t>
            </a: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9DBB3729-C18F-4FA6-A320-17BDF8815F9E}"/>
              </a:ext>
            </a:extLst>
          </p:cNvPr>
          <p:cNvSpPr/>
          <p:nvPr/>
        </p:nvSpPr>
        <p:spPr>
          <a:xfrm>
            <a:off x="6960754" y="1698925"/>
            <a:ext cx="1016796" cy="4839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Huygens</a:t>
            </a: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7F7A0358-1E2E-4CFF-B8BE-5CC8AAD2786B}"/>
              </a:ext>
            </a:extLst>
          </p:cNvPr>
          <p:cNvSpPr/>
          <p:nvPr/>
        </p:nvSpPr>
        <p:spPr>
          <a:xfrm>
            <a:off x="6980976" y="2768131"/>
            <a:ext cx="1016795" cy="6170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Young, Fresnel, Maxwell</a:t>
            </a: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7621526B-F199-48BC-B40F-2ADD185B5BDC}"/>
              </a:ext>
            </a:extLst>
          </p:cNvPr>
          <p:cNvSpPr/>
          <p:nvPr/>
        </p:nvSpPr>
        <p:spPr>
          <a:xfrm>
            <a:off x="4369978" y="3377370"/>
            <a:ext cx="1018556" cy="5847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Planck Einstein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8873C1-75A3-9D9F-9EF9-1CBF1F009B67}"/>
              </a:ext>
            </a:extLst>
          </p:cNvPr>
          <p:cNvSpPr txBox="1"/>
          <p:nvPr/>
        </p:nvSpPr>
        <p:spPr>
          <a:xfrm>
            <a:off x="6778487" y="291684"/>
            <a:ext cx="45950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rgbClr val="FF0000"/>
                </a:solidFill>
              </a:rPr>
              <a:t>Dualité onde-corpuscule : la lumière (e-m)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14DEA68-0B33-409F-B6AC-0D01FD2F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7D2564A-BC70-4FAC-8CA2-819B51E7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7E1B5B-9A0D-4409-9E83-F230CE75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928A671-60C9-44EE-89E3-62842F23D0B4}"/>
                  </a:ext>
                </a:extLst>
              </p:cNvPr>
              <p:cNvSpPr txBox="1"/>
              <p:nvPr/>
            </p:nvSpPr>
            <p:spPr>
              <a:xfrm>
                <a:off x="2589212" y="1152908"/>
                <a:ext cx="794902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Application : tomographie par émission de positons</a:t>
                </a:r>
              </a:p>
              <a:p>
                <a:r>
                  <a:rPr lang="fr-FR" dirty="0"/>
                  <a:t>Un sucre est marqué au Fluor</a:t>
                </a:r>
                <a:r>
                  <a:rPr lang="fr-FR" baseline="30000" dirty="0"/>
                  <a:t>18</a:t>
                </a:r>
                <a:r>
                  <a:rPr lang="fr-FR" dirty="0"/>
                  <a:t> </a:t>
                </a:r>
              </a:p>
              <a:p>
                <a:pPr algn="ctr"/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fr-FR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18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O</a:t>
                </a:r>
                <a:r>
                  <a:rPr lang="fr-FR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18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>
                    <a:ea typeface="Cambria Math" panose="02040503050406030204" pitchFamily="18" charset="0"/>
                  </a:rPr>
                  <a:t>Les électrons sont très nombreux dans l’environnement 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γ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+ </a:t>
                </a:r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γ</a:t>
                </a:r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( 511 keV)</a:t>
                </a:r>
                <a:endParaRPr lang="fr-FR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928A671-60C9-44EE-89E3-62842F23D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12" y="1152908"/>
                <a:ext cx="7949022" cy="1477328"/>
              </a:xfrm>
              <a:prstGeom prst="rect">
                <a:avLst/>
              </a:prstGeom>
              <a:blipFill>
                <a:blip r:embed="rId2"/>
                <a:stretch>
                  <a:fillRect l="-690" t="-2066" b="-5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614E1AB-DFEF-40E2-88E5-094143B69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7"/>
          <a:stretch/>
        </p:blipFill>
        <p:spPr>
          <a:xfrm>
            <a:off x="6638334" y="3429000"/>
            <a:ext cx="4407618" cy="1315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2266D6-525F-4D38-87A5-AB8D84CD11CF}"/>
              </a:ext>
            </a:extLst>
          </p:cNvPr>
          <p:cNvSpPr txBox="1"/>
          <p:nvPr/>
        </p:nvSpPr>
        <p:spPr>
          <a:xfrm>
            <a:off x="4590080" y="5892622"/>
            <a:ext cx="961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wikipedia</a:t>
            </a:r>
            <a:endParaRPr lang="fr-FR" sz="1100" dirty="0"/>
          </a:p>
        </p:txBody>
      </p:sp>
      <p:pic>
        <p:nvPicPr>
          <p:cNvPr id="10" name="Image 9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7C3C6B7-9047-4E9B-91BE-B30A05259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7" y="2739848"/>
            <a:ext cx="2095500" cy="31527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A8025C-E747-44A3-AC2F-FD67D09F1F7F}"/>
              </a:ext>
            </a:extLst>
          </p:cNvPr>
          <p:cNvSpPr txBox="1"/>
          <p:nvPr/>
        </p:nvSpPr>
        <p:spPr>
          <a:xfrm>
            <a:off x="6737023" y="5241303"/>
            <a:ext cx="293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5"/>
              </a:rPr>
              <a:t>Vidéo</a:t>
            </a:r>
            <a:r>
              <a:rPr lang="fr-FR" dirty="0"/>
              <a:t> du CEA sur la TEP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14D86B-FAFA-DF1F-D497-D58BF4C880C0}"/>
              </a:ext>
            </a:extLst>
          </p:cNvPr>
          <p:cNvSpPr txBox="1"/>
          <p:nvPr/>
        </p:nvSpPr>
        <p:spPr>
          <a:xfrm>
            <a:off x="7032451" y="325314"/>
            <a:ext cx="39023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Lois de conservation - exemple</a:t>
            </a:r>
          </a:p>
        </p:txBody>
      </p:sp>
    </p:spTree>
    <p:extLst>
      <p:ext uri="{BB962C8B-B14F-4D97-AF65-F5344CB8AC3E}">
        <p14:creationId xmlns:p14="http://schemas.microsoft.com/office/powerpoint/2010/main" val="2700326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8E260F-FF8C-413D-9D63-A15B3F20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9C7310D-9E7F-4B10-AEE7-3D97E139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773283-C79C-4F88-82E7-0CC9A0F0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F6CA8D-E62C-45BC-AF9F-47BECC0DB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61" y="1467712"/>
            <a:ext cx="2762250" cy="676275"/>
          </a:xfrm>
          <a:prstGeom prst="rect">
            <a:avLst/>
          </a:prstGeom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F41E334-FFBB-49FD-B51B-9991AA475715}"/>
                  </a:ext>
                </a:extLst>
              </p:cNvPr>
              <p:cNvSpPr txBox="1"/>
              <p:nvPr/>
            </p:nvSpPr>
            <p:spPr>
              <a:xfrm>
                <a:off x="2268760" y="1018229"/>
                <a:ext cx="4333043" cy="15752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Un pion positif </a:t>
                </a:r>
                <a:r>
                  <a:rPr lang="el-GR" sz="1600" dirty="0">
                    <a:solidFill>
                      <a:srgbClr val="FF0000"/>
                    </a:solidFill>
                  </a:rPr>
                  <a:t>π</a:t>
                </a:r>
                <a:r>
                  <a:rPr lang="fr-FR" sz="16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est composé d’un quark </a:t>
                </a:r>
                <a:r>
                  <a:rPr lang="fr-FR" sz="1600" dirty="0">
                    <a:solidFill>
                      <a:srgbClr val="FF0000"/>
                    </a:solidFill>
                  </a:rPr>
                  <a:t>u</a:t>
                </a:r>
                <a:r>
                  <a:rPr lang="fr-FR" sz="1600" dirty="0"/>
                  <a:t> et d’un antiquark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  <m:r>
                      <a:rPr lang="fr-FR" sz="16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fr-FR" sz="1600" b="0" dirty="0">
                  <a:solidFill>
                    <a:srgbClr val="FF0000"/>
                  </a:solidFill>
                </a:endParaRPr>
              </a:p>
              <a:p>
                <a:r>
                  <a:rPr lang="fr-FR" sz="1600" dirty="0"/>
                  <a:t>Il se décompose –via l’interaction faible (boson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W</a:t>
                </a:r>
                <a:r>
                  <a:rPr lang="fr-FR" sz="16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fr-FR" sz="1600" dirty="0"/>
                  <a:t>)en un antimuon </a:t>
                </a:r>
                <a:r>
                  <a:rPr lang="el-GR" sz="1600" dirty="0">
                    <a:solidFill>
                      <a:srgbClr val="FF0000"/>
                    </a:solidFill>
                  </a:rPr>
                  <a:t>μ</a:t>
                </a:r>
                <a:r>
                  <a:rPr lang="fr-FR" sz="16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et un neutrino </a:t>
                </a:r>
                <a:r>
                  <a:rPr lang="el-GR" sz="1600" dirty="0"/>
                  <a:t>ν</a:t>
                </a:r>
                <a:r>
                  <a:rPr lang="el-GR" sz="1600" baseline="-25000" dirty="0"/>
                  <a:t>μ</a:t>
                </a:r>
                <a:r>
                  <a:rPr lang="fr-FR" sz="1400" dirty="0"/>
                  <a:t>(avec une durée de vie moyenne de 2,6 10</a:t>
                </a:r>
                <a:r>
                  <a:rPr lang="fr-FR" sz="1400" baseline="30000" dirty="0"/>
                  <a:t>-8</a:t>
                </a:r>
                <a:r>
                  <a:rPr lang="fr-FR" sz="1400" dirty="0"/>
                  <a:t> sec).</a:t>
                </a:r>
                <a:endParaRPr lang="fr-FR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F41E334-FFBB-49FD-B51B-9991AA475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760" y="1018229"/>
                <a:ext cx="4333043" cy="1575239"/>
              </a:xfrm>
              <a:prstGeom prst="rect">
                <a:avLst/>
              </a:prstGeom>
              <a:blipFill>
                <a:blip r:embed="rId3"/>
                <a:stretch>
                  <a:fillRect l="-561" t="-769" r="-982" b="-76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4670F9B2-1A0B-45A0-9CED-FBE3482C39E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877721" y="3018074"/>
              <a:ext cx="6436557" cy="22436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9157">
                      <a:extLst>
                        <a:ext uri="{9D8B030D-6E8A-4147-A177-3AD203B41FA5}">
                          <a16:colId xmlns:a16="http://schemas.microsoft.com/office/drawing/2014/main" val="1575625112"/>
                        </a:ext>
                      </a:extLst>
                    </a:gridCol>
                    <a:gridCol w="1019480">
                      <a:extLst>
                        <a:ext uri="{9D8B030D-6E8A-4147-A177-3AD203B41FA5}">
                          <a16:colId xmlns:a16="http://schemas.microsoft.com/office/drawing/2014/main" val="3135876050"/>
                        </a:ext>
                      </a:extLst>
                    </a:gridCol>
                    <a:gridCol w="1245230">
                      <a:extLst>
                        <a:ext uri="{9D8B030D-6E8A-4147-A177-3AD203B41FA5}">
                          <a16:colId xmlns:a16="http://schemas.microsoft.com/office/drawing/2014/main" val="432990066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1643477380"/>
                        </a:ext>
                      </a:extLst>
                    </a:gridCol>
                    <a:gridCol w="1287887">
                      <a:extLst>
                        <a:ext uri="{9D8B030D-6E8A-4147-A177-3AD203B41FA5}">
                          <a16:colId xmlns:a16="http://schemas.microsoft.com/office/drawing/2014/main" val="4175398222"/>
                        </a:ext>
                      </a:extLst>
                    </a:gridCol>
                    <a:gridCol w="1336523">
                      <a:extLst>
                        <a:ext uri="{9D8B030D-6E8A-4147-A177-3AD203B41FA5}">
                          <a16:colId xmlns:a16="http://schemas.microsoft.com/office/drawing/2014/main" val="205523538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fr-FR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aseline="0" dirty="0"/>
                            <a:t>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fr-FR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1" i="0" baseline="0" smtClean="0">
                                        <a:latin typeface="Cambria Math" panose="02040503050406030204" pitchFamily="18" charset="0"/>
                                      </a:rPr>
                                      <m:t>𝐝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i="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1" i="1" baseline="0" smtClean="0"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p>
                                    <m:r>
                                      <a:rPr lang="fr-FR" b="1" i="1" baseline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1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 baseline="0" smtClean="0">
                                        <a:latin typeface="Cambria Math" panose="020405030504060302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b="1" i="1" baseline="0" smtClean="0"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98075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</a:t>
                          </a:r>
                          <a:r>
                            <a:rPr lang="fr-FR" sz="1400" baseline="0" dirty="0"/>
                            <a:t>e</a:t>
                          </a:r>
                          <a:r>
                            <a:rPr lang="fr-FR" sz="1400" dirty="0"/>
                            <a:t>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e/3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+e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7210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dirty="0"/>
                            <a:t>spin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581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matière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 mat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antimatière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antimatière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matière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23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dirty="0"/>
                            <a:t>couleur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couleur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err="1"/>
                            <a:t>anticouleur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blanc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blanc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6290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dirty="0"/>
                            <a:t>baryon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-1/3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5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4670F9B2-1A0B-45A0-9CED-FBE3482C39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4450391"/>
                  </p:ext>
                </p:extLst>
              </p:nvPr>
            </p:nvGraphicFramePr>
            <p:xfrm>
              <a:off x="2877721" y="3018074"/>
              <a:ext cx="6436557" cy="224364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9157">
                      <a:extLst>
                        <a:ext uri="{9D8B030D-6E8A-4147-A177-3AD203B41FA5}">
                          <a16:colId xmlns:a16="http://schemas.microsoft.com/office/drawing/2014/main" val="1575625112"/>
                        </a:ext>
                      </a:extLst>
                    </a:gridCol>
                    <a:gridCol w="1019480">
                      <a:extLst>
                        <a:ext uri="{9D8B030D-6E8A-4147-A177-3AD203B41FA5}">
                          <a16:colId xmlns:a16="http://schemas.microsoft.com/office/drawing/2014/main" val="3135876050"/>
                        </a:ext>
                      </a:extLst>
                    </a:gridCol>
                    <a:gridCol w="1245230">
                      <a:extLst>
                        <a:ext uri="{9D8B030D-6E8A-4147-A177-3AD203B41FA5}">
                          <a16:colId xmlns:a16="http://schemas.microsoft.com/office/drawing/2014/main" val="432990066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1643477380"/>
                        </a:ext>
                      </a:extLst>
                    </a:gridCol>
                    <a:gridCol w="1287887">
                      <a:extLst>
                        <a:ext uri="{9D8B030D-6E8A-4147-A177-3AD203B41FA5}">
                          <a16:colId xmlns:a16="http://schemas.microsoft.com/office/drawing/2014/main" val="4175398222"/>
                        </a:ext>
                      </a:extLst>
                    </a:gridCol>
                    <a:gridCol w="1336523">
                      <a:extLst>
                        <a:ext uri="{9D8B030D-6E8A-4147-A177-3AD203B41FA5}">
                          <a16:colId xmlns:a16="http://schemas.microsoft.com/office/drawing/2014/main" val="2055235382"/>
                        </a:ext>
                      </a:extLst>
                    </a:gridCol>
                  </a:tblGrid>
                  <a:tr h="389446">
                    <a:tc>
                      <a:txBody>
                        <a:bodyPr/>
                        <a:lstStyle/>
                        <a:p>
                          <a:pPr algn="ctr"/>
                          <a:endParaRPr lang="fr-FR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aseline="0" dirty="0"/>
                            <a:t>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90196" t="-7813" r="-230392" b="-498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295283" t="-7813" r="-105660" b="-498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382648" t="-7813" r="-2283" b="-4984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98075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</a:t>
                          </a:r>
                          <a:r>
                            <a:rPr lang="fr-FR" sz="1400" baseline="0" dirty="0"/>
                            <a:t>e</a:t>
                          </a:r>
                          <a:r>
                            <a:rPr lang="fr-FR" sz="1400" dirty="0"/>
                            <a:t>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e/3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+e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7210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dirty="0"/>
                            <a:t>spin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5817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matière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 mat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antimatière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antimatière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matière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23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dirty="0"/>
                            <a:t>couleur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couleur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err="1"/>
                            <a:t>anticouleur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blanc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blanc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6290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800" dirty="0"/>
                            <a:t>baryon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-1/3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75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0C6A9767-235F-AE5F-188D-E030759716D8}"/>
              </a:ext>
            </a:extLst>
          </p:cNvPr>
          <p:cNvSpPr txBox="1"/>
          <p:nvPr/>
        </p:nvSpPr>
        <p:spPr>
          <a:xfrm>
            <a:off x="7032451" y="325314"/>
            <a:ext cx="39023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Lois de conservation - exemple</a:t>
            </a:r>
          </a:p>
        </p:txBody>
      </p:sp>
    </p:spTree>
    <p:extLst>
      <p:ext uri="{BB962C8B-B14F-4D97-AF65-F5344CB8AC3E}">
        <p14:creationId xmlns:p14="http://schemas.microsoft.com/office/powerpoint/2010/main" val="1418245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B8CF-D9C7-11A5-B685-ABF9D29F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1EA5B12-EC91-5630-F1D5-81428DC2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A11FD41-F06D-B9E2-C358-BB3DFA99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678B50B-0727-9BBB-FA23-6D8277BD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4DC145-A8B0-3E98-D8C3-6455A714F818}"/>
              </a:ext>
            </a:extLst>
          </p:cNvPr>
          <p:cNvSpPr txBox="1"/>
          <p:nvPr/>
        </p:nvSpPr>
        <p:spPr>
          <a:xfrm>
            <a:off x="1669776" y="1396055"/>
            <a:ext cx="9730407" cy="2923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et par leurs symétries internes, dont une des plus importantes est le spin.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symétries (lois de conservation) jouent un rôle majeur dans les propriétés des particules composites.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E2038E-CE3D-5E28-25D5-28E0A4CE432E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1421684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9490565" y="4190299"/>
            <a:ext cx="1390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</a:t>
            </a:r>
            <a:r>
              <a:rPr lang="fr-FR" sz="1000" dirty="0" err="1"/>
              <a:t>Wikipedia</a:t>
            </a:r>
            <a:endParaRPr lang="en-GB" sz="1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DA5CC3-D054-44F3-9972-164A96ED4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2" y="1213566"/>
            <a:ext cx="4248319" cy="3429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FAE2D0-C255-426B-A643-9FDEAEFF5DBD}"/>
              </a:ext>
            </a:extLst>
          </p:cNvPr>
          <p:cNvSpPr txBox="1"/>
          <p:nvPr/>
        </p:nvSpPr>
        <p:spPr>
          <a:xfrm>
            <a:off x="1901743" y="1201717"/>
            <a:ext cx="447932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 modèle « standard » a établi le </a:t>
            </a:r>
            <a:r>
              <a:rPr lang="fr-FR" sz="1400" dirty="0">
                <a:solidFill>
                  <a:srgbClr val="FF0000"/>
                </a:solidFill>
              </a:rPr>
              <a:t>tableau des briques élémentaires de l’univers* </a:t>
            </a:r>
            <a:r>
              <a:rPr lang="fr-FR" sz="1400" dirty="0"/>
              <a:t>+ antimatière</a:t>
            </a:r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6CD51706-AE50-4764-9D98-81B87FD3F812}"/>
              </a:ext>
            </a:extLst>
          </p:cNvPr>
          <p:cNvSpPr/>
          <p:nvPr/>
        </p:nvSpPr>
        <p:spPr>
          <a:xfrm>
            <a:off x="7173460" y="4809689"/>
            <a:ext cx="190500" cy="295275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DB8817-87C0-402C-BD81-506B225CE8D3}"/>
              </a:ext>
            </a:extLst>
          </p:cNvPr>
          <p:cNvSpPr txBox="1"/>
          <p:nvPr/>
        </p:nvSpPr>
        <p:spPr>
          <a:xfrm>
            <a:off x="6712969" y="5136997"/>
            <a:ext cx="1571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Matière « ordinaire », basse énergie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6" name="Flèche : angle droit 5">
            <a:extLst>
              <a:ext uri="{FF2B5EF4-FFF2-40B4-BE49-F238E27FC236}">
                <a16:creationId xmlns:a16="http://schemas.microsoft.com/office/drawing/2014/main" id="{25822D49-805A-455F-B698-D6D352300BCF}"/>
              </a:ext>
            </a:extLst>
          </p:cNvPr>
          <p:cNvSpPr/>
          <p:nvPr/>
        </p:nvSpPr>
        <p:spPr>
          <a:xfrm>
            <a:off x="7824450" y="5069619"/>
            <a:ext cx="2007909" cy="286799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E1498E-5EF2-42E0-9AC7-F23F91FC6E92}"/>
              </a:ext>
            </a:extLst>
          </p:cNvPr>
          <p:cNvSpPr txBox="1"/>
          <p:nvPr/>
        </p:nvSpPr>
        <p:spPr>
          <a:xfrm>
            <a:off x="1901743" y="5478723"/>
            <a:ext cx="3945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hlinkClick r:id="rId3"/>
              </a:rPr>
              <a:t>Voir aussi, le cours en ligne de l’Observatoire de Paris</a:t>
            </a:r>
            <a:endParaRPr lang="fr-FR" sz="11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7FCD183-7342-2D3D-A728-CC2127AFDC6A}"/>
              </a:ext>
            </a:extLst>
          </p:cNvPr>
          <p:cNvGrpSpPr/>
          <p:nvPr/>
        </p:nvGrpSpPr>
        <p:grpSpPr>
          <a:xfrm>
            <a:off x="2241027" y="4286812"/>
            <a:ext cx="3298734" cy="1107618"/>
            <a:chOff x="2129219" y="3917408"/>
            <a:chExt cx="3360231" cy="1107618"/>
          </a:xfrm>
        </p:grpSpPr>
        <p:pic>
          <p:nvPicPr>
            <p:cNvPr id="16" name="Image 15">
              <a:hlinkClick r:id="rId4"/>
              <a:extLst>
                <a:ext uri="{FF2B5EF4-FFF2-40B4-BE49-F238E27FC236}">
                  <a16:creationId xmlns:a16="http://schemas.microsoft.com/office/drawing/2014/main" id="{491931A8-F08C-3B31-212C-314C7D4BD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50" t="39200" r="60205" b="24899"/>
            <a:stretch/>
          </p:blipFill>
          <p:spPr>
            <a:xfrm>
              <a:off x="2862479" y="4155414"/>
              <a:ext cx="1500516" cy="8696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089C2F8-A89C-5A4A-33FA-FC6BA34BF809}"/>
                </a:ext>
              </a:extLst>
            </p:cNvPr>
            <p:cNvSpPr txBox="1"/>
            <p:nvPr/>
          </p:nvSpPr>
          <p:spPr>
            <a:xfrm>
              <a:off x="2129219" y="3917408"/>
              <a:ext cx="3360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Cliquez pour un exposé sur le modèle standard</a:t>
              </a:r>
            </a:p>
          </p:txBody>
        </p: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2EED0AE-E1E6-4210-5C8A-FA5328C844AC}"/>
              </a:ext>
            </a:extLst>
          </p:cNvPr>
          <p:cNvSpPr/>
          <p:nvPr/>
        </p:nvSpPr>
        <p:spPr>
          <a:xfrm>
            <a:off x="6889170" y="1479600"/>
            <a:ext cx="704861" cy="3253724"/>
          </a:xfrm>
          <a:prstGeom prst="roundRect">
            <a:avLst/>
          </a:prstGeom>
          <a:solidFill>
            <a:srgbClr val="1CFA56">
              <a:alpha val="3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FB25774-0C73-0226-75C2-6E5F69B9D3E3}"/>
              </a:ext>
            </a:extLst>
          </p:cNvPr>
          <p:cNvSpPr txBox="1"/>
          <p:nvPr/>
        </p:nvSpPr>
        <p:spPr>
          <a:xfrm>
            <a:off x="6374166" y="380238"/>
            <a:ext cx="4718973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objets quantiques élémentaires (2022)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D2F3BD5-E6D0-C6F7-1581-D84EF7D0A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794" y="2194442"/>
            <a:ext cx="4163837" cy="11457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A26BAF-556A-583D-C28E-5465241E96C4}"/>
              </a:ext>
            </a:extLst>
          </p:cNvPr>
          <p:cNvSpPr/>
          <p:nvPr/>
        </p:nvSpPr>
        <p:spPr>
          <a:xfrm>
            <a:off x="1901743" y="2194442"/>
            <a:ext cx="299051" cy="108141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2A66447-17D2-C47A-A0B1-DE588749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94" y="2520857"/>
            <a:ext cx="569039" cy="4592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0F464E8-7F53-6D91-EC39-2645DFC434B8}"/>
              </a:ext>
            </a:extLst>
          </p:cNvPr>
          <p:cNvSpPr txBox="1"/>
          <p:nvPr/>
        </p:nvSpPr>
        <p:spPr>
          <a:xfrm>
            <a:off x="1811045" y="3618084"/>
            <a:ext cx="471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*Un détail ?</a:t>
            </a:r>
          </a:p>
          <a:p>
            <a:r>
              <a:rPr lang="fr-FR" sz="1400" i="1" dirty="0"/>
              <a:t>Où est la matière noire (4 à 5 fois plus abondante</a:t>
            </a:r>
            <a:r>
              <a:rPr lang="fr-FR" dirty="0"/>
              <a:t>) ? </a:t>
            </a:r>
          </a:p>
        </p:txBody>
      </p:sp>
    </p:spTree>
    <p:extLst>
      <p:ext uri="{BB962C8B-B14F-4D97-AF65-F5344CB8AC3E}">
        <p14:creationId xmlns:p14="http://schemas.microsoft.com/office/powerpoint/2010/main" val="30016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6" grpId="0" animBg="1"/>
      <p:bldP spid="8" grpId="0"/>
      <p:bldP spid="15" grpId="0" animBg="1"/>
      <p:bldP spid="22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D54FACB-C95B-4D91-B5C5-0071AB38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3C9DF3A-BB02-43F7-A5E7-0AEE7A5A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F856122-7ED4-4B2B-88D5-627F3AB2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CC74972B-66AA-4BE6-B5A6-20CDC7E70A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693699"/>
                  </p:ext>
                </p:extLst>
              </p:nvPr>
            </p:nvGraphicFramePr>
            <p:xfrm>
              <a:off x="3393345" y="1147759"/>
              <a:ext cx="6672417" cy="43473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79629">
                      <a:extLst>
                        <a:ext uri="{9D8B030D-6E8A-4147-A177-3AD203B41FA5}">
                          <a16:colId xmlns:a16="http://schemas.microsoft.com/office/drawing/2014/main" val="1244409422"/>
                        </a:ext>
                      </a:extLst>
                    </a:gridCol>
                    <a:gridCol w="1282046">
                      <a:extLst>
                        <a:ext uri="{9D8B030D-6E8A-4147-A177-3AD203B41FA5}">
                          <a16:colId xmlns:a16="http://schemas.microsoft.com/office/drawing/2014/main" val="203267482"/>
                        </a:ext>
                      </a:extLst>
                    </a:gridCol>
                    <a:gridCol w="1239953">
                      <a:extLst>
                        <a:ext uri="{9D8B030D-6E8A-4147-A177-3AD203B41FA5}">
                          <a16:colId xmlns:a16="http://schemas.microsoft.com/office/drawing/2014/main" val="3470254301"/>
                        </a:ext>
                      </a:extLst>
                    </a:gridCol>
                    <a:gridCol w="1163882">
                      <a:extLst>
                        <a:ext uri="{9D8B030D-6E8A-4147-A177-3AD203B41FA5}">
                          <a16:colId xmlns:a16="http://schemas.microsoft.com/office/drawing/2014/main" val="2770866562"/>
                        </a:ext>
                      </a:extLst>
                    </a:gridCol>
                    <a:gridCol w="1006907">
                      <a:extLst>
                        <a:ext uri="{9D8B030D-6E8A-4147-A177-3AD203B41FA5}">
                          <a16:colId xmlns:a16="http://schemas.microsoft.com/office/drawing/2014/main" val="18241675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Proton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Quark (6)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Electron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Photon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7035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Gravitationnelle (masse au repos))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938,272</a:t>
                          </a:r>
                          <a:r>
                            <a:rPr lang="fr-FR" sz="1200" dirty="0"/>
                            <a:t> MeV/c²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de 2,2 à </a:t>
                          </a:r>
                        </a:p>
                        <a:p>
                          <a:pPr algn="ctr"/>
                          <a:r>
                            <a:rPr lang="fr-FR" sz="1200" dirty="0"/>
                            <a:t>1,7 10</a:t>
                          </a:r>
                          <a:r>
                            <a:rPr lang="fr-FR" sz="1200" baseline="30000" dirty="0"/>
                            <a:t>5</a:t>
                          </a:r>
                          <a:r>
                            <a:rPr lang="fr-FR" sz="1200" dirty="0"/>
                            <a:t> MeV/c²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0,511 MeV/c²</a:t>
                          </a:r>
                        </a:p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i="1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435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électrique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𝑞</m:t>
                                </m:r>
                              </m:oMath>
                            </m:oMathPara>
                          </a14:m>
                          <a:endParaRPr lang="fr-FR" sz="1200" b="0" kern="1200" dirty="0">
                            <a:solidFill>
                              <a:schemeClr val="dk1"/>
                            </a:solidFill>
                            <a:effectLst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fr-FR" sz="1100" dirty="0"/>
                            <a:t>(1,602×10</a:t>
                          </a:r>
                          <a:r>
                            <a:rPr lang="fr-FR" sz="1100" baseline="30000" dirty="0"/>
                            <a:t>-19</a:t>
                          </a:r>
                          <a:r>
                            <a:rPr lang="fr-FR" sz="1100" dirty="0"/>
                            <a:t> 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fr-FR" sz="12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12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GB" sz="12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GB" sz="12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GB" sz="12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sz="1200" b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ou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2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GB" sz="12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GB" sz="1200" b="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fr-FR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kern="1200" dirty="0">
                              <a:solidFill>
                                <a:schemeClr val="dk1"/>
                              </a:solidFill>
                              <a:effectLst/>
                              <a:ea typeface="+mn-ea"/>
                              <a:cs typeface="+mn-cs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oMath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i="1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29371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de couleur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 (blanc)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R(</a:t>
                          </a:r>
                          <a:r>
                            <a:rPr lang="fr-FR" sz="1200" dirty="0" err="1"/>
                            <a:t>ed</a:t>
                          </a:r>
                          <a:r>
                            <a:rPr lang="fr-FR" sz="1200" dirty="0"/>
                            <a:t>), G(</a:t>
                          </a:r>
                          <a:r>
                            <a:rPr lang="fr-FR" sz="1200" dirty="0" err="1"/>
                            <a:t>reen</a:t>
                          </a:r>
                          <a:r>
                            <a:rPr lang="fr-FR" sz="1200" dirty="0"/>
                            <a:t>), ou B(lue)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97675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électrofaible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≈ 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±</m:t>
                                </m:r>
                                <m:f>
                                  <m:fPr>
                                    <m:ctrlPr>
                                      <a:rPr lang="fr-FR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lang="fr-FR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fr-FR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075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Spin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b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200" b="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4884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Symétrie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Fermion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Fermion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Fermion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Boson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6843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890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Famille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Composite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Baryon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Lepton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Lepton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72917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CC74972B-66AA-4BE6-B5A6-20CDC7E70A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1693699"/>
                  </p:ext>
                </p:extLst>
              </p:nvPr>
            </p:nvGraphicFramePr>
            <p:xfrm>
              <a:off x="3393345" y="1147759"/>
              <a:ext cx="6672417" cy="43473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79629">
                      <a:extLst>
                        <a:ext uri="{9D8B030D-6E8A-4147-A177-3AD203B41FA5}">
                          <a16:colId xmlns:a16="http://schemas.microsoft.com/office/drawing/2014/main" val="1244409422"/>
                        </a:ext>
                      </a:extLst>
                    </a:gridCol>
                    <a:gridCol w="1282046">
                      <a:extLst>
                        <a:ext uri="{9D8B030D-6E8A-4147-A177-3AD203B41FA5}">
                          <a16:colId xmlns:a16="http://schemas.microsoft.com/office/drawing/2014/main" val="203267482"/>
                        </a:ext>
                      </a:extLst>
                    </a:gridCol>
                    <a:gridCol w="1239953">
                      <a:extLst>
                        <a:ext uri="{9D8B030D-6E8A-4147-A177-3AD203B41FA5}">
                          <a16:colId xmlns:a16="http://schemas.microsoft.com/office/drawing/2014/main" val="3470254301"/>
                        </a:ext>
                      </a:extLst>
                    </a:gridCol>
                    <a:gridCol w="1163882">
                      <a:extLst>
                        <a:ext uri="{9D8B030D-6E8A-4147-A177-3AD203B41FA5}">
                          <a16:colId xmlns:a16="http://schemas.microsoft.com/office/drawing/2014/main" val="2770866562"/>
                        </a:ext>
                      </a:extLst>
                    </a:gridCol>
                    <a:gridCol w="1006907">
                      <a:extLst>
                        <a:ext uri="{9D8B030D-6E8A-4147-A177-3AD203B41FA5}">
                          <a16:colId xmlns:a16="http://schemas.microsoft.com/office/drawing/2014/main" val="18241675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Proton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Quark (6)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Electron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Photon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7035729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Gravitationnelle (masse au repos))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938,272</a:t>
                          </a:r>
                          <a:r>
                            <a:rPr lang="fr-FR" sz="1200" dirty="0"/>
                            <a:t> MeV/c²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de 2,2 à </a:t>
                          </a:r>
                        </a:p>
                        <a:p>
                          <a:pPr algn="ctr"/>
                          <a:r>
                            <a:rPr lang="fr-FR" sz="1200" dirty="0"/>
                            <a:t>1,7 10</a:t>
                          </a:r>
                          <a:r>
                            <a:rPr lang="fr-FR" sz="1200" baseline="30000" dirty="0"/>
                            <a:t>5</a:t>
                          </a:r>
                          <a:r>
                            <a:rPr lang="fr-FR" sz="1200" dirty="0"/>
                            <a:t> MeV/c²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0,511 MeV/c²</a:t>
                          </a:r>
                        </a:p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i="1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435685"/>
                      </a:ext>
                    </a:extLst>
                  </a:tr>
                  <a:tr h="44196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électrique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54502" t="-249315" r="-267299" b="-632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64532" t="-249315" r="-177833" b="-632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85417" t="-249315" r="-88021" b="-632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i="1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29371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de couleur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 (blanc)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R(</a:t>
                          </a:r>
                          <a:r>
                            <a:rPr lang="fr-FR" sz="1200" dirty="0" err="1"/>
                            <a:t>ed</a:t>
                          </a:r>
                          <a:r>
                            <a:rPr lang="fr-FR" sz="1200" dirty="0"/>
                            <a:t>), G(</a:t>
                          </a:r>
                          <a:r>
                            <a:rPr lang="fr-FR" sz="1200" dirty="0" err="1"/>
                            <a:t>reen</a:t>
                          </a:r>
                          <a:r>
                            <a:rPr lang="fr-FR" sz="1200" dirty="0"/>
                            <a:t>), ou B(lue)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9767550"/>
                      </a:ext>
                    </a:extLst>
                  </a:tr>
                  <a:tr h="616649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Charge électrofaible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≈ 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64532" t="-356436" r="-177833" b="-2534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85417" t="-356436" r="-88021" b="-2534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075480"/>
                      </a:ext>
                    </a:extLst>
                  </a:tr>
                  <a:tr h="433769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Spin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54502" t="-649296" r="-267299" b="-260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64532" t="-649296" r="-177833" b="-260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385417" t="-649296" r="-88021" b="-260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4884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Symétrie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Fermion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Fermion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Fermion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Boson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6843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890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Famille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Composite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Baryon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Lepton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Lepton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72917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618493CF-5AA0-4177-A1E6-93D371DCADA0}"/>
              </a:ext>
            </a:extLst>
          </p:cNvPr>
          <p:cNvSpPr txBox="1"/>
          <p:nvPr/>
        </p:nvSpPr>
        <p:spPr>
          <a:xfrm>
            <a:off x="3903059" y="357066"/>
            <a:ext cx="630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Exemples de carte d’identité de particules quantiques</a:t>
            </a:r>
          </a:p>
        </p:txBody>
      </p:sp>
    </p:spTree>
    <p:extLst>
      <p:ext uri="{BB962C8B-B14F-4D97-AF65-F5344CB8AC3E}">
        <p14:creationId xmlns:p14="http://schemas.microsoft.com/office/powerpoint/2010/main" val="561139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6772276" y="352425"/>
            <a:ext cx="329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« </a:t>
            </a:r>
            <a:r>
              <a:rPr lang="fr-FR" dirty="0" err="1">
                <a:solidFill>
                  <a:srgbClr val="FF0000"/>
                </a:solidFill>
              </a:rPr>
              <a:t>Legos</a:t>
            </a:r>
            <a:r>
              <a:rPr lang="fr-FR" dirty="0">
                <a:solidFill>
                  <a:srgbClr val="FF0000"/>
                </a:solidFill>
              </a:rPr>
              <a:t> »  de l’Univers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76AA3D4-7CD8-42C9-9060-6FEB8D7C9A0B}"/>
              </a:ext>
            </a:extLst>
          </p:cNvPr>
          <p:cNvGrpSpPr/>
          <p:nvPr/>
        </p:nvGrpSpPr>
        <p:grpSpPr>
          <a:xfrm>
            <a:off x="7455906" y="1114194"/>
            <a:ext cx="3222509" cy="2690500"/>
            <a:chOff x="7455906" y="1114194"/>
            <a:chExt cx="3222509" cy="2690500"/>
          </a:xfrm>
        </p:grpSpPr>
        <p:sp>
          <p:nvSpPr>
            <p:cNvPr id="7" name="ZoneTexte 6"/>
            <p:cNvSpPr txBox="1"/>
            <p:nvPr/>
          </p:nvSpPr>
          <p:spPr>
            <a:xfrm>
              <a:off x="9287765" y="3558473"/>
              <a:ext cx="13906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</a:t>
              </a:r>
              <a:r>
                <a:rPr lang="fr-FR" sz="1000" dirty="0" err="1"/>
                <a:t>Wikipedia</a:t>
              </a:r>
              <a:endParaRPr lang="en-GB" sz="1000" dirty="0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DA5CC3-D054-44F3-9972-164A96ED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906" y="1114194"/>
              <a:ext cx="3014280" cy="243295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2FAE2D0-C255-426B-A643-9FDEAEFF5DBD}"/>
              </a:ext>
            </a:extLst>
          </p:cNvPr>
          <p:cNvSpPr txBox="1"/>
          <p:nvPr/>
        </p:nvSpPr>
        <p:spPr>
          <a:xfrm>
            <a:off x="2353901" y="1152907"/>
            <a:ext cx="4350191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Par exemple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 proton = 2 </a:t>
            </a:r>
            <a:r>
              <a:rPr lang="fr-FR" sz="1600" dirty="0">
                <a:solidFill>
                  <a:srgbClr val="7030A0"/>
                </a:solidFill>
              </a:rPr>
              <a:t>quarks u </a:t>
            </a:r>
            <a:r>
              <a:rPr lang="fr-FR" sz="1600" dirty="0"/>
              <a:t>+ 1 </a:t>
            </a:r>
            <a:r>
              <a:rPr lang="fr-FR" sz="1600" dirty="0">
                <a:solidFill>
                  <a:srgbClr val="7030A0"/>
                </a:solidFill>
              </a:rPr>
              <a:t>quark d</a:t>
            </a:r>
            <a:r>
              <a:rPr lang="fr-FR" sz="1600" dirty="0"/>
              <a:t>, « collés » par des </a:t>
            </a:r>
            <a:r>
              <a:rPr lang="fr-FR" sz="1600" dirty="0">
                <a:solidFill>
                  <a:srgbClr val="FF0000"/>
                </a:solidFill>
              </a:rPr>
              <a:t>gluons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1 neutron = 1 </a:t>
            </a:r>
            <a:r>
              <a:rPr lang="fr-FR" sz="1600" dirty="0">
                <a:solidFill>
                  <a:srgbClr val="7030A0"/>
                </a:solidFill>
              </a:rPr>
              <a:t>quark u </a:t>
            </a:r>
            <a:r>
              <a:rPr lang="fr-FR" sz="1600" dirty="0"/>
              <a:t>+ 2 </a:t>
            </a:r>
            <a:r>
              <a:rPr lang="fr-FR" sz="1600" dirty="0">
                <a:solidFill>
                  <a:srgbClr val="7030A0"/>
                </a:solidFill>
              </a:rPr>
              <a:t>quarks d</a:t>
            </a:r>
            <a:r>
              <a:rPr lang="fr-FR" sz="1600" dirty="0"/>
              <a:t>, « collés » par des </a:t>
            </a:r>
            <a:r>
              <a:rPr lang="fr-FR" sz="1600" dirty="0">
                <a:solidFill>
                  <a:srgbClr val="FF0000"/>
                </a:solidFill>
              </a:rPr>
              <a:t>gluons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FFA68D-E647-47C3-819E-ACB5D7D6C76C}"/>
              </a:ext>
            </a:extLst>
          </p:cNvPr>
          <p:cNvSpPr txBox="1"/>
          <p:nvPr/>
        </p:nvSpPr>
        <p:spPr>
          <a:xfrm>
            <a:off x="2353901" y="2690250"/>
            <a:ext cx="4369241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</a:t>
            </a:r>
            <a:r>
              <a:rPr lang="fr-FR" sz="1600" dirty="0">
                <a:solidFill>
                  <a:srgbClr val="FF0000"/>
                </a:solidFill>
              </a:rPr>
              <a:t>gluon</a:t>
            </a:r>
            <a:r>
              <a:rPr lang="fr-FR" sz="1600" dirty="0"/>
              <a:t> est le vecteur (porteur) de l’interaction nucléaire 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</a:t>
            </a:r>
            <a:r>
              <a:rPr lang="fr-FR" sz="1600" dirty="0">
                <a:solidFill>
                  <a:srgbClr val="FF0000"/>
                </a:solidFill>
              </a:rPr>
              <a:t>photon</a:t>
            </a:r>
            <a:r>
              <a:rPr lang="fr-FR" sz="1600" dirty="0"/>
              <a:t> est le vecteur de l’interaction électromagnétique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</a:t>
            </a:r>
            <a:r>
              <a:rPr lang="fr-FR" sz="1600" dirty="0">
                <a:solidFill>
                  <a:srgbClr val="FF0000"/>
                </a:solidFill>
              </a:rPr>
              <a:t>bosons Z et W </a:t>
            </a:r>
            <a:r>
              <a:rPr lang="fr-FR" sz="1600" dirty="0"/>
              <a:t>sont les vecteurs de l’interaction nucléaire faible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D37BD3-3259-4B69-9692-049B758B1F99}"/>
              </a:ext>
            </a:extLst>
          </p:cNvPr>
          <p:cNvSpPr txBox="1"/>
          <p:nvPr/>
        </p:nvSpPr>
        <p:spPr>
          <a:xfrm>
            <a:off x="3162718" y="5076360"/>
            <a:ext cx="422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Une histoire de famille compliquée</a:t>
            </a:r>
          </a:p>
          <a:p>
            <a:pPr algn="r"/>
            <a:r>
              <a:rPr lang="fr-FR" sz="1600" dirty="0">
                <a:solidFill>
                  <a:srgbClr val="FF0000"/>
                </a:solidFill>
              </a:rPr>
              <a:t>Qui interagit avec qui ?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FF48B8-1A16-4C09-B8DE-5B987D0C1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906" y="3867505"/>
            <a:ext cx="329212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53248C6-4E79-0B31-339F-0D0747C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D3130B-C22B-5A40-1D2C-66CCC208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ECD24E-9874-3528-010C-7694C27E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624845-1B43-61FE-AA2C-884EF0FF3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984383"/>
            <a:ext cx="6762938" cy="488923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6AD648-1A58-82B9-C0E4-98D2DFC9BFE0}"/>
              </a:ext>
            </a:extLst>
          </p:cNvPr>
          <p:cNvSpPr txBox="1"/>
          <p:nvPr/>
        </p:nvSpPr>
        <p:spPr>
          <a:xfrm>
            <a:off x="5848539" y="345457"/>
            <a:ext cx="573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carte des composants élémentaires de la matière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0DCF23-D7DC-90B1-148A-8B35AC4D3354}"/>
              </a:ext>
            </a:extLst>
          </p:cNvPr>
          <p:cNvSpPr txBox="1"/>
          <p:nvPr/>
        </p:nvSpPr>
        <p:spPr>
          <a:xfrm>
            <a:off x="9225481" y="4083432"/>
            <a:ext cx="213661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Un nouveau type de </a:t>
            </a:r>
            <a:r>
              <a:rPr lang="fr-FR" sz="1100" dirty="0" err="1">
                <a:solidFill>
                  <a:srgbClr val="FF0000"/>
                </a:solidFill>
              </a:rPr>
              <a:t>tétraquark</a:t>
            </a:r>
            <a:r>
              <a:rPr lang="fr-FR" sz="1100" dirty="0"/>
              <a:t> découvert</a:t>
            </a:r>
          </a:p>
          <a:p>
            <a:r>
              <a:rPr lang="fr-FR" sz="1100" dirty="0"/>
              <a:t>La collaboration </a:t>
            </a:r>
            <a:r>
              <a:rPr lang="fr-FR" sz="1100" dirty="0" err="1"/>
              <a:t>LHCb</a:t>
            </a:r>
            <a:r>
              <a:rPr lang="fr-FR" sz="1100" dirty="0"/>
              <a:t> a observé une particule exotique inédite, constituée de </a:t>
            </a:r>
            <a:r>
              <a:rPr lang="fr-FR" sz="1100" dirty="0">
                <a:solidFill>
                  <a:srgbClr val="0070C0"/>
                </a:solidFill>
              </a:rPr>
              <a:t>quatre quarks c</a:t>
            </a:r>
          </a:p>
          <a:p>
            <a:r>
              <a:rPr lang="fr-FR" sz="1000" dirty="0"/>
              <a:t>(CERN juillet 2020)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0C055C-6DFA-1556-B86F-6CB2E53B6B03}"/>
              </a:ext>
            </a:extLst>
          </p:cNvPr>
          <p:cNvSpPr txBox="1"/>
          <p:nvPr/>
        </p:nvSpPr>
        <p:spPr>
          <a:xfrm>
            <a:off x="9317915" y="1919334"/>
            <a:ext cx="1782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Sans compter l’antimatière</a:t>
            </a:r>
          </a:p>
          <a:p>
            <a:r>
              <a:rPr lang="fr-FR" sz="1400" dirty="0">
                <a:solidFill>
                  <a:srgbClr val="002060"/>
                </a:solidFill>
              </a:rPr>
              <a:t>…</a:t>
            </a:r>
          </a:p>
          <a:p>
            <a:r>
              <a:rPr lang="fr-FR" sz="1400" dirty="0">
                <a:solidFill>
                  <a:srgbClr val="002060"/>
                </a:solidFill>
              </a:rPr>
              <a:t>Et la matière noire en cosmologie</a:t>
            </a:r>
          </a:p>
        </p:txBody>
      </p:sp>
    </p:spTree>
    <p:extLst>
      <p:ext uri="{BB962C8B-B14F-4D97-AF65-F5344CB8AC3E}">
        <p14:creationId xmlns:p14="http://schemas.microsoft.com/office/powerpoint/2010/main" val="3461946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D4D1-AACC-0ABB-3DDD-D5C53FD1A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A825B93-BAA4-F165-644E-00375FAA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20A5E58-3722-3FA6-A4D8-8DCFB945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503377-D4FD-4CD4-35F7-E0DC2E92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0D2223-E617-A4FD-2D96-68C9D9FBF22F}"/>
              </a:ext>
            </a:extLst>
          </p:cNvPr>
          <p:cNvSpPr txBox="1"/>
          <p:nvPr/>
        </p:nvSpPr>
        <p:spPr>
          <a:xfrm>
            <a:off x="1669776" y="1396055"/>
            <a:ext cx="9730407" cy="33855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et par leurs symétries internes, dont une des plus importantes est le spin.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symétries (lois de conservation) jouent un rôle majeur dans les propriétés des particules composites.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fermions (spin1/2) ne peuvent pas occuper les mêmes états quantiques (principe d’exclusion) ; c’est le contraire pour les bosons (spin 0 ou 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6D5630-03BF-0BDC-7E9D-F1D45BDAB3FA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1595725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D19C9C-F7A6-0739-7268-9CFC622D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8A6B8F-4815-307C-7176-D1F7AE19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85F067-CD83-749C-8FE3-7C30BAFB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E83FC58-679B-4C03-7179-F72AEC28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5" t="13609" r="34897" b="7674"/>
          <a:stretch/>
        </p:blipFill>
        <p:spPr>
          <a:xfrm>
            <a:off x="2702367" y="787782"/>
            <a:ext cx="6829099" cy="534265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49B272F-E49D-88DC-2A7D-95DF8A5CBF32}"/>
              </a:ext>
            </a:extLst>
          </p:cNvPr>
          <p:cNvSpPr txBox="1"/>
          <p:nvPr/>
        </p:nvSpPr>
        <p:spPr>
          <a:xfrm>
            <a:off x="7749766" y="395926"/>
            <a:ext cx="343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Une partie des baryons !!!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7936AA-D773-44AC-7B08-0CB2ED8A5A97}"/>
              </a:ext>
            </a:extLst>
          </p:cNvPr>
          <p:cNvSpPr txBox="1"/>
          <p:nvPr/>
        </p:nvSpPr>
        <p:spPr>
          <a:xfrm>
            <a:off x="9643882" y="3259054"/>
            <a:ext cx="127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Souce</a:t>
            </a:r>
            <a:r>
              <a:rPr lang="fr-FR" sz="1000" dirty="0"/>
              <a:t> Wikipédia</a:t>
            </a:r>
          </a:p>
          <a:p>
            <a:r>
              <a:rPr lang="fr-FR" sz="1000" dirty="0"/>
              <a:t>« </a:t>
            </a:r>
            <a:r>
              <a:rPr lang="fr-FR" sz="1000" dirty="0" err="1"/>
              <a:t>Lists</a:t>
            </a:r>
            <a:r>
              <a:rPr lang="fr-FR" sz="1000" dirty="0"/>
              <a:t> of baryons </a:t>
            </a:r>
            <a:r>
              <a:rPr lang="fr-FR" sz="8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46326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A4934A98-F935-4A86-9EB0-3D53ED9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5B72BE1-D702-4766-B339-A0878F7C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60001C2-795D-4CFE-9ED8-58867D60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F56B6F-995C-4D78-B322-38106D02E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336" y="1668043"/>
            <a:ext cx="2857500" cy="20193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A8C5B3-2E44-4625-99DD-75DB7BF4E475}"/>
              </a:ext>
            </a:extLst>
          </p:cNvPr>
          <p:cNvSpPr/>
          <p:nvPr/>
        </p:nvSpPr>
        <p:spPr>
          <a:xfrm>
            <a:off x="5606221" y="352859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diagrammes de Feynman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FD0E21-4F8D-458C-98A3-07E7F69C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881" y="1668044"/>
            <a:ext cx="3412307" cy="216412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236B11-DDDC-45F8-B71F-47FF165366A9}"/>
              </a:ext>
            </a:extLst>
          </p:cNvPr>
          <p:cNvSpPr/>
          <p:nvPr/>
        </p:nvSpPr>
        <p:spPr>
          <a:xfrm>
            <a:off x="3000734" y="387544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www.matierevolution.fr/spip.php?article5234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4DB3ED-1077-4864-9562-86C33C7D6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087" y="3998557"/>
            <a:ext cx="1287489" cy="18188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7823B5-A7DB-4DD4-AB96-BF070C4F1E18}"/>
              </a:ext>
            </a:extLst>
          </p:cNvPr>
          <p:cNvSpPr txBox="1"/>
          <p:nvPr/>
        </p:nvSpPr>
        <p:spPr>
          <a:xfrm>
            <a:off x="3056880" y="4633196"/>
            <a:ext cx="51224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Un outil pour décrire/prédire le comportement des particules élémentaires en interaction</a:t>
            </a:r>
          </a:p>
        </p:txBody>
      </p:sp>
    </p:spTree>
    <p:extLst>
      <p:ext uri="{BB962C8B-B14F-4D97-AF65-F5344CB8AC3E}">
        <p14:creationId xmlns:p14="http://schemas.microsoft.com/office/powerpoint/2010/main" val="246093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E0D832E-BB6E-4E43-AD74-34238B7F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2025-2026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D05110-68EF-49C8-A504-A36BDFFF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347EFF-52FB-42EF-8F5B-5F34A5E82654}"/>
              </a:ext>
            </a:extLst>
          </p:cNvPr>
          <p:cNvSpPr txBox="1"/>
          <p:nvPr/>
        </p:nvSpPr>
        <p:spPr>
          <a:xfrm>
            <a:off x="1695909" y="1288544"/>
            <a:ext cx="3627785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Les fentes d’Young (1801)</a:t>
            </a:r>
          </a:p>
          <a:p>
            <a:r>
              <a:rPr lang="fr-FR" sz="1100" dirty="0"/>
              <a:t>Expérience considérée par beaucoup comme la plus belle expérience de Physique.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2A320B-D4B6-4E29-9832-E483311E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532" y="1296242"/>
            <a:ext cx="3136899" cy="130704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DA93A-04CE-4507-8C7A-16489070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E3089E-354C-7056-BA8A-77C07DA1419D}"/>
              </a:ext>
            </a:extLst>
          </p:cNvPr>
          <p:cNvSpPr txBox="1"/>
          <p:nvPr/>
        </p:nvSpPr>
        <p:spPr>
          <a:xfrm>
            <a:off x="6778487" y="291684"/>
            <a:ext cx="459500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Bifurcation vers la mécanique quantique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98F924E-8147-3EB1-97B6-2BC6B764D90D}"/>
              </a:ext>
            </a:extLst>
          </p:cNvPr>
          <p:cNvGrpSpPr/>
          <p:nvPr/>
        </p:nvGrpSpPr>
        <p:grpSpPr>
          <a:xfrm>
            <a:off x="9550366" y="1014457"/>
            <a:ext cx="1552069" cy="2138158"/>
            <a:chOff x="9550366" y="1014457"/>
            <a:chExt cx="1552069" cy="213815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88910F-811A-1803-D516-28A71C03D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8682" y="1014457"/>
              <a:ext cx="1375439" cy="180050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44B5A10-05CD-EF3F-8B1B-673225A16443}"/>
                </a:ext>
              </a:extLst>
            </p:cNvPr>
            <p:cNvSpPr txBox="1"/>
            <p:nvPr/>
          </p:nvSpPr>
          <p:spPr>
            <a:xfrm>
              <a:off x="9550366" y="2891005"/>
              <a:ext cx="1552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Source </a:t>
              </a:r>
              <a:r>
                <a:rPr lang="fr-FR" sz="1100" dirty="0" err="1"/>
                <a:t>Wikipedia</a:t>
              </a:r>
              <a:endParaRPr lang="fr-FR" sz="1100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DA66527-201F-0A75-645A-0290A8ACDEA6}"/>
              </a:ext>
            </a:extLst>
          </p:cNvPr>
          <p:cNvSpPr txBox="1"/>
          <p:nvPr/>
        </p:nvSpPr>
        <p:spPr>
          <a:xfrm>
            <a:off x="5916515" y="4396749"/>
            <a:ext cx="35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2" descr="Résultat de recherche d'images pour &quot;photoélectrique definition&quot;">
            <a:extLst>
              <a:ext uri="{FF2B5EF4-FFF2-40B4-BE49-F238E27FC236}">
                <a16:creationId xmlns:a16="http://schemas.microsoft.com/office/drawing/2014/main" id="{EC45E030-DE09-2333-A265-5440284BF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844" y="3208841"/>
            <a:ext cx="1934014" cy="120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71973D-622E-B932-CF5A-99632EE87240}"/>
              </a:ext>
            </a:extLst>
          </p:cNvPr>
          <p:cNvSpPr txBox="1"/>
          <p:nvPr/>
        </p:nvSpPr>
        <p:spPr>
          <a:xfrm>
            <a:off x="1728472" y="2986596"/>
            <a:ext cx="633724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Effet photoélectrique (Einstein 1905)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AD7246A-0CDA-677B-FE06-A135C9886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38" y="3489750"/>
            <a:ext cx="1016332" cy="731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4898DE7-C6D9-6254-D382-BE1DC0E5BA17}"/>
                  </a:ext>
                </a:extLst>
              </p:cNvPr>
              <p:cNvSpPr txBox="1"/>
              <p:nvPr/>
            </p:nvSpPr>
            <p:spPr>
              <a:xfrm>
                <a:off x="3049133" y="3535321"/>
                <a:ext cx="5016586" cy="899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noProof="0" dirty="0"/>
                  <a:t>Pourquoi un seuil pour l’émission des électrons ?</a:t>
                </a:r>
              </a:p>
              <a:p>
                <a:r>
                  <a:rPr lang="fr-FR" sz="1600" noProof="0" dirty="0"/>
                  <a:t>Si </a:t>
                </a:r>
                <a14:m>
                  <m:oMath xmlns:m="http://schemas.openxmlformats.org/officeDocument/2006/math">
                    <m:r>
                      <a:rPr lang="fr-FR" sz="16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fr-FR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𝑐𝑟𝑖𝑡𝑖𝑞𝑢𝑒</m:t>
                        </m:r>
                      </m:sub>
                    </m:sSub>
                  </m:oMath>
                </a14:m>
                <a:r>
                  <a:rPr lang="fr-FR" sz="1600" noProof="0" dirty="0"/>
                  <a:t>  Rien , pas d’émission</a:t>
                </a:r>
              </a:p>
              <a:p>
                <a:r>
                  <a:rPr lang="fr-FR" sz="1600" noProof="0" dirty="0"/>
                  <a:t>Si </a:t>
                </a:r>
                <a14:m>
                  <m:oMath xmlns:m="http://schemas.openxmlformats.org/officeDocument/2006/math">
                    <m:r>
                      <a:rPr lang="fr-FR" sz="16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fr-FR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𝑐𝑟𝑖𝑡𝑖𝑞𝑢𝑒</m:t>
                        </m:r>
                      </m:sub>
                    </m:sSub>
                  </m:oMath>
                </a14:m>
                <a:r>
                  <a:rPr lang="fr-FR" sz="1600" noProof="0" dirty="0"/>
                  <a:t>   Emission d’électrons   </a:t>
                </a:r>
                <a14:m>
                  <m:oMath xmlns:m="http://schemas.openxmlformats.org/officeDocument/2006/math">
                    <m:r>
                      <a:rPr lang="fr-FR" sz="1600" i="1" noProof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600" i="1" noProof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1600" i="1" noProof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fr-FR" sz="16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1600" i="1" noProof="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4898DE7-C6D9-6254-D382-BE1DC0E5B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33" y="3535321"/>
                <a:ext cx="5016586" cy="899733"/>
              </a:xfrm>
              <a:prstGeom prst="rect">
                <a:avLst/>
              </a:prstGeom>
              <a:blipFill>
                <a:blip r:embed="rId6"/>
                <a:stretch>
                  <a:fillRect l="-608" t="-2027" b="-13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98E9977-7DEC-E4DA-E51F-4345F2AF21B5}"/>
                  </a:ext>
                </a:extLst>
              </p:cNvPr>
              <p:cNvSpPr txBox="1"/>
              <p:nvPr/>
            </p:nvSpPr>
            <p:spPr>
              <a:xfrm>
                <a:off x="1870330" y="4663565"/>
                <a:ext cx="4974018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</a:rPr>
                  <a:t>La lumière interagit avec la matière par paquets (photons) d’énergie </a:t>
                </a:r>
                <a14:m>
                  <m:oMath xmlns:m="http://schemas.openxmlformats.org/officeDocument/2006/math">
                    <m:r>
                      <a:rPr lang="fr-FR" sz="1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1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98E9977-7DEC-E4DA-E51F-4345F2AF2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330" y="4663565"/>
                <a:ext cx="4974018" cy="523220"/>
              </a:xfrm>
              <a:prstGeom prst="rect">
                <a:avLst/>
              </a:prstGeom>
              <a:blipFill>
                <a:blip r:embed="rId7"/>
                <a:stretch>
                  <a:fillRect l="-244" t="-1136" b="-1022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Nuage 18">
            <a:extLst>
              <a:ext uri="{FF2B5EF4-FFF2-40B4-BE49-F238E27FC236}">
                <a16:creationId xmlns:a16="http://schemas.microsoft.com/office/drawing/2014/main" id="{3A48561F-7C9E-7A8E-EDF0-045A01E89AC9}"/>
              </a:ext>
            </a:extLst>
          </p:cNvPr>
          <p:cNvSpPr/>
          <p:nvPr/>
        </p:nvSpPr>
        <p:spPr>
          <a:xfrm>
            <a:off x="7656215" y="4514655"/>
            <a:ext cx="2971431" cy="1347091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La lumière est duale </a:t>
            </a:r>
          </a:p>
          <a:p>
            <a:pPr algn="ctr"/>
            <a:r>
              <a:rPr lang="fr-FR" sz="1400" dirty="0"/>
              <a:t>Onde ET Corpuscule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25243F-60E1-BA58-EC22-22C76953CEE2}"/>
              </a:ext>
            </a:extLst>
          </p:cNvPr>
          <p:cNvSpPr txBox="1"/>
          <p:nvPr/>
        </p:nvSpPr>
        <p:spPr>
          <a:xfrm>
            <a:off x="1728472" y="2110689"/>
            <a:ext cx="418804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La lumière est une onde </a:t>
            </a:r>
          </a:p>
          <a:p>
            <a:r>
              <a:rPr lang="fr-FR" sz="1400" dirty="0">
                <a:solidFill>
                  <a:srgbClr val="FF0000"/>
                </a:solidFill>
              </a:rPr>
              <a:t>(électro-magnétique -1850)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/>
      <p:bldP spid="16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C38F39-FE64-BA7D-9748-00209A2D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DC266B-A2CE-13F2-2F46-85C16535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A4103-1A82-E199-A76E-3B5AFFFB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FB6370-65AD-5385-EB03-7303F71EB9E5}"/>
              </a:ext>
            </a:extLst>
          </p:cNvPr>
          <p:cNvSpPr txBox="1"/>
          <p:nvPr/>
        </p:nvSpPr>
        <p:spPr>
          <a:xfrm>
            <a:off x="4021771" y="2487168"/>
            <a:ext cx="4754880" cy="923330"/>
          </a:xfrm>
          <a:custGeom>
            <a:avLst/>
            <a:gdLst>
              <a:gd name="csX0" fmla="*/ 0 w 4754880"/>
              <a:gd name="csY0" fmla="*/ 0 h 923330"/>
              <a:gd name="csX1" fmla="*/ 689458 w 4754880"/>
              <a:gd name="csY1" fmla="*/ 0 h 923330"/>
              <a:gd name="csX2" fmla="*/ 1236269 w 4754880"/>
              <a:gd name="csY2" fmla="*/ 0 h 923330"/>
              <a:gd name="csX3" fmla="*/ 1687982 w 4754880"/>
              <a:gd name="csY3" fmla="*/ 0 h 923330"/>
              <a:gd name="csX4" fmla="*/ 2187245 w 4754880"/>
              <a:gd name="csY4" fmla="*/ 0 h 923330"/>
              <a:gd name="csX5" fmla="*/ 2829154 w 4754880"/>
              <a:gd name="csY5" fmla="*/ 0 h 923330"/>
              <a:gd name="csX6" fmla="*/ 3280867 w 4754880"/>
              <a:gd name="csY6" fmla="*/ 0 h 923330"/>
              <a:gd name="csX7" fmla="*/ 3732581 w 4754880"/>
              <a:gd name="csY7" fmla="*/ 0 h 923330"/>
              <a:gd name="csX8" fmla="*/ 4231843 w 4754880"/>
              <a:gd name="csY8" fmla="*/ 0 h 923330"/>
              <a:gd name="csX9" fmla="*/ 4754880 w 4754880"/>
              <a:gd name="csY9" fmla="*/ 0 h 923330"/>
              <a:gd name="csX10" fmla="*/ 4754880 w 4754880"/>
              <a:gd name="csY10" fmla="*/ 433965 h 923330"/>
              <a:gd name="csX11" fmla="*/ 4754880 w 4754880"/>
              <a:gd name="csY11" fmla="*/ 923330 h 923330"/>
              <a:gd name="csX12" fmla="*/ 4303166 w 4754880"/>
              <a:gd name="csY12" fmla="*/ 923330 h 923330"/>
              <a:gd name="csX13" fmla="*/ 3661258 w 4754880"/>
              <a:gd name="csY13" fmla="*/ 923330 h 923330"/>
              <a:gd name="csX14" fmla="*/ 3066898 w 4754880"/>
              <a:gd name="csY14" fmla="*/ 923330 h 923330"/>
              <a:gd name="csX15" fmla="*/ 2472538 w 4754880"/>
              <a:gd name="csY15" fmla="*/ 923330 h 923330"/>
              <a:gd name="csX16" fmla="*/ 1878178 w 4754880"/>
              <a:gd name="csY16" fmla="*/ 923330 h 923330"/>
              <a:gd name="csX17" fmla="*/ 1236269 w 4754880"/>
              <a:gd name="csY17" fmla="*/ 923330 h 923330"/>
              <a:gd name="csX18" fmla="*/ 546811 w 4754880"/>
              <a:gd name="csY18" fmla="*/ 923330 h 923330"/>
              <a:gd name="csX19" fmla="*/ 0 w 4754880"/>
              <a:gd name="csY19" fmla="*/ 923330 h 923330"/>
              <a:gd name="csX20" fmla="*/ 0 w 4754880"/>
              <a:gd name="csY20" fmla="*/ 489365 h 923330"/>
              <a:gd name="csX21" fmla="*/ 0 w 4754880"/>
              <a:gd name="csY21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754880" h="923330" extrusionOk="0">
                <a:moveTo>
                  <a:pt x="0" y="0"/>
                </a:moveTo>
                <a:cubicBezTo>
                  <a:pt x="344474" y="-23161"/>
                  <a:pt x="350697" y="13583"/>
                  <a:pt x="689458" y="0"/>
                </a:cubicBezTo>
                <a:cubicBezTo>
                  <a:pt x="1028219" y="-13583"/>
                  <a:pt x="1097867" y="47669"/>
                  <a:pt x="1236269" y="0"/>
                </a:cubicBezTo>
                <a:cubicBezTo>
                  <a:pt x="1374671" y="-47669"/>
                  <a:pt x="1519392" y="33061"/>
                  <a:pt x="1687982" y="0"/>
                </a:cubicBezTo>
                <a:cubicBezTo>
                  <a:pt x="1856572" y="-33061"/>
                  <a:pt x="2086553" y="7842"/>
                  <a:pt x="2187245" y="0"/>
                </a:cubicBezTo>
                <a:cubicBezTo>
                  <a:pt x="2287937" y="-7842"/>
                  <a:pt x="2635502" y="4452"/>
                  <a:pt x="2829154" y="0"/>
                </a:cubicBezTo>
                <a:cubicBezTo>
                  <a:pt x="3022806" y="-4452"/>
                  <a:pt x="3093447" y="17124"/>
                  <a:pt x="3280867" y="0"/>
                </a:cubicBezTo>
                <a:cubicBezTo>
                  <a:pt x="3468287" y="-17124"/>
                  <a:pt x="3521379" y="49045"/>
                  <a:pt x="3732581" y="0"/>
                </a:cubicBezTo>
                <a:cubicBezTo>
                  <a:pt x="3943783" y="-49045"/>
                  <a:pt x="4076787" y="11463"/>
                  <a:pt x="4231843" y="0"/>
                </a:cubicBezTo>
                <a:cubicBezTo>
                  <a:pt x="4386899" y="-11463"/>
                  <a:pt x="4613576" y="6007"/>
                  <a:pt x="4754880" y="0"/>
                </a:cubicBezTo>
                <a:cubicBezTo>
                  <a:pt x="4761465" y="214172"/>
                  <a:pt x="4718425" y="294958"/>
                  <a:pt x="4754880" y="433965"/>
                </a:cubicBezTo>
                <a:cubicBezTo>
                  <a:pt x="4791335" y="572973"/>
                  <a:pt x="4734426" y="712579"/>
                  <a:pt x="4754880" y="923330"/>
                </a:cubicBezTo>
                <a:cubicBezTo>
                  <a:pt x="4599361" y="961608"/>
                  <a:pt x="4480333" y="915235"/>
                  <a:pt x="4303166" y="923330"/>
                </a:cubicBezTo>
                <a:cubicBezTo>
                  <a:pt x="4125999" y="931425"/>
                  <a:pt x="3930294" y="852095"/>
                  <a:pt x="3661258" y="923330"/>
                </a:cubicBezTo>
                <a:cubicBezTo>
                  <a:pt x="3392222" y="994565"/>
                  <a:pt x="3345074" y="903654"/>
                  <a:pt x="3066898" y="923330"/>
                </a:cubicBezTo>
                <a:cubicBezTo>
                  <a:pt x="2788722" y="943006"/>
                  <a:pt x="2639934" y="919193"/>
                  <a:pt x="2472538" y="923330"/>
                </a:cubicBezTo>
                <a:cubicBezTo>
                  <a:pt x="2305142" y="927467"/>
                  <a:pt x="2065967" y="873802"/>
                  <a:pt x="1878178" y="923330"/>
                </a:cubicBezTo>
                <a:cubicBezTo>
                  <a:pt x="1690389" y="972858"/>
                  <a:pt x="1528523" y="862549"/>
                  <a:pt x="1236269" y="923330"/>
                </a:cubicBezTo>
                <a:cubicBezTo>
                  <a:pt x="944015" y="984111"/>
                  <a:pt x="752895" y="852272"/>
                  <a:pt x="546811" y="923330"/>
                </a:cubicBezTo>
                <a:cubicBezTo>
                  <a:pt x="340727" y="994388"/>
                  <a:pt x="227795" y="918322"/>
                  <a:pt x="0" y="923330"/>
                </a:cubicBezTo>
                <a:cubicBezTo>
                  <a:pt x="-36386" y="820795"/>
                  <a:pt x="17825" y="697011"/>
                  <a:pt x="0" y="489365"/>
                </a:cubicBezTo>
                <a:cubicBezTo>
                  <a:pt x="-17825" y="281720"/>
                  <a:pt x="6505" y="100862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055463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caractéristiques dynamiques des objets quantiques</a:t>
            </a:r>
          </a:p>
          <a:p>
            <a:r>
              <a:rPr lang="fr-FR" dirty="0">
                <a:solidFill>
                  <a:srgbClr val="0070C0"/>
                </a:solidFill>
              </a:rPr>
              <a:t>Fonction d’onde – fonction d’état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6904D0-F5E8-075A-C7CE-422062D7E3A1}"/>
              </a:ext>
            </a:extLst>
          </p:cNvPr>
          <p:cNvSpPr txBox="1"/>
          <p:nvPr/>
        </p:nvSpPr>
        <p:spPr>
          <a:xfrm>
            <a:off x="8371483" y="357067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EA25A2-C9FA-A222-F373-498CD66C1329}"/>
              </a:ext>
            </a:extLst>
          </p:cNvPr>
          <p:cNvSpPr txBox="1"/>
          <p:nvPr/>
        </p:nvSpPr>
        <p:spPr>
          <a:xfrm>
            <a:off x="3933380" y="4986601"/>
            <a:ext cx="642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Voir le site très pédagogique </a:t>
            </a:r>
            <a:r>
              <a:rPr lang="fr-FR" dirty="0" err="1">
                <a:hlinkClick r:id="rId2"/>
              </a:rPr>
              <a:t>toutestquantique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6350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élogramme 17">
            <a:extLst>
              <a:ext uri="{FF2B5EF4-FFF2-40B4-BE49-F238E27FC236}">
                <a16:creationId xmlns:a16="http://schemas.microsoft.com/office/drawing/2014/main" id="{D516F647-3047-4E32-8178-16A03EA8DC95}"/>
              </a:ext>
            </a:extLst>
          </p:cNvPr>
          <p:cNvSpPr/>
          <p:nvPr/>
        </p:nvSpPr>
        <p:spPr>
          <a:xfrm>
            <a:off x="1456349" y="3478441"/>
            <a:ext cx="9277675" cy="1871551"/>
          </a:xfrm>
          <a:prstGeom prst="parallelogram">
            <a:avLst>
              <a:gd name="adj" fmla="val 5041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C0D2650-8A23-40D6-B630-E1E1AECD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239" y="2788476"/>
            <a:ext cx="1965322" cy="438054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fr-FR"/>
              <a:t>2025-2026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fr-FR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Comprendre le monde ... les deux infinis     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fld id="{28CF56FF-A9C7-48CE-B5A8-E2EC5C60375F}" type="slidenum">
              <a:rPr lang="en-US" sz="1900"/>
              <a:pPr defTabSz="914400">
                <a:lnSpc>
                  <a:spcPct val="90000"/>
                </a:lnSpc>
              </a:pPr>
              <a:t>41</a:t>
            </a:fld>
            <a:endParaRPr lang="en-US" sz="1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Nuage 16">
                <a:extLst>
                  <a:ext uri="{FF2B5EF4-FFF2-40B4-BE49-F238E27FC236}">
                    <a16:creationId xmlns:a16="http://schemas.microsoft.com/office/drawing/2014/main" id="{5D83EBD4-AF21-4285-801D-8AD558D632CA}"/>
                  </a:ext>
                </a:extLst>
              </p:cNvPr>
              <p:cNvSpPr/>
              <p:nvPr/>
            </p:nvSpPr>
            <p:spPr>
              <a:xfrm>
                <a:off x="6042868" y="1120113"/>
                <a:ext cx="2491662" cy="1774654"/>
              </a:xfrm>
              <a:prstGeom prst="clou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  <a:p>
                <a:r>
                  <a:rPr lang="fr-FR" sz="1400" dirty="0">
                    <a:solidFill>
                      <a:schemeClr val="tx1"/>
                    </a:solidFill>
                  </a:rPr>
                  <a:t>Fonction d’état </a:t>
                </a:r>
                <a:r>
                  <a:rPr lang="fr-FR" sz="1100" dirty="0">
                    <a:solidFill>
                      <a:schemeClr val="tx1"/>
                    </a:solidFill>
                  </a:rPr>
                  <a:t>(réelle + imaginaire) 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Nuage 16">
                <a:extLst>
                  <a:ext uri="{FF2B5EF4-FFF2-40B4-BE49-F238E27FC236}">
                    <a16:creationId xmlns:a16="http://schemas.microsoft.com/office/drawing/2014/main" id="{5D83EBD4-AF21-4285-801D-8AD558D632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868" y="1120113"/>
                <a:ext cx="2491662" cy="1774654"/>
              </a:xfrm>
              <a:prstGeom prst="cloud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id="{0E5D615D-19CF-43C3-B389-F373B3FA8D64}"/>
              </a:ext>
            </a:extLst>
          </p:cNvPr>
          <p:cNvGrpSpPr/>
          <p:nvPr/>
        </p:nvGrpSpPr>
        <p:grpSpPr>
          <a:xfrm>
            <a:off x="8277130" y="1898742"/>
            <a:ext cx="1596887" cy="1596887"/>
            <a:chOff x="7111932" y="1941584"/>
            <a:chExt cx="1596887" cy="1596887"/>
          </a:xfrm>
        </p:grpSpPr>
        <p:pic>
          <p:nvPicPr>
            <p:cNvPr id="10" name="Graphique 9" descr="Marquage contour">
              <a:extLst>
                <a:ext uri="{FF2B5EF4-FFF2-40B4-BE49-F238E27FC236}">
                  <a16:creationId xmlns:a16="http://schemas.microsoft.com/office/drawing/2014/main" id="{8FA95723-2728-4431-98BB-78384E15D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538446">
              <a:off x="7111932" y="1941584"/>
              <a:ext cx="1596887" cy="159688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ECA0B73-7CE6-4BFC-8D7A-B44E74CFC75C}"/>
                </a:ext>
              </a:extLst>
            </p:cNvPr>
            <p:cNvSpPr txBox="1"/>
            <p:nvPr/>
          </p:nvSpPr>
          <p:spPr>
            <a:xfrm rot="1603859">
              <a:off x="7559167" y="2479916"/>
              <a:ext cx="85265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>
                  <a:highlight>
                    <a:srgbClr val="FFFF00"/>
                  </a:highlight>
                </a:rPr>
                <a:t>Masse, charge, spin,…</a:t>
              </a:r>
            </a:p>
          </p:txBody>
        </p: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1D2D97C-3637-432B-8D35-D97D0A7AF709}"/>
              </a:ext>
            </a:extLst>
          </p:cNvPr>
          <p:cNvSpPr/>
          <p:nvPr/>
        </p:nvSpPr>
        <p:spPr>
          <a:xfrm>
            <a:off x="4153303" y="1672439"/>
            <a:ext cx="1394313" cy="8200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Un objet quantique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Nuage 18">
                <a:extLst>
                  <a:ext uri="{FF2B5EF4-FFF2-40B4-BE49-F238E27FC236}">
                    <a16:creationId xmlns:a16="http://schemas.microsoft.com/office/drawing/2014/main" id="{8266F757-2579-4DCA-853D-710F92774588}"/>
                  </a:ext>
                </a:extLst>
              </p:cNvPr>
              <p:cNvSpPr/>
              <p:nvPr/>
            </p:nvSpPr>
            <p:spPr>
              <a:xfrm>
                <a:off x="6104122" y="3872557"/>
                <a:ext cx="2428493" cy="1048237"/>
              </a:xfrm>
              <a:prstGeom prst="cloud">
                <a:avLst/>
              </a:prstGeom>
              <a:solidFill>
                <a:srgbClr val="CC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  <a:p>
                <a:r>
                  <a:rPr lang="fr-FR" sz="1100" dirty="0">
                    <a:solidFill>
                      <a:schemeClr val="tx1"/>
                    </a:solidFill>
                  </a:rPr>
                  <a:t>Probabilité de présence, position, vitesse, etc</a:t>
                </a:r>
                <a:r>
                  <a:rPr lang="fr-FR" sz="12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9" name="Nuage 18">
                <a:extLst>
                  <a:ext uri="{FF2B5EF4-FFF2-40B4-BE49-F238E27FC236}">
                    <a16:creationId xmlns:a16="http://schemas.microsoft.com/office/drawing/2014/main" id="{8266F757-2579-4DCA-853D-710F92774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122" y="3872557"/>
                <a:ext cx="2428493" cy="1048237"/>
              </a:xfrm>
              <a:prstGeom prst="cloud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8144C6-9E9E-46F8-A668-793EF388FD8F}"/>
              </a:ext>
            </a:extLst>
          </p:cNvPr>
          <p:cNvGrpSpPr/>
          <p:nvPr/>
        </p:nvGrpSpPr>
        <p:grpSpPr>
          <a:xfrm rot="20865231">
            <a:off x="8461132" y="4047685"/>
            <a:ext cx="1596887" cy="1596887"/>
            <a:chOff x="7111932" y="1941584"/>
            <a:chExt cx="1596887" cy="1596887"/>
          </a:xfrm>
        </p:grpSpPr>
        <p:pic>
          <p:nvPicPr>
            <p:cNvPr id="21" name="Graphique 20" descr="Marquage contour">
              <a:extLst>
                <a:ext uri="{FF2B5EF4-FFF2-40B4-BE49-F238E27FC236}">
                  <a16:creationId xmlns:a16="http://schemas.microsoft.com/office/drawing/2014/main" id="{82FE87B2-4313-4DA8-A9C1-E9A01E19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538446">
              <a:off x="7111932" y="1941584"/>
              <a:ext cx="1596887" cy="159688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FD7D9BE-3CA7-48FB-B92B-A5B30A0DAA65}"/>
                </a:ext>
              </a:extLst>
            </p:cNvPr>
            <p:cNvSpPr txBox="1"/>
            <p:nvPr/>
          </p:nvSpPr>
          <p:spPr>
            <a:xfrm rot="1603859">
              <a:off x="7559167" y="2479916"/>
              <a:ext cx="85265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>
                  <a:highlight>
                    <a:srgbClr val="FFFF00"/>
                  </a:highlight>
                </a:rPr>
                <a:t>Masse, charge, spin,…</a:t>
              </a:r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B7D805B-7FDC-4ADB-914E-DEF45835960D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6104122" y="2354709"/>
            <a:ext cx="7533" cy="204196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474AE98-327D-435B-8650-0A18A75DDDC3}"/>
              </a:ext>
            </a:extLst>
          </p:cNvPr>
          <p:cNvCxnSpPr>
            <a:cxnSpLocks/>
          </p:cNvCxnSpPr>
          <p:nvPr/>
        </p:nvCxnSpPr>
        <p:spPr>
          <a:xfrm flipH="1">
            <a:off x="8524493" y="2021105"/>
            <a:ext cx="8122" cy="227542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E8D26D6A-1454-4EBF-BF1B-9749BC26C7E2}"/>
              </a:ext>
            </a:extLst>
          </p:cNvPr>
          <p:cNvSpPr txBox="1"/>
          <p:nvPr/>
        </p:nvSpPr>
        <p:spPr>
          <a:xfrm>
            <a:off x="2461983" y="1096027"/>
            <a:ext cx="312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Espace des fonctions d’état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3277B70-9ECA-456A-A235-EFE11B5E29F1}"/>
              </a:ext>
            </a:extLst>
          </p:cNvPr>
          <p:cNvSpPr txBox="1"/>
          <p:nvPr/>
        </p:nvSpPr>
        <p:spPr>
          <a:xfrm>
            <a:off x="7654748" y="3511158"/>
            <a:ext cx="312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Espace physique (laboratoire)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FF75F3-7DE4-4E36-92A2-9CE1649C83DD}"/>
              </a:ext>
            </a:extLst>
          </p:cNvPr>
          <p:cNvSpPr/>
          <p:nvPr/>
        </p:nvSpPr>
        <p:spPr>
          <a:xfrm>
            <a:off x="2266122" y="3291197"/>
            <a:ext cx="9139512" cy="45719"/>
          </a:xfrm>
          <a:custGeom>
            <a:avLst/>
            <a:gdLst>
              <a:gd name="csX0" fmla="*/ 0 w 9139512"/>
              <a:gd name="csY0" fmla="*/ 0 h 45719"/>
              <a:gd name="csX1" fmla="*/ 297034 w 9139512"/>
              <a:gd name="csY1" fmla="*/ 0 h 45719"/>
              <a:gd name="csX2" fmla="*/ 868254 w 9139512"/>
              <a:gd name="csY2" fmla="*/ 0 h 45719"/>
              <a:gd name="csX3" fmla="*/ 1530868 w 9139512"/>
              <a:gd name="csY3" fmla="*/ 0 h 45719"/>
              <a:gd name="csX4" fmla="*/ 1919298 w 9139512"/>
              <a:gd name="csY4" fmla="*/ 0 h 45719"/>
              <a:gd name="csX5" fmla="*/ 2216332 w 9139512"/>
              <a:gd name="csY5" fmla="*/ 0 h 45719"/>
              <a:gd name="csX6" fmla="*/ 2513366 w 9139512"/>
              <a:gd name="csY6" fmla="*/ 0 h 45719"/>
              <a:gd name="csX7" fmla="*/ 2901795 w 9139512"/>
              <a:gd name="csY7" fmla="*/ 0 h 45719"/>
              <a:gd name="csX8" fmla="*/ 3381619 w 9139512"/>
              <a:gd name="csY8" fmla="*/ 0 h 45719"/>
              <a:gd name="csX9" fmla="*/ 4044234 w 9139512"/>
              <a:gd name="csY9" fmla="*/ 0 h 45719"/>
              <a:gd name="csX10" fmla="*/ 4524058 w 9139512"/>
              <a:gd name="csY10" fmla="*/ 0 h 45719"/>
              <a:gd name="csX11" fmla="*/ 4821093 w 9139512"/>
              <a:gd name="csY11" fmla="*/ 0 h 45719"/>
              <a:gd name="csX12" fmla="*/ 5118127 w 9139512"/>
              <a:gd name="csY12" fmla="*/ 0 h 45719"/>
              <a:gd name="csX13" fmla="*/ 5872136 w 9139512"/>
              <a:gd name="csY13" fmla="*/ 0 h 45719"/>
              <a:gd name="csX14" fmla="*/ 6351961 w 9139512"/>
              <a:gd name="csY14" fmla="*/ 0 h 45719"/>
              <a:gd name="csX15" fmla="*/ 7014575 w 9139512"/>
              <a:gd name="csY15" fmla="*/ 0 h 45719"/>
              <a:gd name="csX16" fmla="*/ 7311610 w 9139512"/>
              <a:gd name="csY16" fmla="*/ 0 h 45719"/>
              <a:gd name="csX17" fmla="*/ 8065619 w 9139512"/>
              <a:gd name="csY17" fmla="*/ 0 h 45719"/>
              <a:gd name="csX18" fmla="*/ 8545444 w 9139512"/>
              <a:gd name="csY18" fmla="*/ 0 h 45719"/>
              <a:gd name="csX19" fmla="*/ 9139512 w 9139512"/>
              <a:gd name="csY19" fmla="*/ 0 h 45719"/>
              <a:gd name="csX20" fmla="*/ 9139512 w 9139512"/>
              <a:gd name="csY20" fmla="*/ 45719 h 45719"/>
              <a:gd name="csX21" fmla="*/ 8751083 w 9139512"/>
              <a:gd name="csY21" fmla="*/ 45719 h 45719"/>
              <a:gd name="csX22" fmla="*/ 8271258 w 9139512"/>
              <a:gd name="csY22" fmla="*/ 45719 h 45719"/>
              <a:gd name="csX23" fmla="*/ 7700039 w 9139512"/>
              <a:gd name="csY23" fmla="*/ 45719 h 45719"/>
              <a:gd name="csX24" fmla="*/ 7220214 w 9139512"/>
              <a:gd name="csY24" fmla="*/ 45719 h 45719"/>
              <a:gd name="csX25" fmla="*/ 6740390 w 9139512"/>
              <a:gd name="csY25" fmla="*/ 45719 h 45719"/>
              <a:gd name="csX26" fmla="*/ 5986380 w 9139512"/>
              <a:gd name="csY26" fmla="*/ 45719 h 45719"/>
              <a:gd name="csX27" fmla="*/ 5689346 w 9139512"/>
              <a:gd name="csY27" fmla="*/ 45719 h 45719"/>
              <a:gd name="csX28" fmla="*/ 5209522 w 9139512"/>
              <a:gd name="csY28" fmla="*/ 45719 h 45719"/>
              <a:gd name="csX29" fmla="*/ 4821093 w 9139512"/>
              <a:gd name="csY29" fmla="*/ 45719 h 45719"/>
              <a:gd name="csX30" fmla="*/ 4158478 w 9139512"/>
              <a:gd name="csY30" fmla="*/ 45719 h 45719"/>
              <a:gd name="csX31" fmla="*/ 3404468 w 9139512"/>
              <a:gd name="csY31" fmla="*/ 45719 h 45719"/>
              <a:gd name="csX32" fmla="*/ 3107434 w 9139512"/>
              <a:gd name="csY32" fmla="*/ 45719 h 45719"/>
              <a:gd name="csX33" fmla="*/ 2719005 w 9139512"/>
              <a:gd name="csY33" fmla="*/ 45719 h 45719"/>
              <a:gd name="csX34" fmla="*/ 2056390 w 9139512"/>
              <a:gd name="csY34" fmla="*/ 45719 h 45719"/>
              <a:gd name="csX35" fmla="*/ 1667961 w 9139512"/>
              <a:gd name="csY35" fmla="*/ 45719 h 45719"/>
              <a:gd name="csX36" fmla="*/ 1096741 w 9139512"/>
              <a:gd name="csY36" fmla="*/ 45719 h 45719"/>
              <a:gd name="csX37" fmla="*/ 0 w 9139512"/>
              <a:gd name="csY37" fmla="*/ 45719 h 45719"/>
              <a:gd name="csX38" fmla="*/ 0 w 9139512"/>
              <a:gd name="csY38" fmla="*/ 0 h 457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9139512" h="45719" extrusionOk="0">
                <a:moveTo>
                  <a:pt x="0" y="0"/>
                </a:moveTo>
                <a:cubicBezTo>
                  <a:pt x="114919" y="-22856"/>
                  <a:pt x="230244" y="34517"/>
                  <a:pt x="297034" y="0"/>
                </a:cubicBezTo>
                <a:cubicBezTo>
                  <a:pt x="363824" y="-34517"/>
                  <a:pt x="738438" y="52782"/>
                  <a:pt x="868254" y="0"/>
                </a:cubicBezTo>
                <a:cubicBezTo>
                  <a:pt x="998070" y="-52782"/>
                  <a:pt x="1281329" y="27249"/>
                  <a:pt x="1530868" y="0"/>
                </a:cubicBezTo>
                <a:cubicBezTo>
                  <a:pt x="1780407" y="-27249"/>
                  <a:pt x="1731887" y="2621"/>
                  <a:pt x="1919298" y="0"/>
                </a:cubicBezTo>
                <a:cubicBezTo>
                  <a:pt x="2106709" y="-2621"/>
                  <a:pt x="2076770" y="28812"/>
                  <a:pt x="2216332" y="0"/>
                </a:cubicBezTo>
                <a:cubicBezTo>
                  <a:pt x="2355894" y="-28812"/>
                  <a:pt x="2441085" y="1344"/>
                  <a:pt x="2513366" y="0"/>
                </a:cubicBezTo>
                <a:cubicBezTo>
                  <a:pt x="2585647" y="-1344"/>
                  <a:pt x="2759938" y="34319"/>
                  <a:pt x="2901795" y="0"/>
                </a:cubicBezTo>
                <a:cubicBezTo>
                  <a:pt x="3043652" y="-34319"/>
                  <a:pt x="3205279" y="15072"/>
                  <a:pt x="3381619" y="0"/>
                </a:cubicBezTo>
                <a:cubicBezTo>
                  <a:pt x="3557959" y="-15072"/>
                  <a:pt x="3738756" y="58704"/>
                  <a:pt x="4044234" y="0"/>
                </a:cubicBezTo>
                <a:cubicBezTo>
                  <a:pt x="4349713" y="-58704"/>
                  <a:pt x="4300325" y="28488"/>
                  <a:pt x="4524058" y="0"/>
                </a:cubicBezTo>
                <a:cubicBezTo>
                  <a:pt x="4747791" y="-28488"/>
                  <a:pt x="4692770" y="19009"/>
                  <a:pt x="4821093" y="0"/>
                </a:cubicBezTo>
                <a:cubicBezTo>
                  <a:pt x="4949416" y="-19009"/>
                  <a:pt x="5028471" y="21544"/>
                  <a:pt x="5118127" y="0"/>
                </a:cubicBezTo>
                <a:cubicBezTo>
                  <a:pt x="5207783" y="-21544"/>
                  <a:pt x="5675416" y="61151"/>
                  <a:pt x="5872136" y="0"/>
                </a:cubicBezTo>
                <a:cubicBezTo>
                  <a:pt x="6068856" y="-61151"/>
                  <a:pt x="6119604" y="28447"/>
                  <a:pt x="6351961" y="0"/>
                </a:cubicBezTo>
                <a:cubicBezTo>
                  <a:pt x="6584319" y="-28447"/>
                  <a:pt x="6779399" y="53745"/>
                  <a:pt x="7014575" y="0"/>
                </a:cubicBezTo>
                <a:cubicBezTo>
                  <a:pt x="7249751" y="-53745"/>
                  <a:pt x="7216998" y="30190"/>
                  <a:pt x="7311610" y="0"/>
                </a:cubicBezTo>
                <a:cubicBezTo>
                  <a:pt x="7406222" y="-30190"/>
                  <a:pt x="7858504" y="61001"/>
                  <a:pt x="8065619" y="0"/>
                </a:cubicBezTo>
                <a:cubicBezTo>
                  <a:pt x="8272734" y="-61001"/>
                  <a:pt x="8365220" y="9427"/>
                  <a:pt x="8545444" y="0"/>
                </a:cubicBezTo>
                <a:cubicBezTo>
                  <a:pt x="8725669" y="-9427"/>
                  <a:pt x="8988787" y="48964"/>
                  <a:pt x="9139512" y="0"/>
                </a:cubicBezTo>
                <a:cubicBezTo>
                  <a:pt x="9139882" y="11552"/>
                  <a:pt x="9135163" y="25290"/>
                  <a:pt x="9139512" y="45719"/>
                </a:cubicBezTo>
                <a:cubicBezTo>
                  <a:pt x="8995606" y="83141"/>
                  <a:pt x="8896087" y="2973"/>
                  <a:pt x="8751083" y="45719"/>
                </a:cubicBezTo>
                <a:cubicBezTo>
                  <a:pt x="8606079" y="88465"/>
                  <a:pt x="8497460" y="8536"/>
                  <a:pt x="8271258" y="45719"/>
                </a:cubicBezTo>
                <a:cubicBezTo>
                  <a:pt x="8045057" y="82902"/>
                  <a:pt x="7857702" y="4370"/>
                  <a:pt x="7700039" y="45719"/>
                </a:cubicBezTo>
                <a:cubicBezTo>
                  <a:pt x="7542376" y="87068"/>
                  <a:pt x="7321328" y="3592"/>
                  <a:pt x="7220214" y="45719"/>
                </a:cubicBezTo>
                <a:cubicBezTo>
                  <a:pt x="7119101" y="87846"/>
                  <a:pt x="6913437" y="38075"/>
                  <a:pt x="6740390" y="45719"/>
                </a:cubicBezTo>
                <a:cubicBezTo>
                  <a:pt x="6567343" y="53363"/>
                  <a:pt x="6216784" y="-27946"/>
                  <a:pt x="5986380" y="45719"/>
                </a:cubicBezTo>
                <a:cubicBezTo>
                  <a:pt x="5755976" y="119384"/>
                  <a:pt x="5762010" y="34805"/>
                  <a:pt x="5689346" y="45719"/>
                </a:cubicBezTo>
                <a:cubicBezTo>
                  <a:pt x="5616682" y="56633"/>
                  <a:pt x="5348982" y="38108"/>
                  <a:pt x="5209522" y="45719"/>
                </a:cubicBezTo>
                <a:cubicBezTo>
                  <a:pt x="5070062" y="53330"/>
                  <a:pt x="4951072" y="22805"/>
                  <a:pt x="4821093" y="45719"/>
                </a:cubicBezTo>
                <a:cubicBezTo>
                  <a:pt x="4691114" y="68633"/>
                  <a:pt x="4335609" y="-19713"/>
                  <a:pt x="4158478" y="45719"/>
                </a:cubicBezTo>
                <a:cubicBezTo>
                  <a:pt x="3981348" y="111151"/>
                  <a:pt x="3692951" y="33150"/>
                  <a:pt x="3404468" y="45719"/>
                </a:cubicBezTo>
                <a:cubicBezTo>
                  <a:pt x="3115985" y="58288"/>
                  <a:pt x="3214109" y="37354"/>
                  <a:pt x="3107434" y="45719"/>
                </a:cubicBezTo>
                <a:cubicBezTo>
                  <a:pt x="3000759" y="54084"/>
                  <a:pt x="2809081" y="42520"/>
                  <a:pt x="2719005" y="45719"/>
                </a:cubicBezTo>
                <a:cubicBezTo>
                  <a:pt x="2628929" y="48918"/>
                  <a:pt x="2215879" y="-26"/>
                  <a:pt x="2056390" y="45719"/>
                </a:cubicBezTo>
                <a:cubicBezTo>
                  <a:pt x="1896901" y="91464"/>
                  <a:pt x="1828366" y="21218"/>
                  <a:pt x="1667961" y="45719"/>
                </a:cubicBezTo>
                <a:cubicBezTo>
                  <a:pt x="1507556" y="70220"/>
                  <a:pt x="1341753" y="-4650"/>
                  <a:pt x="1096741" y="45719"/>
                </a:cubicBezTo>
                <a:cubicBezTo>
                  <a:pt x="851729" y="96088"/>
                  <a:pt x="382641" y="7056"/>
                  <a:pt x="0" y="45719"/>
                </a:cubicBezTo>
                <a:cubicBezTo>
                  <a:pt x="-3377" y="34855"/>
                  <a:pt x="3638" y="18831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8829236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5DB25400-645E-41CD-A238-6B32C8918817}"/>
              </a:ext>
            </a:extLst>
          </p:cNvPr>
          <p:cNvSpPr/>
          <p:nvPr/>
        </p:nvSpPr>
        <p:spPr>
          <a:xfrm>
            <a:off x="2239761" y="3514184"/>
            <a:ext cx="2006523" cy="8200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Une particule classique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86AFA0F-DFC9-4DB5-9CD6-115A0E2E4222}"/>
              </a:ext>
            </a:extLst>
          </p:cNvPr>
          <p:cNvGrpSpPr/>
          <p:nvPr/>
        </p:nvGrpSpPr>
        <p:grpSpPr>
          <a:xfrm>
            <a:off x="3458199" y="3898575"/>
            <a:ext cx="1755963" cy="1056935"/>
            <a:chOff x="3032696" y="3898575"/>
            <a:chExt cx="1755963" cy="1056935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D8045F9D-4E14-4BA2-95BE-AABBC15B6278}"/>
                </a:ext>
              </a:extLst>
            </p:cNvPr>
            <p:cNvCxnSpPr/>
            <p:nvPr/>
          </p:nvCxnSpPr>
          <p:spPr>
            <a:xfrm flipV="1">
              <a:off x="3270567" y="4201972"/>
              <a:ext cx="978007" cy="423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A340004A-5F6C-4D16-92F6-2D07278DD592}"/>
                    </a:ext>
                  </a:extLst>
                </p:cNvPr>
                <p:cNvSpPr txBox="1"/>
                <p:nvPr/>
              </p:nvSpPr>
              <p:spPr>
                <a:xfrm>
                  <a:off x="3032696" y="4678511"/>
                  <a:ext cx="952339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fr-FR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fr-FR" sz="12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2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2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A340004A-5F6C-4D16-92F6-2D07278DD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2696" y="4678511"/>
                  <a:ext cx="952339" cy="276999"/>
                </a:xfrm>
                <a:prstGeom prst="rect">
                  <a:avLst/>
                </a:prstGeom>
                <a:blipFill>
                  <a:blip r:embed="rId7"/>
                  <a:stretch>
                    <a:fillRect t="-104348" r="-26752" b="-16304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6" name="Picture 2" descr="Stylo Fusée - Ariane - Pylones">
              <a:extLst>
                <a:ext uri="{FF2B5EF4-FFF2-40B4-BE49-F238E27FC236}">
                  <a16:creationId xmlns:a16="http://schemas.microsoft.com/office/drawing/2014/main" id="{58938F94-A8A1-4178-8075-207E95C6F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7819">
              <a:off x="3112419" y="4278392"/>
              <a:ext cx="430704" cy="43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E6D19B0D-FC57-4D8D-BD4A-43137E9E5EBC}"/>
                    </a:ext>
                  </a:extLst>
                </p:cNvPr>
                <p:cNvSpPr txBox="1"/>
                <p:nvPr/>
              </p:nvSpPr>
              <p:spPr>
                <a:xfrm>
                  <a:off x="3340837" y="3898575"/>
                  <a:ext cx="1447822" cy="3048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fr-FR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  <m:r>
                              <a:rPr lang="fr-FR" sz="12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fr-FR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FR" sz="12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sz="12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2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E6D19B0D-FC57-4D8D-BD4A-43137E9E5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837" y="3898575"/>
                  <a:ext cx="1447822" cy="304827"/>
                </a:xfrm>
                <a:prstGeom prst="rect">
                  <a:avLst/>
                </a:prstGeom>
                <a:blipFill>
                  <a:blip r:embed="rId9"/>
                  <a:stretch>
                    <a:fillRect t="-128000" r="-13080" b="-19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1D3A6CC-9B0B-4829-A3E3-26163F544D25}"/>
              </a:ext>
            </a:extLst>
          </p:cNvPr>
          <p:cNvGrpSpPr/>
          <p:nvPr/>
        </p:nvGrpSpPr>
        <p:grpSpPr>
          <a:xfrm rot="19468130">
            <a:off x="6677108" y="1494865"/>
            <a:ext cx="383201" cy="230486"/>
            <a:chOff x="4278084" y="4493744"/>
            <a:chExt cx="383201" cy="230486"/>
          </a:xfrm>
        </p:grpSpPr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6546C7C0-4D16-4A9C-B6C1-D21548DBC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9AB9A59-439E-4170-8A8A-A89CAC834D8B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DFCBC9AC-C393-40B1-957B-EB4A464F3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0562" y="1367970"/>
            <a:ext cx="404977" cy="278750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1609D818-A1BB-497E-A257-4D0D35D2EED0}"/>
              </a:ext>
            </a:extLst>
          </p:cNvPr>
          <p:cNvGrpSpPr/>
          <p:nvPr/>
        </p:nvGrpSpPr>
        <p:grpSpPr>
          <a:xfrm>
            <a:off x="7271314" y="2251356"/>
            <a:ext cx="610222" cy="344537"/>
            <a:chOff x="4278084" y="4493744"/>
            <a:chExt cx="383201" cy="230486"/>
          </a:xfrm>
        </p:grpSpPr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C873EF18-BFDF-4000-A818-E4059044F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A07844A8-ECB8-4E11-8EBA-A0D0B3C71CE1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6111A9B-AAC2-47B9-A661-3C36C4E2C17B}"/>
              </a:ext>
            </a:extLst>
          </p:cNvPr>
          <p:cNvGrpSpPr/>
          <p:nvPr/>
        </p:nvGrpSpPr>
        <p:grpSpPr>
          <a:xfrm rot="13245694">
            <a:off x="6521732" y="2329152"/>
            <a:ext cx="383201" cy="230486"/>
            <a:chOff x="4278084" y="4493744"/>
            <a:chExt cx="383201" cy="230486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1426F3D5-E68F-4826-A96F-505AF1115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3E5569C-9F9E-4454-843B-0C357A21031A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7A9EF51-1DC7-4875-BE3F-562F55229525}"/>
              </a:ext>
            </a:extLst>
          </p:cNvPr>
          <p:cNvGrpSpPr/>
          <p:nvPr/>
        </p:nvGrpSpPr>
        <p:grpSpPr>
          <a:xfrm rot="14409454">
            <a:off x="7901833" y="1619390"/>
            <a:ext cx="383201" cy="230486"/>
            <a:chOff x="4278084" y="4493744"/>
            <a:chExt cx="383201" cy="230486"/>
          </a:xfrm>
        </p:grpSpPr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424CAEDA-EAB2-49C4-98F1-2D69BAFE3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CA332E57-8D78-4E27-949E-3694FD9E7A72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455904E-83D2-4771-BF7B-D23350367BFA}"/>
              </a:ext>
            </a:extLst>
          </p:cNvPr>
          <p:cNvGrpSpPr/>
          <p:nvPr/>
        </p:nvGrpSpPr>
        <p:grpSpPr>
          <a:xfrm rot="9746496">
            <a:off x="6985142" y="2285810"/>
            <a:ext cx="383201" cy="230486"/>
            <a:chOff x="4278084" y="4493744"/>
            <a:chExt cx="383201" cy="230486"/>
          </a:xfrm>
        </p:grpSpPr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58614B16-CCBD-4FDA-91F1-654A79654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319E71A-A7B1-4F60-8FE8-2493CAA16841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081849F-894B-415E-BEE5-B6F039D11B67}"/>
              </a:ext>
            </a:extLst>
          </p:cNvPr>
          <p:cNvGrpSpPr/>
          <p:nvPr/>
        </p:nvGrpSpPr>
        <p:grpSpPr>
          <a:xfrm>
            <a:off x="7116481" y="1405150"/>
            <a:ext cx="383201" cy="230486"/>
            <a:chOff x="4278084" y="4493744"/>
            <a:chExt cx="383201" cy="230486"/>
          </a:xfrm>
        </p:grpSpPr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20269451-59CF-4A6D-BB43-866779163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AE80957C-D113-4FFC-9246-852B56C90001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B03D0176-8A75-4341-8288-FCE9B52DBA07}"/>
              </a:ext>
            </a:extLst>
          </p:cNvPr>
          <p:cNvGrpSpPr/>
          <p:nvPr/>
        </p:nvGrpSpPr>
        <p:grpSpPr>
          <a:xfrm rot="9746496">
            <a:off x="6340471" y="1552109"/>
            <a:ext cx="383201" cy="230486"/>
            <a:chOff x="4278084" y="4493744"/>
            <a:chExt cx="383201" cy="230486"/>
          </a:xfrm>
        </p:grpSpPr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3A93A74C-B17B-47A9-A7CD-B1011B8D2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85E739C-BFD4-4396-A33A-8A5653191A89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89DF371C-24DA-4476-B66C-CB695D4FCDE2}"/>
              </a:ext>
            </a:extLst>
          </p:cNvPr>
          <p:cNvGrpSpPr/>
          <p:nvPr/>
        </p:nvGrpSpPr>
        <p:grpSpPr>
          <a:xfrm rot="9746496">
            <a:off x="7828161" y="4189159"/>
            <a:ext cx="383201" cy="230486"/>
            <a:chOff x="4278084" y="4493744"/>
            <a:chExt cx="383201" cy="230486"/>
          </a:xfrm>
        </p:grpSpPr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577C1ACF-BC6D-413F-B147-826394F0D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4322" y="4493744"/>
              <a:ext cx="326963" cy="20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E4C8141F-6F3A-4B8C-8C37-4BB5D43D7A4F}"/>
                </a:ext>
              </a:extLst>
            </p:cNvPr>
            <p:cNvSpPr/>
            <p:nvPr/>
          </p:nvSpPr>
          <p:spPr>
            <a:xfrm>
              <a:off x="4278084" y="467851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4B9400B-ADD5-4172-B91F-E350037ECBD3}"/>
                  </a:ext>
                </a:extLst>
              </p:cNvPr>
              <p:cNvSpPr txBox="1"/>
              <p:nvPr/>
            </p:nvSpPr>
            <p:spPr>
              <a:xfrm>
                <a:off x="1394250" y="4299131"/>
                <a:ext cx="2337588" cy="1077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2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GB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acc>
                      <m:r>
                        <a:rPr lang="en-GB" sz="1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GB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fr-FR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f>
                        <m:fPr>
                          <m:ctrlPr>
                            <a:rPr lang="fr-FR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fr-FR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GB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en-GB" sz="1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GB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fr-FR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4B9400B-ADD5-4172-B91F-E350037E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50" y="4299131"/>
                <a:ext cx="2337588" cy="10771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F51E923B-4665-6A93-DF31-7E78FE0B8F4E}"/>
              </a:ext>
            </a:extLst>
          </p:cNvPr>
          <p:cNvSpPr txBox="1"/>
          <p:nvPr/>
        </p:nvSpPr>
        <p:spPr>
          <a:xfrm>
            <a:off x="7054850" y="339705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objet quantique – fonction d’état</a:t>
            </a:r>
          </a:p>
        </p:txBody>
      </p:sp>
    </p:spTree>
    <p:extLst>
      <p:ext uri="{BB962C8B-B14F-4D97-AF65-F5344CB8AC3E}">
        <p14:creationId xmlns:p14="http://schemas.microsoft.com/office/powerpoint/2010/main" val="11489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5" grpId="0"/>
      <p:bldP spid="19" grpId="0" animBg="1"/>
      <p:bldP spid="29" grpId="0"/>
      <p:bldP spid="30" grpId="0"/>
      <p:bldP spid="35" grpId="0" animBg="1"/>
      <p:bldP spid="25" grpId="0"/>
      <p:bldP spid="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266B0-0393-39FE-9B03-8BF3BC5CE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D0E5BAF-3990-AE69-842A-9C12C46D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64FF3F-945B-64C4-1B20-13CA1696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D1A1C8-CF6A-D410-7157-3590DF68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13AD1B-E176-23B7-F980-8E24292E03EC}"/>
              </a:ext>
            </a:extLst>
          </p:cNvPr>
          <p:cNvSpPr txBox="1"/>
          <p:nvPr/>
        </p:nvSpPr>
        <p:spPr>
          <a:xfrm>
            <a:off x="2510756" y="1021088"/>
            <a:ext cx="7552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L’effet-tunnel</a:t>
            </a:r>
          </a:p>
          <a:p>
            <a:r>
              <a:rPr lang="fr-FR" sz="1400" dirty="0">
                <a:solidFill>
                  <a:srgbClr val="0070C0"/>
                </a:solidFill>
              </a:rPr>
              <a:t>Franchissement d’une barrière de potentiel par une particule</a:t>
            </a:r>
            <a:endParaRPr lang="en-GB" sz="1400" dirty="0">
              <a:solidFill>
                <a:srgbClr val="0070C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C2D0F3D-1686-CF6D-4B9A-4831A7DBDA8A}"/>
              </a:ext>
            </a:extLst>
          </p:cNvPr>
          <p:cNvGrpSpPr/>
          <p:nvPr/>
        </p:nvGrpSpPr>
        <p:grpSpPr>
          <a:xfrm>
            <a:off x="8324223" y="3769821"/>
            <a:ext cx="2771778" cy="1465452"/>
            <a:chOff x="1309453" y="4319788"/>
            <a:chExt cx="3611735" cy="16214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6C7FDD-F23D-80C2-9DA3-3C69BA7EEE4C}"/>
                </a:ext>
              </a:extLst>
            </p:cNvPr>
            <p:cNvSpPr/>
            <p:nvPr/>
          </p:nvSpPr>
          <p:spPr>
            <a:xfrm>
              <a:off x="4085260" y="5633349"/>
              <a:ext cx="835928" cy="280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50" dirty="0" err="1">
                  <a:solidFill>
                    <a:srgbClr val="00B050"/>
                  </a:solidFill>
                </a:rPr>
                <a:t>E</a:t>
              </a:r>
              <a:r>
                <a:rPr lang="fr-FR" sz="1050" baseline="-25000" dirty="0" err="1">
                  <a:solidFill>
                    <a:srgbClr val="00B050"/>
                  </a:solidFill>
                </a:rPr>
                <a:t>particule</a:t>
              </a:r>
              <a:endParaRPr lang="en-GB" sz="1050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AC7908A-96B9-1130-5A29-2C677BE63756}"/>
                </a:ext>
              </a:extLst>
            </p:cNvPr>
            <p:cNvSpPr/>
            <p:nvPr/>
          </p:nvSpPr>
          <p:spPr>
            <a:xfrm>
              <a:off x="2134611" y="4775602"/>
              <a:ext cx="2598923" cy="922758"/>
            </a:xfrm>
            <a:custGeom>
              <a:avLst/>
              <a:gdLst>
                <a:gd name="connsiteX0" fmla="*/ 0 w 2724150"/>
                <a:gd name="connsiteY0" fmla="*/ 1085850 h 1129505"/>
                <a:gd name="connsiteX1" fmla="*/ 838200 w 2724150"/>
                <a:gd name="connsiteY1" fmla="*/ 1019175 h 1129505"/>
                <a:gd name="connsiteX2" fmla="*/ 1343025 w 2724150"/>
                <a:gd name="connsiteY2" fmla="*/ 133350 h 1129505"/>
                <a:gd name="connsiteX3" fmla="*/ 2724150 w 2724150"/>
                <a:gd name="connsiteY3" fmla="*/ 0 h 112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150" h="1129505">
                  <a:moveTo>
                    <a:pt x="0" y="1085850"/>
                  </a:moveTo>
                  <a:cubicBezTo>
                    <a:pt x="307181" y="1131887"/>
                    <a:pt x="614362" y="1177925"/>
                    <a:pt x="838200" y="1019175"/>
                  </a:cubicBezTo>
                  <a:cubicBezTo>
                    <a:pt x="1062038" y="860425"/>
                    <a:pt x="1028700" y="303212"/>
                    <a:pt x="1343025" y="133350"/>
                  </a:cubicBezTo>
                  <a:cubicBezTo>
                    <a:pt x="1657350" y="-36512"/>
                    <a:pt x="2490788" y="22225"/>
                    <a:pt x="272415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E9CBDD1-09DD-BAF4-B88B-F4DB66B46708}"/>
                </a:ext>
              </a:extLst>
            </p:cNvPr>
            <p:cNvSpPr txBox="1"/>
            <p:nvPr/>
          </p:nvSpPr>
          <p:spPr>
            <a:xfrm>
              <a:off x="3223567" y="5634744"/>
              <a:ext cx="1004620" cy="306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0070C0"/>
                  </a:solidFill>
                </a:rPr>
                <a:t>E</a:t>
              </a:r>
              <a:r>
                <a:rPr lang="fr-FR" sz="1200" baseline="-25000" dirty="0" err="1">
                  <a:solidFill>
                    <a:srgbClr val="0070C0"/>
                  </a:solidFill>
                </a:rPr>
                <a:t>barrière</a:t>
              </a:r>
              <a:endParaRPr lang="en-GB" sz="1200" baseline="-25000" dirty="0">
                <a:solidFill>
                  <a:srgbClr val="0070C0"/>
                </a:solidFill>
              </a:endParaRP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50DAF37-9B1D-9CF1-0B55-344A8E89C31D}"/>
                </a:ext>
              </a:extLst>
            </p:cNvPr>
            <p:cNvGrpSpPr/>
            <p:nvPr/>
          </p:nvGrpSpPr>
          <p:grpSpPr>
            <a:xfrm>
              <a:off x="1309453" y="4319788"/>
              <a:ext cx="3603825" cy="1462679"/>
              <a:chOff x="1613623" y="4468840"/>
              <a:chExt cx="3462621" cy="1288701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B921DC0F-7B16-C0F5-B6B8-540FC20CAEA4}"/>
                  </a:ext>
                </a:extLst>
              </p:cNvPr>
              <p:cNvGrpSpPr/>
              <p:nvPr/>
            </p:nvGrpSpPr>
            <p:grpSpPr>
              <a:xfrm>
                <a:off x="1613623" y="4468840"/>
                <a:ext cx="2844077" cy="1288701"/>
                <a:chOff x="1613623" y="4468840"/>
                <a:chExt cx="2844077" cy="1288701"/>
              </a:xfrm>
            </p:grpSpPr>
            <p:cxnSp>
              <p:nvCxnSpPr>
                <p:cNvPr id="42" name="Connecteur droit avec flèche 41">
                  <a:extLst>
                    <a:ext uri="{FF2B5EF4-FFF2-40B4-BE49-F238E27FC236}">
                      <a16:creationId xmlns:a16="http://schemas.microsoft.com/office/drawing/2014/main" id="{D10AF2FF-B3D2-CD50-41D4-F0654F5A349A}"/>
                    </a:ext>
                  </a:extLst>
                </p:cNvPr>
                <p:cNvCxnSpPr/>
                <p:nvPr/>
              </p:nvCxnSpPr>
              <p:spPr>
                <a:xfrm flipV="1">
                  <a:off x="2562225" y="5676900"/>
                  <a:ext cx="1895475" cy="95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avec flèche 43">
                  <a:extLst>
                    <a:ext uri="{FF2B5EF4-FFF2-40B4-BE49-F238E27FC236}">
                      <a16:creationId xmlns:a16="http://schemas.microsoft.com/office/drawing/2014/main" id="{62FA60AC-0697-3012-830F-A81AA3107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4685175"/>
                  <a:ext cx="0" cy="99251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D6AD6678-779D-F1C2-48F5-01D90EED0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2326" y="5514975"/>
                  <a:ext cx="3377" cy="161925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93B83804-8A51-365A-E887-179E133725C9}"/>
                    </a:ext>
                  </a:extLst>
                </p:cNvPr>
                <p:cNvCxnSpPr/>
                <p:nvPr/>
              </p:nvCxnSpPr>
              <p:spPr>
                <a:xfrm>
                  <a:off x="2562225" y="4837575"/>
                  <a:ext cx="1428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DE156249-1ABB-36B8-C5DE-1C011A6C34B5}"/>
                    </a:ext>
                  </a:extLst>
                </p:cNvPr>
                <p:cNvCxnSpPr/>
                <p:nvPr/>
              </p:nvCxnSpPr>
              <p:spPr>
                <a:xfrm>
                  <a:off x="2552700" y="5257800"/>
                  <a:ext cx="1428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F04BC5DD-C0B9-5BC0-63AD-1DCC36A90B8C}"/>
                    </a:ext>
                  </a:extLst>
                </p:cNvPr>
                <p:cNvSpPr txBox="1"/>
                <p:nvPr/>
              </p:nvSpPr>
              <p:spPr>
                <a:xfrm>
                  <a:off x="1613623" y="4468840"/>
                  <a:ext cx="109147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Probabilité de passer la barrière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CA80F040-9A07-535A-D1E3-97708E3BDFCB}"/>
                    </a:ext>
                  </a:extLst>
                </p:cNvPr>
                <p:cNvSpPr txBox="1"/>
                <p:nvPr/>
              </p:nvSpPr>
              <p:spPr>
                <a:xfrm>
                  <a:off x="2644475" y="4715028"/>
                  <a:ext cx="6839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100 %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C3537D24-77D9-A447-3C73-3E5B14985514}"/>
                    </a:ext>
                  </a:extLst>
                </p:cNvPr>
                <p:cNvSpPr txBox="1"/>
                <p:nvPr/>
              </p:nvSpPr>
              <p:spPr>
                <a:xfrm>
                  <a:off x="2598073" y="5123174"/>
                  <a:ext cx="6839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 50 %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AFE554A6-8EAE-695E-E7B8-ABBA4A925CE1}"/>
                    </a:ext>
                  </a:extLst>
                </p:cNvPr>
                <p:cNvSpPr txBox="1"/>
                <p:nvPr/>
              </p:nvSpPr>
              <p:spPr>
                <a:xfrm>
                  <a:off x="2523504" y="5511320"/>
                  <a:ext cx="6839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0 %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7" name="Connecteur droit 6">
                  <a:extLst>
                    <a:ext uri="{FF2B5EF4-FFF2-40B4-BE49-F238E27FC236}">
                      <a16:creationId xmlns:a16="http://schemas.microsoft.com/office/drawing/2014/main" id="{DC1AED39-DC61-968D-3BBE-BE4BA7F83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3504" y="5674614"/>
                  <a:ext cx="838822" cy="2286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8DEB890A-67E5-DECD-FA55-B8DA3C1DF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334" y="4846082"/>
                <a:ext cx="1579910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FEEE932-2A9E-25F2-B066-D4164236FD44}"/>
              </a:ext>
            </a:extLst>
          </p:cNvPr>
          <p:cNvSpPr txBox="1"/>
          <p:nvPr/>
        </p:nvSpPr>
        <p:spPr>
          <a:xfrm>
            <a:off x="8559827" y="338657"/>
            <a:ext cx="290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4E68F3D-5333-EE7F-3851-94DA9F298FB6}"/>
              </a:ext>
            </a:extLst>
          </p:cNvPr>
          <p:cNvGrpSpPr/>
          <p:nvPr/>
        </p:nvGrpSpPr>
        <p:grpSpPr>
          <a:xfrm>
            <a:off x="2561028" y="3375425"/>
            <a:ext cx="2340403" cy="2520502"/>
            <a:chOff x="2561028" y="3375425"/>
            <a:chExt cx="2340403" cy="2520502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31EBD8F6-4DC7-5015-1DAB-C754E2E9F951}"/>
                </a:ext>
              </a:extLst>
            </p:cNvPr>
            <p:cNvGrpSpPr/>
            <p:nvPr/>
          </p:nvGrpSpPr>
          <p:grpSpPr>
            <a:xfrm>
              <a:off x="2561028" y="3375425"/>
              <a:ext cx="2340403" cy="2520502"/>
              <a:chOff x="3179024" y="1312777"/>
              <a:chExt cx="3269541" cy="3226103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D76ADFA6-817A-0B32-D93E-1AFFA383AD3A}"/>
                  </a:ext>
                </a:extLst>
              </p:cNvPr>
              <p:cNvGrpSpPr/>
              <p:nvPr/>
            </p:nvGrpSpPr>
            <p:grpSpPr>
              <a:xfrm>
                <a:off x="3179024" y="1312777"/>
                <a:ext cx="3269541" cy="3220170"/>
                <a:chOff x="5362719" y="3266052"/>
                <a:chExt cx="3269541" cy="2688361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149813E-4E43-C7F7-EACD-F272884EAECD}"/>
                    </a:ext>
                  </a:extLst>
                </p:cNvPr>
                <p:cNvSpPr/>
                <p:nvPr/>
              </p:nvSpPr>
              <p:spPr>
                <a:xfrm>
                  <a:off x="5362719" y="3266052"/>
                  <a:ext cx="3185586" cy="268836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E658FAB2-B551-2C32-58C3-9CD0913C1558}"/>
                    </a:ext>
                  </a:extLst>
                </p:cNvPr>
                <p:cNvSpPr txBox="1"/>
                <p:nvPr/>
              </p:nvSpPr>
              <p:spPr>
                <a:xfrm>
                  <a:off x="7517835" y="4560576"/>
                  <a:ext cx="1114425" cy="2312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 err="1">
                      <a:solidFill>
                        <a:srgbClr val="0070C0"/>
                      </a:solidFill>
                    </a:rPr>
                    <a:t>E</a:t>
                  </a:r>
                  <a:r>
                    <a:rPr lang="fr-FR" sz="1200" baseline="-25000" dirty="0" err="1">
                      <a:solidFill>
                        <a:srgbClr val="0070C0"/>
                      </a:solidFill>
                    </a:rPr>
                    <a:t>barrière</a:t>
                  </a:r>
                  <a:endParaRPr lang="en-GB" sz="1200" baseline="-25000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4AAB4F-24FF-DD43-DB46-B25724876713}"/>
                  </a:ext>
                </a:extLst>
              </p:cNvPr>
              <p:cNvSpPr/>
              <p:nvPr/>
            </p:nvSpPr>
            <p:spPr>
              <a:xfrm>
                <a:off x="4922961" y="2217183"/>
                <a:ext cx="214662" cy="2312172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E772E2A5-B813-9CA8-09AD-ABCA0FE6C196}"/>
                  </a:ext>
                </a:extLst>
              </p:cNvPr>
              <p:cNvCxnSpPr/>
              <p:nvPr/>
            </p:nvCxnSpPr>
            <p:spPr>
              <a:xfrm>
                <a:off x="3351634" y="4529355"/>
                <a:ext cx="2863248" cy="95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rganigramme : Connecteur 12">
                <a:extLst>
                  <a:ext uri="{FF2B5EF4-FFF2-40B4-BE49-F238E27FC236}">
                    <a16:creationId xmlns:a16="http://schemas.microsoft.com/office/drawing/2014/main" id="{D2D1BFD7-0779-5783-AF9C-EA18FA0FA372}"/>
                  </a:ext>
                </a:extLst>
              </p:cNvPr>
              <p:cNvSpPr/>
              <p:nvPr/>
            </p:nvSpPr>
            <p:spPr>
              <a:xfrm>
                <a:off x="3818003" y="2481481"/>
                <a:ext cx="108926" cy="9525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2D9DCF14-F9CA-4F8F-03BA-AF338841E118}"/>
                  </a:ext>
                </a:extLst>
              </p:cNvPr>
              <p:cNvCxnSpPr/>
              <p:nvPr/>
            </p:nvCxnSpPr>
            <p:spPr>
              <a:xfrm>
                <a:off x="5413114" y="2217183"/>
                <a:ext cx="0" cy="232169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AAFFE49E-A04C-EDA1-81CD-33DF6C819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1492" y="2481480"/>
                <a:ext cx="5370" cy="2047875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A10DFB3-D180-6B99-BEA6-5D9317AB2136}"/>
                  </a:ext>
                </a:extLst>
              </p:cNvPr>
              <p:cNvSpPr txBox="1"/>
              <p:nvPr/>
            </p:nvSpPr>
            <p:spPr>
              <a:xfrm>
                <a:off x="3952603" y="3315885"/>
                <a:ext cx="10046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err="1">
                    <a:solidFill>
                      <a:srgbClr val="00B050"/>
                    </a:solidFill>
                  </a:rPr>
                  <a:t>E</a:t>
                </a:r>
                <a:r>
                  <a:rPr lang="fr-FR" sz="1200" baseline="-25000" dirty="0" err="1">
                    <a:solidFill>
                      <a:srgbClr val="00B050"/>
                    </a:solidFill>
                  </a:rPr>
                  <a:t>particule</a:t>
                </a:r>
                <a:endParaRPr lang="en-GB" sz="1200" baseline="-25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E6662B9A-A598-BA4A-9152-47E5CE350B70}"/>
                  </a:ext>
                </a:extLst>
              </p:cNvPr>
              <p:cNvCxnSpPr/>
              <p:nvPr/>
            </p:nvCxnSpPr>
            <p:spPr>
              <a:xfrm>
                <a:off x="3431612" y="2533867"/>
                <a:ext cx="3177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Picture 2" descr="Résultat de recherche d'images pour &quot;fonction de Gauss&quot;">
              <a:extLst>
                <a:ext uri="{FF2B5EF4-FFF2-40B4-BE49-F238E27FC236}">
                  <a16:creationId xmlns:a16="http://schemas.microsoft.com/office/drawing/2014/main" id="{DF24524C-ABD8-6F56-7674-D82A61893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759235" y="4173910"/>
              <a:ext cx="1470063" cy="54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7674BDBE-547C-3660-071D-FF2671C07DCC}"/>
              </a:ext>
            </a:extLst>
          </p:cNvPr>
          <p:cNvSpPr txBox="1"/>
          <p:nvPr/>
        </p:nvSpPr>
        <p:spPr>
          <a:xfrm>
            <a:off x="5292481" y="3440371"/>
            <a:ext cx="2937342" cy="2277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Quantique</a:t>
            </a:r>
            <a:r>
              <a:rPr lang="fr-FR" sz="1400" dirty="0"/>
              <a:t> </a:t>
            </a:r>
          </a:p>
          <a:p>
            <a:r>
              <a:rPr lang="fr-FR" sz="1400" dirty="0"/>
              <a:t>L’énergie est distribuée autour de </a:t>
            </a:r>
            <a:r>
              <a:rPr lang="fr-FR" sz="1400" dirty="0">
                <a:solidFill>
                  <a:srgbClr val="FF0000"/>
                </a:solidFill>
              </a:rPr>
              <a:t>la valeur la plus probable</a:t>
            </a:r>
            <a:r>
              <a:rPr lang="fr-FR" sz="1400" dirty="0"/>
              <a:t>. La particule a une probabilité non nulle de passer la barrière avec une énergie inférieure</a:t>
            </a:r>
          </a:p>
          <a:p>
            <a:r>
              <a:rPr lang="fr-FR" sz="1400" dirty="0">
                <a:solidFill>
                  <a:srgbClr val="FF0000"/>
                </a:solidFill>
              </a:rPr>
              <a:t>Inversement</a:t>
            </a:r>
            <a:r>
              <a:rPr lang="fr-FR" sz="1400" dirty="0"/>
              <a:t>, une particule plus énergétique peut avoir une probabilité d’avoir une énergie insuffisante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326DF2-48F9-1DDE-A4DA-FFC66CB1121E}"/>
              </a:ext>
            </a:extLst>
          </p:cNvPr>
          <p:cNvSpPr txBox="1"/>
          <p:nvPr/>
        </p:nvSpPr>
        <p:spPr>
          <a:xfrm>
            <a:off x="6232085" y="247347"/>
            <a:ext cx="476670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L’effet tunnel – un effet purement quantique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8E229E-E21E-C6DC-9F7F-BDA316A7AB1A}"/>
              </a:ext>
            </a:extLst>
          </p:cNvPr>
          <p:cNvSpPr txBox="1"/>
          <p:nvPr/>
        </p:nvSpPr>
        <p:spPr>
          <a:xfrm>
            <a:off x="4430813" y="1703969"/>
            <a:ext cx="3832051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Classique</a:t>
            </a:r>
          </a:p>
          <a:p>
            <a:r>
              <a:rPr lang="fr-FR" sz="1400" dirty="0"/>
              <a:t>Si </a:t>
            </a:r>
            <a:r>
              <a:rPr lang="fr-FR" sz="1400" dirty="0" err="1">
                <a:solidFill>
                  <a:srgbClr val="00B050"/>
                </a:solidFill>
              </a:rPr>
              <a:t>E</a:t>
            </a:r>
            <a:r>
              <a:rPr lang="fr-FR" sz="1400" baseline="-25000" dirty="0" err="1">
                <a:solidFill>
                  <a:srgbClr val="00B050"/>
                </a:solidFill>
              </a:rPr>
              <a:t>particule</a:t>
            </a:r>
            <a:r>
              <a:rPr lang="fr-FR" sz="1400" baseline="-25000" dirty="0">
                <a:solidFill>
                  <a:srgbClr val="00B05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&lt;</a:t>
            </a:r>
            <a:r>
              <a:rPr lang="fr-FR" sz="1400" dirty="0">
                <a:solidFill>
                  <a:srgbClr val="00B05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E</a:t>
            </a:r>
            <a:r>
              <a:rPr lang="fr-FR" sz="1400" baseline="-25000" dirty="0" err="1">
                <a:solidFill>
                  <a:srgbClr val="0070C0"/>
                </a:solidFill>
              </a:rPr>
              <a:t>barrière</a:t>
            </a:r>
            <a:r>
              <a:rPr lang="en-GB" sz="1400" baseline="-25000" dirty="0">
                <a:solidFill>
                  <a:srgbClr val="00B050"/>
                </a:solidFill>
              </a:rPr>
              <a:t> </a:t>
            </a:r>
          </a:p>
          <a:p>
            <a:r>
              <a:rPr lang="fr-FR" sz="1400" dirty="0"/>
              <a:t>         Probabilité de franchissement      </a:t>
            </a:r>
            <a:r>
              <a:rPr lang="fr-FR" sz="1400" dirty="0">
                <a:solidFill>
                  <a:srgbClr val="FF0000"/>
                </a:solidFill>
              </a:rPr>
              <a:t>0%</a:t>
            </a:r>
          </a:p>
          <a:p>
            <a:r>
              <a:rPr lang="fr-FR" sz="1400" dirty="0"/>
              <a:t>Si </a:t>
            </a:r>
            <a:r>
              <a:rPr lang="fr-FR" sz="1400" dirty="0" err="1">
                <a:solidFill>
                  <a:srgbClr val="00B050"/>
                </a:solidFill>
              </a:rPr>
              <a:t>E</a:t>
            </a:r>
            <a:r>
              <a:rPr lang="fr-FR" sz="1400" baseline="-25000" dirty="0" err="1">
                <a:solidFill>
                  <a:srgbClr val="00B050"/>
                </a:solidFill>
              </a:rPr>
              <a:t>particule</a:t>
            </a:r>
            <a:r>
              <a:rPr lang="fr-FR" sz="1400" baseline="-25000" dirty="0">
                <a:solidFill>
                  <a:srgbClr val="00B05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&gt;</a:t>
            </a:r>
            <a:r>
              <a:rPr lang="fr-FR" sz="1400" dirty="0">
                <a:solidFill>
                  <a:srgbClr val="00B05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E</a:t>
            </a:r>
            <a:r>
              <a:rPr lang="fr-FR" sz="1400" baseline="-25000" dirty="0" err="1">
                <a:solidFill>
                  <a:srgbClr val="0070C0"/>
                </a:solidFill>
              </a:rPr>
              <a:t>barrière</a:t>
            </a:r>
            <a:endParaRPr lang="fr-FR" sz="1400" baseline="-25000" dirty="0">
              <a:solidFill>
                <a:srgbClr val="0070C0"/>
              </a:solidFill>
            </a:endParaRPr>
          </a:p>
          <a:p>
            <a:r>
              <a:rPr lang="fr-FR" sz="1400" baseline="-25000" dirty="0">
                <a:solidFill>
                  <a:srgbClr val="0070C0"/>
                </a:solidFill>
              </a:rPr>
              <a:t>             </a:t>
            </a:r>
            <a:r>
              <a:rPr lang="fr-FR" sz="1400" dirty="0"/>
              <a:t>Probabilité de franchissement   </a:t>
            </a:r>
            <a:r>
              <a:rPr lang="fr-FR" sz="1400" dirty="0">
                <a:solidFill>
                  <a:srgbClr val="FF0000"/>
                </a:solidFill>
              </a:rPr>
              <a:t>100%</a:t>
            </a:r>
          </a:p>
          <a:p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E1CDD42-B895-4F45-62C6-1CFF869F3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109" y="1591801"/>
            <a:ext cx="1737837" cy="1766909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33314A4-BB46-2CFB-C404-1C14072B5AEB}"/>
              </a:ext>
            </a:extLst>
          </p:cNvPr>
          <p:cNvGrpSpPr/>
          <p:nvPr/>
        </p:nvGrpSpPr>
        <p:grpSpPr>
          <a:xfrm>
            <a:off x="8324223" y="1643429"/>
            <a:ext cx="2739507" cy="1519075"/>
            <a:chOff x="1351504" y="4260458"/>
            <a:chExt cx="3569684" cy="168077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63CE21-8BB2-51D0-21F4-6CB1532C688E}"/>
                </a:ext>
              </a:extLst>
            </p:cNvPr>
            <p:cNvSpPr/>
            <p:nvPr/>
          </p:nvSpPr>
          <p:spPr>
            <a:xfrm>
              <a:off x="4085260" y="5633349"/>
              <a:ext cx="835928" cy="280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50" dirty="0" err="1">
                  <a:solidFill>
                    <a:srgbClr val="00B050"/>
                  </a:solidFill>
                </a:rPr>
                <a:t>E</a:t>
              </a:r>
              <a:r>
                <a:rPr lang="fr-FR" sz="1050" baseline="-25000" dirty="0" err="1">
                  <a:solidFill>
                    <a:srgbClr val="00B050"/>
                  </a:solidFill>
                </a:rPr>
                <a:t>particule</a:t>
              </a:r>
              <a:endParaRPr lang="en-GB" sz="1050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31C391C-4903-2032-AFCE-08E6153D8C31}"/>
                </a:ext>
              </a:extLst>
            </p:cNvPr>
            <p:cNvSpPr txBox="1"/>
            <p:nvPr/>
          </p:nvSpPr>
          <p:spPr>
            <a:xfrm>
              <a:off x="3223567" y="5634744"/>
              <a:ext cx="1004620" cy="306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0070C0"/>
                  </a:solidFill>
                </a:rPr>
                <a:t>E</a:t>
              </a:r>
              <a:r>
                <a:rPr lang="fr-FR" sz="1200" baseline="-25000" dirty="0" err="1">
                  <a:solidFill>
                    <a:srgbClr val="0070C0"/>
                  </a:solidFill>
                </a:rPr>
                <a:t>barrière</a:t>
              </a:r>
              <a:endParaRPr lang="en-GB" sz="1200" baseline="-25000" dirty="0">
                <a:solidFill>
                  <a:srgbClr val="0070C0"/>
                </a:solidFill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8469D8B-755B-C341-813D-E219B3FA15C4}"/>
                </a:ext>
              </a:extLst>
            </p:cNvPr>
            <p:cNvGrpSpPr/>
            <p:nvPr/>
          </p:nvGrpSpPr>
          <p:grpSpPr>
            <a:xfrm>
              <a:off x="1351504" y="4260458"/>
              <a:ext cx="3561773" cy="1522009"/>
              <a:chOff x="1654027" y="4416567"/>
              <a:chExt cx="3422217" cy="1340974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4D0462A5-7B77-E614-267A-A03A91CFE80B}"/>
                  </a:ext>
                </a:extLst>
              </p:cNvPr>
              <p:cNvGrpSpPr/>
              <p:nvPr/>
            </p:nvGrpSpPr>
            <p:grpSpPr>
              <a:xfrm>
                <a:off x="1654027" y="4416567"/>
                <a:ext cx="2803673" cy="1340974"/>
                <a:chOff x="1654027" y="4416567"/>
                <a:chExt cx="2803673" cy="1340974"/>
              </a:xfrm>
            </p:grpSpPr>
            <p:cxnSp>
              <p:nvCxnSpPr>
                <p:cNvPr id="31" name="Connecteur droit avec flèche 30">
                  <a:extLst>
                    <a:ext uri="{FF2B5EF4-FFF2-40B4-BE49-F238E27FC236}">
                      <a16:creationId xmlns:a16="http://schemas.microsoft.com/office/drawing/2014/main" id="{19F88081-5404-A722-2BDE-7481820B814A}"/>
                    </a:ext>
                  </a:extLst>
                </p:cNvPr>
                <p:cNvCxnSpPr/>
                <p:nvPr/>
              </p:nvCxnSpPr>
              <p:spPr>
                <a:xfrm flipV="1">
                  <a:off x="2562225" y="5676900"/>
                  <a:ext cx="1895475" cy="95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198558DF-D90C-3D7F-530F-DA227DECC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4685175"/>
                  <a:ext cx="0" cy="99251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4F3BE8AF-6F54-9483-030E-A2D0A33703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2326" y="5514975"/>
                  <a:ext cx="3377" cy="161925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7100E5BC-F4A7-AFF1-6B35-C6C1F54AB15B}"/>
                    </a:ext>
                  </a:extLst>
                </p:cNvPr>
                <p:cNvCxnSpPr/>
                <p:nvPr/>
              </p:nvCxnSpPr>
              <p:spPr>
                <a:xfrm>
                  <a:off x="2562225" y="4837575"/>
                  <a:ext cx="1428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D0BEE55E-F728-8697-73F9-778CC089406E}"/>
                    </a:ext>
                  </a:extLst>
                </p:cNvPr>
                <p:cNvCxnSpPr/>
                <p:nvPr/>
              </p:nvCxnSpPr>
              <p:spPr>
                <a:xfrm>
                  <a:off x="2552700" y="5257800"/>
                  <a:ext cx="1428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6071AA10-5A68-44C9-B1FC-41B98E4055EF}"/>
                    </a:ext>
                  </a:extLst>
                </p:cNvPr>
                <p:cNvSpPr txBox="1"/>
                <p:nvPr/>
              </p:nvSpPr>
              <p:spPr>
                <a:xfrm>
                  <a:off x="1654027" y="4416567"/>
                  <a:ext cx="109147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Probabilité de passer la barrière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4C63F537-C1F5-1EA3-9DBD-B51C813188B2}"/>
                    </a:ext>
                  </a:extLst>
                </p:cNvPr>
                <p:cNvSpPr txBox="1"/>
                <p:nvPr/>
              </p:nvSpPr>
              <p:spPr>
                <a:xfrm>
                  <a:off x="2644475" y="4715028"/>
                  <a:ext cx="6839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100 %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F7561D83-E58E-43B2-7D9C-9C909F5E918C}"/>
                    </a:ext>
                  </a:extLst>
                </p:cNvPr>
                <p:cNvSpPr txBox="1"/>
                <p:nvPr/>
              </p:nvSpPr>
              <p:spPr>
                <a:xfrm>
                  <a:off x="2598073" y="5123174"/>
                  <a:ext cx="6839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 50 %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D38C443D-A9FB-80E8-BC43-76CF7F9AFECB}"/>
                    </a:ext>
                  </a:extLst>
                </p:cNvPr>
                <p:cNvSpPr txBox="1"/>
                <p:nvPr/>
              </p:nvSpPr>
              <p:spPr>
                <a:xfrm>
                  <a:off x="2523504" y="5511320"/>
                  <a:ext cx="6839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>
                      <a:solidFill>
                        <a:schemeClr val="accent1"/>
                      </a:solidFill>
                    </a:rPr>
                    <a:t>0 %</a:t>
                  </a:r>
                  <a:endParaRPr lang="en-GB" sz="10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1A8D5FA9-5087-D9BB-4A1A-94519BB01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3504" y="5674614"/>
                  <a:ext cx="838822" cy="2286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F2D2DBB-4ACA-F27F-F35F-72767411CF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334" y="4846082"/>
                <a:ext cx="1579910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302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68D336-8797-434B-9401-97E9332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3739320-36D0-4F16-AD7D-C1A5ED29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250859-0165-4717-8B82-B30C2BBA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43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D983BC-26AA-462B-801B-6274B227D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29" y="1938111"/>
            <a:ext cx="5657262" cy="31850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7DFC42-E497-458F-A805-8D7115713BFA}"/>
              </a:ext>
            </a:extLst>
          </p:cNvPr>
          <p:cNvSpPr txBox="1"/>
          <p:nvPr/>
        </p:nvSpPr>
        <p:spPr>
          <a:xfrm>
            <a:off x="2314441" y="945151"/>
            <a:ext cx="8620312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Un objet quantique en mouvement arrive sur une barrière de potentiel, avec une énergie insuffisante pour la traverser.</a:t>
            </a:r>
          </a:p>
          <a:p>
            <a:r>
              <a:rPr lang="fr-FR" sz="1600" dirty="0">
                <a:solidFill>
                  <a:srgbClr val="0070C0"/>
                </a:solidFill>
              </a:rPr>
              <a:t>Solution de l’équation de Schrödinger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F84E72B-9807-48B1-AB5D-508BFC5D4BDC}"/>
              </a:ext>
            </a:extLst>
          </p:cNvPr>
          <p:cNvGrpSpPr/>
          <p:nvPr/>
        </p:nvGrpSpPr>
        <p:grpSpPr>
          <a:xfrm>
            <a:off x="2204912" y="1851303"/>
            <a:ext cx="2288533" cy="2239931"/>
            <a:chOff x="680911" y="1851302"/>
            <a:chExt cx="2288533" cy="2239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568DD7DB-11C0-42D8-8A76-577D5F5A97FD}"/>
                    </a:ext>
                  </a:extLst>
                </p:cNvPr>
                <p:cNvSpPr txBox="1"/>
                <p:nvPr/>
              </p:nvSpPr>
              <p:spPr>
                <a:xfrm>
                  <a:off x="1217575" y="2467060"/>
                  <a:ext cx="1618714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Partie </a:t>
                  </a:r>
                  <a:r>
                    <a:rPr lang="fr-FR" sz="1400" dirty="0">
                      <a:solidFill>
                        <a:srgbClr val="FF0000"/>
                      </a:solidFill>
                    </a:rPr>
                    <a:t>imaginaire</a:t>
                  </a:r>
                  <a:r>
                    <a:rPr lang="fr-FR" sz="1400" dirty="0"/>
                    <a:t> de </a:t>
                  </a:r>
                  <a14:m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568DD7DB-11C0-42D8-8A76-577D5F5A9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7575" y="2467060"/>
                  <a:ext cx="1618714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132" t="-1653" b="-413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BFCEBCF-7A99-4AC3-9A36-E035EF043D4E}"/>
                    </a:ext>
                  </a:extLst>
                </p:cNvPr>
                <p:cNvSpPr txBox="1"/>
                <p:nvPr/>
              </p:nvSpPr>
              <p:spPr>
                <a:xfrm>
                  <a:off x="1217899" y="3269008"/>
                  <a:ext cx="144903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Partie </a:t>
                  </a:r>
                  <a:r>
                    <a:rPr lang="fr-FR" sz="1400" dirty="0">
                      <a:solidFill>
                        <a:srgbClr val="FF0000"/>
                      </a:solidFill>
                    </a:rPr>
                    <a:t>réelle</a:t>
                  </a:r>
                  <a:r>
                    <a:rPr lang="fr-FR" sz="1400" dirty="0"/>
                    <a:t> de </a:t>
                  </a:r>
                  <a14:m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BFCEBCF-7A99-4AC3-9A36-E035EF043D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7899" y="3269008"/>
                  <a:ext cx="1449031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1266" t="-1163" b="-1162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Nuage 11">
              <a:extLst>
                <a:ext uri="{FF2B5EF4-FFF2-40B4-BE49-F238E27FC236}">
                  <a16:creationId xmlns:a16="http://schemas.microsoft.com/office/drawing/2014/main" id="{4794BE62-7E43-41F9-B860-E684040586B6}"/>
                </a:ext>
              </a:extLst>
            </p:cNvPr>
            <p:cNvSpPr/>
            <p:nvPr/>
          </p:nvSpPr>
          <p:spPr>
            <a:xfrm>
              <a:off x="680911" y="2169410"/>
              <a:ext cx="2288533" cy="192182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53A5255-544D-43AE-8857-351FA4F94D50}"/>
                </a:ext>
              </a:extLst>
            </p:cNvPr>
            <p:cNvSpPr txBox="1"/>
            <p:nvPr/>
          </p:nvSpPr>
          <p:spPr>
            <a:xfrm>
              <a:off x="961445" y="1851302"/>
              <a:ext cx="1912551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Non observable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5CFB0B7C-6C81-48A0-ABA4-AF2BD885B961}"/>
              </a:ext>
            </a:extLst>
          </p:cNvPr>
          <p:cNvSpPr txBox="1"/>
          <p:nvPr/>
        </p:nvSpPr>
        <p:spPr>
          <a:xfrm>
            <a:off x="2500681" y="4216008"/>
            <a:ext cx="1912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highlight>
                  <a:srgbClr val="FFFF00"/>
                </a:highlight>
              </a:rPr>
              <a:t>Observabl</a:t>
            </a:r>
            <a:r>
              <a:rPr lang="fr-FR" sz="1600" dirty="0">
                <a:solidFill>
                  <a:srgbClr val="0070C0"/>
                </a:solidFill>
              </a:rPr>
              <a:t>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AE1AE26-C7A1-4E9D-8985-25010FE9B066}"/>
              </a:ext>
            </a:extLst>
          </p:cNvPr>
          <p:cNvGrpSpPr/>
          <p:nvPr/>
        </p:nvGrpSpPr>
        <p:grpSpPr>
          <a:xfrm>
            <a:off x="2567364" y="4460074"/>
            <a:ext cx="1840153" cy="1376731"/>
            <a:chOff x="1049073" y="4385285"/>
            <a:chExt cx="1840153" cy="1376731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634EACC-C793-4CC3-850B-662C6EB89E63}"/>
                </a:ext>
              </a:extLst>
            </p:cNvPr>
            <p:cNvSpPr txBox="1"/>
            <p:nvPr/>
          </p:nvSpPr>
          <p:spPr>
            <a:xfrm>
              <a:off x="1258388" y="4652292"/>
              <a:ext cx="1630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Probabilité</a:t>
              </a:r>
              <a:r>
                <a:rPr lang="fr-FR" sz="1400" dirty="0"/>
                <a:t> de présence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25B1080-79D0-48E5-A8B6-597658F547F9}"/>
                    </a:ext>
                  </a:extLst>
                </p:cNvPr>
                <p:cNvSpPr/>
                <p:nvPr/>
              </p:nvSpPr>
              <p:spPr>
                <a:xfrm>
                  <a:off x="1348988" y="5151747"/>
                  <a:ext cx="95237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14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fr-FR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25B1080-79D0-48E5-A8B6-597658F547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8988" y="5151747"/>
                  <a:ext cx="952377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Nuage 18">
              <a:extLst>
                <a:ext uri="{FF2B5EF4-FFF2-40B4-BE49-F238E27FC236}">
                  <a16:creationId xmlns:a16="http://schemas.microsoft.com/office/drawing/2014/main" id="{92BC7DD3-C7F0-40A6-BD67-826EFAA0A84D}"/>
                </a:ext>
              </a:extLst>
            </p:cNvPr>
            <p:cNvSpPr/>
            <p:nvPr/>
          </p:nvSpPr>
          <p:spPr>
            <a:xfrm>
              <a:off x="1049073" y="4385285"/>
              <a:ext cx="1630838" cy="1376731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0B69724E-A4B6-4CDD-BA3D-ABA586F32197}"/>
              </a:ext>
            </a:extLst>
          </p:cNvPr>
          <p:cNvSpPr txBox="1"/>
          <p:nvPr/>
        </p:nvSpPr>
        <p:spPr>
          <a:xfrm>
            <a:off x="4548085" y="5226535"/>
            <a:ext cx="625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particule classique </a:t>
            </a:r>
            <a:r>
              <a:rPr lang="fr-FR" sz="1600" dirty="0">
                <a:solidFill>
                  <a:srgbClr val="FF0000"/>
                </a:solidFill>
              </a:rPr>
              <a:t>ne passe pas</a:t>
            </a:r>
          </a:p>
          <a:p>
            <a:r>
              <a:rPr lang="fr-FR" sz="1600" dirty="0"/>
              <a:t>Un objet quantique a une </a:t>
            </a:r>
            <a:r>
              <a:rPr lang="fr-FR" sz="1600" dirty="0">
                <a:solidFill>
                  <a:srgbClr val="FF0000"/>
                </a:solidFill>
              </a:rPr>
              <a:t>probabilité non nulle </a:t>
            </a:r>
            <a:r>
              <a:rPr lang="fr-FR" sz="1600" dirty="0"/>
              <a:t>de traverser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D543DE-3313-F502-5664-88F57BB6BD1C}"/>
              </a:ext>
            </a:extLst>
          </p:cNvPr>
          <p:cNvSpPr txBox="1"/>
          <p:nvPr/>
        </p:nvSpPr>
        <p:spPr>
          <a:xfrm>
            <a:off x="6232085" y="247347"/>
            <a:ext cx="476670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L’effet tunnel – un effet purement quantique</a:t>
            </a:r>
          </a:p>
        </p:txBody>
      </p:sp>
    </p:spTree>
    <p:extLst>
      <p:ext uri="{BB962C8B-B14F-4D97-AF65-F5344CB8AC3E}">
        <p14:creationId xmlns:p14="http://schemas.microsoft.com/office/powerpoint/2010/main" val="30228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543E8E4-0880-AF41-E4D0-D1986A47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6BA308-0EBD-6CB9-5F86-2C74EBBB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44</a:t>
            </a:fld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5346E7-0BE1-D893-2724-B1DCC05109AA}"/>
              </a:ext>
            </a:extLst>
          </p:cNvPr>
          <p:cNvSpPr txBox="1"/>
          <p:nvPr/>
        </p:nvSpPr>
        <p:spPr>
          <a:xfrm>
            <a:off x="2126974" y="965196"/>
            <a:ext cx="616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Effet tunnel : une autre visualisation</a:t>
            </a:r>
          </a:p>
          <a:p>
            <a:r>
              <a:rPr lang="fr-FR" sz="1800" dirty="0">
                <a:solidFill>
                  <a:srgbClr val="0070C0"/>
                </a:solidFill>
              </a:rPr>
              <a:t>Solution de l’équation de Schrödinger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ABFF29-5C2C-5C6B-D03E-244A5667BA12}"/>
              </a:ext>
            </a:extLst>
          </p:cNvPr>
          <p:cNvSpPr txBox="1"/>
          <p:nvPr/>
        </p:nvSpPr>
        <p:spPr>
          <a:xfrm>
            <a:off x="1818859" y="2331242"/>
            <a:ext cx="3111729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Espace des positions (parties réelle + Imaginaire)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30586E-62AC-4048-9479-DB835AF48A83}"/>
              </a:ext>
            </a:extLst>
          </p:cNvPr>
          <p:cNvSpPr txBox="1"/>
          <p:nvPr/>
        </p:nvSpPr>
        <p:spPr>
          <a:xfrm>
            <a:off x="1818858" y="4220509"/>
            <a:ext cx="311172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Espace des moments (vitesses) </a:t>
            </a:r>
          </a:p>
          <a:p>
            <a:r>
              <a:rPr lang="fr-FR" sz="1600" dirty="0"/>
              <a:t>(parties : réelle + Imaginaire)</a:t>
            </a:r>
          </a:p>
        </p:txBody>
      </p:sp>
      <p:pic>
        <p:nvPicPr>
          <p:cNvPr id="11" name="Tunnel effect">
            <a:hlinkClick r:id="" action="ppaction://media"/>
            <a:extLst>
              <a:ext uri="{FF2B5EF4-FFF2-40B4-BE49-F238E27FC236}">
                <a16:creationId xmlns:a16="http://schemas.microsoft.com/office/drawing/2014/main" id="{FC1EB2F6-DEA9-B96B-A8E3-C07FFC852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5548" y="1646270"/>
            <a:ext cx="5720780" cy="38202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257058A-BA06-91CD-02AC-A191AE22CB72}"/>
              </a:ext>
            </a:extLst>
          </p:cNvPr>
          <p:cNvSpPr txBox="1"/>
          <p:nvPr/>
        </p:nvSpPr>
        <p:spPr>
          <a:xfrm>
            <a:off x="6232085" y="247347"/>
            <a:ext cx="476670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L’effet tunnel – un effet purement quantique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B5F199-7010-ED11-3A9B-481F2DB214E1}"/>
              </a:ext>
            </a:extLst>
          </p:cNvPr>
          <p:cNvSpPr txBox="1"/>
          <p:nvPr/>
        </p:nvSpPr>
        <p:spPr>
          <a:xfrm>
            <a:off x="2337524" y="3312132"/>
            <a:ext cx="191255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Non observable</a:t>
            </a:r>
          </a:p>
        </p:txBody>
      </p:sp>
    </p:spTree>
    <p:extLst>
      <p:ext uri="{BB962C8B-B14F-4D97-AF65-F5344CB8AC3E}">
        <p14:creationId xmlns:p14="http://schemas.microsoft.com/office/powerpoint/2010/main" val="3258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140B1-1D82-61EB-91D9-87316F81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1F01A9-C975-7E5A-820B-B4D1FF3B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8A5B4C-CAAF-435C-05B0-C9754CC4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BC2030-3713-FEC5-8D01-4D28C53C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45</a:t>
            </a:fld>
            <a:endParaRPr lang="en-GB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E5D4397-A34A-99A9-49BB-369DEF77358F}"/>
              </a:ext>
            </a:extLst>
          </p:cNvPr>
          <p:cNvGrpSpPr/>
          <p:nvPr/>
        </p:nvGrpSpPr>
        <p:grpSpPr>
          <a:xfrm>
            <a:off x="7225845" y="1503394"/>
            <a:ext cx="3135767" cy="2129260"/>
            <a:chOff x="6846434" y="1614573"/>
            <a:chExt cx="3135767" cy="21292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328404-0B6F-0FF8-9B84-7886A68B7074}"/>
                </a:ext>
              </a:extLst>
            </p:cNvPr>
            <p:cNvSpPr/>
            <p:nvPr/>
          </p:nvSpPr>
          <p:spPr>
            <a:xfrm>
              <a:off x="6973704" y="3497612"/>
              <a:ext cx="30084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/>
                <a:t>Source http://www.laradioactivite.com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4E5F981-1247-DB8F-C8FE-89B796025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434" y="1614573"/>
              <a:ext cx="2773816" cy="1883038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BC4B725-854B-0D3C-2BF1-DFC6CBF248DC}"/>
              </a:ext>
            </a:extLst>
          </p:cNvPr>
          <p:cNvSpPr txBox="1"/>
          <p:nvPr/>
        </p:nvSpPr>
        <p:spPr>
          <a:xfrm>
            <a:off x="3588540" y="928563"/>
            <a:ext cx="651578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radioactivité (émission de particules </a:t>
            </a:r>
            <a:r>
              <a:rPr lang="el-GR" sz="2400" dirty="0">
                <a:latin typeface="Century" panose="02040604050505020304" pitchFamily="18" charset="0"/>
              </a:rPr>
              <a:t>α</a:t>
            </a:r>
            <a:r>
              <a:rPr lang="fr-FR" dirty="0">
                <a:latin typeface="Century" panose="02040604050505020304" pitchFamily="18" charset="0"/>
              </a:rPr>
              <a:t>)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F05BEF-6B79-3604-9DCE-DF8722840525}"/>
              </a:ext>
            </a:extLst>
          </p:cNvPr>
          <p:cNvSpPr txBox="1"/>
          <p:nvPr/>
        </p:nvSpPr>
        <p:spPr>
          <a:xfrm>
            <a:off x="3005378" y="3663591"/>
            <a:ext cx="68996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Voir l’invisible : microscope à effet tunnel</a:t>
            </a:r>
            <a:endParaRPr lang="en-GB" dirty="0"/>
          </a:p>
        </p:txBody>
      </p:sp>
      <p:pic>
        <p:nvPicPr>
          <p:cNvPr id="3074" name="Picture 2" descr="Schéma de principe du microscope à effet tunnel">
            <a:extLst>
              <a:ext uri="{FF2B5EF4-FFF2-40B4-BE49-F238E27FC236}">
                <a16:creationId xmlns:a16="http://schemas.microsoft.com/office/drawing/2014/main" id="{C4887613-350B-7566-CE92-F3AAF74D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44" y="4179177"/>
            <a:ext cx="26574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0FDA10-DFF7-0781-86A5-20C05C247F57}"/>
              </a:ext>
            </a:extLst>
          </p:cNvPr>
          <p:cNvSpPr txBox="1"/>
          <p:nvPr/>
        </p:nvSpPr>
        <p:spPr>
          <a:xfrm>
            <a:off x="6543214" y="4491778"/>
            <a:ext cx="1915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Atomes de Nickel</a:t>
            </a:r>
          </a:p>
          <a:p>
            <a:r>
              <a:rPr lang="fr-FR" sz="1200" dirty="0"/>
              <a:t>10</a:t>
            </a:r>
            <a:r>
              <a:rPr lang="fr-FR" sz="1200" baseline="30000" dirty="0"/>
              <a:t>-10</a:t>
            </a:r>
            <a:r>
              <a:rPr lang="fr-FR" sz="1200" dirty="0"/>
              <a:t> mètre</a:t>
            </a:r>
          </a:p>
          <a:p>
            <a:r>
              <a:rPr lang="fr-FR" sz="800" dirty="0">
                <a:hlinkClick r:id="rId4"/>
              </a:rPr>
              <a:t>https://nanotechnologie-medecine.webnode.fr/</a:t>
            </a:r>
            <a:endParaRPr lang="en-GB" sz="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C170C4-4CDE-A044-1954-2CE742FE18DC}"/>
              </a:ext>
            </a:extLst>
          </p:cNvPr>
          <p:cNvSpPr txBox="1"/>
          <p:nvPr/>
        </p:nvSpPr>
        <p:spPr>
          <a:xfrm>
            <a:off x="5517695" y="5415185"/>
            <a:ext cx="265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5"/>
              </a:rPr>
              <a:t>Voir la vidéo sur effet tunnel</a:t>
            </a:r>
            <a:endParaRPr lang="fr-FR" sz="1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F9AEC93-F47D-ECE3-530C-0570355C5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440" y="4210421"/>
            <a:ext cx="1391030" cy="150803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FC55CC7-94A2-5EE5-0EB9-9EFED8D3B7E7}"/>
              </a:ext>
            </a:extLst>
          </p:cNvPr>
          <p:cNvGrpSpPr/>
          <p:nvPr/>
        </p:nvGrpSpPr>
        <p:grpSpPr>
          <a:xfrm>
            <a:off x="2661898" y="1563030"/>
            <a:ext cx="2684049" cy="1810396"/>
            <a:chOff x="3800434" y="1684290"/>
            <a:chExt cx="2684049" cy="181039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2961286-A2D1-0857-107A-18552411C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07" y="1773275"/>
              <a:ext cx="2364576" cy="1721411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3A78393-2DD9-634F-CD09-624B88D9EB58}"/>
                </a:ext>
              </a:extLst>
            </p:cNvPr>
            <p:cNvSpPr txBox="1"/>
            <p:nvPr/>
          </p:nvSpPr>
          <p:spPr>
            <a:xfrm rot="16200000">
              <a:off x="3078228" y="2406496"/>
              <a:ext cx="17214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Demi-vie 1600 ans 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916A54DA-0230-6F6B-ABF7-D22DAD69F189}"/>
              </a:ext>
            </a:extLst>
          </p:cNvPr>
          <p:cNvSpPr txBox="1"/>
          <p:nvPr/>
        </p:nvSpPr>
        <p:spPr>
          <a:xfrm>
            <a:off x="6321748" y="342712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L’effet tunnel à notre échelle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D321-9B1B-C4E5-8045-8E91529FC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5526982-681D-0E7D-B049-200E4369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7798F7-75A3-5DC3-8B3B-40E6CCF4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67ADF3-90D5-2661-9C55-95878675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46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F1C0DA-47AC-094C-8392-8EFBD2CBD59A}"/>
              </a:ext>
            </a:extLst>
          </p:cNvPr>
          <p:cNvSpPr txBox="1"/>
          <p:nvPr/>
        </p:nvSpPr>
        <p:spPr>
          <a:xfrm>
            <a:off x="3080737" y="1047967"/>
            <a:ext cx="73929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miniaturisation des transistors atteint les limites quantiques</a:t>
            </a:r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287421F-B3E9-B03F-7C42-F3C61D29F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1802088"/>
            <a:ext cx="2786051" cy="18472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2C56FA7-FA0F-305D-BFD0-814D0938D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3922709"/>
            <a:ext cx="3254788" cy="221238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47BEE38-EE99-816B-1D1A-C006CC9AF3FE}"/>
              </a:ext>
            </a:extLst>
          </p:cNvPr>
          <p:cNvGrpSpPr/>
          <p:nvPr/>
        </p:nvGrpSpPr>
        <p:grpSpPr>
          <a:xfrm>
            <a:off x="2934420" y="1679404"/>
            <a:ext cx="3069351" cy="1981200"/>
            <a:chOff x="1421176" y="1824825"/>
            <a:chExt cx="3069351" cy="19812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BAB50A7-BECE-9E01-F5CD-6651C4038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477" y="1824825"/>
              <a:ext cx="2305050" cy="198120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3AA999A-9292-405E-B5F3-CCD9366E0FBD}"/>
                </a:ext>
              </a:extLst>
            </p:cNvPr>
            <p:cNvSpPr txBox="1"/>
            <p:nvPr/>
          </p:nvSpPr>
          <p:spPr>
            <a:xfrm>
              <a:off x="1421176" y="3529775"/>
              <a:ext cx="10424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Polytech-lille</a:t>
              </a:r>
              <a:endParaRPr lang="en-GB" sz="1000" dirty="0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D90A662-3D72-3121-4DC0-00B017C5A02E}"/>
              </a:ext>
            </a:extLst>
          </p:cNvPr>
          <p:cNvSpPr txBox="1"/>
          <p:nvPr/>
        </p:nvSpPr>
        <p:spPr>
          <a:xfrm>
            <a:off x="7105650" y="4591050"/>
            <a:ext cx="278605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L’effet-tunnel peut limiter la technologie des transistors actuels 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3CA2E0-60BB-B622-0BB2-1AF2CEC4AF69}"/>
              </a:ext>
            </a:extLst>
          </p:cNvPr>
          <p:cNvSpPr txBox="1"/>
          <p:nvPr/>
        </p:nvSpPr>
        <p:spPr>
          <a:xfrm>
            <a:off x="7054850" y="339705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L’effet tunnel et l’électronique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DDCCA-4D15-7DF3-E67B-FDAC5700B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CD76B6B-2226-7C2B-9366-7D1820D5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C3C124C-B5B1-622B-4DB8-26DD9CBE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F5B0AD-EAF1-FF36-ECDA-8A612C98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47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E83483-33FF-11F3-C7B9-F5563B988C78}"/>
              </a:ext>
            </a:extLst>
          </p:cNvPr>
          <p:cNvSpPr txBox="1"/>
          <p:nvPr/>
        </p:nvSpPr>
        <p:spPr>
          <a:xfrm>
            <a:off x="1669776" y="1396055"/>
            <a:ext cx="9730407" cy="3939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et par leurs symétries internes, dont une des plus importantes est le spin.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symétries (lois de conservation) jouent un rôle majeur dans les propriétés des particules composites.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fermions (spin1/2) ne peuvent pas occuper les mêmes états quantiques (principe d’exclusion) ; c’est le contraire pour les bosons (spin 0 ou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L’effet tunnel est un effet dynamique purement quantique, observé par exemple dans la radioactivité nucléaire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9DAFD1-5DE5-5EC0-AD8C-F5BA9FBE8C60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872049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8FB0C-1CDF-5186-5A4D-8E6AF5980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E8C642-6DD6-939D-B37F-20AFB2D0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9A8969-D340-5EE8-6B64-CFB270E3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41E38E-4201-7429-5972-0987EDBF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48</a:t>
            </a:fld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9619E8-A036-6D5B-63C3-26387F8A26D1}"/>
              </a:ext>
            </a:extLst>
          </p:cNvPr>
          <p:cNvSpPr txBox="1"/>
          <p:nvPr/>
        </p:nvSpPr>
        <p:spPr>
          <a:xfrm>
            <a:off x="1778483" y="2231147"/>
            <a:ext cx="92726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L’onde associée à une particule est une onde de probabilité –</a:t>
            </a:r>
            <a:r>
              <a:rPr lang="fr-FR" sz="1400" dirty="0">
                <a:solidFill>
                  <a:srgbClr val="C00000"/>
                </a:solidFill>
              </a:rPr>
              <a:t>non physique</a:t>
            </a:r>
            <a:r>
              <a:rPr lang="fr-FR" sz="1400" dirty="0">
                <a:solidFill>
                  <a:srgbClr val="0070C0"/>
                </a:solidFill>
              </a:rPr>
              <a:t>- qui porte toute l’information sur la particule (en particulier sa position sa vitesse ou son énergie).</a:t>
            </a:r>
          </a:p>
          <a:p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>
                <a:solidFill>
                  <a:srgbClr val="0070C0"/>
                </a:solidFill>
              </a:rPr>
              <a:t>La mesure d’une observable (position, vitesse,…) va modifier la fonction d’onde </a:t>
            </a:r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problème de la mesure en mécanique quantique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E379ED-98AC-CE64-779A-00B7636CF24F}"/>
              </a:ext>
            </a:extLst>
          </p:cNvPr>
          <p:cNvSpPr txBox="1"/>
          <p:nvPr/>
        </p:nvSpPr>
        <p:spPr>
          <a:xfrm>
            <a:off x="1872344" y="938760"/>
            <a:ext cx="9178834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Les notions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d’onde</a:t>
            </a:r>
            <a:r>
              <a:rPr lang="fr-FR" sz="1400" dirty="0"/>
              <a:t>, comme vibration périodique d’un milieu ou d’un champ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de particule</a:t>
            </a:r>
            <a:r>
              <a:rPr lang="fr-FR" sz="1400" dirty="0"/>
              <a:t>, comme « bille » localisée dans l’espace et ayant une vitesse bien définie</a:t>
            </a:r>
          </a:p>
          <a:p>
            <a:r>
              <a:rPr lang="fr-FR" sz="1400" dirty="0"/>
              <a:t>résultent d’une </a:t>
            </a:r>
            <a:r>
              <a:rPr lang="fr-FR" sz="1400" dirty="0">
                <a:solidFill>
                  <a:srgbClr val="FF0000"/>
                </a:solidFill>
              </a:rPr>
              <a:t>vision « classique » valable à notre échelle</a:t>
            </a:r>
          </a:p>
          <a:p>
            <a:r>
              <a:rPr lang="fr-FR" sz="1400" dirty="0"/>
              <a:t>Elle ne s’applique pas à l’échelle quantique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007B05-A0EB-DA19-4BCB-12953740E7C8}"/>
              </a:ext>
            </a:extLst>
          </p:cNvPr>
          <p:cNvSpPr txBox="1"/>
          <p:nvPr/>
        </p:nvSpPr>
        <p:spPr>
          <a:xfrm>
            <a:off x="5943226" y="291684"/>
            <a:ext cx="530113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rgbClr val="FF0000"/>
                </a:solidFill>
              </a:rPr>
              <a:t>Dualité onde-corpuscule : la vision moderne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0" name="1_dualite_fr">
            <a:hlinkClick r:id="" action="ppaction://media"/>
            <a:extLst>
              <a:ext uri="{FF2B5EF4-FFF2-40B4-BE49-F238E27FC236}">
                <a16:creationId xmlns:a16="http://schemas.microsoft.com/office/drawing/2014/main" id="{9B34BA7F-83EA-35A0-35DC-2A4D5D98C1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4830" y="3250176"/>
            <a:ext cx="4560773" cy="256543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F48149-1F18-529D-22DD-9F9DF6DC255F}"/>
              </a:ext>
            </a:extLst>
          </p:cNvPr>
          <p:cNvGrpSpPr/>
          <p:nvPr/>
        </p:nvGrpSpPr>
        <p:grpSpPr>
          <a:xfrm>
            <a:off x="2625505" y="3900356"/>
            <a:ext cx="1358020" cy="1240029"/>
            <a:chOff x="2625505" y="3900356"/>
            <a:chExt cx="1358020" cy="124002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E6BB544-0907-BA73-2547-3CABFCBF7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895" t="31308" r="23232" b="39188"/>
            <a:stretch/>
          </p:blipFill>
          <p:spPr>
            <a:xfrm>
              <a:off x="2625505" y="3900356"/>
              <a:ext cx="1259126" cy="100111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3031D8B-6615-8B37-2F4F-930D7D6A8251}"/>
                </a:ext>
              </a:extLst>
            </p:cNvPr>
            <p:cNvSpPr txBox="1"/>
            <p:nvPr/>
          </p:nvSpPr>
          <p:spPr>
            <a:xfrm>
              <a:off x="2625505" y="4894164"/>
              <a:ext cx="1358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Lien vers YouTube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0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1E97-4E02-88D0-6E91-EF02A464D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5C92D4-F06E-3ED4-44F5-6C9DE424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F5D3B1-AF23-AEF9-16D3-F9BDA884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22F7AA-4EF8-1A52-75D1-A62A1D60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49</a:t>
            </a:fld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2579E3-4133-BC1E-08DA-DFAB92366DDE}"/>
              </a:ext>
            </a:extLst>
          </p:cNvPr>
          <p:cNvSpPr txBox="1"/>
          <p:nvPr/>
        </p:nvSpPr>
        <p:spPr>
          <a:xfrm>
            <a:off x="2320773" y="971546"/>
            <a:ext cx="659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Fentes d’Young avec électrons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5EF737-9B23-792B-D5D0-007D3B886238}"/>
              </a:ext>
            </a:extLst>
          </p:cNvPr>
          <p:cNvSpPr txBox="1"/>
          <p:nvPr/>
        </p:nvSpPr>
        <p:spPr>
          <a:xfrm>
            <a:off x="2400927" y="5073089"/>
            <a:ext cx="5636313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Avec 2 fentes, l’ensemble des impacts des électrons produit les mêmes figures d’interférence que les ondes </a:t>
            </a:r>
          </a:p>
          <a:p>
            <a:r>
              <a:rPr lang="fr-FR" sz="1400" dirty="0"/>
              <a:t>Le phénomène existe, même si on envoie les électrons un à un.</a:t>
            </a:r>
            <a:endParaRPr lang="en-GB" sz="1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9582336-3291-FD54-0686-38E0F41BE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/>
          <a:stretch/>
        </p:blipFill>
        <p:spPr>
          <a:xfrm>
            <a:off x="2429002" y="1598160"/>
            <a:ext cx="2670760" cy="11014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0BF130-BFBA-A621-D00D-252B025866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63" y="4839900"/>
            <a:ext cx="2095500" cy="11811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C3E8B6-DF99-6CAE-2A71-DFC5A81E7A20}"/>
              </a:ext>
            </a:extLst>
          </p:cNvPr>
          <p:cNvSpPr txBox="1"/>
          <p:nvPr/>
        </p:nvSpPr>
        <p:spPr>
          <a:xfrm>
            <a:off x="2320773" y="2854734"/>
            <a:ext cx="880229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En physique quantique, l’électron –onde ou particule- se réduit à un point pour donner un impact sur l’écran (</a:t>
            </a:r>
            <a:r>
              <a:rPr lang="fr-FR" sz="1400" i="1" dirty="0"/>
              <a:t>voir plus loin : </a:t>
            </a:r>
            <a:r>
              <a:rPr lang="fr-FR" sz="1400" i="1" dirty="0">
                <a:solidFill>
                  <a:srgbClr val="0070C0"/>
                </a:solidFill>
              </a:rPr>
              <a:t>la mesure en mécanique quantique</a:t>
            </a:r>
            <a:r>
              <a:rPr lang="fr-FR" sz="1600" dirty="0"/>
              <a:t>)</a:t>
            </a:r>
            <a:endParaRPr lang="en-GB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D68A5E-3D25-5946-7526-84273D317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55" y="1514508"/>
            <a:ext cx="4653770" cy="122565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A5FECD-4047-AB90-1EBA-5CC3029DDB26}"/>
              </a:ext>
            </a:extLst>
          </p:cNvPr>
          <p:cNvSpPr txBox="1"/>
          <p:nvPr/>
        </p:nvSpPr>
        <p:spPr>
          <a:xfrm>
            <a:off x="7054850" y="339705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dualité onde-corpuscule revisitée (1)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DA82A1-8E6C-3D00-FE89-1B79FCCDA08D}"/>
              </a:ext>
            </a:extLst>
          </p:cNvPr>
          <p:cNvGrpSpPr/>
          <p:nvPr/>
        </p:nvGrpSpPr>
        <p:grpSpPr>
          <a:xfrm>
            <a:off x="3247490" y="3613273"/>
            <a:ext cx="5818979" cy="1237806"/>
            <a:chOff x="1461608" y="1688474"/>
            <a:chExt cx="9010513" cy="1359950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F974080-975F-C6A8-04AA-C079044707BD}"/>
                </a:ext>
              </a:extLst>
            </p:cNvPr>
            <p:cNvGrpSpPr/>
            <p:nvPr/>
          </p:nvGrpSpPr>
          <p:grpSpPr>
            <a:xfrm>
              <a:off x="1461608" y="2160839"/>
              <a:ext cx="2648407" cy="507222"/>
              <a:chOff x="653593" y="1552084"/>
              <a:chExt cx="2648407" cy="507222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0DB5EAF6-722D-F616-91FA-056F5F2F6D2C}"/>
                  </a:ext>
                </a:extLst>
              </p:cNvPr>
              <p:cNvGrpSpPr/>
              <p:nvPr/>
            </p:nvGrpSpPr>
            <p:grpSpPr>
              <a:xfrm>
                <a:off x="2589887" y="1612900"/>
                <a:ext cx="712113" cy="114300"/>
                <a:chOff x="2589887" y="1612900"/>
                <a:chExt cx="712113" cy="1143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70BB4-95B8-6B6B-3120-CC026E1B62F5}"/>
                    </a:ext>
                  </a:extLst>
                </p:cNvPr>
                <p:cNvSpPr/>
                <p:nvPr/>
              </p:nvSpPr>
              <p:spPr>
                <a:xfrm>
                  <a:off x="2589887" y="1612900"/>
                  <a:ext cx="648613" cy="114300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256A2EBE-2475-407D-E0EB-9B23CD82E535}"/>
                    </a:ext>
                  </a:extLst>
                </p:cNvPr>
                <p:cNvSpPr/>
                <p:nvPr/>
              </p:nvSpPr>
              <p:spPr>
                <a:xfrm>
                  <a:off x="3213100" y="1612900"/>
                  <a:ext cx="88900" cy="114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852C87C-A09B-1101-9A6D-F16207770EEF}"/>
                  </a:ext>
                </a:extLst>
              </p:cNvPr>
              <p:cNvSpPr txBox="1"/>
              <p:nvPr/>
            </p:nvSpPr>
            <p:spPr>
              <a:xfrm>
                <a:off x="653593" y="1552084"/>
                <a:ext cx="1676400" cy="50722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Canon à électrons</a:t>
                </a:r>
              </a:p>
            </p:txBody>
          </p:sp>
        </p:grpSp>
        <p:sp>
          <p:nvSpPr>
            <p:cNvPr id="13" name="Parallélogramme 12">
              <a:extLst>
                <a:ext uri="{FF2B5EF4-FFF2-40B4-BE49-F238E27FC236}">
                  <a16:creationId xmlns:a16="http://schemas.microsoft.com/office/drawing/2014/main" id="{41E2EF47-CF82-274F-A5BB-741EA5178B37}"/>
                </a:ext>
              </a:extLst>
            </p:cNvPr>
            <p:cNvSpPr/>
            <p:nvPr/>
          </p:nvSpPr>
          <p:spPr>
            <a:xfrm flipH="1">
              <a:off x="9189420" y="1888132"/>
              <a:ext cx="1282701" cy="919000"/>
            </a:xfrm>
            <a:prstGeom prst="parallelogram">
              <a:avLst>
                <a:gd name="adj" fmla="val 1178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5B1ECE8-5B46-F6BE-3059-07B786D040BC}"/>
                </a:ext>
              </a:extLst>
            </p:cNvPr>
            <p:cNvGrpSpPr/>
            <p:nvPr/>
          </p:nvGrpSpPr>
          <p:grpSpPr>
            <a:xfrm>
              <a:off x="5757048" y="1688474"/>
              <a:ext cx="847011" cy="1359950"/>
              <a:chOff x="5983965" y="1436254"/>
              <a:chExt cx="847011" cy="1359950"/>
            </a:xfrm>
          </p:grpSpPr>
          <p:sp>
            <p:nvSpPr>
              <p:cNvPr id="17" name="Parallélogramme 16">
                <a:extLst>
                  <a:ext uri="{FF2B5EF4-FFF2-40B4-BE49-F238E27FC236}">
                    <a16:creationId xmlns:a16="http://schemas.microsoft.com/office/drawing/2014/main" id="{51674089-76B7-5D26-821F-91BD138A9196}"/>
                  </a:ext>
                </a:extLst>
              </p:cNvPr>
              <p:cNvSpPr/>
              <p:nvPr/>
            </p:nvSpPr>
            <p:spPr>
              <a:xfrm rot="461845" flipH="1">
                <a:off x="5983965" y="1436254"/>
                <a:ext cx="847011" cy="1359950"/>
              </a:xfrm>
              <a:prstGeom prst="parallelogram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Parallélogramme 17">
                <a:extLst>
                  <a:ext uri="{FF2B5EF4-FFF2-40B4-BE49-F238E27FC236}">
                    <a16:creationId xmlns:a16="http://schemas.microsoft.com/office/drawing/2014/main" id="{D78B0EB4-8367-C577-55D0-72A66B95E77D}"/>
                  </a:ext>
                </a:extLst>
              </p:cNvPr>
              <p:cNvSpPr/>
              <p:nvPr/>
            </p:nvSpPr>
            <p:spPr>
              <a:xfrm rot="21336769">
                <a:off x="6202292" y="1809388"/>
                <a:ext cx="95723" cy="452376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Parallélogramme 18">
                <a:extLst>
                  <a:ext uri="{FF2B5EF4-FFF2-40B4-BE49-F238E27FC236}">
                    <a16:creationId xmlns:a16="http://schemas.microsoft.com/office/drawing/2014/main" id="{07D37736-1478-2872-2EF1-60D6D3426233}"/>
                  </a:ext>
                </a:extLst>
              </p:cNvPr>
              <p:cNvSpPr/>
              <p:nvPr/>
            </p:nvSpPr>
            <p:spPr>
              <a:xfrm rot="21367742">
                <a:off x="6442785" y="1808580"/>
                <a:ext cx="95723" cy="452376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05AB81B9-A562-633C-4723-72BD45E5E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557" y="3904853"/>
            <a:ext cx="925188" cy="52640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397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Nuage 25">
                <a:extLst>
                  <a:ext uri="{FF2B5EF4-FFF2-40B4-BE49-F238E27FC236}">
                    <a16:creationId xmlns:a16="http://schemas.microsoft.com/office/drawing/2014/main" id="{0A8169DC-90CB-521E-7EF7-368F3F51112A}"/>
                  </a:ext>
                </a:extLst>
              </p:cNvPr>
              <p:cNvSpPr/>
              <p:nvPr/>
            </p:nvSpPr>
            <p:spPr>
              <a:xfrm>
                <a:off x="7011822" y="3879607"/>
                <a:ext cx="828367" cy="682114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Nuage 25">
                <a:extLst>
                  <a:ext uri="{FF2B5EF4-FFF2-40B4-BE49-F238E27FC236}">
                    <a16:creationId xmlns:a16="http://schemas.microsoft.com/office/drawing/2014/main" id="{0A8169DC-90CB-521E-7EF7-368F3F511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822" y="3879607"/>
                <a:ext cx="828367" cy="682114"/>
              </a:xfrm>
              <a:prstGeom prst="cloud">
                <a:avLst/>
              </a:prstGeom>
              <a:blipFill>
                <a:blip r:embed="rId6"/>
                <a:stretch>
                  <a:fillRect l="-14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Nuage 26">
                <a:extLst>
                  <a:ext uri="{FF2B5EF4-FFF2-40B4-BE49-F238E27FC236}">
                    <a16:creationId xmlns:a16="http://schemas.microsoft.com/office/drawing/2014/main" id="{0FBA277F-1422-E3B5-0881-50D60B496B5F}"/>
                  </a:ext>
                </a:extLst>
              </p:cNvPr>
              <p:cNvSpPr/>
              <p:nvPr/>
            </p:nvSpPr>
            <p:spPr>
              <a:xfrm>
                <a:off x="5105922" y="3872172"/>
                <a:ext cx="842668" cy="682114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Nuage 26">
                <a:extLst>
                  <a:ext uri="{FF2B5EF4-FFF2-40B4-BE49-F238E27FC236}">
                    <a16:creationId xmlns:a16="http://schemas.microsoft.com/office/drawing/2014/main" id="{0FBA277F-1422-E3B5-0881-50D60B496B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922" y="3872172"/>
                <a:ext cx="842668" cy="682114"/>
              </a:xfrm>
              <a:prstGeom prst="cloud">
                <a:avLst/>
              </a:prstGeom>
              <a:blipFill>
                <a:blip r:embed="rId7"/>
                <a:stretch>
                  <a:fillRect l="-13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48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3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9145E60A-CDFE-40CB-8E8E-D3D90BA5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D0AAD3-210A-410F-9643-D5BE966B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3B387EF-D780-482E-BF8A-F8C3A51D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B98C48B-A81A-40D7-B450-91D1BC857526}"/>
                  </a:ext>
                </a:extLst>
              </p:cNvPr>
              <p:cNvSpPr txBox="1"/>
              <p:nvPr/>
            </p:nvSpPr>
            <p:spPr>
              <a:xfrm>
                <a:off x="1861575" y="1442159"/>
                <a:ext cx="5771677" cy="22143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</a:rPr>
                  <a:t>Louis de Broglie (thèse en 1924)</a:t>
                </a:r>
                <a:endParaRPr lang="fr-FR" dirty="0"/>
              </a:p>
              <a:p>
                <a:endParaRPr lang="fr-FR" sz="1400" dirty="0"/>
              </a:p>
              <a:p>
                <a:r>
                  <a:rPr lang="fr-FR" sz="1400" dirty="0"/>
                  <a:t>Louis de Broglie postule qu’à tout objet de masse m et de vitesse v, est associée une </a:t>
                </a:r>
                <a:r>
                  <a:rPr lang="fr-FR" sz="1400" dirty="0">
                    <a:solidFill>
                      <a:srgbClr val="FF0000"/>
                    </a:solidFill>
                  </a:rPr>
                  <a:t>onde –pilote réelle- </a:t>
                </a:r>
                <a:r>
                  <a:rPr lang="fr-FR" sz="1400" dirty="0"/>
                  <a:t>de longueur d’onde </a:t>
                </a:r>
              </a:p>
              <a:p>
                <a:pPr algn="ctr"/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𝑚𝑣</m:t>
                        </m:r>
                      </m:den>
                    </m:f>
                  </m:oMath>
                </a14:m>
                <a:r>
                  <a:rPr lang="fr-FR" i="1" dirty="0">
                    <a:latin typeface="Cambria Math" panose="02040503050406030204" pitchFamily="18" charset="0"/>
                  </a:rPr>
                  <a:t> </a:t>
                </a:r>
                <a:r>
                  <a:rPr lang="fr-FR" sz="1400" dirty="0">
                    <a:latin typeface="Century Gothic" panose="020B0502020202020204" pitchFamily="34" charset="0"/>
                  </a:rPr>
                  <a:t>donc de fréquence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ν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fr-FR" i="1" dirty="0">
                  <a:latin typeface="Cambria Math" panose="02040503050406030204" pitchFamily="18" charset="0"/>
                </a:endParaRPr>
              </a:p>
              <a:p>
                <a:endParaRPr lang="fr-FR" sz="1400" dirty="0">
                  <a:latin typeface="Century Gothic" panose="020B0502020202020204" pitchFamily="34" charset="0"/>
                </a:endParaRPr>
              </a:p>
              <a:p>
                <a:r>
                  <a:rPr lang="fr-FR" sz="1400" dirty="0">
                    <a:latin typeface="Century Gothic" panose="020B0502020202020204" pitchFamily="34" charset="0"/>
                  </a:rPr>
                  <a:t>Pour les particules sans masse, d’énergie </a:t>
                </a:r>
                <a:r>
                  <a:rPr lang="fr-FR" sz="14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E</a:t>
                </a:r>
                <a:r>
                  <a:rPr lang="fr-FR" sz="1400" dirty="0">
                    <a:latin typeface="Century Gothic" panose="020B0502020202020204" pitchFamily="34" charset="0"/>
                  </a:rPr>
                  <a:t> </a:t>
                </a:r>
              </a:p>
              <a:p>
                <a:pPr algn="ctr"/>
                <a:r>
                  <a:rPr lang="el-G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B98C48B-A81A-40D7-B450-91D1BC857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575" y="1442159"/>
                <a:ext cx="5771677" cy="2214324"/>
              </a:xfrm>
              <a:prstGeom prst="rect">
                <a:avLst/>
              </a:prstGeom>
              <a:blipFill>
                <a:blip r:embed="rId2"/>
                <a:stretch>
                  <a:fillRect l="-211" t="-274" r="-632" b="-2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C3BC745-B750-4D58-862B-B675AEC8EAB7}"/>
              </a:ext>
            </a:extLst>
          </p:cNvPr>
          <p:cNvSpPr/>
          <p:nvPr/>
        </p:nvSpPr>
        <p:spPr>
          <a:xfrm>
            <a:off x="2114668" y="4126616"/>
            <a:ext cx="3800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Le </a:t>
            </a:r>
            <a:r>
              <a:rPr lang="fr-FR" sz="1600" dirty="0">
                <a:solidFill>
                  <a:srgbClr val="0070C0"/>
                </a:solidFill>
              </a:rPr>
              <a:t>comportement ondulatoire des électrons </a:t>
            </a:r>
            <a:r>
              <a:rPr lang="fr-FR" sz="1600" dirty="0"/>
              <a:t>a été confirmé</a:t>
            </a:r>
            <a:r>
              <a:rPr lang="fr-FR" sz="1200" dirty="0"/>
              <a:t> (diffraction par un cristal, Davisson-Germer, 1927)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07C91DB-C101-101C-49BD-28DECC128B3C}"/>
              </a:ext>
            </a:extLst>
          </p:cNvPr>
          <p:cNvGrpSpPr/>
          <p:nvPr/>
        </p:nvGrpSpPr>
        <p:grpSpPr>
          <a:xfrm>
            <a:off x="8661383" y="1452965"/>
            <a:ext cx="1669042" cy="2228998"/>
            <a:chOff x="9025511" y="1766555"/>
            <a:chExt cx="1669042" cy="2228998"/>
          </a:xfrm>
        </p:grpSpPr>
        <p:pic>
          <p:nvPicPr>
            <p:cNvPr id="5" name="Image 4" descr="Une image contenant personne, homme, intérieur, mur&#10;&#10;Description générée automatiquement">
              <a:extLst>
                <a:ext uri="{FF2B5EF4-FFF2-40B4-BE49-F238E27FC236}">
                  <a16:creationId xmlns:a16="http://schemas.microsoft.com/office/drawing/2014/main" id="{2FD51555-2984-473B-91E3-490A3BA5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5511" y="1766555"/>
              <a:ext cx="1524000" cy="193548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B11C533-B450-4326-B842-7327641FC5A7}"/>
                </a:ext>
              </a:extLst>
            </p:cNvPr>
            <p:cNvSpPr txBox="1"/>
            <p:nvPr/>
          </p:nvSpPr>
          <p:spPr>
            <a:xfrm>
              <a:off x="9286228" y="3741637"/>
              <a:ext cx="140832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Source </a:t>
              </a:r>
              <a:r>
                <a:rPr lang="fr-FR" sz="1050" dirty="0" err="1"/>
                <a:t>wikipedia</a:t>
              </a:r>
              <a:endParaRPr lang="fr-FR" sz="1050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4432DA18-4546-7EA2-16C3-287FBA37FAE0}"/>
              </a:ext>
            </a:extLst>
          </p:cNvPr>
          <p:cNvSpPr txBox="1"/>
          <p:nvPr/>
        </p:nvSpPr>
        <p:spPr>
          <a:xfrm>
            <a:off x="8209722" y="305762"/>
            <a:ext cx="315557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ondulatoire (1)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793983D-79B6-045C-35E6-4FFA689FE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069"/>
          <a:stretch/>
        </p:blipFill>
        <p:spPr>
          <a:xfrm>
            <a:off x="7912339" y="3760763"/>
            <a:ext cx="3022414" cy="19879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B1888F-1C9F-71C3-97B1-44871CFEE203}"/>
              </a:ext>
            </a:extLst>
          </p:cNvPr>
          <p:cNvSpPr/>
          <p:nvPr/>
        </p:nvSpPr>
        <p:spPr>
          <a:xfrm>
            <a:off x="8093489" y="5703904"/>
            <a:ext cx="24384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Source http://res-nlp.univ-lemans.fr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75BB4E-8547-5259-152F-8777B4394972}"/>
              </a:ext>
            </a:extLst>
          </p:cNvPr>
          <p:cNvSpPr txBox="1"/>
          <p:nvPr/>
        </p:nvSpPr>
        <p:spPr>
          <a:xfrm>
            <a:off x="1872762" y="965196"/>
            <a:ext cx="6128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Extension à toutes les particules de la dualité de la lumière</a:t>
            </a:r>
          </a:p>
        </p:txBody>
      </p:sp>
    </p:spTree>
    <p:extLst>
      <p:ext uri="{BB962C8B-B14F-4D97-AF65-F5344CB8AC3E}">
        <p14:creationId xmlns:p14="http://schemas.microsoft.com/office/powerpoint/2010/main" val="21282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BC936-2D5F-E6FC-510A-B2E98AA41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AAE77F-BEA1-1CB3-6427-355195AB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0E912C-01B7-ED08-0D2B-374F23B5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B6ADF0-CDB5-E906-DFE0-E9ACFE3F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50</a:t>
            </a:fld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142319-7915-2981-D64A-2DF38F7896E1}"/>
              </a:ext>
            </a:extLst>
          </p:cNvPr>
          <p:cNvSpPr txBox="1"/>
          <p:nvPr/>
        </p:nvSpPr>
        <p:spPr>
          <a:xfrm>
            <a:off x="2315404" y="1289634"/>
            <a:ext cx="65963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Fentes d’Young avec électrons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On observe par quel trou est passé l’électron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21ECA8-976C-7E0E-4948-23BB969970C3}"/>
              </a:ext>
            </a:extLst>
          </p:cNvPr>
          <p:cNvSpPr txBox="1"/>
          <p:nvPr/>
        </p:nvSpPr>
        <p:spPr>
          <a:xfrm>
            <a:off x="2458812" y="3860344"/>
            <a:ext cx="802853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Observer pour déterminer où est passé l’électron, détruit les interférences. La fonction d’état est réduite par l’observation</a:t>
            </a:r>
            <a:endParaRPr lang="en-GB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4C7B36-E968-68F5-4F58-688D33FA1500}"/>
              </a:ext>
            </a:extLst>
          </p:cNvPr>
          <p:cNvSpPr txBox="1"/>
          <p:nvPr/>
        </p:nvSpPr>
        <p:spPr>
          <a:xfrm>
            <a:off x="7054850" y="339705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dualité onde-corpuscule revisitée (2)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34E6D02-4E6F-0735-2B6E-0324AB4F9176}"/>
              </a:ext>
            </a:extLst>
          </p:cNvPr>
          <p:cNvGrpSpPr/>
          <p:nvPr/>
        </p:nvGrpSpPr>
        <p:grpSpPr>
          <a:xfrm>
            <a:off x="2412614" y="2112961"/>
            <a:ext cx="7948998" cy="1503418"/>
            <a:chOff x="1461608" y="1571868"/>
            <a:chExt cx="9159487" cy="150341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29D2BF6-F66D-0C9D-0419-0B2CC2A7854F}"/>
                </a:ext>
              </a:extLst>
            </p:cNvPr>
            <p:cNvGrpSpPr/>
            <p:nvPr/>
          </p:nvGrpSpPr>
          <p:grpSpPr>
            <a:xfrm>
              <a:off x="1461608" y="2160839"/>
              <a:ext cx="2132129" cy="276999"/>
              <a:chOff x="653593" y="1552084"/>
              <a:chExt cx="2132129" cy="276999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C068875B-E0DB-E4AE-59E2-CD184BFD3E4A}"/>
                  </a:ext>
                </a:extLst>
              </p:cNvPr>
              <p:cNvGrpSpPr/>
              <p:nvPr/>
            </p:nvGrpSpPr>
            <p:grpSpPr>
              <a:xfrm>
                <a:off x="2057778" y="1643386"/>
                <a:ext cx="727944" cy="127288"/>
                <a:chOff x="2057778" y="1643386"/>
                <a:chExt cx="727944" cy="12728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A3A7C6-776E-6127-DB26-AA9251DE81B3}"/>
                    </a:ext>
                  </a:extLst>
                </p:cNvPr>
                <p:cNvSpPr/>
                <p:nvPr/>
              </p:nvSpPr>
              <p:spPr>
                <a:xfrm>
                  <a:off x="2057778" y="1643386"/>
                  <a:ext cx="648613" cy="1143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346F9BE1-995C-0BEC-EE84-E15CECDBE761}"/>
                    </a:ext>
                  </a:extLst>
                </p:cNvPr>
                <p:cNvSpPr/>
                <p:nvPr/>
              </p:nvSpPr>
              <p:spPr>
                <a:xfrm>
                  <a:off x="2696822" y="1656374"/>
                  <a:ext cx="88900" cy="1143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6DA991-2E10-2B18-4CA6-1EC63FF646DD}"/>
                  </a:ext>
                </a:extLst>
              </p:cNvPr>
              <p:cNvSpPr txBox="1"/>
              <p:nvPr/>
            </p:nvSpPr>
            <p:spPr>
              <a:xfrm>
                <a:off x="653593" y="1552084"/>
                <a:ext cx="1676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Canon à électrons</a:t>
                </a:r>
              </a:p>
            </p:txBody>
          </p:sp>
        </p:grpSp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08945F0C-637A-B7DA-BA81-3B863238A010}"/>
                </a:ext>
              </a:extLst>
            </p:cNvPr>
            <p:cNvSpPr/>
            <p:nvPr/>
          </p:nvSpPr>
          <p:spPr>
            <a:xfrm rot="1125079" flipH="1">
              <a:off x="9338393" y="1890059"/>
              <a:ext cx="1282702" cy="891791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3C5BA99-D9E5-64AA-3B83-D237A8766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389706">
              <a:off x="5760909" y="1698005"/>
              <a:ext cx="654042" cy="40176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17549C45-BC47-9CD5-6BE3-482ACE29005D}"/>
                </a:ext>
              </a:extLst>
            </p:cNvPr>
            <p:cNvGrpSpPr/>
            <p:nvPr/>
          </p:nvGrpSpPr>
          <p:grpSpPr>
            <a:xfrm>
              <a:off x="6634874" y="1715336"/>
              <a:ext cx="847011" cy="1359950"/>
              <a:chOff x="6861791" y="1463116"/>
              <a:chExt cx="847011" cy="1359950"/>
            </a:xfrm>
          </p:grpSpPr>
          <p:sp>
            <p:nvSpPr>
              <p:cNvPr id="16" name="Parallélogramme 15">
                <a:extLst>
                  <a:ext uri="{FF2B5EF4-FFF2-40B4-BE49-F238E27FC236}">
                    <a16:creationId xmlns:a16="http://schemas.microsoft.com/office/drawing/2014/main" id="{4CC2ACB1-B46F-3E7E-F4BA-E230B92F173A}"/>
                  </a:ext>
                </a:extLst>
              </p:cNvPr>
              <p:cNvSpPr/>
              <p:nvPr/>
            </p:nvSpPr>
            <p:spPr>
              <a:xfrm rot="545920" flipH="1">
                <a:off x="6861791" y="1463116"/>
                <a:ext cx="847011" cy="1359950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Parallélogramme 16">
                <a:extLst>
                  <a:ext uri="{FF2B5EF4-FFF2-40B4-BE49-F238E27FC236}">
                    <a16:creationId xmlns:a16="http://schemas.microsoft.com/office/drawing/2014/main" id="{B20CB5A3-F0B9-C11D-35D5-2BF569E3F823}"/>
                  </a:ext>
                </a:extLst>
              </p:cNvPr>
              <p:cNvSpPr/>
              <p:nvPr/>
            </p:nvSpPr>
            <p:spPr>
              <a:xfrm rot="21336769">
                <a:off x="7087747" y="1900573"/>
                <a:ext cx="95724" cy="452376"/>
              </a:xfrm>
              <a:prstGeom prst="parallelogram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Parallélogramme 17">
                <a:extLst>
                  <a:ext uri="{FF2B5EF4-FFF2-40B4-BE49-F238E27FC236}">
                    <a16:creationId xmlns:a16="http://schemas.microsoft.com/office/drawing/2014/main" id="{490D3E6F-50BA-C03D-8821-C6308973ABB8}"/>
                  </a:ext>
                </a:extLst>
              </p:cNvPr>
              <p:cNvSpPr/>
              <p:nvPr/>
            </p:nvSpPr>
            <p:spPr>
              <a:xfrm rot="21367742">
                <a:off x="7328240" y="1899765"/>
                <a:ext cx="95724" cy="452376"/>
              </a:xfrm>
              <a:prstGeom prst="parallelogram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30B97893-EE48-0A4A-0F16-3DE288DE5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94" t="-9351" r="47161" b="32401"/>
          <a:stretch/>
        </p:blipFill>
        <p:spPr>
          <a:xfrm rot="580422">
            <a:off x="9566658" y="2332403"/>
            <a:ext cx="598485" cy="1057482"/>
          </a:xfrm>
          <a:prstGeom prst="rect">
            <a:avLst/>
          </a:prstGeom>
          <a:effectLst>
            <a:softEdge rad="1143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Nuage 26">
                <a:extLst>
                  <a:ext uri="{FF2B5EF4-FFF2-40B4-BE49-F238E27FC236}">
                    <a16:creationId xmlns:a16="http://schemas.microsoft.com/office/drawing/2014/main" id="{5F890CA4-9731-FEA9-F1E5-1087B4B36A5D}"/>
                  </a:ext>
                </a:extLst>
              </p:cNvPr>
              <p:cNvSpPr/>
              <p:nvPr/>
            </p:nvSpPr>
            <p:spPr>
              <a:xfrm>
                <a:off x="4404818" y="2402189"/>
                <a:ext cx="1492551" cy="1010690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Nuage 26">
                <a:extLst>
                  <a:ext uri="{FF2B5EF4-FFF2-40B4-BE49-F238E27FC236}">
                    <a16:creationId xmlns:a16="http://schemas.microsoft.com/office/drawing/2014/main" id="{5F890CA4-9731-FEA9-F1E5-1087B4B36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818" y="2402189"/>
                <a:ext cx="1492551" cy="1010690"/>
              </a:xfrm>
              <a:prstGeom prst="cloud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Nuage 27">
                <a:extLst>
                  <a:ext uri="{FF2B5EF4-FFF2-40B4-BE49-F238E27FC236}">
                    <a16:creationId xmlns:a16="http://schemas.microsoft.com/office/drawing/2014/main" id="{43F4FDF5-5728-6A4E-D134-FC7CA2EE29C6}"/>
                  </a:ext>
                </a:extLst>
              </p:cNvPr>
              <p:cNvSpPr/>
              <p:nvPr/>
            </p:nvSpPr>
            <p:spPr>
              <a:xfrm>
                <a:off x="7807679" y="2489588"/>
                <a:ext cx="926564" cy="743115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𝑟𝑒𝑑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Nuage 27">
                <a:extLst>
                  <a:ext uri="{FF2B5EF4-FFF2-40B4-BE49-F238E27FC236}">
                    <a16:creationId xmlns:a16="http://schemas.microsoft.com/office/drawing/2014/main" id="{43F4FDF5-5728-6A4E-D134-FC7CA2EE2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679" y="2489588"/>
                <a:ext cx="926564" cy="743115"/>
              </a:xfrm>
              <a:prstGeom prst="cloud">
                <a:avLst/>
              </a:prstGeom>
              <a:blipFill>
                <a:blip r:embed="rId5"/>
                <a:stretch>
                  <a:fillRect l="-5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295E0396-203A-315E-ADAE-B7917C1C296D}"/>
              </a:ext>
            </a:extLst>
          </p:cNvPr>
          <p:cNvGrpSpPr/>
          <p:nvPr/>
        </p:nvGrpSpPr>
        <p:grpSpPr>
          <a:xfrm>
            <a:off x="2226672" y="4948772"/>
            <a:ext cx="2188310" cy="434057"/>
            <a:chOff x="653593" y="1552084"/>
            <a:chExt cx="2648407" cy="276999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0F6EB8E-63B5-69E1-3921-411AEF102450}"/>
                </a:ext>
              </a:extLst>
            </p:cNvPr>
            <p:cNvGrpSpPr/>
            <p:nvPr/>
          </p:nvGrpSpPr>
          <p:grpSpPr>
            <a:xfrm>
              <a:off x="2589887" y="1612900"/>
              <a:ext cx="712113" cy="114300"/>
              <a:chOff x="2589887" y="1612900"/>
              <a:chExt cx="712113" cy="114300"/>
            </a:xfrm>
          </p:grpSpPr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D188C1F1-3131-E7B7-129A-A7468E91CEAB}"/>
                  </a:ext>
                </a:extLst>
              </p:cNvPr>
              <p:cNvSpPr/>
              <p:nvPr/>
            </p:nvSpPr>
            <p:spPr>
              <a:xfrm>
                <a:off x="2589887" y="1612900"/>
                <a:ext cx="648613" cy="1143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7" name="Ellipse 1026">
                <a:extLst>
                  <a:ext uri="{FF2B5EF4-FFF2-40B4-BE49-F238E27FC236}">
                    <a16:creationId xmlns:a16="http://schemas.microsoft.com/office/drawing/2014/main" id="{8CF4D281-F331-87D1-83AF-E71CC64DCFBD}"/>
                  </a:ext>
                </a:extLst>
              </p:cNvPr>
              <p:cNvSpPr/>
              <p:nvPr/>
            </p:nvSpPr>
            <p:spPr>
              <a:xfrm>
                <a:off x="3213100" y="1612900"/>
                <a:ext cx="88900" cy="1143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24" name="ZoneTexte 1023">
              <a:extLst>
                <a:ext uri="{FF2B5EF4-FFF2-40B4-BE49-F238E27FC236}">
                  <a16:creationId xmlns:a16="http://schemas.microsoft.com/office/drawing/2014/main" id="{3F108497-EF55-0325-43EA-4797512588B2}"/>
                </a:ext>
              </a:extLst>
            </p:cNvPr>
            <p:cNvSpPr txBox="1"/>
            <p:nvPr/>
          </p:nvSpPr>
          <p:spPr>
            <a:xfrm>
              <a:off x="653593" y="1552084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Canon à électrons</a:t>
              </a:r>
            </a:p>
          </p:txBody>
        </p:sp>
      </p:grpSp>
      <p:sp>
        <p:nvSpPr>
          <p:cNvPr id="1028" name="Parallélogramme 1027">
            <a:extLst>
              <a:ext uri="{FF2B5EF4-FFF2-40B4-BE49-F238E27FC236}">
                <a16:creationId xmlns:a16="http://schemas.microsoft.com/office/drawing/2014/main" id="{FD33F9E4-6CF5-5EF7-CBBE-18BCDC9F9D5A}"/>
              </a:ext>
            </a:extLst>
          </p:cNvPr>
          <p:cNvSpPr/>
          <p:nvPr/>
        </p:nvSpPr>
        <p:spPr>
          <a:xfrm rot="1125079" flipH="1">
            <a:off x="9591363" y="4619112"/>
            <a:ext cx="1282702" cy="891791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Image 1028">
            <a:extLst>
              <a:ext uri="{FF2B5EF4-FFF2-40B4-BE49-F238E27FC236}">
                <a16:creationId xmlns:a16="http://schemas.microsoft.com/office/drawing/2014/main" id="{52EEA554-68D8-E54D-06D9-E92F2AB7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9101" flipH="1">
            <a:off x="6976154" y="4623792"/>
            <a:ext cx="821852" cy="2740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grpSp>
        <p:nvGrpSpPr>
          <p:cNvPr id="1030" name="Groupe 1029">
            <a:extLst>
              <a:ext uri="{FF2B5EF4-FFF2-40B4-BE49-F238E27FC236}">
                <a16:creationId xmlns:a16="http://schemas.microsoft.com/office/drawing/2014/main" id="{A2F9A6EC-3A09-FFBC-E713-09DBB4031DC9}"/>
              </a:ext>
            </a:extLst>
          </p:cNvPr>
          <p:cNvGrpSpPr/>
          <p:nvPr/>
        </p:nvGrpSpPr>
        <p:grpSpPr>
          <a:xfrm>
            <a:off x="6074377" y="4553403"/>
            <a:ext cx="847011" cy="1359950"/>
            <a:chOff x="5936264" y="1434246"/>
            <a:chExt cx="847011" cy="1359950"/>
          </a:xfrm>
        </p:grpSpPr>
        <p:sp>
          <p:nvSpPr>
            <p:cNvPr id="1031" name="Parallélogramme 1030">
              <a:extLst>
                <a:ext uri="{FF2B5EF4-FFF2-40B4-BE49-F238E27FC236}">
                  <a16:creationId xmlns:a16="http://schemas.microsoft.com/office/drawing/2014/main" id="{E5779D89-D27E-768F-5F31-4B7A3D3E5778}"/>
                </a:ext>
              </a:extLst>
            </p:cNvPr>
            <p:cNvSpPr/>
            <p:nvPr/>
          </p:nvSpPr>
          <p:spPr>
            <a:xfrm rot="545920" flipH="1">
              <a:off x="5936264" y="1434246"/>
              <a:ext cx="847011" cy="1359950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2" name="Parallélogramme 1031">
              <a:extLst>
                <a:ext uri="{FF2B5EF4-FFF2-40B4-BE49-F238E27FC236}">
                  <a16:creationId xmlns:a16="http://schemas.microsoft.com/office/drawing/2014/main" id="{03BF6C36-7447-ACC4-825E-68465C55310B}"/>
                </a:ext>
              </a:extLst>
            </p:cNvPr>
            <p:cNvSpPr/>
            <p:nvPr/>
          </p:nvSpPr>
          <p:spPr>
            <a:xfrm rot="21336769">
              <a:off x="6202292" y="1809388"/>
              <a:ext cx="95723" cy="452376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3" name="Parallélogramme 1032">
              <a:extLst>
                <a:ext uri="{FF2B5EF4-FFF2-40B4-BE49-F238E27FC236}">
                  <a16:creationId xmlns:a16="http://schemas.microsoft.com/office/drawing/2014/main" id="{F534481F-DBC2-3ED0-4EC0-09B3DB01568B}"/>
                </a:ext>
              </a:extLst>
            </p:cNvPr>
            <p:cNvSpPr/>
            <p:nvPr/>
          </p:nvSpPr>
          <p:spPr>
            <a:xfrm rot="21367742">
              <a:off x="6442785" y="1808580"/>
              <a:ext cx="95723" cy="452376"/>
            </a:xfrm>
            <a:prstGeom prst="parallelogram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Nuage 1034">
                <a:extLst>
                  <a:ext uri="{FF2B5EF4-FFF2-40B4-BE49-F238E27FC236}">
                    <a16:creationId xmlns:a16="http://schemas.microsoft.com/office/drawing/2014/main" id="{87121CBC-47FB-75FC-034F-42C8474B6642}"/>
                  </a:ext>
                </a:extLst>
              </p:cNvPr>
              <p:cNvSpPr/>
              <p:nvPr/>
            </p:nvSpPr>
            <p:spPr>
              <a:xfrm>
                <a:off x="4580233" y="4587385"/>
                <a:ext cx="1492551" cy="1010690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35" name="Nuage 1034">
                <a:extLst>
                  <a:ext uri="{FF2B5EF4-FFF2-40B4-BE49-F238E27FC236}">
                    <a16:creationId xmlns:a16="http://schemas.microsoft.com/office/drawing/2014/main" id="{87121CBC-47FB-75FC-034F-42C8474B6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233" y="4587385"/>
                <a:ext cx="1492551" cy="1010690"/>
              </a:xfrm>
              <a:prstGeom prst="cloud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Nuage 1035">
                <a:extLst>
                  <a:ext uri="{FF2B5EF4-FFF2-40B4-BE49-F238E27FC236}">
                    <a16:creationId xmlns:a16="http://schemas.microsoft.com/office/drawing/2014/main" id="{5529BE3D-759A-F2EE-9F6D-DDD5E8A29090}"/>
                  </a:ext>
                </a:extLst>
              </p:cNvPr>
              <p:cNvSpPr/>
              <p:nvPr/>
            </p:nvSpPr>
            <p:spPr>
              <a:xfrm>
                <a:off x="7985205" y="4668389"/>
                <a:ext cx="926564" cy="743115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𝑟𝑒𝑑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36" name="Nuage 1035">
                <a:extLst>
                  <a:ext uri="{FF2B5EF4-FFF2-40B4-BE49-F238E27FC236}">
                    <a16:creationId xmlns:a16="http://schemas.microsoft.com/office/drawing/2014/main" id="{5529BE3D-759A-F2EE-9F6D-DDD5E8A29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205" y="4668389"/>
                <a:ext cx="926564" cy="743115"/>
              </a:xfrm>
              <a:prstGeom prst="cloud">
                <a:avLst/>
              </a:prstGeom>
              <a:blipFill>
                <a:blip r:embed="rId7"/>
                <a:stretch>
                  <a:fillRect l="-50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7" name="Image 1036">
            <a:extLst>
              <a:ext uri="{FF2B5EF4-FFF2-40B4-BE49-F238E27FC236}">
                <a16:creationId xmlns:a16="http://schemas.microsoft.com/office/drawing/2014/main" id="{9947B9A3-3B8C-0232-A846-FBA995CE4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94" t="-9351" r="47161" b="32401"/>
          <a:stretch/>
        </p:blipFill>
        <p:spPr>
          <a:xfrm rot="580422">
            <a:off x="9924789" y="4487884"/>
            <a:ext cx="598485" cy="105748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02927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7" grpId="0" animBg="1"/>
      <p:bldP spid="28" grpId="0" animBg="1"/>
      <p:bldP spid="1028" grpId="0" animBg="1"/>
      <p:bldP spid="1035" grpId="0" animBg="1"/>
      <p:bldP spid="103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F17EA-3781-BC20-39DE-FF436C970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DB90EC-69DA-E474-EEEC-2C6A00DA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55F412-43DC-7A04-D2A2-810DC089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0620BD-BA9A-5DFD-E125-32A6EC67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51</a:t>
            </a:fld>
            <a:endParaRPr lang="en-GB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374679-117A-D538-C18A-DE7A6AF27E33}"/>
              </a:ext>
            </a:extLst>
          </p:cNvPr>
          <p:cNvSpPr txBox="1"/>
          <p:nvPr/>
        </p:nvSpPr>
        <p:spPr>
          <a:xfrm>
            <a:off x="3090023" y="4563847"/>
            <a:ext cx="8073736" cy="107721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objets de la mécanique quantique semblent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Se propager </a:t>
            </a:r>
            <a:r>
              <a:rPr lang="fr-FR" sz="1600" dirty="0">
                <a:solidFill>
                  <a:srgbClr val="FF0000"/>
                </a:solidFill>
              </a:rPr>
              <a:t>comme des ondes </a:t>
            </a:r>
            <a:r>
              <a:rPr lang="fr-FR" sz="1600" dirty="0">
                <a:solidFill>
                  <a:srgbClr val="0070C0"/>
                </a:solidFill>
              </a:rPr>
              <a:t>quand on ne les observe (mesure) pas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Se comporter </a:t>
            </a:r>
            <a:r>
              <a:rPr lang="fr-FR" sz="1600" dirty="0">
                <a:solidFill>
                  <a:srgbClr val="FF0000"/>
                </a:solidFill>
              </a:rPr>
              <a:t>comme des particules </a:t>
            </a:r>
            <a:r>
              <a:rPr lang="fr-FR" sz="1600" dirty="0">
                <a:solidFill>
                  <a:srgbClr val="0070C0"/>
                </a:solidFill>
              </a:rPr>
              <a:t>dès que l’on mesure certaines de leurs caractéristiques</a:t>
            </a:r>
          </a:p>
        </p:txBody>
      </p:sp>
      <p:pic>
        <p:nvPicPr>
          <p:cNvPr id="6" name="Média en ligne 5" title="Dualité Onde-Corpuscule en Physique Quantique">
            <a:hlinkClick r:id="" action="ppaction://media"/>
            <a:extLst>
              <a:ext uri="{FF2B5EF4-FFF2-40B4-BE49-F238E27FC236}">
                <a16:creationId xmlns:a16="http://schemas.microsoft.com/office/drawing/2014/main" id="{5AC268C0-308D-8525-D788-947BEB6122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24251" y="1129396"/>
            <a:ext cx="5448730" cy="30649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F6E368-965B-1E48-BB97-1C0930AB80FB}"/>
              </a:ext>
            </a:extLst>
          </p:cNvPr>
          <p:cNvSpPr txBox="1"/>
          <p:nvPr/>
        </p:nvSpPr>
        <p:spPr>
          <a:xfrm>
            <a:off x="8972981" y="3732642"/>
            <a:ext cx="221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Une base d’infos sur le site </a:t>
            </a:r>
          </a:p>
          <a:p>
            <a:r>
              <a:rPr lang="fr-FR" sz="1200" dirty="0">
                <a:hlinkClick r:id="rId4"/>
              </a:rPr>
              <a:t>https://toutestquantique.fr/</a:t>
            </a:r>
            <a:r>
              <a:rPr lang="fr-FR" sz="1200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5FEC50-CEB5-1C4A-856D-E4AA078F3CFF}"/>
              </a:ext>
            </a:extLst>
          </p:cNvPr>
          <p:cNvSpPr txBox="1"/>
          <p:nvPr/>
        </p:nvSpPr>
        <p:spPr>
          <a:xfrm>
            <a:off x="7054850" y="339705"/>
            <a:ext cx="421177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dualité onde-corpuscule revisitée</a:t>
            </a:r>
          </a:p>
        </p:txBody>
      </p:sp>
    </p:spTree>
    <p:extLst>
      <p:ext uri="{BB962C8B-B14F-4D97-AF65-F5344CB8AC3E}">
        <p14:creationId xmlns:p14="http://schemas.microsoft.com/office/powerpoint/2010/main" val="32331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218B0-6F1E-06BC-598E-C541BCB1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50B63F4-249C-2F4D-AF3D-2AFD677D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64BCAC1-405E-C79F-8464-98891702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26E16A-7AA2-498A-AFBF-EFC9C330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52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FD4DF6-2298-2F3A-93AE-F7D4B762573E}"/>
              </a:ext>
            </a:extLst>
          </p:cNvPr>
          <p:cNvSpPr txBox="1"/>
          <p:nvPr/>
        </p:nvSpPr>
        <p:spPr>
          <a:xfrm>
            <a:off x="1669776" y="1396055"/>
            <a:ext cx="9730407" cy="4431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et par leurs symétries internes, dont une des plus importantes est le spin.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symétries (lois de conservation) jouent un rôle majeur dans les propriétés des particules composites.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fermions (spin1/2) ne peuvent pas occuper les mêmes états quantiques (principe d’exclusion) ; c’est le contraire pour les bosons (spin 0 ou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L’effet tunnel est un effet dynamique purement quantique, observé par exemple dans la radioactivité nucléaire.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L’expérience d’Young effectuée avec des électrons pose le problème de la mesure (intervention de l’expérimentateur).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EC26EC-D824-8DF0-CA2A-9F3856DB3D8A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2754232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D5A96-D4C6-DEDD-F049-8A750809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E6426E-9B7A-D55C-F21B-0A0F587DF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E1FB62-374D-515E-A391-08A69CDF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3C2C0B-FFC6-904F-95EE-8438AE5B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53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00E511-C36E-84E5-D3BA-72F4B46CFD39}"/>
              </a:ext>
            </a:extLst>
          </p:cNvPr>
          <p:cNvSpPr txBox="1"/>
          <p:nvPr/>
        </p:nvSpPr>
        <p:spPr>
          <a:xfrm>
            <a:off x="4529771" y="2646825"/>
            <a:ext cx="4754880" cy="646331"/>
          </a:xfrm>
          <a:custGeom>
            <a:avLst/>
            <a:gdLst>
              <a:gd name="csX0" fmla="*/ 0 w 4754880"/>
              <a:gd name="csY0" fmla="*/ 0 h 646331"/>
              <a:gd name="csX1" fmla="*/ 689458 w 4754880"/>
              <a:gd name="csY1" fmla="*/ 0 h 646331"/>
              <a:gd name="csX2" fmla="*/ 1236269 w 4754880"/>
              <a:gd name="csY2" fmla="*/ 0 h 646331"/>
              <a:gd name="csX3" fmla="*/ 1687982 w 4754880"/>
              <a:gd name="csY3" fmla="*/ 0 h 646331"/>
              <a:gd name="csX4" fmla="*/ 2187245 w 4754880"/>
              <a:gd name="csY4" fmla="*/ 0 h 646331"/>
              <a:gd name="csX5" fmla="*/ 2829154 w 4754880"/>
              <a:gd name="csY5" fmla="*/ 0 h 646331"/>
              <a:gd name="csX6" fmla="*/ 3280867 w 4754880"/>
              <a:gd name="csY6" fmla="*/ 0 h 646331"/>
              <a:gd name="csX7" fmla="*/ 3732581 w 4754880"/>
              <a:gd name="csY7" fmla="*/ 0 h 646331"/>
              <a:gd name="csX8" fmla="*/ 4231843 w 4754880"/>
              <a:gd name="csY8" fmla="*/ 0 h 646331"/>
              <a:gd name="csX9" fmla="*/ 4754880 w 4754880"/>
              <a:gd name="csY9" fmla="*/ 0 h 646331"/>
              <a:gd name="csX10" fmla="*/ 4754880 w 4754880"/>
              <a:gd name="csY10" fmla="*/ 303776 h 646331"/>
              <a:gd name="csX11" fmla="*/ 4754880 w 4754880"/>
              <a:gd name="csY11" fmla="*/ 646331 h 646331"/>
              <a:gd name="csX12" fmla="*/ 4303166 w 4754880"/>
              <a:gd name="csY12" fmla="*/ 646331 h 646331"/>
              <a:gd name="csX13" fmla="*/ 3661258 w 4754880"/>
              <a:gd name="csY13" fmla="*/ 646331 h 646331"/>
              <a:gd name="csX14" fmla="*/ 3066898 w 4754880"/>
              <a:gd name="csY14" fmla="*/ 646331 h 646331"/>
              <a:gd name="csX15" fmla="*/ 2472538 w 4754880"/>
              <a:gd name="csY15" fmla="*/ 646331 h 646331"/>
              <a:gd name="csX16" fmla="*/ 1878178 w 4754880"/>
              <a:gd name="csY16" fmla="*/ 646331 h 646331"/>
              <a:gd name="csX17" fmla="*/ 1236269 w 4754880"/>
              <a:gd name="csY17" fmla="*/ 646331 h 646331"/>
              <a:gd name="csX18" fmla="*/ 546811 w 4754880"/>
              <a:gd name="csY18" fmla="*/ 646331 h 646331"/>
              <a:gd name="csX19" fmla="*/ 0 w 4754880"/>
              <a:gd name="csY19" fmla="*/ 646331 h 646331"/>
              <a:gd name="csX20" fmla="*/ 0 w 4754880"/>
              <a:gd name="csY20" fmla="*/ 342555 h 646331"/>
              <a:gd name="csX21" fmla="*/ 0 w 4754880"/>
              <a:gd name="csY21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754880" h="646331" extrusionOk="0">
                <a:moveTo>
                  <a:pt x="0" y="0"/>
                </a:moveTo>
                <a:cubicBezTo>
                  <a:pt x="344474" y="-23161"/>
                  <a:pt x="350697" y="13583"/>
                  <a:pt x="689458" y="0"/>
                </a:cubicBezTo>
                <a:cubicBezTo>
                  <a:pt x="1028219" y="-13583"/>
                  <a:pt x="1097867" y="47669"/>
                  <a:pt x="1236269" y="0"/>
                </a:cubicBezTo>
                <a:cubicBezTo>
                  <a:pt x="1374671" y="-47669"/>
                  <a:pt x="1519392" y="33061"/>
                  <a:pt x="1687982" y="0"/>
                </a:cubicBezTo>
                <a:cubicBezTo>
                  <a:pt x="1856572" y="-33061"/>
                  <a:pt x="2086553" y="7842"/>
                  <a:pt x="2187245" y="0"/>
                </a:cubicBezTo>
                <a:cubicBezTo>
                  <a:pt x="2287937" y="-7842"/>
                  <a:pt x="2635502" y="4452"/>
                  <a:pt x="2829154" y="0"/>
                </a:cubicBezTo>
                <a:cubicBezTo>
                  <a:pt x="3022806" y="-4452"/>
                  <a:pt x="3093447" y="17124"/>
                  <a:pt x="3280867" y="0"/>
                </a:cubicBezTo>
                <a:cubicBezTo>
                  <a:pt x="3468287" y="-17124"/>
                  <a:pt x="3521379" y="49045"/>
                  <a:pt x="3732581" y="0"/>
                </a:cubicBezTo>
                <a:cubicBezTo>
                  <a:pt x="3943783" y="-49045"/>
                  <a:pt x="4076787" y="11463"/>
                  <a:pt x="4231843" y="0"/>
                </a:cubicBezTo>
                <a:cubicBezTo>
                  <a:pt x="4386899" y="-11463"/>
                  <a:pt x="4613576" y="6007"/>
                  <a:pt x="4754880" y="0"/>
                </a:cubicBezTo>
                <a:cubicBezTo>
                  <a:pt x="4784405" y="80744"/>
                  <a:pt x="4749639" y="228717"/>
                  <a:pt x="4754880" y="303776"/>
                </a:cubicBezTo>
                <a:cubicBezTo>
                  <a:pt x="4760121" y="378835"/>
                  <a:pt x="4716092" y="476085"/>
                  <a:pt x="4754880" y="646331"/>
                </a:cubicBezTo>
                <a:cubicBezTo>
                  <a:pt x="4599361" y="684609"/>
                  <a:pt x="4480333" y="638236"/>
                  <a:pt x="4303166" y="646331"/>
                </a:cubicBezTo>
                <a:cubicBezTo>
                  <a:pt x="4125999" y="654426"/>
                  <a:pt x="3930294" y="575096"/>
                  <a:pt x="3661258" y="646331"/>
                </a:cubicBezTo>
                <a:cubicBezTo>
                  <a:pt x="3392222" y="717566"/>
                  <a:pt x="3345074" y="626655"/>
                  <a:pt x="3066898" y="646331"/>
                </a:cubicBezTo>
                <a:cubicBezTo>
                  <a:pt x="2788722" y="666007"/>
                  <a:pt x="2639934" y="642194"/>
                  <a:pt x="2472538" y="646331"/>
                </a:cubicBezTo>
                <a:cubicBezTo>
                  <a:pt x="2305142" y="650468"/>
                  <a:pt x="2065967" y="596803"/>
                  <a:pt x="1878178" y="646331"/>
                </a:cubicBezTo>
                <a:cubicBezTo>
                  <a:pt x="1690389" y="695859"/>
                  <a:pt x="1528523" y="585550"/>
                  <a:pt x="1236269" y="646331"/>
                </a:cubicBezTo>
                <a:cubicBezTo>
                  <a:pt x="944015" y="707112"/>
                  <a:pt x="752895" y="575273"/>
                  <a:pt x="546811" y="646331"/>
                </a:cubicBezTo>
                <a:cubicBezTo>
                  <a:pt x="340727" y="717389"/>
                  <a:pt x="227795" y="641323"/>
                  <a:pt x="0" y="646331"/>
                </a:cubicBezTo>
                <a:cubicBezTo>
                  <a:pt x="-31833" y="518331"/>
                  <a:pt x="12170" y="466682"/>
                  <a:pt x="0" y="342555"/>
                </a:cubicBezTo>
                <a:cubicBezTo>
                  <a:pt x="-12170" y="218428"/>
                  <a:pt x="18332" y="74687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055463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Dynamique(s) quantique(s)</a:t>
            </a:r>
          </a:p>
          <a:p>
            <a:r>
              <a:rPr lang="fr-FR" dirty="0">
                <a:solidFill>
                  <a:srgbClr val="0070C0"/>
                </a:solidFill>
              </a:rPr>
              <a:t>La mesure en mécanique quantique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345545-D697-F002-2853-64A69780AC95}"/>
              </a:ext>
            </a:extLst>
          </p:cNvPr>
          <p:cNvSpPr txBox="1"/>
          <p:nvPr/>
        </p:nvSpPr>
        <p:spPr>
          <a:xfrm>
            <a:off x="8371483" y="357067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014722-FA1F-79B7-25B3-E13DEFDEC62B}"/>
              </a:ext>
            </a:extLst>
          </p:cNvPr>
          <p:cNvSpPr txBox="1"/>
          <p:nvPr/>
        </p:nvSpPr>
        <p:spPr>
          <a:xfrm>
            <a:off x="3933380" y="4986601"/>
            <a:ext cx="642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Voir le site très pédagogique </a:t>
            </a:r>
            <a:r>
              <a:rPr lang="fr-FR" dirty="0" err="1">
                <a:hlinkClick r:id="rId2"/>
              </a:rPr>
              <a:t>toutestquantique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915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BDF90D-6849-4B00-BED3-37B77D94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528A1-FDF2-43E6-B61C-BACDC118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D17625-B461-4443-B34D-10733C9F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E6310D-F0B2-4D54-A368-9BB700CDAC50}"/>
              </a:ext>
            </a:extLst>
          </p:cNvPr>
          <p:cNvSpPr txBox="1"/>
          <p:nvPr/>
        </p:nvSpPr>
        <p:spPr>
          <a:xfrm>
            <a:off x="1742083" y="1982450"/>
            <a:ext cx="4534971" cy="1446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Objet quantique </a:t>
            </a:r>
            <a:r>
              <a:rPr lang="fr-FR" dirty="0">
                <a:solidFill>
                  <a:srgbClr val="FF0000"/>
                </a:solidFill>
              </a:rPr>
              <a:t>non observé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Évolution </a:t>
            </a:r>
            <a:r>
              <a:rPr lang="fr-FR" sz="1400" dirty="0">
                <a:solidFill>
                  <a:srgbClr val="FF0000"/>
                </a:solidFill>
              </a:rPr>
              <a:t>continue</a:t>
            </a:r>
            <a:r>
              <a:rPr lang="fr-FR" sz="1400" dirty="0">
                <a:solidFill>
                  <a:srgbClr val="002060"/>
                </a:solidFill>
              </a:rPr>
              <a:t> dans le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Évolution déterministe selon l’équation de Schrödinger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Se comporte comme une onde (linéarité, superposition)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8B9408-56A9-496F-985E-DA92885E3A52}"/>
              </a:ext>
            </a:extLst>
          </p:cNvPr>
          <p:cNvSpPr txBox="1"/>
          <p:nvPr/>
        </p:nvSpPr>
        <p:spPr>
          <a:xfrm>
            <a:off x="7053024" y="1176688"/>
            <a:ext cx="4208980" cy="16619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Objet quantique </a:t>
            </a:r>
            <a:r>
              <a:rPr lang="fr-FR" dirty="0">
                <a:solidFill>
                  <a:srgbClr val="FF0000"/>
                </a:solidFill>
              </a:rPr>
              <a:t>observé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Évolution instantanée en tout point de l’espace et du temps (</a:t>
            </a:r>
            <a:r>
              <a:rPr lang="fr-FR" sz="1400" dirty="0">
                <a:solidFill>
                  <a:srgbClr val="FF0000"/>
                </a:solidFill>
              </a:rPr>
              <a:t>discontinue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Évolution non déterministe (caractère aléatoire du résultat)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Comportement non linéaire, dépend de la grandeur observée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BBDADF-2236-CCC8-0B93-EDF5A0BD7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761" y="3040545"/>
            <a:ext cx="1396105" cy="1432684"/>
          </a:xfrm>
          <a:prstGeom prst="rect">
            <a:avLst/>
          </a:prstGeom>
        </p:spPr>
      </p:pic>
      <p:sp>
        <p:nvSpPr>
          <p:cNvPr id="9" name="Nuage 8">
            <a:extLst>
              <a:ext uri="{FF2B5EF4-FFF2-40B4-BE49-F238E27FC236}">
                <a16:creationId xmlns:a16="http://schemas.microsoft.com/office/drawing/2014/main" id="{BF8BDBEE-951C-67F0-32B1-B6518B3E1290}"/>
              </a:ext>
            </a:extLst>
          </p:cNvPr>
          <p:cNvSpPr/>
          <p:nvPr/>
        </p:nvSpPr>
        <p:spPr>
          <a:xfrm>
            <a:off x="2698304" y="3756887"/>
            <a:ext cx="1854646" cy="143268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Vive la particule libre</a:t>
            </a:r>
          </a:p>
        </p:txBody>
      </p:sp>
      <p:sp>
        <p:nvSpPr>
          <p:cNvPr id="10" name="Nuage 9">
            <a:extLst>
              <a:ext uri="{FF2B5EF4-FFF2-40B4-BE49-F238E27FC236}">
                <a16:creationId xmlns:a16="http://schemas.microsoft.com/office/drawing/2014/main" id="{234E9EE8-F96B-7AD3-4079-563C5829913A}"/>
              </a:ext>
            </a:extLst>
          </p:cNvPr>
          <p:cNvSpPr/>
          <p:nvPr/>
        </p:nvSpPr>
        <p:spPr>
          <a:xfrm>
            <a:off x="7611727" y="3576928"/>
            <a:ext cx="1854646" cy="1432684"/>
          </a:xfrm>
          <a:prstGeom prst="cloud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Particule observée</a:t>
            </a:r>
          </a:p>
        </p:txBody>
      </p:sp>
      <p:sp>
        <p:nvSpPr>
          <p:cNvPr id="13" name="Phylactère : pensées 12">
            <a:extLst>
              <a:ext uri="{FF2B5EF4-FFF2-40B4-BE49-F238E27FC236}">
                <a16:creationId xmlns:a16="http://schemas.microsoft.com/office/drawing/2014/main" id="{C17D61CE-833D-9E15-52A0-67DB37E80227}"/>
              </a:ext>
            </a:extLst>
          </p:cNvPr>
          <p:cNvSpPr/>
          <p:nvPr/>
        </p:nvSpPr>
        <p:spPr>
          <a:xfrm>
            <a:off x="7494105" y="2923525"/>
            <a:ext cx="3595076" cy="2017398"/>
          </a:xfrm>
          <a:prstGeom prst="cloudCallout">
            <a:avLst>
              <a:gd name="adj1" fmla="val -48871"/>
              <a:gd name="adj2" fmla="val 504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AEB800D-1D52-91E6-120F-67145C43E92D}"/>
              </a:ext>
            </a:extLst>
          </p:cNvPr>
          <p:cNvSpPr/>
          <p:nvPr/>
        </p:nvSpPr>
        <p:spPr>
          <a:xfrm>
            <a:off x="6447231" y="5025769"/>
            <a:ext cx="2484783" cy="655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Particule + observateur</a:t>
            </a:r>
          </a:p>
          <a:p>
            <a:pPr algn="ctr"/>
            <a:r>
              <a:rPr lang="fr-FR" sz="1400" dirty="0"/>
              <a:t>= système quantique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371AE6-E557-98F4-17C0-73E1EC1203A9}"/>
              </a:ext>
            </a:extLst>
          </p:cNvPr>
          <p:cNvSpPr txBox="1"/>
          <p:nvPr/>
        </p:nvSpPr>
        <p:spPr>
          <a:xfrm>
            <a:off x="5280212" y="339705"/>
            <a:ext cx="598641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paradoxe de l’effondrement de la fonction d’onde</a:t>
            </a:r>
          </a:p>
        </p:txBody>
      </p:sp>
    </p:spTree>
    <p:extLst>
      <p:ext uri="{BB962C8B-B14F-4D97-AF65-F5344CB8AC3E}">
        <p14:creationId xmlns:p14="http://schemas.microsoft.com/office/powerpoint/2010/main" val="100832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BA32EEA-27EB-457B-8602-0C2C349B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9156707-03AD-4F45-9691-D053109D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55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620CD6-7B62-4705-8A20-E5E75A89D897}"/>
              </a:ext>
            </a:extLst>
          </p:cNvPr>
          <p:cNvSpPr txBox="1"/>
          <p:nvPr/>
        </p:nvSpPr>
        <p:spPr>
          <a:xfrm>
            <a:off x="2222500" y="977730"/>
            <a:ext cx="9029700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Effectuer une mesure sur un objet quantique modifie sa fonction d’état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Réduction du paquet d’onde : </a:t>
            </a:r>
            <a:r>
              <a:rPr lang="fr-FR" sz="1400" dirty="0">
                <a:sym typeface="Wingdings" panose="05000000000000000000" pitchFamily="2" charset="2"/>
              </a:rPr>
              <a:t>l’état de l’objet quantique est réduit à l’état correspondant à ce qui a été mesuré (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effondrement, collapse</a:t>
            </a:r>
            <a:r>
              <a:rPr lang="fr-FR" sz="1400" dirty="0">
                <a:sym typeface="Wingdings" panose="05000000000000000000" pitchFamily="2" charset="2"/>
              </a:rPr>
              <a:t>).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97AE82-6901-4B5F-A69F-C0B2360CAD30}"/>
              </a:ext>
            </a:extLst>
          </p:cNvPr>
          <p:cNvSpPr txBox="1"/>
          <p:nvPr/>
        </p:nvSpPr>
        <p:spPr>
          <a:xfrm>
            <a:off x="2155825" y="1791761"/>
            <a:ext cx="6498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Exemple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Détecter la position </a:t>
            </a:r>
            <a:r>
              <a:rPr lang="fr-FR" sz="1600" dirty="0"/>
              <a:t>d’un électron par un dispositif expérimental </a:t>
            </a:r>
            <a:r>
              <a:rPr lang="fr-FR" sz="1200" dirty="0"/>
              <a:t>(impact sur un écran)</a:t>
            </a:r>
            <a:endParaRPr lang="fr-FR" sz="1600" dirty="0"/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A6B32720-8FD1-4CAB-A821-C554A8E85020}"/>
              </a:ext>
            </a:extLst>
          </p:cNvPr>
          <p:cNvSpPr/>
          <p:nvPr/>
        </p:nvSpPr>
        <p:spPr>
          <a:xfrm>
            <a:off x="4861363" y="2539914"/>
            <a:ext cx="2469272" cy="8866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Avant détection</a:t>
            </a:r>
          </a:p>
        </p:txBody>
      </p:sp>
      <p:sp>
        <p:nvSpPr>
          <p:cNvPr id="16" name="Nuage 15">
            <a:extLst>
              <a:ext uri="{FF2B5EF4-FFF2-40B4-BE49-F238E27FC236}">
                <a16:creationId xmlns:a16="http://schemas.microsoft.com/office/drawing/2014/main" id="{F1F2E29E-4720-442C-AA9D-F45A52AF3B25}"/>
              </a:ext>
            </a:extLst>
          </p:cNvPr>
          <p:cNvSpPr/>
          <p:nvPr/>
        </p:nvSpPr>
        <p:spPr>
          <a:xfrm>
            <a:off x="8934329" y="2604831"/>
            <a:ext cx="1114424" cy="6652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>
                <a:solidFill>
                  <a:schemeClr val="bg1"/>
                </a:solidFill>
              </a:rPr>
              <a:t>Détec-tion</a:t>
            </a:r>
            <a:endParaRPr lang="fr-FR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F50FFE9-932B-4878-9C9C-EFE3C3145866}"/>
                  </a:ext>
                </a:extLst>
              </p:cNvPr>
              <p:cNvSpPr/>
              <p:nvPr/>
            </p:nvSpPr>
            <p:spPr>
              <a:xfrm>
                <a:off x="5627153" y="3824667"/>
                <a:ext cx="9376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𝛹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F50FFE9-932B-4878-9C9C-EFE3C3145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153" y="3824667"/>
                <a:ext cx="93769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ED88BD2-EE51-4D9A-A3E1-C10CDCBE8632}"/>
                  </a:ext>
                </a:extLst>
              </p:cNvPr>
              <p:cNvSpPr/>
              <p:nvPr/>
            </p:nvSpPr>
            <p:spPr>
              <a:xfrm>
                <a:off x="9207862" y="3589471"/>
                <a:ext cx="12964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ED88BD2-EE51-4D9A-A3E1-C10CDCBE86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862" y="3589471"/>
                <a:ext cx="129644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68006A2-10A6-4A49-82F1-E11465230F11}"/>
                  </a:ext>
                </a:extLst>
              </p:cNvPr>
              <p:cNvSpPr txBox="1"/>
              <p:nvPr/>
            </p:nvSpPr>
            <p:spPr>
              <a:xfrm>
                <a:off x="2122747" y="4320846"/>
                <a:ext cx="23221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Probabilité de présence spatiale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68006A2-10A6-4A49-82F1-E11465230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747" y="4320846"/>
                <a:ext cx="2322103" cy="523220"/>
              </a:xfrm>
              <a:prstGeom prst="rect">
                <a:avLst/>
              </a:prstGeom>
              <a:blipFill>
                <a:blip r:embed="rId5"/>
                <a:stretch>
                  <a:fillRect l="-787" t="-2326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270A5543-4F54-4E80-8123-A2E73AD2D797}"/>
              </a:ext>
            </a:extLst>
          </p:cNvPr>
          <p:cNvSpPr/>
          <p:nvPr/>
        </p:nvSpPr>
        <p:spPr>
          <a:xfrm>
            <a:off x="7789582" y="2842422"/>
            <a:ext cx="685800" cy="15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F2E3C9DC-5CD4-480B-A533-B212F0FBF50D}"/>
              </a:ext>
            </a:extLst>
          </p:cNvPr>
          <p:cNvSpPr/>
          <p:nvPr/>
        </p:nvSpPr>
        <p:spPr>
          <a:xfrm>
            <a:off x="7848419" y="4804608"/>
            <a:ext cx="685800" cy="15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ECE1DC-3C2F-4961-9A0E-7D32187C625E}"/>
                  </a:ext>
                </a:extLst>
              </p:cNvPr>
              <p:cNvSpPr/>
              <p:nvPr/>
            </p:nvSpPr>
            <p:spPr>
              <a:xfrm>
                <a:off x="2179833" y="2650666"/>
                <a:ext cx="232210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/>
                  <a:t>Fonction d’état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non détectable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ECE1DC-3C2F-4961-9A0E-7D32187C6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833" y="2650666"/>
                <a:ext cx="2322104" cy="523220"/>
              </a:xfrm>
              <a:prstGeom prst="rect">
                <a:avLst/>
              </a:prstGeom>
              <a:blipFill>
                <a:blip r:embed="rId6"/>
                <a:stretch>
                  <a:fillRect l="-787" t="-2326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E4D919E-89B2-4511-94A5-E680F8DE4528}"/>
              </a:ext>
            </a:extLst>
          </p:cNvPr>
          <p:cNvCxnSpPr>
            <a:cxnSpLocks/>
          </p:cNvCxnSpPr>
          <p:nvPr/>
        </p:nvCxnSpPr>
        <p:spPr>
          <a:xfrm>
            <a:off x="5118100" y="5474972"/>
            <a:ext cx="203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ABAD137B-11EC-4D2C-948C-F456F2BDFD67}"/>
              </a:ext>
            </a:extLst>
          </p:cNvPr>
          <p:cNvSpPr/>
          <p:nvPr/>
        </p:nvSpPr>
        <p:spPr>
          <a:xfrm>
            <a:off x="5283200" y="4568516"/>
            <a:ext cx="1866900" cy="912719"/>
          </a:xfrm>
          <a:custGeom>
            <a:avLst/>
            <a:gdLst>
              <a:gd name="connsiteX0" fmla="*/ 0 w 1866900"/>
              <a:gd name="connsiteY0" fmla="*/ 905184 h 912719"/>
              <a:gd name="connsiteX1" fmla="*/ 431800 w 1866900"/>
              <a:gd name="connsiteY1" fmla="*/ 828984 h 912719"/>
              <a:gd name="connsiteX2" fmla="*/ 622300 w 1866900"/>
              <a:gd name="connsiteY2" fmla="*/ 308284 h 912719"/>
              <a:gd name="connsiteX3" fmla="*/ 736600 w 1866900"/>
              <a:gd name="connsiteY3" fmla="*/ 435284 h 912719"/>
              <a:gd name="connsiteX4" fmla="*/ 774700 w 1866900"/>
              <a:gd name="connsiteY4" fmla="*/ 676584 h 912719"/>
              <a:gd name="connsiteX5" fmla="*/ 952500 w 1866900"/>
              <a:gd name="connsiteY5" fmla="*/ 727384 h 912719"/>
              <a:gd name="connsiteX6" fmla="*/ 1092200 w 1866900"/>
              <a:gd name="connsiteY6" fmla="*/ 473384 h 912719"/>
              <a:gd name="connsiteX7" fmla="*/ 1295400 w 1866900"/>
              <a:gd name="connsiteY7" fmla="*/ 3484 h 912719"/>
              <a:gd name="connsiteX8" fmla="*/ 1333500 w 1866900"/>
              <a:gd name="connsiteY8" fmla="*/ 270184 h 912719"/>
              <a:gd name="connsiteX9" fmla="*/ 1600200 w 1866900"/>
              <a:gd name="connsiteY9" fmla="*/ 473384 h 912719"/>
              <a:gd name="connsiteX10" fmla="*/ 1651000 w 1866900"/>
              <a:gd name="connsiteY10" fmla="*/ 816284 h 912719"/>
              <a:gd name="connsiteX11" fmla="*/ 1866900 w 1866900"/>
              <a:gd name="connsiteY11" fmla="*/ 879784 h 91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6900" h="912719">
                <a:moveTo>
                  <a:pt x="0" y="905184"/>
                </a:moveTo>
                <a:cubicBezTo>
                  <a:pt x="164041" y="916825"/>
                  <a:pt x="328083" y="928467"/>
                  <a:pt x="431800" y="828984"/>
                </a:cubicBezTo>
                <a:cubicBezTo>
                  <a:pt x="535517" y="729501"/>
                  <a:pt x="571500" y="373901"/>
                  <a:pt x="622300" y="308284"/>
                </a:cubicBezTo>
                <a:cubicBezTo>
                  <a:pt x="673100" y="242667"/>
                  <a:pt x="711200" y="373901"/>
                  <a:pt x="736600" y="435284"/>
                </a:cubicBezTo>
                <a:cubicBezTo>
                  <a:pt x="762000" y="496667"/>
                  <a:pt x="738717" y="627901"/>
                  <a:pt x="774700" y="676584"/>
                </a:cubicBezTo>
                <a:cubicBezTo>
                  <a:pt x="810683" y="725267"/>
                  <a:pt x="899583" y="761251"/>
                  <a:pt x="952500" y="727384"/>
                </a:cubicBezTo>
                <a:cubicBezTo>
                  <a:pt x="1005417" y="693517"/>
                  <a:pt x="1035050" y="594034"/>
                  <a:pt x="1092200" y="473384"/>
                </a:cubicBezTo>
                <a:cubicBezTo>
                  <a:pt x="1149350" y="352734"/>
                  <a:pt x="1255183" y="37351"/>
                  <a:pt x="1295400" y="3484"/>
                </a:cubicBezTo>
                <a:cubicBezTo>
                  <a:pt x="1335617" y="-30383"/>
                  <a:pt x="1282700" y="191867"/>
                  <a:pt x="1333500" y="270184"/>
                </a:cubicBezTo>
                <a:cubicBezTo>
                  <a:pt x="1384300" y="348501"/>
                  <a:pt x="1547283" y="382367"/>
                  <a:pt x="1600200" y="473384"/>
                </a:cubicBezTo>
                <a:cubicBezTo>
                  <a:pt x="1653117" y="564401"/>
                  <a:pt x="1606550" y="748551"/>
                  <a:pt x="1651000" y="816284"/>
                </a:cubicBezTo>
                <a:cubicBezTo>
                  <a:pt x="1695450" y="884017"/>
                  <a:pt x="1781175" y="881900"/>
                  <a:pt x="1866900" y="879784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2868E6A-A36F-4940-B15E-0A1C695DE1F5}"/>
                  </a:ext>
                </a:extLst>
              </p:cNvPr>
              <p:cNvSpPr txBox="1"/>
              <p:nvPr/>
            </p:nvSpPr>
            <p:spPr>
              <a:xfrm>
                <a:off x="3249570" y="3478343"/>
                <a:ext cx="3545677" cy="60016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𝛹</m:t>
                    </m:r>
                    <m:d>
                      <m:dPr>
                        <m:ctrlPr>
                          <a:rPr lang="fr-FR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100" dirty="0">
                    <a:solidFill>
                      <a:schemeClr val="tx1"/>
                    </a:solidFill>
                  </a:rPr>
                  <a:t> « contient » toutes les trajectoires aux différents points d’impact sur l’écran avec leurs probabilités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2868E6A-A36F-4940-B15E-0A1C695DE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570" y="3478343"/>
                <a:ext cx="3545677" cy="600164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11F9C7-87A8-4BE9-91C9-D5197B4BEAC1}"/>
                  </a:ext>
                </a:extLst>
              </p:cNvPr>
              <p:cNvSpPr/>
              <p:nvPr/>
            </p:nvSpPr>
            <p:spPr>
              <a:xfrm>
                <a:off x="4501937" y="4517478"/>
                <a:ext cx="1986761" cy="502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105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10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𝑝𝑜𝑠𝑠𝑖𝑏𝑙𝑒𝑠</m:t>
                          </m:r>
                          <m:r>
                            <a:rPr lang="fr-FR" sz="1050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5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105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fr-FR" sz="105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05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05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fr-FR" sz="1050" i="0">
                              <a:latin typeface="Cambria Math" panose="02040503050406030204" pitchFamily="18" charset="0"/>
                            </a:rPr>
                            <m:t>;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11F9C7-87A8-4BE9-91C9-D5197B4BEA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937" y="4517478"/>
                <a:ext cx="1986761" cy="502253"/>
              </a:xfrm>
              <a:prstGeom prst="rect">
                <a:avLst/>
              </a:prstGeom>
              <a:blipFill>
                <a:blip r:embed="rId8"/>
                <a:stretch>
                  <a:fillRect t="-109756" b="-1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8FDF4A-FE6F-4ADD-AC14-A9AA8C13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A5E391F-4E79-41E1-AF0D-BF6B6694AA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contrast="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638" y="4134140"/>
            <a:ext cx="871999" cy="141985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FA84BE6-33AE-476A-9322-EE49F5151F5B}"/>
              </a:ext>
            </a:extLst>
          </p:cNvPr>
          <p:cNvSpPr txBox="1"/>
          <p:nvPr/>
        </p:nvSpPr>
        <p:spPr>
          <a:xfrm>
            <a:off x="3340885" y="5579671"/>
            <a:ext cx="6498793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Au moment de la détection, toutes les autres probabilités s’évanouissent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4E141AC-8B78-404D-61C1-15AE24230C6D}"/>
                  </a:ext>
                </a:extLst>
              </p:cNvPr>
              <p:cNvSpPr txBox="1"/>
              <p:nvPr/>
            </p:nvSpPr>
            <p:spPr>
              <a:xfrm>
                <a:off x="7150100" y="3487716"/>
                <a:ext cx="3956339" cy="4308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1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𝛹</m:t>
                    </m:r>
                    <m:d>
                      <m:dPr>
                        <m:ctrlPr>
                          <a:rPr lang="fr-FR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100" dirty="0">
                    <a:solidFill>
                      <a:schemeClr val="tx1"/>
                    </a:solidFill>
                  </a:rPr>
                  <a:t> est réduite aux informations correspondant aux valeurs détectées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4E141AC-8B78-404D-61C1-15AE24230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100" y="3487716"/>
                <a:ext cx="3956339" cy="430887"/>
              </a:xfrm>
              <a:prstGeom prst="rect">
                <a:avLst/>
              </a:prstGeom>
              <a:blipFill>
                <a:blip r:embed="rId11"/>
                <a:stretch>
                  <a:fillRect b="-684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E7431E14-A26C-814D-D234-FC0EA06D975A}"/>
              </a:ext>
            </a:extLst>
          </p:cNvPr>
          <p:cNvSpPr txBox="1"/>
          <p:nvPr/>
        </p:nvSpPr>
        <p:spPr>
          <a:xfrm>
            <a:off x="7849653" y="327817"/>
            <a:ext cx="332788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Réduction du paquet d’onde</a:t>
            </a:r>
          </a:p>
        </p:txBody>
      </p:sp>
    </p:spTree>
    <p:extLst>
      <p:ext uri="{BB962C8B-B14F-4D97-AF65-F5344CB8AC3E}">
        <p14:creationId xmlns:p14="http://schemas.microsoft.com/office/powerpoint/2010/main" val="3954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/>
      <p:bldP spid="20" grpId="0" animBg="1"/>
      <p:bldP spid="21" grpId="0" animBg="1"/>
      <p:bldP spid="22" grpId="0"/>
      <p:bldP spid="13" grpId="0" animBg="1"/>
      <p:bldP spid="23" grpId="0" animBg="1"/>
      <p:bldP spid="25" grpId="0"/>
      <p:bldP spid="24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age 7"/>
          <p:cNvSpPr/>
          <p:nvPr/>
        </p:nvSpPr>
        <p:spPr>
          <a:xfrm>
            <a:off x="3995352" y="2855461"/>
            <a:ext cx="6672649" cy="223939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uage 6"/>
          <p:cNvSpPr/>
          <p:nvPr/>
        </p:nvSpPr>
        <p:spPr>
          <a:xfrm>
            <a:off x="3628269" y="919391"/>
            <a:ext cx="7871254" cy="1613394"/>
          </a:xfrm>
          <a:prstGeom prst="cloud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2073328" y="781878"/>
            <a:ext cx="584978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56</a:t>
            </a:fld>
            <a:endParaRPr lang="en-GB" dirty="0"/>
          </a:p>
        </p:txBody>
      </p:sp>
      <p:sp>
        <p:nvSpPr>
          <p:cNvPr id="29" name="Rectangle : coins arrondis 28"/>
          <p:cNvSpPr/>
          <p:nvPr/>
        </p:nvSpPr>
        <p:spPr>
          <a:xfrm>
            <a:off x="8844408" y="1282716"/>
            <a:ext cx="1741839" cy="694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Etat initial de la fonction d’état </a:t>
            </a:r>
          </a:p>
          <a:p>
            <a:pPr algn="ctr"/>
            <a:r>
              <a:rPr lang="el-GR" sz="1200" dirty="0">
                <a:solidFill>
                  <a:srgbClr val="0070C0"/>
                </a:solidFill>
              </a:rPr>
              <a:t>Ψ</a:t>
            </a:r>
            <a:r>
              <a:rPr lang="fr-FR" sz="1200" dirty="0">
                <a:solidFill>
                  <a:srgbClr val="0070C0"/>
                </a:solidFill>
              </a:rPr>
              <a:t> (t=0)</a:t>
            </a:r>
            <a:endParaRPr lang="en-GB" sz="1200" dirty="0">
              <a:solidFill>
                <a:srgbClr val="0070C0"/>
              </a:solidFill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4305110" y="2016257"/>
            <a:ext cx="1169124" cy="2700174"/>
            <a:chOff x="6688076" y="2137429"/>
            <a:chExt cx="1420645" cy="3107159"/>
          </a:xfrm>
        </p:grpSpPr>
        <p:grpSp>
          <p:nvGrpSpPr>
            <p:cNvPr id="35" name="Groupe 34"/>
            <p:cNvGrpSpPr/>
            <p:nvPr/>
          </p:nvGrpSpPr>
          <p:grpSpPr>
            <a:xfrm>
              <a:off x="6688076" y="3912340"/>
              <a:ext cx="1420645" cy="1332248"/>
              <a:chOff x="288248" y="1811603"/>
              <a:chExt cx="3308978" cy="2717183"/>
            </a:xfrm>
          </p:grpSpPr>
          <p:sp>
            <p:nvSpPr>
              <p:cNvPr id="31" name="Nuage 30"/>
              <p:cNvSpPr/>
              <p:nvPr/>
            </p:nvSpPr>
            <p:spPr>
              <a:xfrm>
                <a:off x="288248" y="1811603"/>
                <a:ext cx="3308978" cy="2717183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" name="Groupe 32"/>
              <p:cNvGrpSpPr/>
              <p:nvPr/>
            </p:nvGrpSpPr>
            <p:grpSpPr>
              <a:xfrm>
                <a:off x="642095" y="2188521"/>
                <a:ext cx="2522720" cy="1807556"/>
                <a:chOff x="645319" y="1805778"/>
                <a:chExt cx="2522720" cy="1807556"/>
              </a:xfrm>
            </p:grpSpPr>
            <p:sp>
              <p:nvSpPr>
                <p:cNvPr id="28" name="ZoneTexte 27"/>
                <p:cNvSpPr txBox="1"/>
                <p:nvPr/>
              </p:nvSpPr>
              <p:spPr>
                <a:xfrm>
                  <a:off x="645319" y="1805778"/>
                  <a:ext cx="2522720" cy="5056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>
                      <a:solidFill>
                        <a:srgbClr val="FF0000"/>
                      </a:solidFill>
                    </a:rPr>
                    <a:t>L’observateur</a:t>
                  </a:r>
                  <a:endParaRPr lang="en-GB" sz="8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32" name="Imag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3554" y="2177328"/>
                  <a:ext cx="1391918" cy="1436006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Flèche : haut 19"/>
            <p:cNvSpPr/>
            <p:nvPr/>
          </p:nvSpPr>
          <p:spPr>
            <a:xfrm rot="10800000">
              <a:off x="7300668" y="2137429"/>
              <a:ext cx="195464" cy="1498255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7787122" y="1878050"/>
            <a:ext cx="123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Evolution déterministe de </a:t>
            </a:r>
            <a:r>
              <a:rPr lang="el-GR" sz="1200" dirty="0">
                <a:solidFill>
                  <a:srgbClr val="0070C0"/>
                </a:solidFill>
              </a:rPr>
              <a:t>Ψ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39" name="Rectangle : coins arrondis 38"/>
          <p:cNvSpPr/>
          <p:nvPr/>
        </p:nvSpPr>
        <p:spPr>
          <a:xfrm>
            <a:off x="6490629" y="1128176"/>
            <a:ext cx="1682093" cy="694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Etat final de la fonction d’état </a:t>
            </a:r>
          </a:p>
          <a:p>
            <a:pPr algn="ctr"/>
            <a:r>
              <a:rPr lang="el-GR" sz="1200" dirty="0">
                <a:solidFill>
                  <a:srgbClr val="0070C0"/>
                </a:solidFill>
              </a:rPr>
              <a:t>Ψ</a:t>
            </a:r>
            <a:r>
              <a:rPr lang="fr-FR" sz="1200" dirty="0">
                <a:solidFill>
                  <a:srgbClr val="0070C0"/>
                </a:solidFill>
              </a:rPr>
              <a:t> (t)</a:t>
            </a:r>
            <a:endParaRPr lang="en-GB" sz="1200" dirty="0">
              <a:solidFill>
                <a:srgbClr val="0070C0"/>
              </a:solidFill>
            </a:endParaRPr>
          </a:p>
        </p:txBody>
      </p:sp>
      <p:cxnSp>
        <p:nvCxnSpPr>
          <p:cNvPr id="25" name="Connecteur droit 24"/>
          <p:cNvCxnSpPr>
            <a:cxnSpLocks/>
          </p:cNvCxnSpPr>
          <p:nvPr/>
        </p:nvCxnSpPr>
        <p:spPr>
          <a:xfrm>
            <a:off x="2261120" y="2580322"/>
            <a:ext cx="8102080" cy="556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6400879" y="3002738"/>
            <a:ext cx="201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Mesure d’une caractéristique (position, énergie, …</a:t>
            </a:r>
            <a:endParaRPr lang="en-GB" sz="1200" dirty="0">
              <a:solidFill>
                <a:srgbClr val="FF0000"/>
              </a:solidFill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6608617" y="3532429"/>
            <a:ext cx="1169125" cy="1157746"/>
            <a:chOff x="288248" y="1811603"/>
            <a:chExt cx="3308978" cy="2717183"/>
          </a:xfrm>
        </p:grpSpPr>
        <p:sp>
          <p:nvSpPr>
            <p:cNvPr id="44" name="Nuage 43"/>
            <p:cNvSpPr/>
            <p:nvPr/>
          </p:nvSpPr>
          <p:spPr>
            <a:xfrm>
              <a:off x="288248" y="1811603"/>
              <a:ext cx="3308978" cy="271718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5" name="Groupe 44"/>
            <p:cNvGrpSpPr/>
            <p:nvPr/>
          </p:nvGrpSpPr>
          <p:grpSpPr>
            <a:xfrm>
              <a:off x="616974" y="2188521"/>
              <a:ext cx="2547842" cy="1807556"/>
              <a:chOff x="620198" y="1805778"/>
              <a:chExt cx="2547842" cy="1807556"/>
            </a:xfrm>
          </p:grpSpPr>
          <p:sp>
            <p:nvSpPr>
              <p:cNvPr id="46" name="ZoneTexte 45"/>
              <p:cNvSpPr txBox="1"/>
              <p:nvPr/>
            </p:nvSpPr>
            <p:spPr>
              <a:xfrm>
                <a:off x="620198" y="1805778"/>
                <a:ext cx="2547842" cy="505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>
                    <a:solidFill>
                      <a:srgbClr val="FF0000"/>
                    </a:solidFill>
                  </a:rPr>
                  <a:t>L’observateur</a:t>
                </a:r>
                <a:endParaRPr lang="en-GB" sz="8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3554" y="2177328"/>
                <a:ext cx="1391918" cy="1436006"/>
              </a:xfrm>
              <a:prstGeom prst="rect">
                <a:avLst/>
              </a:prstGeom>
            </p:spPr>
          </p:pic>
        </p:grpSp>
      </p:grpSp>
      <p:sp>
        <p:nvSpPr>
          <p:cNvPr id="30" name="Flèche : courbe vers le bas 29"/>
          <p:cNvSpPr/>
          <p:nvPr/>
        </p:nvSpPr>
        <p:spPr>
          <a:xfrm rot="10800000">
            <a:off x="5419769" y="2009802"/>
            <a:ext cx="1304418" cy="290934"/>
          </a:xfrm>
          <a:prstGeom prst="curved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ctangle : coins arrondis 48"/>
          <p:cNvSpPr/>
          <p:nvPr/>
        </p:nvSpPr>
        <p:spPr>
          <a:xfrm>
            <a:off x="4205004" y="1220941"/>
            <a:ext cx="1682093" cy="6949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Fonction d’état modifiée </a:t>
            </a:r>
            <a:r>
              <a:rPr lang="el-GR" sz="1200" dirty="0">
                <a:solidFill>
                  <a:srgbClr val="0070C0"/>
                </a:solidFill>
              </a:rPr>
              <a:t>Ψ</a:t>
            </a:r>
            <a:r>
              <a:rPr lang="fr-FR" sz="1200" dirty="0">
                <a:solidFill>
                  <a:srgbClr val="0070C0"/>
                </a:solidFill>
              </a:rPr>
              <a:t>’ </a:t>
            </a:r>
            <a:r>
              <a:rPr lang="fr-FR" sz="1600" dirty="0">
                <a:solidFill>
                  <a:srgbClr val="0070C0"/>
                </a:solidFill>
              </a:rPr>
              <a:t>(t)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54518" y="3609067"/>
            <a:ext cx="2508422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37320"/>
                </a:solidFill>
              </a:rPr>
              <a:t>Espace physique (réel) des observables</a:t>
            </a:r>
            <a:endParaRPr lang="en-GB" sz="1600" dirty="0">
              <a:solidFill>
                <a:srgbClr val="03732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232774" y="1206840"/>
            <a:ext cx="250842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Espace mathématique des fonctions d’état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1D099E-766F-4E13-B377-8830356FD400}"/>
              </a:ext>
            </a:extLst>
          </p:cNvPr>
          <p:cNvSpPr txBox="1"/>
          <p:nvPr/>
        </p:nvSpPr>
        <p:spPr>
          <a:xfrm>
            <a:off x="2230248" y="5207187"/>
            <a:ext cx="907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Je crois que la réalité exposée par la physique moderne est fondamentalement étrangère à l'esprit humain, et défie tout pouvoir de visualisation directe ... (</a:t>
            </a:r>
            <a:r>
              <a:rPr lang="en-GB" sz="1400" i="1" dirty="0">
                <a:solidFill>
                  <a:srgbClr val="FF0000"/>
                </a:solidFill>
              </a:rPr>
              <a:t>Davies and </a:t>
            </a:r>
            <a:r>
              <a:rPr lang="en-GB" sz="1400" i="1" dirty="0" err="1">
                <a:solidFill>
                  <a:srgbClr val="FF0000"/>
                </a:solidFill>
              </a:rPr>
              <a:t>Gribbin</a:t>
            </a:r>
            <a:r>
              <a:rPr lang="en-GB" sz="14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91077D1-5ADF-4C37-A11E-1B105494B9C5}"/>
              </a:ext>
            </a:extLst>
          </p:cNvPr>
          <p:cNvSpPr txBox="1"/>
          <p:nvPr/>
        </p:nvSpPr>
        <p:spPr>
          <a:xfrm>
            <a:off x="3861799" y="2866836"/>
            <a:ext cx="201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Mesure d’une autre caractéristique …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8" name="Flèche : courbe vers le bas 47">
            <a:extLst>
              <a:ext uri="{FF2B5EF4-FFF2-40B4-BE49-F238E27FC236}">
                <a16:creationId xmlns:a16="http://schemas.microsoft.com/office/drawing/2014/main" id="{B158468A-FF41-4B11-862D-94EFA8B9DCC5}"/>
              </a:ext>
            </a:extLst>
          </p:cNvPr>
          <p:cNvSpPr/>
          <p:nvPr/>
        </p:nvSpPr>
        <p:spPr>
          <a:xfrm rot="10800000">
            <a:off x="7624962" y="1933085"/>
            <a:ext cx="1181579" cy="344347"/>
          </a:xfrm>
          <a:prstGeom prst="curved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1" name="Flèche : courbe vers le bas 50">
            <a:extLst>
              <a:ext uri="{FF2B5EF4-FFF2-40B4-BE49-F238E27FC236}">
                <a16:creationId xmlns:a16="http://schemas.microsoft.com/office/drawing/2014/main" id="{E065D159-AC5C-42C2-9FEA-48771F96B457}"/>
              </a:ext>
            </a:extLst>
          </p:cNvPr>
          <p:cNvSpPr/>
          <p:nvPr/>
        </p:nvSpPr>
        <p:spPr>
          <a:xfrm rot="10800000">
            <a:off x="3387230" y="2074390"/>
            <a:ext cx="1304418" cy="344347"/>
          </a:xfrm>
          <a:prstGeom prst="curved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40F4C9C-4401-4778-93AC-8A5A1D2C5643}"/>
              </a:ext>
            </a:extLst>
          </p:cNvPr>
          <p:cNvSpPr txBox="1"/>
          <p:nvPr/>
        </p:nvSpPr>
        <p:spPr>
          <a:xfrm>
            <a:off x="6858661" y="2206618"/>
            <a:ext cx="107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37320"/>
                </a:solidFill>
              </a:rPr>
              <a:t>Réduction de l’état </a:t>
            </a:r>
            <a:r>
              <a:rPr lang="el-GR" sz="1200" dirty="0">
                <a:solidFill>
                  <a:srgbClr val="037320"/>
                </a:solidFill>
              </a:rPr>
              <a:t>Ψ</a:t>
            </a:r>
            <a:r>
              <a:rPr lang="fr-FR" sz="1200" dirty="0">
                <a:solidFill>
                  <a:srgbClr val="037320"/>
                </a:solidFill>
              </a:rPr>
              <a:t> </a:t>
            </a:r>
            <a:endParaRPr lang="en-GB" sz="1200" dirty="0">
              <a:solidFill>
                <a:srgbClr val="03732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9FBFA6-89C7-E041-A12E-D008F8981E81}"/>
              </a:ext>
            </a:extLst>
          </p:cNvPr>
          <p:cNvSpPr txBox="1"/>
          <p:nvPr/>
        </p:nvSpPr>
        <p:spPr>
          <a:xfrm>
            <a:off x="7777741" y="327817"/>
            <a:ext cx="339979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Réduction du paquet d’onde</a:t>
            </a:r>
          </a:p>
        </p:txBody>
      </p:sp>
      <p:sp>
        <p:nvSpPr>
          <p:cNvPr id="11" name="Flèche : double flèche verticale 10">
            <a:extLst>
              <a:ext uri="{FF2B5EF4-FFF2-40B4-BE49-F238E27FC236}">
                <a16:creationId xmlns:a16="http://schemas.microsoft.com/office/drawing/2014/main" id="{44C31BAA-E778-A59A-56A7-4021C4EEFC6E}"/>
              </a:ext>
            </a:extLst>
          </p:cNvPr>
          <p:cNvSpPr/>
          <p:nvPr/>
        </p:nvSpPr>
        <p:spPr>
          <a:xfrm>
            <a:off x="7141283" y="2094767"/>
            <a:ext cx="160858" cy="849651"/>
          </a:xfrm>
          <a:prstGeom prst="upDown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BE39C1-1152-DB3F-58A5-9A24B461C8A3}"/>
              </a:ext>
            </a:extLst>
          </p:cNvPr>
          <p:cNvSpPr txBox="1"/>
          <p:nvPr/>
        </p:nvSpPr>
        <p:spPr>
          <a:xfrm>
            <a:off x="5627387" y="1950456"/>
            <a:ext cx="123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Evolution déterministe de </a:t>
            </a:r>
            <a:r>
              <a:rPr lang="el-GR" sz="1200" dirty="0">
                <a:solidFill>
                  <a:srgbClr val="0070C0"/>
                </a:solidFill>
              </a:rPr>
              <a:t>Ψ</a:t>
            </a:r>
            <a:r>
              <a:rPr lang="fr-FR" sz="1200" baseline="-25000" dirty="0">
                <a:solidFill>
                  <a:srgbClr val="0070C0"/>
                </a:solidFill>
              </a:rPr>
              <a:t>réduite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14" name="Flèche : courbe vers le bas 13">
            <a:extLst>
              <a:ext uri="{FF2B5EF4-FFF2-40B4-BE49-F238E27FC236}">
                <a16:creationId xmlns:a16="http://schemas.microsoft.com/office/drawing/2014/main" id="{8FC698CA-5556-C4BB-16C6-3F881029BC06}"/>
              </a:ext>
            </a:extLst>
          </p:cNvPr>
          <p:cNvSpPr/>
          <p:nvPr/>
        </p:nvSpPr>
        <p:spPr>
          <a:xfrm rot="10800000">
            <a:off x="6886034" y="1834277"/>
            <a:ext cx="692090" cy="221381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/>
      <p:bldP spid="39" grpId="0" animBg="1"/>
      <p:bldP spid="42" grpId="0"/>
      <p:bldP spid="30" grpId="0" animBg="1"/>
      <p:bldP spid="49" grpId="0" animBg="1"/>
      <p:bldP spid="36" grpId="0"/>
      <p:bldP spid="48" grpId="0" animBg="1"/>
      <p:bldP spid="51" grpId="0" animBg="1"/>
      <p:bldP spid="53" grpId="0"/>
      <p:bldP spid="11" grpId="0" animBg="1"/>
      <p:bldP spid="13" grpId="0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5FFE8-D6F5-F3C2-D6A2-8C446038B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69DFF0D-455E-4416-8208-D8579AA4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C2E0027-1D90-03A3-34DE-ABCCDAB8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250E83-3295-7131-1206-74F7D8E9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57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295F92-BC88-CECD-956D-B7D837632F96}"/>
              </a:ext>
            </a:extLst>
          </p:cNvPr>
          <p:cNvSpPr txBox="1"/>
          <p:nvPr/>
        </p:nvSpPr>
        <p:spPr>
          <a:xfrm>
            <a:off x="1687705" y="971722"/>
            <a:ext cx="9730407" cy="4401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sz="16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et par leurs symétries internes, dont une des plus importantes est le spin.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symétries (lois de conservation) jouent un rôle majeur dans les propriétés des particules composites.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fermions (spin1/2) ne peuvent pas occuper les mêmes états quantiques (principe d’exclusion) ; c’est le contraire pour les bosons (spin 0 ou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L’effet tunnel est un effet dynamique purement quantique, observé par exemple dans la radioactivité nucléaire.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L’expérience d’Young effectuée avec des électrons pose le problème de la mesure (intervention de l’expérimentateur).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fonction d’état d’un objet quantique non observé évolue da manière déterministe (Schrödinger) ; sous l’influence d’une observation, elle se réduit (instantanément ?) aux valeurs compatibles avec les résultats observés.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AA3F3A-D7C6-8904-38C4-F65FEE1AFB0E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3759507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9156707-03AD-4F45-9691-D053109D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58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620CD6-7B62-4705-8A20-E5E75A89D897}"/>
              </a:ext>
            </a:extLst>
          </p:cNvPr>
          <p:cNvSpPr txBox="1"/>
          <p:nvPr/>
        </p:nvSpPr>
        <p:spPr>
          <a:xfrm>
            <a:off x="2168711" y="2245357"/>
            <a:ext cx="9029700" cy="3477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>
                <a:solidFill>
                  <a:srgbClr val="0070C0"/>
                </a:solidFill>
              </a:rPr>
              <a:t>L'état d'un système quantique est défini par un vecteur </a:t>
            </a:r>
            <a:r>
              <a:rPr lang="fr-FR" sz="1400" dirty="0">
                <a:solidFill>
                  <a:srgbClr val="FF0000"/>
                </a:solidFill>
              </a:rPr>
              <a:t>|</a:t>
            </a:r>
            <a:r>
              <a:rPr lang="el-GR" sz="1400" dirty="0">
                <a:solidFill>
                  <a:srgbClr val="FF0000"/>
                </a:solidFill>
              </a:rPr>
              <a:t>ψ</a:t>
            </a:r>
            <a:r>
              <a:rPr lang="fr-FR" sz="1400" dirty="0">
                <a:solidFill>
                  <a:srgbClr val="FF0000"/>
                </a:solidFill>
              </a:rPr>
              <a:t>(t)&gt; </a:t>
            </a:r>
            <a:r>
              <a:rPr lang="fr-FR" sz="1400" dirty="0"/>
              <a:t>de l’espace d’Hilbert</a:t>
            </a:r>
            <a:r>
              <a:rPr lang="fr-FR" sz="1600" dirty="0"/>
              <a:t>*</a:t>
            </a:r>
            <a:r>
              <a:rPr lang="fr-FR" sz="1050" dirty="0"/>
              <a:t>. </a:t>
            </a:r>
            <a:r>
              <a:rPr lang="fr-FR" sz="1400" dirty="0">
                <a:solidFill>
                  <a:srgbClr val="FF0000"/>
                </a:solidFill>
              </a:rPr>
              <a:t>|</a:t>
            </a:r>
            <a:r>
              <a:rPr lang="el-GR" sz="1400" dirty="0">
                <a:solidFill>
                  <a:srgbClr val="FF0000"/>
                </a:solidFill>
              </a:rPr>
              <a:t>ψ</a:t>
            </a:r>
            <a:r>
              <a:rPr lang="fr-FR" sz="1400" dirty="0">
                <a:solidFill>
                  <a:srgbClr val="FF0000"/>
                </a:solidFill>
              </a:rPr>
              <a:t>(t)&gt;</a:t>
            </a:r>
            <a:r>
              <a:rPr lang="fr-FR" sz="1400" dirty="0"/>
              <a:t> est une combinaison linéaire, avec des coefficients complexes, d'états de base. </a:t>
            </a:r>
            <a:r>
              <a:rPr lang="fr-FR" sz="1400" dirty="0">
                <a:solidFill>
                  <a:srgbClr val="FF0000"/>
                </a:solidFill>
              </a:rPr>
              <a:t>(Principe de superposition)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>
                <a:solidFill>
                  <a:srgbClr val="0070C0"/>
                </a:solidFill>
              </a:rPr>
              <a:t>Les observables physiques sont représentées par des opérateurs </a:t>
            </a:r>
            <a:r>
              <a:rPr lang="fr-FR" sz="1400" dirty="0"/>
              <a:t>mathématiques.</a:t>
            </a:r>
            <a:r>
              <a:rPr lang="fr-FR" sz="1400" dirty="0">
                <a:solidFill>
                  <a:srgbClr val="FF0000"/>
                </a:solidFill>
              </a:rPr>
              <a:t> (Principe de correspondance)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Les </a:t>
            </a:r>
            <a:r>
              <a:rPr lang="fr-FR" sz="1400" dirty="0">
                <a:solidFill>
                  <a:srgbClr val="0070C0"/>
                </a:solidFill>
              </a:rPr>
              <a:t>mesures correspondent à des valeurs propres de ces opérateurs </a:t>
            </a:r>
            <a:r>
              <a:rPr lang="fr-FR" sz="1400" dirty="0"/>
              <a:t>mathématiques**. </a:t>
            </a:r>
            <a:r>
              <a:rPr lang="fr-FR" sz="1400" dirty="0">
                <a:solidFill>
                  <a:srgbClr val="FF0000"/>
                </a:solidFill>
              </a:rPr>
              <a:t>(Principe de quantification)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L’action des opérateurs sur </a:t>
            </a:r>
            <a:r>
              <a:rPr lang="fr-FR" sz="1400" dirty="0">
                <a:solidFill>
                  <a:srgbClr val="FF0000"/>
                </a:solidFill>
              </a:rPr>
              <a:t>|</a:t>
            </a:r>
            <a:r>
              <a:rPr lang="el-GR" sz="1400" dirty="0">
                <a:solidFill>
                  <a:srgbClr val="FF0000"/>
                </a:solidFill>
              </a:rPr>
              <a:t>ψ</a:t>
            </a:r>
            <a:r>
              <a:rPr lang="fr-FR" sz="1400" dirty="0">
                <a:solidFill>
                  <a:srgbClr val="FF0000"/>
                </a:solidFill>
              </a:rPr>
              <a:t>(t)&gt;</a:t>
            </a:r>
            <a:r>
              <a:rPr lang="fr-FR" sz="1400" dirty="0"/>
              <a:t> fournit la </a:t>
            </a:r>
            <a:r>
              <a:rPr lang="fr-FR" sz="1400" dirty="0">
                <a:solidFill>
                  <a:srgbClr val="0070C0"/>
                </a:solidFill>
              </a:rPr>
              <a:t>probabilité qu’une mesure </a:t>
            </a:r>
            <a:r>
              <a:rPr lang="fr-FR" sz="1400" dirty="0"/>
              <a:t>d’un système quantique fournira un résultat donné. </a:t>
            </a:r>
            <a:r>
              <a:rPr lang="fr-FR" sz="1400" dirty="0">
                <a:solidFill>
                  <a:srgbClr val="FF0000"/>
                </a:solidFill>
              </a:rPr>
              <a:t>(Règle de Born et Principe de décomposition spectrale)</a:t>
            </a:r>
            <a:endParaRPr lang="en-US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La mesure modifie l'état du système quantique mesuré de manière à faire disparaître les probabilités qui ne se sont pas réalisées. </a:t>
            </a:r>
            <a:r>
              <a:rPr lang="fr-FR" sz="1400" dirty="0">
                <a:solidFill>
                  <a:srgbClr val="FF0000"/>
                </a:solidFill>
              </a:rPr>
              <a:t>(Principe de réduction du paquet d'onde)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/>
              <a:t>L'évolution dans le temps du système quantique est fixée par </a:t>
            </a:r>
            <a:r>
              <a:rPr lang="fr-FR" sz="1400" dirty="0">
                <a:solidFill>
                  <a:srgbClr val="FF0000"/>
                </a:solidFill>
              </a:rPr>
              <a:t>l'équation de Schrödinger</a:t>
            </a:r>
            <a:r>
              <a:rPr lang="fr-FR" sz="1400" dirty="0"/>
              <a:t>, à la limite non-relativiste.</a:t>
            </a:r>
          </a:p>
          <a:p>
            <a:endParaRPr lang="fr-FR" sz="1100" dirty="0"/>
          </a:p>
          <a:p>
            <a:r>
              <a:rPr lang="fr-FR" sz="1100" dirty="0"/>
              <a:t>* Espace vectoriel des fonctions complexes de carré sommable</a:t>
            </a:r>
          </a:p>
          <a:p>
            <a:r>
              <a:rPr lang="fr-FR" sz="1100" dirty="0"/>
              <a:t>** Les vecteurs propres qui correspondent à ces valeurs propres forment une base de l'espace des états de ce système.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B5DB30-8F2D-4494-BB39-D2EAF9F7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1F1736-5B85-4726-8BB2-737D05A0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EAC9BF-1EFF-8FCE-4507-85C297516653}"/>
              </a:ext>
            </a:extLst>
          </p:cNvPr>
          <p:cNvSpPr txBox="1"/>
          <p:nvPr/>
        </p:nvSpPr>
        <p:spPr>
          <a:xfrm>
            <a:off x="6444343" y="291684"/>
            <a:ext cx="48658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postulats de la mécanique quantique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458D56-57BB-8F20-9CBF-FDB24287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636" y="1161646"/>
            <a:ext cx="739008" cy="1000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D473FF-FC4E-18AD-D2FE-B113E0097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538" y="1187760"/>
            <a:ext cx="672333" cy="9928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20B6B2-AA2C-1F99-DA7C-42B0144A179C}"/>
              </a:ext>
            </a:extLst>
          </p:cNvPr>
          <p:cNvSpPr txBox="1"/>
          <p:nvPr/>
        </p:nvSpPr>
        <p:spPr>
          <a:xfrm>
            <a:off x="5030880" y="1472628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ym typeface="Wingdings" panose="05000000000000000000" pitchFamily="2" charset="2"/>
              </a:rPr>
              <a:t> </a:t>
            </a:r>
            <a:r>
              <a:rPr lang="fr-FR" dirty="0"/>
              <a:t>Les principaux coupables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965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55DA40-F122-0800-5360-13ECB33A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649C7C-46D3-64E0-755D-D05E8E89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1A9C3A-9B42-CB82-3D49-C6A079710618}"/>
              </a:ext>
            </a:extLst>
          </p:cNvPr>
          <p:cNvSpPr txBox="1"/>
          <p:nvPr/>
        </p:nvSpPr>
        <p:spPr>
          <a:xfrm>
            <a:off x="4850297" y="1930302"/>
            <a:ext cx="299167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Interlude pour les matheux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E1C843-14C7-40F7-FB18-D7FE9036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14" y="3429000"/>
            <a:ext cx="5377781" cy="13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96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43C9C7-1C35-4A37-8EF4-8990AFEE9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D0AAD3-210A-410F-9643-D5BE966B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3B387EF-D780-482E-BF8A-F8C3A51D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D51555-2984-473B-91E3-490A3BA5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419" y="1216203"/>
            <a:ext cx="1110080" cy="14098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98C48B-A81A-40D7-B450-91D1BC857526}"/>
              </a:ext>
            </a:extLst>
          </p:cNvPr>
          <p:cNvSpPr txBox="1"/>
          <p:nvPr/>
        </p:nvSpPr>
        <p:spPr>
          <a:xfrm>
            <a:off x="2747129" y="1406544"/>
            <a:ext cx="509990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Louis de Broglie (thèse en 1924)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09D4785-9F4F-49BA-A6D5-A0DC4C5B3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966282"/>
              </p:ext>
            </p:extLst>
          </p:nvPr>
        </p:nvGraphicFramePr>
        <p:xfrm>
          <a:off x="2581354" y="2256530"/>
          <a:ext cx="5767039" cy="281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982">
                  <a:extLst>
                    <a:ext uri="{9D8B030D-6E8A-4147-A177-3AD203B41FA5}">
                      <a16:colId xmlns:a16="http://schemas.microsoft.com/office/drawing/2014/main" val="808700715"/>
                    </a:ext>
                  </a:extLst>
                </a:gridCol>
                <a:gridCol w="1248033">
                  <a:extLst>
                    <a:ext uri="{9D8B030D-6E8A-4147-A177-3AD203B41FA5}">
                      <a16:colId xmlns:a16="http://schemas.microsoft.com/office/drawing/2014/main" val="3765405719"/>
                    </a:ext>
                  </a:extLst>
                </a:gridCol>
                <a:gridCol w="1682943">
                  <a:extLst>
                    <a:ext uri="{9D8B030D-6E8A-4147-A177-3AD203B41FA5}">
                      <a16:colId xmlns:a16="http://schemas.microsoft.com/office/drawing/2014/main" val="1668810089"/>
                    </a:ext>
                  </a:extLst>
                </a:gridCol>
                <a:gridCol w="1486081">
                  <a:extLst>
                    <a:ext uri="{9D8B030D-6E8A-4147-A177-3AD203B41FA5}">
                      <a16:colId xmlns:a16="http://schemas.microsoft.com/office/drawing/2014/main" val="759370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Masse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Vitesse typique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Longueur d’onde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3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Une bille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</a:t>
                      </a:r>
                      <a:r>
                        <a:rPr lang="fr-FR" sz="1400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6,6 10</a:t>
                      </a:r>
                      <a:r>
                        <a:rPr lang="fr-FR" sz="1400" baseline="30000" dirty="0"/>
                        <a:t>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103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Un grain de 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9 10</a:t>
                      </a:r>
                      <a:r>
                        <a:rPr lang="fr-FR" sz="14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7,3 10</a:t>
                      </a:r>
                      <a:r>
                        <a:rPr lang="fr-FR" sz="1400" baseline="30000" dirty="0"/>
                        <a:t>-29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3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Molécule d’eau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3,0 10</a:t>
                      </a:r>
                      <a:r>
                        <a:rPr lang="fr-FR" sz="14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-26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400 (vapeur)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5,5 10</a:t>
                      </a:r>
                      <a:r>
                        <a:rPr lang="fr-FR" sz="1400" baseline="30000" dirty="0"/>
                        <a:t>-11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915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1,7 10</a:t>
                      </a:r>
                      <a:r>
                        <a:rPr lang="fr-FR" sz="14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−27</a:t>
                      </a:r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</a:t>
                      </a:r>
                      <a:r>
                        <a:rPr lang="fr-FR" sz="1400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4 10</a:t>
                      </a:r>
                      <a:r>
                        <a:rPr lang="fr-FR" sz="1400" baseline="30000" dirty="0"/>
                        <a:t>-15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63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Electron (lié atome)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9,1 10</a:t>
                      </a:r>
                      <a:r>
                        <a:rPr lang="fr-FR" sz="14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−31</a:t>
                      </a:r>
                      <a:r>
                        <a:rPr lang="fr-F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2,4 10</a:t>
                      </a:r>
                      <a:r>
                        <a:rPr lang="fr-FR" sz="1400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3,1 10</a:t>
                      </a:r>
                      <a:r>
                        <a:rPr lang="fr-FR" sz="1400" baseline="30000" dirty="0"/>
                        <a:t>-10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515141"/>
                  </a:ext>
                </a:extLst>
              </a:tr>
            </a:tbl>
          </a:graphicData>
        </a:graphic>
      </p:graphicFrame>
      <p:sp>
        <p:nvSpPr>
          <p:cNvPr id="8" name="Flèche : haut 7">
            <a:extLst>
              <a:ext uri="{FF2B5EF4-FFF2-40B4-BE49-F238E27FC236}">
                <a16:creationId xmlns:a16="http://schemas.microsoft.com/office/drawing/2014/main" id="{378619D8-01CF-7083-22E4-37B2A39A21C7}"/>
              </a:ext>
            </a:extLst>
          </p:cNvPr>
          <p:cNvSpPr/>
          <p:nvPr/>
        </p:nvSpPr>
        <p:spPr>
          <a:xfrm>
            <a:off x="8658094" y="2822912"/>
            <a:ext cx="129208" cy="840778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C436830F-10CE-64BE-27A8-859781E41B1E}"/>
              </a:ext>
            </a:extLst>
          </p:cNvPr>
          <p:cNvSpPr/>
          <p:nvPr/>
        </p:nvSpPr>
        <p:spPr>
          <a:xfrm rot="10800000">
            <a:off x="8658094" y="4035088"/>
            <a:ext cx="142461" cy="8407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A09530-DB05-9FEF-46A7-1B0E8BDBE505}"/>
              </a:ext>
            </a:extLst>
          </p:cNvPr>
          <p:cNvSpPr txBox="1"/>
          <p:nvPr/>
        </p:nvSpPr>
        <p:spPr>
          <a:xfrm>
            <a:off x="9097003" y="2925026"/>
            <a:ext cx="193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Aspect particule dominant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D1C34E-598A-6CEF-2D91-38FFB74C68E7}"/>
              </a:ext>
            </a:extLst>
          </p:cNvPr>
          <p:cNvSpPr txBox="1"/>
          <p:nvPr/>
        </p:nvSpPr>
        <p:spPr>
          <a:xfrm>
            <a:off x="9165024" y="4193867"/>
            <a:ext cx="193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Aspect dual </a:t>
            </a:r>
          </a:p>
          <a:p>
            <a:r>
              <a:rPr lang="fr-FR" sz="1400" dirty="0">
                <a:solidFill>
                  <a:srgbClr val="FF0000"/>
                </a:solidFill>
              </a:rPr>
              <a:t>Onde-corpuscule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B1EAD7-73E8-4D53-69B1-FC1572E0FFFA}"/>
              </a:ext>
            </a:extLst>
          </p:cNvPr>
          <p:cNvSpPr txBox="1"/>
          <p:nvPr/>
        </p:nvSpPr>
        <p:spPr>
          <a:xfrm>
            <a:off x="8209722" y="305762"/>
            <a:ext cx="315557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ondulatoire (2)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15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58F3F4B-112E-070B-2F9A-0D062454B5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2625668" y="1434169"/>
            <a:ext cx="7327277" cy="389699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3E3799-0697-AEE2-3006-9714F6F8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9DBA38-A513-BF0A-67AB-ACF529CA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1778" y="5778136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78938-2599-23E5-95EC-E02A9F9F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18E5A92-A999-9E2E-BE00-65E99767EB62}"/>
                  </a:ext>
                </a:extLst>
              </p:cNvPr>
              <p:cNvSpPr txBox="1"/>
              <p:nvPr/>
            </p:nvSpPr>
            <p:spPr>
              <a:xfrm>
                <a:off x="2239055" y="1360676"/>
                <a:ext cx="8410575" cy="221086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Les fonctions d’état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/>
                  <a:t> - à une dimension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;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/>
                  <a:t> - sont des vecteurs dans un espace de dimension infinie (espace d’</a:t>
                </a:r>
                <a:r>
                  <a:rPr lang="fr-FR" dirty="0">
                    <a:solidFill>
                      <a:srgbClr val="0070C0"/>
                    </a:solidFill>
                  </a:rPr>
                  <a:t>Hilbert</a:t>
                </a:r>
                <a:r>
                  <a:rPr lang="fr-FR" dirty="0"/>
                  <a:t>).</a:t>
                </a:r>
              </a:p>
              <a:p>
                <a:endParaRPr lang="fr-FR" sz="1600" dirty="0"/>
              </a:p>
              <a:p>
                <a:r>
                  <a:rPr lang="fr-FR" sz="1600" dirty="0"/>
                  <a:t>Suivant la notation de Dirac,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une fonction particulière           		</a:t>
                </a:r>
                <a:r>
                  <a:rPr lang="fr-F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;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600" dirty="0"/>
                  <a:t>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sa conjuguée complexe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;</m:t>
                        </m:r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  <m:d>
                      <m:dPr>
                        <m:begChr m:val="⟨"/>
                        <m:endChr m:val=""/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 </m:t>
                        </m:r>
                      </m:e>
                    </m:d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À une observable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correspond un opérateur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endParaRPr lang="fr-FR" sz="1600" dirty="0"/>
              </a:p>
              <a:p>
                <a:pPr lvl="2"/>
                <a:r>
                  <a:rPr lang="fr-FR" sz="1600" dirty="0"/>
                  <a:t>Dont la valeur moyenne se note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ba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sSup>
                          <m:sSup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;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  <m:acc>
                      <m:accPr>
                        <m:chr m:val="̂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;</m:t>
                        </m:r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18E5A92-A999-9E2E-BE00-65E99767E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055" y="1360676"/>
                <a:ext cx="8410575" cy="2210862"/>
              </a:xfrm>
              <a:prstGeom prst="rect">
                <a:avLst/>
              </a:prstGeom>
              <a:blipFill>
                <a:blip r:embed="rId3"/>
                <a:stretch>
                  <a:fillRect l="-507" t="-1096" b="-2986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47500DB-2FF1-8A4D-09B1-A5A7D95B714D}"/>
                  </a:ext>
                </a:extLst>
              </p:cNvPr>
              <p:cNvSpPr txBox="1"/>
              <p:nvPr/>
            </p:nvSpPr>
            <p:spPr>
              <a:xfrm>
                <a:off x="2239054" y="3898231"/>
                <a:ext cx="8410575" cy="1472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Les opérateurs agissent sur et transforment les vecteurs d’état: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fr-FR" dirty="0"/>
              </a:p>
              <a:p>
                <a:r>
                  <a:rPr lang="fr-FR" sz="1600" dirty="0"/>
                  <a:t>Les opérateurs les plus courants sont basés sur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Les multiplications simples          	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Les dérivations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47500DB-2FF1-8A4D-09B1-A5A7D95B7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054" y="3898231"/>
                <a:ext cx="8410575" cy="1472006"/>
              </a:xfrm>
              <a:prstGeom prst="rect">
                <a:avLst/>
              </a:prstGeom>
              <a:blipFill>
                <a:blip r:embed="rId4"/>
                <a:stretch>
                  <a:fillRect l="-362" t="-12397" b="-347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97B499DA-ACD5-1749-9C01-0698012140B3}"/>
              </a:ext>
            </a:extLst>
          </p:cNvPr>
          <p:cNvSpPr txBox="1"/>
          <p:nvPr/>
        </p:nvSpPr>
        <p:spPr>
          <a:xfrm>
            <a:off x="6444343" y="291684"/>
            <a:ext cx="48658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postulats de la mécanique quantique</a:t>
            </a:r>
          </a:p>
        </p:txBody>
      </p:sp>
    </p:spTree>
    <p:extLst>
      <p:ext uri="{BB962C8B-B14F-4D97-AF65-F5344CB8AC3E}">
        <p14:creationId xmlns:p14="http://schemas.microsoft.com/office/powerpoint/2010/main" val="384972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A7A669B-5587-4CE9-9E34-385D710F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457FE6-DDB2-4B34-B531-99AF4511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3281684D-E065-4F96-9229-02DBC4742A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8353895"/>
                  </p:ext>
                </p:extLst>
              </p:nvPr>
            </p:nvGraphicFramePr>
            <p:xfrm>
              <a:off x="2881524" y="970346"/>
              <a:ext cx="8010525" cy="36302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0372">
                      <a:extLst>
                        <a:ext uri="{9D8B030D-6E8A-4147-A177-3AD203B41FA5}">
                          <a16:colId xmlns:a16="http://schemas.microsoft.com/office/drawing/2014/main" val="3408597300"/>
                        </a:ext>
                      </a:extLst>
                    </a:gridCol>
                    <a:gridCol w="2041751">
                      <a:extLst>
                        <a:ext uri="{9D8B030D-6E8A-4147-A177-3AD203B41FA5}">
                          <a16:colId xmlns:a16="http://schemas.microsoft.com/office/drawing/2014/main" val="1835783495"/>
                        </a:ext>
                      </a:extLst>
                    </a:gridCol>
                    <a:gridCol w="1958603">
                      <a:extLst>
                        <a:ext uri="{9D8B030D-6E8A-4147-A177-3AD203B41FA5}">
                          <a16:colId xmlns:a16="http://schemas.microsoft.com/office/drawing/2014/main" val="236284003"/>
                        </a:ext>
                      </a:extLst>
                    </a:gridCol>
                    <a:gridCol w="2679799">
                      <a:extLst>
                        <a:ext uri="{9D8B030D-6E8A-4147-A177-3AD203B41FA5}">
                          <a16:colId xmlns:a16="http://schemas.microsoft.com/office/drawing/2014/main" val="382729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Observable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Notation classique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Opérateur à 1 dimension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Opérateur à 3 dimensions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5943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Position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fr-FR" sz="1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fr-FR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fr-FR" sz="12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fr-FR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62165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Quantité de mouvement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nor/>
                                  </m:rPr>
                                  <a:rPr lang="fr-FR" sz="12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ℏ</m:t>
                                </m:r>
                                <m:f>
                                  <m:fPr>
                                    <m:ctrlPr>
                                      <a:rPr lang="fr-FR" sz="140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GB" sz="14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  <m:r>
                                      <a:rPr lang="en-GB" sz="14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</m:acc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nor/>
                                  </m:rPr>
                                  <a:rPr lang="fr-FR" sz="12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ℏ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sz="12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fr-F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 , 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</m:oMath>
                          </a14:m>
                          <a:r>
                            <a:rPr lang="fr-FR" sz="12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78058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Moment angulaire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fr-F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</m:acc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m:rPr>
                                    <m:nor/>
                                  </m:rPr>
                                  <a:rPr lang="fr-FR" sz="12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^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𝑝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sz="1200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200" dirty="0"/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2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sz="12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acc>
                                  <m:accPr>
                                    <m:chr m:val="̂"/>
                                    <m:ctrlP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  <m:acc>
                                  <m:accPr>
                                    <m:chr m:val="̂"/>
                                    <m:ctrlP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fr-FR" sz="1200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fr-FR" sz="1200" dirty="0"/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…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5001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Energie cinétique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𝑐𝑖𝑛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Ê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𝑐𝑖𝑛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200" b="0" i="1" kern="12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fr-FR" sz="1200" b="0" i="0" kern="12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+mn-lt"/>
                                            <a:ea typeface="+mn-ea"/>
                                            <a:cs typeface="+mn-cs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lang="fr-FR" sz="1200" b="0" i="1" kern="12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fr-FR" sz="120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200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200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GB" sz="1200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GB" sz="12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  <m:sSup>
                                      <m:sSupPr>
                                        <m:ctrlPr>
                                          <a:rPr lang="fr-FR" sz="1200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1200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GB" sz="1200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Ê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𝑐𝑖𝑛</m:t>
                                    </m:r>
                                  </m:sub>
                                </m:sSub>
                                <m:r>
                                  <a:rPr lang="fr-FR" sz="1100" b="0" i="1" smtClean="0"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100" b="0" i="1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fr-FR" sz="1100" b="0" i="0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+mn-lt"/>
                                            <a:ea typeface="+mn-ea"/>
                                            <a:cs typeface="+mn-cs"/>
                                          </a:rPr>
                                          <m:t>ℏ</m:t>
                                        </m:r>
                                      </m:e>
                                      <m:sup>
                                        <m:r>
                                          <a:rPr lang="fr-FR" sz="1100" b="0" i="1" kern="1200" smtClean="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fr-FR" sz="12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fr-FR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𝜕</m:t>
                                            </m:r>
                                          </m:e>
                                          <m:sup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𝜕</m:t>
                                        </m:r>
                                        <m:sSup>
                                          <m:sSupPr>
                                            <m:ctrlPr>
                                              <a:rPr lang="fr-FR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 </m:t>
                                    </m:r>
                                    <m:f>
                                      <m:fPr>
                                        <m:ctrlPr>
                                          <a:rPr lang="fr-FR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fr-FR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𝜕</m:t>
                                            </m:r>
                                          </m:e>
                                          <m:sup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𝜕</m:t>
                                        </m:r>
                                        <m:sSup>
                                          <m:sSupPr>
                                            <m:ctrlPr>
                                              <a:rPr lang="fr-FR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  <m:sup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 </m:t>
                                    </m:r>
                                    <m:f>
                                      <m:fPr>
                                        <m:ctrlPr>
                                          <a:rPr lang="fr-FR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fr-FR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𝜕</m:t>
                                            </m:r>
                                          </m:e>
                                          <m:sup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𝜕</m:t>
                                        </m:r>
                                        <m:sSup>
                                          <m:sSupPr>
                                            <m:ctrlPr>
                                              <a:rPr lang="fr-FR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𝑧</m:t>
                                            </m:r>
                                          </m:e>
                                          <m:sup>
                                            <m:r>
                                              <a:rPr lang="en-GB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fr-FR" sz="12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2915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Energie potentielle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1200" b="0" i="1" dirty="0" smtClean="0">
                                        <a:latin typeface="Cambria Math" panose="02040503050406030204" pitchFamily="18" charset="0"/>
                                      </a:rPr>
                                      <m:t>𝑝𝑜𝑡</m:t>
                                    </m:r>
                                  </m:sub>
                                </m:sSub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sz="1200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1200" b="0" i="1" dirty="0" smtClean="0">
                                      <a:latin typeface="Cambria Math" panose="02040503050406030204" pitchFamily="18" charset="0"/>
                                    </a:rPr>
                                    <m:t>𝑝𝑜𝑡</m:t>
                                  </m:r>
                                </m:sub>
                              </m:sSub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acc>
                            </m:oMath>
                          </a14:m>
                          <a:endParaRPr lang="fr-FR" sz="1200" dirty="0"/>
                        </a:p>
                        <a:p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1200" b="0" i="1" dirty="0" smtClean="0">
                                      <a:latin typeface="Cambria Math" panose="02040503050406030204" pitchFamily="18" charset="0"/>
                                    </a:rPr>
                                    <m:t>𝑝𝑜𝑡</m:t>
                                  </m:r>
                                </m:sub>
                              </m:sSub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FR" sz="12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fr-FR" sz="12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acc>
                            </m:oMath>
                          </a14:m>
                          <a:endParaRPr lang="fr-FR" sz="1200" dirty="0"/>
                        </a:p>
                        <a:p>
                          <a:endParaRPr lang="fr-FR" sz="12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1058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Énergie totale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nor/>
                                  </m:rPr>
                                  <a:rPr lang="fr-FR" sz="11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ℏ</m:t>
                                </m:r>
                                <m:f>
                                  <m:fPr>
                                    <m:ctrlPr>
                                      <a:rPr lang="fr-FR" sz="120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GB" sz="12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  <m:r>
                                      <a:rPr lang="fr-FR" sz="1200" b="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m:rPr>
                                    <m:nor/>
                                  </m:rPr>
                                  <a:rPr lang="fr-FR" sz="11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ℏ</m:t>
                                </m:r>
                                <m:f>
                                  <m:fPr>
                                    <m:ctrlPr>
                                      <a:rPr lang="fr-FR" sz="120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GB" sz="1200" i="1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  <m:r>
                                      <a:rPr lang="fr-FR" sz="1200" b="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fr-FR" sz="12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55512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3281684D-E065-4F96-9229-02DBC4742A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8353895"/>
                  </p:ext>
                </p:extLst>
              </p:nvPr>
            </p:nvGraphicFramePr>
            <p:xfrm>
              <a:off x="2881524" y="970346"/>
              <a:ext cx="8010525" cy="36302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0372">
                      <a:extLst>
                        <a:ext uri="{9D8B030D-6E8A-4147-A177-3AD203B41FA5}">
                          <a16:colId xmlns:a16="http://schemas.microsoft.com/office/drawing/2014/main" val="3408597300"/>
                        </a:ext>
                      </a:extLst>
                    </a:gridCol>
                    <a:gridCol w="2041751">
                      <a:extLst>
                        <a:ext uri="{9D8B030D-6E8A-4147-A177-3AD203B41FA5}">
                          <a16:colId xmlns:a16="http://schemas.microsoft.com/office/drawing/2014/main" val="1835783495"/>
                        </a:ext>
                      </a:extLst>
                    </a:gridCol>
                    <a:gridCol w="1958603">
                      <a:extLst>
                        <a:ext uri="{9D8B030D-6E8A-4147-A177-3AD203B41FA5}">
                          <a16:colId xmlns:a16="http://schemas.microsoft.com/office/drawing/2014/main" val="236284003"/>
                        </a:ext>
                      </a:extLst>
                    </a:gridCol>
                    <a:gridCol w="2679799">
                      <a:extLst>
                        <a:ext uri="{9D8B030D-6E8A-4147-A177-3AD203B41FA5}">
                          <a16:colId xmlns:a16="http://schemas.microsoft.com/office/drawing/2014/main" val="38272947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Observable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Notation classique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Opérateur à 1 dimension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Opérateur à 3 dimensions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59433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Position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5179" t="-124590" r="-227679" b="-7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72897" t="-124590" r="-138318" b="-7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99091" t="-124590" r="-909" b="-757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6216588"/>
                      </a:ext>
                    </a:extLst>
                  </a:tr>
                  <a:tr h="522478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Quantité de mouvement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5179" t="-159302" r="-227679" b="-43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72897" t="-159302" r="-138318" b="-43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99091" t="-159302" r="-909" b="-4372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7805852"/>
                      </a:ext>
                    </a:extLst>
                  </a:tr>
                  <a:tr h="888619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Moment angulaire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5179" t="-152740" r="-227679" b="-1575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99091" t="-152740" r="-909" b="-1575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5001885"/>
                      </a:ext>
                    </a:extLst>
                  </a:tr>
                  <a:tr h="500507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Energie cinétique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5179" t="-450000" r="-227679" b="-180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72897" t="-450000" r="-138318" b="-180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99091" t="-450000" r="-909" b="-180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915656"/>
                      </a:ext>
                    </a:extLst>
                  </a:tr>
                  <a:tr h="471361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Energie potentielle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65179" t="-585714" r="-227679" b="-92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72897" t="-585714" r="-138318" b="-92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99091" t="-585714" r="-909" b="-92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5105860"/>
                      </a:ext>
                    </a:extLst>
                  </a:tr>
                  <a:tr h="419227">
                    <a:tc>
                      <a:txBody>
                        <a:bodyPr/>
                        <a:lstStyle/>
                        <a:p>
                          <a:r>
                            <a:rPr lang="fr-FR" sz="1200" dirty="0"/>
                            <a:t>Énergie totale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72897" t="-765217" r="-138318" b="-28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99091" t="-765217" r="-909" b="-28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55512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97FD61D-299A-44BF-8CCD-B06BC9BF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84AEB6-4E99-BEB8-4A74-0F26322F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05" y="1421011"/>
            <a:ext cx="837521" cy="11763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4A7EDD-E6AB-FA49-83D4-A5C7838489FB}"/>
              </a:ext>
            </a:extLst>
          </p:cNvPr>
          <p:cNvSpPr txBox="1"/>
          <p:nvPr/>
        </p:nvSpPr>
        <p:spPr>
          <a:xfrm>
            <a:off x="4912659" y="291684"/>
            <a:ext cx="605684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(principaux) opérateurs sur les fonctions d’état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CE2786-37DD-4DA7-1570-2BB84B2C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787" y="3199260"/>
            <a:ext cx="950539" cy="950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1813434-FBB7-0D7B-4EEF-232D273A22D2}"/>
                  </a:ext>
                </a:extLst>
              </p:cNvPr>
              <p:cNvSpPr txBox="1"/>
              <p:nvPr/>
            </p:nvSpPr>
            <p:spPr>
              <a:xfrm>
                <a:off x="2273056" y="4802483"/>
                <a:ext cx="8618993" cy="7938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Les compositions d’opérateurs ne sont pas commutatives :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acc>
                      <m:accPr>
                        <m:chr m:val="̂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acc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fr-FR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acc>
                    <m:acc>
                      <m:accPr>
                        <m:chr m:val="̂"/>
                        <m:ctrlP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fr-FR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fr-FR" sz="1400">
                        <a:solidFill>
                          <a:srgbClr val="FF0000"/>
                        </a:solidFill>
                      </a:rPr>
                      <m:t>ℏ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fr-FR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acc>
                      <m:accPr>
                        <m:chr m:val="̂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acc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fr-FR" sz="1400" dirty="0"/>
                  <a:t> </a:t>
                </a:r>
              </a:p>
              <a:p>
                <a:pPr algn="ctr"/>
                <a:r>
                  <a:rPr lang="fr-FR" sz="1400" dirty="0"/>
                  <a:t>Cela se traduit par les inégalités d’Heisenberg pour la mesure des observables correspondantes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1813434-FBB7-0D7B-4EEF-232D273A2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056" y="4802483"/>
                <a:ext cx="8618993" cy="793872"/>
              </a:xfrm>
              <a:prstGeom prst="rect">
                <a:avLst/>
              </a:prstGeom>
              <a:blipFill>
                <a:blip r:embed="rId5"/>
                <a:stretch>
                  <a:fillRect l="-141" t="-27273" b="-5909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ACDBBFB-6172-4850-96AC-DCDBC9B1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B05D57-79ED-47ED-B26D-8B21F8A7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9E96D0F-1451-4BF2-8C99-FE0C37656C15}"/>
                  </a:ext>
                </a:extLst>
              </p:cNvPr>
              <p:cNvSpPr txBox="1"/>
              <p:nvPr/>
            </p:nvSpPr>
            <p:spPr>
              <a:xfrm>
                <a:off x="2159967" y="1292733"/>
                <a:ext cx="5517184" cy="15696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Il existe plusieurs équations pour déterminer la propagation de la fonction d’état (d’onde)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fr-F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r>
                  <a:rPr lang="fr-FR" sz="1600" dirty="0">
                    <a:ea typeface="Cambria Math" panose="02040503050406030204" pitchFamily="18" charset="0"/>
                  </a:rPr>
                  <a:t>La première (1925) dite de Schrödinger est valable pour les particules ayant une </a:t>
                </a:r>
                <a:r>
                  <a:rPr lang="fr-FR" sz="1600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masse (différente de 0) à la limite non-relativiste </a:t>
                </a:r>
                <a:r>
                  <a:rPr lang="fr-FR" sz="1600" dirty="0">
                    <a:ea typeface="Cambria Math" panose="02040503050406030204" pitchFamily="18" charset="0"/>
                  </a:rPr>
                  <a:t>(vitesse très inférieure à la celle de la lumière)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9E96D0F-1451-4BF2-8C99-FE0C37656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67" y="1292733"/>
                <a:ext cx="5517184" cy="1569660"/>
              </a:xfrm>
              <a:prstGeom prst="rect">
                <a:avLst/>
              </a:prstGeom>
              <a:blipFill>
                <a:blip r:embed="rId2"/>
                <a:stretch>
                  <a:fillRect l="-441" t="-769" b="-346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734C565-A05F-4D5C-A7A8-BD9447AE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448" y="3264448"/>
            <a:ext cx="1673086" cy="2311901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9943BF7-640A-4964-9E69-665E95A7591D}"/>
              </a:ext>
            </a:extLst>
          </p:cNvPr>
          <p:cNvGrpSpPr/>
          <p:nvPr/>
        </p:nvGrpSpPr>
        <p:grpSpPr>
          <a:xfrm>
            <a:off x="5603351" y="3412410"/>
            <a:ext cx="4608520" cy="1617100"/>
            <a:chOff x="6274179" y="2923950"/>
            <a:chExt cx="4608520" cy="1617100"/>
          </a:xfrm>
        </p:grpSpPr>
        <p:pic>
          <p:nvPicPr>
            <p:cNvPr id="8" name="Picture 2" descr="Résultat de recherche d'images pour &quot;espace de la mécanique quantique&quot;">
              <a:extLst>
                <a:ext uri="{FF2B5EF4-FFF2-40B4-BE49-F238E27FC236}">
                  <a16:creationId xmlns:a16="http://schemas.microsoft.com/office/drawing/2014/main" id="{0CF90DF3-85BD-45EB-A122-FB4050B7F8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021" y="2923950"/>
              <a:ext cx="3035422" cy="68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92E5429-6C71-43F1-83D4-058FE9E529DC}"/>
                </a:ext>
              </a:extLst>
            </p:cNvPr>
            <p:cNvSpPr txBox="1"/>
            <p:nvPr/>
          </p:nvSpPr>
          <p:spPr>
            <a:xfrm>
              <a:off x="6274179" y="3956275"/>
              <a:ext cx="1812483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Opérateur Hamiltonien</a:t>
              </a:r>
              <a:endParaRPr lang="en-GB" sz="1600" dirty="0">
                <a:solidFill>
                  <a:srgbClr val="0070C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63DC575-A572-4AA4-9CC6-5BABF4CE9BE9}"/>
                </a:ext>
              </a:extLst>
            </p:cNvPr>
            <p:cNvSpPr txBox="1"/>
            <p:nvPr/>
          </p:nvSpPr>
          <p:spPr>
            <a:xfrm>
              <a:off x="8510201" y="3956275"/>
              <a:ext cx="2372498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Opérateur d’évolution du temps</a:t>
              </a:r>
              <a:endParaRPr lang="en-GB" sz="1600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C13586D-50AD-45A6-83C1-041CF354E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4989" y="3597181"/>
              <a:ext cx="117449" cy="3634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CEF26839-E6BE-458C-A657-AD5066FF04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0421" y="3425453"/>
              <a:ext cx="222422" cy="4619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C6AA64-6107-4F4B-819C-FCA24FB8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1805C16-E633-4950-AF31-CCA624DA3565}"/>
              </a:ext>
            </a:extLst>
          </p:cNvPr>
          <p:cNvSpPr txBox="1"/>
          <p:nvPr/>
        </p:nvSpPr>
        <p:spPr>
          <a:xfrm>
            <a:off x="5603351" y="5287358"/>
            <a:ext cx="4969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On retrouve le couple de variables associées (énergie – temps)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137D92-3349-1195-6028-2C81FE0ED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610" y="1311878"/>
            <a:ext cx="2843377" cy="168888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A59FA2A-40B4-DBBF-EEC8-B3FDF23581AC}"/>
              </a:ext>
            </a:extLst>
          </p:cNvPr>
          <p:cNvSpPr txBox="1"/>
          <p:nvPr/>
        </p:nvSpPr>
        <p:spPr>
          <a:xfrm>
            <a:off x="4985015" y="291684"/>
            <a:ext cx="605684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Évolution déterministe : Equation de Schrödinger</a:t>
            </a:r>
          </a:p>
        </p:txBody>
      </p:sp>
    </p:spTree>
    <p:extLst>
      <p:ext uri="{BB962C8B-B14F-4D97-AF65-F5344CB8AC3E}">
        <p14:creationId xmlns:p14="http://schemas.microsoft.com/office/powerpoint/2010/main" val="2757477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ACDBBFB-6172-4850-96AC-DCDBC9B1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B05D57-79ED-47ED-B26D-8B21F8A7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63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9E96D0F-1451-4BF2-8C99-FE0C37656C15}"/>
              </a:ext>
            </a:extLst>
          </p:cNvPr>
          <p:cNvSpPr txBox="1"/>
          <p:nvPr/>
        </p:nvSpPr>
        <p:spPr>
          <a:xfrm>
            <a:off x="2709354" y="1012874"/>
            <a:ext cx="860107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L’équation de Schrödinger peut être obtenue par quantification de la mécanique hamiltonienne classique</a:t>
            </a:r>
            <a:endParaRPr lang="fr-FR" dirty="0"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34C565-A05F-4D5C-A7A8-BD9447AE7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32"/>
          <a:stretch/>
        </p:blipFill>
        <p:spPr>
          <a:xfrm>
            <a:off x="2318762" y="3783015"/>
            <a:ext cx="988375" cy="984265"/>
          </a:xfrm>
          <a:prstGeom prst="rect">
            <a:avLst/>
          </a:prstGeom>
          <a:effectLst>
            <a:softEdge rad="317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EC8AD17-F05B-411A-9481-24BDE078E22E}"/>
                  </a:ext>
                </a:extLst>
              </p:cNvPr>
              <p:cNvSpPr txBox="1"/>
              <p:nvPr/>
            </p:nvSpPr>
            <p:spPr>
              <a:xfrm>
                <a:off x="4574976" y="4988852"/>
                <a:ext cx="5148204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𝜕𝜓</m:t>
                          </m:r>
                          <m:d>
                            <m:dPr>
                              <m:ctrlP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EC8AD17-F05B-411A-9481-24BDE078E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976" y="4988852"/>
                <a:ext cx="5148204" cy="6176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A628DA8-E8B5-48B2-9A61-19FEEA013E81}"/>
                  </a:ext>
                </a:extLst>
              </p:cNvPr>
              <p:cNvSpPr txBox="1"/>
              <p:nvPr/>
            </p:nvSpPr>
            <p:spPr>
              <a:xfrm>
                <a:off x="1790260" y="4848600"/>
                <a:ext cx="2427780" cy="959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Dans les cas les plus courants,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fr-FR" sz="1400" dirty="0"/>
                  <a:t> est la somme de l’énergie cinétique et de l’énergie potentielle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A628DA8-E8B5-48B2-9A61-19FEEA013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260" y="4848600"/>
                <a:ext cx="2427780" cy="959943"/>
              </a:xfrm>
              <a:prstGeom prst="rect">
                <a:avLst/>
              </a:prstGeom>
              <a:blipFill>
                <a:blip r:embed="rId4"/>
                <a:stretch>
                  <a:fillRect l="-754" t="-633" b="-50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C6AA64-6107-4F4B-819C-FCA24FB8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A4808F-4CCB-126F-8AD7-FEBA65830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062" y="2147709"/>
            <a:ext cx="883997" cy="96934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5AC230F-A242-065C-0166-852D5718376A}"/>
              </a:ext>
            </a:extLst>
          </p:cNvPr>
          <p:cNvSpPr txBox="1"/>
          <p:nvPr/>
        </p:nvSpPr>
        <p:spPr>
          <a:xfrm>
            <a:off x="2394062" y="2137477"/>
            <a:ext cx="1386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Hamilton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4926B0-B206-0889-2CB6-36053F913197}"/>
              </a:ext>
            </a:extLst>
          </p:cNvPr>
          <p:cNvSpPr txBox="1"/>
          <p:nvPr/>
        </p:nvSpPr>
        <p:spPr>
          <a:xfrm>
            <a:off x="2142752" y="3568136"/>
            <a:ext cx="1386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Schrödinger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BE19F3B-FAF6-6C92-131B-707283ACCCC0}"/>
                  </a:ext>
                </a:extLst>
              </p:cNvPr>
              <p:cNvSpPr txBox="1"/>
              <p:nvPr/>
            </p:nvSpPr>
            <p:spPr>
              <a:xfrm>
                <a:off x="5823116" y="2060059"/>
                <a:ext cx="18780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 ;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2000" dirty="0"/>
                  <a:t>)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BE19F3B-FAF6-6C92-131B-707283ACC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116" y="2060059"/>
                <a:ext cx="1878078" cy="307777"/>
              </a:xfrm>
              <a:prstGeom prst="rect">
                <a:avLst/>
              </a:prstGeom>
              <a:blipFill>
                <a:blip r:embed="rId6"/>
                <a:stretch>
                  <a:fillRect l="-4545" t="-26000" r="-7468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F372E92-2FF5-C8E9-C372-97DB629991D8}"/>
              </a:ext>
            </a:extLst>
          </p:cNvPr>
          <p:cNvCxnSpPr>
            <a:cxnSpLocks/>
          </p:cNvCxnSpPr>
          <p:nvPr/>
        </p:nvCxnSpPr>
        <p:spPr>
          <a:xfrm flipH="1">
            <a:off x="5753137" y="2376418"/>
            <a:ext cx="428621" cy="908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0850408-D085-99A0-E694-30FF572A2290}"/>
              </a:ext>
            </a:extLst>
          </p:cNvPr>
          <p:cNvCxnSpPr>
            <a:cxnSpLocks/>
          </p:cNvCxnSpPr>
          <p:nvPr/>
        </p:nvCxnSpPr>
        <p:spPr>
          <a:xfrm>
            <a:off x="6425222" y="2364335"/>
            <a:ext cx="336933" cy="845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3F3FCCD-B819-AD58-AE5E-EBCB83C3DDCD}"/>
                  </a:ext>
                </a:extLst>
              </p:cNvPr>
              <p:cNvSpPr txBox="1"/>
              <p:nvPr/>
            </p:nvSpPr>
            <p:spPr>
              <a:xfrm>
                <a:off x="5481295" y="3288312"/>
                <a:ext cx="390939" cy="37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3F3FCCD-B819-AD58-AE5E-EBCB83C3D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295" y="3288312"/>
                <a:ext cx="390939" cy="378630"/>
              </a:xfrm>
              <a:prstGeom prst="rect">
                <a:avLst/>
              </a:prstGeom>
              <a:blipFill>
                <a:blip r:embed="rId7"/>
                <a:stretch>
                  <a:fillRect r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CD89AAB-7C5F-58B2-0015-C138BE3802BE}"/>
                  </a:ext>
                </a:extLst>
              </p:cNvPr>
              <p:cNvSpPr txBox="1"/>
              <p:nvPr/>
            </p:nvSpPr>
            <p:spPr>
              <a:xfrm>
                <a:off x="6144315" y="3136631"/>
                <a:ext cx="1235680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CD89AAB-7C5F-58B2-0015-C138BE380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315" y="3136631"/>
                <a:ext cx="1235680" cy="619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AAF8246-6017-CB4C-C83B-5B48EAAF529F}"/>
                  </a:ext>
                </a:extLst>
              </p:cNvPr>
              <p:cNvSpPr txBox="1"/>
              <p:nvPr/>
            </p:nvSpPr>
            <p:spPr>
              <a:xfrm>
                <a:off x="7471410" y="3056273"/>
                <a:ext cx="875902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AAF8246-6017-CB4C-C83B-5B48EAAF5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410" y="3056273"/>
                <a:ext cx="875902" cy="639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3897F70-ACC3-E2EA-724F-B2CBCC86384B}"/>
              </a:ext>
            </a:extLst>
          </p:cNvPr>
          <p:cNvCxnSpPr>
            <a:cxnSpLocks/>
          </p:cNvCxnSpPr>
          <p:nvPr/>
        </p:nvCxnSpPr>
        <p:spPr>
          <a:xfrm>
            <a:off x="7326821" y="2429119"/>
            <a:ext cx="512417" cy="769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5912D64-5654-D84E-5EE0-6781E3209D31}"/>
                  </a:ext>
                </a:extLst>
              </p:cNvPr>
              <p:cNvSpPr txBox="1"/>
              <p:nvPr/>
            </p:nvSpPr>
            <p:spPr>
              <a:xfrm>
                <a:off x="5633227" y="2537615"/>
                <a:ext cx="390939" cy="37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5912D64-5654-D84E-5EE0-6781E3209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227" y="2537615"/>
                <a:ext cx="390939" cy="378630"/>
              </a:xfrm>
              <a:prstGeom prst="rect">
                <a:avLst/>
              </a:prstGeom>
              <a:blipFill>
                <a:blip r:embed="rId10"/>
                <a:stretch>
                  <a:fillRect t="-3226" r="-171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CF22B84-0805-E197-E581-E1D3CFF218BE}"/>
                  </a:ext>
                </a:extLst>
              </p:cNvPr>
              <p:cNvSpPr txBox="1"/>
              <p:nvPr/>
            </p:nvSpPr>
            <p:spPr>
              <a:xfrm>
                <a:off x="6444120" y="2519614"/>
                <a:ext cx="480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CF22B84-0805-E197-E581-E1D3CFF21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120" y="2519614"/>
                <a:ext cx="480539" cy="369332"/>
              </a:xfrm>
              <a:prstGeom prst="rect">
                <a:avLst/>
              </a:prstGeom>
              <a:blipFill>
                <a:blip r:embed="rId11"/>
                <a:stretch>
                  <a:fillRect t="-3279" r="-35443" b="-98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51D4422D-FE4A-AD16-AA06-B7BD9B28EA92}"/>
                  </a:ext>
                </a:extLst>
              </p:cNvPr>
              <p:cNvSpPr txBox="1"/>
              <p:nvPr/>
            </p:nvSpPr>
            <p:spPr>
              <a:xfrm>
                <a:off x="7471410" y="2495239"/>
                <a:ext cx="480539" cy="37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51D4422D-FE4A-AD16-AA06-B7BD9B28E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410" y="2495239"/>
                <a:ext cx="480539" cy="376513"/>
              </a:xfrm>
              <a:prstGeom prst="rect">
                <a:avLst/>
              </a:prstGeom>
              <a:blipFill>
                <a:blip r:embed="rId12"/>
                <a:stretch>
                  <a:fillRect r="-205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8B09689-3315-A847-9EAD-796EEE3F961C}"/>
                  </a:ext>
                </a:extLst>
              </p:cNvPr>
              <p:cNvSpPr txBox="1"/>
              <p:nvPr/>
            </p:nvSpPr>
            <p:spPr>
              <a:xfrm>
                <a:off x="4361457" y="3919270"/>
                <a:ext cx="5126404" cy="67755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)&gt; =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fr-FR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fr-F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)&gt;</m:t>
                      </m:r>
                    </m:oMath>
                  </m:oMathPara>
                </a14:m>
                <a:endParaRPr lang="fr-FR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8B09689-3315-A847-9EAD-796EEE3F9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457" y="3919270"/>
                <a:ext cx="5126404" cy="6775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68B45E10-0D92-E9DA-2BBA-A3C7FA990319}"/>
              </a:ext>
            </a:extLst>
          </p:cNvPr>
          <p:cNvSpPr txBox="1"/>
          <p:nvPr/>
        </p:nvSpPr>
        <p:spPr>
          <a:xfrm>
            <a:off x="8508144" y="305977"/>
            <a:ext cx="271617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Equation de Schrödinger</a:t>
            </a:r>
          </a:p>
        </p:txBody>
      </p:sp>
    </p:spTree>
    <p:extLst>
      <p:ext uri="{BB962C8B-B14F-4D97-AF65-F5344CB8AC3E}">
        <p14:creationId xmlns:p14="http://schemas.microsoft.com/office/powerpoint/2010/main" val="367482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  <p:bldP spid="29" grpId="0"/>
      <p:bldP spid="32" grpId="0"/>
      <p:bldP spid="36" grpId="0"/>
      <p:bldP spid="42" grpId="0"/>
      <p:bldP spid="44" grpId="0"/>
      <p:bldP spid="46" grpId="0"/>
      <p:bldP spid="4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55DA40-F122-0800-5360-13ECB33A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649C7C-46D3-64E0-755D-D05E8E89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1A9C3A-9B42-CB82-3D49-C6A079710618}"/>
              </a:ext>
            </a:extLst>
          </p:cNvPr>
          <p:cNvSpPr txBox="1"/>
          <p:nvPr/>
        </p:nvSpPr>
        <p:spPr>
          <a:xfrm>
            <a:off x="4850297" y="1930302"/>
            <a:ext cx="370203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Fin d’interlude pour les matheux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E1C843-14C7-40F7-FB18-D7FE9036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14" y="3429000"/>
            <a:ext cx="5377781" cy="13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44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B24274F-7FE5-49EA-A695-C5DAAACE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F5779B-37EA-4B28-B0F1-ABA1806A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65</a:t>
            </a:fld>
            <a:endParaRPr lang="en-GB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AB6CFD6-C65F-42CE-84FA-D8DBF364E83B}"/>
              </a:ext>
            </a:extLst>
          </p:cNvPr>
          <p:cNvGrpSpPr/>
          <p:nvPr/>
        </p:nvGrpSpPr>
        <p:grpSpPr>
          <a:xfrm>
            <a:off x="2315163" y="2571750"/>
            <a:ext cx="2442163" cy="2322357"/>
            <a:chOff x="2324100" y="2466976"/>
            <a:chExt cx="3492500" cy="305688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9D2A4B-611B-4275-9235-BB1382252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7805" y="2466976"/>
              <a:ext cx="2666848" cy="2819400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24B58BD-5395-4A90-AC27-8D3F2499F655}"/>
                </a:ext>
              </a:extLst>
            </p:cNvPr>
            <p:cNvCxnSpPr/>
            <p:nvPr/>
          </p:nvCxnSpPr>
          <p:spPr>
            <a:xfrm>
              <a:off x="2324100" y="5041900"/>
              <a:ext cx="3492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D6286517-DA9B-4C10-A004-D682BA329E4B}"/>
                </a:ext>
              </a:extLst>
            </p:cNvPr>
            <p:cNvCxnSpPr/>
            <p:nvPr/>
          </p:nvCxnSpPr>
          <p:spPr>
            <a:xfrm flipV="1">
              <a:off x="2857500" y="2654300"/>
              <a:ext cx="0" cy="2819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0C4F8D0-920C-4F0C-8CD4-C852DDE5D25B}"/>
                </a:ext>
              </a:extLst>
            </p:cNvPr>
            <p:cNvCxnSpPr/>
            <p:nvPr/>
          </p:nvCxnSpPr>
          <p:spPr>
            <a:xfrm>
              <a:off x="3848100" y="3238500"/>
              <a:ext cx="0" cy="1803400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D6B72ACE-C224-445C-A58F-CE1556CCBD40}"/>
                    </a:ext>
                  </a:extLst>
                </p:cNvPr>
                <p:cNvSpPr txBox="1"/>
                <p:nvPr/>
              </p:nvSpPr>
              <p:spPr>
                <a:xfrm>
                  <a:off x="3007347" y="5118739"/>
                  <a:ext cx="1667761" cy="4051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)&gt;</m:t>
                        </m:r>
                      </m:oMath>
                    </m:oMathPara>
                  </a14:m>
                  <a:endParaRPr lang="fr-FR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D6B72ACE-C224-445C-A58F-CE1556CCB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347" y="5118739"/>
                  <a:ext cx="1667761" cy="405122"/>
                </a:xfrm>
                <a:prstGeom prst="rect">
                  <a:avLst/>
                </a:prstGeom>
                <a:blipFill>
                  <a:blip r:embed="rId3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5F0C3BE8-A924-449D-8D6C-4E26F18E3A96}"/>
                </a:ext>
              </a:extLst>
            </p:cNvPr>
            <p:cNvCxnSpPr/>
            <p:nvPr/>
          </p:nvCxnSpPr>
          <p:spPr>
            <a:xfrm>
              <a:off x="3848099" y="4279900"/>
              <a:ext cx="5080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EAEF72D-393F-43F2-BF97-B7BF77F5B3AF}"/>
                    </a:ext>
                  </a:extLst>
                </p:cNvPr>
                <p:cNvSpPr/>
                <p:nvPr/>
              </p:nvSpPr>
              <p:spPr>
                <a:xfrm>
                  <a:off x="4231318" y="3854758"/>
                  <a:ext cx="812896" cy="405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EAEF72D-393F-43F2-BF97-B7BF77F5B3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1318" y="3854758"/>
                  <a:ext cx="812896" cy="40512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B4C85C4-9F23-D745-0177-03930B0C91F1}"/>
              </a:ext>
            </a:extLst>
          </p:cNvPr>
          <p:cNvGrpSpPr/>
          <p:nvPr/>
        </p:nvGrpSpPr>
        <p:grpSpPr>
          <a:xfrm>
            <a:off x="2543353" y="1294657"/>
            <a:ext cx="9183013" cy="1107996"/>
            <a:chOff x="2543353" y="1294657"/>
            <a:chExt cx="9183013" cy="1107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A1D0F724-C375-4697-8841-B0960EB2B6B0}"/>
                    </a:ext>
                  </a:extLst>
                </p:cNvPr>
                <p:cNvSpPr txBox="1"/>
                <p:nvPr/>
              </p:nvSpPr>
              <p:spPr>
                <a:xfrm>
                  <a:off x="2543353" y="1294657"/>
                  <a:ext cx="9183013" cy="110799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Une particule libre - </a:t>
                  </a:r>
                  <a:r>
                    <a:rPr lang="fr-FR" sz="1600" dirty="0">
                      <a:solidFill>
                        <a:srgbClr val="FF0000"/>
                      </a:solidFill>
                    </a:rPr>
                    <a:t>V(x)=0, </a:t>
                  </a:r>
                  <a14:m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</m:oMath>
                  </a14:m>
                  <a:r>
                    <a:rPr lang="fr-FR" sz="1600" dirty="0">
                      <a:solidFill>
                        <a:srgbClr val="FF0000"/>
                      </a:solidFill>
                    </a:rPr>
                    <a:t>x  </a:t>
                  </a:r>
                  <a:r>
                    <a:rPr lang="fr-FR" sz="1600" dirty="0"/>
                    <a:t>- peut être décrite par une fonction d’état gaussienne: la probabilité de présence dans l’espace sera déterminée par une position moyenne          (on supposera = 0 au temps initial)</a:t>
                  </a:r>
                </a:p>
                <a:p>
                  <a:r>
                    <a:rPr lang="fr-FR" sz="1600" dirty="0"/>
                    <a:t>Et une dispersion autour de la valeur moyenne </a:t>
                  </a:r>
                  <a:r>
                    <a:rPr lang="el-GR" sz="1600" dirty="0">
                      <a:solidFill>
                        <a:srgbClr val="FF0000"/>
                      </a:solidFill>
                    </a:rPr>
                    <a:t>σ</a:t>
                  </a:r>
                  <a:r>
                    <a:rPr lang="fr-FR" sz="1600" dirty="0">
                      <a:solidFill>
                        <a:srgbClr val="FF0000"/>
                      </a:solidFill>
                    </a:rPr>
                    <a:t>(t) </a:t>
                  </a:r>
                  <a:r>
                    <a:rPr lang="fr-FR" sz="1600" dirty="0"/>
                    <a:t>(dépend du temps)</a:t>
                  </a: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A1D0F724-C375-4697-8841-B0960EB2B6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353" y="1294657"/>
                  <a:ext cx="9183013" cy="1107996"/>
                </a:xfrm>
                <a:prstGeom prst="rect">
                  <a:avLst/>
                </a:prstGeom>
                <a:blipFill>
                  <a:blip r:embed="rId5"/>
                  <a:stretch>
                    <a:fillRect l="-265" t="-1087" b="-2717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1BED70E-26D0-4247-886F-2A272516A2A1}"/>
                    </a:ext>
                  </a:extLst>
                </p:cNvPr>
                <p:cNvSpPr txBox="1"/>
                <p:nvPr/>
              </p:nvSpPr>
              <p:spPr>
                <a:xfrm>
                  <a:off x="10740770" y="1540111"/>
                  <a:ext cx="87020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a14:m>
                  <a:endParaRPr lang="fr-FR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1BED70E-26D0-4247-886F-2A272516A2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0770" y="1540111"/>
                  <a:ext cx="870205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6AC4691-977C-49D0-8544-C85F31B6F738}"/>
                  </a:ext>
                </a:extLst>
              </p:cNvPr>
              <p:cNvSpPr/>
              <p:nvPr/>
            </p:nvSpPr>
            <p:spPr>
              <a:xfrm>
                <a:off x="6243240" y="2555664"/>
                <a:ext cx="4227055" cy="875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 ;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(0)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(0)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kx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6AC4691-977C-49D0-8544-C85F31B6F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240" y="2555664"/>
                <a:ext cx="4227055" cy="8757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A829A7-5E70-4EC8-9D06-51544656A0FA}"/>
                  </a:ext>
                </a:extLst>
              </p:cNvPr>
              <p:cNvSpPr/>
              <p:nvPr/>
            </p:nvSpPr>
            <p:spPr>
              <a:xfrm>
                <a:off x="6392127" y="4237478"/>
                <a:ext cx="3484094" cy="657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ħ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fr-FR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𝑝𝑜𝑢𝑟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≫0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A829A7-5E70-4EC8-9D06-51544656A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127" y="4237478"/>
                <a:ext cx="3484094" cy="657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>
            <a:extLst>
              <a:ext uri="{FF2B5EF4-FFF2-40B4-BE49-F238E27FC236}">
                <a16:creationId xmlns:a16="http://schemas.microsoft.com/office/drawing/2014/main" id="{1F0F9D4C-88CC-44FB-983D-873880A3509F}"/>
              </a:ext>
            </a:extLst>
          </p:cNvPr>
          <p:cNvSpPr txBox="1"/>
          <p:nvPr/>
        </p:nvSpPr>
        <p:spPr>
          <a:xfrm>
            <a:off x="5270500" y="3545345"/>
            <a:ext cx="603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solution donnée par l’équation de Schrödinger démontre </a:t>
            </a:r>
            <a:r>
              <a:rPr lang="fr-FR" sz="1600" dirty="0">
                <a:solidFill>
                  <a:srgbClr val="FF0000"/>
                </a:solidFill>
              </a:rPr>
              <a:t>l’étalement du paquet d’onde.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E1E91B2-00AC-415D-AB5C-BF494E573424}"/>
              </a:ext>
            </a:extLst>
          </p:cNvPr>
          <p:cNvSpPr txBox="1"/>
          <p:nvPr/>
        </p:nvSpPr>
        <p:spPr>
          <a:xfrm>
            <a:off x="2443620" y="5284769"/>
            <a:ext cx="897981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Un électron, dont la position est connue à 10</a:t>
            </a:r>
            <a:r>
              <a:rPr lang="fr-FR" sz="1400" baseline="30000" dirty="0"/>
              <a:t>-8</a:t>
            </a:r>
            <a:r>
              <a:rPr lang="fr-FR" sz="1400" dirty="0"/>
              <a:t> m près initialement, aura une dispersion de 10</a:t>
            </a:r>
            <a:r>
              <a:rPr lang="fr-FR" sz="1400" baseline="30000" dirty="0"/>
              <a:t>-2</a:t>
            </a:r>
            <a:r>
              <a:rPr lang="fr-FR" sz="1400" dirty="0"/>
              <a:t> m une microseconde plus tard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BAC5D76-6106-41BA-9E2B-7DA5A4B3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D0AB081-5A8F-B686-41BD-C4BADE2F02DB}"/>
              </a:ext>
            </a:extLst>
          </p:cNvPr>
          <p:cNvSpPr txBox="1"/>
          <p:nvPr/>
        </p:nvSpPr>
        <p:spPr>
          <a:xfrm>
            <a:off x="6739453" y="352739"/>
            <a:ext cx="456354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Equation de Schrödinger – particule libre</a:t>
            </a:r>
          </a:p>
        </p:txBody>
      </p:sp>
    </p:spTree>
    <p:extLst>
      <p:ext uri="{BB962C8B-B14F-4D97-AF65-F5344CB8AC3E}">
        <p14:creationId xmlns:p14="http://schemas.microsoft.com/office/powerpoint/2010/main" val="519050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AC5C-25CC-FC9C-126C-904AE241E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4336E1D-932E-0174-2503-C9A2F36D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9C0F77-27EB-0491-FB65-EE3413E9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75FC4E-88C6-AE9E-45D0-EE8B1046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66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DDAE2D-4040-92C8-4DDB-D1512201A752}"/>
              </a:ext>
            </a:extLst>
          </p:cNvPr>
          <p:cNvSpPr txBox="1"/>
          <p:nvPr/>
        </p:nvSpPr>
        <p:spPr>
          <a:xfrm>
            <a:off x="1687705" y="1074509"/>
            <a:ext cx="9730407" cy="4708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ondes de matière (de Broglie) décrivent le comportement ondulatoire des objets quantiques mais n’ont jamais été observées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Parmi les formalismes décrivant les objets quantiques, celui de l’équation de Schrödinger pour les fonctions d’état (énergies non-relativistes) est le plus utilisé</a:t>
            </a:r>
            <a:r>
              <a:rPr lang="fr-FR" sz="16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propriétés dynamiques des objets quantiques sont déterminées par leur fonction d’état qui évolue dans un espace de configuration – non observable.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caractéristiques fixes des objets quantiques sont déterminées par leur réponse aux 4 interactions fondamentales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et par leurs symétries internes, dont une des plus importantes est le spin.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symétries (lois de conservation) jouent un rôle majeur dans les propriétés des particules composites.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fermions (spin1/2) ne peuvent pas occuper les mêmes états quantiques (principe d’exclusion) ; c’est le contraire pour les bosons (spin 0 ou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L’effet tunnel est un effet dynamique purement quantique, observé par exemple dans la radioactivité nucléaire.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L’expérience d’Young effectuée avec des électrons pose le problème de la mesure (intervention de l’expérimentateur).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La fonction d’état d’un objet quantique non observé évolue da manière déterministe (Schrödinger) ; sous l’influence d’une observation, elle se réduit (instantanément ?) aux valeurs compatibles avec les résultats observés.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règle de correspondance détermine les opérateurs associés aux grandeurs observables des objets quantiques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238C4B-B9B4-EB58-F9A4-70E458E0046E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866866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BC76-EA6F-351D-0F39-91B7752AF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F584C7-CA83-F3CF-7F30-ADEE1D2C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9FBA8C-2AED-069C-EAB3-CEE0B9A1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692320-B8C6-52F9-E9C6-96A36935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67</a:t>
            </a:fld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71F6C7-FFBA-5C87-EEA8-BA421A2BB00E}"/>
              </a:ext>
            </a:extLst>
          </p:cNvPr>
          <p:cNvSpPr txBox="1"/>
          <p:nvPr/>
        </p:nvSpPr>
        <p:spPr>
          <a:xfrm>
            <a:off x="4156307" y="2650571"/>
            <a:ext cx="4595002" cy="58477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La mécanique quantique et les objets quantiques liés(voir Ch. 2b)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97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68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343932"/>
            <a:ext cx="8343145" cy="369332"/>
          </a:xfrm>
          <a:custGeom>
            <a:avLst/>
            <a:gdLst>
              <a:gd name="csX0" fmla="*/ 0 w 8343145"/>
              <a:gd name="csY0" fmla="*/ 0 h 369332"/>
              <a:gd name="csX1" fmla="*/ 429076 w 8343145"/>
              <a:gd name="csY1" fmla="*/ 0 h 369332"/>
              <a:gd name="csX2" fmla="*/ 941584 w 8343145"/>
              <a:gd name="csY2" fmla="*/ 0 h 369332"/>
              <a:gd name="csX3" fmla="*/ 1620954 w 8343145"/>
              <a:gd name="csY3" fmla="*/ 0 h 369332"/>
              <a:gd name="csX4" fmla="*/ 2300324 w 8343145"/>
              <a:gd name="csY4" fmla="*/ 0 h 369332"/>
              <a:gd name="csX5" fmla="*/ 2979695 w 8343145"/>
              <a:gd name="csY5" fmla="*/ 0 h 369332"/>
              <a:gd name="csX6" fmla="*/ 3575634 w 8343145"/>
              <a:gd name="csY6" fmla="*/ 0 h 369332"/>
              <a:gd name="csX7" fmla="*/ 3921278 w 8343145"/>
              <a:gd name="csY7" fmla="*/ 0 h 369332"/>
              <a:gd name="csX8" fmla="*/ 4684080 w 8343145"/>
              <a:gd name="csY8" fmla="*/ 0 h 369332"/>
              <a:gd name="csX9" fmla="*/ 5196587 w 8343145"/>
              <a:gd name="csY9" fmla="*/ 0 h 369332"/>
              <a:gd name="csX10" fmla="*/ 5709095 w 8343145"/>
              <a:gd name="csY10" fmla="*/ 0 h 369332"/>
              <a:gd name="csX11" fmla="*/ 6054740 w 8343145"/>
              <a:gd name="csY11" fmla="*/ 0 h 369332"/>
              <a:gd name="csX12" fmla="*/ 6400384 w 8343145"/>
              <a:gd name="csY12" fmla="*/ 0 h 369332"/>
              <a:gd name="csX13" fmla="*/ 6829460 w 8343145"/>
              <a:gd name="csY13" fmla="*/ 0 h 369332"/>
              <a:gd name="csX14" fmla="*/ 7592262 w 8343145"/>
              <a:gd name="csY14" fmla="*/ 0 h 369332"/>
              <a:gd name="csX15" fmla="*/ 8343145 w 8343145"/>
              <a:gd name="csY15" fmla="*/ 0 h 369332"/>
              <a:gd name="csX16" fmla="*/ 8343145 w 8343145"/>
              <a:gd name="csY16" fmla="*/ 369332 h 369332"/>
              <a:gd name="csX17" fmla="*/ 7997500 w 8343145"/>
              <a:gd name="csY17" fmla="*/ 369332 h 369332"/>
              <a:gd name="csX18" fmla="*/ 7568424 w 8343145"/>
              <a:gd name="csY18" fmla="*/ 369332 h 369332"/>
              <a:gd name="csX19" fmla="*/ 6805623 w 8343145"/>
              <a:gd name="csY19" fmla="*/ 369332 h 369332"/>
              <a:gd name="csX20" fmla="*/ 6293115 w 8343145"/>
              <a:gd name="csY20" fmla="*/ 369332 h 369332"/>
              <a:gd name="csX21" fmla="*/ 5780608 w 8343145"/>
              <a:gd name="csY21" fmla="*/ 369332 h 369332"/>
              <a:gd name="csX22" fmla="*/ 5434963 w 8343145"/>
              <a:gd name="csY22" fmla="*/ 369332 h 369332"/>
              <a:gd name="csX23" fmla="*/ 5089318 w 8343145"/>
              <a:gd name="csY23" fmla="*/ 369332 h 369332"/>
              <a:gd name="csX24" fmla="*/ 4326517 w 8343145"/>
              <a:gd name="csY24" fmla="*/ 369332 h 369332"/>
              <a:gd name="csX25" fmla="*/ 3563715 w 8343145"/>
              <a:gd name="csY25" fmla="*/ 369332 h 369332"/>
              <a:gd name="csX26" fmla="*/ 3051207 w 8343145"/>
              <a:gd name="csY26" fmla="*/ 369332 h 369332"/>
              <a:gd name="csX27" fmla="*/ 2705563 w 8343145"/>
              <a:gd name="csY27" fmla="*/ 369332 h 369332"/>
              <a:gd name="csX28" fmla="*/ 2359918 w 8343145"/>
              <a:gd name="csY28" fmla="*/ 369332 h 369332"/>
              <a:gd name="csX29" fmla="*/ 2014274 w 8343145"/>
              <a:gd name="csY29" fmla="*/ 369332 h 369332"/>
              <a:gd name="csX30" fmla="*/ 1585198 w 8343145"/>
              <a:gd name="csY30" fmla="*/ 369332 h 369332"/>
              <a:gd name="csX31" fmla="*/ 822396 w 8343145"/>
              <a:gd name="csY31" fmla="*/ 369332 h 369332"/>
              <a:gd name="csX32" fmla="*/ 0 w 8343145"/>
              <a:gd name="csY32" fmla="*/ 369332 h 369332"/>
              <a:gd name="csX33" fmla="*/ 0 w 8343145"/>
              <a:gd name="csY33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8343145" h="369332" extrusionOk="0">
                <a:moveTo>
                  <a:pt x="0" y="0"/>
                </a:moveTo>
                <a:cubicBezTo>
                  <a:pt x="167099" y="-29521"/>
                  <a:pt x="320965" y="37990"/>
                  <a:pt x="429076" y="0"/>
                </a:cubicBezTo>
                <a:cubicBezTo>
                  <a:pt x="537187" y="-37990"/>
                  <a:pt x="789293" y="17310"/>
                  <a:pt x="941584" y="0"/>
                </a:cubicBezTo>
                <a:cubicBezTo>
                  <a:pt x="1093875" y="-17310"/>
                  <a:pt x="1370223" y="65374"/>
                  <a:pt x="1620954" y="0"/>
                </a:cubicBezTo>
                <a:cubicBezTo>
                  <a:pt x="1871685" y="-65374"/>
                  <a:pt x="2108769" y="32302"/>
                  <a:pt x="2300324" y="0"/>
                </a:cubicBezTo>
                <a:cubicBezTo>
                  <a:pt x="2491879" y="-32302"/>
                  <a:pt x="2679485" y="29116"/>
                  <a:pt x="2979695" y="0"/>
                </a:cubicBezTo>
                <a:cubicBezTo>
                  <a:pt x="3279905" y="-29116"/>
                  <a:pt x="3344775" y="52473"/>
                  <a:pt x="3575634" y="0"/>
                </a:cubicBezTo>
                <a:cubicBezTo>
                  <a:pt x="3806493" y="-52473"/>
                  <a:pt x="3830173" y="41329"/>
                  <a:pt x="3921278" y="0"/>
                </a:cubicBezTo>
                <a:cubicBezTo>
                  <a:pt x="4012383" y="-41329"/>
                  <a:pt x="4371020" y="22294"/>
                  <a:pt x="4684080" y="0"/>
                </a:cubicBezTo>
                <a:cubicBezTo>
                  <a:pt x="4997140" y="-22294"/>
                  <a:pt x="4983219" y="43990"/>
                  <a:pt x="5196587" y="0"/>
                </a:cubicBezTo>
                <a:cubicBezTo>
                  <a:pt x="5409955" y="-43990"/>
                  <a:pt x="5562880" y="11249"/>
                  <a:pt x="5709095" y="0"/>
                </a:cubicBezTo>
                <a:cubicBezTo>
                  <a:pt x="5855310" y="-11249"/>
                  <a:pt x="5956921" y="3883"/>
                  <a:pt x="6054740" y="0"/>
                </a:cubicBezTo>
                <a:cubicBezTo>
                  <a:pt x="6152560" y="-3883"/>
                  <a:pt x="6257279" y="3418"/>
                  <a:pt x="6400384" y="0"/>
                </a:cubicBezTo>
                <a:cubicBezTo>
                  <a:pt x="6543489" y="-3418"/>
                  <a:pt x="6639035" y="45791"/>
                  <a:pt x="6829460" y="0"/>
                </a:cubicBezTo>
                <a:cubicBezTo>
                  <a:pt x="7019885" y="-45791"/>
                  <a:pt x="7414763" y="11626"/>
                  <a:pt x="7592262" y="0"/>
                </a:cubicBezTo>
                <a:cubicBezTo>
                  <a:pt x="7769761" y="-11626"/>
                  <a:pt x="8030528" y="24511"/>
                  <a:pt x="8343145" y="0"/>
                </a:cubicBezTo>
                <a:cubicBezTo>
                  <a:pt x="8346125" y="154246"/>
                  <a:pt x="8317122" y="276859"/>
                  <a:pt x="8343145" y="369332"/>
                </a:cubicBezTo>
                <a:cubicBezTo>
                  <a:pt x="8192627" y="371718"/>
                  <a:pt x="8124191" y="363913"/>
                  <a:pt x="7997500" y="369332"/>
                </a:cubicBezTo>
                <a:cubicBezTo>
                  <a:pt x="7870809" y="374751"/>
                  <a:pt x="7674088" y="328078"/>
                  <a:pt x="7568424" y="369332"/>
                </a:cubicBezTo>
                <a:cubicBezTo>
                  <a:pt x="7462760" y="410586"/>
                  <a:pt x="7183903" y="349231"/>
                  <a:pt x="6805623" y="369332"/>
                </a:cubicBezTo>
                <a:cubicBezTo>
                  <a:pt x="6427343" y="389433"/>
                  <a:pt x="6501113" y="317617"/>
                  <a:pt x="6293115" y="369332"/>
                </a:cubicBezTo>
                <a:cubicBezTo>
                  <a:pt x="6085117" y="421047"/>
                  <a:pt x="5902709" y="367472"/>
                  <a:pt x="5780608" y="369332"/>
                </a:cubicBezTo>
                <a:cubicBezTo>
                  <a:pt x="5658507" y="371192"/>
                  <a:pt x="5561795" y="343240"/>
                  <a:pt x="5434963" y="369332"/>
                </a:cubicBezTo>
                <a:cubicBezTo>
                  <a:pt x="5308131" y="395424"/>
                  <a:pt x="5259240" y="345220"/>
                  <a:pt x="5089318" y="369332"/>
                </a:cubicBezTo>
                <a:cubicBezTo>
                  <a:pt x="4919397" y="393444"/>
                  <a:pt x="4659235" y="297613"/>
                  <a:pt x="4326517" y="369332"/>
                </a:cubicBezTo>
                <a:cubicBezTo>
                  <a:pt x="3993799" y="441051"/>
                  <a:pt x="3782131" y="336382"/>
                  <a:pt x="3563715" y="369332"/>
                </a:cubicBezTo>
                <a:cubicBezTo>
                  <a:pt x="3345299" y="402282"/>
                  <a:pt x="3164688" y="356873"/>
                  <a:pt x="3051207" y="369332"/>
                </a:cubicBezTo>
                <a:cubicBezTo>
                  <a:pt x="2937726" y="381791"/>
                  <a:pt x="2796511" y="343737"/>
                  <a:pt x="2705563" y="369332"/>
                </a:cubicBezTo>
                <a:cubicBezTo>
                  <a:pt x="2614615" y="394927"/>
                  <a:pt x="2432907" y="368766"/>
                  <a:pt x="2359918" y="369332"/>
                </a:cubicBezTo>
                <a:cubicBezTo>
                  <a:pt x="2286930" y="369898"/>
                  <a:pt x="2108711" y="355788"/>
                  <a:pt x="2014274" y="369332"/>
                </a:cubicBezTo>
                <a:cubicBezTo>
                  <a:pt x="1919837" y="382876"/>
                  <a:pt x="1672124" y="369010"/>
                  <a:pt x="1585198" y="369332"/>
                </a:cubicBezTo>
                <a:cubicBezTo>
                  <a:pt x="1498272" y="369654"/>
                  <a:pt x="1103227" y="348408"/>
                  <a:pt x="822396" y="369332"/>
                </a:cubicBezTo>
                <a:cubicBezTo>
                  <a:pt x="541565" y="390256"/>
                  <a:pt x="194452" y="344385"/>
                  <a:pt x="0" y="369332"/>
                </a:cubicBezTo>
                <a:cubicBezTo>
                  <a:pt x="-8166" y="212120"/>
                  <a:pt x="715" y="146612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Voir dans le chapitre suivant  la bifurcation vers la mécanique quantique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09168" y="2258684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 – Saison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97" y="4814132"/>
            <a:ext cx="2453989" cy="7067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2709168" y="4936106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3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8157171" y="35706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2 infinis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30" y="2119963"/>
            <a:ext cx="1300603" cy="13006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047A7-E93C-2C3C-509B-9C863EDF2DE7}"/>
              </a:ext>
            </a:extLst>
          </p:cNvPr>
          <p:cNvSpPr txBox="1"/>
          <p:nvPr/>
        </p:nvSpPr>
        <p:spPr>
          <a:xfrm>
            <a:off x="4429089" y="3619490"/>
            <a:ext cx="29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</a:t>
            </a:r>
          </a:p>
          <a:p>
            <a:r>
              <a:rPr lang="fr-FR" sz="1600" dirty="0">
                <a:hlinkClick r:id="rId5"/>
              </a:rPr>
              <a:t>La science de Bernie </a:t>
            </a:r>
            <a:endParaRPr lang="fr-FR" sz="1600" dirty="0"/>
          </a:p>
        </p:txBody>
      </p:sp>
      <p:pic>
        <p:nvPicPr>
          <p:cNvPr id="13" name="Image 12" descr="Une image contenant habits, personne, dessin, croquis&#10;&#10;Description générée automatiquement">
            <a:extLst>
              <a:ext uri="{FF2B5EF4-FFF2-40B4-BE49-F238E27FC236}">
                <a16:creationId xmlns:a16="http://schemas.microsoft.com/office/drawing/2014/main" id="{531500BB-E1F3-813C-91BB-FC6283562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8" y="3050133"/>
            <a:ext cx="1624267" cy="16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6E466-E047-6E17-555E-F94A598A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C9913C5-365F-A53E-8746-71D5543A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28AAE4-1305-27D1-177D-8D8785D7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B80DC1-55C8-6EA1-07B7-3C55D1A7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886830-D5D6-770D-5584-26EB81A9087A}"/>
              </a:ext>
            </a:extLst>
          </p:cNvPr>
          <p:cNvSpPr txBox="1"/>
          <p:nvPr/>
        </p:nvSpPr>
        <p:spPr>
          <a:xfrm>
            <a:off x="2313460" y="904069"/>
            <a:ext cx="65997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Ondes de de Broglie, un certain pouvoir prédictif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C8CA0CC-40DB-6C80-D87A-796BAB4E8727}"/>
                  </a:ext>
                </a:extLst>
              </p:cNvPr>
              <p:cNvSpPr txBox="1"/>
              <p:nvPr/>
            </p:nvSpPr>
            <p:spPr>
              <a:xfrm>
                <a:off x="2313460" y="3919020"/>
                <a:ext cx="6386482" cy="148335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Ou encore les niveaux d’énergies d’un électron dans un atome d’hydrogène </a:t>
                </a:r>
                <a:r>
                  <a:rPr lang="fr-FR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𝑛h</m:t>
                        </m:r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fr-FR" sz="1400" dirty="0"/>
              </a:p>
              <a:p>
                <a:r>
                  <a:rPr lang="fr-FR" sz="1400" dirty="0"/>
                  <a:t>Or 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:r>
                  <a:rPr lang="fr-FR" sz="14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den>
                    </m:f>
                  </m:oMath>
                </a14:m>
                <a:r>
                  <a:rPr lang="fr-FR" sz="1400" dirty="0"/>
                  <a:t>que l’on pose égal à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fr-FR" sz="1400" dirty="0"/>
              </a:p>
              <a:p>
                <a:r>
                  <a:rPr lang="fr-FR" sz="1400" dirty="0"/>
                  <a:t>Une solution unique si  E est quantifié		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C8CA0CC-40DB-6C80-D87A-796BAB4E8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460" y="3919020"/>
                <a:ext cx="6386482" cy="1483355"/>
              </a:xfrm>
              <a:prstGeom prst="rect">
                <a:avLst/>
              </a:prstGeom>
              <a:blipFill>
                <a:blip r:embed="rId2"/>
                <a:stretch>
                  <a:fillRect l="-191" t="-40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>
            <a:extLst>
              <a:ext uri="{FF2B5EF4-FFF2-40B4-BE49-F238E27FC236}">
                <a16:creationId xmlns:a16="http://schemas.microsoft.com/office/drawing/2014/main" id="{8972C04D-01B0-1BB7-0916-C86803166BDE}"/>
              </a:ext>
            </a:extLst>
          </p:cNvPr>
          <p:cNvGrpSpPr/>
          <p:nvPr/>
        </p:nvGrpSpPr>
        <p:grpSpPr>
          <a:xfrm>
            <a:off x="9630200" y="4106523"/>
            <a:ext cx="1164105" cy="1177921"/>
            <a:chOff x="8080316" y="3234266"/>
            <a:chExt cx="773038" cy="79918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DD5DBCB7-BF44-1157-9134-AC6CFE4D4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5" t="1470" r="63579" b="17197"/>
            <a:stretch/>
          </p:blipFill>
          <p:spPr>
            <a:xfrm>
              <a:off x="8080316" y="3234266"/>
              <a:ext cx="773038" cy="799184"/>
            </a:xfrm>
            <a:prstGeom prst="rect">
              <a:avLst/>
            </a:prstGeom>
          </p:spPr>
        </p:pic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F482BC05-8DF0-0E0E-8EDC-7DEE71D8E026}"/>
                </a:ext>
              </a:extLst>
            </p:cNvPr>
            <p:cNvCxnSpPr/>
            <p:nvPr/>
          </p:nvCxnSpPr>
          <p:spPr>
            <a:xfrm flipV="1">
              <a:off x="8483097" y="3429000"/>
              <a:ext cx="244444" cy="1652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E3194A7-48EC-4850-3C2C-976F95E80A21}"/>
                </a:ext>
              </a:extLst>
            </p:cNvPr>
            <p:cNvSpPr txBox="1"/>
            <p:nvPr/>
          </p:nvSpPr>
          <p:spPr>
            <a:xfrm>
              <a:off x="8466835" y="3367981"/>
              <a:ext cx="1243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612B866-4195-A74D-4623-BABE0C970AF7}"/>
              </a:ext>
            </a:extLst>
          </p:cNvPr>
          <p:cNvGrpSpPr/>
          <p:nvPr/>
        </p:nvGrpSpPr>
        <p:grpSpPr>
          <a:xfrm>
            <a:off x="2510756" y="1702885"/>
            <a:ext cx="4011513" cy="1530501"/>
            <a:chOff x="2448889" y="1864076"/>
            <a:chExt cx="4011513" cy="150129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6F47DB-5CF4-A11E-A4BE-34C94A168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95" r="81014" b="51231"/>
            <a:stretch/>
          </p:blipFill>
          <p:spPr>
            <a:xfrm>
              <a:off x="2463970" y="2157037"/>
              <a:ext cx="1127641" cy="825575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BC3FEF9-E81D-06F1-00B3-5A9499368F65}"/>
                </a:ext>
              </a:extLst>
            </p:cNvPr>
            <p:cNvGrpSpPr/>
            <p:nvPr/>
          </p:nvGrpSpPr>
          <p:grpSpPr>
            <a:xfrm>
              <a:off x="2448889" y="1888954"/>
              <a:ext cx="1050202" cy="1389151"/>
              <a:chOff x="2245259" y="2000816"/>
              <a:chExt cx="876677" cy="1232804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4EA471C8-B927-764A-FB77-FE77B628CAF1}"/>
                  </a:ext>
                </a:extLst>
              </p:cNvPr>
              <p:cNvGrpSpPr/>
              <p:nvPr/>
            </p:nvGrpSpPr>
            <p:grpSpPr>
              <a:xfrm>
                <a:off x="2245259" y="2000816"/>
                <a:ext cx="876677" cy="959667"/>
                <a:chOff x="2245259" y="2000816"/>
                <a:chExt cx="876677" cy="959667"/>
              </a:xfrm>
            </p:grpSpPr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E055BCE1-996B-949E-1188-E4A3F5DA398B}"/>
                    </a:ext>
                  </a:extLst>
                </p:cNvPr>
                <p:cNvCxnSpPr/>
                <p:nvPr/>
              </p:nvCxnSpPr>
              <p:spPr>
                <a:xfrm>
                  <a:off x="2245259" y="2000816"/>
                  <a:ext cx="0" cy="95966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>
                  <a:extLst>
                    <a:ext uri="{FF2B5EF4-FFF2-40B4-BE49-F238E27FC236}">
                      <a16:creationId xmlns:a16="http://schemas.microsoft.com/office/drawing/2014/main" id="{A1A83E51-96EC-0070-9234-EECBF59D3A13}"/>
                    </a:ext>
                  </a:extLst>
                </p:cNvPr>
                <p:cNvCxnSpPr/>
                <p:nvPr/>
              </p:nvCxnSpPr>
              <p:spPr>
                <a:xfrm>
                  <a:off x="3121936" y="2000816"/>
                  <a:ext cx="0" cy="95966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>
                  <a:extLst>
                    <a:ext uri="{FF2B5EF4-FFF2-40B4-BE49-F238E27FC236}">
                      <a16:creationId xmlns:a16="http://schemas.microsoft.com/office/drawing/2014/main" id="{2031F3D0-A19C-6656-3B02-6E9B0FA08C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5259" y="2960483"/>
                  <a:ext cx="87667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1F941BBC-8B3A-A7E5-1687-5AC255278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259" y="3034544"/>
                <a:ext cx="87667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1BB147F-D653-ECBA-CB98-2D9D96A88404}"/>
                  </a:ext>
                </a:extLst>
              </p:cNvPr>
              <p:cNvSpPr txBox="1"/>
              <p:nvPr/>
            </p:nvSpPr>
            <p:spPr>
              <a:xfrm>
                <a:off x="2562131" y="2960483"/>
                <a:ext cx="380246" cy="27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</a:t>
                </a:r>
              </a:p>
            </p:txBody>
          </p:sp>
        </p:grp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AA93B05-8513-05CE-9B66-11C20EFF3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20" r="66384"/>
            <a:stretch/>
          </p:blipFill>
          <p:spPr>
            <a:xfrm>
              <a:off x="3920087" y="2253107"/>
              <a:ext cx="1014165" cy="952642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645A56C-585F-BDC6-AE1B-907A60A3D83D}"/>
                </a:ext>
              </a:extLst>
            </p:cNvPr>
            <p:cNvGrpSpPr/>
            <p:nvPr/>
          </p:nvGrpSpPr>
          <p:grpSpPr>
            <a:xfrm>
              <a:off x="3920088" y="1875248"/>
              <a:ext cx="1050202" cy="1490121"/>
              <a:chOff x="2245259" y="2000816"/>
              <a:chExt cx="876677" cy="1232804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1D53DB0-9652-0B60-0D9C-6AC104B96985}"/>
                  </a:ext>
                </a:extLst>
              </p:cNvPr>
              <p:cNvGrpSpPr/>
              <p:nvPr/>
            </p:nvGrpSpPr>
            <p:grpSpPr>
              <a:xfrm>
                <a:off x="2245259" y="2000816"/>
                <a:ext cx="876677" cy="959667"/>
                <a:chOff x="2245259" y="2000816"/>
                <a:chExt cx="876677" cy="959667"/>
              </a:xfrm>
            </p:grpSpPr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D57B834E-C710-9812-88AD-A8619BD32591}"/>
                    </a:ext>
                  </a:extLst>
                </p:cNvPr>
                <p:cNvCxnSpPr/>
                <p:nvPr/>
              </p:nvCxnSpPr>
              <p:spPr>
                <a:xfrm>
                  <a:off x="2245259" y="2000816"/>
                  <a:ext cx="0" cy="95966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FAF73F90-97EE-2326-A813-7535A23164E7}"/>
                    </a:ext>
                  </a:extLst>
                </p:cNvPr>
                <p:cNvCxnSpPr/>
                <p:nvPr/>
              </p:nvCxnSpPr>
              <p:spPr>
                <a:xfrm>
                  <a:off x="3121936" y="2000816"/>
                  <a:ext cx="0" cy="95966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7813EBC8-1B00-956C-F93A-AE5825EC8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5259" y="2960483"/>
                  <a:ext cx="87667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9D0AE9FC-FEC4-5366-5CFE-DACE08C69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259" y="3034544"/>
                <a:ext cx="87667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0E7EF2A-406B-94A6-D002-6A075E54A3C1}"/>
                  </a:ext>
                </a:extLst>
              </p:cNvPr>
              <p:cNvSpPr txBox="1"/>
              <p:nvPr/>
            </p:nvSpPr>
            <p:spPr>
              <a:xfrm>
                <a:off x="2562131" y="2960483"/>
                <a:ext cx="380246" cy="27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</a:t>
                </a:r>
              </a:p>
            </p:txBody>
          </p:sp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4A16C2C9-B3B1-B2AB-EB7B-2EE9F2ED7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67" t="17525" r="52989" b="18657"/>
            <a:stretch/>
          </p:blipFill>
          <p:spPr>
            <a:xfrm>
              <a:off x="5401516" y="2253107"/>
              <a:ext cx="1058882" cy="655473"/>
            </a:xfrm>
            <a:prstGeom prst="rect">
              <a:avLst/>
            </a:prstGeom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F50F098-E2F1-951B-744F-CD4130F259C9}"/>
                </a:ext>
              </a:extLst>
            </p:cNvPr>
            <p:cNvGrpSpPr/>
            <p:nvPr/>
          </p:nvGrpSpPr>
          <p:grpSpPr>
            <a:xfrm>
              <a:off x="5410200" y="1864076"/>
              <a:ext cx="1050202" cy="1389151"/>
              <a:chOff x="2245259" y="2000816"/>
              <a:chExt cx="876677" cy="1232804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95DAF5A7-7C8B-82D7-982E-B725B708B176}"/>
                  </a:ext>
                </a:extLst>
              </p:cNvPr>
              <p:cNvGrpSpPr/>
              <p:nvPr/>
            </p:nvGrpSpPr>
            <p:grpSpPr>
              <a:xfrm>
                <a:off x="2245259" y="2000816"/>
                <a:ext cx="876677" cy="1096235"/>
                <a:chOff x="2245259" y="2000816"/>
                <a:chExt cx="876677" cy="1096235"/>
              </a:xfrm>
            </p:grpSpPr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82FCC903-4EB1-A6E0-E8AF-F8652050C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5259" y="2000816"/>
                  <a:ext cx="0" cy="109623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B04CC26-29DD-EDF3-A898-771F73FCD31E}"/>
                    </a:ext>
                  </a:extLst>
                </p:cNvPr>
                <p:cNvCxnSpPr/>
                <p:nvPr/>
              </p:nvCxnSpPr>
              <p:spPr>
                <a:xfrm>
                  <a:off x="3121936" y="2000816"/>
                  <a:ext cx="0" cy="95966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0FC85D0F-8676-E0E1-4975-1FCECB57ED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5259" y="2960483"/>
                  <a:ext cx="87667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A7C0F1DF-7D09-B8C0-5CF2-32CAC38E7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259" y="3034544"/>
                <a:ext cx="87667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335EA82-5613-EA38-2B67-F6C2998DF824}"/>
                  </a:ext>
                </a:extLst>
              </p:cNvPr>
              <p:cNvSpPr txBox="1"/>
              <p:nvPr/>
            </p:nvSpPr>
            <p:spPr>
              <a:xfrm>
                <a:off x="2562131" y="2960483"/>
                <a:ext cx="380246" cy="27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232EC54-5957-99CC-7BDF-C8F709D420D1}"/>
                  </a:ext>
                </a:extLst>
              </p:cNvPr>
              <p:cNvSpPr txBox="1"/>
              <p:nvPr/>
            </p:nvSpPr>
            <p:spPr>
              <a:xfrm>
                <a:off x="7341826" y="1277705"/>
                <a:ext cx="4165767" cy="96853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Particule dans un puits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400" dirty="0"/>
                  <a:t>État stationnaire si L est multiple de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/2</a:t>
                </a:r>
                <a:r>
                  <a:rPr lang="fr-FR" sz="1400" dirty="0"/>
                  <a:t>,</a:t>
                </a:r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:br>
                  <a:rPr lang="fr-FR" sz="14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𝜆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den>
                    </m:f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𝑛𝐿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  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=1,2,…</m:t>
                    </m:r>
                  </m:oMath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232EC54-5957-99CC-7BDF-C8F709D42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826" y="1277705"/>
                <a:ext cx="4165767" cy="968535"/>
              </a:xfrm>
              <a:prstGeom prst="rect">
                <a:avLst/>
              </a:prstGeom>
              <a:blipFill>
                <a:blip r:embed="rId6"/>
                <a:stretch>
                  <a:fillRect l="-292" t="-625" b="-62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4A16D059-3603-401E-1266-B7994D05361C}"/>
                  </a:ext>
                </a:extLst>
              </p:cNvPr>
              <p:cNvSpPr txBox="1"/>
              <p:nvPr/>
            </p:nvSpPr>
            <p:spPr>
              <a:xfrm>
                <a:off x="7341826" y="2184530"/>
                <a:ext cx="4165767" cy="10760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fr-FR" sz="1400" dirty="0"/>
                  <a:t>Énergie cinétique </a:t>
                </a:r>
                <a14:m>
                  <m:oMath xmlns:m="http://schemas.openxmlformats.org/officeDocument/2006/math"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den>
                    </m:f>
                  </m:oMath>
                </a14:m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4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On trouve les niveaux d’énergie quantifiés</a:t>
                </a:r>
                <a:br>
                  <a:rPr lang="fr-FR" sz="140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n-GB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GB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4A16D059-3603-401E-1266-B7994D053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826" y="2184530"/>
                <a:ext cx="4165767" cy="1076000"/>
              </a:xfrm>
              <a:prstGeom prst="rect">
                <a:avLst/>
              </a:prstGeom>
              <a:blipFill>
                <a:blip r:embed="rId7"/>
                <a:stretch>
                  <a:fillRect l="-14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2E1C74B5-EB77-89AE-3D7D-8BB100CEBF7C}"/>
              </a:ext>
            </a:extLst>
          </p:cNvPr>
          <p:cNvSpPr txBox="1"/>
          <p:nvPr/>
        </p:nvSpPr>
        <p:spPr>
          <a:xfrm>
            <a:off x="8209722" y="305762"/>
            <a:ext cx="315557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ondulatoire (4)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C4F6FB7-1DE6-80B0-D13A-F7D4539B0F3C}"/>
                  </a:ext>
                </a:extLst>
              </p:cNvPr>
              <p:cNvSpPr txBox="1"/>
              <p:nvPr/>
            </p:nvSpPr>
            <p:spPr>
              <a:xfrm>
                <a:off x="2549772" y="3094505"/>
                <a:ext cx="1127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C4F6FB7-1DE6-80B0-D13A-F7D4539B0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72" y="3094505"/>
                <a:ext cx="1127641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60FA042-365D-1CA6-18BE-815B44A48033}"/>
                  </a:ext>
                </a:extLst>
              </p:cNvPr>
              <p:cNvSpPr txBox="1"/>
              <p:nvPr/>
            </p:nvSpPr>
            <p:spPr>
              <a:xfrm>
                <a:off x="3981954" y="3129449"/>
                <a:ext cx="1127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60FA042-365D-1CA6-18BE-815B44A48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954" y="3129449"/>
                <a:ext cx="112764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628A79E-BF50-BB38-0C57-75703E95444A}"/>
                  </a:ext>
                </a:extLst>
              </p:cNvPr>
              <p:cNvSpPr txBox="1"/>
              <p:nvPr/>
            </p:nvSpPr>
            <p:spPr>
              <a:xfrm>
                <a:off x="5379062" y="3106546"/>
                <a:ext cx="1127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628A79E-BF50-BB38-0C57-75703E954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062" y="3106546"/>
                <a:ext cx="1127641" cy="307777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3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 animBg="1"/>
      <p:bldP spid="45" grpId="0" animBg="1"/>
      <p:bldP spid="7" grpId="0"/>
      <p:bldP spid="9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20CA-7FDA-7CDD-6BC3-86C110A3D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5705E0-06B3-DC0B-7C56-A1D600CD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4C5D39-0F1C-68A9-9582-5CF6C2D8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AF7BD1-A3E5-B5CD-21E7-8FC0AA3A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679E16-DE89-2D14-2FC0-9F65C94E2803}"/>
              </a:ext>
            </a:extLst>
          </p:cNvPr>
          <p:cNvSpPr txBox="1"/>
          <p:nvPr/>
        </p:nvSpPr>
        <p:spPr>
          <a:xfrm>
            <a:off x="1772254" y="1124668"/>
            <a:ext cx="4839784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Ondes de de Broglie, formalisme alternatif à la mécanique quantique standard, avec un certain </a:t>
            </a:r>
            <a:r>
              <a:rPr lang="fr-FR" sz="1600" dirty="0">
                <a:solidFill>
                  <a:srgbClr val="FF0000"/>
                </a:solidFill>
              </a:rPr>
              <a:t>pouvoir prédictif </a:t>
            </a:r>
            <a:r>
              <a:rPr lang="fr-FR" sz="1600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Quantification des états liés (de l’atome et autres)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Quand ils sont observés, phénomènes ondulatoires compatibles avec longueur d’onde de de Broglie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Transition du quantique au classique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ED08EB-FFA8-9BCD-0CAA-75454D66051A}"/>
              </a:ext>
            </a:extLst>
          </p:cNvPr>
          <p:cNvSpPr txBox="1"/>
          <p:nvPr/>
        </p:nvSpPr>
        <p:spPr>
          <a:xfrm>
            <a:off x="8209722" y="305762"/>
            <a:ext cx="315557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Mécanique ondulatoire (5)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93A1EC-AD1D-3EE5-11A6-1E1B843517DE}"/>
              </a:ext>
            </a:extLst>
          </p:cNvPr>
          <p:cNvSpPr txBox="1"/>
          <p:nvPr/>
        </p:nvSpPr>
        <p:spPr>
          <a:xfrm>
            <a:off x="6612038" y="3137259"/>
            <a:ext cx="4753262" cy="1877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Mais</a:t>
            </a:r>
            <a:r>
              <a:rPr lang="fr-FR" sz="1600" dirty="0">
                <a:solidFill>
                  <a:srgbClr val="0070C0"/>
                </a:solidFill>
              </a:rPr>
              <a:t> plus une interprétation qu’une théorie proposant des observations nouvelles: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Pas </a:t>
            </a:r>
            <a:r>
              <a:rPr lang="fr-FR" sz="1400" dirty="0">
                <a:solidFill>
                  <a:srgbClr val="FF0000"/>
                </a:solidFill>
              </a:rPr>
              <a:t>de mise en évidence de cette onde </a:t>
            </a:r>
            <a:r>
              <a:rPr lang="fr-FR" sz="1400" dirty="0"/>
              <a:t>de matière dans l’espace physique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Nature du couplage entre la particule et son onde pilote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Formalisme mathématique plus lourd pour la dynamique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214BA2D-140E-D360-6204-2D3BEDD4BC54}"/>
              </a:ext>
            </a:extLst>
          </p:cNvPr>
          <p:cNvSpPr txBox="1"/>
          <p:nvPr/>
        </p:nvSpPr>
        <p:spPr>
          <a:xfrm>
            <a:off x="1772254" y="5123973"/>
            <a:ext cx="89203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Schrödinger publia sa fameuse équation d’« onde » (en 1925) en cherchant l’équation des ondes de Broglie ; le nom « mécanique ondulatoire » est souvent resté pour la mécanique quantique, qui elle, n’est pas basée sur des ondes dans l’espace physique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2719C5-5C98-8FD3-CE56-99AD67E5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789" y="1067030"/>
            <a:ext cx="1145615" cy="16913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F92EC2-09C8-41E9-D2CA-9BB18DA63541}"/>
              </a:ext>
            </a:extLst>
          </p:cNvPr>
          <p:cNvSpPr txBox="1"/>
          <p:nvPr/>
        </p:nvSpPr>
        <p:spPr>
          <a:xfrm>
            <a:off x="8695032" y="1486483"/>
            <a:ext cx="2488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Bohm</a:t>
            </a:r>
            <a:r>
              <a:rPr lang="fr-FR" sz="1400" dirty="0"/>
              <a:t> reformule et généralise l’approche de de Broglie (1952)</a:t>
            </a:r>
          </a:p>
        </p:txBody>
      </p:sp>
      <p:sp>
        <p:nvSpPr>
          <p:cNvPr id="11" name="Nuage 10">
            <a:extLst>
              <a:ext uri="{FF2B5EF4-FFF2-40B4-BE49-F238E27FC236}">
                <a16:creationId xmlns:a16="http://schemas.microsoft.com/office/drawing/2014/main" id="{650F691B-73F8-7277-0742-F3EEF0ECE53B}"/>
              </a:ext>
            </a:extLst>
          </p:cNvPr>
          <p:cNvSpPr/>
          <p:nvPr/>
        </p:nvSpPr>
        <p:spPr>
          <a:xfrm>
            <a:off x="2922104" y="3336323"/>
            <a:ext cx="2743200" cy="147931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Problématique des « variables cachées </a:t>
            </a:r>
            <a:r>
              <a:rPr lang="fr-FR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852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4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303563-F17E-42C0-9766-FEA4F57A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9F162E3-C2B4-49B7-801D-DD6AD363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703B0C-2DBF-4D00-BBC9-3B632A44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C123E3-D1B0-4295-9952-D59ABF47E036}"/>
              </a:ext>
            </a:extLst>
          </p:cNvPr>
          <p:cNvSpPr txBox="1"/>
          <p:nvPr/>
        </p:nvSpPr>
        <p:spPr>
          <a:xfrm>
            <a:off x="1669776" y="1396055"/>
            <a:ext cx="973040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Les ondes de matière (de Broglie) décrivent le comportement ondulatoire des objets quantiques mais n’ont jamais été observées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3996B-21C2-489A-9DC9-9210BE1EC4C0}"/>
              </a:ext>
            </a:extLst>
          </p:cNvPr>
          <p:cNvSpPr txBox="1"/>
          <p:nvPr/>
        </p:nvSpPr>
        <p:spPr>
          <a:xfrm>
            <a:off x="7100467" y="357066"/>
            <a:ext cx="282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objets quantiques</a:t>
            </a:r>
          </a:p>
        </p:txBody>
      </p:sp>
    </p:spTree>
    <p:extLst>
      <p:ext uri="{BB962C8B-B14F-4D97-AF65-F5344CB8AC3E}">
        <p14:creationId xmlns:p14="http://schemas.microsoft.com/office/powerpoint/2010/main" val="863283167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4239</TotalTime>
  <Words>6686</Words>
  <Application>Microsoft Office PowerPoint</Application>
  <PresentationFormat>Grand écran</PresentationFormat>
  <Paragraphs>1030</Paragraphs>
  <Slides>68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9" baseType="lpstr">
      <vt:lpstr>Aptos</vt:lpstr>
      <vt:lpstr>Arial</vt:lpstr>
      <vt:lpstr>Calibri</vt:lpstr>
      <vt:lpstr>Cambria Math</vt:lpstr>
      <vt:lpstr>Century</vt:lpstr>
      <vt:lpstr>Century Gothic</vt:lpstr>
      <vt:lpstr>Noto Sans</vt:lpstr>
      <vt:lpstr>Times New Roman</vt:lpstr>
      <vt:lpstr>Wingdings</vt:lpstr>
      <vt:lpstr>Wingdings 3</vt:lpstr>
      <vt:lpstr>Brin</vt:lpstr>
      <vt:lpstr>            Un peu de Science pour comprendre le monde moderne  Les 2 infinis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145</cp:revision>
  <dcterms:created xsi:type="dcterms:W3CDTF">2019-10-08T12:41:07Z</dcterms:created>
  <dcterms:modified xsi:type="dcterms:W3CDTF">2026-01-15T16:21:45Z</dcterms:modified>
</cp:coreProperties>
</file>