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82" r:id="rId2"/>
    <p:sldId id="307" r:id="rId3"/>
    <p:sldId id="516" r:id="rId4"/>
    <p:sldId id="500" r:id="rId5"/>
    <p:sldId id="498" r:id="rId6"/>
    <p:sldId id="499" r:id="rId7"/>
    <p:sldId id="306" r:id="rId8"/>
    <p:sldId id="501" r:id="rId9"/>
    <p:sldId id="525" r:id="rId10"/>
    <p:sldId id="581" r:id="rId11"/>
    <p:sldId id="316" r:id="rId12"/>
    <p:sldId id="503" r:id="rId13"/>
    <p:sldId id="504" r:id="rId14"/>
    <p:sldId id="526" r:id="rId15"/>
    <p:sldId id="578" r:id="rId16"/>
    <p:sldId id="502" r:id="rId17"/>
    <p:sldId id="310" r:id="rId18"/>
    <p:sldId id="429" r:id="rId19"/>
    <p:sldId id="315" r:id="rId20"/>
    <p:sldId id="527" r:id="rId21"/>
    <p:sldId id="380" r:id="rId22"/>
    <p:sldId id="397" r:id="rId23"/>
    <p:sldId id="426" r:id="rId24"/>
    <p:sldId id="505" r:id="rId25"/>
    <p:sldId id="528" r:id="rId26"/>
    <p:sldId id="506" r:id="rId27"/>
    <p:sldId id="507" r:id="rId28"/>
    <p:sldId id="510" r:id="rId29"/>
    <p:sldId id="515" r:id="rId30"/>
    <p:sldId id="511" r:id="rId31"/>
    <p:sldId id="544" r:id="rId32"/>
    <p:sldId id="537" r:id="rId33"/>
    <p:sldId id="529" r:id="rId34"/>
    <p:sldId id="580" r:id="rId35"/>
    <p:sldId id="314" r:id="rId36"/>
    <p:sldId id="513" r:id="rId37"/>
    <p:sldId id="276" r:id="rId38"/>
    <p:sldId id="512" r:id="rId39"/>
    <p:sldId id="530" r:id="rId40"/>
    <p:sldId id="522" r:id="rId41"/>
    <p:sldId id="446" r:id="rId42"/>
    <p:sldId id="451" r:id="rId43"/>
    <p:sldId id="509" r:id="rId44"/>
    <p:sldId id="324" r:id="rId45"/>
    <p:sldId id="514" r:id="rId46"/>
    <p:sldId id="469" r:id="rId47"/>
    <p:sldId id="531" r:id="rId48"/>
    <p:sldId id="523" r:id="rId49"/>
    <p:sldId id="361" r:id="rId50"/>
    <p:sldId id="370" r:id="rId51"/>
    <p:sldId id="363" r:id="rId52"/>
    <p:sldId id="543" r:id="rId53"/>
    <p:sldId id="532" r:id="rId54"/>
    <p:sldId id="524" r:id="rId55"/>
    <p:sldId id="371" r:id="rId56"/>
    <p:sldId id="538" r:id="rId57"/>
    <p:sldId id="539" r:id="rId58"/>
    <p:sldId id="533" r:id="rId59"/>
    <p:sldId id="582" r:id="rId60"/>
    <p:sldId id="541" r:id="rId61"/>
    <p:sldId id="542" r:id="rId62"/>
    <p:sldId id="508" r:id="rId63"/>
    <p:sldId id="534" r:id="rId64"/>
    <p:sldId id="579" r:id="rId65"/>
    <p:sldId id="584" r:id="rId66"/>
    <p:sldId id="583" r:id="rId67"/>
    <p:sldId id="309" r:id="rId68"/>
    <p:sldId id="536" r:id="rId69"/>
    <p:sldId id="585" r:id="rId70"/>
    <p:sldId id="305" r:id="rId7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CB79-B8F8-40E6-9EC1-85FC99B2A1A3}" type="datetimeFigureOut">
              <a:rPr lang="fr-FR" smtClean="0"/>
              <a:t>09/03/2026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45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92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56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13E506BB-C7BB-364B-BE5F-F96E2AF9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oulin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6.jpe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15" Type="http://schemas.openxmlformats.org/officeDocument/2006/relationships/image" Target="../media/image29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pinterest.com.mx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ejournal.cnrs.fr/audios/que-se-cache-t-il-dans-le-noyau-des-atomes" TargetMode="Externa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VZHpAwSGYZ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fr.wikipedia.org/wiki/Fusion_nucl%C3%A9air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Pethrus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r.wikipedia.org/wiki/Nucl%C3%A9osynth%C3%A8se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spritsorcier.org/blogs-membres/histoire-des-sciences-age-de-la-terre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fr.wikipedia.org/wiki/ITER" TargetMode="External"/><Relationship Id="rId7" Type="http://schemas.openxmlformats.org/officeDocument/2006/relationships/hyperlink" Target="https://www.iter.org/fr/accuei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hyperlink" Target="https://www.sciencesetavenir.fr/nature-environnement/nucleaire/une-percee-historique-dans-la-fusion-par-laser_169735" TargetMode="Externa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essinsmisslilou.over-blog.com/2018/10/la-fusion-nucleaire-froide-la-saint-graal-des-physiciens.html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tatistiques.developpement-durable.gouv.fr/" TargetMode="External"/><Relationship Id="rId5" Type="http://schemas.openxmlformats.org/officeDocument/2006/relationships/image" Target="../media/image75.png"/><Relationship Id="rId4" Type="http://schemas.openxmlformats.org/officeDocument/2006/relationships/hyperlink" Target="https://commons.wikimedia.org/wiki/File:Nagasakibomb.jpg?uselang=fr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hyperlink" Target="https://commons.wikimedia.org/w/index.php?search=fire+chimney&amp;title=Special%3AMediaSearch&amp;type=image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hyperlink" Target="https://commons.wikimedia.org/wiki/File:Ligne_haute-tension_@_Semnoz_(51230206462).jpg" TargetMode="Externa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hyperlink" Target="https://www.utc.fr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gOH6xxCBQA?feature=oembed" TargetMode="External"/><Relationship Id="rId6" Type="http://schemas.openxmlformats.org/officeDocument/2006/relationships/hyperlink" Target="https://www.youtube.com/watch?v=LgOH6xxCBQA" TargetMode="External"/><Relationship Id="rId5" Type="http://schemas.openxmlformats.org/officeDocument/2006/relationships/image" Target="../media/image88.jpeg"/><Relationship Id="rId4" Type="http://schemas.openxmlformats.org/officeDocument/2006/relationships/image" Target="../media/image87.jpg"/><Relationship Id="rId9" Type="http://schemas.openxmlformats.org/officeDocument/2006/relationships/hyperlink" Target="https://commons.wikimedia.org/wiki/File:Ligne_haute-tension_@_Semnoz_(51230206462)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OVDzfqxUm54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edf-solutions-solaires.com/" TargetMode="Externa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0.png"/><Relationship Id="rId4" Type="http://schemas.openxmlformats.org/officeDocument/2006/relationships/hyperlink" Target="http://laboiteaphysique.fr/site/la-boite-idees/physique-au-quotidien/la-lumiere/applications-de-la-spectroscopie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olecular_vibration" TargetMode="External"/><Relationship Id="rId13" Type="http://schemas.openxmlformats.org/officeDocument/2006/relationships/image" Target="../media/image109.png"/><Relationship Id="rId3" Type="http://schemas.openxmlformats.org/officeDocument/2006/relationships/image" Target="../media/image102.gif"/><Relationship Id="rId7" Type="http://schemas.openxmlformats.org/officeDocument/2006/relationships/image" Target="../media/image106.gif"/><Relationship Id="rId12" Type="http://schemas.openxmlformats.org/officeDocument/2006/relationships/hyperlink" Target="https://e-cours.univ-paris1.fr/" TargetMode="External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gif"/><Relationship Id="rId11" Type="http://schemas.openxmlformats.org/officeDocument/2006/relationships/image" Target="../media/image108.png"/><Relationship Id="rId5" Type="http://schemas.openxmlformats.org/officeDocument/2006/relationships/image" Target="../media/image104.gif"/><Relationship Id="rId10" Type="http://schemas.openxmlformats.org/officeDocument/2006/relationships/image" Target="../media/image107.png"/><Relationship Id="rId4" Type="http://schemas.openxmlformats.org/officeDocument/2006/relationships/image" Target="../media/image103.gif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mons.wikimedia.org/wiki/File:Tableau_p%C3%A9riodique_des_%C3%A9l%C3%A9ments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hyperlink" Target="https://commons.wikimedia.org/wiki/File:HistoryOfUniverse-BICEP2-20140317.pn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hyperlink" Target="https://youtu.be/qjvlIM1rDmQ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hyperlink" Target="https://commons.wikimedia.org/wiki/File:Tableau_p%C3%A9riodique_des_%C3%A9l%C3%A9ments.sv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perso.univ-lemans.fr/~fvaret/opi/cours_maj/OPI_fr_M05_C02_web_gen_auroraW/co/Contenu.html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9VHFPqCI6wo" TargetMode="External"/><Relationship Id="rId5" Type="http://schemas.openxmlformats.org/officeDocument/2006/relationships/image" Target="../media/image121.png"/><Relationship Id="rId4" Type="http://schemas.openxmlformats.org/officeDocument/2006/relationships/hyperlink" Target="https://youtu.be/9VHFPqCI6wo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f-solutions-solaires.com/guide-solaire/meilleur-panneau-solaire/" TargetMode="External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/index.php?curid=92684859" TargetMode="Externa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clim.net/effet-joule.html" TargetMode="External"/><Relationship Id="rId7" Type="http://schemas.openxmlformats.org/officeDocument/2006/relationships/hyperlink" Target="https://www.nexans.fr/fr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upraconducteurtpe1s.wordpress.com/2016/01/02/les-cables-supraconducteur/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2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hyperlink" Target="https://culturesciencesphysique.ens-lyon.fr/ressource/particules-elementaires-Ille-2.x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hyperlink" Target="https://fr.wikipedia.org/wiki/Histoire_et_chronologie_de_l%27Univers" TargetMode="External"/><Relationship Id="rId4" Type="http://schemas.openxmlformats.org/officeDocument/2006/relationships/hyperlink" Target="https://commons.wikimedia.org/wiki/File:HistoryOfUniverse-BICEP2-20140317.png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image" Target="../media/image129.png"/><Relationship Id="rId7" Type="http://schemas.openxmlformats.org/officeDocument/2006/relationships/hyperlink" Target="https://fr.wikipedia.org/wiki/Loi_de_distribution_des_vitesses_de_Maxwell#/media/Fichier:Maxwell-Boltzmann_distribution_1.png" TargetMode="External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33.png"/><Relationship Id="rId10" Type="http://schemas.openxmlformats.org/officeDocument/2006/relationships/hyperlink" Target="https://commons.wikimedia.org/wiki/File:James-Clerk-Maxwell-1831-1879.jpg" TargetMode="External"/><Relationship Id="rId9" Type="http://schemas.openxmlformats.org/officeDocument/2006/relationships/hyperlink" Target="https://fr.wikipedia.org/wiki/Fichier:Translational_motion.gif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odo_rotacao.gif" TargetMode="External"/><Relationship Id="rId13" Type="http://schemas.openxmlformats.org/officeDocument/2006/relationships/image" Target="../media/image136.png"/><Relationship Id="rId3" Type="http://schemas.openxmlformats.org/officeDocument/2006/relationships/image" Target="../media/image102.gif"/><Relationship Id="rId7" Type="http://schemas.openxmlformats.org/officeDocument/2006/relationships/image" Target="../media/image106.gif"/><Relationship Id="rId12" Type="http://schemas.openxmlformats.org/officeDocument/2006/relationships/hyperlink" Target="https://www.physics.unlv.edu/~jeffery/astro/atomic/molecule_thermal_motion.html" TargetMode="External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gif"/><Relationship Id="rId11" Type="http://schemas.openxmlformats.org/officeDocument/2006/relationships/image" Target="../media/image135.gif"/><Relationship Id="rId5" Type="http://schemas.openxmlformats.org/officeDocument/2006/relationships/image" Target="../media/image104.gif"/><Relationship Id="rId15" Type="http://schemas.openxmlformats.org/officeDocument/2006/relationships/hyperlink" Target="https://artloevethierry.fr/info/latelier-et-le-travail-du-metal" TargetMode="External"/><Relationship Id="rId10" Type="http://schemas.openxmlformats.org/officeDocument/2006/relationships/image" Target="../media/image134.png"/><Relationship Id="rId4" Type="http://schemas.openxmlformats.org/officeDocument/2006/relationships/image" Target="../media/image103.gif"/><Relationship Id="rId9" Type="http://schemas.openxmlformats.org/officeDocument/2006/relationships/image" Target="../media/image132.png"/><Relationship Id="rId14" Type="http://schemas.openxmlformats.org/officeDocument/2006/relationships/hyperlink" Target="https://commons.wikimedia.org/wiki/File:Black_body.sv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Solar_spectrum_fr.svg" TargetMode="External"/><Relationship Id="rId5" Type="http://schemas.openxmlformats.org/officeDocument/2006/relationships/image" Target="../media/image138.png"/><Relationship Id="rId4" Type="http://schemas.openxmlformats.org/officeDocument/2006/relationships/hyperlink" Target="https://commons.wikimedia.org/wiki/File:EM_Spectrum_Properties_edit_fr.sv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remaud.bernard@univ-nantes.fr" TargetMode="External"/><Relationship Id="rId7" Type="http://schemas.openxmlformats.org/officeDocument/2006/relationships/hyperlink" Target="https://un-peu-de-physique.fr/" TargetMode="External"/><Relationship Id="rId2" Type="http://schemas.openxmlformats.org/officeDocument/2006/relationships/hyperlink" Target="https://neo-rel.univ-nantes.f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hyperlink" Target="https://creativecommons.org/licenses/by-sa/4.0/deed.f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show/42wWpSd2qk9Lx9y7dy5bYI?si=67f355ad5a3c46a7&amp;nd=1" TargetMode="External"/><Relationship Id="rId3" Type="http://schemas.openxmlformats.org/officeDocument/2006/relationships/image" Target="../media/image144.png"/><Relationship Id="rId7" Type="http://schemas.openxmlformats.org/officeDocument/2006/relationships/image" Target="../media/image146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hyperlink" Target="https://un-peu-de-physique.fr/" TargetMode="External"/><Relationship Id="rId4" Type="http://schemas.openxmlformats.org/officeDocument/2006/relationships/hyperlink" Target="https://up.univ-nantes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a.fr/comprendre/Pages/matiere-univers/essentiel-sur-4-interactions-fondamentales.asp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ulturesciencesphysique.ens-lyon.fr/ressource/particules-elementaires-Ille-2.xm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L’énergie dans tous ses états</a:t>
            </a:r>
            <a:endParaRPr lang="en-GB" sz="9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3956749" y="5750796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341491"/>
            <a:ext cx="3858214" cy="9891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FF0000"/>
                </a:solidFill>
              </a:rPr>
              <a:t>L’énergie dans tous ses états</a:t>
            </a:r>
          </a:p>
          <a:p>
            <a:r>
              <a:rPr lang="fr-FR" sz="1600" dirty="0" err="1">
                <a:solidFill>
                  <a:srgbClr val="0070C0"/>
                </a:solidFill>
              </a:rPr>
              <a:t>Ch</a:t>
            </a:r>
            <a:r>
              <a:rPr lang="fr-FR" sz="1600" dirty="0">
                <a:solidFill>
                  <a:srgbClr val="0070C0"/>
                </a:solidFill>
              </a:rPr>
              <a:t> 1 - Aux sources microscopiques de l’énergie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B97093-3E17-0F53-7D89-7B7DEC7A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8DEB77-CE02-CA8C-3968-0376EBC6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37A8DC8-88CB-5454-EA67-DAAEB9DE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B7753-9E71-D280-00FD-7983ABD5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975968F-E3F7-3BD8-1E92-5074CE90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4CF750B-F7FE-177A-59ED-DABA005B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B0BB84-4E17-4E73-E4EA-13876AB81C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9412" y="6027797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6B64EA-5562-41B5-5695-9E085250D5B5}"/>
              </a:ext>
            </a:extLst>
          </p:cNvPr>
          <p:cNvSpPr/>
          <p:nvPr/>
        </p:nvSpPr>
        <p:spPr>
          <a:xfrm>
            <a:off x="4793483" y="1434677"/>
            <a:ext cx="3959441" cy="22194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Mur de Planck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35C207E-A04F-3190-8100-0C82182FBBCC}"/>
              </a:ext>
            </a:extLst>
          </p:cNvPr>
          <p:cNvCxnSpPr>
            <a:cxnSpLocks/>
          </p:cNvCxnSpPr>
          <p:nvPr/>
        </p:nvCxnSpPr>
        <p:spPr>
          <a:xfrm flipH="1">
            <a:off x="3825817" y="1656619"/>
            <a:ext cx="2947386" cy="11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3218532-79D4-51E0-9CED-02A82E143BF9}"/>
              </a:ext>
            </a:extLst>
          </p:cNvPr>
          <p:cNvSpPr txBox="1"/>
          <p:nvPr/>
        </p:nvSpPr>
        <p:spPr>
          <a:xfrm>
            <a:off x="3371576" y="2108896"/>
            <a:ext cx="203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Boson de Higgs</a:t>
            </a:r>
          </a:p>
          <a:p>
            <a:r>
              <a:rPr lang="fr-FR" sz="1200" dirty="0"/>
              <a:t>Courbure espace-temps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D43878-39A4-96AC-5FE5-6D3975B648AC}"/>
              </a:ext>
            </a:extLst>
          </p:cNvPr>
          <p:cNvSpPr/>
          <p:nvPr/>
        </p:nvSpPr>
        <p:spPr>
          <a:xfrm>
            <a:off x="2809324" y="2784083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548906 w 2032987"/>
              <a:gd name="csY1" fmla="*/ 0 h 365125"/>
              <a:gd name="csX2" fmla="*/ 1057153 w 2032987"/>
              <a:gd name="csY2" fmla="*/ 0 h 365125"/>
              <a:gd name="csX3" fmla="*/ 1565400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24740 w 2032987"/>
              <a:gd name="csY6" fmla="*/ 365125 h 365125"/>
              <a:gd name="csX7" fmla="*/ 1016494 w 2032987"/>
              <a:gd name="csY7" fmla="*/ 365125 h 365125"/>
              <a:gd name="csX8" fmla="*/ 528577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89681" y="-8609"/>
                  <a:pt x="299091" y="31723"/>
                  <a:pt x="548906" y="0"/>
                </a:cubicBezTo>
                <a:cubicBezTo>
                  <a:pt x="798721" y="-31723"/>
                  <a:pt x="878911" y="26456"/>
                  <a:pt x="1057153" y="0"/>
                </a:cubicBezTo>
                <a:cubicBezTo>
                  <a:pt x="1235395" y="-26456"/>
                  <a:pt x="1333288" y="27260"/>
                  <a:pt x="1565400" y="0"/>
                </a:cubicBezTo>
                <a:cubicBezTo>
                  <a:pt x="1797512" y="-27260"/>
                  <a:pt x="1920986" y="25008"/>
                  <a:pt x="2032987" y="0"/>
                </a:cubicBezTo>
                <a:cubicBezTo>
                  <a:pt x="2060489" y="172324"/>
                  <a:pt x="1989641" y="252399"/>
                  <a:pt x="2032987" y="365125"/>
                </a:cubicBezTo>
                <a:cubicBezTo>
                  <a:pt x="1852366" y="392415"/>
                  <a:pt x="1656800" y="328744"/>
                  <a:pt x="1524740" y="365125"/>
                </a:cubicBezTo>
                <a:cubicBezTo>
                  <a:pt x="1392680" y="401506"/>
                  <a:pt x="1209860" y="359816"/>
                  <a:pt x="1016494" y="365125"/>
                </a:cubicBezTo>
                <a:cubicBezTo>
                  <a:pt x="823128" y="370434"/>
                  <a:pt x="739940" y="355429"/>
                  <a:pt x="528577" y="365125"/>
                </a:cubicBezTo>
                <a:cubicBezTo>
                  <a:pt x="317214" y="374821"/>
                  <a:pt x="158917" y="354088"/>
                  <a:pt x="0" y="365125"/>
                </a:cubicBezTo>
                <a:cubicBezTo>
                  <a:pt x="-21078" y="261496"/>
                  <a:pt x="41827" y="1536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31076" y="-50844"/>
                  <a:pt x="289995" y="31905"/>
                  <a:pt x="447257" y="0"/>
                </a:cubicBezTo>
                <a:cubicBezTo>
                  <a:pt x="604519" y="-31905"/>
                  <a:pt x="766963" y="50954"/>
                  <a:pt x="894514" y="0"/>
                </a:cubicBezTo>
                <a:cubicBezTo>
                  <a:pt x="1022065" y="-50954"/>
                  <a:pt x="1183831" y="39520"/>
                  <a:pt x="1402761" y="0"/>
                </a:cubicBezTo>
                <a:cubicBezTo>
                  <a:pt x="1621691" y="-39520"/>
                  <a:pt x="1762847" y="69644"/>
                  <a:pt x="2032987" y="0"/>
                </a:cubicBezTo>
                <a:cubicBezTo>
                  <a:pt x="2035108" y="122193"/>
                  <a:pt x="2011434" y="236031"/>
                  <a:pt x="2032987" y="365125"/>
                </a:cubicBezTo>
                <a:cubicBezTo>
                  <a:pt x="1857312" y="414210"/>
                  <a:pt x="1788827" y="335598"/>
                  <a:pt x="1585730" y="365125"/>
                </a:cubicBezTo>
                <a:cubicBezTo>
                  <a:pt x="1382633" y="394652"/>
                  <a:pt x="1246763" y="330707"/>
                  <a:pt x="1138473" y="365125"/>
                </a:cubicBezTo>
                <a:cubicBezTo>
                  <a:pt x="1030183" y="399543"/>
                  <a:pt x="807596" y="351509"/>
                  <a:pt x="589566" y="365125"/>
                </a:cubicBezTo>
                <a:cubicBezTo>
                  <a:pt x="371536" y="378741"/>
                  <a:pt x="134257" y="350740"/>
                  <a:pt x="0" y="365125"/>
                </a:cubicBezTo>
                <a:cubicBezTo>
                  <a:pt x="-36591" y="287451"/>
                  <a:pt x="43437" y="7325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Masse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Gravitation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9DF0312-02DA-044C-E7AF-05825FA30C5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66308" y="1656619"/>
            <a:ext cx="706896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73010FC-71AE-6B25-88E7-AF9D859F1304}"/>
              </a:ext>
            </a:extLst>
          </p:cNvPr>
          <p:cNvSpPr/>
          <p:nvPr/>
        </p:nvSpPr>
        <p:spPr>
          <a:xfrm>
            <a:off x="5377236" y="2758261"/>
            <a:ext cx="2032987" cy="373589"/>
          </a:xfrm>
          <a:custGeom>
            <a:avLst/>
            <a:gdLst>
              <a:gd name="csX0" fmla="*/ 0 w 2032987"/>
              <a:gd name="csY0" fmla="*/ 0 h 373589"/>
              <a:gd name="csX1" fmla="*/ 548906 w 2032987"/>
              <a:gd name="csY1" fmla="*/ 0 h 373589"/>
              <a:gd name="csX2" fmla="*/ 996164 w 2032987"/>
              <a:gd name="csY2" fmla="*/ 0 h 373589"/>
              <a:gd name="csX3" fmla="*/ 1443421 w 2032987"/>
              <a:gd name="csY3" fmla="*/ 0 h 373589"/>
              <a:gd name="csX4" fmla="*/ 2032987 w 2032987"/>
              <a:gd name="csY4" fmla="*/ 0 h 373589"/>
              <a:gd name="csX5" fmla="*/ 2032987 w 2032987"/>
              <a:gd name="csY5" fmla="*/ 373589 h 373589"/>
              <a:gd name="csX6" fmla="*/ 1484081 w 2032987"/>
              <a:gd name="csY6" fmla="*/ 373589 h 373589"/>
              <a:gd name="csX7" fmla="*/ 996164 w 2032987"/>
              <a:gd name="csY7" fmla="*/ 373589 h 373589"/>
              <a:gd name="csX8" fmla="*/ 467587 w 2032987"/>
              <a:gd name="csY8" fmla="*/ 373589 h 373589"/>
              <a:gd name="csX9" fmla="*/ 0 w 2032987"/>
              <a:gd name="csY9" fmla="*/ 373589 h 373589"/>
              <a:gd name="csX10" fmla="*/ 0 w 2032987"/>
              <a:gd name="csY10" fmla="*/ 0 h 373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73589" fill="none" extrusionOk="0">
                <a:moveTo>
                  <a:pt x="0" y="0"/>
                </a:moveTo>
                <a:cubicBezTo>
                  <a:pt x="257020" y="-23938"/>
                  <a:pt x="391149" y="60650"/>
                  <a:pt x="548906" y="0"/>
                </a:cubicBezTo>
                <a:cubicBezTo>
                  <a:pt x="706663" y="-60650"/>
                  <a:pt x="858960" y="17360"/>
                  <a:pt x="996164" y="0"/>
                </a:cubicBezTo>
                <a:cubicBezTo>
                  <a:pt x="1133368" y="-17360"/>
                  <a:pt x="1316845" y="48996"/>
                  <a:pt x="1443421" y="0"/>
                </a:cubicBezTo>
                <a:cubicBezTo>
                  <a:pt x="1569997" y="-48996"/>
                  <a:pt x="1878097" y="66731"/>
                  <a:pt x="2032987" y="0"/>
                </a:cubicBezTo>
                <a:cubicBezTo>
                  <a:pt x="2054904" y="152774"/>
                  <a:pt x="2018613" y="263953"/>
                  <a:pt x="2032987" y="373589"/>
                </a:cubicBezTo>
                <a:cubicBezTo>
                  <a:pt x="1831253" y="412006"/>
                  <a:pt x="1621010" y="312388"/>
                  <a:pt x="1484081" y="373589"/>
                </a:cubicBezTo>
                <a:cubicBezTo>
                  <a:pt x="1347152" y="434790"/>
                  <a:pt x="1179384" y="346658"/>
                  <a:pt x="996164" y="373589"/>
                </a:cubicBezTo>
                <a:cubicBezTo>
                  <a:pt x="812944" y="400520"/>
                  <a:pt x="711838" y="327692"/>
                  <a:pt x="467587" y="373589"/>
                </a:cubicBezTo>
                <a:cubicBezTo>
                  <a:pt x="223336" y="419486"/>
                  <a:pt x="220517" y="332702"/>
                  <a:pt x="0" y="373589"/>
                </a:cubicBezTo>
                <a:cubicBezTo>
                  <a:pt x="-43734" y="214014"/>
                  <a:pt x="20850" y="80602"/>
                  <a:pt x="0" y="0"/>
                </a:cubicBezTo>
                <a:close/>
              </a:path>
              <a:path w="2032987" h="373589" stroke="0" extrusionOk="0">
                <a:moveTo>
                  <a:pt x="0" y="0"/>
                </a:moveTo>
                <a:cubicBezTo>
                  <a:pt x="198351" y="-35651"/>
                  <a:pt x="264471" y="33055"/>
                  <a:pt x="467587" y="0"/>
                </a:cubicBezTo>
                <a:cubicBezTo>
                  <a:pt x="670703" y="-33055"/>
                  <a:pt x="746084" y="35853"/>
                  <a:pt x="935174" y="0"/>
                </a:cubicBezTo>
                <a:cubicBezTo>
                  <a:pt x="1124264" y="-35853"/>
                  <a:pt x="1255121" y="37486"/>
                  <a:pt x="1463751" y="0"/>
                </a:cubicBezTo>
                <a:cubicBezTo>
                  <a:pt x="1672381" y="-37486"/>
                  <a:pt x="1893077" y="46539"/>
                  <a:pt x="2032987" y="0"/>
                </a:cubicBezTo>
                <a:cubicBezTo>
                  <a:pt x="2073816" y="88023"/>
                  <a:pt x="2010323" y="220053"/>
                  <a:pt x="2032987" y="373589"/>
                </a:cubicBezTo>
                <a:cubicBezTo>
                  <a:pt x="1920127" y="383060"/>
                  <a:pt x="1630477" y="354841"/>
                  <a:pt x="1484081" y="373589"/>
                </a:cubicBezTo>
                <a:cubicBezTo>
                  <a:pt x="1337685" y="392337"/>
                  <a:pt x="1208337" y="371685"/>
                  <a:pt x="935174" y="373589"/>
                </a:cubicBezTo>
                <a:cubicBezTo>
                  <a:pt x="662011" y="375493"/>
                  <a:pt x="437196" y="329910"/>
                  <a:pt x="0" y="373589"/>
                </a:cubicBezTo>
                <a:cubicBezTo>
                  <a:pt x="-40990" y="236788"/>
                  <a:pt x="3962" y="98477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extLst>
              <a:ext uri="{C807C97D-BFC1-408E-A445-0C87EB9F89A2}">
                <ask:lineSketchStyleProps xmlns:ask="http://schemas.microsoft.com/office/drawing/2018/sketchyshapes" sd="31343488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Interactions nucléaires forte &amp; faible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7EB59CD-D6BD-BBE5-8592-89598E849307}"/>
              </a:ext>
            </a:extLst>
          </p:cNvPr>
          <p:cNvSpPr txBox="1"/>
          <p:nvPr/>
        </p:nvSpPr>
        <p:spPr>
          <a:xfrm>
            <a:off x="6066308" y="2116948"/>
            <a:ext cx="124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Gluons</a:t>
            </a:r>
          </a:p>
          <a:p>
            <a:r>
              <a:rPr lang="fr-FR" sz="1200" dirty="0"/>
              <a:t>        Bosons 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FE4EE5-2BBC-33CA-7EB4-BDED14B5C76B}"/>
              </a:ext>
            </a:extLst>
          </p:cNvPr>
          <p:cNvSpPr/>
          <p:nvPr/>
        </p:nvSpPr>
        <p:spPr>
          <a:xfrm>
            <a:off x="7859240" y="2797398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447257 w 2032987"/>
              <a:gd name="csY1" fmla="*/ 0 h 365125"/>
              <a:gd name="csX2" fmla="*/ 955504 w 2032987"/>
              <a:gd name="csY2" fmla="*/ 0 h 365125"/>
              <a:gd name="csX3" fmla="*/ 1402761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45070 w 2032987"/>
              <a:gd name="csY6" fmla="*/ 365125 h 365125"/>
              <a:gd name="csX7" fmla="*/ 1077483 w 2032987"/>
              <a:gd name="csY7" fmla="*/ 365125 h 365125"/>
              <a:gd name="csX8" fmla="*/ 609896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55511" y="-21758"/>
                  <a:pt x="262639" y="29810"/>
                  <a:pt x="447257" y="0"/>
                </a:cubicBezTo>
                <a:cubicBezTo>
                  <a:pt x="631875" y="-29810"/>
                  <a:pt x="719615" y="8118"/>
                  <a:pt x="955504" y="0"/>
                </a:cubicBezTo>
                <a:cubicBezTo>
                  <a:pt x="1191393" y="-8118"/>
                  <a:pt x="1216689" y="9028"/>
                  <a:pt x="1402761" y="0"/>
                </a:cubicBezTo>
                <a:cubicBezTo>
                  <a:pt x="1588833" y="-9028"/>
                  <a:pt x="1874410" y="68303"/>
                  <a:pt x="2032987" y="0"/>
                </a:cubicBezTo>
                <a:cubicBezTo>
                  <a:pt x="2061808" y="117982"/>
                  <a:pt x="2029908" y="223098"/>
                  <a:pt x="2032987" y="365125"/>
                </a:cubicBezTo>
                <a:cubicBezTo>
                  <a:pt x="1816453" y="412722"/>
                  <a:pt x="1738176" y="333854"/>
                  <a:pt x="1545070" y="365125"/>
                </a:cubicBezTo>
                <a:cubicBezTo>
                  <a:pt x="1351964" y="396396"/>
                  <a:pt x="1281443" y="316710"/>
                  <a:pt x="1077483" y="365125"/>
                </a:cubicBezTo>
                <a:cubicBezTo>
                  <a:pt x="873523" y="413540"/>
                  <a:pt x="835542" y="344819"/>
                  <a:pt x="609896" y="365125"/>
                </a:cubicBezTo>
                <a:cubicBezTo>
                  <a:pt x="384250" y="385431"/>
                  <a:pt x="261106" y="302563"/>
                  <a:pt x="0" y="365125"/>
                </a:cubicBezTo>
                <a:cubicBezTo>
                  <a:pt x="-34601" y="243788"/>
                  <a:pt x="31180" y="1183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21983" y="-51018"/>
                  <a:pt x="255490" y="354"/>
                  <a:pt x="447257" y="0"/>
                </a:cubicBezTo>
                <a:cubicBezTo>
                  <a:pt x="639024" y="-354"/>
                  <a:pt x="774640" y="15815"/>
                  <a:pt x="894514" y="0"/>
                </a:cubicBezTo>
                <a:cubicBezTo>
                  <a:pt x="1014388" y="-15815"/>
                  <a:pt x="1291363" y="23731"/>
                  <a:pt x="1423091" y="0"/>
                </a:cubicBezTo>
                <a:cubicBezTo>
                  <a:pt x="1554819" y="-23731"/>
                  <a:pt x="1858696" y="69259"/>
                  <a:pt x="2032987" y="0"/>
                </a:cubicBezTo>
                <a:cubicBezTo>
                  <a:pt x="2056026" y="146875"/>
                  <a:pt x="2021126" y="195117"/>
                  <a:pt x="2032987" y="365125"/>
                </a:cubicBezTo>
                <a:cubicBezTo>
                  <a:pt x="1812084" y="417003"/>
                  <a:pt x="1749818" y="308666"/>
                  <a:pt x="1545070" y="365125"/>
                </a:cubicBezTo>
                <a:cubicBezTo>
                  <a:pt x="1340322" y="421584"/>
                  <a:pt x="1257718" y="335338"/>
                  <a:pt x="1016494" y="365125"/>
                </a:cubicBezTo>
                <a:cubicBezTo>
                  <a:pt x="775270" y="394912"/>
                  <a:pt x="655563" y="331905"/>
                  <a:pt x="508247" y="365125"/>
                </a:cubicBezTo>
                <a:cubicBezTo>
                  <a:pt x="360931" y="398345"/>
                  <a:pt x="136989" y="350551"/>
                  <a:pt x="0" y="365125"/>
                </a:cubicBezTo>
                <a:cubicBezTo>
                  <a:pt x="-6542" y="274354"/>
                  <a:pt x="25978" y="15992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35431965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Électromagnétisme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F620149-ACEB-A8D4-AA6A-A6CDC7D2F7A7}"/>
              </a:ext>
            </a:extLst>
          </p:cNvPr>
          <p:cNvCxnSpPr>
            <a:cxnSpLocks/>
            <a:stCxn id="9" idx="2"/>
            <a:endCxn id="51" idx="0"/>
          </p:cNvCxnSpPr>
          <p:nvPr/>
        </p:nvCxnSpPr>
        <p:spPr>
          <a:xfrm>
            <a:off x="6773204" y="1656619"/>
            <a:ext cx="2102530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F134D0CE-B728-DB1E-3F9D-35F534F92F85}"/>
              </a:ext>
            </a:extLst>
          </p:cNvPr>
          <p:cNvSpPr txBox="1"/>
          <p:nvPr/>
        </p:nvSpPr>
        <p:spPr>
          <a:xfrm>
            <a:off x="7625460" y="2138887"/>
            <a:ext cx="949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Photons 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D1EEE8AF-9FA3-F21C-E281-A0078A7929EA}"/>
              </a:ext>
            </a:extLst>
          </p:cNvPr>
          <p:cNvSpPr/>
          <p:nvPr/>
        </p:nvSpPr>
        <p:spPr>
          <a:xfrm>
            <a:off x="2405389" y="2663757"/>
            <a:ext cx="7670308" cy="615910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Nuage 76">
            <a:extLst>
              <a:ext uri="{FF2B5EF4-FFF2-40B4-BE49-F238E27FC236}">
                <a16:creationId xmlns:a16="http://schemas.microsoft.com/office/drawing/2014/main" id="{A264BBA6-565A-CCB4-609C-F48E720755E1}"/>
              </a:ext>
            </a:extLst>
          </p:cNvPr>
          <p:cNvSpPr/>
          <p:nvPr/>
        </p:nvSpPr>
        <p:spPr>
          <a:xfrm>
            <a:off x="9009691" y="1840170"/>
            <a:ext cx="2001913" cy="918091"/>
          </a:xfrm>
          <a:prstGeom prst="cloud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 interactions fondamentales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3B9D6FA-0516-44DF-CAFF-37A4842ABFB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73203" y="1656619"/>
            <a:ext cx="1" cy="110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7A78895-4806-6640-024F-45B6CE4E22BC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2826223" y="3144899"/>
            <a:ext cx="999595" cy="771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D5E068A-9ACC-F240-58AE-50EB2D4F269C}"/>
              </a:ext>
            </a:extLst>
          </p:cNvPr>
          <p:cNvCxnSpPr>
            <a:cxnSpLocks/>
          </p:cNvCxnSpPr>
          <p:nvPr/>
        </p:nvCxnSpPr>
        <p:spPr>
          <a:xfrm flipH="1">
            <a:off x="3630509" y="3144899"/>
            <a:ext cx="195309" cy="143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548388-1410-A48B-8C19-72A1B2A98A6F}"/>
                  </a:ext>
                </a:extLst>
              </p:cNvPr>
              <p:cNvSpPr/>
              <p:nvPr/>
            </p:nvSpPr>
            <p:spPr>
              <a:xfrm>
                <a:off x="2178769" y="3916382"/>
                <a:ext cx="1294908" cy="36512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548388-1410-A48B-8C19-72A1B2A98A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769" y="3916382"/>
                <a:ext cx="1294908" cy="3651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0DCA97-5F6E-817D-9E88-C06C279D6AEA}"/>
                  </a:ext>
                </a:extLst>
              </p:cNvPr>
              <p:cNvSpPr/>
              <p:nvPr/>
            </p:nvSpPr>
            <p:spPr>
              <a:xfrm>
                <a:off x="2918075" y="4564487"/>
                <a:ext cx="1815484" cy="63689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Énergie cinétique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0DCA97-5F6E-817D-9E88-C06C279D6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075" y="4564487"/>
                <a:ext cx="1815484" cy="636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97F2AC-3C0A-F20F-D976-FBC4D445BABC}"/>
                  </a:ext>
                </a:extLst>
              </p:cNvPr>
              <p:cNvSpPr/>
              <p:nvPr/>
            </p:nvSpPr>
            <p:spPr>
              <a:xfrm>
                <a:off x="3825818" y="3898691"/>
                <a:ext cx="1668746" cy="51797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Énergie potentielle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1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1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𝑚𝑔h</m:t>
                      </m:r>
                    </m:oMath>
                  </m:oMathPara>
                </a14:m>
                <a:endParaRPr lang="fr-FR" sz="11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FR" sz="1000" dirty="0">
                    <a:solidFill>
                      <a:schemeClr val="tx1"/>
                    </a:solidFill>
                  </a:rPr>
                  <a:t>Ondes gravitationnelles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97F2AC-3C0A-F20F-D976-FBC4D445B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818" y="3898691"/>
                <a:ext cx="1668746" cy="517979"/>
              </a:xfrm>
              <a:prstGeom prst="rect">
                <a:avLst/>
              </a:prstGeom>
              <a:blipFill>
                <a:blip r:embed="rId5"/>
                <a:stretch>
                  <a:fillRect t="-6818" b="-11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43B13E5-6B56-8BBE-A61A-FBDD5FFFAE66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825818" y="3144899"/>
            <a:ext cx="834373" cy="753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421FFC4-510A-1CD8-DB59-C58E0614E6BF}"/>
              </a:ext>
            </a:extLst>
          </p:cNvPr>
          <p:cNvSpPr txBox="1"/>
          <p:nvPr/>
        </p:nvSpPr>
        <p:spPr>
          <a:xfrm>
            <a:off x="7439025" y="263739"/>
            <a:ext cx="3580039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L’énergie gravitationnelle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5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30" grpId="0" animBg="1"/>
      <p:bldP spid="32" grpId="0"/>
      <p:bldP spid="51" grpId="0" animBg="1"/>
      <p:bldP spid="55" grpId="0"/>
      <p:bldP spid="76" grpId="0" animBg="1"/>
      <p:bldP spid="77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394469-A957-3D13-0AC3-F0BE9FB6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887" y="6113479"/>
            <a:ext cx="7621984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EC978E-56FC-3AE0-EB0B-E3979AD4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1821B6-8E94-F27F-2779-385562371E03}"/>
              </a:ext>
            </a:extLst>
          </p:cNvPr>
          <p:cNvSpPr txBox="1"/>
          <p:nvPr/>
        </p:nvSpPr>
        <p:spPr>
          <a:xfrm>
            <a:off x="8161398" y="357065"/>
            <a:ext cx="410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L’énergie gravitationnelle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7C90A9-874C-379D-EAD3-A890188BE1AA}"/>
              </a:ext>
            </a:extLst>
          </p:cNvPr>
          <p:cNvSpPr txBox="1"/>
          <p:nvPr/>
        </p:nvSpPr>
        <p:spPr>
          <a:xfrm>
            <a:off x="2025707" y="888851"/>
            <a:ext cx="4100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Toujours attractive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La plus faible des « forces »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ED05815-935F-B3AF-7323-B04507175EDE}"/>
              </a:ext>
            </a:extLst>
          </p:cNvPr>
          <p:cNvGrpSpPr/>
          <p:nvPr/>
        </p:nvGrpSpPr>
        <p:grpSpPr>
          <a:xfrm>
            <a:off x="7799294" y="3039284"/>
            <a:ext cx="2563906" cy="2310289"/>
            <a:chOff x="7799294" y="3039284"/>
            <a:chExt cx="2563906" cy="2310289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211292E-BA4B-7931-12C4-FC6D0B124F25}"/>
                </a:ext>
              </a:extLst>
            </p:cNvPr>
            <p:cNvGrpSpPr/>
            <p:nvPr/>
          </p:nvGrpSpPr>
          <p:grpSpPr>
            <a:xfrm>
              <a:off x="7984849" y="3562504"/>
              <a:ext cx="2203280" cy="1787069"/>
              <a:chOff x="7368990" y="3287883"/>
              <a:chExt cx="2203280" cy="1787069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E0E46CD0-5727-BFD2-5214-6EBAC08AE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68990" y="3287883"/>
                <a:ext cx="2095500" cy="1571625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9DE853C-72C7-4FDA-34C2-D0C36B80DE41}"/>
                  </a:ext>
                </a:extLst>
              </p:cNvPr>
              <p:cNvSpPr txBox="1"/>
              <p:nvPr/>
            </p:nvSpPr>
            <p:spPr>
              <a:xfrm>
                <a:off x="7368990" y="4859508"/>
                <a:ext cx="220328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err="1">
                    <a:hlinkClick r:id="rId3"/>
                  </a:rPr>
                  <a:t>Wikipedia</a:t>
                </a:r>
                <a:r>
                  <a:rPr lang="fr-FR" sz="800" dirty="0"/>
                  <a:t>  crédit </a:t>
                </a:r>
                <a:r>
                  <a:rPr lang="fr-FR" sz="800" i="1" dirty="0" err="1"/>
                  <a:t>Jean-Pol</a:t>
                </a:r>
                <a:r>
                  <a:rPr lang="fr-FR" sz="800" i="1" dirty="0"/>
                  <a:t> GRANDMONT</a:t>
                </a:r>
                <a:endParaRPr lang="fr-FR" sz="800" dirty="0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19EEB65-DD54-684D-EB37-D567190D1972}"/>
                </a:ext>
              </a:extLst>
            </p:cNvPr>
            <p:cNvSpPr txBox="1"/>
            <p:nvPr/>
          </p:nvSpPr>
          <p:spPr>
            <a:xfrm>
              <a:off x="7799294" y="3039284"/>
              <a:ext cx="2563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Source d’énergie sur Terre (cycle de l’eau)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45BD26C-7CE8-CA5C-69D2-CDFD65A11021}"/>
              </a:ext>
            </a:extLst>
          </p:cNvPr>
          <p:cNvSpPr txBox="1"/>
          <p:nvPr/>
        </p:nvSpPr>
        <p:spPr>
          <a:xfrm>
            <a:off x="2025707" y="2281808"/>
            <a:ext cx="258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Structure l’univers aux grandes échelles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0A9A73-2A85-62BD-0EBD-5223E88F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B4513B9-5026-D800-5182-4B23223B0BC7}"/>
              </a:ext>
            </a:extLst>
          </p:cNvPr>
          <p:cNvGrpSpPr/>
          <p:nvPr/>
        </p:nvGrpSpPr>
        <p:grpSpPr>
          <a:xfrm>
            <a:off x="4772369" y="1842374"/>
            <a:ext cx="3173469" cy="2380710"/>
            <a:chOff x="4987929" y="2499458"/>
            <a:chExt cx="3173469" cy="238071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C07A1A11-E924-D924-765F-F896A586C7F0}"/>
                </a:ext>
              </a:extLst>
            </p:cNvPr>
            <p:cNvGrpSpPr/>
            <p:nvPr/>
          </p:nvGrpSpPr>
          <p:grpSpPr>
            <a:xfrm>
              <a:off x="5191936" y="2783520"/>
              <a:ext cx="2244291" cy="2096648"/>
              <a:chOff x="5350181" y="3337852"/>
              <a:chExt cx="2244291" cy="2096648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14AF0B61-AF1D-F07F-2384-DA0639CA0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0181" y="3337852"/>
                <a:ext cx="2244291" cy="1853293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7B8E1B7-F0BE-A184-40DD-2CCDC15EBBEE}"/>
                  </a:ext>
                </a:extLst>
              </p:cNvPr>
              <p:cNvSpPr txBox="1"/>
              <p:nvPr/>
            </p:nvSpPr>
            <p:spPr>
              <a:xfrm>
                <a:off x="5406444" y="5203668"/>
                <a:ext cx="218802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NASA/ESA -  Domaine public</a:t>
                </a: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076D168-0644-0AA7-2213-83A80620CEBB}"/>
                </a:ext>
              </a:extLst>
            </p:cNvPr>
            <p:cNvSpPr txBox="1"/>
            <p:nvPr/>
          </p:nvSpPr>
          <p:spPr>
            <a:xfrm>
              <a:off x="4987929" y="2499458"/>
              <a:ext cx="31734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</a:rPr>
                <a:t>Galaxie NGC4414 vue par Hubble 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214E2-FEC9-BBA0-D78B-56FA2A6363FD}"/>
              </a:ext>
            </a:extLst>
          </p:cNvPr>
          <p:cNvGrpSpPr/>
          <p:nvPr/>
        </p:nvGrpSpPr>
        <p:grpSpPr>
          <a:xfrm>
            <a:off x="1877061" y="3244790"/>
            <a:ext cx="2717224" cy="2280820"/>
            <a:chOff x="1877061" y="3244790"/>
            <a:chExt cx="2717224" cy="228082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2A298FE-0BE3-49C6-58F0-8985C1324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0575" y="3613210"/>
              <a:ext cx="2613710" cy="1470212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52B59BB-2821-401A-0DE7-FFEC3EE4AF0E}"/>
                </a:ext>
              </a:extLst>
            </p:cNvPr>
            <p:cNvSpPr txBox="1"/>
            <p:nvPr/>
          </p:nvSpPr>
          <p:spPr>
            <a:xfrm>
              <a:off x="1877061" y="3244790"/>
              <a:ext cx="23351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</a:rPr>
                <a:t>Le système solaire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79FCE72-EF5D-4F17-4BBB-5206D07CBC1A}"/>
                </a:ext>
              </a:extLst>
            </p:cNvPr>
            <p:cNvSpPr txBox="1"/>
            <p:nvPr/>
          </p:nvSpPr>
          <p:spPr>
            <a:xfrm>
              <a:off x="1980575" y="5156278"/>
              <a:ext cx="2613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Wikipédia –par </a:t>
              </a:r>
              <a:r>
                <a:rPr lang="fr-FR" sz="900" dirty="0" err="1"/>
                <a:t>CactiStaccingCrane</a:t>
              </a:r>
              <a:r>
                <a:rPr lang="fr-FR" sz="900" dirty="0"/>
                <a:t> CC A-SA 4.0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9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C9FD6-C136-7C7D-8D43-D0B3A6611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632BF1F-C8DA-775A-5A51-B57D7C44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3102" y="6077639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6A525F-6552-A8CC-1754-1F011D62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A2221E-CBA0-682E-C76F-8D5F60572883}"/>
              </a:ext>
            </a:extLst>
          </p:cNvPr>
          <p:cNvSpPr txBox="1"/>
          <p:nvPr/>
        </p:nvSpPr>
        <p:spPr>
          <a:xfrm>
            <a:off x="8340437" y="357065"/>
            <a:ext cx="309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L’énergie gravitationnelle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8316DF-3A23-8A88-884E-175EFF946AE1}"/>
              </a:ext>
            </a:extLst>
          </p:cNvPr>
          <p:cNvSpPr txBox="1"/>
          <p:nvPr/>
        </p:nvSpPr>
        <p:spPr>
          <a:xfrm>
            <a:off x="2503055" y="1265382"/>
            <a:ext cx="365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Vision classique (Newton 1680)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086589-F954-6F95-97D6-4A50EF75D057}"/>
                  </a:ext>
                </a:extLst>
              </p:cNvPr>
              <p:cNvSpPr txBox="1"/>
              <p:nvPr/>
            </p:nvSpPr>
            <p:spPr>
              <a:xfrm>
                <a:off x="4421841" y="1761423"/>
                <a:ext cx="5737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086589-F954-6F95-97D6-4A50EF75D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841" y="1761423"/>
                <a:ext cx="57374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D9E5885D-ADD4-1107-FF1D-1A68C9843017}"/>
              </a:ext>
            </a:extLst>
          </p:cNvPr>
          <p:cNvSpPr txBox="1"/>
          <p:nvPr/>
        </p:nvSpPr>
        <p:spPr>
          <a:xfrm>
            <a:off x="6902924" y="2198036"/>
            <a:ext cx="434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À nos échelles, l’approximation de Newton est largement suffisante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FE4BA7-230F-3183-99EF-C42D8D2A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12778" y="5136747"/>
            <a:ext cx="1021840" cy="370171"/>
          </a:xfr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2E1BDBF-F525-41F4-AB31-59A80A0CCE97}"/>
              </a:ext>
            </a:extLst>
          </p:cNvPr>
          <p:cNvGrpSpPr/>
          <p:nvPr/>
        </p:nvGrpSpPr>
        <p:grpSpPr>
          <a:xfrm>
            <a:off x="6980355" y="2879755"/>
            <a:ext cx="3943343" cy="2232119"/>
            <a:chOff x="6980355" y="2879755"/>
            <a:chExt cx="3943343" cy="2232119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541859C8-1C8F-0C04-F235-29432A241BC6}"/>
                </a:ext>
              </a:extLst>
            </p:cNvPr>
            <p:cNvGrpSpPr/>
            <p:nvPr/>
          </p:nvGrpSpPr>
          <p:grpSpPr>
            <a:xfrm>
              <a:off x="6980355" y="2879755"/>
              <a:ext cx="3943343" cy="2232119"/>
              <a:chOff x="6865640" y="3964264"/>
              <a:chExt cx="3943343" cy="2232119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406B5415-3A63-9513-C6C1-6C09A839BF3E}"/>
                  </a:ext>
                </a:extLst>
              </p:cNvPr>
              <p:cNvGrpSpPr/>
              <p:nvPr/>
            </p:nvGrpSpPr>
            <p:grpSpPr>
              <a:xfrm>
                <a:off x="7916973" y="4001096"/>
                <a:ext cx="2892010" cy="1829483"/>
                <a:chOff x="7864598" y="4001096"/>
                <a:chExt cx="2758015" cy="1829483"/>
              </a:xfrm>
            </p:grpSpPr>
            <p:cxnSp>
              <p:nvCxnSpPr>
                <p:cNvPr id="29" name="Connecteur droit avec flèche 28">
                  <a:extLst>
                    <a:ext uri="{FF2B5EF4-FFF2-40B4-BE49-F238E27FC236}">
                      <a16:creationId xmlns:a16="http://schemas.microsoft.com/office/drawing/2014/main" id="{806E770E-5983-7447-3D06-A9E699F060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64598" y="4548231"/>
                  <a:ext cx="1745934" cy="72205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D7A0E0C7-F8E9-458E-86BF-417D091213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0907353">
                  <a:off x="8915664" y="4202069"/>
                  <a:ext cx="1297103" cy="89131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ZoneTexte 32">
                      <a:extLst>
                        <a:ext uri="{FF2B5EF4-FFF2-40B4-BE49-F238E27FC236}">
                          <a16:creationId xmlns:a16="http://schemas.microsoft.com/office/drawing/2014/main" id="{D13FFAEB-C178-EA9B-ED6E-EA2734F7CB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64692" y="5473045"/>
                      <a:ext cx="2257921" cy="35753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𝑝𝑜𝑡</m:t>
                                </m:r>
                              </m:sub>
                            </m:sSub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𝑚𝑔h</m:t>
                            </m:r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≅9,8 </m:t>
                            </m:r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ZoneTexte 32">
                      <a:extLst>
                        <a:ext uri="{FF2B5EF4-FFF2-40B4-BE49-F238E27FC236}">
                          <a16:creationId xmlns:a16="http://schemas.microsoft.com/office/drawing/2014/main" id="{D13FFAEB-C178-EA9B-ED6E-EA2734F7CB3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64692" y="5473045"/>
                      <a:ext cx="2257921" cy="35753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68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ZoneTexte 33">
                      <a:extLst>
                        <a:ext uri="{FF2B5EF4-FFF2-40B4-BE49-F238E27FC236}">
                          <a16:creationId xmlns:a16="http://schemas.microsoft.com/office/drawing/2014/main" id="{5C186F40-5D81-C37F-8A9B-730911607B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56585" y="4478451"/>
                      <a:ext cx="27342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oMath>
                        </m:oMathPara>
                      </a14:m>
                      <a:endParaRPr lang="fr-FR" sz="1600" dirty="0"/>
                    </a:p>
                  </p:txBody>
                </p:sp>
              </mc:Choice>
              <mc:Fallback xmlns="">
                <p:sp>
                  <p:nvSpPr>
                    <p:cNvPr id="34" name="ZoneTexte 33">
                      <a:extLst>
                        <a:ext uri="{FF2B5EF4-FFF2-40B4-BE49-F238E27FC236}">
                          <a16:creationId xmlns:a16="http://schemas.microsoft.com/office/drawing/2014/main" id="{5C186F40-5D81-C37F-8A9B-730911607B1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56585" y="4478451"/>
                      <a:ext cx="273423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3457B7D2-987F-DF30-69E8-51BCCC698D62}"/>
                    </a:ext>
                  </a:extLst>
                </p:cNvPr>
                <p:cNvSpPr txBox="1"/>
                <p:nvPr/>
              </p:nvSpPr>
              <p:spPr>
                <a:xfrm>
                  <a:off x="8593296" y="4001096"/>
                  <a:ext cx="169710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/>
                    <a:t>Satellite de masse </a:t>
                  </a:r>
                  <a:r>
                    <a:rPr lang="fr-FR" sz="1100" i="1" dirty="0"/>
                    <a:t>m</a:t>
                  </a: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23B5B45-36DB-6906-9E57-A6D0FE3C82B8}"/>
                  </a:ext>
                </a:extLst>
              </p:cNvPr>
              <p:cNvSpPr/>
              <p:nvPr/>
            </p:nvSpPr>
            <p:spPr>
              <a:xfrm>
                <a:off x="6865640" y="3964264"/>
                <a:ext cx="3917576" cy="223211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4821478-12A1-2995-9E55-BF82284E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5320" r="19412"/>
            <a:stretch>
              <a:fillRect/>
            </a:stretch>
          </p:blipFill>
          <p:spPr>
            <a:xfrm>
              <a:off x="7063531" y="3519857"/>
              <a:ext cx="1323465" cy="1496634"/>
            </a:xfrm>
            <a:prstGeom prst="rect">
              <a:avLst/>
            </a:prstGeom>
            <a:effectLst>
              <a:softEdge rad="203200"/>
            </a:effectLst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A7C0BE5-3449-4F3B-AF99-1E6D7C5779A3}"/>
              </a:ext>
            </a:extLst>
          </p:cNvPr>
          <p:cNvSpPr txBox="1"/>
          <p:nvPr/>
        </p:nvSpPr>
        <p:spPr>
          <a:xfrm>
            <a:off x="7175851" y="2968360"/>
            <a:ext cx="1278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Planète Terre – NASA – Domaine public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AAE9910-6C70-933A-437A-8E0C2719CE02}"/>
              </a:ext>
            </a:extLst>
          </p:cNvPr>
          <p:cNvGrpSpPr/>
          <p:nvPr/>
        </p:nvGrpSpPr>
        <p:grpSpPr>
          <a:xfrm>
            <a:off x="3040196" y="1639452"/>
            <a:ext cx="3096638" cy="1410241"/>
            <a:chOff x="3066357" y="1555263"/>
            <a:chExt cx="3096638" cy="1410241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EF5CB78-5E32-7695-5D8D-F8B480FFFCB1}"/>
                </a:ext>
              </a:extLst>
            </p:cNvPr>
            <p:cNvSpPr/>
            <p:nvPr/>
          </p:nvSpPr>
          <p:spPr>
            <a:xfrm>
              <a:off x="3066357" y="2028966"/>
              <a:ext cx="680463" cy="635234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/>
                <a:t>Terre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7CF401A-6A12-794A-9D22-F515CC59502D}"/>
                </a:ext>
              </a:extLst>
            </p:cNvPr>
            <p:cNvSpPr/>
            <p:nvPr/>
          </p:nvSpPr>
          <p:spPr>
            <a:xfrm>
              <a:off x="5665694" y="1804367"/>
              <a:ext cx="268941" cy="307264"/>
            </a:xfrm>
            <a:prstGeom prst="ellipse">
              <a:avLst/>
            </a:prstGeom>
            <a:blipFill>
              <a:blip r:embed="rId13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01F1C6C-22B8-AD7A-C1A8-65E65E49D13E}"/>
                </a:ext>
              </a:extLst>
            </p:cNvPr>
            <p:cNvCxnSpPr/>
            <p:nvPr/>
          </p:nvCxnSpPr>
          <p:spPr>
            <a:xfrm flipV="1">
              <a:off x="3550023" y="1957999"/>
              <a:ext cx="2250141" cy="38115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0D052B3-DE31-1F97-3BCF-6E04D666796A}"/>
                    </a:ext>
                  </a:extLst>
                </p:cNvPr>
                <p:cNvSpPr txBox="1"/>
                <p:nvPr/>
              </p:nvSpPr>
              <p:spPr>
                <a:xfrm>
                  <a:off x="5580529" y="2066217"/>
                  <a:ext cx="5737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0D052B3-DE31-1F97-3BCF-6E04D6667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529" y="2066217"/>
                  <a:ext cx="573741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D63B480-0FD9-160C-ADF7-737971B9734B}"/>
                    </a:ext>
                  </a:extLst>
                </p:cNvPr>
                <p:cNvSpPr txBox="1"/>
                <p:nvPr/>
              </p:nvSpPr>
              <p:spPr>
                <a:xfrm>
                  <a:off x="3322278" y="2596172"/>
                  <a:ext cx="5737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8D63B480-0FD9-160C-ADF7-737971B97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2278" y="2596172"/>
                  <a:ext cx="573741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25BA37B-806E-59EC-793E-F9DECEC4B8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1900" y="2225922"/>
              <a:ext cx="484094" cy="7389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894B6009-945D-F898-7EF1-877889D26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1429" y="1991716"/>
              <a:ext cx="511676" cy="7450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0C41FF47-0A9E-871D-C23C-78D2E4F510AD}"/>
                    </a:ext>
                  </a:extLst>
                </p:cNvPr>
                <p:cNvSpPr txBox="1"/>
                <p:nvPr/>
              </p:nvSpPr>
              <p:spPr>
                <a:xfrm>
                  <a:off x="4315118" y="2327331"/>
                  <a:ext cx="1847877" cy="368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𝑇𝐿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0C41FF47-0A9E-871D-C23C-78D2E4F51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5118" y="2327331"/>
                  <a:ext cx="1847877" cy="368947"/>
                </a:xfrm>
                <a:prstGeom prst="rect">
                  <a:avLst/>
                </a:prstGeom>
                <a:blipFill>
                  <a:blip r:embed="rId16"/>
                  <a:stretch>
                    <a:fillRect l="-1320" b="-1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6C0C13F-1217-0E5A-359C-7757EBC0C5EF}"/>
                </a:ext>
              </a:extLst>
            </p:cNvPr>
            <p:cNvSpPr txBox="1"/>
            <p:nvPr/>
          </p:nvSpPr>
          <p:spPr>
            <a:xfrm>
              <a:off x="5487974" y="1555263"/>
              <a:ext cx="6662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Lune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6E1E5E-E69B-0CC0-C3A1-140A1FA7AF98}"/>
              </a:ext>
            </a:extLst>
          </p:cNvPr>
          <p:cNvGrpSpPr/>
          <p:nvPr/>
        </p:nvGrpSpPr>
        <p:grpSpPr>
          <a:xfrm>
            <a:off x="2431337" y="3163709"/>
            <a:ext cx="3691557" cy="2809392"/>
            <a:chOff x="2431337" y="3163709"/>
            <a:chExt cx="3691557" cy="2809392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4924506-5FC6-81A9-D795-92804F2D7A5C}"/>
                </a:ext>
              </a:extLst>
            </p:cNvPr>
            <p:cNvSpPr txBox="1"/>
            <p:nvPr/>
          </p:nvSpPr>
          <p:spPr>
            <a:xfrm>
              <a:off x="2431337" y="3163709"/>
              <a:ext cx="36915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Vision relativiste  (Einstein 1917)</a:t>
              </a:r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227543F0-47E5-C8A4-C1E4-3B2F33D59B76}"/>
                </a:ext>
              </a:extLst>
            </p:cNvPr>
            <p:cNvGrpSpPr/>
            <p:nvPr/>
          </p:nvGrpSpPr>
          <p:grpSpPr>
            <a:xfrm>
              <a:off x="2894679" y="3671478"/>
              <a:ext cx="3103585" cy="2301623"/>
              <a:chOff x="2894679" y="3671478"/>
              <a:chExt cx="3103585" cy="2301623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D3D15C05-DFE9-2032-BF4F-F83D41A29AA5}"/>
                  </a:ext>
                </a:extLst>
              </p:cNvPr>
              <p:cNvSpPr txBox="1"/>
              <p:nvPr/>
            </p:nvSpPr>
            <p:spPr>
              <a:xfrm>
                <a:off x="2960689" y="5449881"/>
                <a:ext cx="27797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2060"/>
                    </a:solidFill>
                  </a:rPr>
                  <a:t>D</a:t>
                </a:r>
                <a:r>
                  <a:rPr lang="fr-FR" sz="1200" dirty="0">
                    <a:solidFill>
                      <a:srgbClr val="002060"/>
                    </a:solidFill>
                  </a:rPr>
                  <a:t>éformation </a:t>
                </a:r>
                <a:r>
                  <a:rPr lang="fr-FR" sz="1200" dirty="0"/>
                  <a:t>de l’espace-temps autour de la Terre (analogie)</a:t>
                </a:r>
              </a:p>
            </p:txBody>
          </p:sp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A6E7CD66-6469-88D6-EECB-4FEF7176D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17742" r="24377" b="2814"/>
              <a:stretch>
                <a:fillRect/>
              </a:stretch>
            </p:blipFill>
            <p:spPr>
              <a:xfrm>
                <a:off x="2894679" y="3671478"/>
                <a:ext cx="2845786" cy="1784376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195E8C5-6AF3-5E71-31D5-2E7B27AC3E62}"/>
                  </a:ext>
                </a:extLst>
              </p:cNvPr>
              <p:cNvSpPr txBox="1"/>
              <p:nvPr/>
            </p:nvSpPr>
            <p:spPr>
              <a:xfrm rot="5400000">
                <a:off x="4939566" y="4527500"/>
                <a:ext cx="1901952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800" dirty="0"/>
                  <a:t>Wikipédia – by </a:t>
                </a:r>
                <a:r>
                  <a:rPr lang="fr-FR" sz="800" dirty="0" err="1"/>
                  <a:t>Mysid</a:t>
                </a:r>
                <a:r>
                  <a:rPr lang="fr-FR" sz="800" dirty="0"/>
                  <a:t> - CC A SA 4.0</a:t>
                </a: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4F30008E-B34C-A007-6A7A-33216B76A7C6}"/>
                  </a:ext>
                </a:extLst>
              </p:cNvPr>
              <p:cNvSpPr/>
              <p:nvPr/>
            </p:nvSpPr>
            <p:spPr>
              <a:xfrm>
                <a:off x="5137514" y="4268174"/>
                <a:ext cx="268941" cy="307264"/>
              </a:xfrm>
              <a:prstGeom prst="ellipse">
                <a:avLst/>
              </a:prstGeom>
              <a:blipFill>
                <a:blip r:embed="rId13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95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9EC776-39E8-C823-781F-B484F383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887" y="6131603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764069-EA85-CDF7-8F26-717ADE4C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30FCB6-ED85-C9DA-EB12-1678C1A92E3A}"/>
              </a:ext>
            </a:extLst>
          </p:cNvPr>
          <p:cNvSpPr txBox="1"/>
          <p:nvPr/>
        </p:nvSpPr>
        <p:spPr>
          <a:xfrm>
            <a:off x="8340437" y="357065"/>
            <a:ext cx="309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gravitationnelle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A9BFF2-6FA7-8D3B-5C77-13DF0BEE2A9B}"/>
              </a:ext>
            </a:extLst>
          </p:cNvPr>
          <p:cNvSpPr txBox="1"/>
          <p:nvPr/>
        </p:nvSpPr>
        <p:spPr>
          <a:xfrm>
            <a:off x="2172463" y="900648"/>
            <a:ext cx="824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Interaction très faible, nécessite des masses très importantes (cycle de l’eau,…)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7981B2-7FDA-04AE-1738-621904C72DDD}"/>
              </a:ext>
            </a:extLst>
          </p:cNvPr>
          <p:cNvGrpSpPr/>
          <p:nvPr/>
        </p:nvGrpSpPr>
        <p:grpSpPr>
          <a:xfrm>
            <a:off x="2172462" y="3541224"/>
            <a:ext cx="2865288" cy="1720145"/>
            <a:chOff x="2307347" y="3324272"/>
            <a:chExt cx="2865288" cy="17201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EF92A9-1978-5A6D-8AA5-B83E974F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7347" y="3324272"/>
              <a:ext cx="2293923" cy="159703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E033B54-DB5D-7C2A-4785-2B5E2B334C67}"/>
                </a:ext>
              </a:extLst>
            </p:cNvPr>
            <p:cNvSpPr txBox="1"/>
            <p:nvPr/>
          </p:nvSpPr>
          <p:spPr>
            <a:xfrm>
              <a:off x="3881718" y="4798196"/>
              <a:ext cx="12909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3" action="ppaction://hlinkfile"/>
                </a:rPr>
                <a:t>Pinterest</a:t>
              </a:r>
              <a:endParaRPr lang="fr-FR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E9541BD-5344-42B2-600E-A2FC5E65233F}"/>
                  </a:ext>
                </a:extLst>
              </p:cNvPr>
              <p:cNvSpPr txBox="1"/>
              <p:nvPr/>
            </p:nvSpPr>
            <p:spPr>
              <a:xfrm>
                <a:off x="7061758" y="4116989"/>
                <a:ext cx="4639072" cy="157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Exemple : </a:t>
                </a:r>
              </a:p>
              <a:p>
                <a:r>
                  <a:rPr lang="fr-FR" sz="1200" dirty="0"/>
                  <a:t>Stocker </a:t>
                </a:r>
                <a14:m>
                  <m:oMath xmlns:m="http://schemas.openxmlformats.org/officeDocument/2006/math"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=10 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𝑀𝑊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/>
                  <a:t>de puissance électrique</a:t>
                </a:r>
                <a:r>
                  <a:rPr lang="fr-FR" sz="1200" dirty="0">
                    <a:solidFill>
                      <a:srgbClr val="FF0000"/>
                    </a:solidFill>
                  </a:rPr>
                  <a:t>**</a:t>
                </a:r>
                <a:r>
                  <a:rPr lang="fr-FR" sz="1200" dirty="0"/>
                  <a:t> dans un barrage de 100 mètres de hauteur 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𝑔h</m:t>
                        </m:r>
                      </m:den>
                    </m:f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10∗100</m:t>
                        </m:r>
                      </m:den>
                    </m:f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FR" sz="1400" dirty="0"/>
                  <a:t> ; </a:t>
                </a:r>
                <a:r>
                  <a:rPr lang="fr-FR" sz="1400" dirty="0">
                    <a:solidFill>
                      <a:srgbClr val="FF0000"/>
                    </a:solidFill>
                  </a:rPr>
                  <a:t>soit 10 m</a:t>
                </a:r>
                <a:r>
                  <a:rPr lang="fr-FR" sz="1400" baseline="30000" dirty="0">
                    <a:solidFill>
                      <a:srgbClr val="FF0000"/>
                    </a:solidFill>
                  </a:rPr>
                  <a:t>3</a:t>
                </a:r>
                <a:r>
                  <a:rPr lang="fr-FR" sz="1400" dirty="0">
                    <a:solidFill>
                      <a:srgbClr val="FF0000"/>
                    </a:solidFill>
                  </a:rPr>
                  <a:t>/s</a:t>
                </a:r>
              </a:p>
              <a:p>
                <a:r>
                  <a:rPr lang="fr-FR" sz="1200" dirty="0"/>
                  <a:t>Sans compter les pertes (frottements, chaleur,…), 10 à 20%</a:t>
                </a:r>
              </a:p>
              <a:p>
                <a:endParaRPr lang="fr-FR" sz="1200" dirty="0"/>
              </a:p>
              <a:p>
                <a:r>
                  <a:rPr lang="fr-FR" sz="1200" dirty="0">
                    <a:solidFill>
                      <a:srgbClr val="FF0000"/>
                    </a:solidFill>
                  </a:rPr>
                  <a:t>**</a:t>
                </a:r>
                <a:r>
                  <a:rPr lang="fr-FR" sz="1200" dirty="0"/>
                  <a:t> </a:t>
                </a:r>
                <a:r>
                  <a:rPr lang="fr-FR" sz="1050" dirty="0"/>
                  <a:t>puissance moyenne d’un parc éolien terrestre</a:t>
                </a:r>
                <a:endParaRPr lang="fr-FR" sz="12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E9541BD-5344-42B2-600E-A2FC5E652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758" y="4116989"/>
                <a:ext cx="4639072" cy="1579535"/>
              </a:xfrm>
              <a:prstGeom prst="rect">
                <a:avLst/>
              </a:prstGeom>
              <a:blipFill>
                <a:blip r:embed="rId4"/>
                <a:stretch>
                  <a:fillRect b="-1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C5ACE52-CE3F-1EC4-4446-6E3B4EC8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14056F5-F893-0CC8-208F-5433E3A0406E}"/>
              </a:ext>
            </a:extLst>
          </p:cNvPr>
          <p:cNvGrpSpPr/>
          <p:nvPr/>
        </p:nvGrpSpPr>
        <p:grpSpPr>
          <a:xfrm>
            <a:off x="7317911" y="1502228"/>
            <a:ext cx="3683681" cy="2572502"/>
            <a:chOff x="6562292" y="1658471"/>
            <a:chExt cx="3683681" cy="257250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5C3AC82-57AE-ED39-DF5E-1AD86C456CF5}"/>
                </a:ext>
              </a:extLst>
            </p:cNvPr>
            <p:cNvGrpSpPr/>
            <p:nvPr/>
          </p:nvGrpSpPr>
          <p:grpSpPr>
            <a:xfrm>
              <a:off x="6562292" y="1658471"/>
              <a:ext cx="3683681" cy="2359129"/>
              <a:chOff x="6562292" y="1658471"/>
              <a:chExt cx="3683681" cy="2359129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AD28968E-22B4-F264-09BB-51F8DA673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2292" y="2054724"/>
                <a:ext cx="3683681" cy="1962876"/>
              </a:xfrm>
              <a:prstGeom prst="rect">
                <a:avLst/>
              </a:prstGeom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0951D15-DA9A-1650-CD07-13144E3D7BE9}"/>
                  </a:ext>
                </a:extLst>
              </p:cNvPr>
              <p:cNvSpPr txBox="1"/>
              <p:nvPr/>
            </p:nvSpPr>
            <p:spPr>
              <a:xfrm>
                <a:off x="6562292" y="1658471"/>
                <a:ext cx="36495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</a:rPr>
                  <a:t>Stockage gravitationnel de l’énergie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0C05FC-0DE7-A03D-C213-F7D4492D8906}"/>
                </a:ext>
              </a:extLst>
            </p:cNvPr>
            <p:cNvSpPr txBox="1"/>
            <p:nvPr/>
          </p:nvSpPr>
          <p:spPr>
            <a:xfrm>
              <a:off x="6944604" y="4000141"/>
              <a:ext cx="288495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https://www.connaissancedesenergies.org/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51C4A54-3511-B062-CBD9-DE75AC9E0CF3}"/>
              </a:ext>
            </a:extLst>
          </p:cNvPr>
          <p:cNvGrpSpPr/>
          <p:nvPr/>
        </p:nvGrpSpPr>
        <p:grpSpPr>
          <a:xfrm>
            <a:off x="2261701" y="1454009"/>
            <a:ext cx="3671253" cy="1726688"/>
            <a:chOff x="2261701" y="1454009"/>
            <a:chExt cx="3671253" cy="17266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5DE2F84-0A32-F89C-D898-9818A28A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1172" y="1753998"/>
              <a:ext cx="2728728" cy="1218012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64302C0-E7B1-F83D-0D97-9734C1595ECF}"/>
                </a:ext>
              </a:extLst>
            </p:cNvPr>
            <p:cNvSpPr txBox="1"/>
            <p:nvPr/>
          </p:nvSpPr>
          <p:spPr>
            <a:xfrm>
              <a:off x="2261701" y="2965253"/>
              <a:ext cx="189119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Wikipédia par </a:t>
              </a:r>
              <a:r>
                <a:rPr lang="fr-FR" sz="8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versgui</a:t>
              </a:r>
              <a:r>
                <a:rPr lang="fr-FR" sz="8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– CC A-SA 3.0</a:t>
              </a:r>
              <a:endParaRPr lang="fr-FR" sz="800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E583A28-59EE-22C3-D434-0D13451ED65D}"/>
                </a:ext>
              </a:extLst>
            </p:cNvPr>
            <p:cNvSpPr txBox="1"/>
            <p:nvPr/>
          </p:nvSpPr>
          <p:spPr>
            <a:xfrm>
              <a:off x="2313667" y="1454009"/>
              <a:ext cx="361928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Barrage de </a:t>
              </a:r>
              <a:r>
                <a:rPr lang="fr-FR" sz="1100" b="0" i="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Roselend</a:t>
              </a:r>
              <a:endParaRPr lang="fr-FR" sz="11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7D6A817-D308-EC47-17DA-C008098074E2}"/>
              </a:ext>
            </a:extLst>
          </p:cNvPr>
          <p:cNvSpPr txBox="1"/>
          <p:nvPr/>
        </p:nvSpPr>
        <p:spPr>
          <a:xfrm>
            <a:off x="2235619" y="5138258"/>
            <a:ext cx="18911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Wikipédia par </a:t>
            </a:r>
            <a:r>
              <a:rPr lang="fr-FR" sz="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Calips</a:t>
            </a:r>
            <a:r>
              <a:rPr lang="fr-FR" sz="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– CC A-SA 3.0</a:t>
            </a:r>
            <a:endParaRPr lang="fr-FR" sz="8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40B6D74-1260-AAED-E6FA-2FD1C988F087}"/>
              </a:ext>
            </a:extLst>
          </p:cNvPr>
          <p:cNvSpPr txBox="1"/>
          <p:nvPr/>
        </p:nvSpPr>
        <p:spPr>
          <a:xfrm>
            <a:off x="2235619" y="3352800"/>
            <a:ext cx="17077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Moulin à marée - Bréhat</a:t>
            </a:r>
            <a:endParaRPr lang="fr-FR" sz="1100" dirty="0">
              <a:solidFill>
                <a:srgbClr val="002060"/>
              </a:solidFill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2102573-BC1A-3A1E-6E3A-35887F8FA123}"/>
              </a:ext>
            </a:extLst>
          </p:cNvPr>
          <p:cNvGrpSpPr/>
          <p:nvPr/>
        </p:nvGrpSpPr>
        <p:grpSpPr>
          <a:xfrm>
            <a:off x="4589775" y="3094070"/>
            <a:ext cx="2311721" cy="2838276"/>
            <a:chOff x="4465713" y="3305505"/>
            <a:chExt cx="2311721" cy="283827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11287277-2037-113F-B916-3DFC43CFA03F}"/>
                </a:ext>
              </a:extLst>
            </p:cNvPr>
            <p:cNvGrpSpPr/>
            <p:nvPr/>
          </p:nvGrpSpPr>
          <p:grpSpPr>
            <a:xfrm>
              <a:off x="4465713" y="3305505"/>
              <a:ext cx="2197147" cy="2476637"/>
              <a:chOff x="3205775" y="1794041"/>
              <a:chExt cx="4321012" cy="3976735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3C10BED1-3765-ACF1-D7B5-F4222FB98C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009" t="29688" r="30638" b="3400"/>
              <a:stretch/>
            </p:blipFill>
            <p:spPr>
              <a:xfrm>
                <a:off x="3205775" y="2507623"/>
                <a:ext cx="4195483" cy="3263153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2574511-138D-DF9D-34CF-05672F4ED3E9}"/>
                  </a:ext>
                </a:extLst>
              </p:cNvPr>
              <p:cNvSpPr txBox="1"/>
              <p:nvPr/>
            </p:nvSpPr>
            <p:spPr>
              <a:xfrm>
                <a:off x="3331304" y="1794041"/>
                <a:ext cx="4195483" cy="741295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2060"/>
                    </a:solidFill>
                  </a:rPr>
                  <a:t>Stockage gravitationnel de l’énergie</a:t>
                </a:r>
              </a:p>
            </p:txBody>
          </p:sp>
        </p:grp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972F25B5-FEC9-0FE5-D234-BD117F4C3107}"/>
                </a:ext>
              </a:extLst>
            </p:cNvPr>
            <p:cNvSpPr txBox="1"/>
            <p:nvPr/>
          </p:nvSpPr>
          <p:spPr>
            <a:xfrm>
              <a:off x="4465713" y="5759060"/>
              <a:ext cx="2311721" cy="38472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Gravitricity -</a:t>
              </a:r>
              <a:r>
                <a:rPr lang="fr-FR" sz="900" dirty="0"/>
                <a:t>https://www.revolution-energetique.com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5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F7F60-E174-D489-5D29-C0294CC3B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76A5BCC-73A2-AE6B-C5C2-CCB8A2B52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2E82B2E-B023-5EED-3010-FF0CD7AF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AB5AF1-AF56-4D16-6900-9FBD5ABCA6E5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45166B-3C18-65D5-1A90-418F6092138E}"/>
              </a:ext>
            </a:extLst>
          </p:cNvPr>
          <p:cNvSpPr txBox="1"/>
          <p:nvPr/>
        </p:nvSpPr>
        <p:spPr>
          <a:xfrm>
            <a:off x="2508069" y="1227909"/>
            <a:ext cx="8839200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L’énergie gravitationnelle, toujours attractive mais très faible, n’intervient que dans l’interaction entre les grandes masses (cosmologie)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D3C9CBD-B6C9-DA33-1FF0-F0802FCB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58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D9738-0C2F-02BC-B603-8254D032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1FBC8C5-2532-05B0-2346-771E374E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6EDDA5-491E-985C-4973-CD7CF2CA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A2F61A-59D3-EC59-56DD-A15D7071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9412" y="6027797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88851B-A39C-6A36-5685-DC3A96AA6FEF}"/>
              </a:ext>
            </a:extLst>
          </p:cNvPr>
          <p:cNvSpPr/>
          <p:nvPr/>
        </p:nvSpPr>
        <p:spPr>
          <a:xfrm>
            <a:off x="4800943" y="1417177"/>
            <a:ext cx="3959441" cy="22194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Mur de Planck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250E6DE-6687-6603-75D2-A272896217BB}"/>
              </a:ext>
            </a:extLst>
          </p:cNvPr>
          <p:cNvCxnSpPr>
            <a:cxnSpLocks/>
          </p:cNvCxnSpPr>
          <p:nvPr/>
        </p:nvCxnSpPr>
        <p:spPr>
          <a:xfrm flipH="1">
            <a:off x="3833277" y="1639119"/>
            <a:ext cx="2947386" cy="11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B03A94C-5845-2922-41B5-22FC178B2661}"/>
              </a:ext>
            </a:extLst>
          </p:cNvPr>
          <p:cNvSpPr txBox="1"/>
          <p:nvPr/>
        </p:nvSpPr>
        <p:spPr>
          <a:xfrm>
            <a:off x="3379036" y="2091396"/>
            <a:ext cx="203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Boson de Higgs</a:t>
            </a:r>
          </a:p>
          <a:p>
            <a:r>
              <a:rPr lang="fr-FR" sz="1200" dirty="0"/>
              <a:t>Courbure espace-temps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D3634E-66D7-93FE-6DD6-98725C6F48E9}"/>
              </a:ext>
            </a:extLst>
          </p:cNvPr>
          <p:cNvSpPr/>
          <p:nvPr/>
        </p:nvSpPr>
        <p:spPr>
          <a:xfrm>
            <a:off x="2816784" y="2766583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548906 w 2032987"/>
              <a:gd name="csY1" fmla="*/ 0 h 365125"/>
              <a:gd name="csX2" fmla="*/ 1057153 w 2032987"/>
              <a:gd name="csY2" fmla="*/ 0 h 365125"/>
              <a:gd name="csX3" fmla="*/ 1565400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24740 w 2032987"/>
              <a:gd name="csY6" fmla="*/ 365125 h 365125"/>
              <a:gd name="csX7" fmla="*/ 1016494 w 2032987"/>
              <a:gd name="csY7" fmla="*/ 365125 h 365125"/>
              <a:gd name="csX8" fmla="*/ 528577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89681" y="-8609"/>
                  <a:pt x="299091" y="31723"/>
                  <a:pt x="548906" y="0"/>
                </a:cubicBezTo>
                <a:cubicBezTo>
                  <a:pt x="798721" y="-31723"/>
                  <a:pt x="878911" y="26456"/>
                  <a:pt x="1057153" y="0"/>
                </a:cubicBezTo>
                <a:cubicBezTo>
                  <a:pt x="1235395" y="-26456"/>
                  <a:pt x="1333288" y="27260"/>
                  <a:pt x="1565400" y="0"/>
                </a:cubicBezTo>
                <a:cubicBezTo>
                  <a:pt x="1797512" y="-27260"/>
                  <a:pt x="1920986" y="25008"/>
                  <a:pt x="2032987" y="0"/>
                </a:cubicBezTo>
                <a:cubicBezTo>
                  <a:pt x="2060489" y="172324"/>
                  <a:pt x="1989641" y="252399"/>
                  <a:pt x="2032987" y="365125"/>
                </a:cubicBezTo>
                <a:cubicBezTo>
                  <a:pt x="1852366" y="392415"/>
                  <a:pt x="1656800" y="328744"/>
                  <a:pt x="1524740" y="365125"/>
                </a:cubicBezTo>
                <a:cubicBezTo>
                  <a:pt x="1392680" y="401506"/>
                  <a:pt x="1209860" y="359816"/>
                  <a:pt x="1016494" y="365125"/>
                </a:cubicBezTo>
                <a:cubicBezTo>
                  <a:pt x="823128" y="370434"/>
                  <a:pt x="739940" y="355429"/>
                  <a:pt x="528577" y="365125"/>
                </a:cubicBezTo>
                <a:cubicBezTo>
                  <a:pt x="317214" y="374821"/>
                  <a:pt x="158917" y="354088"/>
                  <a:pt x="0" y="365125"/>
                </a:cubicBezTo>
                <a:cubicBezTo>
                  <a:pt x="-21078" y="261496"/>
                  <a:pt x="41827" y="1536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31076" y="-50844"/>
                  <a:pt x="289995" y="31905"/>
                  <a:pt x="447257" y="0"/>
                </a:cubicBezTo>
                <a:cubicBezTo>
                  <a:pt x="604519" y="-31905"/>
                  <a:pt x="766963" y="50954"/>
                  <a:pt x="894514" y="0"/>
                </a:cubicBezTo>
                <a:cubicBezTo>
                  <a:pt x="1022065" y="-50954"/>
                  <a:pt x="1183831" y="39520"/>
                  <a:pt x="1402761" y="0"/>
                </a:cubicBezTo>
                <a:cubicBezTo>
                  <a:pt x="1621691" y="-39520"/>
                  <a:pt x="1762847" y="69644"/>
                  <a:pt x="2032987" y="0"/>
                </a:cubicBezTo>
                <a:cubicBezTo>
                  <a:pt x="2035108" y="122193"/>
                  <a:pt x="2011434" y="236031"/>
                  <a:pt x="2032987" y="365125"/>
                </a:cubicBezTo>
                <a:cubicBezTo>
                  <a:pt x="1857312" y="414210"/>
                  <a:pt x="1788827" y="335598"/>
                  <a:pt x="1585730" y="365125"/>
                </a:cubicBezTo>
                <a:cubicBezTo>
                  <a:pt x="1382633" y="394652"/>
                  <a:pt x="1246763" y="330707"/>
                  <a:pt x="1138473" y="365125"/>
                </a:cubicBezTo>
                <a:cubicBezTo>
                  <a:pt x="1030183" y="399543"/>
                  <a:pt x="807596" y="351509"/>
                  <a:pt x="589566" y="365125"/>
                </a:cubicBezTo>
                <a:cubicBezTo>
                  <a:pt x="371536" y="378741"/>
                  <a:pt x="134257" y="350740"/>
                  <a:pt x="0" y="365125"/>
                </a:cubicBezTo>
                <a:cubicBezTo>
                  <a:pt x="-36591" y="287451"/>
                  <a:pt x="43437" y="7325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Masse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Gravitation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3DEC374-352A-921F-9414-34E4465FD98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73768" y="1639119"/>
            <a:ext cx="706896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B026C5B-3C3E-D7AF-BFEA-D638A539210D}"/>
              </a:ext>
            </a:extLst>
          </p:cNvPr>
          <p:cNvSpPr/>
          <p:nvPr/>
        </p:nvSpPr>
        <p:spPr>
          <a:xfrm>
            <a:off x="5384696" y="2740761"/>
            <a:ext cx="2032987" cy="373589"/>
          </a:xfrm>
          <a:custGeom>
            <a:avLst/>
            <a:gdLst>
              <a:gd name="csX0" fmla="*/ 0 w 2032987"/>
              <a:gd name="csY0" fmla="*/ 0 h 373589"/>
              <a:gd name="csX1" fmla="*/ 548906 w 2032987"/>
              <a:gd name="csY1" fmla="*/ 0 h 373589"/>
              <a:gd name="csX2" fmla="*/ 996164 w 2032987"/>
              <a:gd name="csY2" fmla="*/ 0 h 373589"/>
              <a:gd name="csX3" fmla="*/ 1443421 w 2032987"/>
              <a:gd name="csY3" fmla="*/ 0 h 373589"/>
              <a:gd name="csX4" fmla="*/ 2032987 w 2032987"/>
              <a:gd name="csY4" fmla="*/ 0 h 373589"/>
              <a:gd name="csX5" fmla="*/ 2032987 w 2032987"/>
              <a:gd name="csY5" fmla="*/ 373589 h 373589"/>
              <a:gd name="csX6" fmla="*/ 1484081 w 2032987"/>
              <a:gd name="csY6" fmla="*/ 373589 h 373589"/>
              <a:gd name="csX7" fmla="*/ 996164 w 2032987"/>
              <a:gd name="csY7" fmla="*/ 373589 h 373589"/>
              <a:gd name="csX8" fmla="*/ 467587 w 2032987"/>
              <a:gd name="csY8" fmla="*/ 373589 h 373589"/>
              <a:gd name="csX9" fmla="*/ 0 w 2032987"/>
              <a:gd name="csY9" fmla="*/ 373589 h 373589"/>
              <a:gd name="csX10" fmla="*/ 0 w 2032987"/>
              <a:gd name="csY10" fmla="*/ 0 h 373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73589" fill="none" extrusionOk="0">
                <a:moveTo>
                  <a:pt x="0" y="0"/>
                </a:moveTo>
                <a:cubicBezTo>
                  <a:pt x="257020" y="-23938"/>
                  <a:pt x="391149" y="60650"/>
                  <a:pt x="548906" y="0"/>
                </a:cubicBezTo>
                <a:cubicBezTo>
                  <a:pt x="706663" y="-60650"/>
                  <a:pt x="858960" y="17360"/>
                  <a:pt x="996164" y="0"/>
                </a:cubicBezTo>
                <a:cubicBezTo>
                  <a:pt x="1133368" y="-17360"/>
                  <a:pt x="1316845" y="48996"/>
                  <a:pt x="1443421" y="0"/>
                </a:cubicBezTo>
                <a:cubicBezTo>
                  <a:pt x="1569997" y="-48996"/>
                  <a:pt x="1878097" y="66731"/>
                  <a:pt x="2032987" y="0"/>
                </a:cubicBezTo>
                <a:cubicBezTo>
                  <a:pt x="2054904" y="152774"/>
                  <a:pt x="2018613" y="263953"/>
                  <a:pt x="2032987" y="373589"/>
                </a:cubicBezTo>
                <a:cubicBezTo>
                  <a:pt x="1831253" y="412006"/>
                  <a:pt x="1621010" y="312388"/>
                  <a:pt x="1484081" y="373589"/>
                </a:cubicBezTo>
                <a:cubicBezTo>
                  <a:pt x="1347152" y="434790"/>
                  <a:pt x="1179384" y="346658"/>
                  <a:pt x="996164" y="373589"/>
                </a:cubicBezTo>
                <a:cubicBezTo>
                  <a:pt x="812944" y="400520"/>
                  <a:pt x="711838" y="327692"/>
                  <a:pt x="467587" y="373589"/>
                </a:cubicBezTo>
                <a:cubicBezTo>
                  <a:pt x="223336" y="419486"/>
                  <a:pt x="220517" y="332702"/>
                  <a:pt x="0" y="373589"/>
                </a:cubicBezTo>
                <a:cubicBezTo>
                  <a:pt x="-43734" y="214014"/>
                  <a:pt x="20850" y="80602"/>
                  <a:pt x="0" y="0"/>
                </a:cubicBezTo>
                <a:close/>
              </a:path>
              <a:path w="2032987" h="373589" stroke="0" extrusionOk="0">
                <a:moveTo>
                  <a:pt x="0" y="0"/>
                </a:moveTo>
                <a:cubicBezTo>
                  <a:pt x="198351" y="-35651"/>
                  <a:pt x="264471" y="33055"/>
                  <a:pt x="467587" y="0"/>
                </a:cubicBezTo>
                <a:cubicBezTo>
                  <a:pt x="670703" y="-33055"/>
                  <a:pt x="746084" y="35853"/>
                  <a:pt x="935174" y="0"/>
                </a:cubicBezTo>
                <a:cubicBezTo>
                  <a:pt x="1124264" y="-35853"/>
                  <a:pt x="1255121" y="37486"/>
                  <a:pt x="1463751" y="0"/>
                </a:cubicBezTo>
                <a:cubicBezTo>
                  <a:pt x="1672381" y="-37486"/>
                  <a:pt x="1893077" y="46539"/>
                  <a:pt x="2032987" y="0"/>
                </a:cubicBezTo>
                <a:cubicBezTo>
                  <a:pt x="2073816" y="88023"/>
                  <a:pt x="2010323" y="220053"/>
                  <a:pt x="2032987" y="373589"/>
                </a:cubicBezTo>
                <a:cubicBezTo>
                  <a:pt x="1920127" y="383060"/>
                  <a:pt x="1630477" y="354841"/>
                  <a:pt x="1484081" y="373589"/>
                </a:cubicBezTo>
                <a:cubicBezTo>
                  <a:pt x="1337685" y="392337"/>
                  <a:pt x="1208337" y="371685"/>
                  <a:pt x="935174" y="373589"/>
                </a:cubicBezTo>
                <a:cubicBezTo>
                  <a:pt x="662011" y="375493"/>
                  <a:pt x="437196" y="329910"/>
                  <a:pt x="0" y="373589"/>
                </a:cubicBezTo>
                <a:cubicBezTo>
                  <a:pt x="-40990" y="236788"/>
                  <a:pt x="3962" y="98477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extLst>
              <a:ext uri="{C807C97D-BFC1-408E-A445-0C87EB9F89A2}">
                <ask:lineSketchStyleProps xmlns:ask="http://schemas.microsoft.com/office/drawing/2018/sketchyshapes" sd="31343488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Interactions nucléaires forte &amp; faible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E5ACAB5-FD32-1BDE-F16E-9C4158AC02A7}"/>
              </a:ext>
            </a:extLst>
          </p:cNvPr>
          <p:cNvSpPr txBox="1"/>
          <p:nvPr/>
        </p:nvSpPr>
        <p:spPr>
          <a:xfrm>
            <a:off x="6073768" y="2099448"/>
            <a:ext cx="124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Gluons</a:t>
            </a:r>
          </a:p>
          <a:p>
            <a:r>
              <a:rPr lang="fr-FR" sz="1200" dirty="0"/>
              <a:t>        Bosons 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266461C-CF48-406C-C6C5-F3082E3E0378}"/>
              </a:ext>
            </a:extLst>
          </p:cNvPr>
          <p:cNvSpPr/>
          <p:nvPr/>
        </p:nvSpPr>
        <p:spPr>
          <a:xfrm>
            <a:off x="7866700" y="2779898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447257 w 2032987"/>
              <a:gd name="csY1" fmla="*/ 0 h 365125"/>
              <a:gd name="csX2" fmla="*/ 955504 w 2032987"/>
              <a:gd name="csY2" fmla="*/ 0 h 365125"/>
              <a:gd name="csX3" fmla="*/ 1402761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45070 w 2032987"/>
              <a:gd name="csY6" fmla="*/ 365125 h 365125"/>
              <a:gd name="csX7" fmla="*/ 1077483 w 2032987"/>
              <a:gd name="csY7" fmla="*/ 365125 h 365125"/>
              <a:gd name="csX8" fmla="*/ 609896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55511" y="-21758"/>
                  <a:pt x="262639" y="29810"/>
                  <a:pt x="447257" y="0"/>
                </a:cubicBezTo>
                <a:cubicBezTo>
                  <a:pt x="631875" y="-29810"/>
                  <a:pt x="719615" y="8118"/>
                  <a:pt x="955504" y="0"/>
                </a:cubicBezTo>
                <a:cubicBezTo>
                  <a:pt x="1191393" y="-8118"/>
                  <a:pt x="1216689" y="9028"/>
                  <a:pt x="1402761" y="0"/>
                </a:cubicBezTo>
                <a:cubicBezTo>
                  <a:pt x="1588833" y="-9028"/>
                  <a:pt x="1874410" y="68303"/>
                  <a:pt x="2032987" y="0"/>
                </a:cubicBezTo>
                <a:cubicBezTo>
                  <a:pt x="2061808" y="117982"/>
                  <a:pt x="2029908" y="223098"/>
                  <a:pt x="2032987" y="365125"/>
                </a:cubicBezTo>
                <a:cubicBezTo>
                  <a:pt x="1816453" y="412722"/>
                  <a:pt x="1738176" y="333854"/>
                  <a:pt x="1545070" y="365125"/>
                </a:cubicBezTo>
                <a:cubicBezTo>
                  <a:pt x="1351964" y="396396"/>
                  <a:pt x="1281443" y="316710"/>
                  <a:pt x="1077483" y="365125"/>
                </a:cubicBezTo>
                <a:cubicBezTo>
                  <a:pt x="873523" y="413540"/>
                  <a:pt x="835542" y="344819"/>
                  <a:pt x="609896" y="365125"/>
                </a:cubicBezTo>
                <a:cubicBezTo>
                  <a:pt x="384250" y="385431"/>
                  <a:pt x="261106" y="302563"/>
                  <a:pt x="0" y="365125"/>
                </a:cubicBezTo>
                <a:cubicBezTo>
                  <a:pt x="-34601" y="243788"/>
                  <a:pt x="31180" y="1183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21983" y="-51018"/>
                  <a:pt x="255490" y="354"/>
                  <a:pt x="447257" y="0"/>
                </a:cubicBezTo>
                <a:cubicBezTo>
                  <a:pt x="639024" y="-354"/>
                  <a:pt x="774640" y="15815"/>
                  <a:pt x="894514" y="0"/>
                </a:cubicBezTo>
                <a:cubicBezTo>
                  <a:pt x="1014388" y="-15815"/>
                  <a:pt x="1291363" y="23731"/>
                  <a:pt x="1423091" y="0"/>
                </a:cubicBezTo>
                <a:cubicBezTo>
                  <a:pt x="1554819" y="-23731"/>
                  <a:pt x="1858696" y="69259"/>
                  <a:pt x="2032987" y="0"/>
                </a:cubicBezTo>
                <a:cubicBezTo>
                  <a:pt x="2056026" y="146875"/>
                  <a:pt x="2021126" y="195117"/>
                  <a:pt x="2032987" y="365125"/>
                </a:cubicBezTo>
                <a:cubicBezTo>
                  <a:pt x="1812084" y="417003"/>
                  <a:pt x="1749818" y="308666"/>
                  <a:pt x="1545070" y="365125"/>
                </a:cubicBezTo>
                <a:cubicBezTo>
                  <a:pt x="1340322" y="421584"/>
                  <a:pt x="1257718" y="335338"/>
                  <a:pt x="1016494" y="365125"/>
                </a:cubicBezTo>
                <a:cubicBezTo>
                  <a:pt x="775270" y="394912"/>
                  <a:pt x="655563" y="331905"/>
                  <a:pt x="508247" y="365125"/>
                </a:cubicBezTo>
                <a:cubicBezTo>
                  <a:pt x="360931" y="398345"/>
                  <a:pt x="136989" y="350551"/>
                  <a:pt x="0" y="365125"/>
                </a:cubicBezTo>
                <a:cubicBezTo>
                  <a:pt x="-6542" y="274354"/>
                  <a:pt x="25978" y="15992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35431965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Électromagnétisme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E411A94-07D9-A4F3-1252-BD657597AD2D}"/>
              </a:ext>
            </a:extLst>
          </p:cNvPr>
          <p:cNvCxnSpPr>
            <a:cxnSpLocks/>
            <a:stCxn id="9" idx="2"/>
            <a:endCxn id="51" idx="0"/>
          </p:cNvCxnSpPr>
          <p:nvPr/>
        </p:nvCxnSpPr>
        <p:spPr>
          <a:xfrm>
            <a:off x="6780664" y="1639119"/>
            <a:ext cx="2102530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F6721CA4-0FEE-C256-4813-78BD5979C946}"/>
              </a:ext>
            </a:extLst>
          </p:cNvPr>
          <p:cNvSpPr txBox="1"/>
          <p:nvPr/>
        </p:nvSpPr>
        <p:spPr>
          <a:xfrm>
            <a:off x="7632920" y="2121387"/>
            <a:ext cx="949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Photons 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C9B1C43A-D042-4699-D719-B1F346AF5E5C}"/>
              </a:ext>
            </a:extLst>
          </p:cNvPr>
          <p:cNvSpPr/>
          <p:nvPr/>
        </p:nvSpPr>
        <p:spPr>
          <a:xfrm>
            <a:off x="2412849" y="2646257"/>
            <a:ext cx="7670308" cy="615910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Nuage 76">
            <a:extLst>
              <a:ext uri="{FF2B5EF4-FFF2-40B4-BE49-F238E27FC236}">
                <a16:creationId xmlns:a16="http://schemas.microsoft.com/office/drawing/2014/main" id="{0BF3F44C-149C-F36A-DC33-4A66D45839BA}"/>
              </a:ext>
            </a:extLst>
          </p:cNvPr>
          <p:cNvSpPr/>
          <p:nvPr/>
        </p:nvSpPr>
        <p:spPr>
          <a:xfrm>
            <a:off x="9017151" y="1822670"/>
            <a:ext cx="2001913" cy="918091"/>
          </a:xfrm>
          <a:prstGeom prst="cloud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 interactions fondamentales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9B03EA5-ABEB-58B1-2379-3605B01B2EC4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80663" y="1639119"/>
            <a:ext cx="1" cy="110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2ECE29F-3CCF-09F5-BE01-A2CF24555704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340922" y="2975557"/>
            <a:ext cx="6818" cy="539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01141DE-F986-FEB3-2D86-72B18C9A093C}"/>
              </a:ext>
            </a:extLst>
          </p:cNvPr>
          <p:cNvSpPr/>
          <p:nvPr/>
        </p:nvSpPr>
        <p:spPr>
          <a:xfrm>
            <a:off x="5331246" y="3515162"/>
            <a:ext cx="2032987" cy="3651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Formation des nucléons et des noyaux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A1033ED-190A-13C3-06B5-44F65053E653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flipH="1">
            <a:off x="6096000" y="3880287"/>
            <a:ext cx="251740" cy="562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1846637-9E58-966E-957C-FBC5898B3179}"/>
              </a:ext>
            </a:extLst>
          </p:cNvPr>
          <p:cNvCxnSpPr>
            <a:cxnSpLocks/>
          </p:cNvCxnSpPr>
          <p:nvPr/>
        </p:nvCxnSpPr>
        <p:spPr>
          <a:xfrm>
            <a:off x="6379800" y="3880287"/>
            <a:ext cx="514338" cy="1360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1ADD5A-F781-52AE-3C28-8359067785C9}"/>
              </a:ext>
            </a:extLst>
          </p:cNvPr>
          <p:cNvSpPr/>
          <p:nvPr/>
        </p:nvSpPr>
        <p:spPr>
          <a:xfrm>
            <a:off x="5079506" y="4443062"/>
            <a:ext cx="2032987" cy="6159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>
                <a:solidFill>
                  <a:schemeClr val="tx1"/>
                </a:solidFill>
              </a:rPr>
              <a:t>Fusion</a:t>
            </a:r>
          </a:p>
          <a:p>
            <a:pPr algn="ctr"/>
            <a:r>
              <a:rPr lang="fr-FR" sz="1100" i="1" dirty="0">
                <a:solidFill>
                  <a:schemeClr val="tx1"/>
                </a:solidFill>
              </a:rPr>
              <a:t>Formation des éléments dans les étoiles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523745-BE2E-859C-9A75-4AB0E5420008}"/>
              </a:ext>
            </a:extLst>
          </p:cNvPr>
          <p:cNvSpPr/>
          <p:nvPr/>
        </p:nvSpPr>
        <p:spPr>
          <a:xfrm>
            <a:off x="6421228" y="5255655"/>
            <a:ext cx="844857" cy="221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>
                <a:solidFill>
                  <a:schemeClr val="tx1"/>
                </a:solidFill>
              </a:rPr>
              <a:t>Fission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DB91FE-D652-E45D-71C5-49BC00D645F2}"/>
              </a:ext>
            </a:extLst>
          </p:cNvPr>
          <p:cNvSpPr txBox="1"/>
          <p:nvPr/>
        </p:nvSpPr>
        <p:spPr>
          <a:xfrm>
            <a:off x="7000436" y="325340"/>
            <a:ext cx="4146375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L’énergie du noyau des atomes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156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3ACE3-4139-039C-A83D-C1C2402EA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DFCAA32-DD49-8B53-D9EC-661BAF7E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ABF32DF-47A8-9C57-9262-12FD8259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EFAD4C-B976-758F-CF73-B1087FF076FC}"/>
              </a:ext>
            </a:extLst>
          </p:cNvPr>
          <p:cNvSpPr txBox="1"/>
          <p:nvPr/>
        </p:nvSpPr>
        <p:spPr>
          <a:xfrm>
            <a:off x="8799424" y="365686"/>
            <a:ext cx="2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L’énergie nucléaire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9ECE9D-EEC6-20CB-5022-402DB593C3AE}"/>
              </a:ext>
            </a:extLst>
          </p:cNvPr>
          <p:cNvSpPr txBox="1"/>
          <p:nvPr/>
        </p:nvSpPr>
        <p:spPr>
          <a:xfrm>
            <a:off x="2403105" y="1076456"/>
            <a:ext cx="4100946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La plus forte des « forces »</a:t>
            </a:r>
          </a:p>
          <a:p>
            <a:r>
              <a:rPr lang="fr-FR" sz="1600" dirty="0">
                <a:solidFill>
                  <a:srgbClr val="002060"/>
                </a:solidFill>
              </a:rPr>
              <a:t>Très courte portée (force de contact)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3009293-1F68-017A-1CE1-1D07FD32B7AD}"/>
                  </a:ext>
                </a:extLst>
              </p:cNvPr>
              <p:cNvSpPr txBox="1"/>
              <p:nvPr/>
            </p:nvSpPr>
            <p:spPr>
              <a:xfrm>
                <a:off x="2434494" y="2307883"/>
                <a:ext cx="30309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70C0"/>
                    </a:solidFill>
                  </a:rPr>
                  <a:t>Création des nucléons au début de l’univers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−32</m:t>
                        </m:r>
                      </m:sup>
                    </m:sSup>
                    <m:sSup>
                      <m:sSupPr>
                        <m:ctrlP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↔</m:t>
                        </m:r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 seconde après Big Bang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3009293-1F68-017A-1CE1-1D07FD32B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94" y="2307883"/>
                <a:ext cx="3030984" cy="646331"/>
              </a:xfrm>
              <a:prstGeom prst="rect">
                <a:avLst/>
              </a:prstGeom>
              <a:blipFill>
                <a:blip r:embed="rId4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1716D0AC-77AB-39E7-2D72-F62BAD9CF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484" y="965196"/>
            <a:ext cx="1603387" cy="101812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9399812-4E89-8B84-CEDA-6D2D39E8D476}"/>
              </a:ext>
            </a:extLst>
          </p:cNvPr>
          <p:cNvSpPr txBox="1"/>
          <p:nvPr/>
        </p:nvSpPr>
        <p:spPr>
          <a:xfrm>
            <a:off x="8375403" y="2361359"/>
            <a:ext cx="303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Nucléosynthèse stellaire</a:t>
            </a:r>
          </a:p>
          <a:p>
            <a:r>
              <a:rPr lang="fr-FR" sz="1200" dirty="0">
                <a:solidFill>
                  <a:srgbClr val="0070C0"/>
                </a:solidFill>
              </a:rPr>
              <a:t>De qq 100 millions (?) après le Big Bang à nos jours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7A1B925-55FC-4F8F-0E91-7A2535E37C71}"/>
              </a:ext>
            </a:extLst>
          </p:cNvPr>
          <p:cNvSpPr txBox="1"/>
          <p:nvPr/>
        </p:nvSpPr>
        <p:spPr>
          <a:xfrm>
            <a:off x="3312591" y="4478741"/>
            <a:ext cx="3790338" cy="16927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99,99% (?) de notre énergie sur Terre est d’origine nucléaire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Énergie du Soleil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Géothermie (radioactivité)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Centrales nucléaires (fission)</a:t>
            </a:r>
          </a:p>
          <a:p>
            <a:r>
              <a:rPr lang="fr-FR" sz="1600" dirty="0">
                <a:solidFill>
                  <a:srgbClr val="002060"/>
                </a:solidFill>
              </a:rPr>
              <a:t>Futur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Centrale nucléaire (fusion)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831D86E-06BF-043D-1A05-E82D1940D638}"/>
              </a:ext>
            </a:extLst>
          </p:cNvPr>
          <p:cNvGrpSpPr/>
          <p:nvPr/>
        </p:nvGrpSpPr>
        <p:grpSpPr>
          <a:xfrm>
            <a:off x="5508093" y="2354259"/>
            <a:ext cx="2448278" cy="1816199"/>
            <a:chOff x="5755126" y="2340912"/>
            <a:chExt cx="2448278" cy="181619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877FC02-60B1-5136-8088-49285EE8CD8C}"/>
                </a:ext>
              </a:extLst>
            </p:cNvPr>
            <p:cNvSpPr txBox="1"/>
            <p:nvPr/>
          </p:nvSpPr>
          <p:spPr>
            <a:xfrm>
              <a:off x="5755126" y="2340912"/>
              <a:ext cx="2448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Création des noyaux légers 3 à 20 secondes après Big Bang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224DCA2-1163-DF20-D738-5719F939F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588" t="20889" r="6235" b="16396"/>
            <a:stretch/>
          </p:blipFill>
          <p:spPr>
            <a:xfrm>
              <a:off x="6022184" y="2958782"/>
              <a:ext cx="1321587" cy="1198329"/>
            </a:xfrm>
            <a:prstGeom prst="rect">
              <a:avLst/>
            </a:prstGeom>
          </p:spPr>
        </p:pic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98DF49-90BD-0E22-83B9-DCF12259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8A867BD-AE35-6A31-2E29-B2D7CB9F8F28}"/>
              </a:ext>
            </a:extLst>
          </p:cNvPr>
          <p:cNvGrpSpPr/>
          <p:nvPr/>
        </p:nvGrpSpPr>
        <p:grpSpPr>
          <a:xfrm>
            <a:off x="3207184" y="3012760"/>
            <a:ext cx="2112509" cy="1343653"/>
            <a:chOff x="3207184" y="3012760"/>
            <a:chExt cx="2112509" cy="134365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9ECB87C-30BC-377E-C1F1-EE8903129F8D}"/>
                </a:ext>
              </a:extLst>
            </p:cNvPr>
            <p:cNvGrpSpPr/>
            <p:nvPr/>
          </p:nvGrpSpPr>
          <p:grpSpPr>
            <a:xfrm>
              <a:off x="3698584" y="3012760"/>
              <a:ext cx="1509987" cy="1114172"/>
              <a:chOff x="2748248" y="3538482"/>
              <a:chExt cx="1577371" cy="111417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383A69B-518F-D34C-144A-0B4D8606D960}"/>
                  </a:ext>
                </a:extLst>
              </p:cNvPr>
              <p:cNvSpPr txBox="1"/>
              <p:nvPr/>
            </p:nvSpPr>
            <p:spPr>
              <a:xfrm>
                <a:off x="2945055" y="4406433"/>
                <a:ext cx="13805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1000" dirty="0"/>
              </a:p>
            </p:txBody>
          </p: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7FF22418-64AA-F540-7B26-654CCD756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8248" y="3538482"/>
                <a:ext cx="991062" cy="991062"/>
              </a:xfrm>
              <a:prstGeom prst="rect">
                <a:avLst/>
              </a:prstGeom>
            </p:spPr>
          </p:pic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874EB21-254A-68BF-386E-C0C9E7448B16}"/>
                </a:ext>
              </a:extLst>
            </p:cNvPr>
            <p:cNvSpPr txBox="1"/>
            <p:nvPr/>
          </p:nvSpPr>
          <p:spPr>
            <a:xfrm>
              <a:off x="3207184" y="3956303"/>
              <a:ext cx="21125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Structure du proton</a:t>
              </a:r>
            </a:p>
            <a:p>
              <a:r>
                <a:rPr lang="fr-FR" sz="800" dirty="0"/>
                <a:t>Wikipédia by Jacek </a:t>
              </a:r>
              <a:r>
                <a:rPr lang="fr-FR" sz="800" dirty="0" err="1"/>
                <a:t>Rybak</a:t>
              </a:r>
              <a:r>
                <a:rPr lang="fr-FR" sz="800" dirty="0"/>
                <a:t> CC A-SA 4.0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7B6FE18-27F4-AE76-CB6D-A256DEA72AEF}"/>
              </a:ext>
            </a:extLst>
          </p:cNvPr>
          <p:cNvGrpSpPr/>
          <p:nvPr/>
        </p:nvGrpSpPr>
        <p:grpSpPr>
          <a:xfrm>
            <a:off x="7623753" y="3181344"/>
            <a:ext cx="3594754" cy="2360594"/>
            <a:chOff x="7623753" y="3181344"/>
            <a:chExt cx="3594754" cy="236059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A94D4CE-50E7-F093-3781-653BF3DC5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3753" y="3181344"/>
              <a:ext cx="3594754" cy="192937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A202DC4-F987-FC09-4C7D-201EA27DA5A6}"/>
                </a:ext>
              </a:extLst>
            </p:cNvPr>
            <p:cNvSpPr txBox="1"/>
            <p:nvPr/>
          </p:nvSpPr>
          <p:spPr>
            <a:xfrm>
              <a:off x="8124478" y="5164912"/>
              <a:ext cx="3094029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Tableau des éléments de l’univers</a:t>
              </a:r>
            </a:p>
            <a:p>
              <a:r>
                <a:rPr lang="fr-FR" sz="800" dirty="0"/>
                <a:t>Wikimédia -Par </a:t>
              </a:r>
              <a:r>
                <a:rPr lang="fr-FR" sz="800" dirty="0" err="1"/>
                <a:t>Sandbh</a:t>
              </a:r>
              <a:r>
                <a:rPr lang="fr-FR" sz="800" dirty="0"/>
                <a:t> — Travail personnel, CC BY-SA 4.0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52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8D22ED2-A975-E556-67A5-B6A17063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0009" y="6089562"/>
            <a:ext cx="7621984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FB7EF1-23C5-0131-1342-4A785620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E55BAA-2A25-FAD9-DAD5-9DA5ED127F0C}"/>
              </a:ext>
            </a:extLst>
          </p:cNvPr>
          <p:cNvSpPr txBox="1"/>
          <p:nvPr/>
        </p:nvSpPr>
        <p:spPr>
          <a:xfrm>
            <a:off x="6096000" y="383177"/>
            <a:ext cx="517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Aux origines de l’énergie nucléaire (1)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FF5682-8855-2717-ECAD-F3C391CD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96" y="965196"/>
            <a:ext cx="2137249" cy="2137249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337848F-7CC5-3144-E3A7-6D275DBDB2AC}"/>
              </a:ext>
            </a:extLst>
          </p:cNvPr>
          <p:cNvSpPr txBox="1"/>
          <p:nvPr/>
        </p:nvSpPr>
        <p:spPr>
          <a:xfrm>
            <a:off x="5496339" y="1147759"/>
            <a:ext cx="5903844" cy="18774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Le </a:t>
            </a:r>
            <a:r>
              <a:rPr lang="fr-FR" dirty="0">
                <a:solidFill>
                  <a:srgbClr val="FF0000"/>
                </a:solidFill>
              </a:rPr>
              <a:t>noyau atomique </a:t>
            </a:r>
            <a:r>
              <a:rPr lang="fr-FR" dirty="0"/>
              <a:t>- une goutte de matière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Très </a:t>
            </a:r>
            <a:r>
              <a:rPr lang="fr-FR" sz="1600" dirty="0">
                <a:solidFill>
                  <a:srgbClr val="FF0000"/>
                </a:solidFill>
              </a:rPr>
              <a:t>petit </a:t>
            </a:r>
            <a:r>
              <a:rPr lang="fr-FR" sz="1600" dirty="0"/>
              <a:t>(10</a:t>
            </a:r>
            <a:r>
              <a:rPr lang="fr-FR" sz="1600" baseline="30000" dirty="0"/>
              <a:t>-15 </a:t>
            </a:r>
            <a:r>
              <a:rPr lang="fr-FR" sz="1600" dirty="0"/>
              <a:t>mètre de rayon - </a:t>
            </a:r>
            <a:r>
              <a:rPr lang="fr-FR" sz="1400" dirty="0"/>
              <a:t>0,000 000 000 000 001 m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Très </a:t>
            </a:r>
            <a:r>
              <a:rPr lang="fr-FR" sz="1600" dirty="0">
                <a:solidFill>
                  <a:srgbClr val="FF0000"/>
                </a:solidFill>
              </a:rPr>
              <a:t>dense </a:t>
            </a:r>
            <a:r>
              <a:rPr lang="fr-FR" sz="1600" dirty="0"/>
              <a:t>(230.000 tonnes par millimètre cube)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Incompressible</a:t>
            </a:r>
            <a:r>
              <a:rPr lang="fr-FR" sz="1600" dirty="0"/>
              <a:t> mais </a:t>
            </a:r>
            <a:r>
              <a:rPr lang="fr-FR" sz="1600" dirty="0">
                <a:solidFill>
                  <a:srgbClr val="FF0000"/>
                </a:solidFill>
              </a:rPr>
              <a:t>déformable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Composé de </a:t>
            </a:r>
            <a:r>
              <a:rPr lang="fr-FR" sz="1600" dirty="0">
                <a:solidFill>
                  <a:srgbClr val="FF0000"/>
                </a:solidFill>
              </a:rPr>
              <a:t>Z protons </a:t>
            </a:r>
            <a:r>
              <a:rPr lang="fr-FR" sz="1600" dirty="0"/>
              <a:t>(qui lui donnent sa charge électrique) et de </a:t>
            </a:r>
            <a:r>
              <a:rPr lang="fr-FR" sz="1600" dirty="0">
                <a:solidFill>
                  <a:srgbClr val="FF0000"/>
                </a:solidFill>
              </a:rPr>
              <a:t>N neutrons </a:t>
            </a:r>
            <a:r>
              <a:rPr lang="fr-FR" sz="1600" dirty="0"/>
              <a:t>(sans charge, de masse égale au proton). La </a:t>
            </a:r>
            <a:r>
              <a:rPr lang="fr-FR" sz="1600" dirty="0">
                <a:solidFill>
                  <a:srgbClr val="FF0000"/>
                </a:solidFill>
              </a:rPr>
              <a:t>masse symbolique A = N+Z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271CD5-803F-71EC-F059-B04DDAF2A8BB}"/>
              </a:ext>
            </a:extLst>
          </p:cNvPr>
          <p:cNvSpPr txBox="1"/>
          <p:nvPr/>
        </p:nvSpPr>
        <p:spPr>
          <a:xfrm>
            <a:off x="6689034" y="3708325"/>
            <a:ext cx="43732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Fer </a:t>
            </a:r>
            <a:r>
              <a:rPr lang="fr-FR" sz="1600" dirty="0"/>
              <a:t>: le noyau le plus stable 30 neutrons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E583D0-CD3B-FD65-9A29-D57F7440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261" y="4718340"/>
            <a:ext cx="573074" cy="341406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D7FCDD4-BA1E-78E8-BC9A-918A9C46AB4C}"/>
              </a:ext>
            </a:extLst>
          </p:cNvPr>
          <p:cNvGrpSpPr/>
          <p:nvPr/>
        </p:nvGrpSpPr>
        <p:grpSpPr>
          <a:xfrm>
            <a:off x="9124121" y="4611854"/>
            <a:ext cx="1739348" cy="592173"/>
            <a:chOff x="9153939" y="4655686"/>
            <a:chExt cx="1739348" cy="592173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99CAD8F1-E2B1-3BEA-E8AE-620C59D1B2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3939" y="4928799"/>
              <a:ext cx="6659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33063FE-65AF-ACD4-672F-FF6E9C9AD7DE}"/>
                </a:ext>
              </a:extLst>
            </p:cNvPr>
            <p:cNvSpPr/>
            <p:nvPr/>
          </p:nvSpPr>
          <p:spPr>
            <a:xfrm>
              <a:off x="9819861" y="4655686"/>
              <a:ext cx="1073426" cy="59217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/>
                <a:t>Symbole</a:t>
              </a:r>
            </a:p>
            <a:p>
              <a:pPr algn="ctr"/>
              <a:r>
                <a:rPr lang="fr-FR" sz="1050" dirty="0"/>
                <a:t>Fe</a:t>
              </a:r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3411A55-3283-13C3-EFE6-6D85CEA38DF0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7835307" y="5006785"/>
            <a:ext cx="612954" cy="274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7B9D3B73-A8B8-FDC0-0E6F-21201F1228CD}"/>
              </a:ext>
            </a:extLst>
          </p:cNvPr>
          <p:cNvSpPr/>
          <p:nvPr/>
        </p:nvSpPr>
        <p:spPr>
          <a:xfrm>
            <a:off x="6761881" y="4984830"/>
            <a:ext cx="1073426" cy="5921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Z = 26</a:t>
            </a:r>
          </a:p>
          <a:p>
            <a:pPr algn="ctr"/>
            <a:r>
              <a:rPr lang="fr-FR" sz="1200" dirty="0"/>
              <a:t>protons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1F39F7C-DBED-568A-003C-71D9A1612CB4}"/>
              </a:ext>
            </a:extLst>
          </p:cNvPr>
          <p:cNvSpPr/>
          <p:nvPr/>
        </p:nvSpPr>
        <p:spPr>
          <a:xfrm>
            <a:off x="6510130" y="4248752"/>
            <a:ext cx="1480931" cy="5921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A= 56</a:t>
            </a:r>
          </a:p>
          <a:p>
            <a:pPr algn="ctr"/>
            <a:r>
              <a:rPr lang="fr-FR" sz="1200" dirty="0"/>
              <a:t>nucléons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1C4EDD2-3394-4CEE-8F59-4572D360CE01}"/>
              </a:ext>
            </a:extLst>
          </p:cNvPr>
          <p:cNvCxnSpPr>
            <a:cxnSpLocks/>
          </p:cNvCxnSpPr>
          <p:nvPr/>
        </p:nvCxnSpPr>
        <p:spPr>
          <a:xfrm>
            <a:off x="8009241" y="4589508"/>
            <a:ext cx="439020" cy="140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CE47F8-86F0-D83B-DB4D-322F704B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AB534F3-4126-E8EE-598B-A45A3B1389F6}"/>
              </a:ext>
            </a:extLst>
          </p:cNvPr>
          <p:cNvGrpSpPr/>
          <p:nvPr/>
        </p:nvGrpSpPr>
        <p:grpSpPr>
          <a:xfrm>
            <a:off x="2477191" y="3755555"/>
            <a:ext cx="2095500" cy="1990725"/>
            <a:chOff x="2477191" y="3755555"/>
            <a:chExt cx="2095500" cy="1990725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0EF66026-0303-1D10-D5D6-CD2413236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191" y="3755555"/>
              <a:ext cx="2095500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8A4D55A-80CB-B3E4-4CA9-E1D162019D7E}"/>
                </a:ext>
              </a:extLst>
            </p:cNvPr>
            <p:cNvSpPr txBox="1"/>
            <p:nvPr/>
          </p:nvSpPr>
          <p:spPr>
            <a:xfrm>
              <a:off x="2523600" y="5407726"/>
              <a:ext cx="2002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Collision de 2 noyaux -Travail personnel pour Wikipédia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EB8D12FD-A651-A69C-1C7A-453E739EFA82}"/>
              </a:ext>
            </a:extLst>
          </p:cNvPr>
          <p:cNvSpPr txBox="1"/>
          <p:nvPr/>
        </p:nvSpPr>
        <p:spPr>
          <a:xfrm>
            <a:off x="2039815" y="3077825"/>
            <a:ext cx="2602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 (fausse) d’un noyau d’atome  </a:t>
            </a:r>
          </a:p>
          <a:p>
            <a:r>
              <a:rPr lang="fr-FR" sz="800" dirty="0">
                <a:hlinkClick r:id="rId5"/>
              </a:rPr>
              <a:t>Journal du CNRS (2016)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2151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0350105-E638-45BF-AB86-8D829A62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AA6197-4281-4A49-A452-54805A47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91D0DD-D561-4A8E-B750-40A6ACE99341}"/>
              </a:ext>
            </a:extLst>
          </p:cNvPr>
          <p:cNvSpPr txBox="1"/>
          <p:nvPr/>
        </p:nvSpPr>
        <p:spPr>
          <a:xfrm>
            <a:off x="1811463" y="1124610"/>
            <a:ext cx="969890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Quelle force assure la cohésion des nucléons dans le noyau atomique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18E57-3F5F-447B-ABA8-C26115AA8D49}"/>
              </a:ext>
            </a:extLst>
          </p:cNvPr>
          <p:cNvSpPr/>
          <p:nvPr/>
        </p:nvSpPr>
        <p:spPr>
          <a:xfrm>
            <a:off x="5314862" y="357065"/>
            <a:ext cx="5926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« Force nucléaire » dans les noyaux atomiques</a:t>
            </a:r>
            <a:endParaRPr lang="fr-FR" sz="2000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70941F1-BDCD-4411-BE1E-1D7BD57D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66D9AB8-15A7-4268-8D92-346E03A1319A}"/>
              </a:ext>
            </a:extLst>
          </p:cNvPr>
          <p:cNvGrpSpPr/>
          <p:nvPr/>
        </p:nvGrpSpPr>
        <p:grpSpPr>
          <a:xfrm>
            <a:off x="2929462" y="2713801"/>
            <a:ext cx="546100" cy="546100"/>
            <a:chOff x="2216716" y="2663181"/>
            <a:chExt cx="546100" cy="5461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16FF75D-B438-446B-B79D-00244C43B1D9}"/>
                </a:ext>
              </a:extLst>
            </p:cNvPr>
            <p:cNvSpPr/>
            <p:nvPr/>
          </p:nvSpPr>
          <p:spPr>
            <a:xfrm>
              <a:off x="2216716" y="2663181"/>
              <a:ext cx="546100" cy="5461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E0E0930-AA43-46FC-9462-B38536E1D5B0}"/>
                </a:ext>
              </a:extLst>
            </p:cNvPr>
            <p:cNvSpPr/>
            <p:nvPr/>
          </p:nvSpPr>
          <p:spPr>
            <a:xfrm>
              <a:off x="2248466" y="2787315"/>
              <a:ext cx="215900" cy="1651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D071056-7166-41D5-AA08-0A81C1623BAD}"/>
                </a:ext>
              </a:extLst>
            </p:cNvPr>
            <p:cNvSpPr/>
            <p:nvPr/>
          </p:nvSpPr>
          <p:spPr>
            <a:xfrm>
              <a:off x="2381816" y="2946065"/>
              <a:ext cx="215900" cy="1651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73E40D3-F647-4FD0-A17E-91C034225A3D}"/>
                </a:ext>
              </a:extLst>
            </p:cNvPr>
            <p:cNvSpPr/>
            <p:nvPr/>
          </p:nvSpPr>
          <p:spPr>
            <a:xfrm>
              <a:off x="2464366" y="2780965"/>
              <a:ext cx="215900" cy="1651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292E29A-30AD-4E7A-9C1F-2559D1E2AB28}"/>
              </a:ext>
            </a:extLst>
          </p:cNvPr>
          <p:cNvGrpSpPr/>
          <p:nvPr/>
        </p:nvGrpSpPr>
        <p:grpSpPr>
          <a:xfrm>
            <a:off x="2879653" y="1901256"/>
            <a:ext cx="546100" cy="546100"/>
            <a:chOff x="3581400" y="2628900"/>
            <a:chExt cx="546100" cy="5461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1B71D3F-9C85-45AB-81B3-D5478D9D368B}"/>
                </a:ext>
              </a:extLst>
            </p:cNvPr>
            <p:cNvSpPr/>
            <p:nvPr/>
          </p:nvSpPr>
          <p:spPr>
            <a:xfrm>
              <a:off x="3581400" y="2628900"/>
              <a:ext cx="546100" cy="5461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8B755D3-409A-44B3-9761-BD15F8BBCD00}"/>
                </a:ext>
              </a:extLst>
            </p:cNvPr>
            <p:cNvSpPr/>
            <p:nvPr/>
          </p:nvSpPr>
          <p:spPr>
            <a:xfrm>
              <a:off x="3600450" y="2762250"/>
              <a:ext cx="215900" cy="1651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E10C398-8B22-4668-93DA-E73A43F64927}"/>
                </a:ext>
              </a:extLst>
            </p:cNvPr>
            <p:cNvSpPr/>
            <p:nvPr/>
          </p:nvSpPr>
          <p:spPr>
            <a:xfrm>
              <a:off x="3733800" y="2921000"/>
              <a:ext cx="215900" cy="1651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1CD6B65-12DD-418B-8447-D8AACE3EFECF}"/>
                </a:ext>
              </a:extLst>
            </p:cNvPr>
            <p:cNvSpPr/>
            <p:nvPr/>
          </p:nvSpPr>
          <p:spPr>
            <a:xfrm>
              <a:off x="3816350" y="2755900"/>
              <a:ext cx="215900" cy="1651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F8721C54-F252-4DBD-BE81-74B606E21CD0}"/>
              </a:ext>
            </a:extLst>
          </p:cNvPr>
          <p:cNvSpPr txBox="1"/>
          <p:nvPr/>
        </p:nvSpPr>
        <p:spPr>
          <a:xfrm>
            <a:off x="4602300" y="1846035"/>
            <a:ext cx="550468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</a:t>
            </a:r>
            <a:r>
              <a:rPr lang="fr-FR" sz="1600" dirty="0">
                <a:solidFill>
                  <a:schemeClr val="accent3"/>
                </a:solidFill>
              </a:rPr>
              <a:t>force nucléaire forte </a:t>
            </a:r>
            <a:r>
              <a:rPr lang="fr-FR" sz="1600" dirty="0"/>
              <a:t>confine (comme dans un sac) les quarks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9E2252F-AA6F-4464-B058-7E9FBAD1FB9C}"/>
              </a:ext>
            </a:extLst>
          </p:cNvPr>
          <p:cNvSpPr txBox="1"/>
          <p:nvPr/>
        </p:nvSpPr>
        <p:spPr>
          <a:xfrm>
            <a:off x="4602300" y="2600379"/>
            <a:ext cx="5504688" cy="861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</a:t>
            </a:r>
            <a:r>
              <a:rPr lang="fr-FR" sz="1600" dirty="0">
                <a:solidFill>
                  <a:schemeClr val="accent3"/>
                </a:solidFill>
              </a:rPr>
              <a:t>force nucléaire forte de courte portée </a:t>
            </a:r>
            <a:r>
              <a:rPr lang="fr-FR" sz="1600" dirty="0"/>
              <a:t>s’étend  un peu (bave) au-delà du proton</a:t>
            </a:r>
          </a:p>
          <a:p>
            <a:r>
              <a:rPr lang="fr-FR" sz="1600" dirty="0"/>
              <a:t>(1 fermi = 10</a:t>
            </a:r>
            <a:r>
              <a:rPr lang="fr-FR" sz="1600" baseline="30000" dirty="0"/>
              <a:t>-15</a:t>
            </a:r>
            <a:r>
              <a:rPr lang="fr-FR" sz="1600" dirty="0"/>
              <a:t> mètre)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581B11-8EE3-4034-AA03-17ABF641362A}"/>
              </a:ext>
            </a:extLst>
          </p:cNvPr>
          <p:cNvSpPr txBox="1"/>
          <p:nvPr/>
        </p:nvSpPr>
        <p:spPr>
          <a:xfrm>
            <a:off x="3888880" y="3971137"/>
            <a:ext cx="4500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Trop éloignés, </a:t>
            </a:r>
            <a:r>
              <a:rPr lang="fr-FR" sz="1600" dirty="0">
                <a:solidFill>
                  <a:srgbClr val="FF0000"/>
                </a:solidFill>
              </a:rPr>
              <a:t>pas d’interaction  </a:t>
            </a:r>
            <a:r>
              <a:rPr lang="fr-FR" sz="1600" dirty="0">
                <a:solidFill>
                  <a:srgbClr val="002060"/>
                </a:solidFill>
              </a:rPr>
              <a:t>(2 protons se repoussent car ils sont chargés positivement)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0F6B47F-4796-4F8F-9A25-48331A5CC18E}"/>
              </a:ext>
            </a:extLst>
          </p:cNvPr>
          <p:cNvGrpSpPr/>
          <p:nvPr/>
        </p:nvGrpSpPr>
        <p:grpSpPr>
          <a:xfrm>
            <a:off x="2166872" y="3660397"/>
            <a:ext cx="1665911" cy="848279"/>
            <a:chOff x="1526980" y="3651939"/>
            <a:chExt cx="1722008" cy="848279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993769E-112D-4388-85BC-2C9DB8EFCEF2}"/>
                </a:ext>
              </a:extLst>
            </p:cNvPr>
            <p:cNvGrpSpPr/>
            <p:nvPr/>
          </p:nvGrpSpPr>
          <p:grpSpPr>
            <a:xfrm>
              <a:off x="1598068" y="3947768"/>
              <a:ext cx="546100" cy="546100"/>
              <a:chOff x="833193" y="3295375"/>
              <a:chExt cx="546100" cy="546100"/>
            </a:xfrm>
          </p:grpSpPr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59F1B181-8107-48C2-87FD-4AC0731639C0}"/>
                  </a:ext>
                </a:extLst>
              </p:cNvPr>
              <p:cNvSpPr/>
              <p:nvPr/>
            </p:nvSpPr>
            <p:spPr>
              <a:xfrm>
                <a:off x="833193" y="3295375"/>
                <a:ext cx="546100" cy="5461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00B0F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D70FA8B4-A9CD-4F53-86C1-0B41E690BAB1}"/>
                  </a:ext>
                </a:extLst>
              </p:cNvPr>
              <p:cNvSpPr/>
              <p:nvPr/>
            </p:nvSpPr>
            <p:spPr>
              <a:xfrm>
                <a:off x="864943" y="3409675"/>
                <a:ext cx="215900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16A0EAE6-03BE-47E4-BB26-FE5B463E44CF}"/>
                  </a:ext>
                </a:extLst>
              </p:cNvPr>
              <p:cNvSpPr/>
              <p:nvPr/>
            </p:nvSpPr>
            <p:spPr>
              <a:xfrm>
                <a:off x="998293" y="3568425"/>
                <a:ext cx="215900" cy="1651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BD7785C0-67F2-46D9-B29E-90C2954F7CD6}"/>
                  </a:ext>
                </a:extLst>
              </p:cNvPr>
              <p:cNvSpPr/>
              <p:nvPr/>
            </p:nvSpPr>
            <p:spPr>
              <a:xfrm>
                <a:off x="1080843" y="3403325"/>
                <a:ext cx="215900" cy="1651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98C79C08-84B7-4A69-BF2D-28C49B93832B}"/>
                </a:ext>
              </a:extLst>
            </p:cNvPr>
            <p:cNvGrpSpPr/>
            <p:nvPr/>
          </p:nvGrpSpPr>
          <p:grpSpPr>
            <a:xfrm>
              <a:off x="2457794" y="3954118"/>
              <a:ext cx="546100" cy="546100"/>
              <a:chOff x="2216716" y="2663181"/>
              <a:chExt cx="546100" cy="546100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1334D43-6734-4586-BE17-DC3B1801846A}"/>
                  </a:ext>
                </a:extLst>
              </p:cNvPr>
              <p:cNvSpPr/>
              <p:nvPr/>
            </p:nvSpPr>
            <p:spPr>
              <a:xfrm>
                <a:off x="2216716" y="2663181"/>
                <a:ext cx="546100" cy="5461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88289D3-909A-4EF6-98E5-ABE8F83699BD}"/>
                  </a:ext>
                </a:extLst>
              </p:cNvPr>
              <p:cNvSpPr/>
              <p:nvPr/>
            </p:nvSpPr>
            <p:spPr>
              <a:xfrm>
                <a:off x="2248466" y="2787315"/>
                <a:ext cx="215900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0452A95A-B7DC-4AC5-896C-E1D577AB1AB0}"/>
                  </a:ext>
                </a:extLst>
              </p:cNvPr>
              <p:cNvSpPr/>
              <p:nvPr/>
            </p:nvSpPr>
            <p:spPr>
              <a:xfrm>
                <a:off x="2381816" y="2946065"/>
                <a:ext cx="215900" cy="1651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3863C7C1-C1CB-456B-8E74-1413E6FC634D}"/>
                  </a:ext>
                </a:extLst>
              </p:cNvPr>
              <p:cNvSpPr/>
              <p:nvPr/>
            </p:nvSpPr>
            <p:spPr>
              <a:xfrm>
                <a:off x="2464366" y="2780965"/>
                <a:ext cx="215900" cy="1651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DD8BBEB-429F-48EC-92B2-1D8365DAF422}"/>
                </a:ext>
              </a:extLst>
            </p:cNvPr>
            <p:cNvSpPr txBox="1"/>
            <p:nvPr/>
          </p:nvSpPr>
          <p:spPr>
            <a:xfrm>
              <a:off x="1526980" y="3656868"/>
              <a:ext cx="6882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Proton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8FDE50A-1547-4F18-86C7-EBEBFBBBFB8F}"/>
                </a:ext>
              </a:extLst>
            </p:cNvPr>
            <p:cNvSpPr txBox="1"/>
            <p:nvPr/>
          </p:nvSpPr>
          <p:spPr>
            <a:xfrm>
              <a:off x="2390500" y="3651939"/>
              <a:ext cx="8584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Neutron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CCC357A-174D-466C-80A9-C5DA8EB5AF78}"/>
              </a:ext>
            </a:extLst>
          </p:cNvPr>
          <p:cNvGrpSpPr/>
          <p:nvPr/>
        </p:nvGrpSpPr>
        <p:grpSpPr>
          <a:xfrm>
            <a:off x="2268725" y="4784108"/>
            <a:ext cx="1148133" cy="562137"/>
            <a:chOff x="1746594" y="4719696"/>
            <a:chExt cx="1186794" cy="562137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5A3AB6FC-7FA9-4037-823D-EAA543D6EF2A}"/>
                </a:ext>
              </a:extLst>
            </p:cNvPr>
            <p:cNvGrpSpPr/>
            <p:nvPr/>
          </p:nvGrpSpPr>
          <p:grpSpPr>
            <a:xfrm>
              <a:off x="1746594" y="4735733"/>
              <a:ext cx="546100" cy="546100"/>
              <a:chOff x="833193" y="3295375"/>
              <a:chExt cx="546100" cy="546100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974BE607-74DC-4D1C-ABA3-FF1354A0210A}"/>
                  </a:ext>
                </a:extLst>
              </p:cNvPr>
              <p:cNvSpPr/>
              <p:nvPr/>
            </p:nvSpPr>
            <p:spPr>
              <a:xfrm>
                <a:off x="833193" y="3295375"/>
                <a:ext cx="546100" cy="5461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00B0F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D55C1552-D55A-4D00-AC55-54FBB02D6C37}"/>
                  </a:ext>
                </a:extLst>
              </p:cNvPr>
              <p:cNvSpPr/>
              <p:nvPr/>
            </p:nvSpPr>
            <p:spPr>
              <a:xfrm>
                <a:off x="864943" y="3409675"/>
                <a:ext cx="215900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B2F125A3-3A7A-44BE-96A0-C799FD82F7F4}"/>
                  </a:ext>
                </a:extLst>
              </p:cNvPr>
              <p:cNvSpPr/>
              <p:nvPr/>
            </p:nvSpPr>
            <p:spPr>
              <a:xfrm>
                <a:off x="998293" y="3568425"/>
                <a:ext cx="215900" cy="1651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4B1B7A6D-ACB7-4E75-8522-E0E92DDC2494}"/>
                  </a:ext>
                </a:extLst>
              </p:cNvPr>
              <p:cNvSpPr/>
              <p:nvPr/>
            </p:nvSpPr>
            <p:spPr>
              <a:xfrm>
                <a:off x="1080843" y="3403325"/>
                <a:ext cx="215900" cy="1651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2F2B6E61-6FE4-4FCF-8296-CC8321491793}"/>
                </a:ext>
              </a:extLst>
            </p:cNvPr>
            <p:cNvGrpSpPr/>
            <p:nvPr/>
          </p:nvGrpSpPr>
          <p:grpSpPr>
            <a:xfrm>
              <a:off x="2387288" y="4719696"/>
              <a:ext cx="546100" cy="546100"/>
              <a:chOff x="2216716" y="2663181"/>
              <a:chExt cx="546100" cy="5461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E54F205E-DB4C-402A-BF5E-BA3BE6962F6F}"/>
                  </a:ext>
                </a:extLst>
              </p:cNvPr>
              <p:cNvSpPr/>
              <p:nvPr/>
            </p:nvSpPr>
            <p:spPr>
              <a:xfrm>
                <a:off x="2216716" y="2663181"/>
                <a:ext cx="546100" cy="5461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7CA8B32D-907B-4FDE-8BDC-3C872EE9B7C5}"/>
                  </a:ext>
                </a:extLst>
              </p:cNvPr>
              <p:cNvSpPr/>
              <p:nvPr/>
            </p:nvSpPr>
            <p:spPr>
              <a:xfrm>
                <a:off x="2248466" y="2787315"/>
                <a:ext cx="215900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1B5F70EC-72B5-4A96-94B2-45D73035C436}"/>
                  </a:ext>
                </a:extLst>
              </p:cNvPr>
              <p:cNvSpPr/>
              <p:nvPr/>
            </p:nvSpPr>
            <p:spPr>
              <a:xfrm>
                <a:off x="2381816" y="2946065"/>
                <a:ext cx="215900" cy="1651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BF896BE1-09C9-4FFA-9135-080146E228B8}"/>
                  </a:ext>
                </a:extLst>
              </p:cNvPr>
              <p:cNvSpPr/>
              <p:nvPr/>
            </p:nvSpPr>
            <p:spPr>
              <a:xfrm>
                <a:off x="2464366" y="2780965"/>
                <a:ext cx="215900" cy="1651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93E454A8-DAE9-4F96-A8E7-9412763845B4}"/>
              </a:ext>
            </a:extLst>
          </p:cNvPr>
          <p:cNvSpPr txBox="1"/>
          <p:nvPr/>
        </p:nvSpPr>
        <p:spPr>
          <a:xfrm>
            <a:off x="3888885" y="4780206"/>
            <a:ext cx="4672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Proches (1 fermi), </a:t>
            </a:r>
            <a:r>
              <a:rPr lang="fr-FR" sz="1600" dirty="0">
                <a:solidFill>
                  <a:srgbClr val="FF0000"/>
                </a:solidFill>
              </a:rPr>
              <a:t>s’attirent </a:t>
            </a:r>
            <a:r>
              <a:rPr lang="fr-FR" sz="1600" dirty="0"/>
              <a:t>violemment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AF4A8E8-00B2-47C6-89B4-28C65F068FEE}"/>
              </a:ext>
            </a:extLst>
          </p:cNvPr>
          <p:cNvGrpSpPr/>
          <p:nvPr/>
        </p:nvGrpSpPr>
        <p:grpSpPr>
          <a:xfrm>
            <a:off x="2310366" y="5530092"/>
            <a:ext cx="1054080" cy="558923"/>
            <a:chOff x="1771254" y="4716708"/>
            <a:chExt cx="1089574" cy="558922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D141BE3C-22E3-47F4-85FE-54AC06D2B011}"/>
                </a:ext>
              </a:extLst>
            </p:cNvPr>
            <p:cNvGrpSpPr/>
            <p:nvPr/>
          </p:nvGrpSpPr>
          <p:grpSpPr>
            <a:xfrm>
              <a:off x="1771254" y="4729530"/>
              <a:ext cx="546100" cy="546100"/>
              <a:chOff x="857853" y="3289172"/>
              <a:chExt cx="546100" cy="546100"/>
            </a:xfrm>
          </p:grpSpPr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C914F17E-8B98-4C12-8698-3615A44B1D9A}"/>
                  </a:ext>
                </a:extLst>
              </p:cNvPr>
              <p:cNvSpPr/>
              <p:nvPr/>
            </p:nvSpPr>
            <p:spPr>
              <a:xfrm>
                <a:off x="857853" y="3289172"/>
                <a:ext cx="546100" cy="5461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00B0F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6213DAB4-5A37-4D99-8C26-3EA634F429D2}"/>
                  </a:ext>
                </a:extLst>
              </p:cNvPr>
              <p:cNvSpPr/>
              <p:nvPr/>
            </p:nvSpPr>
            <p:spPr>
              <a:xfrm>
                <a:off x="901519" y="3409675"/>
                <a:ext cx="215900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D407C8BA-4A50-4DFD-A652-E4953A1A5356}"/>
                  </a:ext>
                </a:extLst>
              </p:cNvPr>
              <p:cNvSpPr/>
              <p:nvPr/>
            </p:nvSpPr>
            <p:spPr>
              <a:xfrm>
                <a:off x="1034869" y="3568425"/>
                <a:ext cx="215900" cy="1651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8861BE8C-13A5-4C2A-A5BC-1F6C2E2E98A0}"/>
                  </a:ext>
                </a:extLst>
              </p:cNvPr>
              <p:cNvSpPr/>
              <p:nvPr/>
            </p:nvSpPr>
            <p:spPr>
              <a:xfrm>
                <a:off x="1117419" y="3403325"/>
                <a:ext cx="215900" cy="1651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400018CA-6335-4B09-A0EF-15CF36D75EEF}"/>
                </a:ext>
              </a:extLst>
            </p:cNvPr>
            <p:cNvGrpSpPr/>
            <p:nvPr/>
          </p:nvGrpSpPr>
          <p:grpSpPr>
            <a:xfrm>
              <a:off x="2314728" y="4716708"/>
              <a:ext cx="546100" cy="546100"/>
              <a:chOff x="2144156" y="2660193"/>
              <a:chExt cx="546100" cy="546100"/>
            </a:xfrm>
          </p:grpSpPr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15DB2999-32DD-4AB5-BDBA-8111EF63C9DD}"/>
                  </a:ext>
                </a:extLst>
              </p:cNvPr>
              <p:cNvSpPr/>
              <p:nvPr/>
            </p:nvSpPr>
            <p:spPr>
              <a:xfrm>
                <a:off x="2144156" y="2660193"/>
                <a:ext cx="546100" cy="54610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6B15AD88-3154-45F0-B8BD-ABD63A47A482}"/>
                  </a:ext>
                </a:extLst>
              </p:cNvPr>
              <p:cNvSpPr/>
              <p:nvPr/>
            </p:nvSpPr>
            <p:spPr>
              <a:xfrm>
                <a:off x="2211890" y="2787315"/>
                <a:ext cx="215900" cy="165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24D982B7-CCB8-473D-9C64-BAC64B47CDA9}"/>
                  </a:ext>
                </a:extLst>
              </p:cNvPr>
              <p:cNvSpPr/>
              <p:nvPr/>
            </p:nvSpPr>
            <p:spPr>
              <a:xfrm>
                <a:off x="2345240" y="2946065"/>
                <a:ext cx="215900" cy="1651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F07E978E-7432-4212-9327-D0D86B05CD98}"/>
                  </a:ext>
                </a:extLst>
              </p:cNvPr>
              <p:cNvSpPr/>
              <p:nvPr/>
            </p:nvSpPr>
            <p:spPr>
              <a:xfrm>
                <a:off x="2427790" y="2780965"/>
                <a:ext cx="215900" cy="1651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</p:grp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062CC8D8-FD79-4E7E-947F-04FD9E88562A}"/>
              </a:ext>
            </a:extLst>
          </p:cNvPr>
          <p:cNvSpPr txBox="1"/>
          <p:nvPr/>
        </p:nvSpPr>
        <p:spPr>
          <a:xfrm>
            <a:off x="3888881" y="5536503"/>
            <a:ext cx="477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Trop proches (1 fermi), </a:t>
            </a:r>
            <a:r>
              <a:rPr lang="fr-FR" sz="1600" dirty="0">
                <a:solidFill>
                  <a:srgbClr val="FF0000"/>
                </a:solidFill>
              </a:rPr>
              <a:t>se repoussent </a:t>
            </a:r>
            <a:r>
              <a:rPr lang="fr-FR" sz="1600" dirty="0"/>
              <a:t>violemment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35C16125-0588-41E6-91B8-B9146607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64" y="3873590"/>
            <a:ext cx="2512122" cy="18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52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8D22ED2-A975-E556-67A5-B6A17063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0009" y="6089562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FB7EF1-23C5-0131-1342-4A785620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E55BAA-2A25-FAD9-DAD5-9DA5ED127F0C}"/>
              </a:ext>
            </a:extLst>
          </p:cNvPr>
          <p:cNvSpPr txBox="1"/>
          <p:nvPr/>
        </p:nvSpPr>
        <p:spPr>
          <a:xfrm>
            <a:off x="6625819" y="383921"/>
            <a:ext cx="444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Aux origines de l’énergie nucléaire (2)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FF5682-8855-2717-ECAD-F3C391CD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340" y="1302127"/>
            <a:ext cx="1559342" cy="155934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2B1636A-F7A7-A64A-58A7-76FC3E540744}"/>
              </a:ext>
            </a:extLst>
          </p:cNvPr>
          <p:cNvSpPr/>
          <p:nvPr/>
        </p:nvSpPr>
        <p:spPr>
          <a:xfrm>
            <a:off x="9668737" y="1676091"/>
            <a:ext cx="285750" cy="2692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9767856-A3E8-C0DC-E9CD-534745E48D33}"/>
              </a:ext>
            </a:extLst>
          </p:cNvPr>
          <p:cNvSpPr/>
          <p:nvPr/>
        </p:nvSpPr>
        <p:spPr>
          <a:xfrm>
            <a:off x="9668737" y="2217424"/>
            <a:ext cx="285750" cy="2692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6C594AB-2F26-8CA8-D908-518500373476}"/>
              </a:ext>
            </a:extLst>
          </p:cNvPr>
          <p:cNvSpPr txBox="1"/>
          <p:nvPr/>
        </p:nvSpPr>
        <p:spPr>
          <a:xfrm>
            <a:off x="5118652" y="922534"/>
            <a:ext cx="430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L’énergie d’un noyau atomique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C7DA8B-D156-F97A-CD73-D6E99007A702}"/>
              </a:ext>
            </a:extLst>
          </p:cNvPr>
          <p:cNvSpPr txBox="1"/>
          <p:nvPr/>
        </p:nvSpPr>
        <p:spPr>
          <a:xfrm>
            <a:off x="10164958" y="2192000"/>
            <a:ext cx="90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neutron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04A8D7-B469-038C-5709-468D402A0B51}"/>
              </a:ext>
            </a:extLst>
          </p:cNvPr>
          <p:cNvSpPr txBox="1"/>
          <p:nvPr/>
        </p:nvSpPr>
        <p:spPr>
          <a:xfrm>
            <a:off x="10164958" y="1676091"/>
            <a:ext cx="90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proton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61B958-9AD5-B063-27E4-86B5E95B59E1}"/>
              </a:ext>
            </a:extLst>
          </p:cNvPr>
          <p:cNvSpPr txBox="1"/>
          <p:nvPr/>
        </p:nvSpPr>
        <p:spPr>
          <a:xfrm>
            <a:off x="2454966" y="3003807"/>
            <a:ext cx="3203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La force nucléaire « colle » les protons et neutrons (énergie attractive et de très courte portée)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30CCC777-617B-6565-03A7-58A16B509AB5}"/>
              </a:ext>
            </a:extLst>
          </p:cNvPr>
          <p:cNvSpPr/>
          <p:nvPr/>
        </p:nvSpPr>
        <p:spPr>
          <a:xfrm>
            <a:off x="6096000" y="3202065"/>
            <a:ext cx="1075162" cy="174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F616A73-6094-FB07-D3FD-6B0E99EA95C1}"/>
              </a:ext>
            </a:extLst>
          </p:cNvPr>
          <p:cNvSpPr txBox="1"/>
          <p:nvPr/>
        </p:nvSpPr>
        <p:spPr>
          <a:xfrm>
            <a:off x="7270474" y="3016069"/>
            <a:ext cx="3203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70C0"/>
                </a:solidFill>
              </a:rPr>
              <a:t>Chaque nucléon a une énergie liée au nombre de ses voisins proches (énergie attractive de </a:t>
            </a:r>
            <a:r>
              <a:rPr lang="fr-FR" sz="1100" dirty="0">
                <a:solidFill>
                  <a:srgbClr val="FF0000"/>
                </a:solidFill>
              </a:rPr>
              <a:t>volume</a:t>
            </a:r>
            <a:r>
              <a:rPr lang="fr-FR" sz="11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19AF30-3FDE-E780-62E1-8957E0A2D363}"/>
              </a:ext>
            </a:extLst>
          </p:cNvPr>
          <p:cNvSpPr txBox="1"/>
          <p:nvPr/>
        </p:nvSpPr>
        <p:spPr>
          <a:xfrm>
            <a:off x="2454966" y="3566880"/>
            <a:ext cx="3203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nucléons en périphérie ont moins de voisins (énergie moins attractive)</a:t>
            </a: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FCE7185-071F-3EDC-3E08-B8B307037816}"/>
              </a:ext>
            </a:extLst>
          </p:cNvPr>
          <p:cNvSpPr/>
          <p:nvPr/>
        </p:nvSpPr>
        <p:spPr>
          <a:xfrm>
            <a:off x="6135716" y="3728596"/>
            <a:ext cx="1075163" cy="174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4BF6BC4-1A7F-A84D-30C7-647C01354178}"/>
              </a:ext>
            </a:extLst>
          </p:cNvPr>
          <p:cNvSpPr txBox="1"/>
          <p:nvPr/>
        </p:nvSpPr>
        <p:spPr>
          <a:xfrm>
            <a:off x="7310191" y="3552728"/>
            <a:ext cx="3203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70C0"/>
                </a:solidFill>
              </a:rPr>
              <a:t>Chaque nucléon a une énergie liée au nombre de ses voisins proches (énergie répulsive de </a:t>
            </a:r>
            <a:r>
              <a:rPr lang="fr-FR" sz="1100" dirty="0">
                <a:solidFill>
                  <a:srgbClr val="FF0000"/>
                </a:solidFill>
              </a:rPr>
              <a:t>surface</a:t>
            </a:r>
            <a:r>
              <a:rPr lang="fr-FR" sz="11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DEFFFA2-AEDA-5E8C-ED6C-36AF006FF5F3}"/>
              </a:ext>
            </a:extLst>
          </p:cNvPr>
          <p:cNvSpPr txBox="1"/>
          <p:nvPr/>
        </p:nvSpPr>
        <p:spPr>
          <a:xfrm>
            <a:off x="2416057" y="4036696"/>
            <a:ext cx="32037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protons se repoussent  : charge électrique de même signe(énergie répulsive, longue portée)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AE9726FF-CED9-D461-330F-2F81E35B64FB}"/>
              </a:ext>
            </a:extLst>
          </p:cNvPr>
          <p:cNvSpPr/>
          <p:nvPr/>
        </p:nvSpPr>
        <p:spPr>
          <a:xfrm>
            <a:off x="6135716" y="4285078"/>
            <a:ext cx="1075163" cy="174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20C3F2D-BAEC-C592-7B34-7F8460041C83}"/>
              </a:ext>
            </a:extLst>
          </p:cNvPr>
          <p:cNvSpPr txBox="1"/>
          <p:nvPr/>
        </p:nvSpPr>
        <p:spPr>
          <a:xfrm>
            <a:off x="7310191" y="4141424"/>
            <a:ext cx="3203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70C0"/>
                </a:solidFill>
              </a:rPr>
              <a:t>Les protons (énergie répulsive </a:t>
            </a:r>
            <a:r>
              <a:rPr lang="fr-FR" sz="1100" dirty="0">
                <a:solidFill>
                  <a:srgbClr val="FF0000"/>
                </a:solidFill>
              </a:rPr>
              <a:t>électrique - Coulomb</a:t>
            </a:r>
            <a:r>
              <a:rPr lang="fr-FR" sz="1100" dirty="0">
                <a:solidFill>
                  <a:srgbClr val="0070C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384A8F31-6A11-D689-6773-B2370BEFF39B}"/>
                  </a:ext>
                </a:extLst>
              </p:cNvPr>
              <p:cNvSpPr txBox="1"/>
              <p:nvPr/>
            </p:nvSpPr>
            <p:spPr>
              <a:xfrm>
                <a:off x="3541352" y="5222099"/>
                <a:ext cx="6664590" cy="780085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fr-FR" b="0" dirty="0"/>
              </a:p>
            </p:txBody>
          </p:sp>
        </mc:Choice>
        <mc:Fallback xmlns=""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384A8F31-6A11-D689-6773-B2370BEFF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352" y="5222099"/>
                <a:ext cx="6664590" cy="7800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rgbClr val="FFC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softEdge rad="0"/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D5BE4166-A4FB-6B5B-EA20-7B75E41FE353}"/>
              </a:ext>
            </a:extLst>
          </p:cNvPr>
          <p:cNvSpPr txBox="1"/>
          <p:nvPr/>
        </p:nvSpPr>
        <p:spPr>
          <a:xfrm>
            <a:off x="2416057" y="4668348"/>
            <a:ext cx="3203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Conséquence de la mécanique quantique (principe de Pauli)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FEE8F99D-9E71-2B98-3805-3F6E8FF7AB32}"/>
              </a:ext>
            </a:extLst>
          </p:cNvPr>
          <p:cNvSpPr/>
          <p:nvPr/>
        </p:nvSpPr>
        <p:spPr>
          <a:xfrm>
            <a:off x="6135715" y="4778098"/>
            <a:ext cx="1075163" cy="174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483F853-F806-7B78-05AE-00B6875259E6}"/>
              </a:ext>
            </a:extLst>
          </p:cNvPr>
          <p:cNvSpPr txBox="1"/>
          <p:nvPr/>
        </p:nvSpPr>
        <p:spPr>
          <a:xfrm>
            <a:off x="7310191" y="4634649"/>
            <a:ext cx="3203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70C0"/>
                </a:solidFill>
              </a:rPr>
              <a:t>L’égalité du nombre des protons et neutrons est favorisée (</a:t>
            </a:r>
            <a:r>
              <a:rPr lang="fr-FR" sz="1100" dirty="0">
                <a:solidFill>
                  <a:srgbClr val="FF0000"/>
                </a:solidFill>
              </a:rPr>
              <a:t>asymétrie</a:t>
            </a:r>
            <a:r>
              <a:rPr lang="fr-FR" sz="11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9D8155-F568-564E-2D4E-4AACC55D2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CAC0DA6-6BDA-10ED-0C25-AB9A383CDCBC}"/>
              </a:ext>
            </a:extLst>
          </p:cNvPr>
          <p:cNvGrpSpPr/>
          <p:nvPr/>
        </p:nvGrpSpPr>
        <p:grpSpPr>
          <a:xfrm>
            <a:off x="4706557" y="1404071"/>
            <a:ext cx="4556889" cy="1468500"/>
            <a:chOff x="4554581" y="1438828"/>
            <a:chExt cx="4435776" cy="14685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0251B93-05FD-9C65-DE7C-C44932E0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9581"/>
            <a:stretch>
              <a:fillRect/>
            </a:stretch>
          </p:blipFill>
          <p:spPr>
            <a:xfrm>
              <a:off x="4554581" y="1438828"/>
              <a:ext cx="4193765" cy="1220561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BD5D7C4-21A9-8BA6-8957-224567E5C1FF}"/>
                </a:ext>
              </a:extLst>
            </p:cNvPr>
            <p:cNvSpPr txBox="1"/>
            <p:nvPr/>
          </p:nvSpPr>
          <p:spPr>
            <a:xfrm>
              <a:off x="4801095" y="2630329"/>
              <a:ext cx="4189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Le modèle de goutte liquide </a:t>
              </a:r>
              <a:r>
                <a:rPr lang="fr-FR" sz="800" dirty="0"/>
                <a:t>Wikipédia – par </a:t>
              </a:r>
              <a:r>
                <a:rPr lang="fr-FR" sz="800" dirty="0" err="1"/>
                <a:t>DanielFR</a:t>
              </a:r>
              <a:r>
                <a:rPr lang="fr-FR" sz="800" dirty="0"/>
                <a:t> – CC A SA 3.0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89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/>
      <p:bldP spid="17" grpId="0"/>
      <p:bldP spid="20" grpId="0"/>
      <p:bldP spid="21" grpId="0" animBg="1"/>
      <p:bldP spid="22" grpId="0"/>
      <p:bldP spid="23" grpId="0"/>
      <p:bldP spid="24" grpId="0" animBg="1"/>
      <p:bldP spid="27" grpId="0"/>
      <p:bldP spid="28" grpId="0"/>
      <p:bldP spid="29" grpId="0" animBg="1"/>
      <p:bldP spid="30" grpId="0"/>
      <p:bldP spid="1024" grpId="0" animBg="1"/>
      <p:bldP spid="12" grpId="0"/>
      <p:bldP spid="19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57652B-92D5-CAB2-C229-BFEACF22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588ECB-85FB-D885-9CB0-A4441F51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5DEEF-5B49-72EE-6A00-02C9086A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D80D60-A519-09B4-E4D7-53148605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03" y="2669829"/>
            <a:ext cx="481952" cy="407865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BE6BD59-0006-2FE3-5DC2-2B45A7878920}"/>
              </a:ext>
            </a:extLst>
          </p:cNvPr>
          <p:cNvSpPr/>
          <p:nvPr/>
        </p:nvSpPr>
        <p:spPr>
          <a:xfrm>
            <a:off x="3281476" y="1503970"/>
            <a:ext cx="2159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7D8926E-38E1-AF6D-432B-A3283F05022B}"/>
              </a:ext>
            </a:extLst>
          </p:cNvPr>
          <p:cNvSpPr/>
          <p:nvPr/>
        </p:nvSpPr>
        <p:spPr>
          <a:xfrm>
            <a:off x="2863944" y="1503970"/>
            <a:ext cx="215900" cy="165100"/>
          </a:xfrm>
          <a:prstGeom prst="ellipse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E76BEAA-7CE1-754C-5F17-5256EB78E19D}"/>
              </a:ext>
            </a:extLst>
          </p:cNvPr>
          <p:cNvSpPr/>
          <p:nvPr/>
        </p:nvSpPr>
        <p:spPr>
          <a:xfrm>
            <a:off x="3699008" y="1516941"/>
            <a:ext cx="215900" cy="1651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4401F1-7299-C384-95B6-932E9B40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138" y="1851704"/>
            <a:ext cx="641165" cy="6354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A7520B-739A-5825-08EE-74747459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109" y="3260328"/>
            <a:ext cx="720634" cy="756014"/>
          </a:xfrm>
          <a:prstGeom prst="rect">
            <a:avLst/>
          </a:prstGeom>
        </p:spPr>
      </p:pic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50F2A1E6-0B4B-A45F-121B-08040179886D}"/>
              </a:ext>
            </a:extLst>
          </p:cNvPr>
          <p:cNvSpPr/>
          <p:nvPr/>
        </p:nvSpPr>
        <p:spPr>
          <a:xfrm>
            <a:off x="5397742" y="1440467"/>
            <a:ext cx="371192" cy="10072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A51A01-7E78-EB4E-9F79-98D57D90730C}"/>
              </a:ext>
            </a:extLst>
          </p:cNvPr>
          <p:cNvSpPr txBox="1"/>
          <p:nvPr/>
        </p:nvSpPr>
        <p:spPr>
          <a:xfrm>
            <a:off x="4255876" y="1390039"/>
            <a:ext cx="86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Quarks et gluons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7A245A-03A5-15A6-1F21-8A8A31CE246A}"/>
              </a:ext>
            </a:extLst>
          </p:cNvPr>
          <p:cNvSpPr txBox="1"/>
          <p:nvPr/>
        </p:nvSpPr>
        <p:spPr>
          <a:xfrm>
            <a:off x="4236041" y="2065072"/>
            <a:ext cx="1051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Nucléons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EC0D49-714A-EE8C-9547-E37588F4F6F0}"/>
              </a:ext>
            </a:extLst>
          </p:cNvPr>
          <p:cNvSpPr txBox="1"/>
          <p:nvPr/>
        </p:nvSpPr>
        <p:spPr>
          <a:xfrm>
            <a:off x="5858887" y="1693645"/>
            <a:ext cx="138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Physique des particules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765C66-DC90-E204-B7F7-4670B0069B76}"/>
              </a:ext>
            </a:extLst>
          </p:cNvPr>
          <p:cNvSpPr txBox="1"/>
          <p:nvPr/>
        </p:nvSpPr>
        <p:spPr>
          <a:xfrm>
            <a:off x="4164609" y="2648938"/>
            <a:ext cx="16200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Noyau atomique </a:t>
            </a:r>
            <a:r>
              <a:rPr lang="fr-FR" sz="1100" dirty="0"/>
              <a:t>(nucléons)</a:t>
            </a:r>
            <a:endParaRPr lang="fr-FR" sz="12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3C83FF-D68F-9333-D6DF-D53CBA66A5BE}"/>
              </a:ext>
            </a:extLst>
          </p:cNvPr>
          <p:cNvSpPr txBox="1"/>
          <p:nvPr/>
        </p:nvSpPr>
        <p:spPr>
          <a:xfrm>
            <a:off x="4264929" y="3336277"/>
            <a:ext cx="124937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Atome </a:t>
            </a:r>
            <a:r>
              <a:rPr lang="fr-FR" sz="1100" dirty="0"/>
              <a:t>(Noyau et électrons)</a:t>
            </a:r>
            <a:endParaRPr lang="fr-FR" sz="1200" dirty="0"/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06107C39-CA60-DDFA-1F5A-235C2B587523}"/>
              </a:ext>
            </a:extLst>
          </p:cNvPr>
          <p:cNvSpPr/>
          <p:nvPr/>
        </p:nvSpPr>
        <p:spPr>
          <a:xfrm>
            <a:off x="5397742" y="2625195"/>
            <a:ext cx="371192" cy="4616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4E83AA9-54E1-00F9-BC6A-0DB816139D37}"/>
              </a:ext>
            </a:extLst>
          </p:cNvPr>
          <p:cNvSpPr txBox="1"/>
          <p:nvPr/>
        </p:nvSpPr>
        <p:spPr>
          <a:xfrm>
            <a:off x="5858886" y="2581628"/>
            <a:ext cx="138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Physique nucléaire</a:t>
            </a:r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4A6408F3-2DDF-6EB5-6FC3-B95F782E3D84}"/>
              </a:ext>
            </a:extLst>
          </p:cNvPr>
          <p:cNvSpPr/>
          <p:nvPr/>
        </p:nvSpPr>
        <p:spPr>
          <a:xfrm>
            <a:off x="5407342" y="3391437"/>
            <a:ext cx="371192" cy="4616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69108EE-DF91-3B1C-73B5-D701A83848DB}"/>
              </a:ext>
            </a:extLst>
          </p:cNvPr>
          <p:cNvSpPr txBox="1"/>
          <p:nvPr/>
        </p:nvSpPr>
        <p:spPr>
          <a:xfrm>
            <a:off x="5858885" y="3364775"/>
            <a:ext cx="138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Physique atomique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576C9F-A160-3409-8A09-C09A3A809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435" y="4137135"/>
            <a:ext cx="719340" cy="63549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50478D9-1338-39FD-2FAA-A9029ADAB3CC}"/>
              </a:ext>
            </a:extLst>
          </p:cNvPr>
          <p:cNvSpPr txBox="1"/>
          <p:nvPr/>
        </p:nvSpPr>
        <p:spPr>
          <a:xfrm>
            <a:off x="4271698" y="4094166"/>
            <a:ext cx="124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Molécule (</a:t>
            </a:r>
            <a:r>
              <a:rPr lang="fr-FR" sz="1100" dirty="0"/>
              <a:t>Ensemble d’atomes</a:t>
            </a:r>
            <a:r>
              <a:rPr lang="fr-FR" sz="1200" dirty="0"/>
              <a:t>)</a:t>
            </a:r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304B8DE2-9A57-6E97-3E22-948AC76FB5B7}"/>
              </a:ext>
            </a:extLst>
          </p:cNvPr>
          <p:cNvSpPr/>
          <p:nvPr/>
        </p:nvSpPr>
        <p:spPr>
          <a:xfrm>
            <a:off x="5397742" y="4201077"/>
            <a:ext cx="371192" cy="4616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31EEFB-D903-A2BB-E9AA-66B1D31EE405}"/>
              </a:ext>
            </a:extLst>
          </p:cNvPr>
          <p:cNvSpPr txBox="1"/>
          <p:nvPr/>
        </p:nvSpPr>
        <p:spPr>
          <a:xfrm>
            <a:off x="5858885" y="4132957"/>
            <a:ext cx="138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Physique moléculaire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9A6425-7413-7F6C-81EA-C438EBC39314}"/>
              </a:ext>
            </a:extLst>
          </p:cNvPr>
          <p:cNvCxnSpPr>
            <a:stCxn id="8" idx="4"/>
          </p:cNvCxnSpPr>
          <p:nvPr/>
        </p:nvCxnSpPr>
        <p:spPr>
          <a:xfrm>
            <a:off x="2971894" y="1669070"/>
            <a:ext cx="233780" cy="316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A01214A-C25A-29ED-F08D-E78A56086F14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609055" y="1682041"/>
            <a:ext cx="197903" cy="316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1851511-B526-E8FA-E77D-5A21D48AC675}"/>
              </a:ext>
            </a:extLst>
          </p:cNvPr>
          <p:cNvCxnSpPr>
            <a:cxnSpLocks/>
            <a:stCxn id="2" idx="1"/>
          </p:cNvCxnSpPr>
          <p:nvPr/>
        </p:nvCxnSpPr>
        <p:spPr>
          <a:xfrm>
            <a:off x="3127103" y="2873762"/>
            <a:ext cx="195461" cy="754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E831E6C-B42F-0025-0D65-8C431A11BE9F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3427721" y="2873762"/>
            <a:ext cx="181334" cy="736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8F328B0-DA47-2C9B-F0E7-12D15744CC1B}"/>
              </a:ext>
            </a:extLst>
          </p:cNvPr>
          <p:cNvCxnSpPr>
            <a:cxnSpLocks/>
          </p:cNvCxnSpPr>
          <p:nvPr/>
        </p:nvCxnSpPr>
        <p:spPr>
          <a:xfrm flipH="1">
            <a:off x="3479378" y="2232366"/>
            <a:ext cx="182783" cy="509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07DFCE3-1C2E-8B78-CA83-C8469338CC14}"/>
              </a:ext>
            </a:extLst>
          </p:cNvPr>
          <p:cNvCxnSpPr>
            <a:cxnSpLocks/>
          </p:cNvCxnSpPr>
          <p:nvPr/>
        </p:nvCxnSpPr>
        <p:spPr>
          <a:xfrm>
            <a:off x="3188288" y="2269707"/>
            <a:ext cx="201138" cy="42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CC8AE2B-3607-90D8-9411-E7608A4AA3B1}"/>
              </a:ext>
            </a:extLst>
          </p:cNvPr>
          <p:cNvCxnSpPr>
            <a:cxnSpLocks/>
          </p:cNvCxnSpPr>
          <p:nvPr/>
        </p:nvCxnSpPr>
        <p:spPr>
          <a:xfrm>
            <a:off x="3120812" y="3748673"/>
            <a:ext cx="387045" cy="785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C1818D5-2D8F-94B7-E195-AC99F0B309C9}"/>
              </a:ext>
            </a:extLst>
          </p:cNvPr>
          <p:cNvCxnSpPr>
            <a:cxnSpLocks/>
          </p:cNvCxnSpPr>
          <p:nvPr/>
        </p:nvCxnSpPr>
        <p:spPr>
          <a:xfrm flipH="1">
            <a:off x="3621488" y="3767373"/>
            <a:ext cx="14624" cy="7651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èche : courbe vers la droite 33">
            <a:extLst>
              <a:ext uri="{FF2B5EF4-FFF2-40B4-BE49-F238E27FC236}">
                <a16:creationId xmlns:a16="http://schemas.microsoft.com/office/drawing/2014/main" id="{E72940E4-113E-3E45-E04E-BC88C22077AB}"/>
              </a:ext>
            </a:extLst>
          </p:cNvPr>
          <p:cNvSpPr/>
          <p:nvPr/>
        </p:nvSpPr>
        <p:spPr>
          <a:xfrm>
            <a:off x="2370795" y="2085931"/>
            <a:ext cx="349385" cy="8309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 : courbe vers la droite 34">
            <a:extLst>
              <a:ext uri="{FF2B5EF4-FFF2-40B4-BE49-F238E27FC236}">
                <a16:creationId xmlns:a16="http://schemas.microsoft.com/office/drawing/2014/main" id="{511E180F-16DC-E3E7-F106-4D2EBDA4AE14}"/>
              </a:ext>
            </a:extLst>
          </p:cNvPr>
          <p:cNvSpPr/>
          <p:nvPr/>
        </p:nvSpPr>
        <p:spPr>
          <a:xfrm>
            <a:off x="2330872" y="2977037"/>
            <a:ext cx="349385" cy="8309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 : courbe vers la droite 35">
            <a:extLst>
              <a:ext uri="{FF2B5EF4-FFF2-40B4-BE49-F238E27FC236}">
                <a16:creationId xmlns:a16="http://schemas.microsoft.com/office/drawing/2014/main" id="{CE95A0AF-795A-4C2D-F6EA-44DDAE0F7893}"/>
              </a:ext>
            </a:extLst>
          </p:cNvPr>
          <p:cNvSpPr/>
          <p:nvPr/>
        </p:nvSpPr>
        <p:spPr>
          <a:xfrm>
            <a:off x="2321101" y="3906968"/>
            <a:ext cx="349385" cy="8309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3F31DAD-873E-8B5F-9105-6C724303B457}"/>
              </a:ext>
            </a:extLst>
          </p:cNvPr>
          <p:cNvSpPr txBox="1"/>
          <p:nvPr/>
        </p:nvSpPr>
        <p:spPr>
          <a:xfrm>
            <a:off x="2427468" y="2279550"/>
            <a:ext cx="78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X 100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E7BE453-D0D8-6C87-EC17-8032C79D15D1}"/>
              </a:ext>
            </a:extLst>
          </p:cNvPr>
          <p:cNvSpPr txBox="1"/>
          <p:nvPr/>
        </p:nvSpPr>
        <p:spPr>
          <a:xfrm>
            <a:off x="2330872" y="3182506"/>
            <a:ext cx="100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X 10 000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2E00E9B-6EA1-1E2A-C574-8D2FEBDED0CD}"/>
              </a:ext>
            </a:extLst>
          </p:cNvPr>
          <p:cNvSpPr txBox="1"/>
          <p:nvPr/>
        </p:nvSpPr>
        <p:spPr>
          <a:xfrm>
            <a:off x="2417734" y="4132466"/>
            <a:ext cx="1009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X 10-1000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6C7E8C-F230-96C1-F275-80514DC03297}"/>
              </a:ext>
            </a:extLst>
          </p:cNvPr>
          <p:cNvSpPr/>
          <p:nvPr/>
        </p:nvSpPr>
        <p:spPr>
          <a:xfrm>
            <a:off x="2055884" y="1326303"/>
            <a:ext cx="5259316" cy="4691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courbe vers la droite 40">
            <a:extLst>
              <a:ext uri="{FF2B5EF4-FFF2-40B4-BE49-F238E27FC236}">
                <a16:creationId xmlns:a16="http://schemas.microsoft.com/office/drawing/2014/main" id="{C5861832-4485-5E77-4C05-A699BB11B48B}"/>
              </a:ext>
            </a:extLst>
          </p:cNvPr>
          <p:cNvSpPr/>
          <p:nvPr/>
        </p:nvSpPr>
        <p:spPr>
          <a:xfrm>
            <a:off x="2356721" y="4835142"/>
            <a:ext cx="349385" cy="83099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7A9A921-5472-D481-8ADF-F46D6174F7B1}"/>
              </a:ext>
            </a:extLst>
          </p:cNvPr>
          <p:cNvSpPr txBox="1"/>
          <p:nvPr/>
        </p:nvSpPr>
        <p:spPr>
          <a:xfrm>
            <a:off x="2494898" y="5049611"/>
            <a:ext cx="1236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X 1000 -10</a:t>
            </a:r>
            <a:r>
              <a:rPr lang="fr-FR" sz="1400" baseline="30000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77B2F84-E854-8222-F157-EADA955401AC}"/>
              </a:ext>
            </a:extLst>
          </p:cNvPr>
          <p:cNvSpPr txBox="1"/>
          <p:nvPr/>
        </p:nvSpPr>
        <p:spPr>
          <a:xfrm>
            <a:off x="4271698" y="4919824"/>
            <a:ext cx="124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Matière-matériaux</a:t>
            </a:r>
          </a:p>
          <a:p>
            <a:r>
              <a:rPr lang="fr-FR" sz="1200" dirty="0"/>
              <a:t>…</a:t>
            </a:r>
          </a:p>
        </p:txBody>
      </p:sp>
      <p:sp>
        <p:nvSpPr>
          <p:cNvPr id="45" name="Accolade fermante 44">
            <a:extLst>
              <a:ext uri="{FF2B5EF4-FFF2-40B4-BE49-F238E27FC236}">
                <a16:creationId xmlns:a16="http://schemas.microsoft.com/office/drawing/2014/main" id="{521D777F-A929-3280-986A-436329264235}"/>
              </a:ext>
            </a:extLst>
          </p:cNvPr>
          <p:cNvSpPr/>
          <p:nvPr/>
        </p:nvSpPr>
        <p:spPr>
          <a:xfrm>
            <a:off x="5390277" y="4906315"/>
            <a:ext cx="371192" cy="4616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B174682-B11E-7DF4-FC19-B06D9A0B0B40}"/>
              </a:ext>
            </a:extLst>
          </p:cNvPr>
          <p:cNvSpPr txBox="1"/>
          <p:nvPr/>
        </p:nvSpPr>
        <p:spPr>
          <a:xfrm>
            <a:off x="5807710" y="4863710"/>
            <a:ext cx="162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Physique macroscopique</a:t>
            </a:r>
          </a:p>
        </p:txBody>
      </p:sp>
      <p:sp>
        <p:nvSpPr>
          <p:cNvPr id="47" name="Flèche : haut 46">
            <a:extLst>
              <a:ext uri="{FF2B5EF4-FFF2-40B4-BE49-F238E27FC236}">
                <a16:creationId xmlns:a16="http://schemas.microsoft.com/office/drawing/2014/main" id="{CCB7C0E6-64A5-827D-D01F-1E975DFB45C4}"/>
              </a:ext>
            </a:extLst>
          </p:cNvPr>
          <p:cNvSpPr/>
          <p:nvPr/>
        </p:nvSpPr>
        <p:spPr>
          <a:xfrm>
            <a:off x="7965659" y="1440467"/>
            <a:ext cx="142021" cy="3092063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haut 47">
            <a:extLst>
              <a:ext uri="{FF2B5EF4-FFF2-40B4-BE49-F238E27FC236}">
                <a16:creationId xmlns:a16="http://schemas.microsoft.com/office/drawing/2014/main" id="{BA99E38F-57EE-B462-F987-976DC66D07FA}"/>
              </a:ext>
            </a:extLst>
          </p:cNvPr>
          <p:cNvSpPr/>
          <p:nvPr/>
        </p:nvSpPr>
        <p:spPr>
          <a:xfrm rot="10800000">
            <a:off x="7983663" y="4830628"/>
            <a:ext cx="152399" cy="831827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FB118E0-F8AD-009E-27E8-ECBC985F15FF}"/>
              </a:ext>
            </a:extLst>
          </p:cNvPr>
          <p:cNvSpPr txBox="1"/>
          <p:nvPr/>
        </p:nvSpPr>
        <p:spPr>
          <a:xfrm>
            <a:off x="8622680" y="4884208"/>
            <a:ext cx="185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Physique macroscopique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F949879-609D-585B-8CFD-2C6168F56C10}"/>
              </a:ext>
            </a:extLst>
          </p:cNvPr>
          <p:cNvSpPr txBox="1"/>
          <p:nvPr/>
        </p:nvSpPr>
        <p:spPr>
          <a:xfrm>
            <a:off x="8585270" y="2597731"/>
            <a:ext cx="185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Physique quantique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0E705FA-D96A-F2A7-AED2-A369E6354632}"/>
              </a:ext>
            </a:extLst>
          </p:cNvPr>
          <p:cNvSpPr txBox="1"/>
          <p:nvPr/>
        </p:nvSpPr>
        <p:spPr>
          <a:xfrm>
            <a:off x="7132320" y="383177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Zoom de l’infiniment petit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AA3A5979-5B83-0D60-422D-A711CAA1166E}"/>
              </a:ext>
            </a:extLst>
          </p:cNvPr>
          <p:cNvSpPr txBox="1"/>
          <p:nvPr/>
        </p:nvSpPr>
        <p:spPr>
          <a:xfrm>
            <a:off x="3806958" y="5672058"/>
            <a:ext cx="3238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Travail personnel pour Wikipédia-Hiérarchie des systèmes physiques- CC A-SA 3,0</a:t>
            </a:r>
          </a:p>
        </p:txBody>
      </p:sp>
    </p:spTree>
    <p:extLst>
      <p:ext uri="{BB962C8B-B14F-4D97-AF65-F5344CB8AC3E}">
        <p14:creationId xmlns:p14="http://schemas.microsoft.com/office/powerpoint/2010/main" val="1242454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DA059-5997-9DCD-7E73-0EB6ABB0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ED2B4A8-D6AA-DD49-1FD2-1B64421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AF9281-E0B4-40D2-F678-C3B815AF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8E1070-E3D8-3A13-55D9-3E9B719CAC18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87AC16-4FBE-E7FD-3813-909CD6FD0108}"/>
              </a:ext>
            </a:extLst>
          </p:cNvPr>
          <p:cNvSpPr txBox="1"/>
          <p:nvPr/>
        </p:nvSpPr>
        <p:spPr>
          <a:xfrm>
            <a:off x="2508069" y="1227909"/>
            <a:ext cx="8839200" cy="15081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2060"/>
                </a:solidFill>
              </a:rPr>
              <a:t>Les forces nucléaires de très courte portée sont à l’origine de la cohésion de la matière et déterminent l’énergie des noyaux atomiques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06EA6E3-2943-21B4-C70E-548E77D0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516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E2F6EE3-DAAF-410F-A3DC-A6E89D48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92C35C-583A-475C-9153-0A066414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CD8A7A-0BD5-4178-977D-64A4B44D7FF1}"/>
              </a:ext>
            </a:extLst>
          </p:cNvPr>
          <p:cNvSpPr txBox="1"/>
          <p:nvPr/>
        </p:nvSpPr>
        <p:spPr>
          <a:xfrm>
            <a:off x="7351414" y="320430"/>
            <a:ext cx="412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de liaison des noyaux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5C900A0-4F6E-42E4-88A1-DE31BD8D77D8}"/>
                  </a:ext>
                </a:extLst>
              </p:cNvPr>
              <p:cNvSpPr txBox="1"/>
              <p:nvPr/>
            </p:nvSpPr>
            <p:spPr>
              <a:xfrm>
                <a:off x="2258215" y="2076546"/>
                <a:ext cx="4635499" cy="52322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Lorsque le noyau a peu de nucléons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≈10)</m:t>
                    </m:r>
                  </m:oMath>
                </a14:m>
                <a:r>
                  <a:rPr lang="fr-FR" sz="1400" dirty="0"/>
                  <a:t>, le terme de surface enlève de l’énergie de liaison 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5C900A0-4F6E-42E4-88A1-DE31BD8D7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215" y="2076546"/>
                <a:ext cx="4635499" cy="523220"/>
              </a:xfrm>
              <a:prstGeom prst="rect">
                <a:avLst/>
              </a:prstGeom>
              <a:blipFill>
                <a:blip r:embed="rId2"/>
                <a:stretch>
                  <a:fillRect l="-262" t="-1149" b="-1034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7EA68A9-7EE5-4A68-BD1A-10D587380EDC}"/>
                  </a:ext>
                </a:extLst>
              </p:cNvPr>
              <p:cNvSpPr txBox="1"/>
              <p:nvPr/>
            </p:nvSpPr>
            <p:spPr>
              <a:xfrm>
                <a:off x="2271192" y="3092480"/>
                <a:ext cx="4635500" cy="95410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Lorsque le noyau a beaucoup de nucléons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≈200)</m:t>
                    </m:r>
                  </m:oMath>
                </a14:m>
                <a:r>
                  <a:rPr lang="fr-FR" sz="1400" dirty="0"/>
                  <a:t>, le nombre de protons augmente l’énergie de répulsion coulombienne et diminue l’énergie de liaison </a:t>
                </a:r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7EA68A9-7EE5-4A68-BD1A-10D587380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192" y="3092480"/>
                <a:ext cx="4635500" cy="954107"/>
              </a:xfrm>
              <a:prstGeom prst="rect">
                <a:avLst/>
              </a:prstGeom>
              <a:blipFill>
                <a:blip r:embed="rId3"/>
                <a:stretch>
                  <a:fillRect l="-262" b="-503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36BA603-B257-4F3C-8EAA-A154B0926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57" y="1882802"/>
            <a:ext cx="3872462" cy="26040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47BFF4F-97ED-4D9C-A86B-E1C83EE4D14E}"/>
              </a:ext>
            </a:extLst>
          </p:cNvPr>
          <p:cNvSpPr txBox="1"/>
          <p:nvPr/>
        </p:nvSpPr>
        <p:spPr>
          <a:xfrm>
            <a:off x="2835273" y="5353642"/>
            <a:ext cx="8640246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Il y a donc 2 sources d’énergie nucléaire : fusion de 2 noyaux légers (Soleil, projet ITER, bombe H), fission de noyaux très lourds (centrale nucléaire, bombe A)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E16B7C-9882-4DA4-8050-974DBE1E720D}"/>
              </a:ext>
            </a:extLst>
          </p:cNvPr>
          <p:cNvSpPr txBox="1"/>
          <p:nvPr/>
        </p:nvSpPr>
        <p:spPr>
          <a:xfrm>
            <a:off x="7470773" y="4413084"/>
            <a:ext cx="4264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Wikipedia</a:t>
            </a:r>
            <a:r>
              <a:rPr lang="fr-FR" sz="1000" dirty="0"/>
              <a:t> : https://creativecommons.org/licenses/by-sa/3.0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3C5DF1-43F1-410E-B83E-40137FE986F6}"/>
              </a:ext>
            </a:extLst>
          </p:cNvPr>
          <p:cNvSpPr txBox="1"/>
          <p:nvPr/>
        </p:nvSpPr>
        <p:spPr>
          <a:xfrm>
            <a:off x="2835273" y="4634196"/>
            <a:ext cx="873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L’optimum est obtenu pour les </a:t>
            </a:r>
            <a:r>
              <a:rPr lang="fr-FR" sz="1400" dirty="0">
                <a:solidFill>
                  <a:srgbClr val="FF0000"/>
                </a:solidFill>
              </a:rPr>
              <a:t>noyaux autour du Fer</a:t>
            </a:r>
            <a:r>
              <a:rPr lang="fr-FR" sz="1400" dirty="0"/>
              <a:t>, éléments les plus stables et les plus abondants sur Terre (noyau Nickel-Fer du globe terrestre)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41C100B-C15E-4757-B78D-535582136E85}"/>
              </a:ext>
            </a:extLst>
          </p:cNvPr>
          <p:cNvSpPr/>
          <p:nvPr/>
        </p:nvSpPr>
        <p:spPr>
          <a:xfrm>
            <a:off x="8001000" y="2937421"/>
            <a:ext cx="609600" cy="9787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6E8AC2E9-2D6D-4BDF-BF48-41E82AA8E7B6}"/>
              </a:ext>
            </a:extLst>
          </p:cNvPr>
          <p:cNvSpPr/>
          <p:nvPr/>
        </p:nvSpPr>
        <p:spPr>
          <a:xfrm rot="10800000">
            <a:off x="9918700" y="2937420"/>
            <a:ext cx="1168400" cy="11934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22A015-8878-4CB7-B0E2-344247AC02A9}"/>
              </a:ext>
            </a:extLst>
          </p:cNvPr>
          <p:cNvSpPr txBox="1"/>
          <p:nvPr/>
        </p:nvSpPr>
        <p:spPr>
          <a:xfrm>
            <a:off x="8119011" y="2664182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Fusion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6F96C25-97BF-4236-9190-0F08C1F4018D}"/>
              </a:ext>
            </a:extLst>
          </p:cNvPr>
          <p:cNvSpPr txBox="1"/>
          <p:nvPr/>
        </p:nvSpPr>
        <p:spPr>
          <a:xfrm>
            <a:off x="10312400" y="2594498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Fission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10A21B3C-9B21-4CFF-999E-791CEF0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3422903-2D69-A43A-A0C2-0D6E24908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167" y="974293"/>
            <a:ext cx="4919687" cy="699746"/>
          </a:xfrm>
          <a:prstGeom prst="rect">
            <a:avLst/>
          </a:prstGeom>
        </p:spPr>
      </p:pic>
      <p:sp>
        <p:nvSpPr>
          <p:cNvPr id="11" name="Nuage 10">
            <a:extLst>
              <a:ext uri="{FF2B5EF4-FFF2-40B4-BE49-F238E27FC236}">
                <a16:creationId xmlns:a16="http://schemas.microsoft.com/office/drawing/2014/main" id="{99B8C86A-A0F6-E849-6765-3529B6EB9085}"/>
              </a:ext>
            </a:extLst>
          </p:cNvPr>
          <p:cNvSpPr/>
          <p:nvPr/>
        </p:nvSpPr>
        <p:spPr>
          <a:xfrm>
            <a:off x="8422543" y="3293528"/>
            <a:ext cx="2277207" cy="703976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2060"/>
                </a:solidFill>
              </a:rPr>
              <a:t>Énergie de liaison par nucléon</a:t>
            </a:r>
          </a:p>
        </p:txBody>
      </p:sp>
    </p:spTree>
    <p:extLst>
      <p:ext uri="{BB962C8B-B14F-4D97-AF65-F5344CB8AC3E}">
        <p14:creationId xmlns:p14="http://schemas.microsoft.com/office/powerpoint/2010/main" val="42516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2ACAB3-21A8-451A-B7EA-210F408B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F2B498-9C8F-4B11-9697-9D103E57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76DEDB-A9A5-460E-8ED8-C974A6CCF922}"/>
              </a:ext>
            </a:extLst>
          </p:cNvPr>
          <p:cNvSpPr txBox="1"/>
          <p:nvPr/>
        </p:nvSpPr>
        <p:spPr>
          <a:xfrm>
            <a:off x="4419600" y="266700"/>
            <a:ext cx="695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Les propriétés du noyau atomique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AE385E-0342-4A08-B933-7D4D52B2A3B9}"/>
              </a:ext>
            </a:extLst>
          </p:cNvPr>
          <p:cNvSpPr txBox="1"/>
          <p:nvPr/>
        </p:nvSpPr>
        <p:spPr>
          <a:xfrm>
            <a:off x="5759367" y="4397531"/>
            <a:ext cx="481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Une </a:t>
            </a:r>
            <a:r>
              <a:rPr lang="fr-FR" sz="1200" dirty="0">
                <a:hlinkClick r:id="rId2"/>
              </a:rPr>
              <a:t>remarquable vidéo</a:t>
            </a:r>
            <a:r>
              <a:rPr lang="fr-FR" sz="1200" dirty="0"/>
              <a:t>, faite par le CEA, donne les éléments de base des propriétés des noyaux atomiques et de leur genèse au début de l’univers et dans les étoiles</a:t>
            </a:r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5FD9A228-537F-4C55-BDEA-B78BD2EC7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91" y="4026136"/>
            <a:ext cx="2260019" cy="13887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2C862E6-6B89-42FF-AFA6-E5CC33B22941}"/>
              </a:ext>
            </a:extLst>
          </p:cNvPr>
          <p:cNvSpPr txBox="1"/>
          <p:nvPr/>
        </p:nvSpPr>
        <p:spPr>
          <a:xfrm>
            <a:off x="2401628" y="1865328"/>
            <a:ext cx="6338960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Un noyau atomique est caractérisé par les nombres </a:t>
            </a:r>
            <a:r>
              <a:rPr lang="fr-FR" sz="1600" dirty="0">
                <a:solidFill>
                  <a:srgbClr val="FF0000"/>
                </a:solidFill>
              </a:rPr>
              <a:t>Z</a:t>
            </a:r>
            <a:r>
              <a:rPr lang="fr-FR" sz="1600" dirty="0"/>
              <a:t> de ses protons et </a:t>
            </a:r>
            <a:r>
              <a:rPr lang="fr-FR" sz="1600" dirty="0">
                <a:solidFill>
                  <a:srgbClr val="FF0000"/>
                </a:solidFill>
              </a:rPr>
              <a:t>N</a:t>
            </a:r>
            <a:r>
              <a:rPr lang="fr-FR" sz="1600" dirty="0"/>
              <a:t> de ses neutrons (</a:t>
            </a:r>
            <a:r>
              <a:rPr lang="fr-FR" sz="1600" dirty="0">
                <a:solidFill>
                  <a:srgbClr val="FF0000"/>
                </a:solidFill>
              </a:rPr>
              <a:t>A=N+Z</a:t>
            </a:r>
            <a:r>
              <a:rPr lang="fr-FR" sz="1600" dirty="0"/>
              <a:t>). </a:t>
            </a:r>
          </a:p>
          <a:p>
            <a:r>
              <a:rPr lang="fr-FR" sz="1400" dirty="0"/>
              <a:t>Un noyau ne peut exister (sous forme stable ou radioactive) que pour un nombre limité de combinaison (Z,N). Cela dessine une carte des noyaux possibles que l’on nomme « vallée de stabilité nucléaire ».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C0FB56-7B0D-4897-BABF-332673908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058" y="1110894"/>
            <a:ext cx="1825625" cy="25946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2C2D0-1BEE-4D4D-9D07-1352E08E1D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EF2E8C-7C14-C3E9-02CC-E7244EB039B5}"/>
              </a:ext>
            </a:extLst>
          </p:cNvPr>
          <p:cNvSpPr txBox="1"/>
          <p:nvPr/>
        </p:nvSpPr>
        <p:spPr>
          <a:xfrm>
            <a:off x="3350295" y="5397224"/>
            <a:ext cx="2138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Source : </a:t>
            </a:r>
            <a:r>
              <a:rPr lang="fr-FR" sz="1050" dirty="0">
                <a:hlinkClick r:id="rId2"/>
              </a:rPr>
              <a:t>CEA irfu.cea.fr </a:t>
            </a:r>
            <a:endParaRPr lang="fr-FR" sz="105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A68091-2936-DAA0-80D2-597A705841BD}"/>
              </a:ext>
            </a:extLst>
          </p:cNvPr>
          <p:cNvSpPr txBox="1"/>
          <p:nvPr/>
        </p:nvSpPr>
        <p:spPr>
          <a:xfrm>
            <a:off x="9299058" y="3789902"/>
            <a:ext cx="1825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Source : </a:t>
            </a:r>
            <a:r>
              <a:rPr lang="fr-FR" sz="1050" dirty="0">
                <a:hlinkClick r:id="rId2"/>
              </a:rPr>
              <a:t>CEA irfu.cea.fr 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708994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E2F6EE3-DAAF-410F-A3DC-A6E89D48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92C35C-583A-475C-9153-0A066414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CD8A7A-0BD5-4178-977D-64A4B44D7FF1}"/>
              </a:ext>
            </a:extLst>
          </p:cNvPr>
          <p:cNvSpPr txBox="1"/>
          <p:nvPr/>
        </p:nvSpPr>
        <p:spPr>
          <a:xfrm>
            <a:off x="7225553" y="382524"/>
            <a:ext cx="4159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La stabilité du noyau atomique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B7B40805-2F31-4E00-ABEF-9A02EF5C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F6CE658-5DFD-4CD8-98DC-3133B76B2AE3}"/>
              </a:ext>
            </a:extLst>
          </p:cNvPr>
          <p:cNvGrpSpPr/>
          <p:nvPr/>
        </p:nvGrpSpPr>
        <p:grpSpPr>
          <a:xfrm>
            <a:off x="1666603" y="1452730"/>
            <a:ext cx="3337881" cy="2965689"/>
            <a:chOff x="1319844" y="1376447"/>
            <a:chExt cx="6110064" cy="4156181"/>
          </a:xfrm>
        </p:grpSpPr>
        <p:pic>
          <p:nvPicPr>
            <p:cNvPr id="6" name="Image 5" descr="Une image contenant intérieur, table, ordinateur, livre&#10;&#10;Description générée automatiquement">
              <a:extLst>
                <a:ext uri="{FF2B5EF4-FFF2-40B4-BE49-F238E27FC236}">
                  <a16:creationId xmlns:a16="http://schemas.microsoft.com/office/drawing/2014/main" id="{84DC135E-3EE4-41CE-894A-36765D48D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3133" y="1376447"/>
              <a:ext cx="6016775" cy="3699635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32C97CE-DB3A-45AB-87F8-1FFBAA0FE173}"/>
                </a:ext>
              </a:extLst>
            </p:cNvPr>
            <p:cNvSpPr txBox="1"/>
            <p:nvPr/>
          </p:nvSpPr>
          <p:spPr>
            <a:xfrm>
              <a:off x="1319844" y="5166002"/>
              <a:ext cx="3914772" cy="36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Source : CEA irfu.cea.fr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F81C9A-A57E-4D5F-A10A-D2BB1A5654B4}"/>
                </a:ext>
              </a:extLst>
            </p:cNvPr>
            <p:cNvSpPr/>
            <p:nvPr/>
          </p:nvSpPr>
          <p:spPr>
            <a:xfrm>
              <a:off x="3980579" y="4142816"/>
              <a:ext cx="924902" cy="323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900" dirty="0">
                  <a:solidFill>
                    <a:srgbClr val="FFC000"/>
                  </a:solidFill>
                </a:rPr>
                <a:t>fusion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233111-202B-446C-983B-1FEEFC34453E}"/>
                </a:ext>
              </a:extLst>
            </p:cNvPr>
            <p:cNvSpPr/>
            <p:nvPr/>
          </p:nvSpPr>
          <p:spPr>
            <a:xfrm>
              <a:off x="5968606" y="2020013"/>
              <a:ext cx="919034" cy="323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900" dirty="0">
                  <a:solidFill>
                    <a:srgbClr val="FFC000"/>
                  </a:solidFill>
                </a:rPr>
                <a:t>fission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149CBFE2-A8DE-4BBF-8621-DDEF42D5A3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2149" y="4100396"/>
              <a:ext cx="526025" cy="39131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09B275EF-9E11-4D12-83BB-025A2F28D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3075" y="2208370"/>
              <a:ext cx="450066" cy="35349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E194D68-5C76-4665-A3A5-63CBB569A49E}"/>
              </a:ext>
            </a:extLst>
          </p:cNvPr>
          <p:cNvSpPr txBox="1"/>
          <p:nvPr/>
        </p:nvSpPr>
        <p:spPr>
          <a:xfrm>
            <a:off x="5152866" y="1360038"/>
            <a:ext cx="6372225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/>
              <a:t>Noyaux trop lourds (répulsion des protons) </a:t>
            </a:r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fission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Noyaux légers (trop d’énergie de surface) 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fusion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9D3FA2-9615-45A6-95A1-09A743B561AC}"/>
              </a:ext>
            </a:extLst>
          </p:cNvPr>
          <p:cNvSpPr txBox="1"/>
          <p:nvPr/>
        </p:nvSpPr>
        <p:spPr>
          <a:xfrm>
            <a:off x="5222143" y="2384403"/>
            <a:ext cx="6468891" cy="15388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/>
              <a:t>Noyaux trop lourds : </a:t>
            </a:r>
            <a:r>
              <a:rPr lang="fr-FR" sz="1600" dirty="0">
                <a:sym typeface="Wingdings" panose="05000000000000000000" pitchFamily="2" charset="2"/>
              </a:rPr>
              <a:t>émission de noyau d’hélium (2 protons et 2 neutrons)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radioactivité </a:t>
            </a:r>
            <a:r>
              <a:rPr lang="fr-FR" sz="1600" dirty="0">
                <a:solidFill>
                  <a:srgbClr val="FF0000"/>
                </a:solidFill>
              </a:rPr>
              <a:t></a:t>
            </a:r>
            <a:endParaRPr lang="fr-FR" sz="16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Noyaux trop riches en neutrons :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radioactivité </a:t>
            </a:r>
            <a:r>
              <a:rPr lang="el-GR" sz="1600" dirty="0">
                <a:solidFill>
                  <a:srgbClr val="FF0000"/>
                </a:solidFill>
              </a:rPr>
              <a:t>β</a:t>
            </a:r>
            <a:r>
              <a:rPr lang="fr-FR" sz="1600" baseline="30000" dirty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Neutron  </a:t>
            </a:r>
            <a:r>
              <a:rPr lang="fr-FR" sz="1400" dirty="0">
                <a:solidFill>
                  <a:srgbClr val="0070C0"/>
                </a:solidFill>
              </a:rPr>
              <a:t>Proton</a:t>
            </a:r>
            <a:r>
              <a:rPr lang="fr-FR" sz="1400" baseline="30000" dirty="0">
                <a:solidFill>
                  <a:srgbClr val="0070C0"/>
                </a:solidFill>
              </a:rPr>
              <a:t> + </a:t>
            </a:r>
            <a:r>
              <a:rPr lang="fr-FR" sz="1400" dirty="0">
                <a:solidFill>
                  <a:srgbClr val="0070C0"/>
                </a:solidFill>
              </a:rPr>
              <a:t>+ électron</a:t>
            </a:r>
            <a:r>
              <a:rPr lang="fr-FR" sz="1400" baseline="30000" dirty="0">
                <a:solidFill>
                  <a:srgbClr val="0070C0"/>
                </a:solidFill>
              </a:rPr>
              <a:t>- </a:t>
            </a:r>
            <a:r>
              <a:rPr lang="fr-FR" sz="1400" dirty="0">
                <a:solidFill>
                  <a:srgbClr val="0070C0"/>
                </a:solidFill>
              </a:rPr>
              <a:t>+ antineutrino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Noyaux trop riches en protons :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radioactivité </a:t>
            </a:r>
            <a:r>
              <a:rPr lang="el-GR" sz="1600" dirty="0">
                <a:solidFill>
                  <a:srgbClr val="FF0000"/>
                </a:solidFill>
              </a:rPr>
              <a:t>β</a:t>
            </a:r>
            <a:r>
              <a:rPr lang="fr-FR" sz="1600" baseline="30000" dirty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fr-FR" sz="1400" dirty="0">
                <a:solidFill>
                  <a:srgbClr val="0070C0"/>
                </a:solidFill>
              </a:rPr>
              <a:t>Proton</a:t>
            </a:r>
            <a:r>
              <a:rPr lang="fr-FR" sz="1400" baseline="30000" dirty="0">
                <a:solidFill>
                  <a:srgbClr val="0070C0"/>
                </a:solidFill>
              </a:rPr>
              <a:t> + </a:t>
            </a:r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 Neutron </a:t>
            </a:r>
            <a:r>
              <a:rPr lang="fr-FR" sz="1400" dirty="0">
                <a:solidFill>
                  <a:srgbClr val="0070C0"/>
                </a:solidFill>
              </a:rPr>
              <a:t>+ (anti)électron</a:t>
            </a:r>
            <a:r>
              <a:rPr lang="fr-FR" sz="1400" baseline="30000" dirty="0">
                <a:solidFill>
                  <a:srgbClr val="0070C0"/>
                </a:solidFill>
              </a:rPr>
              <a:t>+ </a:t>
            </a:r>
            <a:r>
              <a:rPr lang="fr-FR" sz="1400" dirty="0">
                <a:solidFill>
                  <a:srgbClr val="0070C0"/>
                </a:solidFill>
              </a:rPr>
              <a:t>+ neutrino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3F5CB49-5744-42B5-861F-1753B0D74651}"/>
              </a:ext>
            </a:extLst>
          </p:cNvPr>
          <p:cNvSpPr txBox="1"/>
          <p:nvPr/>
        </p:nvSpPr>
        <p:spPr>
          <a:xfrm>
            <a:off x="1793715" y="4752549"/>
            <a:ext cx="9731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Et la radioactivité </a:t>
            </a:r>
            <a:r>
              <a:rPr lang="el-GR" sz="1600" dirty="0">
                <a:solidFill>
                  <a:srgbClr val="FF0000"/>
                </a:solidFill>
              </a:rPr>
              <a:t>γ</a:t>
            </a:r>
            <a:r>
              <a:rPr lang="fr-FR" sz="1600" dirty="0">
                <a:solidFill>
                  <a:srgbClr val="FF0000"/>
                </a:solidFill>
              </a:rPr>
              <a:t> ! </a:t>
            </a:r>
            <a:r>
              <a:rPr lang="fr-FR" sz="1600" dirty="0"/>
              <a:t>: </a:t>
            </a:r>
            <a:r>
              <a:rPr lang="fr-FR" sz="1400" dirty="0"/>
              <a:t>le noyau est un objet quantique où ses protons/neutrons sont répartis en couches. Quand un nucléon excité descend vers un état stable, il émet de la lumière (photons)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7280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841CB3-0BAE-103D-0CF3-72799A86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2993" y="6079631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C0BF72-5885-6658-F92C-CAC45D32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89E6FC-E52B-CD90-7297-67C33C46E80C}"/>
              </a:ext>
            </a:extLst>
          </p:cNvPr>
          <p:cNvSpPr txBox="1"/>
          <p:nvPr/>
        </p:nvSpPr>
        <p:spPr>
          <a:xfrm>
            <a:off x="7924799" y="439271"/>
            <a:ext cx="346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Énergie nucléaire de fission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28ADEB-4682-3254-3D2D-82022F534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3" t="19738" r="8677" b="12418"/>
          <a:stretch/>
        </p:blipFill>
        <p:spPr>
          <a:xfrm>
            <a:off x="8738254" y="3893383"/>
            <a:ext cx="2655886" cy="12101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552E8B-D047-75E0-E6A6-022CC486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566" y="1229372"/>
            <a:ext cx="1238854" cy="1932612"/>
          </a:xfrm>
          <a:prstGeom prst="rect">
            <a:avLst/>
          </a:prstGeom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E699A91-C4F3-B460-E093-A5C8E091B2E4}"/>
                  </a:ext>
                </a:extLst>
              </p:cNvPr>
              <p:cNvSpPr txBox="1"/>
              <p:nvPr/>
            </p:nvSpPr>
            <p:spPr>
              <a:xfrm>
                <a:off x="3365001" y="1240525"/>
                <a:ext cx="5357658" cy="2053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dirty="0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Ex : fission d’un noyau d’uranium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  <m:r>
                      <a:rPr lang="fr-FR" sz="1600" b="0" i="1" smtClean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dans une centrale nucléaire. </a:t>
                </a:r>
                <a:r>
                  <a:rPr lang="fr-FR" sz="1200" dirty="0">
                    <a:solidFill>
                      <a:srgbClr val="002060"/>
                    </a:solidFill>
                    <a:highlight>
                      <a:srgbClr val="FFFF00"/>
                    </a:highlight>
                  </a:rPr>
                  <a:t>Noyau très peu radioactif (période 700 millions d’années)</a:t>
                </a:r>
              </a:p>
              <a:p>
                <a:endParaRPr lang="fr-FR" sz="16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235</m:t>
                          </m:r>
                        </m:sup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sPr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⟶</m:t>
                          </m:r>
                          <m:sPre>
                            <m:sPre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92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⟶</m:t>
                              </m:r>
                              <m:sPre>
                                <m:sPrePr>
                                  <m:ctrlP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56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92</m:t>
                                  </m:r>
                                </m:sup>
                                <m:e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𝐾𝑟</m:t>
                                  </m:r>
                                </m:e>
                              </m:sPr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56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141</m:t>
                                  </m:r>
                                </m:sup>
                                <m:e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𝐵𝑎</m:t>
                                  </m:r>
                                </m:e>
                              </m:sPr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+3</m:t>
                              </m:r>
                              <m:sPre>
                                <m:sPrePr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sPre>
                            </m:e>
                          </m:sPre>
                        </m:e>
                      </m:sPre>
                    </m:oMath>
                  </m:oMathPara>
                </a14:m>
                <a:endParaRPr lang="fr-FR" dirty="0"/>
              </a:p>
              <a:p>
                <a:endParaRPr lang="fr-FR" sz="1600" dirty="0"/>
              </a:p>
              <a:p>
                <a:r>
                  <a:rPr lang="fr-FR" sz="1600" dirty="0">
                    <a:solidFill>
                      <a:srgbClr val="002060"/>
                    </a:solidFill>
                  </a:rPr>
                  <a:t>Avec environ 200 MeV </a:t>
                </a:r>
                <a:r>
                  <a:rPr lang="fr-FR" sz="1600" dirty="0"/>
                  <a:t>d’énergie (cinétique) des fragments plus 2 MeV par neutron… 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E699A91-C4F3-B460-E093-A5C8E091B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001" y="1240525"/>
                <a:ext cx="5357658" cy="2053960"/>
              </a:xfrm>
              <a:prstGeom prst="rect">
                <a:avLst/>
              </a:prstGeom>
              <a:blipFill>
                <a:blip r:embed="rId4"/>
                <a:stretch>
                  <a:fillRect l="-569" t="-593" b="-2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EFF14EE1-9BA9-F72B-FDE3-38D1B6A69F83}"/>
              </a:ext>
            </a:extLst>
          </p:cNvPr>
          <p:cNvGrpSpPr/>
          <p:nvPr/>
        </p:nvGrpSpPr>
        <p:grpSpPr>
          <a:xfrm>
            <a:off x="1943565" y="3443949"/>
            <a:ext cx="6653587" cy="2508700"/>
            <a:chOff x="2402999" y="3410589"/>
            <a:chExt cx="8561294" cy="2508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4F0ECC4-5624-AC4A-0A9F-EAEECA5C74CE}"/>
                    </a:ext>
                  </a:extLst>
                </p:cNvPr>
                <p:cNvSpPr txBox="1"/>
                <p:nvPr/>
              </p:nvSpPr>
              <p:spPr>
                <a:xfrm>
                  <a:off x="2402999" y="3410589"/>
                  <a:ext cx="8561294" cy="2508700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002060"/>
                      </a:solidFill>
                    </a:rPr>
                    <a:t>Énergie « produite » par fission d’un kg d’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235</m:t>
                          </m:r>
                        </m:sup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</m:oMath>
                  </a14:m>
                  <a:r>
                    <a:rPr lang="fr-FR" sz="1400" dirty="0">
                      <a:solidFill>
                        <a:srgbClr val="FF0000"/>
                      </a:solidFill>
                    </a:rPr>
                    <a:t>**</a:t>
                  </a:r>
                  <a:r>
                    <a:rPr lang="fr-FR" sz="1400" dirty="0">
                      <a:solidFill>
                        <a:srgbClr val="002060"/>
                      </a:solidFill>
                    </a:rPr>
                    <a:t>: 83 10</a:t>
                  </a:r>
                  <a:r>
                    <a:rPr lang="fr-FR" sz="1400" baseline="30000" dirty="0">
                      <a:solidFill>
                        <a:srgbClr val="002060"/>
                      </a:solidFill>
                    </a:rPr>
                    <a:t>12</a:t>
                  </a:r>
                  <a:r>
                    <a:rPr lang="fr-FR" sz="1400" dirty="0">
                      <a:solidFill>
                        <a:srgbClr val="002060"/>
                      </a:solidFill>
                    </a:rPr>
                    <a:t> J(oule)/kg ; </a:t>
                  </a:r>
                </a:p>
                <a:p>
                  <a:r>
                    <a:rPr lang="fr-FR" sz="1200" dirty="0">
                      <a:solidFill>
                        <a:srgbClr val="FF0000"/>
                      </a:solidFill>
                    </a:rPr>
                    <a:t>soit 83 TWh </a:t>
                  </a:r>
                  <a:r>
                    <a:rPr lang="fr-FR" sz="1200" dirty="0">
                      <a:solidFill>
                        <a:srgbClr val="002060"/>
                      </a:solidFill>
                    </a:rPr>
                    <a:t>(1/5 production électricité en France 2022)</a:t>
                  </a:r>
                </a:p>
                <a:p>
                  <a:endParaRPr lang="fr-FR" sz="1400" dirty="0"/>
                </a:p>
                <a:p>
                  <a:r>
                    <a:rPr lang="fr-FR" sz="1400" dirty="0">
                      <a:solidFill>
                        <a:srgbClr val="FF0000"/>
                      </a:solidFill>
                    </a:rPr>
                    <a:t>Oui mais, </a:t>
                  </a:r>
                  <a:r>
                    <a:rPr lang="fr-FR" sz="1400" dirty="0">
                      <a:solidFill>
                        <a:srgbClr val="002060"/>
                      </a:solidFill>
                    </a:rPr>
                    <a:t>les réactions possibles sont multiples </a:t>
                  </a:r>
                </a:p>
                <a:p>
                  <a:endParaRPr lang="fr-FR" sz="1400" dirty="0">
                    <a:solidFill>
                      <a:srgbClr val="FF0000"/>
                    </a:solidFill>
                  </a:endParaRPr>
                </a:p>
                <a:p>
                  <a:endParaRPr lang="fr-FR" sz="1400" dirty="0">
                    <a:solidFill>
                      <a:srgbClr val="002060"/>
                    </a:solidFill>
                  </a:endParaRPr>
                </a:p>
                <a:p>
                  <a:endParaRPr lang="fr-FR" sz="1400" dirty="0">
                    <a:solidFill>
                      <a:srgbClr val="002060"/>
                    </a:solidFill>
                  </a:endParaRPr>
                </a:p>
                <a:p>
                  <a:r>
                    <a:rPr lang="fr-FR" sz="1200" dirty="0">
                      <a:solidFill>
                        <a:srgbClr val="002060"/>
                      </a:solidFill>
                    </a:rPr>
                    <a:t>Et génèrent une multitude de produits radioactifs de durée de vie plus ou moins longues</a:t>
                  </a:r>
                </a:p>
                <a:p>
                  <a:endParaRPr lang="fr-FR" sz="1200" dirty="0">
                    <a:solidFill>
                      <a:srgbClr val="002060"/>
                    </a:solidFill>
                  </a:endParaRPr>
                </a:p>
                <a:p>
                  <a:r>
                    <a:rPr lang="fr-FR" sz="1100" dirty="0">
                      <a:solidFill>
                        <a:srgbClr val="FF0000"/>
                      </a:solidFill>
                    </a:rPr>
                    <a:t>**</a:t>
                  </a:r>
                  <a:r>
                    <a:rPr lang="fr-FR" sz="1100" dirty="0">
                      <a:solidFill>
                        <a:srgbClr val="002060"/>
                      </a:solidFill>
                    </a:rPr>
                    <a:t> </a:t>
                  </a:r>
                  <a:r>
                    <a:rPr lang="fr-FR" sz="1000" dirty="0">
                      <a:solidFill>
                        <a:srgbClr val="002060"/>
                      </a:solidFill>
                    </a:rPr>
                    <a:t>Ne pas confondre avec la masse totale selon </a:t>
                  </a:r>
                  <a14:m>
                    <m:oMath xmlns:m="http://schemas.openxmlformats.org/officeDocument/2006/math">
                      <m:r>
                        <a:rPr lang="fr-FR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sz="1000" dirty="0">
                      <a:solidFill>
                        <a:srgbClr val="002060"/>
                      </a:solidFill>
                    </a:rPr>
                    <a:t> : l’équivalence en masse de l’énergie produite par la fission d’un kg d’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235</m:t>
                          </m:r>
                        </m:sup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</m:oMath>
                  </a14:m>
                  <a:r>
                    <a:rPr lang="fr-FR" sz="1000" dirty="0">
                      <a:solidFill>
                        <a:srgbClr val="002060"/>
                      </a:solidFill>
                    </a:rPr>
                    <a:t> est de 1 gramme environ (voir plus loin)</a:t>
                  </a:r>
                  <a:endParaRPr lang="fr-FR" sz="11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4F0ECC4-5624-AC4A-0A9F-EAEECA5C74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2999" y="3410589"/>
                  <a:ext cx="8561294" cy="2508700"/>
                </a:xfrm>
                <a:prstGeom prst="rect">
                  <a:avLst/>
                </a:prstGeom>
                <a:blipFill>
                  <a:blip r:embed="rId5"/>
                  <a:stretch>
                    <a:fillRect l="-183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081519F-A99E-B127-B6D7-3103EDCE101E}"/>
                    </a:ext>
                  </a:extLst>
                </p:cNvPr>
                <p:cNvSpPr txBox="1"/>
                <p:nvPr/>
              </p:nvSpPr>
              <p:spPr>
                <a:xfrm>
                  <a:off x="3376480" y="4320661"/>
                  <a:ext cx="6095999" cy="38016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92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235</m:t>
                            </m:r>
                          </m:sup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Pre>
                              <m:sPre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sPre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⟶</m:t>
                            </m:r>
                            <m:sPre>
                              <m:sPre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92</m:t>
                                </m:r>
                              </m:sub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⟶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sPre>
                                  <m:sPre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sPre>
                              </m:e>
                            </m:sPre>
                          </m:e>
                        </m:sPre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081519F-A99E-B127-B6D7-3103EDCE1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6480" y="4320661"/>
                  <a:ext cx="6095999" cy="380169"/>
                </a:xfrm>
                <a:prstGeom prst="rect">
                  <a:avLst/>
                </a:prstGeom>
                <a:blipFill>
                  <a:blip r:embed="rId6"/>
                  <a:stretch>
                    <a:fillRect b="-158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6D8A6C3A-6EA4-0898-AEDC-42C266239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519" y="1403961"/>
            <a:ext cx="2523963" cy="1542422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6C2E52-2FC8-1777-A454-1366B31B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519ECC-56E4-8FB4-B64A-1275F6216B0C}"/>
              </a:ext>
            </a:extLst>
          </p:cNvPr>
          <p:cNvSpPr txBox="1"/>
          <p:nvPr/>
        </p:nvSpPr>
        <p:spPr>
          <a:xfrm>
            <a:off x="9193016" y="2931152"/>
            <a:ext cx="1983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Travail personnel pour Wikipédia</a:t>
            </a:r>
          </a:p>
        </p:txBody>
      </p:sp>
    </p:spTree>
    <p:extLst>
      <p:ext uri="{BB962C8B-B14F-4D97-AF65-F5344CB8AC3E}">
        <p14:creationId xmlns:p14="http://schemas.microsoft.com/office/powerpoint/2010/main" val="12779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6E882-5301-1F8C-3969-5D72D1A34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8831310-9DA9-D478-DD27-898D07DA6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9861BC-BDFE-0911-DB45-E64AF1F7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CFA1C6-2C7C-E81F-48B6-FE13D891F4E7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124A5E-D6CD-6BB1-6FA2-44B9469D6F30}"/>
              </a:ext>
            </a:extLst>
          </p:cNvPr>
          <p:cNvSpPr txBox="1"/>
          <p:nvPr/>
        </p:nvSpPr>
        <p:spPr>
          <a:xfrm>
            <a:off x="2508069" y="1227909"/>
            <a:ext cx="8839200" cy="193899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La </a:t>
            </a:r>
            <a:r>
              <a:rPr lang="fr-FR" dirty="0">
                <a:solidFill>
                  <a:srgbClr val="FF0000"/>
                </a:solidFill>
              </a:rPr>
              <a:t>fission des noyaux lourds </a:t>
            </a:r>
            <a:r>
              <a:rPr lang="fr-FR" dirty="0">
                <a:solidFill>
                  <a:srgbClr val="002060"/>
                </a:solidFill>
              </a:rPr>
              <a:t>est source d’énergie, avec production de nombreux noyaux fils radioactifs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2F62BA5-9D62-F4A6-9458-0648A18B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12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09DF8-070F-29CC-1DB3-7128EAC4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36050C2-DEBD-34A1-7B36-3F653126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2993" y="6079631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4095C3-3477-1A1E-3BCA-AEABEF79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E88A54-351A-BEED-EE2F-09B3E88AAB0F}"/>
              </a:ext>
            </a:extLst>
          </p:cNvPr>
          <p:cNvSpPr txBox="1"/>
          <p:nvPr/>
        </p:nvSpPr>
        <p:spPr>
          <a:xfrm>
            <a:off x="7924799" y="439271"/>
            <a:ext cx="346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Énergie nucléaire de fusion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B10BA9-9B5B-E841-2264-736463167019}"/>
              </a:ext>
            </a:extLst>
          </p:cNvPr>
          <p:cNvSpPr txBox="1"/>
          <p:nvPr/>
        </p:nvSpPr>
        <p:spPr>
          <a:xfrm>
            <a:off x="3995873" y="1491373"/>
            <a:ext cx="45793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La fusion des noyaux légers 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 beaucoup d’énergie, très peu de déchets ; processus de création d’énergie dans les étoiles.</a:t>
            </a:r>
          </a:p>
          <a:p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Mais, </a:t>
            </a:r>
            <a:r>
              <a:rPr lang="fr-FR" sz="1600" dirty="0">
                <a:solidFill>
                  <a:srgbClr val="002060"/>
                </a:solidFill>
                <a:sym typeface="Wingdings" panose="05000000000000000000" pitchFamily="2" charset="2"/>
              </a:rPr>
              <a:t>il faut passer la barrière coulombienne</a:t>
            </a:r>
          </a:p>
          <a:p>
            <a:r>
              <a:rPr lang="fr-FR" sz="1000" dirty="0">
                <a:solidFill>
                  <a:srgbClr val="002060"/>
                </a:solidFill>
                <a:sym typeface="Wingdings" panose="05000000000000000000" pitchFamily="2" charset="2"/>
              </a:rPr>
              <a:t>(Source Wikipédia </a:t>
            </a:r>
            <a:r>
              <a:rPr lang="fr-FR" sz="1000" dirty="0">
                <a:solidFill>
                  <a:srgbClr val="002060"/>
                </a:solidFill>
                <a:sym typeface="Wingdings" panose="05000000000000000000" pitchFamily="2" charset="2"/>
                <a:hlinkClick r:id="rId2"/>
              </a:rPr>
              <a:t>Fusion nucléaire</a:t>
            </a:r>
            <a:r>
              <a:rPr lang="fr-FR" sz="1000" dirty="0">
                <a:solidFill>
                  <a:srgbClr val="002060"/>
                </a:solidFill>
                <a:sym typeface="Wingdings" panose="05000000000000000000" pitchFamily="2" charset="2"/>
              </a:rPr>
              <a:t>)</a:t>
            </a:r>
            <a:endParaRPr lang="fr-FR" sz="1000" dirty="0">
              <a:solidFill>
                <a:srgbClr val="00206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912AED-8FA4-C310-6C06-C5DB3905A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580" y="1147759"/>
            <a:ext cx="1567703" cy="1881244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50499C-C102-0722-60A5-F501F5991066}"/>
              </a:ext>
            </a:extLst>
          </p:cNvPr>
          <p:cNvGrpSpPr/>
          <p:nvPr/>
        </p:nvGrpSpPr>
        <p:grpSpPr>
          <a:xfrm>
            <a:off x="4715434" y="3260582"/>
            <a:ext cx="6418729" cy="2031325"/>
            <a:chOff x="4706471" y="3309788"/>
            <a:chExt cx="6418729" cy="203132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780B791-C1BB-089B-5530-010E5CB07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912" t="44168" r="55588" b="38692"/>
            <a:stretch/>
          </p:blipFill>
          <p:spPr>
            <a:xfrm>
              <a:off x="6248399" y="3606876"/>
              <a:ext cx="3352800" cy="117544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23CC62F-7236-000F-1FB7-8CD740AD581E}"/>
                </a:ext>
              </a:extLst>
            </p:cNvPr>
            <p:cNvSpPr txBox="1"/>
            <p:nvPr/>
          </p:nvSpPr>
          <p:spPr>
            <a:xfrm>
              <a:off x="4706471" y="3309788"/>
              <a:ext cx="641872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Les réactions les plus envisagées pour la production d’énergie :</a:t>
              </a:r>
            </a:p>
            <a:p>
              <a:endParaRPr lang="fr-FR" sz="1400" dirty="0"/>
            </a:p>
            <a:p>
              <a:endParaRPr lang="fr-FR" sz="1400" dirty="0"/>
            </a:p>
            <a:p>
              <a:endParaRPr lang="fr-FR" sz="1400" dirty="0"/>
            </a:p>
            <a:p>
              <a:endParaRPr lang="fr-FR" sz="1400" dirty="0"/>
            </a:p>
            <a:p>
              <a:endParaRPr lang="fr-FR" sz="1400" dirty="0"/>
            </a:p>
            <a:p>
              <a:endParaRPr lang="fr-FR" sz="1400" dirty="0"/>
            </a:p>
            <a:p>
              <a:r>
                <a:rPr lang="fr-FR" sz="1400" dirty="0"/>
                <a:t>Le deutérium (D) est présent naturellement ; le Tritium (T) doit être synthétisé dans un réacteur nucléaire.</a:t>
              </a:r>
            </a:p>
          </p:txBody>
        </p: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B00C638-34A3-6751-6D24-34AD5232D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C3469E0-63E5-6B8D-F72F-6AFE89DE3F68}"/>
              </a:ext>
            </a:extLst>
          </p:cNvPr>
          <p:cNvGrpSpPr/>
          <p:nvPr/>
        </p:nvGrpSpPr>
        <p:grpSpPr>
          <a:xfrm>
            <a:off x="8771263" y="1331143"/>
            <a:ext cx="2500313" cy="1745307"/>
            <a:chOff x="8771263" y="1331143"/>
            <a:chExt cx="2500313" cy="17453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07C4DF9-8EF8-A33C-A733-DDFA3A580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1263" y="1331143"/>
              <a:ext cx="2500313" cy="151447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CBB3DFB-6EB7-8A5F-447C-0B678E2B916C}"/>
                </a:ext>
              </a:extLst>
            </p:cNvPr>
            <p:cNvSpPr txBox="1"/>
            <p:nvPr/>
          </p:nvSpPr>
          <p:spPr>
            <a:xfrm>
              <a:off x="8931728" y="2845618"/>
              <a:ext cx="19839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Travail personnel pour Wikipédia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0B62159-4DB5-1B40-E91C-206A80815FA1}"/>
              </a:ext>
            </a:extLst>
          </p:cNvPr>
          <p:cNvGrpSpPr/>
          <p:nvPr/>
        </p:nvGrpSpPr>
        <p:grpSpPr>
          <a:xfrm>
            <a:off x="2293263" y="3647060"/>
            <a:ext cx="1983921" cy="1664208"/>
            <a:chOff x="2293263" y="3647060"/>
            <a:chExt cx="1983921" cy="166420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6C5D51A-215F-52AC-8E64-EF2C72ECA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263" y="3647060"/>
              <a:ext cx="1850201" cy="141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5DF16D7-C921-4DDB-3DC7-A6E91FA99A4A}"/>
                </a:ext>
              </a:extLst>
            </p:cNvPr>
            <p:cNvSpPr txBox="1"/>
            <p:nvPr/>
          </p:nvSpPr>
          <p:spPr>
            <a:xfrm>
              <a:off x="2293263" y="5080436"/>
              <a:ext cx="19839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Travail personnel pour Wikipédia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7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ED01F8C-1483-DB71-9E9F-3302972A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376F1E-A21E-1492-A4B4-02B04E3C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02FE98-906D-C125-D1AD-DBA67015FD7C}"/>
              </a:ext>
            </a:extLst>
          </p:cNvPr>
          <p:cNvSpPr txBox="1"/>
          <p:nvPr/>
        </p:nvSpPr>
        <p:spPr>
          <a:xfrm>
            <a:off x="6757852" y="413302"/>
            <a:ext cx="472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fabrique de l’énergie dans les étoiles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5C5D63-656E-45DC-B4A1-6BD30F78AB5E}"/>
              </a:ext>
            </a:extLst>
          </p:cNvPr>
          <p:cNvSpPr txBox="1"/>
          <p:nvPr/>
        </p:nvSpPr>
        <p:spPr>
          <a:xfrm>
            <a:off x="2120378" y="1163489"/>
            <a:ext cx="8917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Les étoiles sont des centrales d’énergie de fusion et des fabriques de tous les éléments observables de l’Univers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6BA3B016-322D-8ECC-594A-28F97A027E29}"/>
              </a:ext>
            </a:extLst>
          </p:cNvPr>
          <p:cNvSpPr/>
          <p:nvPr/>
        </p:nvSpPr>
        <p:spPr>
          <a:xfrm>
            <a:off x="2862556" y="1792579"/>
            <a:ext cx="2586445" cy="168642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Nuage d’hydrogène 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6A6C15D-5FB9-AA6F-9EF8-E774DA361350}"/>
              </a:ext>
            </a:extLst>
          </p:cNvPr>
          <p:cNvSpPr/>
          <p:nvPr/>
        </p:nvSpPr>
        <p:spPr>
          <a:xfrm rot="727594">
            <a:off x="3149937" y="2162447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62B3A43-AD0A-F8B7-E71E-F2840D8BAA85}"/>
              </a:ext>
            </a:extLst>
          </p:cNvPr>
          <p:cNvSpPr/>
          <p:nvPr/>
        </p:nvSpPr>
        <p:spPr>
          <a:xfrm rot="20990994">
            <a:off x="2986303" y="2585831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A2998B4-DD25-D1AE-5DB7-C4DAC3442992}"/>
              </a:ext>
            </a:extLst>
          </p:cNvPr>
          <p:cNvSpPr/>
          <p:nvPr/>
        </p:nvSpPr>
        <p:spPr>
          <a:xfrm rot="17946764">
            <a:off x="3448585" y="3122326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8D918CB-0993-932E-4953-26FFEFBDC315}"/>
              </a:ext>
            </a:extLst>
          </p:cNvPr>
          <p:cNvSpPr/>
          <p:nvPr/>
        </p:nvSpPr>
        <p:spPr>
          <a:xfrm rot="5195500">
            <a:off x="4295115" y="1914026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838B3FE-9F8C-EE1C-21FC-6800E07B43E9}"/>
              </a:ext>
            </a:extLst>
          </p:cNvPr>
          <p:cNvSpPr/>
          <p:nvPr/>
        </p:nvSpPr>
        <p:spPr>
          <a:xfrm rot="9453657">
            <a:off x="5037894" y="2162445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400D633E-3BAB-40D9-1F93-1950E8CAA3D9}"/>
              </a:ext>
            </a:extLst>
          </p:cNvPr>
          <p:cNvSpPr/>
          <p:nvPr/>
        </p:nvSpPr>
        <p:spPr>
          <a:xfrm rot="4538259">
            <a:off x="3728334" y="1997525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83C468E8-586F-E26F-2B79-1BCC3BE5C4E5}"/>
              </a:ext>
            </a:extLst>
          </p:cNvPr>
          <p:cNvSpPr/>
          <p:nvPr/>
        </p:nvSpPr>
        <p:spPr>
          <a:xfrm rot="16012685">
            <a:off x="4109149" y="3258961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2D789E97-44DC-90D9-8972-0064D5F77CEF}"/>
              </a:ext>
            </a:extLst>
          </p:cNvPr>
          <p:cNvSpPr/>
          <p:nvPr/>
        </p:nvSpPr>
        <p:spPr>
          <a:xfrm rot="13323767">
            <a:off x="5030257" y="2679843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28F5D300-1529-0F9B-EF56-0C18B5EEF397}"/>
              </a:ext>
            </a:extLst>
          </p:cNvPr>
          <p:cNvSpPr/>
          <p:nvPr/>
        </p:nvSpPr>
        <p:spPr>
          <a:xfrm rot="13773863">
            <a:off x="4699685" y="2994849"/>
            <a:ext cx="304800" cy="139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2112A59-7B8F-6993-BF74-05CAE933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84" y="2232112"/>
            <a:ext cx="915819" cy="602007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47BEBDDE-6622-933E-FB1D-E309DD20F53B}"/>
              </a:ext>
            </a:extLst>
          </p:cNvPr>
          <p:cNvGrpSpPr/>
          <p:nvPr/>
        </p:nvGrpSpPr>
        <p:grpSpPr>
          <a:xfrm>
            <a:off x="6688500" y="2305069"/>
            <a:ext cx="634737" cy="417240"/>
            <a:chOff x="7231079" y="2613171"/>
            <a:chExt cx="634737" cy="4172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BB3CCE8-4695-7050-130F-0FB4811C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1079" y="2613171"/>
              <a:ext cx="634737" cy="417240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D9C4906-8705-B3DF-D5D6-3E302065142D}"/>
                </a:ext>
              </a:extLst>
            </p:cNvPr>
            <p:cNvSpPr/>
            <p:nvPr/>
          </p:nvSpPr>
          <p:spPr>
            <a:xfrm>
              <a:off x="7514170" y="2769326"/>
              <a:ext cx="112654" cy="8844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Nuage 20">
            <a:extLst>
              <a:ext uri="{FF2B5EF4-FFF2-40B4-BE49-F238E27FC236}">
                <a16:creationId xmlns:a16="http://schemas.microsoft.com/office/drawing/2014/main" id="{542BDFEE-AA4C-FD4E-D82A-971C73E644E9}"/>
              </a:ext>
            </a:extLst>
          </p:cNvPr>
          <p:cNvSpPr/>
          <p:nvPr/>
        </p:nvSpPr>
        <p:spPr>
          <a:xfrm>
            <a:off x="7674294" y="1995809"/>
            <a:ext cx="915819" cy="985725"/>
          </a:xfrm>
          <a:prstGeom prst="cloud">
            <a:avLst/>
          </a:prstGeom>
          <a:blipFill>
            <a:blip r:embed="rId3"/>
            <a:tile tx="0" ty="0" sx="100000" sy="100000" flip="none" algn="tl"/>
          </a:blip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courbe vers la droite 23">
            <a:extLst>
              <a:ext uri="{FF2B5EF4-FFF2-40B4-BE49-F238E27FC236}">
                <a16:creationId xmlns:a16="http://schemas.microsoft.com/office/drawing/2014/main" id="{B76780F3-A7AF-18C9-D061-E4A8B477507D}"/>
              </a:ext>
            </a:extLst>
          </p:cNvPr>
          <p:cNvSpPr/>
          <p:nvPr/>
        </p:nvSpPr>
        <p:spPr>
          <a:xfrm rot="15750400">
            <a:off x="6333051" y="1563464"/>
            <a:ext cx="438440" cy="3241689"/>
          </a:xfrm>
          <a:prstGeom prst="curved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5C4E80-120B-EBD8-5A70-CBBB0D9D2E5E}"/>
              </a:ext>
            </a:extLst>
          </p:cNvPr>
          <p:cNvSpPr txBox="1"/>
          <p:nvPr/>
        </p:nvSpPr>
        <p:spPr>
          <a:xfrm>
            <a:off x="8590113" y="2209828"/>
            <a:ext cx="121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Étoile et son nuage planétaire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946C44A-4C9A-E7EC-0B9E-5A17A0111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266" y="2359624"/>
            <a:ext cx="295875" cy="29587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AD84022-5535-01A0-6FD1-2F057E3E5DC5}"/>
              </a:ext>
            </a:extLst>
          </p:cNvPr>
          <p:cNvSpPr txBox="1"/>
          <p:nvPr/>
        </p:nvSpPr>
        <p:spPr>
          <a:xfrm>
            <a:off x="2310127" y="3535236"/>
            <a:ext cx="508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Une étoile fusionne d’abord les noyaux d’hydrogène (et ses isotopes), puis de carbone,… jusqu’au fer (fin de vie)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DD18568-26CD-DC62-931A-F7563B1E5E7E}"/>
              </a:ext>
            </a:extLst>
          </p:cNvPr>
          <p:cNvSpPr txBox="1"/>
          <p:nvPr/>
        </p:nvSpPr>
        <p:spPr>
          <a:xfrm>
            <a:off x="2428862" y="5540120"/>
            <a:ext cx="484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 fin de vie (explosive) de la plupart des étoiles provoque la synthèse (endothermique) des éléments plus lourds que le fer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2E837A8-46FC-9C82-F3F0-7218ECABD2AD}"/>
              </a:ext>
            </a:extLst>
          </p:cNvPr>
          <p:cNvGrpSpPr/>
          <p:nvPr/>
        </p:nvGrpSpPr>
        <p:grpSpPr>
          <a:xfrm>
            <a:off x="7474220" y="3517204"/>
            <a:ext cx="4003678" cy="2469694"/>
            <a:chOff x="7474220" y="3517204"/>
            <a:chExt cx="4003678" cy="2469694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BD83D5E-225C-8897-52F3-0D1EA735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4220" y="3517204"/>
              <a:ext cx="4003678" cy="200183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313CFD0-9D7B-A90D-EC4D-7D7F92749D72}"/>
                </a:ext>
              </a:extLst>
            </p:cNvPr>
            <p:cNvSpPr txBox="1"/>
            <p:nvPr/>
          </p:nvSpPr>
          <p:spPr>
            <a:xfrm>
              <a:off x="7984266" y="5571400"/>
              <a:ext cx="33654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Tableau des éléments chimiques</a:t>
              </a:r>
            </a:p>
            <a:p>
              <a:r>
                <a:rPr lang="fr-FR" sz="1000" dirty="0"/>
                <a:t>Source </a:t>
              </a:r>
              <a:r>
                <a:rPr lang="fr-FR" sz="1000" dirty="0">
                  <a:hlinkClick r:id="rId6"/>
                </a:rPr>
                <a:t>Nucléosynthèse</a:t>
              </a:r>
              <a:r>
                <a:rPr lang="fr-FR" sz="1000" dirty="0"/>
                <a:t> (Wikipédia) – CC A SA 3.0</a:t>
              </a:r>
            </a:p>
          </p:txBody>
        </p:sp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7CC916-3518-4F1B-665C-5AA4AC48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207A254-9926-98AA-910B-ADB051E77BC5}"/>
              </a:ext>
            </a:extLst>
          </p:cNvPr>
          <p:cNvGrpSpPr/>
          <p:nvPr/>
        </p:nvGrpSpPr>
        <p:grpSpPr>
          <a:xfrm>
            <a:off x="2428862" y="4018262"/>
            <a:ext cx="4762500" cy="1407849"/>
            <a:chOff x="2428862" y="4018262"/>
            <a:chExt cx="4762500" cy="140784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8788088-027A-21AA-BD1D-C1815D7A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8862" y="4018262"/>
              <a:ext cx="4762500" cy="114300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C3725A0-F9CF-48FB-1A94-9EC94EECD46D}"/>
                </a:ext>
              </a:extLst>
            </p:cNvPr>
            <p:cNvSpPr txBox="1"/>
            <p:nvPr/>
          </p:nvSpPr>
          <p:spPr>
            <a:xfrm>
              <a:off x="2589887" y="5195279"/>
              <a:ext cx="40986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Cycle de vie du Soleil – par </a:t>
              </a:r>
              <a:r>
                <a:rPr lang="fr-FR" sz="900" u="sng" dirty="0" err="1">
                  <a:hlinkClick r:id="rId8" tooltip="User:Pethrus"/>
                </a:rPr>
                <a:t>Pethrus</a:t>
              </a:r>
              <a:r>
                <a:rPr lang="fr-FR" sz="900" u="sng" dirty="0"/>
                <a:t> </a:t>
              </a:r>
              <a:r>
                <a:rPr lang="fr-FR" sz="900" dirty="0"/>
                <a:t>– domaine 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7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4" grpId="0" animBg="1"/>
      <p:bldP spid="25" grpId="0"/>
      <p:bldP spid="20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89D85-D676-9557-4129-7151ECBC1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68796D-B40E-BA8D-E65C-9574DC0D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6E1A77-3988-BFF6-06E6-568B2B13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BA08FF-D891-9B2B-A9CB-A34796FD14CB}"/>
              </a:ext>
            </a:extLst>
          </p:cNvPr>
          <p:cNvSpPr txBox="1"/>
          <p:nvPr/>
        </p:nvSpPr>
        <p:spPr>
          <a:xfrm>
            <a:off x="8758518" y="413302"/>
            <a:ext cx="271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notre Soleil 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2C84DD2-523E-37B7-F984-87B3C5C3759D}"/>
              </a:ext>
            </a:extLst>
          </p:cNvPr>
          <p:cNvSpPr txBox="1"/>
          <p:nvPr/>
        </p:nvSpPr>
        <p:spPr>
          <a:xfrm>
            <a:off x="4651447" y="1207188"/>
            <a:ext cx="5998623" cy="209288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Soleil</a:t>
            </a:r>
            <a:r>
              <a:rPr lang="fr-FR" sz="1600" dirty="0"/>
              <a:t> - Étoile (très) moyenne – </a:t>
            </a:r>
          </a:p>
          <a:p>
            <a:r>
              <a:rPr lang="fr-FR" sz="1600" dirty="0"/>
              <a:t>Naine Jaune au milieu (4 milliards d’année) de sa 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Rayon 			696 342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Masse 			1,995 10</a:t>
            </a:r>
            <a:r>
              <a:rPr lang="fr-FR" sz="1400" baseline="30000" dirty="0"/>
              <a:t>30</a:t>
            </a:r>
            <a:r>
              <a:rPr lang="fr-FR" sz="1400" dirty="0"/>
              <a:t>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Température surface 	5 800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Température centre 	15 000 000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Flux énergie total 		3,8 10</a:t>
            </a:r>
            <a:r>
              <a:rPr lang="fr-FR" sz="1400" baseline="30000" dirty="0"/>
              <a:t>26</a:t>
            </a:r>
            <a:r>
              <a:rPr lang="fr-FR" sz="1400" dirty="0"/>
              <a:t>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Flux énergie en surface 	64 MW/m²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Perte de masse 		4 10</a:t>
            </a:r>
            <a:r>
              <a:rPr lang="fr-FR" sz="1400" baseline="30000" dirty="0"/>
              <a:t>9</a:t>
            </a:r>
            <a:r>
              <a:rPr lang="fr-FR" sz="1400" dirty="0"/>
              <a:t> kg/s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596C41-8724-1D5F-01E4-DE1C68014E6C}"/>
              </a:ext>
            </a:extLst>
          </p:cNvPr>
          <p:cNvSpPr txBox="1"/>
          <p:nvPr/>
        </p:nvSpPr>
        <p:spPr>
          <a:xfrm>
            <a:off x="2465295" y="4945050"/>
            <a:ext cx="81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Comment le Soleil transforme-t-il cette énergie (chaleur) en lumière 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A257374-B10F-B4D0-0D0C-3E3138B1FE37}"/>
              </a:ext>
            </a:extLst>
          </p:cNvPr>
          <p:cNvSpPr txBox="1"/>
          <p:nvPr/>
        </p:nvSpPr>
        <p:spPr>
          <a:xfrm>
            <a:off x="2589887" y="3814151"/>
            <a:ext cx="835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Soleil – source de &gt;99% de l’énergie en flux et en stock de la planète Terre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9E8D2F-4757-A94D-6F4B-3A830B15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52E23-BB50-6399-B71B-E6155D87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624" y="1339056"/>
            <a:ext cx="224352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E021E6-B356-11CD-FC72-65D6B10F5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51EA63-4863-5A22-69B4-BE0E6CF8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31D128-318A-008F-278E-210894F10947}"/>
              </a:ext>
            </a:extLst>
          </p:cNvPr>
          <p:cNvSpPr txBox="1"/>
          <p:nvPr/>
        </p:nvSpPr>
        <p:spPr>
          <a:xfrm>
            <a:off x="7633252" y="318052"/>
            <a:ext cx="369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L’âge de la Terre et du Soleil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A62982C-A88B-16EB-41E2-0A62DC2BB17E}"/>
              </a:ext>
            </a:extLst>
          </p:cNvPr>
          <p:cNvSpPr txBox="1"/>
          <p:nvPr/>
        </p:nvSpPr>
        <p:spPr>
          <a:xfrm>
            <a:off x="2832653" y="1120676"/>
            <a:ext cx="5963477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Une question récurrente dans l’Histoire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D’où le Soleil tire-t-il son énergie et sa durée de vie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 mécanisme de Kelvin-</a:t>
            </a:r>
            <a:r>
              <a:rPr lang="fr-FR" sz="1400" dirty="0" err="1"/>
              <a:t>Helmoltz</a:t>
            </a:r>
            <a:r>
              <a:rPr lang="fr-FR" sz="1400" dirty="0"/>
              <a:t> (fin XIXème): refroidissement et contraction d’un corps initialement très chaud </a:t>
            </a:r>
            <a:r>
              <a:rPr lang="fr-FR" sz="1400" dirty="0">
                <a:sym typeface="Wingdings" panose="05000000000000000000" pitchFamily="2" charset="2"/>
              </a:rPr>
              <a:t> 8 à 900 000 ans </a:t>
            </a:r>
            <a:br>
              <a:rPr lang="fr-FR" sz="1400" dirty="0">
                <a:sym typeface="Wingdings" panose="05000000000000000000" pitchFamily="2" charset="2"/>
              </a:rPr>
            </a:br>
            <a:r>
              <a:rPr lang="fr-FR" sz="1400" dirty="0">
                <a:sym typeface="Wingdings" panose="05000000000000000000" pitchFamily="2" charset="2"/>
              </a:rPr>
              <a:t>Très insuffisant pour concilier avec la géologie de la Terre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Découverte de la radioactivité (1900)  possibilité de fusion au cœur (Jean Perrin)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Théorie des cycles de fusion des noyaux légers (1930) : H. Bethe, S. Chandrasekhar</a:t>
            </a: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A5523A-9D22-4720-47B0-26BA56086BB9}"/>
              </a:ext>
            </a:extLst>
          </p:cNvPr>
          <p:cNvSpPr txBox="1"/>
          <p:nvPr/>
        </p:nvSpPr>
        <p:spPr>
          <a:xfrm>
            <a:off x="2832653" y="3501019"/>
            <a:ext cx="5963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Pourquoi la Terre est-elle si chaude (énergie interne)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Buffon : étude du refroidissement de boules de fer </a:t>
            </a:r>
            <a:r>
              <a:rPr lang="fr-FR" sz="1400" dirty="0">
                <a:sym typeface="Wingdings" panose="05000000000000000000" pitchFamily="2" charset="2"/>
              </a:rPr>
              <a:t> 80 000 ans</a:t>
            </a:r>
            <a:br>
              <a:rPr lang="fr-FR" sz="1400" dirty="0">
                <a:sym typeface="Wingdings" panose="05000000000000000000" pitchFamily="2" charset="2"/>
              </a:rPr>
            </a:br>
            <a:r>
              <a:rPr lang="fr-FR" sz="1400" dirty="0">
                <a:sym typeface="Wingdings" panose="05000000000000000000" pitchFamily="2" charset="2"/>
              </a:rPr>
              <a:t>Très insuffisant pour concilier avec la géologie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Équation de la chaleur : lord Kelvin (1890)  20 à 400 millions d’année</a:t>
            </a:r>
            <a:br>
              <a:rPr lang="fr-FR" sz="1400" dirty="0">
                <a:sym typeface="Wingdings" panose="05000000000000000000" pitchFamily="2" charset="2"/>
              </a:rPr>
            </a:br>
            <a:r>
              <a:rPr lang="fr-FR" sz="1400" dirty="0">
                <a:sym typeface="Wingdings" panose="05000000000000000000" pitchFamily="2" charset="2"/>
              </a:rPr>
              <a:t>Incompatible avec évolution des espèces (Darwin)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Découverte de la radioactivité (1900)  radioactivité naturelle + contraction gravitationnelle</a:t>
            </a:r>
            <a:endParaRPr lang="fr-FR" sz="14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50D875-98FA-A7C8-D7CE-BDE53BF8C990}"/>
              </a:ext>
            </a:extLst>
          </p:cNvPr>
          <p:cNvGrpSpPr/>
          <p:nvPr/>
        </p:nvGrpSpPr>
        <p:grpSpPr>
          <a:xfrm>
            <a:off x="8924511" y="3501019"/>
            <a:ext cx="2095500" cy="1598316"/>
            <a:chOff x="8924511" y="3501019"/>
            <a:chExt cx="2095500" cy="159831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149CE4E-9B46-1662-64B7-309841DF7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4511" y="3501019"/>
              <a:ext cx="2095500" cy="1340556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E8CEA59-145B-3F36-2CA2-5F2770F49BAB}"/>
                </a:ext>
              </a:extLst>
            </p:cNvPr>
            <p:cNvSpPr txBox="1"/>
            <p:nvPr/>
          </p:nvSpPr>
          <p:spPr>
            <a:xfrm>
              <a:off x="9571383" y="4853114"/>
              <a:ext cx="1448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3"/>
                </a:rPr>
                <a:t>Lespritsorcier.org</a:t>
              </a:r>
              <a:endParaRPr lang="fr-FR" sz="1000" dirty="0"/>
            </a:p>
          </p:txBody>
        </p:sp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CBF3FC-D192-69BA-4B21-8B1A9939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9F02964-0A2D-F92B-3D2A-D5AD3B371499}"/>
              </a:ext>
            </a:extLst>
          </p:cNvPr>
          <p:cNvGrpSpPr/>
          <p:nvPr/>
        </p:nvGrpSpPr>
        <p:grpSpPr>
          <a:xfrm>
            <a:off x="8924511" y="1147759"/>
            <a:ext cx="2326332" cy="2281241"/>
            <a:chOff x="8924511" y="1147759"/>
            <a:chExt cx="2326332" cy="228124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A608925-8C32-9373-2875-A2C158CDE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511" y="1147759"/>
              <a:ext cx="2095500" cy="2095500"/>
            </a:xfrm>
            <a:prstGeom prst="rect">
              <a:avLst/>
            </a:prstGeom>
            <a:effectLst>
              <a:softEdge rad="88900"/>
            </a:effec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1C01DA2-0630-4B31-A766-5F27EEFED7CC}"/>
                </a:ext>
              </a:extLst>
            </p:cNvPr>
            <p:cNvSpPr txBox="1"/>
            <p:nvPr/>
          </p:nvSpPr>
          <p:spPr>
            <a:xfrm>
              <a:off x="8924511" y="3152001"/>
              <a:ext cx="22153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Soleil vu dans l’infra-rouge</a:t>
              </a:r>
              <a:endParaRPr lang="fr-FR" sz="9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8F0E449-86D2-C7F6-B394-AD1A7ADE6485}"/>
                </a:ext>
              </a:extLst>
            </p:cNvPr>
            <p:cNvSpPr txBox="1"/>
            <p:nvPr/>
          </p:nvSpPr>
          <p:spPr>
            <a:xfrm rot="5400000">
              <a:off x="10349981" y="2251139"/>
              <a:ext cx="15708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NASA – domaine 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2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AF289B4-826D-89C7-C876-34EFEAB6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B3E58DD-ECF5-131F-DA63-B07C9CDA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3E49C6-6FCF-3272-B828-A80E95B5EEF7}"/>
              </a:ext>
            </a:extLst>
          </p:cNvPr>
          <p:cNvSpPr txBox="1"/>
          <p:nvPr/>
        </p:nvSpPr>
        <p:spPr>
          <a:xfrm>
            <a:off x="4605739" y="3265508"/>
            <a:ext cx="4146375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Les 4 forces fondamentales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FB1F6A-A8A2-B533-CB72-EF71A5B2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788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3C388-3EC9-DF38-0BCD-6CDE895B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2A09784-70D6-0B1C-E856-9BC2C351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7B06045-A1A6-DDD1-46E7-C4BEF84D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30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3EF74A-4324-2E17-0934-B3813FCB6541}"/>
              </a:ext>
            </a:extLst>
          </p:cNvPr>
          <p:cNvSpPr txBox="1"/>
          <p:nvPr/>
        </p:nvSpPr>
        <p:spPr>
          <a:xfrm>
            <a:off x="6757852" y="413302"/>
            <a:ext cx="472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nucléaire par fusion sur Terre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41A726-7BDE-57B0-74E0-E532FEB7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613" y="1160743"/>
            <a:ext cx="2780178" cy="16989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9A9855-D3EB-A02D-8EAA-5BC33C5D4581}"/>
              </a:ext>
            </a:extLst>
          </p:cNvPr>
          <p:cNvSpPr txBox="1"/>
          <p:nvPr/>
        </p:nvSpPr>
        <p:spPr>
          <a:xfrm>
            <a:off x="5919379" y="1393477"/>
            <a:ext cx="513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Comment vaincre la barrière de fusion </a:t>
            </a:r>
            <a:r>
              <a:rPr lang="fr-FR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163639-C1EB-E075-A3F6-4D6F6E6A823D}"/>
              </a:ext>
            </a:extLst>
          </p:cNvPr>
          <p:cNvSpPr txBox="1"/>
          <p:nvPr/>
        </p:nvSpPr>
        <p:spPr>
          <a:xfrm>
            <a:off x="2390366" y="4924192"/>
            <a:ext cx="60578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Confinement magnétique</a:t>
            </a:r>
            <a:br>
              <a:rPr lang="fr-FR" sz="1600" dirty="0">
                <a:solidFill>
                  <a:srgbClr val="FF0000"/>
                </a:solidFill>
              </a:rPr>
            </a:br>
            <a:r>
              <a:rPr lang="fr-FR" sz="1400" i="1" dirty="0"/>
              <a:t>Plasma confiné par des champs magnétiques très puissants</a:t>
            </a:r>
            <a:br>
              <a:rPr lang="fr-FR" sz="1400" i="1" dirty="0"/>
            </a:br>
            <a:r>
              <a:rPr lang="fr-FR" sz="1200" dirty="0">
                <a:hlinkClick r:id="rId3"/>
              </a:rPr>
              <a:t>ITER </a:t>
            </a:r>
            <a:r>
              <a:rPr lang="fr-FR" sz="1200" dirty="0"/>
              <a:t>: objectif :500 MW de puissance thermique pendant des durées de 400 à 600 secondes, pour une puissance thermique injectée dans le plasma de 50 MW, soit une multiplication par dix de la puissance thermique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4087E67-0274-8BB7-CAC9-BEB98EABA6FB}"/>
              </a:ext>
            </a:extLst>
          </p:cNvPr>
          <p:cNvGrpSpPr/>
          <p:nvPr/>
        </p:nvGrpSpPr>
        <p:grpSpPr>
          <a:xfrm>
            <a:off x="3251178" y="3596813"/>
            <a:ext cx="7558569" cy="1259427"/>
            <a:chOff x="3251178" y="3596813"/>
            <a:chExt cx="7558569" cy="125942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52F3E83-21A7-E627-4E9A-0E4A3BC68C3B}"/>
                </a:ext>
              </a:extLst>
            </p:cNvPr>
            <p:cNvSpPr txBox="1"/>
            <p:nvPr/>
          </p:nvSpPr>
          <p:spPr>
            <a:xfrm>
              <a:off x="5577700" y="3730863"/>
              <a:ext cx="523204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rgbClr val="FF0000"/>
                  </a:solidFill>
                  <a:sym typeface="Wingdings" panose="05000000000000000000" pitchFamily="2" charset="2"/>
                </a:rPr>
                <a:t>Confinement </a:t>
              </a:r>
              <a:r>
                <a:rPr lang="fr-FR" sz="1600" dirty="0">
                  <a:solidFill>
                    <a:srgbClr val="FF0000"/>
                  </a:solidFill>
                </a:rPr>
                <a:t>inertiel</a:t>
              </a:r>
              <a:br>
                <a:rPr lang="fr-FR" sz="1600" dirty="0"/>
              </a:br>
              <a:r>
                <a:rPr lang="fr-FR" sz="1400" i="1" dirty="0"/>
                <a:t>Tirs convergents de lasers de très haute puissance</a:t>
              </a:r>
              <a:br>
                <a:rPr lang="fr-FR" sz="1400" i="1" dirty="0"/>
              </a:br>
              <a:r>
                <a:rPr lang="fr-FR" sz="1200" b="0" i="0" dirty="0">
                  <a:solidFill>
                    <a:srgbClr val="040C28"/>
                  </a:solidFill>
                  <a:effectLst/>
                </a:rPr>
                <a:t>Août 2023 :  3,15 mégajoules d'énergie de fusion en injectant dans les lasers 2,05 mégajoules d'énergie (LNL, </a:t>
              </a:r>
              <a:r>
                <a:rPr lang="fr-FR" sz="1200" b="0" i="0" dirty="0" err="1">
                  <a:solidFill>
                    <a:srgbClr val="040C28"/>
                  </a:solidFill>
                  <a:effectLst/>
                </a:rPr>
                <a:t>Livermore</a:t>
              </a:r>
              <a:r>
                <a:rPr lang="fr-FR" sz="1200" b="0" i="0" dirty="0">
                  <a:solidFill>
                    <a:srgbClr val="040C28"/>
                  </a:solidFill>
                  <a:effectLst/>
                </a:rPr>
                <a:t> USA)</a:t>
              </a:r>
              <a:endParaRPr lang="fr-FR" sz="1600" i="1" dirty="0"/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C2D123C-F832-DA73-3BAC-BEF2742D36F2}"/>
                </a:ext>
              </a:extLst>
            </p:cNvPr>
            <p:cNvGrpSpPr/>
            <p:nvPr/>
          </p:nvGrpSpPr>
          <p:grpSpPr>
            <a:xfrm>
              <a:off x="3251178" y="3596813"/>
              <a:ext cx="2326523" cy="1259427"/>
              <a:chOff x="8303699" y="3083639"/>
              <a:chExt cx="2828580" cy="1692408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90499D3B-D720-B899-3F5A-B2FEE74E9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9997" y="3083639"/>
                <a:ext cx="1896639" cy="1420899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FEF254-5C23-C8B2-52AD-6D820A51F95A}"/>
                  </a:ext>
                </a:extLst>
              </p:cNvPr>
              <p:cNvSpPr txBox="1"/>
              <p:nvPr/>
            </p:nvSpPr>
            <p:spPr>
              <a:xfrm>
                <a:off x="8303699" y="4434837"/>
                <a:ext cx="2828580" cy="34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NIF – LLL (USA) - </a:t>
                </a:r>
                <a:r>
                  <a:rPr lang="fr-FR" sz="1050" dirty="0">
                    <a:hlinkClick r:id="rId5"/>
                  </a:rPr>
                  <a:t>Science et Vie</a:t>
                </a:r>
                <a:r>
                  <a:rPr lang="fr-FR" sz="1050" dirty="0"/>
                  <a:t> </a:t>
                </a:r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B00A8626-2A26-F6CE-EFDF-9D517F5BC263}"/>
              </a:ext>
            </a:extLst>
          </p:cNvPr>
          <p:cNvSpPr txBox="1"/>
          <p:nvPr/>
        </p:nvSpPr>
        <p:spPr>
          <a:xfrm>
            <a:off x="2384614" y="2951653"/>
            <a:ext cx="5360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Énergie thermique </a:t>
            </a:r>
            <a:r>
              <a:rPr lang="fr-FR" sz="1600" dirty="0"/>
              <a:t>(agitation + compression) </a:t>
            </a:r>
            <a:br>
              <a:rPr lang="fr-FR" sz="1600" dirty="0"/>
            </a:br>
            <a:r>
              <a:rPr lang="fr-FR" sz="1400" i="1" dirty="0">
                <a:sym typeface="Wingdings" panose="05000000000000000000" pitchFamily="2" charset="2"/>
              </a:rPr>
              <a:t>Atteindre des températures d’environ 10</a:t>
            </a:r>
            <a:r>
              <a:rPr lang="fr-FR" sz="1400" i="1" baseline="30000" dirty="0">
                <a:sym typeface="Wingdings" panose="05000000000000000000" pitchFamily="2" charset="2"/>
              </a:rPr>
              <a:t>7</a:t>
            </a:r>
            <a:r>
              <a:rPr lang="fr-FR" sz="1400" i="1" dirty="0">
                <a:sym typeface="Wingdings" panose="05000000000000000000" pitchFamily="2" charset="2"/>
              </a:rPr>
              <a:t> K (10 000 000°)</a:t>
            </a:r>
            <a:endParaRPr lang="fr-FR" sz="1600" i="1" dirty="0">
              <a:sym typeface="Wingdings" panose="05000000000000000000" pitchFamily="2" charset="2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EFD4E52-AFB2-D8FE-4F7F-AB83E5555BA6}"/>
              </a:ext>
            </a:extLst>
          </p:cNvPr>
          <p:cNvGrpSpPr/>
          <p:nvPr/>
        </p:nvGrpSpPr>
        <p:grpSpPr>
          <a:xfrm>
            <a:off x="8592287" y="4924192"/>
            <a:ext cx="1876589" cy="1387635"/>
            <a:chOff x="8592287" y="4924192"/>
            <a:chExt cx="1876589" cy="138763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DB8E183-DB67-1A34-3544-EE418015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2287" y="4924192"/>
              <a:ext cx="1741355" cy="1160903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F3B6859-194A-8798-0153-43F85C5D1643}"/>
                </a:ext>
              </a:extLst>
            </p:cNvPr>
            <p:cNvSpPr txBox="1"/>
            <p:nvPr/>
          </p:nvSpPr>
          <p:spPr>
            <a:xfrm>
              <a:off x="9179169" y="6065606"/>
              <a:ext cx="1289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</a:t>
              </a:r>
              <a:r>
                <a:rPr lang="fr-FR" sz="1000" dirty="0">
                  <a:hlinkClick r:id="rId7"/>
                </a:rPr>
                <a:t> ITER</a:t>
              </a:r>
              <a:endParaRPr lang="fr-FR" sz="1000" dirty="0"/>
            </a:p>
          </p:txBody>
        </p:sp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0B5CFE-E01E-132D-DA36-684C099A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2025-2026</a:t>
            </a:r>
            <a:endParaRPr lang="en-GB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FA2DBD6-4844-6533-D75C-90E69C2F75A8}"/>
              </a:ext>
            </a:extLst>
          </p:cNvPr>
          <p:cNvGrpSpPr/>
          <p:nvPr/>
        </p:nvGrpSpPr>
        <p:grpSpPr>
          <a:xfrm>
            <a:off x="8379071" y="1813524"/>
            <a:ext cx="2242038" cy="2114496"/>
            <a:chOff x="8379071" y="1813524"/>
            <a:chExt cx="2242038" cy="211449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059BE0-AD2F-79C6-B949-CF91C948D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86366" y="1813524"/>
              <a:ext cx="1698998" cy="169899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57D9F76-AE1E-C669-1416-7B7D29BBE096}"/>
                </a:ext>
              </a:extLst>
            </p:cNvPr>
            <p:cNvSpPr txBox="1"/>
            <p:nvPr/>
          </p:nvSpPr>
          <p:spPr>
            <a:xfrm>
              <a:off x="8379071" y="3512522"/>
              <a:ext cx="224203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Soleil dans l’UV </a:t>
              </a:r>
              <a:r>
                <a:rPr lang="fr-FR" sz="900" dirty="0"/>
                <a:t>(Fausse couleur)</a:t>
              </a:r>
            </a:p>
            <a:p>
              <a:r>
                <a:rPr lang="fr-FR" sz="900" dirty="0"/>
                <a:t>(NASA – Domaine public)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1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E13F7C7-9816-8EA6-8B44-B76BEAA4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D7612F-2C53-3A5D-2A72-5B4AA451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BC3EF6-4982-1F05-EC0D-C311C5280077}"/>
              </a:ext>
            </a:extLst>
          </p:cNvPr>
          <p:cNvSpPr txBox="1"/>
          <p:nvPr/>
        </p:nvSpPr>
        <p:spPr>
          <a:xfrm>
            <a:off x="5894962" y="437745"/>
            <a:ext cx="534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« fusion froide » : le réveil amer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113E15-A499-2C4C-5584-BBFC2916D0F1}"/>
              </a:ext>
            </a:extLst>
          </p:cNvPr>
          <p:cNvSpPr txBox="1"/>
          <p:nvPr/>
        </p:nvSpPr>
        <p:spPr>
          <a:xfrm>
            <a:off x="2293499" y="991028"/>
            <a:ext cx="899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Mars 1989 : 2 éminents physiciens (Université de l’Utah) affirment avoir découvert le moyen de générer de l’énergie de fusion à la température ambiante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157D33F-6CAC-D5D3-3BFF-2877E8488B9C}"/>
              </a:ext>
            </a:extLst>
          </p:cNvPr>
          <p:cNvGrpSpPr/>
          <p:nvPr/>
        </p:nvGrpSpPr>
        <p:grpSpPr>
          <a:xfrm>
            <a:off x="2511433" y="2009952"/>
            <a:ext cx="2834184" cy="2662888"/>
            <a:chOff x="7704841" y="2072549"/>
            <a:chExt cx="3258231" cy="350023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3C1F24D-0F81-2576-82B9-E5739DE0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841" y="2072549"/>
              <a:ext cx="3258231" cy="322972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332BBB4-805C-5876-286D-22586018AA85}"/>
                </a:ext>
              </a:extLst>
            </p:cNvPr>
            <p:cNvSpPr txBox="1"/>
            <p:nvPr/>
          </p:nvSpPr>
          <p:spPr>
            <a:xfrm>
              <a:off x="9548104" y="5269362"/>
              <a:ext cx="1304629" cy="30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Par </a:t>
              </a:r>
              <a:r>
                <a:rPr lang="fr-FR" sz="900" dirty="0">
                  <a:hlinkClick r:id="rId3"/>
                </a:rPr>
                <a:t>Miss </a:t>
              </a:r>
              <a:r>
                <a:rPr lang="fr-FR" sz="900" dirty="0" err="1">
                  <a:hlinkClick r:id="rId3"/>
                </a:rPr>
                <a:t>Lilou</a:t>
              </a:r>
              <a:endParaRPr lang="fr-FR" sz="900" dirty="0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6D4592E-813A-1016-AF9E-82902DEB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053" y="2025652"/>
            <a:ext cx="1964531" cy="2619375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CE60E0-5209-94E1-85D7-BB804C555E7F}"/>
              </a:ext>
            </a:extLst>
          </p:cNvPr>
          <p:cNvGrpSpPr/>
          <p:nvPr/>
        </p:nvGrpSpPr>
        <p:grpSpPr>
          <a:xfrm>
            <a:off x="5800655" y="2095432"/>
            <a:ext cx="3206428" cy="2363783"/>
            <a:chOff x="5800655" y="2095432"/>
            <a:chExt cx="3206428" cy="236378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72978F-AE08-4F54-3D6A-0E873920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0655" y="2095432"/>
              <a:ext cx="2988962" cy="1680186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9A2A4F1-DC38-53BA-F9DF-757603D6CC1F}"/>
                </a:ext>
              </a:extLst>
            </p:cNvPr>
            <p:cNvSpPr txBox="1"/>
            <p:nvPr/>
          </p:nvSpPr>
          <p:spPr>
            <a:xfrm>
              <a:off x="5800655" y="3935995"/>
              <a:ext cx="3206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Électrolyse de </a:t>
              </a:r>
              <a:r>
                <a:rPr lang="fr-FR" sz="1400" dirty="0">
                  <a:solidFill>
                    <a:srgbClr val="FF0000"/>
                  </a:solidFill>
                </a:rPr>
                <a:t>l’eau lourde D</a:t>
              </a:r>
              <a:r>
                <a:rPr lang="fr-FR" sz="1400" baseline="-25000" dirty="0">
                  <a:solidFill>
                    <a:srgbClr val="FF0000"/>
                  </a:solidFill>
                </a:rPr>
                <a:t>2</a:t>
              </a:r>
              <a:r>
                <a:rPr lang="fr-FR" sz="1400" dirty="0">
                  <a:solidFill>
                    <a:srgbClr val="FF0000"/>
                  </a:solidFill>
                </a:rPr>
                <a:t>O </a:t>
              </a:r>
              <a:r>
                <a:rPr lang="fr-FR" sz="1400" dirty="0"/>
                <a:t>avec des électrodes de </a:t>
              </a:r>
              <a:r>
                <a:rPr lang="fr-FR" sz="1400" dirty="0">
                  <a:solidFill>
                    <a:srgbClr val="FF0000"/>
                  </a:solidFill>
                </a:rPr>
                <a:t>palladium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97B818D3-572F-8007-47A0-BDA256F7556D}"/>
              </a:ext>
            </a:extLst>
          </p:cNvPr>
          <p:cNvSpPr txBox="1"/>
          <p:nvPr/>
        </p:nvSpPr>
        <p:spPr>
          <a:xfrm>
            <a:off x="2834495" y="4982770"/>
            <a:ext cx="7916091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Impossibilité de reproduire l’expérience avec ses 2 signatures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Dégagement d’énergie autre que chimique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Rayonnements d’origine nucléaire : neutrons, gamma 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5D76F878-ED34-F287-2DC0-ADE0F135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4C18421-659A-4834-2EA9-14EB1DB8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2E842E5-66A6-68CE-F341-5A5B0C61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CBE272-FADB-5F51-9AFA-421F5962BA28}"/>
              </a:ext>
            </a:extLst>
          </p:cNvPr>
          <p:cNvSpPr txBox="1"/>
          <p:nvPr/>
        </p:nvSpPr>
        <p:spPr>
          <a:xfrm>
            <a:off x="9535886" y="478337"/>
            <a:ext cx="162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E = mc²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EC48D6D-6FC7-BD5E-8653-97828157131E}"/>
                  </a:ext>
                </a:extLst>
              </p:cNvPr>
              <p:cNvSpPr txBox="1"/>
              <p:nvPr/>
            </p:nvSpPr>
            <p:spPr>
              <a:xfrm>
                <a:off x="2055223" y="1147759"/>
                <a:ext cx="9109166" cy="11079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Un des conséquences de la relativité générale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Équivalence matière </a:t>
                </a:r>
                <a:r>
                  <a:rPr lang="fr-FR" sz="16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  énergie</a:t>
                </a:r>
                <a:r>
                  <a:rPr lang="fr-FR" sz="1100" dirty="0">
                    <a:sym typeface="Wingdings" panose="05000000000000000000" pitchFamily="2" charset="2"/>
                  </a:rPr>
                  <a:t> (souvent mal comprise)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𝐽𝑜𝑢𝑙𝑒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)~ 9 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EC48D6D-6FC7-BD5E-8653-978281571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223" y="1147759"/>
                <a:ext cx="9109166" cy="1107996"/>
              </a:xfrm>
              <a:prstGeom prst="rect">
                <a:avLst/>
              </a:prstGeom>
              <a:blipFill>
                <a:blip r:embed="rId2"/>
                <a:stretch>
                  <a:fillRect l="-267" t="-1087" b="-217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2851E0CF-F737-C9FA-9901-82DAC0615956}"/>
              </a:ext>
            </a:extLst>
          </p:cNvPr>
          <p:cNvSpPr txBox="1"/>
          <p:nvPr/>
        </p:nvSpPr>
        <p:spPr>
          <a:xfrm>
            <a:off x="6054839" y="2502142"/>
            <a:ext cx="453322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Equivalent matière de l’énergie libérée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Bombe A, Hiroshima:</a:t>
            </a:r>
          </a:p>
          <a:p>
            <a:r>
              <a:rPr lang="fr-FR" sz="1400" dirty="0"/>
              <a:t>	</a:t>
            </a:r>
            <a:r>
              <a:rPr lang="fr-FR" sz="1400" dirty="0">
                <a:solidFill>
                  <a:srgbClr val="0070C0"/>
                </a:solidFill>
              </a:rPr>
              <a:t>1 g de matière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La plus grosse bombe H (russe),</a:t>
            </a:r>
          </a:p>
          <a:p>
            <a:pPr lvl="1"/>
            <a:r>
              <a:rPr lang="fr-FR" sz="1400" dirty="0">
                <a:solidFill>
                  <a:srgbClr val="0070C0"/>
                </a:solidFill>
              </a:rPr>
              <a:t>2,5 kg de matière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734FB5-3EB4-00D9-43DE-F44F1BABFDA2}"/>
              </a:ext>
            </a:extLst>
          </p:cNvPr>
          <p:cNvSpPr txBox="1"/>
          <p:nvPr/>
        </p:nvSpPr>
        <p:spPr>
          <a:xfrm>
            <a:off x="2360102" y="4687292"/>
            <a:ext cx="4040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Production nette d’électricité française en 2024 : </a:t>
            </a:r>
          </a:p>
          <a:p>
            <a:r>
              <a:rPr lang="fr-FR" sz="1400" dirty="0"/>
              <a:t>548 TWh soit 5,48 10</a:t>
            </a:r>
            <a:r>
              <a:rPr lang="fr-FR" sz="1400" baseline="30000" dirty="0"/>
              <a:t>14</a:t>
            </a:r>
            <a:r>
              <a:rPr lang="fr-FR" sz="1400" dirty="0"/>
              <a:t> TWh</a:t>
            </a:r>
          </a:p>
          <a:p>
            <a:pPr algn="ctr"/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Équivalent  32 kg de matière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D27700-67D6-6BD5-EFDC-319B95BE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389778F-371E-C77E-D3D0-F4ABDF26C797}"/>
              </a:ext>
            </a:extLst>
          </p:cNvPr>
          <p:cNvGrpSpPr/>
          <p:nvPr/>
        </p:nvGrpSpPr>
        <p:grpSpPr>
          <a:xfrm>
            <a:off x="2830389" y="2455366"/>
            <a:ext cx="2245921" cy="2085076"/>
            <a:chOff x="2830389" y="2455366"/>
            <a:chExt cx="2245921" cy="208507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DA8B45B-7F7D-5DC1-E446-5C32BE432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0389" y="2455366"/>
              <a:ext cx="1626309" cy="19431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E9FED3E-FD2E-6A14-BB59-8E50D2820AC1}"/>
                </a:ext>
              </a:extLst>
            </p:cNvPr>
            <p:cNvSpPr txBox="1"/>
            <p:nvPr/>
          </p:nvSpPr>
          <p:spPr>
            <a:xfrm rot="5400000">
              <a:off x="3912384" y="3376515"/>
              <a:ext cx="1866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Bombe sur Nagasaki </a:t>
              </a:r>
            </a:p>
            <a:p>
              <a:r>
                <a:rPr lang="fr-FR" sz="1200" dirty="0">
                  <a:hlinkClick r:id="rId4"/>
                </a:rPr>
                <a:t> </a:t>
              </a:r>
              <a:r>
                <a:rPr lang="fr-FR" sz="800" dirty="0" err="1">
                  <a:hlinkClick r:id="rId4"/>
                </a:rPr>
                <a:t>Wikimedia</a:t>
              </a:r>
              <a:r>
                <a:rPr lang="fr-FR" sz="800" dirty="0">
                  <a:hlinkClick r:id="rId4"/>
                </a:rPr>
                <a:t> </a:t>
              </a:r>
              <a:r>
                <a:rPr lang="fr-FR" sz="800" dirty="0"/>
                <a:t>– Domaine public </a:t>
              </a:r>
              <a:endParaRPr lang="fr-FR" sz="1200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F31AA36-4DBB-7452-2421-EB7069CE3326}"/>
              </a:ext>
            </a:extLst>
          </p:cNvPr>
          <p:cNvGrpSpPr/>
          <p:nvPr/>
        </p:nvGrpSpPr>
        <p:grpSpPr>
          <a:xfrm>
            <a:off x="6475311" y="3843804"/>
            <a:ext cx="3887889" cy="1866437"/>
            <a:chOff x="6475311" y="3843804"/>
            <a:chExt cx="3887889" cy="186643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3ADBBF7-599D-56B8-373C-2D95C1A0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5311" y="3844054"/>
              <a:ext cx="3887889" cy="186618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498F4D3-DF0D-1A31-D29C-8627A6062996}"/>
                </a:ext>
              </a:extLst>
            </p:cNvPr>
            <p:cNvSpPr txBox="1"/>
            <p:nvPr/>
          </p:nvSpPr>
          <p:spPr>
            <a:xfrm>
              <a:off x="6998677" y="3843804"/>
              <a:ext cx="3077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hlinkClick r:id="rId6"/>
                </a:rPr>
                <a:t>SDES</a:t>
              </a:r>
              <a:r>
                <a:rPr lang="fr-FR" sz="1100" dirty="0"/>
                <a:t> – Production nette d’électricité en France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2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82CA-EEA3-77DC-8B95-2EC957A0E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12639E8-CF36-41B2-3966-ACCCF9CD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7D7A95C-3D07-4692-0189-6160CFBB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C2B778-2391-6D6F-9974-0A64E96A3913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46F0BE-A2BA-772F-79C5-1025C735089A}"/>
              </a:ext>
            </a:extLst>
          </p:cNvPr>
          <p:cNvSpPr txBox="1"/>
          <p:nvPr/>
        </p:nvSpPr>
        <p:spPr>
          <a:xfrm>
            <a:off x="2508069" y="1227909"/>
            <a:ext cx="8839200" cy="23698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fission des noyaux lourds 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La </a:t>
            </a:r>
            <a:r>
              <a:rPr lang="fr-FR" dirty="0">
                <a:solidFill>
                  <a:srgbClr val="FF0000"/>
                </a:solidFill>
              </a:rPr>
              <a:t>fusion des noyaux légers </a:t>
            </a:r>
            <a:r>
              <a:rPr lang="fr-FR" dirty="0">
                <a:solidFill>
                  <a:srgbClr val="002060"/>
                </a:solidFill>
              </a:rPr>
              <a:t>est source de l’énergie des étoiles (dont notre Soleil), avec la synthèse de tous les éléments constituant notre Univers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61C185E-DA95-8C66-3C91-F8A81E82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640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83425-FE6A-C733-0AF0-16BFF4962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A9FE32-E620-168C-4371-C0B105D7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62E39A-3D82-7A0B-468F-C3C86E1F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34</a:t>
            </a:fld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AE0ADF-459E-1CB0-462E-D842D252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9412" y="6027797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65DA81-CFE4-35F7-E480-B7CA790F8C3A}"/>
              </a:ext>
            </a:extLst>
          </p:cNvPr>
          <p:cNvSpPr/>
          <p:nvPr/>
        </p:nvSpPr>
        <p:spPr>
          <a:xfrm>
            <a:off x="4793483" y="1909485"/>
            <a:ext cx="3959441" cy="22194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Mur de Planck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0C53FB1-62EF-403E-07D7-D6D5682E31A4}"/>
              </a:ext>
            </a:extLst>
          </p:cNvPr>
          <p:cNvCxnSpPr>
            <a:cxnSpLocks/>
          </p:cNvCxnSpPr>
          <p:nvPr/>
        </p:nvCxnSpPr>
        <p:spPr>
          <a:xfrm flipH="1">
            <a:off x="3825817" y="2131427"/>
            <a:ext cx="2947386" cy="11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61C98B4-9DAE-458E-57C7-5DB6431A958F}"/>
              </a:ext>
            </a:extLst>
          </p:cNvPr>
          <p:cNvSpPr txBox="1"/>
          <p:nvPr/>
        </p:nvSpPr>
        <p:spPr>
          <a:xfrm>
            <a:off x="3371576" y="2583704"/>
            <a:ext cx="203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Boson de Higgs</a:t>
            </a:r>
          </a:p>
          <a:p>
            <a:r>
              <a:rPr lang="fr-FR" sz="1200" dirty="0"/>
              <a:t>Courbure espace-temps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EB8EB-CB40-F777-B225-954FFFC21662}"/>
              </a:ext>
            </a:extLst>
          </p:cNvPr>
          <p:cNvSpPr/>
          <p:nvPr/>
        </p:nvSpPr>
        <p:spPr>
          <a:xfrm>
            <a:off x="2809324" y="3258891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548906 w 2032987"/>
              <a:gd name="csY1" fmla="*/ 0 h 365125"/>
              <a:gd name="csX2" fmla="*/ 1057153 w 2032987"/>
              <a:gd name="csY2" fmla="*/ 0 h 365125"/>
              <a:gd name="csX3" fmla="*/ 1565400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24740 w 2032987"/>
              <a:gd name="csY6" fmla="*/ 365125 h 365125"/>
              <a:gd name="csX7" fmla="*/ 1016494 w 2032987"/>
              <a:gd name="csY7" fmla="*/ 365125 h 365125"/>
              <a:gd name="csX8" fmla="*/ 528577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89681" y="-8609"/>
                  <a:pt x="299091" y="31723"/>
                  <a:pt x="548906" y="0"/>
                </a:cubicBezTo>
                <a:cubicBezTo>
                  <a:pt x="798721" y="-31723"/>
                  <a:pt x="878911" y="26456"/>
                  <a:pt x="1057153" y="0"/>
                </a:cubicBezTo>
                <a:cubicBezTo>
                  <a:pt x="1235395" y="-26456"/>
                  <a:pt x="1333288" y="27260"/>
                  <a:pt x="1565400" y="0"/>
                </a:cubicBezTo>
                <a:cubicBezTo>
                  <a:pt x="1797512" y="-27260"/>
                  <a:pt x="1920986" y="25008"/>
                  <a:pt x="2032987" y="0"/>
                </a:cubicBezTo>
                <a:cubicBezTo>
                  <a:pt x="2060489" y="172324"/>
                  <a:pt x="1989641" y="252399"/>
                  <a:pt x="2032987" y="365125"/>
                </a:cubicBezTo>
                <a:cubicBezTo>
                  <a:pt x="1852366" y="392415"/>
                  <a:pt x="1656800" y="328744"/>
                  <a:pt x="1524740" y="365125"/>
                </a:cubicBezTo>
                <a:cubicBezTo>
                  <a:pt x="1392680" y="401506"/>
                  <a:pt x="1209860" y="359816"/>
                  <a:pt x="1016494" y="365125"/>
                </a:cubicBezTo>
                <a:cubicBezTo>
                  <a:pt x="823128" y="370434"/>
                  <a:pt x="739940" y="355429"/>
                  <a:pt x="528577" y="365125"/>
                </a:cubicBezTo>
                <a:cubicBezTo>
                  <a:pt x="317214" y="374821"/>
                  <a:pt x="158917" y="354088"/>
                  <a:pt x="0" y="365125"/>
                </a:cubicBezTo>
                <a:cubicBezTo>
                  <a:pt x="-21078" y="261496"/>
                  <a:pt x="41827" y="1536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31076" y="-50844"/>
                  <a:pt x="289995" y="31905"/>
                  <a:pt x="447257" y="0"/>
                </a:cubicBezTo>
                <a:cubicBezTo>
                  <a:pt x="604519" y="-31905"/>
                  <a:pt x="766963" y="50954"/>
                  <a:pt x="894514" y="0"/>
                </a:cubicBezTo>
                <a:cubicBezTo>
                  <a:pt x="1022065" y="-50954"/>
                  <a:pt x="1183831" y="39520"/>
                  <a:pt x="1402761" y="0"/>
                </a:cubicBezTo>
                <a:cubicBezTo>
                  <a:pt x="1621691" y="-39520"/>
                  <a:pt x="1762847" y="69644"/>
                  <a:pt x="2032987" y="0"/>
                </a:cubicBezTo>
                <a:cubicBezTo>
                  <a:pt x="2035108" y="122193"/>
                  <a:pt x="2011434" y="236031"/>
                  <a:pt x="2032987" y="365125"/>
                </a:cubicBezTo>
                <a:cubicBezTo>
                  <a:pt x="1857312" y="414210"/>
                  <a:pt x="1788827" y="335598"/>
                  <a:pt x="1585730" y="365125"/>
                </a:cubicBezTo>
                <a:cubicBezTo>
                  <a:pt x="1382633" y="394652"/>
                  <a:pt x="1246763" y="330707"/>
                  <a:pt x="1138473" y="365125"/>
                </a:cubicBezTo>
                <a:cubicBezTo>
                  <a:pt x="1030183" y="399543"/>
                  <a:pt x="807596" y="351509"/>
                  <a:pt x="589566" y="365125"/>
                </a:cubicBezTo>
                <a:cubicBezTo>
                  <a:pt x="371536" y="378741"/>
                  <a:pt x="134257" y="350740"/>
                  <a:pt x="0" y="365125"/>
                </a:cubicBezTo>
                <a:cubicBezTo>
                  <a:pt x="-36591" y="287451"/>
                  <a:pt x="43437" y="7325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Masse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Gravitation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1B439E1-B5FC-CEE1-D128-F95CF7B99CF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66308" y="2131427"/>
            <a:ext cx="706896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1534138-DEED-51CB-5C2F-F99CB646B249}"/>
              </a:ext>
            </a:extLst>
          </p:cNvPr>
          <p:cNvSpPr/>
          <p:nvPr/>
        </p:nvSpPr>
        <p:spPr>
          <a:xfrm>
            <a:off x="5377236" y="3233069"/>
            <a:ext cx="2032987" cy="373589"/>
          </a:xfrm>
          <a:custGeom>
            <a:avLst/>
            <a:gdLst>
              <a:gd name="csX0" fmla="*/ 0 w 2032987"/>
              <a:gd name="csY0" fmla="*/ 0 h 373589"/>
              <a:gd name="csX1" fmla="*/ 548906 w 2032987"/>
              <a:gd name="csY1" fmla="*/ 0 h 373589"/>
              <a:gd name="csX2" fmla="*/ 996164 w 2032987"/>
              <a:gd name="csY2" fmla="*/ 0 h 373589"/>
              <a:gd name="csX3" fmla="*/ 1443421 w 2032987"/>
              <a:gd name="csY3" fmla="*/ 0 h 373589"/>
              <a:gd name="csX4" fmla="*/ 2032987 w 2032987"/>
              <a:gd name="csY4" fmla="*/ 0 h 373589"/>
              <a:gd name="csX5" fmla="*/ 2032987 w 2032987"/>
              <a:gd name="csY5" fmla="*/ 373589 h 373589"/>
              <a:gd name="csX6" fmla="*/ 1484081 w 2032987"/>
              <a:gd name="csY6" fmla="*/ 373589 h 373589"/>
              <a:gd name="csX7" fmla="*/ 996164 w 2032987"/>
              <a:gd name="csY7" fmla="*/ 373589 h 373589"/>
              <a:gd name="csX8" fmla="*/ 467587 w 2032987"/>
              <a:gd name="csY8" fmla="*/ 373589 h 373589"/>
              <a:gd name="csX9" fmla="*/ 0 w 2032987"/>
              <a:gd name="csY9" fmla="*/ 373589 h 373589"/>
              <a:gd name="csX10" fmla="*/ 0 w 2032987"/>
              <a:gd name="csY10" fmla="*/ 0 h 373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73589" fill="none" extrusionOk="0">
                <a:moveTo>
                  <a:pt x="0" y="0"/>
                </a:moveTo>
                <a:cubicBezTo>
                  <a:pt x="257020" y="-23938"/>
                  <a:pt x="391149" y="60650"/>
                  <a:pt x="548906" y="0"/>
                </a:cubicBezTo>
                <a:cubicBezTo>
                  <a:pt x="706663" y="-60650"/>
                  <a:pt x="858960" y="17360"/>
                  <a:pt x="996164" y="0"/>
                </a:cubicBezTo>
                <a:cubicBezTo>
                  <a:pt x="1133368" y="-17360"/>
                  <a:pt x="1316845" y="48996"/>
                  <a:pt x="1443421" y="0"/>
                </a:cubicBezTo>
                <a:cubicBezTo>
                  <a:pt x="1569997" y="-48996"/>
                  <a:pt x="1878097" y="66731"/>
                  <a:pt x="2032987" y="0"/>
                </a:cubicBezTo>
                <a:cubicBezTo>
                  <a:pt x="2054904" y="152774"/>
                  <a:pt x="2018613" y="263953"/>
                  <a:pt x="2032987" y="373589"/>
                </a:cubicBezTo>
                <a:cubicBezTo>
                  <a:pt x="1831253" y="412006"/>
                  <a:pt x="1621010" y="312388"/>
                  <a:pt x="1484081" y="373589"/>
                </a:cubicBezTo>
                <a:cubicBezTo>
                  <a:pt x="1347152" y="434790"/>
                  <a:pt x="1179384" y="346658"/>
                  <a:pt x="996164" y="373589"/>
                </a:cubicBezTo>
                <a:cubicBezTo>
                  <a:pt x="812944" y="400520"/>
                  <a:pt x="711838" y="327692"/>
                  <a:pt x="467587" y="373589"/>
                </a:cubicBezTo>
                <a:cubicBezTo>
                  <a:pt x="223336" y="419486"/>
                  <a:pt x="220517" y="332702"/>
                  <a:pt x="0" y="373589"/>
                </a:cubicBezTo>
                <a:cubicBezTo>
                  <a:pt x="-43734" y="214014"/>
                  <a:pt x="20850" y="80602"/>
                  <a:pt x="0" y="0"/>
                </a:cubicBezTo>
                <a:close/>
              </a:path>
              <a:path w="2032987" h="373589" stroke="0" extrusionOk="0">
                <a:moveTo>
                  <a:pt x="0" y="0"/>
                </a:moveTo>
                <a:cubicBezTo>
                  <a:pt x="198351" y="-35651"/>
                  <a:pt x="264471" y="33055"/>
                  <a:pt x="467587" y="0"/>
                </a:cubicBezTo>
                <a:cubicBezTo>
                  <a:pt x="670703" y="-33055"/>
                  <a:pt x="746084" y="35853"/>
                  <a:pt x="935174" y="0"/>
                </a:cubicBezTo>
                <a:cubicBezTo>
                  <a:pt x="1124264" y="-35853"/>
                  <a:pt x="1255121" y="37486"/>
                  <a:pt x="1463751" y="0"/>
                </a:cubicBezTo>
                <a:cubicBezTo>
                  <a:pt x="1672381" y="-37486"/>
                  <a:pt x="1893077" y="46539"/>
                  <a:pt x="2032987" y="0"/>
                </a:cubicBezTo>
                <a:cubicBezTo>
                  <a:pt x="2073816" y="88023"/>
                  <a:pt x="2010323" y="220053"/>
                  <a:pt x="2032987" y="373589"/>
                </a:cubicBezTo>
                <a:cubicBezTo>
                  <a:pt x="1920127" y="383060"/>
                  <a:pt x="1630477" y="354841"/>
                  <a:pt x="1484081" y="373589"/>
                </a:cubicBezTo>
                <a:cubicBezTo>
                  <a:pt x="1337685" y="392337"/>
                  <a:pt x="1208337" y="371685"/>
                  <a:pt x="935174" y="373589"/>
                </a:cubicBezTo>
                <a:cubicBezTo>
                  <a:pt x="662011" y="375493"/>
                  <a:pt x="437196" y="329910"/>
                  <a:pt x="0" y="373589"/>
                </a:cubicBezTo>
                <a:cubicBezTo>
                  <a:pt x="-40990" y="236788"/>
                  <a:pt x="3962" y="98477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extLst>
              <a:ext uri="{C807C97D-BFC1-408E-A445-0C87EB9F89A2}">
                <ask:lineSketchStyleProps xmlns:ask="http://schemas.microsoft.com/office/drawing/2018/sketchyshapes" sd="31343488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Interactions nucléaires forte &amp; faible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FE1B0BB-6A25-F0CD-4ABA-DB5C2CE97D0E}"/>
              </a:ext>
            </a:extLst>
          </p:cNvPr>
          <p:cNvSpPr txBox="1"/>
          <p:nvPr/>
        </p:nvSpPr>
        <p:spPr>
          <a:xfrm>
            <a:off x="6066308" y="2591756"/>
            <a:ext cx="124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Gluons</a:t>
            </a:r>
          </a:p>
          <a:p>
            <a:r>
              <a:rPr lang="fr-FR" sz="1200" dirty="0"/>
              <a:t>        Bosons 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97B4415-217D-5D4E-3F80-B653D1FD84E4}"/>
              </a:ext>
            </a:extLst>
          </p:cNvPr>
          <p:cNvSpPr/>
          <p:nvPr/>
        </p:nvSpPr>
        <p:spPr>
          <a:xfrm>
            <a:off x="7859240" y="3272206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447257 w 2032987"/>
              <a:gd name="csY1" fmla="*/ 0 h 365125"/>
              <a:gd name="csX2" fmla="*/ 955504 w 2032987"/>
              <a:gd name="csY2" fmla="*/ 0 h 365125"/>
              <a:gd name="csX3" fmla="*/ 1402761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45070 w 2032987"/>
              <a:gd name="csY6" fmla="*/ 365125 h 365125"/>
              <a:gd name="csX7" fmla="*/ 1077483 w 2032987"/>
              <a:gd name="csY7" fmla="*/ 365125 h 365125"/>
              <a:gd name="csX8" fmla="*/ 609896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55511" y="-21758"/>
                  <a:pt x="262639" y="29810"/>
                  <a:pt x="447257" y="0"/>
                </a:cubicBezTo>
                <a:cubicBezTo>
                  <a:pt x="631875" y="-29810"/>
                  <a:pt x="719615" y="8118"/>
                  <a:pt x="955504" y="0"/>
                </a:cubicBezTo>
                <a:cubicBezTo>
                  <a:pt x="1191393" y="-8118"/>
                  <a:pt x="1216689" y="9028"/>
                  <a:pt x="1402761" y="0"/>
                </a:cubicBezTo>
                <a:cubicBezTo>
                  <a:pt x="1588833" y="-9028"/>
                  <a:pt x="1874410" y="68303"/>
                  <a:pt x="2032987" y="0"/>
                </a:cubicBezTo>
                <a:cubicBezTo>
                  <a:pt x="2061808" y="117982"/>
                  <a:pt x="2029908" y="223098"/>
                  <a:pt x="2032987" y="365125"/>
                </a:cubicBezTo>
                <a:cubicBezTo>
                  <a:pt x="1816453" y="412722"/>
                  <a:pt x="1738176" y="333854"/>
                  <a:pt x="1545070" y="365125"/>
                </a:cubicBezTo>
                <a:cubicBezTo>
                  <a:pt x="1351964" y="396396"/>
                  <a:pt x="1281443" y="316710"/>
                  <a:pt x="1077483" y="365125"/>
                </a:cubicBezTo>
                <a:cubicBezTo>
                  <a:pt x="873523" y="413540"/>
                  <a:pt x="835542" y="344819"/>
                  <a:pt x="609896" y="365125"/>
                </a:cubicBezTo>
                <a:cubicBezTo>
                  <a:pt x="384250" y="385431"/>
                  <a:pt x="261106" y="302563"/>
                  <a:pt x="0" y="365125"/>
                </a:cubicBezTo>
                <a:cubicBezTo>
                  <a:pt x="-34601" y="243788"/>
                  <a:pt x="31180" y="1183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21983" y="-51018"/>
                  <a:pt x="255490" y="354"/>
                  <a:pt x="447257" y="0"/>
                </a:cubicBezTo>
                <a:cubicBezTo>
                  <a:pt x="639024" y="-354"/>
                  <a:pt x="774640" y="15815"/>
                  <a:pt x="894514" y="0"/>
                </a:cubicBezTo>
                <a:cubicBezTo>
                  <a:pt x="1014388" y="-15815"/>
                  <a:pt x="1291363" y="23731"/>
                  <a:pt x="1423091" y="0"/>
                </a:cubicBezTo>
                <a:cubicBezTo>
                  <a:pt x="1554819" y="-23731"/>
                  <a:pt x="1858696" y="69259"/>
                  <a:pt x="2032987" y="0"/>
                </a:cubicBezTo>
                <a:cubicBezTo>
                  <a:pt x="2056026" y="146875"/>
                  <a:pt x="2021126" y="195117"/>
                  <a:pt x="2032987" y="365125"/>
                </a:cubicBezTo>
                <a:cubicBezTo>
                  <a:pt x="1812084" y="417003"/>
                  <a:pt x="1749818" y="308666"/>
                  <a:pt x="1545070" y="365125"/>
                </a:cubicBezTo>
                <a:cubicBezTo>
                  <a:pt x="1340322" y="421584"/>
                  <a:pt x="1257718" y="335338"/>
                  <a:pt x="1016494" y="365125"/>
                </a:cubicBezTo>
                <a:cubicBezTo>
                  <a:pt x="775270" y="394912"/>
                  <a:pt x="655563" y="331905"/>
                  <a:pt x="508247" y="365125"/>
                </a:cubicBezTo>
                <a:cubicBezTo>
                  <a:pt x="360931" y="398345"/>
                  <a:pt x="136989" y="350551"/>
                  <a:pt x="0" y="365125"/>
                </a:cubicBezTo>
                <a:cubicBezTo>
                  <a:pt x="-6542" y="274354"/>
                  <a:pt x="25978" y="15992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35431965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Électromagnétisme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1A4D81B-3438-C32E-D0A7-4228451A45E9}"/>
              </a:ext>
            </a:extLst>
          </p:cNvPr>
          <p:cNvCxnSpPr>
            <a:cxnSpLocks/>
            <a:stCxn id="9" idx="2"/>
            <a:endCxn id="51" idx="0"/>
          </p:cNvCxnSpPr>
          <p:nvPr/>
        </p:nvCxnSpPr>
        <p:spPr>
          <a:xfrm>
            <a:off x="6773204" y="2131427"/>
            <a:ext cx="2102530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E16CB4E1-EC85-96E6-FE9C-132E15157CF4}"/>
              </a:ext>
            </a:extLst>
          </p:cNvPr>
          <p:cNvSpPr txBox="1"/>
          <p:nvPr/>
        </p:nvSpPr>
        <p:spPr>
          <a:xfrm>
            <a:off x="7625460" y="2613695"/>
            <a:ext cx="949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Photons 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A09981DC-B7AB-B1EA-6895-E98816AEE1C5}"/>
              </a:ext>
            </a:extLst>
          </p:cNvPr>
          <p:cNvCxnSpPr>
            <a:cxnSpLocks/>
            <a:stCxn id="51" idx="2"/>
            <a:endCxn id="71" idx="0"/>
          </p:cNvCxnSpPr>
          <p:nvPr/>
        </p:nvCxnSpPr>
        <p:spPr>
          <a:xfrm flipH="1">
            <a:off x="8279662" y="3637331"/>
            <a:ext cx="596072" cy="49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19E0756D-B436-659E-1751-11D1E614B82B}"/>
              </a:ext>
            </a:extLst>
          </p:cNvPr>
          <p:cNvCxnSpPr>
            <a:cxnSpLocks/>
            <a:stCxn id="51" idx="2"/>
            <a:endCxn id="73" idx="0"/>
          </p:cNvCxnSpPr>
          <p:nvPr/>
        </p:nvCxnSpPr>
        <p:spPr>
          <a:xfrm>
            <a:off x="8875734" y="3637331"/>
            <a:ext cx="563111" cy="528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4DECACC2-EFA6-8926-9088-E88889BDAB2C}"/>
              </a:ext>
            </a:extLst>
          </p:cNvPr>
          <p:cNvCxnSpPr>
            <a:cxnSpLocks/>
            <a:stCxn id="51" idx="2"/>
            <a:endCxn id="74" idx="0"/>
          </p:cNvCxnSpPr>
          <p:nvPr/>
        </p:nvCxnSpPr>
        <p:spPr>
          <a:xfrm>
            <a:off x="8875734" y="3637331"/>
            <a:ext cx="1765228" cy="56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91DCC00E-A91F-7C72-A887-3BFC17173196}"/>
              </a:ext>
            </a:extLst>
          </p:cNvPr>
          <p:cNvSpPr/>
          <p:nvPr/>
        </p:nvSpPr>
        <p:spPr>
          <a:xfrm>
            <a:off x="7786951" y="4132813"/>
            <a:ext cx="985421" cy="4452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Radiative (Ondes)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62999B-93F7-68D0-6662-2A4EA745BEE7}"/>
              </a:ext>
            </a:extLst>
          </p:cNvPr>
          <p:cNvSpPr/>
          <p:nvPr/>
        </p:nvSpPr>
        <p:spPr>
          <a:xfrm>
            <a:off x="8946134" y="4166310"/>
            <a:ext cx="985421" cy="4452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Chimique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840C273-4DFA-90AE-B062-FBCC53278660}"/>
              </a:ext>
            </a:extLst>
          </p:cNvPr>
          <p:cNvSpPr/>
          <p:nvPr/>
        </p:nvSpPr>
        <p:spPr>
          <a:xfrm>
            <a:off x="10148251" y="4198122"/>
            <a:ext cx="985421" cy="4452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Électrique 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45E81F0A-9660-1598-0527-85ED12902A78}"/>
              </a:ext>
            </a:extLst>
          </p:cNvPr>
          <p:cNvSpPr/>
          <p:nvPr/>
        </p:nvSpPr>
        <p:spPr>
          <a:xfrm>
            <a:off x="2405389" y="3138565"/>
            <a:ext cx="7670308" cy="615910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Nuage 76">
            <a:extLst>
              <a:ext uri="{FF2B5EF4-FFF2-40B4-BE49-F238E27FC236}">
                <a16:creationId xmlns:a16="http://schemas.microsoft.com/office/drawing/2014/main" id="{9DECBABA-E95E-3DD5-0022-BB56F19BB0E8}"/>
              </a:ext>
            </a:extLst>
          </p:cNvPr>
          <p:cNvSpPr/>
          <p:nvPr/>
        </p:nvSpPr>
        <p:spPr>
          <a:xfrm>
            <a:off x="9009691" y="2314978"/>
            <a:ext cx="2001913" cy="918091"/>
          </a:xfrm>
          <a:prstGeom prst="cloud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 interactions fondamentales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530C0DE-620B-80E7-001F-3367D4E2C6A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73203" y="2131427"/>
            <a:ext cx="1" cy="110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E9E2903-8775-435B-D8CE-791FD3F98063}"/>
              </a:ext>
            </a:extLst>
          </p:cNvPr>
          <p:cNvSpPr txBox="1"/>
          <p:nvPr/>
        </p:nvSpPr>
        <p:spPr>
          <a:xfrm>
            <a:off x="7097927" y="244402"/>
            <a:ext cx="4146375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L’énergie électromagnétique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25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8D22ED2-A975-E556-67A5-B6A17063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FB7EF1-23C5-0131-1342-4A785620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534B61-EE31-6E05-1F2A-9D986F7DF43B}"/>
              </a:ext>
            </a:extLst>
          </p:cNvPr>
          <p:cNvSpPr txBox="1"/>
          <p:nvPr/>
        </p:nvSpPr>
        <p:spPr>
          <a:xfrm>
            <a:off x="8497957" y="323641"/>
            <a:ext cx="313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L’électromagnétisme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32E6D6-2C6A-6723-9E0A-5C4FE993CEE1}"/>
              </a:ext>
            </a:extLst>
          </p:cNvPr>
          <p:cNvSpPr txBox="1"/>
          <p:nvPr/>
        </p:nvSpPr>
        <p:spPr>
          <a:xfrm>
            <a:off x="2770341" y="5064277"/>
            <a:ext cx="8686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L’électromagnétisme dans l’infiniment petit est à l’origine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l’énergie </a:t>
            </a:r>
            <a:r>
              <a:rPr lang="fr-FR" sz="1400" dirty="0">
                <a:solidFill>
                  <a:srgbClr val="FF0000"/>
                </a:solidFill>
              </a:rPr>
              <a:t>chimique</a:t>
            </a:r>
            <a:r>
              <a:rPr lang="fr-FR" sz="1400" dirty="0"/>
              <a:t> (propriétés des électrons dans les atomes)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l’énergie </a:t>
            </a:r>
            <a:r>
              <a:rPr lang="fr-FR" sz="1400" dirty="0">
                <a:solidFill>
                  <a:srgbClr val="FF0000"/>
                </a:solidFill>
              </a:rPr>
              <a:t>électrique</a:t>
            </a:r>
            <a:r>
              <a:rPr lang="fr-FR" sz="1400" dirty="0"/>
              <a:t> (conduction des électrons dans les solides)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l’énergie </a:t>
            </a:r>
            <a:r>
              <a:rPr lang="fr-FR" sz="1400" dirty="0">
                <a:solidFill>
                  <a:srgbClr val="FF0000"/>
                </a:solidFill>
              </a:rPr>
              <a:t>radiative</a:t>
            </a:r>
            <a:r>
              <a:rPr lang="fr-FR" sz="1400" dirty="0"/>
              <a:t> – infrarouge, lumière, ondes radios et X - (ondes électromagnétiques)</a:t>
            </a:r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4574B563-48FB-2547-6E10-DF2E590A4683}"/>
              </a:ext>
            </a:extLst>
          </p:cNvPr>
          <p:cNvSpPr/>
          <p:nvPr/>
        </p:nvSpPr>
        <p:spPr>
          <a:xfrm>
            <a:off x="5346489" y="2521256"/>
            <a:ext cx="2481471" cy="147732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Électro-magnétisme </a:t>
            </a:r>
          </a:p>
        </p:txBody>
      </p:sp>
      <p:pic>
        <p:nvPicPr>
          <p:cNvPr id="11" name="Image 10" descr="Une image contenant nature, extérieur, soleil, homme&#10;&#10;Description générée automatiquement">
            <a:extLst>
              <a:ext uri="{FF2B5EF4-FFF2-40B4-BE49-F238E27FC236}">
                <a16:creationId xmlns:a16="http://schemas.microsoft.com/office/drawing/2014/main" id="{AF70AB7C-3D5A-5405-678A-8CE6719B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98" y="1389306"/>
            <a:ext cx="1152525" cy="1066800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579787C-2DDC-93C7-5F23-6A514602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1578B0-E120-56DA-7505-5C17A4219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96" y="1133205"/>
            <a:ext cx="2645893" cy="157900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67E30B7-FC17-C2CA-1C20-A42B5B17C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" b="21260"/>
          <a:stretch>
            <a:fillRect/>
          </a:stretch>
        </p:blipFill>
        <p:spPr bwMode="auto">
          <a:xfrm>
            <a:off x="3110221" y="2913952"/>
            <a:ext cx="1414645" cy="17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FF8CDCF-BBB9-ABAD-7593-95A33FBDB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0213"/>
              </p:ext>
            </p:extLst>
          </p:nvPr>
        </p:nvGraphicFramePr>
        <p:xfrm>
          <a:off x="2758871" y="4725221"/>
          <a:ext cx="2476909" cy="320040"/>
        </p:xfrm>
        <a:graphic>
          <a:graphicData uri="http://schemas.openxmlformats.org/drawingml/2006/table">
            <a:tbl>
              <a:tblPr/>
              <a:tblGrid>
                <a:gridCol w="2476909">
                  <a:extLst>
                    <a:ext uri="{9D8B030D-6E8A-4147-A177-3AD203B41FA5}">
                      <a16:colId xmlns:a16="http://schemas.microsoft.com/office/drawing/2014/main" val="1655431391"/>
                    </a:ext>
                  </a:extLst>
                </a:gridCol>
              </a:tblGrid>
              <a:tr h="21786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fr-FR" sz="800" dirty="0">
                          <a:effectLst/>
                          <a:hlinkClick r:id="rId5"/>
                        </a:rPr>
                        <a:t>Ligne </a:t>
                      </a:r>
                      <a:r>
                        <a:rPr lang="fr-FR" sz="800" dirty="0" err="1">
                          <a:effectLst/>
                          <a:hlinkClick r:id="rId5"/>
                        </a:rPr>
                        <a:t>haute-tension@Semnoz</a:t>
                      </a:r>
                      <a:r>
                        <a:rPr lang="fr-FR" sz="800" dirty="0">
                          <a:effectLst/>
                          <a:hlinkClick r:id="rId5"/>
                        </a:rPr>
                        <a:t> </a:t>
                      </a:r>
                      <a:r>
                        <a:rPr lang="fr-FR" sz="800" dirty="0">
                          <a:effectLst/>
                        </a:rPr>
                        <a:t>by </a:t>
                      </a:r>
                      <a:r>
                        <a:rPr lang="fr-FR" sz="800" dirty="0"/>
                        <a:t>Guilhem </a:t>
                      </a:r>
                      <a:r>
                        <a:rPr lang="fr-FR" sz="800" dirty="0" err="1"/>
                        <a:t>Vellut</a:t>
                      </a:r>
                      <a:r>
                        <a:rPr lang="fr-FR" sz="800" dirty="0"/>
                        <a:t> </a:t>
                      </a:r>
                    </a:p>
                    <a:p>
                      <a:pPr rtl="0">
                        <a:buNone/>
                      </a:pPr>
                      <a:r>
                        <a:rPr lang="fr-FR" sz="800" dirty="0"/>
                        <a:t>CC By 2.0 </a:t>
                      </a:r>
                      <a:r>
                        <a:rPr lang="fr-FR" sz="800" dirty="0" err="1"/>
                        <a:t>generic</a:t>
                      </a:r>
                      <a:endParaRPr lang="fr-FR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87893"/>
                  </a:ext>
                </a:extLst>
              </a:tr>
            </a:tbl>
          </a:graphicData>
        </a:graphic>
      </p:graphicFrame>
      <p:grpSp>
        <p:nvGrpSpPr>
          <p:cNvPr id="16" name="Groupe 15">
            <a:extLst>
              <a:ext uri="{FF2B5EF4-FFF2-40B4-BE49-F238E27FC236}">
                <a16:creationId xmlns:a16="http://schemas.microsoft.com/office/drawing/2014/main" id="{1D94703D-3A1D-405B-90D2-5FC95D3D442A}"/>
              </a:ext>
            </a:extLst>
          </p:cNvPr>
          <p:cNvGrpSpPr/>
          <p:nvPr/>
        </p:nvGrpSpPr>
        <p:grpSpPr>
          <a:xfrm>
            <a:off x="8293264" y="3293917"/>
            <a:ext cx="1918607" cy="1652934"/>
            <a:chOff x="8256626" y="4077876"/>
            <a:chExt cx="1918607" cy="165293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B5F2B37-AAF7-1B2E-C80A-B999F1BE1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021" t="104" r="18347" b="8312"/>
            <a:stretch>
              <a:fillRect/>
            </a:stretch>
          </p:blipFill>
          <p:spPr>
            <a:xfrm>
              <a:off x="8425724" y="4077876"/>
              <a:ext cx="1376986" cy="1358319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50460ED-F961-26DA-1134-1510B2C7088D}"/>
                </a:ext>
              </a:extLst>
            </p:cNvPr>
            <p:cNvSpPr txBox="1"/>
            <p:nvPr/>
          </p:nvSpPr>
          <p:spPr>
            <a:xfrm>
              <a:off x="8256626" y="5515366"/>
              <a:ext cx="19186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7"/>
                </a:rPr>
                <a:t>Feu de cheminée </a:t>
              </a:r>
              <a:r>
                <a:rPr lang="fr-FR" sz="800" dirty="0"/>
                <a:t>Public </a:t>
              </a:r>
              <a:r>
                <a:rPr lang="fr-FR" sz="800" dirty="0" err="1"/>
                <a:t>domain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8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3A44B-D7B5-93D1-D2F6-0A8B86954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C6E0A6-F015-DA4D-9999-9B043C9B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F073E8-4ABA-1230-28B7-3CAD713C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F809F2-EBD6-E498-FAE4-DC0052692689}"/>
              </a:ext>
            </a:extLst>
          </p:cNvPr>
          <p:cNvSpPr txBox="1"/>
          <p:nvPr/>
        </p:nvSpPr>
        <p:spPr>
          <a:xfrm>
            <a:off x="7583055" y="343618"/>
            <a:ext cx="402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La force électromagnétique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BE2DAF-29AB-0470-22CA-2B9A4672BA3A}"/>
              </a:ext>
            </a:extLst>
          </p:cNvPr>
          <p:cNvSpPr txBox="1"/>
          <p:nvPr/>
        </p:nvSpPr>
        <p:spPr>
          <a:xfrm>
            <a:off x="6735989" y="3393827"/>
            <a:ext cx="4266246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1% d’intensité par rapport à la force nucléaire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Portée infinie (énergie décroit  en 1/r)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Attractive ou répulsive (selon la charge)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Source de cohésion des atomes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BF2C7A-5D54-6D34-EE58-BEFFBEE2A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7" t="25905" r="3258" b="43619"/>
          <a:stretch/>
        </p:blipFill>
        <p:spPr>
          <a:xfrm>
            <a:off x="7289376" y="1580030"/>
            <a:ext cx="2922495" cy="1003432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5049EA-5922-5607-6417-0C6616F4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B57094-3DC7-3E06-3E0E-C9A025C2D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94" y="1355580"/>
            <a:ext cx="4072179" cy="30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4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0087DC-5CD4-4D53-B3BA-EF760D1E6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846154" y="3545232"/>
            <a:ext cx="1795720" cy="244253"/>
          </a:xfrm>
        </p:spPr>
        <p:txBody>
          <a:bodyPr/>
          <a:lstStyle/>
          <a:p>
            <a:r>
              <a:rPr lang="fr-FR" sz="700" dirty="0"/>
              <a:t>http://mediatheque.accesmad.org</a:t>
            </a:r>
            <a:r>
              <a:rPr lang="fr-FR" dirty="0"/>
              <a:t>/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2035228" y="787784"/>
            <a:ext cx="584978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58C2B74-CB4B-4FBA-9E27-950D61959C89}"/>
              </a:ext>
            </a:extLst>
          </p:cNvPr>
          <p:cNvGrpSpPr/>
          <p:nvPr/>
        </p:nvGrpSpPr>
        <p:grpSpPr>
          <a:xfrm>
            <a:off x="6935726" y="1592440"/>
            <a:ext cx="4243295" cy="1961397"/>
            <a:chOff x="5944871" y="1191777"/>
            <a:chExt cx="4243295" cy="1961397"/>
          </a:xfrm>
        </p:grpSpPr>
        <p:sp>
          <p:nvSpPr>
            <p:cNvPr id="17" name="ZoneTexte 16"/>
            <p:cNvSpPr txBox="1"/>
            <p:nvPr/>
          </p:nvSpPr>
          <p:spPr>
            <a:xfrm>
              <a:off x="5944871" y="1191777"/>
              <a:ext cx="4243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Une </a:t>
              </a:r>
              <a:r>
                <a:rPr lang="fr-FR" sz="1400" dirty="0">
                  <a:solidFill>
                    <a:srgbClr val="0070C0"/>
                  </a:solidFill>
                </a:rPr>
                <a:t>charge électrique </a:t>
              </a:r>
              <a:r>
                <a:rPr lang="fr-FR" sz="1400" dirty="0"/>
                <a:t>crée un champ de forces </a:t>
              </a:r>
              <a:r>
                <a:rPr lang="fr-FR" sz="1400" dirty="0">
                  <a:solidFill>
                    <a:srgbClr val="FF0000"/>
                  </a:solidFill>
                </a:rPr>
                <a:t>électriques</a:t>
              </a:r>
              <a:endParaRPr lang="en-GB" sz="1100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FC325D3-B8B0-4A8E-BC75-2717C1A16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3418" y="1776551"/>
              <a:ext cx="1453380" cy="13642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80552C8-F9F7-4B89-92D5-B3B8B803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9119" y="1788974"/>
              <a:ext cx="2283800" cy="1364200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2790922-001C-4A9A-9CC3-74E8CCF7A696}"/>
              </a:ext>
            </a:extLst>
          </p:cNvPr>
          <p:cNvSpPr txBox="1"/>
          <p:nvPr/>
        </p:nvSpPr>
        <p:spPr>
          <a:xfrm>
            <a:off x="2773172" y="3898623"/>
            <a:ext cx="3462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 </a:t>
            </a:r>
            <a:r>
              <a:rPr lang="fr-FR" sz="1600" dirty="0">
                <a:solidFill>
                  <a:srgbClr val="0070C0"/>
                </a:solidFill>
              </a:rPr>
              <a:t>courant continu </a:t>
            </a:r>
            <a:r>
              <a:rPr lang="fr-FR" sz="1600" dirty="0"/>
              <a:t>dans un fil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Champ </a:t>
            </a:r>
            <a:r>
              <a:rPr lang="fr-FR" sz="1200" dirty="0">
                <a:solidFill>
                  <a:srgbClr val="FF0000"/>
                </a:solidFill>
              </a:rPr>
              <a:t>magnétique</a:t>
            </a:r>
            <a:r>
              <a:rPr lang="fr-FR" sz="1200" dirty="0"/>
              <a:t> (loi d’Ampère)</a:t>
            </a:r>
          </a:p>
          <a:p>
            <a:pPr marL="285750" indent="-285750">
              <a:buFontTx/>
              <a:buChar char="-"/>
            </a:pPr>
            <a:r>
              <a:rPr lang="fr-FR" sz="1200" dirty="0"/>
              <a:t>Pas de champ </a:t>
            </a:r>
            <a:r>
              <a:rPr lang="fr-FR" sz="1200" dirty="0">
                <a:solidFill>
                  <a:srgbClr val="FF0000"/>
                </a:solidFill>
              </a:rPr>
              <a:t>électrique</a:t>
            </a:r>
            <a:r>
              <a:rPr lang="fr-FR" sz="1200" dirty="0"/>
              <a:t> 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288C9E5-C504-45A9-AA6E-E0635BF808C4}"/>
              </a:ext>
            </a:extLst>
          </p:cNvPr>
          <p:cNvGrpSpPr/>
          <p:nvPr/>
        </p:nvGrpSpPr>
        <p:grpSpPr>
          <a:xfrm>
            <a:off x="5106671" y="4640371"/>
            <a:ext cx="1552670" cy="1138919"/>
            <a:chOff x="5985119" y="4514499"/>
            <a:chExt cx="1837925" cy="1182206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B10038C-BF35-4077-BE26-3BD864065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93" t="10192" r="3954" b="38839"/>
            <a:stretch/>
          </p:blipFill>
          <p:spPr>
            <a:xfrm>
              <a:off x="5985119" y="4514499"/>
              <a:ext cx="1837925" cy="980954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27497AC-5340-46EF-8F36-D6505A79A5F5}"/>
                </a:ext>
              </a:extLst>
            </p:cNvPr>
            <p:cNvSpPr txBox="1"/>
            <p:nvPr/>
          </p:nvSpPr>
          <p:spPr>
            <a:xfrm>
              <a:off x="6004359" y="5489047"/>
              <a:ext cx="1771418" cy="207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00" dirty="0"/>
                <a:t>http://ressources.unisciel.fr/</a:t>
              </a:r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B46DAB89-334F-428E-82EC-05F6255B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197661">
              <a:off x="6375417" y="4712188"/>
              <a:ext cx="219475" cy="579170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86866C-FEC6-4BA6-9855-97DC3A05D149}"/>
              </a:ext>
            </a:extLst>
          </p:cNvPr>
          <p:cNvSpPr txBox="1"/>
          <p:nvPr/>
        </p:nvSpPr>
        <p:spPr>
          <a:xfrm>
            <a:off x="4154496" y="1043613"/>
            <a:ext cx="629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À l’origine des forces électriques et magnétiques</a:t>
            </a:r>
          </a:p>
        </p:txBody>
      </p:sp>
      <p:sp>
        <p:nvSpPr>
          <p:cNvPr id="11" name="Nuage 10">
            <a:extLst>
              <a:ext uri="{FF2B5EF4-FFF2-40B4-BE49-F238E27FC236}">
                <a16:creationId xmlns:a16="http://schemas.microsoft.com/office/drawing/2014/main" id="{0E8A32AF-A4FB-48AB-9F9A-CAFD0F444E24}"/>
              </a:ext>
            </a:extLst>
          </p:cNvPr>
          <p:cNvSpPr/>
          <p:nvPr/>
        </p:nvSpPr>
        <p:spPr>
          <a:xfrm>
            <a:off x="7571386" y="3897934"/>
            <a:ext cx="3223034" cy="2053008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Un champ est une propriété de l’espace autour d’une source électrique ou magnétique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D7E92A-6968-3103-0EDC-5185AAEC23E8}"/>
              </a:ext>
            </a:extLst>
          </p:cNvPr>
          <p:cNvSpPr txBox="1"/>
          <p:nvPr/>
        </p:nvSpPr>
        <p:spPr>
          <a:xfrm>
            <a:off x="6619410" y="315837"/>
            <a:ext cx="4552802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Les champs : électrique et magnétique</a:t>
            </a:r>
            <a:endParaRPr lang="en-GB" dirty="0">
              <a:solidFill>
                <a:srgbClr val="002060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0A68035-6F1B-0806-89A4-B7EF3AED02B3}"/>
              </a:ext>
            </a:extLst>
          </p:cNvPr>
          <p:cNvGrpSpPr/>
          <p:nvPr/>
        </p:nvGrpSpPr>
        <p:grpSpPr>
          <a:xfrm>
            <a:off x="2773172" y="1683641"/>
            <a:ext cx="2583195" cy="2105843"/>
            <a:chOff x="2773172" y="1683641"/>
            <a:chExt cx="2583195" cy="210584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F131F586-45CB-4F5E-AF62-D7B4E608DA37}"/>
                </a:ext>
              </a:extLst>
            </p:cNvPr>
            <p:cNvGrpSpPr/>
            <p:nvPr/>
          </p:nvGrpSpPr>
          <p:grpSpPr>
            <a:xfrm>
              <a:off x="2773172" y="1683641"/>
              <a:ext cx="2583195" cy="1908215"/>
              <a:chOff x="3383039" y="1668430"/>
              <a:chExt cx="2583195" cy="1908215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3383039" y="1668430"/>
                <a:ext cx="2583195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Un </a:t>
                </a:r>
                <a:r>
                  <a:rPr lang="fr-FR" sz="1400" dirty="0">
                    <a:solidFill>
                      <a:srgbClr val="0070C0"/>
                    </a:solidFill>
                  </a:rPr>
                  <a:t>aimant</a:t>
                </a:r>
                <a:r>
                  <a:rPr lang="fr-FR" sz="1400" dirty="0"/>
                  <a:t> crée un champ de forces </a:t>
                </a:r>
                <a:r>
                  <a:rPr lang="fr-FR" sz="1400" dirty="0">
                    <a:solidFill>
                      <a:srgbClr val="FF0000"/>
                    </a:solidFill>
                  </a:rPr>
                  <a:t>magnétiques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9301" y="2310029"/>
                <a:ext cx="1737607" cy="122227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</p:grpSp>
        <p:sp>
          <p:nvSpPr>
            <p:cNvPr id="6" name="Espace réservé du pied de page 2">
              <a:extLst>
                <a:ext uri="{FF2B5EF4-FFF2-40B4-BE49-F238E27FC236}">
                  <a16:creationId xmlns:a16="http://schemas.microsoft.com/office/drawing/2014/main" id="{75BDFE66-98DB-0EC2-EC85-652271CC0AA2}"/>
                </a:ext>
              </a:extLst>
            </p:cNvPr>
            <p:cNvSpPr txBox="1">
              <a:spLocks/>
            </p:cNvSpPr>
            <p:nvPr/>
          </p:nvSpPr>
          <p:spPr>
            <a:xfrm>
              <a:off x="3035800" y="3545231"/>
              <a:ext cx="1795720" cy="24425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9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 dirty="0"/>
                <a:t>http://mediatheque.accesmad.org</a:t>
              </a:r>
              <a:r>
                <a:rPr lang="fr-FR" dirty="0"/>
                <a:t>/</a:t>
              </a:r>
              <a:endParaRPr lang="en-GB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19B07B3-4BFE-7FC8-57B9-0100C96B63EF}"/>
              </a:ext>
            </a:extLst>
          </p:cNvPr>
          <p:cNvGrpSpPr/>
          <p:nvPr/>
        </p:nvGrpSpPr>
        <p:grpSpPr>
          <a:xfrm>
            <a:off x="3315201" y="4682194"/>
            <a:ext cx="1552669" cy="1132193"/>
            <a:chOff x="3315201" y="4682194"/>
            <a:chExt cx="1552669" cy="1132193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C417B855-860B-4F8E-9D26-1290A6C4F982}"/>
                </a:ext>
              </a:extLst>
            </p:cNvPr>
            <p:cNvGrpSpPr/>
            <p:nvPr/>
          </p:nvGrpSpPr>
          <p:grpSpPr>
            <a:xfrm>
              <a:off x="3315201" y="4682194"/>
              <a:ext cx="1552669" cy="965365"/>
              <a:chOff x="3128255" y="4739126"/>
              <a:chExt cx="1589305" cy="1051630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866F9E17-86B5-4077-962E-4C3C323F2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8255" y="4739126"/>
                <a:ext cx="1589305" cy="1051630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D2662769-7ABE-4C53-A9D3-FCB3A3F65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640518">
                <a:off x="4301601" y="5376639"/>
                <a:ext cx="219475" cy="579170"/>
              </a:xfrm>
              <a:prstGeom prst="rect">
                <a:avLst/>
              </a:prstGeom>
            </p:spPr>
          </p:pic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E0EBFA40-1B40-460A-9A21-C019CE428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783701">
                <a:off x="3421907" y="4882250"/>
                <a:ext cx="219475" cy="579170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28FA24ED-AA4A-4DFF-8A57-FE91244C1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6645965">
                <a:off x="3570284" y="5263667"/>
                <a:ext cx="219475" cy="579170"/>
              </a:xfrm>
              <a:prstGeom prst="rect">
                <a:avLst/>
              </a:prstGeom>
            </p:spPr>
          </p:pic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157738E-7F55-F648-E297-D289BD94F1F1}"/>
                </a:ext>
              </a:extLst>
            </p:cNvPr>
            <p:cNvSpPr txBox="1"/>
            <p:nvPr/>
          </p:nvSpPr>
          <p:spPr>
            <a:xfrm>
              <a:off x="3461822" y="5598943"/>
              <a:ext cx="108095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>
                  <a:hlinkClick r:id="rId9"/>
                </a:rPr>
                <a:t>UT Compiègne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04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059EC1-FD8F-4970-A435-79F99720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2214691" y="1107208"/>
            <a:ext cx="584978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138352" y="1077692"/>
            <a:ext cx="6152894" cy="2000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Champs magnétique ou électrique (</a:t>
            </a:r>
            <a:r>
              <a:rPr lang="fr-FR" sz="1600" dirty="0">
                <a:solidFill>
                  <a:srgbClr val="FF0000"/>
                </a:solidFill>
              </a:rPr>
              <a:t>indépendants</a:t>
            </a:r>
            <a:r>
              <a:rPr lang="fr-FR" dirty="0">
                <a:solidFill>
                  <a:srgbClr val="0070C0"/>
                </a:solidFill>
              </a:rPr>
              <a:t>) </a:t>
            </a:r>
            <a:r>
              <a:rPr lang="fr-FR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algn="r"/>
            <a:r>
              <a:rPr lang="fr-FR" sz="1200" dirty="0"/>
              <a:t>						                 Ligne à haute tension   </a:t>
            </a:r>
            <a:endParaRPr lang="fr-FR" dirty="0"/>
          </a:p>
          <a:p>
            <a:r>
              <a:rPr lang="fr-FR" sz="1400" dirty="0">
                <a:solidFill>
                  <a:srgbClr val="FF0000"/>
                </a:solidFill>
              </a:rPr>
              <a:t>Créés par des courants continus ou lentement variables </a:t>
            </a:r>
          </a:p>
          <a:p>
            <a:r>
              <a:rPr lang="fr-FR" sz="1400" dirty="0">
                <a:solidFill>
                  <a:srgbClr val="0070C0"/>
                </a:solidFill>
              </a:rPr>
              <a:t>(basses fréquences comme le courant alternatif à 50 Hz)</a:t>
            </a:r>
          </a:p>
        </p:txBody>
      </p:sp>
      <p:sp>
        <p:nvSpPr>
          <p:cNvPr id="12" name="AutoShape 4" descr="Résultat de recherche d'images pour &quot;microondes&quot;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ZoneTexte 15"/>
          <p:cNvSpPr txBox="1"/>
          <p:nvPr/>
        </p:nvSpPr>
        <p:spPr>
          <a:xfrm>
            <a:off x="2175317" y="3690792"/>
            <a:ext cx="6152895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Ondes électro-magnétiques (</a:t>
            </a:r>
            <a:r>
              <a:rPr lang="fr-FR" sz="1400" dirty="0">
                <a:solidFill>
                  <a:srgbClr val="FF0000"/>
                </a:solidFill>
              </a:rPr>
              <a:t>champs électrique et magnétique couplés</a:t>
            </a:r>
            <a:r>
              <a:rPr lang="fr-FR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70C0"/>
              </a:solidFill>
            </a:endParaRPr>
          </a:p>
          <a:p>
            <a:r>
              <a:rPr lang="fr-FR" dirty="0"/>
              <a:t> </a:t>
            </a:r>
          </a:p>
          <a:p>
            <a:pPr algn="ctr"/>
            <a:r>
              <a:rPr lang="fr-FR" sz="1200" dirty="0"/>
              <a:t>                                                                              Four à microondes 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Créés par des courants de hautes fréquences (Plus de 100 000 Hz)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327677"/>
            <a:ext cx="1421056" cy="942222"/>
          </a:xfrm>
          <a:prstGeom prst="rect">
            <a:avLst/>
          </a:prstGeom>
        </p:spPr>
      </p:pic>
      <p:pic>
        <p:nvPicPr>
          <p:cNvPr id="8" name="Média en ligne 7" title="Explication - 4 - C'est quoi une onde électromagnétique">
            <a:hlinkClick r:id="" action="ppaction://media"/>
            <a:extLst>
              <a:ext uri="{FF2B5EF4-FFF2-40B4-BE49-F238E27FC236}">
                <a16:creationId xmlns:a16="http://schemas.microsoft.com/office/drawing/2014/main" id="{24D679CC-CFA3-77AA-7412-EB0F63A400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776447" y="3581400"/>
            <a:ext cx="2868641" cy="16207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B8A245-3165-9E7C-C7D7-30DFB0E0E3CA}"/>
              </a:ext>
            </a:extLst>
          </p:cNvPr>
          <p:cNvSpPr txBox="1"/>
          <p:nvPr/>
        </p:nvSpPr>
        <p:spPr>
          <a:xfrm>
            <a:off x="8776447" y="2683155"/>
            <a:ext cx="23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Une </a:t>
            </a:r>
            <a:r>
              <a:rPr lang="fr-FR" sz="1200" dirty="0">
                <a:hlinkClick r:id="rId6"/>
              </a:rPr>
              <a:t>vidéo didactique </a:t>
            </a:r>
            <a:r>
              <a:rPr lang="fr-FR" sz="1200" dirty="0"/>
              <a:t>sur ondes et champs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84748B-14E2-EF86-1DFF-88595706661A}"/>
              </a:ext>
            </a:extLst>
          </p:cNvPr>
          <p:cNvSpPr txBox="1"/>
          <p:nvPr/>
        </p:nvSpPr>
        <p:spPr>
          <a:xfrm>
            <a:off x="8328210" y="366308"/>
            <a:ext cx="2752207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Champs et ondes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2C9D26-E46B-741F-FC5D-53E60992D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098" y="4251553"/>
            <a:ext cx="762066" cy="94496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41D94EB-5F37-A0AC-9345-D8E6E05A2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" b="21260"/>
          <a:stretch>
            <a:fillRect/>
          </a:stretch>
        </p:blipFill>
        <p:spPr bwMode="auto">
          <a:xfrm>
            <a:off x="5620889" y="1388726"/>
            <a:ext cx="950221" cy="120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66F656E-304D-0040-1A03-A835A79A2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006580"/>
              </p:ext>
            </p:extLst>
          </p:nvPr>
        </p:nvGraphicFramePr>
        <p:xfrm>
          <a:off x="6711199" y="1751106"/>
          <a:ext cx="1580047" cy="462109"/>
        </p:xfrm>
        <a:graphic>
          <a:graphicData uri="http://schemas.openxmlformats.org/drawingml/2006/table">
            <a:tbl>
              <a:tblPr/>
              <a:tblGrid>
                <a:gridCol w="1580047">
                  <a:extLst>
                    <a:ext uri="{9D8B030D-6E8A-4147-A177-3AD203B41FA5}">
                      <a16:colId xmlns:a16="http://schemas.microsoft.com/office/drawing/2014/main" val="1655431391"/>
                    </a:ext>
                  </a:extLst>
                </a:gridCol>
              </a:tblGrid>
              <a:tr h="46210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fr-FR" sz="800" dirty="0">
                          <a:effectLst/>
                          <a:hlinkClick r:id="rId9"/>
                        </a:rPr>
                        <a:t>Ligne </a:t>
                      </a:r>
                      <a:r>
                        <a:rPr lang="fr-FR" sz="800" dirty="0" err="1">
                          <a:effectLst/>
                          <a:hlinkClick r:id="rId9"/>
                        </a:rPr>
                        <a:t>haute-tension@Semnoz</a:t>
                      </a:r>
                      <a:r>
                        <a:rPr lang="fr-FR" sz="800" dirty="0">
                          <a:effectLst/>
                          <a:hlinkClick r:id="rId9"/>
                        </a:rPr>
                        <a:t> </a:t>
                      </a:r>
                      <a:r>
                        <a:rPr lang="fr-FR" sz="800" dirty="0">
                          <a:effectLst/>
                        </a:rPr>
                        <a:t>by </a:t>
                      </a:r>
                      <a:r>
                        <a:rPr lang="fr-FR" sz="800" dirty="0"/>
                        <a:t>Guilhem </a:t>
                      </a:r>
                      <a:r>
                        <a:rPr lang="fr-FR" sz="800" dirty="0" err="1"/>
                        <a:t>Vellut</a:t>
                      </a:r>
                      <a:r>
                        <a:rPr lang="fr-FR" sz="800" dirty="0"/>
                        <a:t> </a:t>
                      </a:r>
                    </a:p>
                    <a:p>
                      <a:pPr rtl="0">
                        <a:buNone/>
                      </a:pPr>
                      <a:r>
                        <a:rPr lang="fr-FR" sz="800" dirty="0"/>
                        <a:t>CC By 2.0 </a:t>
                      </a:r>
                      <a:r>
                        <a:rPr lang="fr-FR" sz="800" dirty="0" err="1"/>
                        <a:t>generic</a:t>
                      </a:r>
                      <a:endParaRPr lang="fr-FR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87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6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6" grpId="0" animBg="1"/>
      <p:bldP spid="16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35028-A554-B494-4988-BEC48020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6CA9F94-CACE-4005-FA80-96BA0823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A7006A-8FCC-2407-61A6-298DAF6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A1E182-08D1-C083-DD0F-3D66059965AC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67D68D-E968-48AF-DFC9-D5895F886526}"/>
              </a:ext>
            </a:extLst>
          </p:cNvPr>
          <p:cNvSpPr txBox="1"/>
          <p:nvPr/>
        </p:nvSpPr>
        <p:spPr>
          <a:xfrm>
            <a:off x="2508069" y="1227909"/>
            <a:ext cx="8839200" cy="307776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fission des noyaux lourds 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fusion des noyaux légers est source de l’énergie des étoiles (dont notre Soleil), avec la synthèse de tous les éléments constituant notre Univers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Les forces électromagnétiques, à longue portée entre charges électriques positives ou négatives, sont à l’origine des ondes électromagnétiques (radio, lumière, rayons X,…)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7512DD5-C721-6673-D1B1-605F026C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284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251A412-6EF6-5091-36FF-9B9B25290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5DA2DB-6082-B61C-27BD-809D7FE3D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34768D-AE90-F6E9-968F-877E047933DD}"/>
              </a:ext>
            </a:extLst>
          </p:cNvPr>
          <p:cNvSpPr txBox="1"/>
          <p:nvPr/>
        </p:nvSpPr>
        <p:spPr>
          <a:xfrm>
            <a:off x="6650889" y="4853348"/>
            <a:ext cx="469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Voir la </a:t>
            </a:r>
            <a:r>
              <a:rPr lang="fr-FR" sz="1600" dirty="0">
                <a:solidFill>
                  <a:srgbClr val="0070C0"/>
                </a:solidFill>
                <a:hlinkClick r:id="rId2"/>
              </a:rPr>
              <a:t>vidéo</a:t>
            </a:r>
            <a:r>
              <a:rPr lang="fr-FR" sz="1600" dirty="0">
                <a:solidFill>
                  <a:srgbClr val="0070C0"/>
                </a:solidFill>
              </a:rPr>
              <a:t> récente sur l’histoire de l’Univers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DE3869-6E48-FF17-EDBA-400C78F86135}"/>
              </a:ext>
            </a:extLst>
          </p:cNvPr>
          <p:cNvSpPr txBox="1"/>
          <p:nvPr/>
        </p:nvSpPr>
        <p:spPr>
          <a:xfrm>
            <a:off x="2050886" y="1046749"/>
            <a:ext cx="667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modèle du « Big Bang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DF2644-547A-5CC4-62A1-DBDAADA97B45}"/>
              </a:ext>
            </a:extLst>
          </p:cNvPr>
          <p:cNvSpPr txBox="1"/>
          <p:nvPr/>
        </p:nvSpPr>
        <p:spPr>
          <a:xfrm>
            <a:off x="7417654" y="357065"/>
            <a:ext cx="409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aux origines de l’univers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01C8A48-1D8D-DA1E-8CBF-FC6946EA5FC8}"/>
              </a:ext>
            </a:extLst>
          </p:cNvPr>
          <p:cNvGrpSpPr/>
          <p:nvPr/>
        </p:nvGrpSpPr>
        <p:grpSpPr>
          <a:xfrm>
            <a:off x="2136409" y="1666098"/>
            <a:ext cx="9028959" cy="3042168"/>
            <a:chOff x="2136409" y="1666098"/>
            <a:chExt cx="9028959" cy="304216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0A8138E-0537-93C9-BC80-A804BC88D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6409" y="1666098"/>
              <a:ext cx="9028959" cy="304216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9B624DF-14EB-85C2-7ACA-C2EC2BE66779}"/>
                </a:ext>
              </a:extLst>
            </p:cNvPr>
            <p:cNvSpPr txBox="1"/>
            <p:nvPr/>
          </p:nvSpPr>
          <p:spPr>
            <a:xfrm>
              <a:off x="2856411" y="2489709"/>
              <a:ext cx="1820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Ère de Planck</a:t>
              </a:r>
            </a:p>
          </p:txBody>
        </p:sp>
      </p:grp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3C8B591-C04A-C22C-9C8E-D9D4BC74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5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D6B15-00F5-4691-E42B-A32C6F3F2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69243B-F78D-E4D2-C440-2B6A2C3A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DD04E8-9B7A-374A-4F61-A023E15F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8743B7-5DFF-375F-DE37-5D536363BC94}"/>
              </a:ext>
            </a:extLst>
          </p:cNvPr>
          <p:cNvSpPr txBox="1"/>
          <p:nvPr/>
        </p:nvSpPr>
        <p:spPr>
          <a:xfrm>
            <a:off x="2387854" y="3387730"/>
            <a:ext cx="4146375" cy="64633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L’énergie électromagnétique</a:t>
            </a:r>
          </a:p>
          <a:p>
            <a:pPr algn="ctr"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radiative (lumière)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76E9B9-0061-26C7-17C5-2817C0EEA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525" y="1926387"/>
            <a:ext cx="6267231" cy="2231329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CAB4296-5FC3-C21D-C427-8F370A63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580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91134F-3727-4174-A939-DB021DCF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DD1D6E-7835-41DC-B6A1-DC5ED0AF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3F39C1-0C7D-466C-BD26-A93B6851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41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7F704-1644-4AF2-B7DB-F6B2D5551F5C}"/>
              </a:ext>
            </a:extLst>
          </p:cNvPr>
          <p:cNvSpPr/>
          <p:nvPr/>
        </p:nvSpPr>
        <p:spPr>
          <a:xfrm>
            <a:off x="6229586" y="376268"/>
            <a:ext cx="492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dirty="0">
                <a:solidFill>
                  <a:srgbClr val="FF0000"/>
                </a:solidFill>
              </a:rPr>
              <a:t>Dualité onde-corpuscule : la lumière (e-m)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E35259-A921-4705-BA78-8D0454446310}"/>
              </a:ext>
            </a:extLst>
          </p:cNvPr>
          <p:cNvSpPr txBox="1"/>
          <p:nvPr/>
        </p:nvSpPr>
        <p:spPr>
          <a:xfrm>
            <a:off x="4107058" y="4678584"/>
            <a:ext cx="408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lumière est onde </a:t>
            </a:r>
            <a:r>
              <a:rPr lang="fr-FR" dirty="0">
                <a:solidFill>
                  <a:srgbClr val="FF0000"/>
                </a:solidFill>
              </a:rPr>
              <a:t>ET</a:t>
            </a:r>
            <a:r>
              <a:rPr lang="fr-FR" dirty="0">
                <a:solidFill>
                  <a:srgbClr val="0070C0"/>
                </a:solidFill>
              </a:rPr>
              <a:t> corpuscule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D5BC722-D75C-42F5-8A58-F67AFB2EAC8D}"/>
              </a:ext>
            </a:extLst>
          </p:cNvPr>
          <p:cNvGrpSpPr/>
          <p:nvPr/>
        </p:nvGrpSpPr>
        <p:grpSpPr>
          <a:xfrm>
            <a:off x="8538496" y="1865306"/>
            <a:ext cx="1580210" cy="2534137"/>
            <a:chOff x="8396357" y="2634770"/>
            <a:chExt cx="1905000" cy="308881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6E572B4-4606-44BC-9EBC-08FEF9EC6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8307" y="2634770"/>
              <a:ext cx="1634048" cy="2451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0BAADCD-1F12-4175-AF9A-818A39F6E1CC}"/>
                </a:ext>
              </a:extLst>
            </p:cNvPr>
            <p:cNvSpPr txBox="1"/>
            <p:nvPr/>
          </p:nvSpPr>
          <p:spPr>
            <a:xfrm>
              <a:off x="8396357" y="5085842"/>
              <a:ext cx="1905000" cy="637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Huygens – Traité de la Lumière - </a:t>
              </a:r>
              <a:r>
                <a:rPr lang="fr-FR" sz="800" dirty="0"/>
                <a:t>Wikipédia Domaine public</a:t>
              </a:r>
              <a:endParaRPr lang="fr-FR" sz="1000" dirty="0"/>
            </a:p>
          </p:txBody>
        </p:sp>
      </p:grp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0DA84000-DCD0-4C6E-9525-CD0FA34D2F68}"/>
              </a:ext>
            </a:extLst>
          </p:cNvPr>
          <p:cNvSpPr/>
          <p:nvPr/>
        </p:nvSpPr>
        <p:spPr>
          <a:xfrm>
            <a:off x="6083929" y="1751840"/>
            <a:ext cx="161826" cy="243085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FFFF"/>
              </a:highlight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AD8EAD8-FB35-4D53-80E9-8A8DFCED6E18}"/>
              </a:ext>
            </a:extLst>
          </p:cNvPr>
          <p:cNvSpPr/>
          <p:nvPr/>
        </p:nvSpPr>
        <p:spPr>
          <a:xfrm>
            <a:off x="3546745" y="1548268"/>
            <a:ext cx="244443" cy="9506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0" name="ZoneTexte 1039">
            <a:extLst>
              <a:ext uri="{FF2B5EF4-FFF2-40B4-BE49-F238E27FC236}">
                <a16:creationId xmlns:a16="http://schemas.microsoft.com/office/drawing/2014/main" id="{4854D53F-ADEC-4279-B031-2DB10B57107D}"/>
              </a:ext>
            </a:extLst>
          </p:cNvPr>
          <p:cNvSpPr txBox="1"/>
          <p:nvPr/>
        </p:nvSpPr>
        <p:spPr>
          <a:xfrm>
            <a:off x="2353758" y="1052683"/>
            <a:ext cx="187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Corpuscule</a:t>
            </a:r>
          </a:p>
        </p:txBody>
      </p:sp>
      <p:grpSp>
        <p:nvGrpSpPr>
          <p:cNvPr id="1045" name="Groupe 1044">
            <a:extLst>
              <a:ext uri="{FF2B5EF4-FFF2-40B4-BE49-F238E27FC236}">
                <a16:creationId xmlns:a16="http://schemas.microsoft.com/office/drawing/2014/main" id="{68C14789-C4FA-460C-8519-63266D47D979}"/>
              </a:ext>
            </a:extLst>
          </p:cNvPr>
          <p:cNvGrpSpPr/>
          <p:nvPr/>
        </p:nvGrpSpPr>
        <p:grpSpPr>
          <a:xfrm>
            <a:off x="2457344" y="2095811"/>
            <a:ext cx="1532503" cy="1866322"/>
            <a:chOff x="2182617" y="1856950"/>
            <a:chExt cx="1532503" cy="186632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634C65C-A957-4AD7-A4B0-CE7124BCA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" t="13739" r="58570" b="11278"/>
            <a:stretch/>
          </p:blipFill>
          <p:spPr>
            <a:xfrm>
              <a:off x="2182617" y="1867312"/>
              <a:ext cx="714786" cy="1855960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56CD3A0-FEB5-4886-B3C6-D314ED19628A}"/>
                </a:ext>
              </a:extLst>
            </p:cNvPr>
            <p:cNvSpPr/>
            <p:nvPr/>
          </p:nvSpPr>
          <p:spPr>
            <a:xfrm>
              <a:off x="2884033" y="2250757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F9E9CBD-B3D4-4FD9-9A3D-BC8AA1C950F1}"/>
                </a:ext>
              </a:extLst>
            </p:cNvPr>
            <p:cNvSpPr/>
            <p:nvPr/>
          </p:nvSpPr>
          <p:spPr>
            <a:xfrm>
              <a:off x="3158884" y="2250757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AA65C23-DF06-492C-B61F-A5D7E24719D1}"/>
                </a:ext>
              </a:extLst>
            </p:cNvPr>
            <p:cNvSpPr/>
            <p:nvPr/>
          </p:nvSpPr>
          <p:spPr>
            <a:xfrm>
              <a:off x="3015261" y="2525378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C834929-D6FE-402D-AC1F-07A0B202D347}"/>
                </a:ext>
              </a:extLst>
            </p:cNvPr>
            <p:cNvSpPr/>
            <p:nvPr/>
          </p:nvSpPr>
          <p:spPr>
            <a:xfrm>
              <a:off x="3032345" y="2768131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D538391-3737-45E4-98B8-CC8F37881430}"/>
                </a:ext>
              </a:extLst>
            </p:cNvPr>
            <p:cNvSpPr/>
            <p:nvPr/>
          </p:nvSpPr>
          <p:spPr>
            <a:xfrm>
              <a:off x="3419845" y="2611386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24D6F90-CB7A-4D44-8949-44CE2AAF5939}"/>
                </a:ext>
              </a:extLst>
            </p:cNvPr>
            <p:cNvSpPr/>
            <p:nvPr/>
          </p:nvSpPr>
          <p:spPr>
            <a:xfrm>
              <a:off x="3545274" y="2305078"/>
              <a:ext cx="47311" cy="54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AD73DF3-3D34-4472-B0EB-A089FEE1DD9C}"/>
                </a:ext>
              </a:extLst>
            </p:cNvPr>
            <p:cNvCxnSpPr>
              <a:stCxn id="14" idx="3"/>
              <a:endCxn id="23" idx="2"/>
            </p:cNvCxnSpPr>
            <p:nvPr/>
          </p:nvCxnSpPr>
          <p:spPr>
            <a:xfrm>
              <a:off x="2897403" y="2795292"/>
              <a:ext cx="13494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A9498BF1-2815-461A-BDF7-156EF7816729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2884033" y="2638547"/>
              <a:ext cx="535812" cy="3150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BF5D6985-2813-4B35-99CC-491DBAC688DC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V="1">
              <a:off x="2822524" y="2277918"/>
              <a:ext cx="336360" cy="19154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C1FD658-7D1F-4D16-B9DE-541D2590308F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13" y="2795293"/>
              <a:ext cx="24915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E0F8CEA-0C7D-41A8-8C10-202A5DF313DE}"/>
                </a:ext>
              </a:extLst>
            </p:cNvPr>
            <p:cNvCxnSpPr>
              <a:cxnSpLocks/>
            </p:cNvCxnSpPr>
            <p:nvPr/>
          </p:nvCxnSpPr>
          <p:spPr>
            <a:xfrm>
              <a:off x="3477803" y="2638546"/>
              <a:ext cx="237317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DDA6A44-3120-4E67-9F22-8E6D273D6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6195" y="2105902"/>
              <a:ext cx="271608" cy="15391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6967179-12BA-4703-A775-C80706AE7A1B}"/>
                </a:ext>
              </a:extLst>
            </p:cNvPr>
            <p:cNvCxnSpPr>
              <a:cxnSpLocks/>
              <a:endCxn id="26" idx="7"/>
            </p:cNvCxnSpPr>
            <p:nvPr/>
          </p:nvCxnSpPr>
          <p:spPr>
            <a:xfrm flipV="1">
              <a:off x="2860768" y="2313033"/>
              <a:ext cx="724888" cy="26573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91DC761-3858-49A7-9ADF-F10FBC6A9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5317" y="2293614"/>
              <a:ext cx="205741" cy="1097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Ellipse 1038">
              <a:extLst>
                <a:ext uri="{FF2B5EF4-FFF2-40B4-BE49-F238E27FC236}">
                  <a16:creationId xmlns:a16="http://schemas.microsoft.com/office/drawing/2014/main" id="{328F2AD6-3CF1-4045-A885-1BE28532F41D}"/>
                </a:ext>
              </a:extLst>
            </p:cNvPr>
            <p:cNvSpPr/>
            <p:nvPr/>
          </p:nvSpPr>
          <p:spPr>
            <a:xfrm>
              <a:off x="2733868" y="1856950"/>
              <a:ext cx="223131" cy="546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ADBB2AE5-FAD8-4733-8B5E-96B2592E8E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7990" y="2238448"/>
              <a:ext cx="205741" cy="1097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C5143ABA-3F73-4AD0-80DD-1957A8A8B307}"/>
              </a:ext>
            </a:extLst>
          </p:cNvPr>
          <p:cNvSpPr txBox="1"/>
          <p:nvPr/>
        </p:nvSpPr>
        <p:spPr>
          <a:xfrm>
            <a:off x="8456785" y="1086465"/>
            <a:ext cx="11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Onde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053F3B6-9A37-4E09-975E-64F65A1BE5DA}"/>
              </a:ext>
            </a:extLst>
          </p:cNvPr>
          <p:cNvSpPr/>
          <p:nvPr/>
        </p:nvSpPr>
        <p:spPr>
          <a:xfrm>
            <a:off x="6119187" y="2218955"/>
            <a:ext cx="100924" cy="554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A25F7C-AE76-40C6-B428-DC817D70CAA7}"/>
              </a:ext>
            </a:extLst>
          </p:cNvPr>
          <p:cNvSpPr/>
          <p:nvPr/>
        </p:nvSpPr>
        <p:spPr>
          <a:xfrm>
            <a:off x="6117352" y="2778916"/>
            <a:ext cx="100924" cy="5549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97778E-3F32-4B05-9353-AF9C4AB21302}"/>
              </a:ext>
            </a:extLst>
          </p:cNvPr>
          <p:cNvSpPr/>
          <p:nvPr/>
        </p:nvSpPr>
        <p:spPr>
          <a:xfrm>
            <a:off x="6121310" y="3321286"/>
            <a:ext cx="100924" cy="554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2" name="ZoneTexte 1041">
            <a:extLst>
              <a:ext uri="{FF2B5EF4-FFF2-40B4-BE49-F238E27FC236}">
                <a16:creationId xmlns:a16="http://schemas.microsoft.com/office/drawing/2014/main" id="{D3CF9AFA-0F96-42BC-87A7-6FA310BD28D6}"/>
              </a:ext>
            </a:extLst>
          </p:cNvPr>
          <p:cNvSpPr txBox="1"/>
          <p:nvPr/>
        </p:nvSpPr>
        <p:spPr>
          <a:xfrm>
            <a:off x="5382354" y="2147746"/>
            <a:ext cx="8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XVIII</a:t>
            </a:r>
            <a:r>
              <a:rPr lang="fr-FR" sz="1400" baseline="30000" dirty="0">
                <a:highlight>
                  <a:srgbClr val="FFFF00"/>
                </a:highlight>
              </a:rPr>
              <a:t>ème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12F5C44-FE1A-4A1D-9B70-55F07B728DEB}"/>
              </a:ext>
            </a:extLst>
          </p:cNvPr>
          <p:cNvSpPr txBox="1"/>
          <p:nvPr/>
        </p:nvSpPr>
        <p:spPr>
          <a:xfrm>
            <a:off x="5406939" y="2714301"/>
            <a:ext cx="1017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XIX</a:t>
            </a:r>
            <a:r>
              <a:rPr lang="fr-FR" sz="1400" baseline="30000" dirty="0">
                <a:highlight>
                  <a:srgbClr val="00FF00"/>
                </a:highlight>
              </a:rPr>
              <a:t>ème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8609372-5BB3-4635-93AF-F88359F8AA38}"/>
              </a:ext>
            </a:extLst>
          </p:cNvPr>
          <p:cNvSpPr txBox="1"/>
          <p:nvPr/>
        </p:nvSpPr>
        <p:spPr>
          <a:xfrm>
            <a:off x="5514800" y="3282097"/>
            <a:ext cx="71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FF0000"/>
                </a:highlight>
              </a:rPr>
              <a:t>XX</a:t>
            </a:r>
            <a:r>
              <a:rPr lang="fr-FR" sz="1400" baseline="30000" dirty="0">
                <a:highlight>
                  <a:srgbClr val="FF0000"/>
                </a:highlight>
              </a:rPr>
              <a:t>ème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C2456C5-293A-40F3-9CF0-0EDF569214F1}"/>
              </a:ext>
            </a:extLst>
          </p:cNvPr>
          <p:cNvSpPr txBox="1"/>
          <p:nvPr/>
        </p:nvSpPr>
        <p:spPr>
          <a:xfrm>
            <a:off x="6148769" y="1532324"/>
            <a:ext cx="881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XVII</a:t>
            </a:r>
            <a:r>
              <a:rPr lang="fr-FR" sz="1400" baseline="30000" dirty="0">
                <a:highlight>
                  <a:srgbClr val="00FFFF"/>
                </a:highlight>
              </a:rPr>
              <a:t>ème</a:t>
            </a:r>
          </a:p>
        </p:txBody>
      </p:sp>
      <p:sp>
        <p:nvSpPr>
          <p:cNvPr id="1043" name="Rectangle : coins arrondis 1042">
            <a:extLst>
              <a:ext uri="{FF2B5EF4-FFF2-40B4-BE49-F238E27FC236}">
                <a16:creationId xmlns:a16="http://schemas.microsoft.com/office/drawing/2014/main" id="{033A78E4-FC22-41E3-8D0A-F7D931969C57}"/>
              </a:ext>
            </a:extLst>
          </p:cNvPr>
          <p:cNvSpPr/>
          <p:nvPr/>
        </p:nvSpPr>
        <p:spPr>
          <a:xfrm>
            <a:off x="4351031" y="1686212"/>
            <a:ext cx="1018556" cy="5847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Descartes, Newton</a:t>
            </a: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9DBB3729-C18F-4FA6-A320-17BDF8815F9E}"/>
              </a:ext>
            </a:extLst>
          </p:cNvPr>
          <p:cNvSpPr/>
          <p:nvPr/>
        </p:nvSpPr>
        <p:spPr>
          <a:xfrm>
            <a:off x="6960754" y="1698925"/>
            <a:ext cx="1016796" cy="4839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Huygens</a:t>
            </a: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7F7A0358-1E2E-4CFF-B8BE-5CC8AAD2786B}"/>
              </a:ext>
            </a:extLst>
          </p:cNvPr>
          <p:cNvSpPr/>
          <p:nvPr/>
        </p:nvSpPr>
        <p:spPr>
          <a:xfrm>
            <a:off x="6980976" y="2768131"/>
            <a:ext cx="1016795" cy="6170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Young, Fresnel, Maxwell</a:t>
            </a: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7621526B-F199-48BC-B40F-2ADD185B5BDC}"/>
              </a:ext>
            </a:extLst>
          </p:cNvPr>
          <p:cNvSpPr/>
          <p:nvPr/>
        </p:nvSpPr>
        <p:spPr>
          <a:xfrm>
            <a:off x="4369978" y="3377370"/>
            <a:ext cx="1018556" cy="5847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Planck Einstein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02BEA7-3570-660B-643D-7AF0A8DF9F28}"/>
              </a:ext>
            </a:extLst>
          </p:cNvPr>
          <p:cNvSpPr txBox="1"/>
          <p:nvPr/>
        </p:nvSpPr>
        <p:spPr>
          <a:xfrm>
            <a:off x="2326067" y="4104021"/>
            <a:ext cx="153289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Traité de la Lumière </a:t>
            </a:r>
          </a:p>
          <a:p>
            <a:r>
              <a:rPr lang="fr-FR" sz="800" dirty="0"/>
              <a:t>Wikipédia Domaine public</a:t>
            </a:r>
            <a:endParaRPr lang="fr-FR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EFF34DC-BDBB-BDC1-7259-68229E72F9BB}"/>
                  </a:ext>
                </a:extLst>
              </p:cNvPr>
              <p:cNvSpPr txBox="1"/>
              <p:nvPr/>
            </p:nvSpPr>
            <p:spPr>
              <a:xfrm>
                <a:off x="2215661" y="5145749"/>
                <a:ext cx="8546123" cy="861774"/>
              </a:xfrm>
              <a:custGeom>
                <a:avLst/>
                <a:gdLst>
                  <a:gd name="csX0" fmla="*/ 0 w 8546123"/>
                  <a:gd name="csY0" fmla="*/ 0 h 861774"/>
                  <a:gd name="csX1" fmla="*/ 313358 w 8546123"/>
                  <a:gd name="csY1" fmla="*/ 0 h 861774"/>
                  <a:gd name="csX2" fmla="*/ 712177 w 8546123"/>
                  <a:gd name="csY2" fmla="*/ 0 h 861774"/>
                  <a:gd name="csX3" fmla="*/ 1452841 w 8546123"/>
                  <a:gd name="csY3" fmla="*/ 0 h 861774"/>
                  <a:gd name="csX4" fmla="*/ 2022582 w 8546123"/>
                  <a:gd name="csY4" fmla="*/ 0 h 861774"/>
                  <a:gd name="csX5" fmla="*/ 2335940 w 8546123"/>
                  <a:gd name="csY5" fmla="*/ 0 h 861774"/>
                  <a:gd name="csX6" fmla="*/ 2905682 w 8546123"/>
                  <a:gd name="csY6" fmla="*/ 0 h 861774"/>
                  <a:gd name="csX7" fmla="*/ 3304501 w 8546123"/>
                  <a:gd name="csY7" fmla="*/ 0 h 861774"/>
                  <a:gd name="csX8" fmla="*/ 3703320 w 8546123"/>
                  <a:gd name="csY8" fmla="*/ 0 h 861774"/>
                  <a:gd name="csX9" fmla="*/ 4016678 w 8546123"/>
                  <a:gd name="csY9" fmla="*/ 0 h 861774"/>
                  <a:gd name="csX10" fmla="*/ 4500958 w 8546123"/>
                  <a:gd name="csY10" fmla="*/ 0 h 861774"/>
                  <a:gd name="csX11" fmla="*/ 5070700 w 8546123"/>
                  <a:gd name="csY11" fmla="*/ 0 h 861774"/>
                  <a:gd name="csX12" fmla="*/ 5554980 w 8546123"/>
                  <a:gd name="csY12" fmla="*/ 0 h 861774"/>
                  <a:gd name="csX13" fmla="*/ 6039260 w 8546123"/>
                  <a:gd name="csY13" fmla="*/ 0 h 861774"/>
                  <a:gd name="csX14" fmla="*/ 6523541 w 8546123"/>
                  <a:gd name="csY14" fmla="*/ 0 h 861774"/>
                  <a:gd name="csX15" fmla="*/ 6836898 w 8546123"/>
                  <a:gd name="csY15" fmla="*/ 0 h 861774"/>
                  <a:gd name="csX16" fmla="*/ 7492101 w 8546123"/>
                  <a:gd name="csY16" fmla="*/ 0 h 861774"/>
                  <a:gd name="csX17" fmla="*/ 8061843 w 8546123"/>
                  <a:gd name="csY17" fmla="*/ 0 h 861774"/>
                  <a:gd name="csX18" fmla="*/ 8546123 w 8546123"/>
                  <a:gd name="csY18" fmla="*/ 0 h 861774"/>
                  <a:gd name="csX19" fmla="*/ 8546123 w 8546123"/>
                  <a:gd name="csY19" fmla="*/ 405034 h 861774"/>
                  <a:gd name="csX20" fmla="*/ 8546123 w 8546123"/>
                  <a:gd name="csY20" fmla="*/ 861774 h 861774"/>
                  <a:gd name="csX21" fmla="*/ 7890920 w 8546123"/>
                  <a:gd name="csY21" fmla="*/ 861774 h 861774"/>
                  <a:gd name="csX22" fmla="*/ 7577562 w 8546123"/>
                  <a:gd name="csY22" fmla="*/ 861774 h 861774"/>
                  <a:gd name="csX23" fmla="*/ 6922360 w 8546123"/>
                  <a:gd name="csY23" fmla="*/ 861774 h 861774"/>
                  <a:gd name="csX24" fmla="*/ 6438079 w 8546123"/>
                  <a:gd name="csY24" fmla="*/ 861774 h 861774"/>
                  <a:gd name="csX25" fmla="*/ 5782877 w 8546123"/>
                  <a:gd name="csY25" fmla="*/ 861774 h 861774"/>
                  <a:gd name="csX26" fmla="*/ 5042213 w 8546123"/>
                  <a:gd name="csY26" fmla="*/ 861774 h 861774"/>
                  <a:gd name="csX27" fmla="*/ 4728855 w 8546123"/>
                  <a:gd name="csY27" fmla="*/ 861774 h 861774"/>
                  <a:gd name="csX28" fmla="*/ 4159113 w 8546123"/>
                  <a:gd name="csY28" fmla="*/ 861774 h 861774"/>
                  <a:gd name="csX29" fmla="*/ 3760294 w 8546123"/>
                  <a:gd name="csY29" fmla="*/ 861774 h 861774"/>
                  <a:gd name="csX30" fmla="*/ 3446936 w 8546123"/>
                  <a:gd name="csY30" fmla="*/ 861774 h 861774"/>
                  <a:gd name="csX31" fmla="*/ 2791734 w 8546123"/>
                  <a:gd name="csY31" fmla="*/ 861774 h 861774"/>
                  <a:gd name="csX32" fmla="*/ 2392914 w 8546123"/>
                  <a:gd name="csY32" fmla="*/ 861774 h 861774"/>
                  <a:gd name="csX33" fmla="*/ 1652250 w 8546123"/>
                  <a:gd name="csY33" fmla="*/ 861774 h 861774"/>
                  <a:gd name="csX34" fmla="*/ 1082509 w 8546123"/>
                  <a:gd name="csY34" fmla="*/ 861774 h 861774"/>
                  <a:gd name="csX35" fmla="*/ 0 w 8546123"/>
                  <a:gd name="csY35" fmla="*/ 861774 h 861774"/>
                  <a:gd name="csX36" fmla="*/ 0 w 8546123"/>
                  <a:gd name="csY36" fmla="*/ 439505 h 861774"/>
                  <a:gd name="csX37" fmla="*/ 0 w 8546123"/>
                  <a:gd name="csY37" fmla="*/ 0 h 8617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</a:cxnLst>
                <a:rect l="l" t="t" r="r" b="b"/>
                <a:pathLst>
                  <a:path w="8546123" h="861774" extrusionOk="0">
                    <a:moveTo>
                      <a:pt x="0" y="0"/>
                    </a:moveTo>
                    <a:cubicBezTo>
                      <a:pt x="156432" y="-16737"/>
                      <a:pt x="194707" y="28686"/>
                      <a:pt x="313358" y="0"/>
                    </a:cubicBezTo>
                    <a:cubicBezTo>
                      <a:pt x="432009" y="-28686"/>
                      <a:pt x="573178" y="18249"/>
                      <a:pt x="712177" y="0"/>
                    </a:cubicBezTo>
                    <a:cubicBezTo>
                      <a:pt x="851176" y="-18249"/>
                      <a:pt x="1164770" y="66619"/>
                      <a:pt x="1452841" y="0"/>
                    </a:cubicBezTo>
                    <a:cubicBezTo>
                      <a:pt x="1740912" y="-66619"/>
                      <a:pt x="1842856" y="61231"/>
                      <a:pt x="2022582" y="0"/>
                    </a:cubicBezTo>
                    <a:cubicBezTo>
                      <a:pt x="2202308" y="-61231"/>
                      <a:pt x="2265797" y="4978"/>
                      <a:pt x="2335940" y="0"/>
                    </a:cubicBezTo>
                    <a:cubicBezTo>
                      <a:pt x="2406083" y="-4978"/>
                      <a:pt x="2676682" y="62801"/>
                      <a:pt x="2905682" y="0"/>
                    </a:cubicBezTo>
                    <a:cubicBezTo>
                      <a:pt x="3134682" y="-62801"/>
                      <a:pt x="3177384" y="25395"/>
                      <a:pt x="3304501" y="0"/>
                    </a:cubicBezTo>
                    <a:cubicBezTo>
                      <a:pt x="3431618" y="-25395"/>
                      <a:pt x="3531515" y="5519"/>
                      <a:pt x="3703320" y="0"/>
                    </a:cubicBezTo>
                    <a:cubicBezTo>
                      <a:pt x="3875125" y="-5519"/>
                      <a:pt x="3903093" y="12854"/>
                      <a:pt x="4016678" y="0"/>
                    </a:cubicBezTo>
                    <a:cubicBezTo>
                      <a:pt x="4130263" y="-12854"/>
                      <a:pt x="4293381" y="38991"/>
                      <a:pt x="4500958" y="0"/>
                    </a:cubicBezTo>
                    <a:cubicBezTo>
                      <a:pt x="4708535" y="-38991"/>
                      <a:pt x="4943890" y="45235"/>
                      <a:pt x="5070700" y="0"/>
                    </a:cubicBezTo>
                    <a:cubicBezTo>
                      <a:pt x="5197510" y="-45235"/>
                      <a:pt x="5362782" y="47467"/>
                      <a:pt x="5554980" y="0"/>
                    </a:cubicBezTo>
                    <a:cubicBezTo>
                      <a:pt x="5747178" y="-47467"/>
                      <a:pt x="5935729" y="29931"/>
                      <a:pt x="6039260" y="0"/>
                    </a:cubicBezTo>
                    <a:cubicBezTo>
                      <a:pt x="6142791" y="-29931"/>
                      <a:pt x="6386026" y="51799"/>
                      <a:pt x="6523541" y="0"/>
                    </a:cubicBezTo>
                    <a:cubicBezTo>
                      <a:pt x="6661056" y="-51799"/>
                      <a:pt x="6715241" y="15960"/>
                      <a:pt x="6836898" y="0"/>
                    </a:cubicBezTo>
                    <a:cubicBezTo>
                      <a:pt x="6958555" y="-15960"/>
                      <a:pt x="7260848" y="11025"/>
                      <a:pt x="7492101" y="0"/>
                    </a:cubicBezTo>
                    <a:cubicBezTo>
                      <a:pt x="7723354" y="-11025"/>
                      <a:pt x="7912035" y="2825"/>
                      <a:pt x="8061843" y="0"/>
                    </a:cubicBezTo>
                    <a:cubicBezTo>
                      <a:pt x="8211651" y="-2825"/>
                      <a:pt x="8317412" y="55883"/>
                      <a:pt x="8546123" y="0"/>
                    </a:cubicBezTo>
                    <a:cubicBezTo>
                      <a:pt x="8579057" y="168472"/>
                      <a:pt x="8541577" y="220915"/>
                      <a:pt x="8546123" y="405034"/>
                    </a:cubicBezTo>
                    <a:cubicBezTo>
                      <a:pt x="8550669" y="589153"/>
                      <a:pt x="8534968" y="745197"/>
                      <a:pt x="8546123" y="861774"/>
                    </a:cubicBezTo>
                    <a:cubicBezTo>
                      <a:pt x="8398685" y="912592"/>
                      <a:pt x="8105548" y="835943"/>
                      <a:pt x="7890920" y="861774"/>
                    </a:cubicBezTo>
                    <a:cubicBezTo>
                      <a:pt x="7676292" y="887605"/>
                      <a:pt x="7674910" y="827684"/>
                      <a:pt x="7577562" y="861774"/>
                    </a:cubicBezTo>
                    <a:cubicBezTo>
                      <a:pt x="7480214" y="895864"/>
                      <a:pt x="7190429" y="794366"/>
                      <a:pt x="6922360" y="861774"/>
                    </a:cubicBezTo>
                    <a:cubicBezTo>
                      <a:pt x="6654291" y="929182"/>
                      <a:pt x="6581981" y="828584"/>
                      <a:pt x="6438079" y="861774"/>
                    </a:cubicBezTo>
                    <a:cubicBezTo>
                      <a:pt x="6294177" y="894964"/>
                      <a:pt x="6013356" y="829484"/>
                      <a:pt x="5782877" y="861774"/>
                    </a:cubicBezTo>
                    <a:cubicBezTo>
                      <a:pt x="5552398" y="894064"/>
                      <a:pt x="5314656" y="837654"/>
                      <a:pt x="5042213" y="861774"/>
                    </a:cubicBezTo>
                    <a:cubicBezTo>
                      <a:pt x="4769770" y="885894"/>
                      <a:pt x="4829432" y="834471"/>
                      <a:pt x="4728855" y="861774"/>
                    </a:cubicBezTo>
                    <a:cubicBezTo>
                      <a:pt x="4628278" y="889077"/>
                      <a:pt x="4320989" y="837724"/>
                      <a:pt x="4159113" y="861774"/>
                    </a:cubicBezTo>
                    <a:cubicBezTo>
                      <a:pt x="3997237" y="885824"/>
                      <a:pt x="3908548" y="827497"/>
                      <a:pt x="3760294" y="861774"/>
                    </a:cubicBezTo>
                    <a:cubicBezTo>
                      <a:pt x="3612040" y="896051"/>
                      <a:pt x="3602706" y="834076"/>
                      <a:pt x="3446936" y="861774"/>
                    </a:cubicBezTo>
                    <a:cubicBezTo>
                      <a:pt x="3291166" y="889472"/>
                      <a:pt x="3054361" y="806358"/>
                      <a:pt x="2791734" y="861774"/>
                    </a:cubicBezTo>
                    <a:cubicBezTo>
                      <a:pt x="2529107" y="917190"/>
                      <a:pt x="2550913" y="861474"/>
                      <a:pt x="2392914" y="861774"/>
                    </a:cubicBezTo>
                    <a:cubicBezTo>
                      <a:pt x="2234915" y="862074"/>
                      <a:pt x="2022188" y="832160"/>
                      <a:pt x="1652250" y="861774"/>
                    </a:cubicBezTo>
                    <a:cubicBezTo>
                      <a:pt x="1282312" y="891388"/>
                      <a:pt x="1243224" y="811151"/>
                      <a:pt x="1082509" y="861774"/>
                    </a:cubicBezTo>
                    <a:cubicBezTo>
                      <a:pt x="921794" y="912397"/>
                      <a:pt x="281934" y="755643"/>
                      <a:pt x="0" y="861774"/>
                    </a:cubicBezTo>
                    <a:cubicBezTo>
                      <a:pt x="-41524" y="708353"/>
                      <a:pt x="27216" y="615800"/>
                      <a:pt x="0" y="439505"/>
                    </a:cubicBezTo>
                    <a:cubicBezTo>
                      <a:pt x="-27216" y="263210"/>
                      <a:pt x="27554" y="105330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2149863161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Mécanique quantique</a:t>
                </a:r>
              </a:p>
              <a:p>
                <a:r>
                  <a:rPr lang="fr-FR" sz="1600" i="1" dirty="0"/>
                  <a:t>La lumière se propage comme une onde, mais échange son énergie par paquets (quanta) 			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fr-FR" sz="1600" i="1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EFF34DC-BDBB-BDC1-7259-68229E72F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661" y="5145749"/>
                <a:ext cx="8546123" cy="861774"/>
              </a:xfrm>
              <a:prstGeom prst="rect">
                <a:avLst/>
              </a:prstGeom>
              <a:blipFill>
                <a:blip r:embed="rId4"/>
                <a:stretch>
                  <a:fillRect l="-212" b="-2564"/>
                </a:stretch>
              </a:blipFill>
              <a:ln w="28575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2149863161">
                      <a:custGeom>
                        <a:avLst/>
                        <a:gdLst>
                          <a:gd name="csX0" fmla="*/ 0 w 8546123"/>
                          <a:gd name="csY0" fmla="*/ 0 h 861774"/>
                          <a:gd name="csX1" fmla="*/ 313358 w 8546123"/>
                          <a:gd name="csY1" fmla="*/ 0 h 861774"/>
                          <a:gd name="csX2" fmla="*/ 712177 w 8546123"/>
                          <a:gd name="csY2" fmla="*/ 0 h 861774"/>
                          <a:gd name="csX3" fmla="*/ 1452841 w 8546123"/>
                          <a:gd name="csY3" fmla="*/ 0 h 861774"/>
                          <a:gd name="csX4" fmla="*/ 2022582 w 8546123"/>
                          <a:gd name="csY4" fmla="*/ 0 h 861774"/>
                          <a:gd name="csX5" fmla="*/ 2335940 w 8546123"/>
                          <a:gd name="csY5" fmla="*/ 0 h 861774"/>
                          <a:gd name="csX6" fmla="*/ 2905682 w 8546123"/>
                          <a:gd name="csY6" fmla="*/ 0 h 861774"/>
                          <a:gd name="csX7" fmla="*/ 3304501 w 8546123"/>
                          <a:gd name="csY7" fmla="*/ 0 h 861774"/>
                          <a:gd name="csX8" fmla="*/ 3703320 w 8546123"/>
                          <a:gd name="csY8" fmla="*/ 0 h 861774"/>
                          <a:gd name="csX9" fmla="*/ 4016678 w 8546123"/>
                          <a:gd name="csY9" fmla="*/ 0 h 861774"/>
                          <a:gd name="csX10" fmla="*/ 4500958 w 8546123"/>
                          <a:gd name="csY10" fmla="*/ 0 h 861774"/>
                          <a:gd name="csX11" fmla="*/ 5070700 w 8546123"/>
                          <a:gd name="csY11" fmla="*/ 0 h 861774"/>
                          <a:gd name="csX12" fmla="*/ 5554980 w 8546123"/>
                          <a:gd name="csY12" fmla="*/ 0 h 861774"/>
                          <a:gd name="csX13" fmla="*/ 6039260 w 8546123"/>
                          <a:gd name="csY13" fmla="*/ 0 h 861774"/>
                          <a:gd name="csX14" fmla="*/ 6523541 w 8546123"/>
                          <a:gd name="csY14" fmla="*/ 0 h 861774"/>
                          <a:gd name="csX15" fmla="*/ 6836898 w 8546123"/>
                          <a:gd name="csY15" fmla="*/ 0 h 861774"/>
                          <a:gd name="csX16" fmla="*/ 7492101 w 8546123"/>
                          <a:gd name="csY16" fmla="*/ 0 h 861774"/>
                          <a:gd name="csX17" fmla="*/ 8061843 w 8546123"/>
                          <a:gd name="csY17" fmla="*/ 0 h 861774"/>
                          <a:gd name="csX18" fmla="*/ 8546123 w 8546123"/>
                          <a:gd name="csY18" fmla="*/ 0 h 861774"/>
                          <a:gd name="csX19" fmla="*/ 8546123 w 8546123"/>
                          <a:gd name="csY19" fmla="*/ 405034 h 861774"/>
                          <a:gd name="csX20" fmla="*/ 8546123 w 8546123"/>
                          <a:gd name="csY20" fmla="*/ 861774 h 861774"/>
                          <a:gd name="csX21" fmla="*/ 7890920 w 8546123"/>
                          <a:gd name="csY21" fmla="*/ 861774 h 861774"/>
                          <a:gd name="csX22" fmla="*/ 7577562 w 8546123"/>
                          <a:gd name="csY22" fmla="*/ 861774 h 861774"/>
                          <a:gd name="csX23" fmla="*/ 6922360 w 8546123"/>
                          <a:gd name="csY23" fmla="*/ 861774 h 861774"/>
                          <a:gd name="csX24" fmla="*/ 6438079 w 8546123"/>
                          <a:gd name="csY24" fmla="*/ 861774 h 861774"/>
                          <a:gd name="csX25" fmla="*/ 5782877 w 8546123"/>
                          <a:gd name="csY25" fmla="*/ 861774 h 861774"/>
                          <a:gd name="csX26" fmla="*/ 5042213 w 8546123"/>
                          <a:gd name="csY26" fmla="*/ 861774 h 861774"/>
                          <a:gd name="csX27" fmla="*/ 4728855 w 8546123"/>
                          <a:gd name="csY27" fmla="*/ 861774 h 861774"/>
                          <a:gd name="csX28" fmla="*/ 4159113 w 8546123"/>
                          <a:gd name="csY28" fmla="*/ 861774 h 861774"/>
                          <a:gd name="csX29" fmla="*/ 3760294 w 8546123"/>
                          <a:gd name="csY29" fmla="*/ 861774 h 861774"/>
                          <a:gd name="csX30" fmla="*/ 3446936 w 8546123"/>
                          <a:gd name="csY30" fmla="*/ 861774 h 861774"/>
                          <a:gd name="csX31" fmla="*/ 2791734 w 8546123"/>
                          <a:gd name="csY31" fmla="*/ 861774 h 861774"/>
                          <a:gd name="csX32" fmla="*/ 2392914 w 8546123"/>
                          <a:gd name="csY32" fmla="*/ 861774 h 861774"/>
                          <a:gd name="csX33" fmla="*/ 1652250 w 8546123"/>
                          <a:gd name="csY33" fmla="*/ 861774 h 861774"/>
                          <a:gd name="csX34" fmla="*/ 1082509 w 8546123"/>
                          <a:gd name="csY34" fmla="*/ 861774 h 861774"/>
                          <a:gd name="csX35" fmla="*/ 0 w 8546123"/>
                          <a:gd name="csY35" fmla="*/ 861774 h 861774"/>
                          <a:gd name="csX36" fmla="*/ 0 w 8546123"/>
                          <a:gd name="csY36" fmla="*/ 439505 h 861774"/>
                          <a:gd name="csX37" fmla="*/ 0 w 8546123"/>
                          <a:gd name="csY37" fmla="*/ 0 h 861774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  <a:cxn ang="0">
                            <a:pos x="csX11" y="csY11"/>
                          </a:cxn>
                          <a:cxn ang="0">
                            <a:pos x="csX12" y="csY12"/>
                          </a:cxn>
                          <a:cxn ang="0">
                            <a:pos x="csX13" y="csY13"/>
                          </a:cxn>
                          <a:cxn ang="0">
                            <a:pos x="csX14" y="csY14"/>
                          </a:cxn>
                          <a:cxn ang="0">
                            <a:pos x="csX15" y="csY15"/>
                          </a:cxn>
                          <a:cxn ang="0">
                            <a:pos x="csX16" y="csY16"/>
                          </a:cxn>
                          <a:cxn ang="0">
                            <a:pos x="csX17" y="csY17"/>
                          </a:cxn>
                          <a:cxn ang="0">
                            <a:pos x="csX18" y="csY18"/>
                          </a:cxn>
                          <a:cxn ang="0">
                            <a:pos x="csX19" y="csY19"/>
                          </a:cxn>
                          <a:cxn ang="0">
                            <a:pos x="csX20" y="csY20"/>
                          </a:cxn>
                          <a:cxn ang="0">
                            <a:pos x="csX21" y="csY21"/>
                          </a:cxn>
                          <a:cxn ang="0">
                            <a:pos x="csX22" y="csY22"/>
                          </a:cxn>
                          <a:cxn ang="0">
                            <a:pos x="csX23" y="csY23"/>
                          </a:cxn>
                          <a:cxn ang="0">
                            <a:pos x="csX24" y="csY24"/>
                          </a:cxn>
                          <a:cxn ang="0">
                            <a:pos x="csX25" y="csY25"/>
                          </a:cxn>
                          <a:cxn ang="0">
                            <a:pos x="csX26" y="csY26"/>
                          </a:cxn>
                          <a:cxn ang="0">
                            <a:pos x="csX27" y="csY27"/>
                          </a:cxn>
                          <a:cxn ang="0">
                            <a:pos x="csX28" y="csY28"/>
                          </a:cxn>
                          <a:cxn ang="0">
                            <a:pos x="csX29" y="csY29"/>
                          </a:cxn>
                          <a:cxn ang="0">
                            <a:pos x="csX30" y="csY30"/>
                          </a:cxn>
                          <a:cxn ang="0">
                            <a:pos x="csX31" y="csY31"/>
                          </a:cxn>
                          <a:cxn ang="0">
                            <a:pos x="csX32" y="csY32"/>
                          </a:cxn>
                          <a:cxn ang="0">
                            <a:pos x="csX33" y="csY33"/>
                          </a:cxn>
                          <a:cxn ang="0">
                            <a:pos x="csX34" y="csY34"/>
                          </a:cxn>
                          <a:cxn ang="0">
                            <a:pos x="csX35" y="csY35"/>
                          </a:cxn>
                          <a:cxn ang="0">
                            <a:pos x="csX36" y="csY36"/>
                          </a:cxn>
                          <a:cxn ang="0">
                            <a:pos x="csX37" y="csY37"/>
                          </a:cxn>
                        </a:cxnLst>
                        <a:rect l="l" t="t" r="r" b="b"/>
                        <a:pathLst>
                          <a:path w="8546123" h="861774" extrusionOk="0">
                            <a:moveTo>
                              <a:pt x="0" y="0"/>
                            </a:moveTo>
                            <a:cubicBezTo>
                              <a:pt x="156432" y="-16737"/>
                              <a:pt x="194707" y="28686"/>
                              <a:pt x="313358" y="0"/>
                            </a:cubicBezTo>
                            <a:cubicBezTo>
                              <a:pt x="432009" y="-28686"/>
                              <a:pt x="573178" y="18249"/>
                              <a:pt x="712177" y="0"/>
                            </a:cubicBezTo>
                            <a:cubicBezTo>
                              <a:pt x="851176" y="-18249"/>
                              <a:pt x="1164770" y="66619"/>
                              <a:pt x="1452841" y="0"/>
                            </a:cubicBezTo>
                            <a:cubicBezTo>
                              <a:pt x="1740912" y="-66619"/>
                              <a:pt x="1842856" y="61231"/>
                              <a:pt x="2022582" y="0"/>
                            </a:cubicBezTo>
                            <a:cubicBezTo>
                              <a:pt x="2202308" y="-61231"/>
                              <a:pt x="2265797" y="4978"/>
                              <a:pt x="2335940" y="0"/>
                            </a:cubicBezTo>
                            <a:cubicBezTo>
                              <a:pt x="2406083" y="-4978"/>
                              <a:pt x="2676682" y="62801"/>
                              <a:pt x="2905682" y="0"/>
                            </a:cubicBezTo>
                            <a:cubicBezTo>
                              <a:pt x="3134682" y="-62801"/>
                              <a:pt x="3177384" y="25395"/>
                              <a:pt x="3304501" y="0"/>
                            </a:cubicBezTo>
                            <a:cubicBezTo>
                              <a:pt x="3431618" y="-25395"/>
                              <a:pt x="3531515" y="5519"/>
                              <a:pt x="3703320" y="0"/>
                            </a:cubicBezTo>
                            <a:cubicBezTo>
                              <a:pt x="3875125" y="-5519"/>
                              <a:pt x="3903093" y="12854"/>
                              <a:pt x="4016678" y="0"/>
                            </a:cubicBezTo>
                            <a:cubicBezTo>
                              <a:pt x="4130263" y="-12854"/>
                              <a:pt x="4293381" y="38991"/>
                              <a:pt x="4500958" y="0"/>
                            </a:cubicBezTo>
                            <a:cubicBezTo>
                              <a:pt x="4708535" y="-38991"/>
                              <a:pt x="4943890" y="45235"/>
                              <a:pt x="5070700" y="0"/>
                            </a:cubicBezTo>
                            <a:cubicBezTo>
                              <a:pt x="5197510" y="-45235"/>
                              <a:pt x="5362782" y="47467"/>
                              <a:pt x="5554980" y="0"/>
                            </a:cubicBezTo>
                            <a:cubicBezTo>
                              <a:pt x="5747178" y="-47467"/>
                              <a:pt x="5935729" y="29931"/>
                              <a:pt x="6039260" y="0"/>
                            </a:cubicBezTo>
                            <a:cubicBezTo>
                              <a:pt x="6142791" y="-29931"/>
                              <a:pt x="6386026" y="51799"/>
                              <a:pt x="6523541" y="0"/>
                            </a:cubicBezTo>
                            <a:cubicBezTo>
                              <a:pt x="6661056" y="-51799"/>
                              <a:pt x="6715241" y="15960"/>
                              <a:pt x="6836898" y="0"/>
                            </a:cubicBezTo>
                            <a:cubicBezTo>
                              <a:pt x="6958555" y="-15960"/>
                              <a:pt x="7260848" y="11025"/>
                              <a:pt x="7492101" y="0"/>
                            </a:cubicBezTo>
                            <a:cubicBezTo>
                              <a:pt x="7723354" y="-11025"/>
                              <a:pt x="7912035" y="2825"/>
                              <a:pt x="8061843" y="0"/>
                            </a:cubicBezTo>
                            <a:cubicBezTo>
                              <a:pt x="8211651" y="-2825"/>
                              <a:pt x="8317412" y="55883"/>
                              <a:pt x="8546123" y="0"/>
                            </a:cubicBezTo>
                            <a:cubicBezTo>
                              <a:pt x="8579057" y="168472"/>
                              <a:pt x="8541577" y="220915"/>
                              <a:pt x="8546123" y="405034"/>
                            </a:cubicBezTo>
                            <a:cubicBezTo>
                              <a:pt x="8550669" y="589153"/>
                              <a:pt x="8534968" y="745197"/>
                              <a:pt x="8546123" y="861774"/>
                            </a:cubicBezTo>
                            <a:cubicBezTo>
                              <a:pt x="8398685" y="912592"/>
                              <a:pt x="8105548" y="835943"/>
                              <a:pt x="7890920" y="861774"/>
                            </a:cubicBezTo>
                            <a:cubicBezTo>
                              <a:pt x="7676292" y="887605"/>
                              <a:pt x="7674910" y="827684"/>
                              <a:pt x="7577562" y="861774"/>
                            </a:cubicBezTo>
                            <a:cubicBezTo>
                              <a:pt x="7480214" y="895864"/>
                              <a:pt x="7190429" y="794366"/>
                              <a:pt x="6922360" y="861774"/>
                            </a:cubicBezTo>
                            <a:cubicBezTo>
                              <a:pt x="6654291" y="929182"/>
                              <a:pt x="6581981" y="828584"/>
                              <a:pt x="6438079" y="861774"/>
                            </a:cubicBezTo>
                            <a:cubicBezTo>
                              <a:pt x="6294177" y="894964"/>
                              <a:pt x="6013356" y="829484"/>
                              <a:pt x="5782877" y="861774"/>
                            </a:cubicBezTo>
                            <a:cubicBezTo>
                              <a:pt x="5552398" y="894064"/>
                              <a:pt x="5314656" y="837654"/>
                              <a:pt x="5042213" y="861774"/>
                            </a:cubicBezTo>
                            <a:cubicBezTo>
                              <a:pt x="4769770" y="885894"/>
                              <a:pt x="4829432" y="834471"/>
                              <a:pt x="4728855" y="861774"/>
                            </a:cubicBezTo>
                            <a:cubicBezTo>
                              <a:pt x="4628278" y="889077"/>
                              <a:pt x="4320989" y="837724"/>
                              <a:pt x="4159113" y="861774"/>
                            </a:cubicBezTo>
                            <a:cubicBezTo>
                              <a:pt x="3997237" y="885824"/>
                              <a:pt x="3908548" y="827497"/>
                              <a:pt x="3760294" y="861774"/>
                            </a:cubicBezTo>
                            <a:cubicBezTo>
                              <a:pt x="3612040" y="896051"/>
                              <a:pt x="3602706" y="834076"/>
                              <a:pt x="3446936" y="861774"/>
                            </a:cubicBezTo>
                            <a:cubicBezTo>
                              <a:pt x="3291166" y="889472"/>
                              <a:pt x="3054361" y="806358"/>
                              <a:pt x="2791734" y="861774"/>
                            </a:cubicBezTo>
                            <a:cubicBezTo>
                              <a:pt x="2529107" y="917190"/>
                              <a:pt x="2550913" y="861474"/>
                              <a:pt x="2392914" y="861774"/>
                            </a:cubicBezTo>
                            <a:cubicBezTo>
                              <a:pt x="2234915" y="862074"/>
                              <a:pt x="2022188" y="832160"/>
                              <a:pt x="1652250" y="861774"/>
                            </a:cubicBezTo>
                            <a:cubicBezTo>
                              <a:pt x="1282312" y="891388"/>
                              <a:pt x="1243224" y="811151"/>
                              <a:pt x="1082509" y="861774"/>
                            </a:cubicBezTo>
                            <a:cubicBezTo>
                              <a:pt x="921794" y="912397"/>
                              <a:pt x="281934" y="755643"/>
                              <a:pt x="0" y="861774"/>
                            </a:cubicBezTo>
                            <a:cubicBezTo>
                              <a:pt x="-41524" y="708353"/>
                              <a:pt x="27216" y="615800"/>
                              <a:pt x="0" y="439505"/>
                            </a:cubicBezTo>
                            <a:cubicBezTo>
                              <a:pt x="-27216" y="263210"/>
                              <a:pt x="27554" y="10533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3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C3835C-78C2-42EB-9478-C1073777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8C8093-4F33-485A-8197-B02D3C23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00D5D9-242A-4879-A3B0-2C850727B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A6E25-62EB-447F-AC93-83DC4E91989A}"/>
              </a:ext>
            </a:extLst>
          </p:cNvPr>
          <p:cNvSpPr/>
          <p:nvPr/>
        </p:nvSpPr>
        <p:spPr>
          <a:xfrm>
            <a:off x="6315090" y="330953"/>
            <a:ext cx="4892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>
                <a:solidFill>
                  <a:srgbClr val="FF0000"/>
                </a:solidFill>
              </a:rPr>
              <a:t>Dualité onde-corpuscule : la lumière (e-m)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1B2AB0-E508-4192-A867-311E12A2EC98}"/>
              </a:ext>
            </a:extLst>
          </p:cNvPr>
          <p:cNvSpPr txBox="1"/>
          <p:nvPr/>
        </p:nvSpPr>
        <p:spPr>
          <a:xfrm>
            <a:off x="5885494" y="2919277"/>
            <a:ext cx="35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73D5EE-C696-4CBC-BF0C-27516FAA85BA}"/>
              </a:ext>
            </a:extLst>
          </p:cNvPr>
          <p:cNvSpPr txBox="1"/>
          <p:nvPr/>
        </p:nvSpPr>
        <p:spPr>
          <a:xfrm>
            <a:off x="2173666" y="1147759"/>
            <a:ext cx="469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Effet photoélectrique (Einstein 1905</a:t>
            </a:r>
            <a:r>
              <a:rPr lang="fr-FR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7811EC-1996-4440-B18A-F5EBD98C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31" y="1572041"/>
            <a:ext cx="1478333" cy="106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39DC804-DCEB-4CB4-AA0F-38D5DF3E6304}"/>
                  </a:ext>
                </a:extLst>
              </p:cNvPr>
              <p:cNvSpPr txBox="1"/>
              <p:nvPr/>
            </p:nvSpPr>
            <p:spPr>
              <a:xfrm>
                <a:off x="2128546" y="2802836"/>
                <a:ext cx="7554852" cy="868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Pourquoi un seuil pour l’émission des électrons ?</a:t>
                </a:r>
              </a:p>
              <a:p>
                <a:r>
                  <a:rPr lang="fr-FR" sz="1600" dirty="0"/>
                  <a:t>Si </a:t>
                </a:r>
                <a14:m>
                  <m:oMath xmlns:m="http://schemas.openxmlformats.org/officeDocument/2006/math">
                    <m:r>
                      <a:rPr lang="el-G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fr-FR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dirty="0">
                            <a:latin typeface="Cambria Math" panose="02040503050406030204" pitchFamily="18" charset="0"/>
                          </a:rPr>
                          <m:t>𝑐𝑟𝑖𝑡𝑖𝑞𝑢𝑒</m:t>
                        </m:r>
                      </m:sub>
                    </m:sSub>
                  </m:oMath>
                </a14:m>
                <a:r>
                  <a:rPr lang="fr-FR" sz="1600" dirty="0"/>
                  <a:t>  	Rien , pas d’émission</a:t>
                </a:r>
              </a:p>
              <a:p>
                <a:r>
                  <a:rPr lang="fr-FR" sz="1600" dirty="0"/>
                  <a:t>Si </a:t>
                </a:r>
                <a14:m>
                  <m:oMath xmlns:m="http://schemas.openxmlformats.org/officeDocument/2006/math">
                    <m:r>
                      <a:rPr lang="el-G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fr-FR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dirty="0">
                            <a:latin typeface="Cambria Math" panose="02040503050406030204" pitchFamily="18" charset="0"/>
                          </a:rPr>
                          <m:t>𝑐𝑟𝑖𝑡𝑖𝑞𝑢𝑒</m:t>
                        </m:r>
                      </m:sub>
                    </m:sSub>
                  </m:oMath>
                </a14:m>
                <a:r>
                  <a:rPr lang="en-GB" sz="1600" dirty="0"/>
                  <a:t>	 </a:t>
                </a:r>
                <a:r>
                  <a:rPr lang="fr-FR" sz="1600" dirty="0"/>
                  <a:t>émission d’électrons   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sz="1600" i="1" dirty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fr-FR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i="1" dirty="0">
                    <a:latin typeface="Cambria Math" panose="02040503050406030204" pitchFamily="18" charset="0"/>
                  </a:rPr>
                  <a:t> (h=6,626 10</a:t>
                </a:r>
                <a:r>
                  <a:rPr lang="fr-FR" sz="1600" i="1" baseline="30000" dirty="0">
                    <a:latin typeface="Cambria Math" panose="02040503050406030204" pitchFamily="18" charset="0"/>
                  </a:rPr>
                  <a:t>-34</a:t>
                </a:r>
                <a:r>
                  <a:rPr lang="fr-FR" sz="1600" i="1" dirty="0">
                    <a:latin typeface="Cambria Math" panose="02040503050406030204" pitchFamily="18" charset="0"/>
                  </a:rPr>
                  <a:t> Joule)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39DC804-DCEB-4CB4-AA0F-38D5DF3E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546" y="2802836"/>
                <a:ext cx="7554852" cy="868956"/>
              </a:xfrm>
              <a:prstGeom prst="rect">
                <a:avLst/>
              </a:prstGeom>
              <a:blipFill>
                <a:blip r:embed="rId3"/>
                <a:stretch>
                  <a:fillRect l="-404" t="-2113" b="-56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EE3BFB8E-ED26-4789-9F9E-0D7D7F10479C}"/>
              </a:ext>
            </a:extLst>
          </p:cNvPr>
          <p:cNvSpPr txBox="1"/>
          <p:nvPr/>
        </p:nvSpPr>
        <p:spPr>
          <a:xfrm>
            <a:off x="2173666" y="4177921"/>
            <a:ext cx="79722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Comme la lumière, les « </a:t>
            </a:r>
            <a:r>
              <a:rPr lang="fr-FR" sz="1600" dirty="0">
                <a:solidFill>
                  <a:srgbClr val="FF0000"/>
                </a:solidFill>
              </a:rPr>
              <a:t>particules quantiques </a:t>
            </a:r>
            <a:r>
              <a:rPr lang="fr-FR" sz="1600" dirty="0">
                <a:solidFill>
                  <a:srgbClr val="002060"/>
                </a:solidFill>
              </a:rPr>
              <a:t>» (électrons, photons) se propagent comme des ondes</a:t>
            </a:r>
          </a:p>
          <a:p>
            <a:r>
              <a:rPr lang="fr-FR" sz="1600" dirty="0">
                <a:solidFill>
                  <a:srgbClr val="002060"/>
                </a:solidFill>
              </a:rPr>
              <a:t>Et interagissent avec la matière par paquets d’énergie(quantas, photons)</a:t>
            </a:r>
            <a:endParaRPr lang="en-GB" sz="1600" dirty="0">
              <a:solidFill>
                <a:srgbClr val="00206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4992701-9CD3-80A8-B0F8-CB408D77091E}"/>
              </a:ext>
            </a:extLst>
          </p:cNvPr>
          <p:cNvGrpSpPr/>
          <p:nvPr/>
        </p:nvGrpSpPr>
        <p:grpSpPr>
          <a:xfrm>
            <a:off x="7749384" y="1601289"/>
            <a:ext cx="2251092" cy="1317988"/>
            <a:chOff x="7749384" y="1601289"/>
            <a:chExt cx="2251092" cy="1317988"/>
          </a:xfrm>
        </p:grpSpPr>
        <p:pic>
          <p:nvPicPr>
            <p:cNvPr id="1026" name="Picture 2" descr="Résultat de recherche d'images pour &quot;photoélectrique definition&quot;">
              <a:extLst>
                <a:ext uri="{FF2B5EF4-FFF2-40B4-BE49-F238E27FC236}">
                  <a16:creationId xmlns:a16="http://schemas.microsoft.com/office/drawing/2014/main" id="{369AAC0F-8322-4E76-85F9-4DCE25774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384" y="1601289"/>
              <a:ext cx="1934014" cy="120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2B76940-A423-66BF-E096-718820ACC8AD}"/>
                </a:ext>
              </a:extLst>
            </p:cNvPr>
            <p:cNvSpPr txBox="1"/>
            <p:nvPr/>
          </p:nvSpPr>
          <p:spPr>
            <a:xfrm rot="5400000">
              <a:off x="9280586" y="2199388"/>
              <a:ext cx="11781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hlinkClick r:id="rId5"/>
                </a:rPr>
                <a:t>EDF Solutions</a:t>
              </a:r>
              <a:endParaRPr lang="fr-F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82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3E8F1EE-BF66-EC52-1946-B759BE7E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994760-0BC4-8D36-0F95-A88BC439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43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5C87FA-6E2F-C251-793C-07CB64A007D6}"/>
              </a:ext>
            </a:extLst>
          </p:cNvPr>
          <p:cNvSpPr txBox="1"/>
          <p:nvPr/>
        </p:nvSpPr>
        <p:spPr>
          <a:xfrm>
            <a:off x="8189844" y="391804"/>
            <a:ext cx="28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des atomes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493A3A1-E65F-AFE3-A94F-2C09209E6807}"/>
              </a:ext>
            </a:extLst>
          </p:cNvPr>
          <p:cNvGrpSpPr/>
          <p:nvPr/>
        </p:nvGrpSpPr>
        <p:grpSpPr>
          <a:xfrm>
            <a:off x="4986516" y="1946768"/>
            <a:ext cx="2152909" cy="465468"/>
            <a:chOff x="4607985" y="1457273"/>
            <a:chExt cx="2318077" cy="465468"/>
          </a:xfrm>
        </p:grpSpPr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1869F23E-C621-22AB-F7A1-D81F475CD530}"/>
                </a:ext>
              </a:extLst>
            </p:cNvPr>
            <p:cNvSpPr/>
            <p:nvPr/>
          </p:nvSpPr>
          <p:spPr>
            <a:xfrm>
              <a:off x="5067070" y="1781546"/>
              <a:ext cx="1023731" cy="141195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75BAA7B-B2CD-2525-A1D8-A8B60EE41A13}"/>
                </a:ext>
              </a:extLst>
            </p:cNvPr>
            <p:cNvSpPr txBox="1"/>
            <p:nvPr/>
          </p:nvSpPr>
          <p:spPr>
            <a:xfrm>
              <a:off x="4607985" y="1457273"/>
              <a:ext cx="23180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Mécanique quantique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F17E531-F522-DC2A-EABA-D4F814689BEF}"/>
              </a:ext>
            </a:extLst>
          </p:cNvPr>
          <p:cNvGrpSpPr/>
          <p:nvPr/>
        </p:nvGrpSpPr>
        <p:grpSpPr>
          <a:xfrm>
            <a:off x="1945847" y="1421812"/>
            <a:ext cx="3249799" cy="1775072"/>
            <a:chOff x="1789043" y="1097337"/>
            <a:chExt cx="3249799" cy="177507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45785C4-EC2D-44AE-462F-3E0491CC2AC5}"/>
                </a:ext>
              </a:extLst>
            </p:cNvPr>
            <p:cNvSpPr/>
            <p:nvPr/>
          </p:nvSpPr>
          <p:spPr>
            <a:xfrm>
              <a:off x="2731001" y="2147875"/>
              <a:ext cx="208722" cy="1789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60DCF59-3D6F-18C3-04B3-4D5398FEB147}"/>
                </a:ext>
              </a:extLst>
            </p:cNvPr>
            <p:cNvSpPr/>
            <p:nvPr/>
          </p:nvSpPr>
          <p:spPr>
            <a:xfrm>
              <a:off x="3794488" y="1611162"/>
              <a:ext cx="89452" cy="7951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AC9DCB3-726F-8CD5-8DCB-283DA387D405}"/>
                </a:ext>
              </a:extLst>
            </p:cNvPr>
            <p:cNvSpPr txBox="1"/>
            <p:nvPr/>
          </p:nvSpPr>
          <p:spPr>
            <a:xfrm>
              <a:off x="1901084" y="2326780"/>
              <a:ext cx="2077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Noyau : Z protons chargés positivement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B30DCED-84C0-6081-F314-5974B096694F}"/>
                </a:ext>
              </a:extLst>
            </p:cNvPr>
            <p:cNvCxnSpPr>
              <a:stCxn id="8" idx="3"/>
              <a:endCxn id="6" idx="7"/>
            </p:cNvCxnSpPr>
            <p:nvPr/>
          </p:nvCxnSpPr>
          <p:spPr>
            <a:xfrm flipH="1">
              <a:off x="2909156" y="1679031"/>
              <a:ext cx="898432" cy="4950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6AD53A8-6309-8DC3-ADCB-3657CAED0A2C}"/>
                </a:ext>
              </a:extLst>
            </p:cNvPr>
            <p:cNvSpPr txBox="1"/>
            <p:nvPr/>
          </p:nvSpPr>
          <p:spPr>
            <a:xfrm>
              <a:off x="2961564" y="1097337"/>
              <a:ext cx="2077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Électron chargé négativement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08F0C53-518A-78D7-53E9-D351256B919C}"/>
                </a:ext>
              </a:extLst>
            </p:cNvPr>
            <p:cNvSpPr txBox="1"/>
            <p:nvPr/>
          </p:nvSpPr>
          <p:spPr>
            <a:xfrm>
              <a:off x="3148070" y="1698758"/>
              <a:ext cx="3478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C00000"/>
                  </a:solidFill>
                </a:rPr>
                <a:t>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FB2342B-CC0B-D2B4-B787-6AD5D71D26B2}"/>
                    </a:ext>
                  </a:extLst>
                </p:cNvPr>
                <p:cNvSpPr txBox="1"/>
                <p:nvPr/>
              </p:nvSpPr>
              <p:spPr>
                <a:xfrm>
                  <a:off x="3466497" y="1824709"/>
                  <a:ext cx="102373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𝑝𝑜𝑡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fr-FR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oMath>
                    </m:oMathPara>
                  </a14:m>
                  <a:endParaRPr lang="fr-FR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FB2342B-CC0B-D2B4-B787-6AD5D71D2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6497" y="1824709"/>
                  <a:ext cx="1023730" cy="646331"/>
                </a:xfrm>
                <a:prstGeom prst="rect">
                  <a:avLst/>
                </a:prstGeom>
                <a:blipFill>
                  <a:blip r:embed="rId3"/>
                  <a:stretch>
                    <a:fillRect r="-654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45B1D1-90B9-25D7-8AD8-6538780121BE}"/>
                </a:ext>
              </a:extLst>
            </p:cNvPr>
            <p:cNvSpPr/>
            <p:nvPr/>
          </p:nvSpPr>
          <p:spPr>
            <a:xfrm>
              <a:off x="1789043" y="1097337"/>
              <a:ext cx="2980229" cy="1775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B5967806-FC5B-6D40-C207-E2DE734D0F80}"/>
              </a:ext>
            </a:extLst>
          </p:cNvPr>
          <p:cNvSpPr txBox="1"/>
          <p:nvPr/>
        </p:nvSpPr>
        <p:spPr>
          <a:xfrm>
            <a:off x="1864516" y="3578053"/>
            <a:ext cx="953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électrons dans les atomes ne peuvent occuper que des </a:t>
            </a:r>
            <a:r>
              <a:rPr lang="fr-FR" sz="1600" dirty="0">
                <a:solidFill>
                  <a:srgbClr val="FF0000"/>
                </a:solidFill>
              </a:rPr>
              <a:t>états quantifiés (discrets) d’énergie</a:t>
            </a:r>
            <a:r>
              <a:rPr lang="fr-FR" sz="1600" dirty="0"/>
              <a:t>.  Par interaction avec une onde électromagnétique (photon), ils peuvent passer d’un niveau d’énergie à un autre.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61902C3-099A-217B-5313-BA6B2F1287F1}"/>
              </a:ext>
            </a:extLst>
          </p:cNvPr>
          <p:cNvSpPr txBox="1"/>
          <p:nvPr/>
        </p:nvSpPr>
        <p:spPr>
          <a:xfrm>
            <a:off x="2057888" y="4790219"/>
            <a:ext cx="37621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Absorption/émission spontanée </a:t>
            </a:r>
            <a:r>
              <a:rPr lang="fr-FR" sz="1600" dirty="0"/>
              <a:t>d’un photon entre 2 niveaux d’énergie E</a:t>
            </a:r>
            <a:r>
              <a:rPr lang="fr-FR" sz="1600" baseline="-25000" dirty="0"/>
              <a:t>1</a:t>
            </a:r>
            <a:r>
              <a:rPr lang="fr-FR" sz="1600" dirty="0"/>
              <a:t> et E</a:t>
            </a:r>
            <a:r>
              <a:rPr lang="fr-FR" sz="1600" baseline="-25000" dirty="0"/>
              <a:t>2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E9BB70D-4381-F0CC-095C-D0523C83E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414" y="4269945"/>
            <a:ext cx="1278140" cy="159594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AF40868-BC44-4272-FF6C-912FE7F90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234" y="4269945"/>
            <a:ext cx="1613219" cy="159594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8E8A87-9EAC-F353-6D8A-35450099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CE08472-7EAC-7869-5F86-82B407463C6B}"/>
              </a:ext>
            </a:extLst>
          </p:cNvPr>
          <p:cNvGrpSpPr/>
          <p:nvPr/>
        </p:nvGrpSpPr>
        <p:grpSpPr>
          <a:xfrm>
            <a:off x="6969893" y="1147758"/>
            <a:ext cx="4780115" cy="2420360"/>
            <a:chOff x="6969893" y="1147759"/>
            <a:chExt cx="4780115" cy="240669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27F1B04-A38F-E59C-AB2C-0EC563F9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893" y="1147759"/>
              <a:ext cx="4521086" cy="232317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9B8F183-AEFF-24A9-E3D7-A5EC2EC1CC7B}"/>
                </a:ext>
              </a:extLst>
            </p:cNvPr>
            <p:cNvSpPr txBox="1"/>
            <p:nvPr/>
          </p:nvSpPr>
          <p:spPr>
            <a:xfrm rot="5400000">
              <a:off x="10480696" y="2285142"/>
              <a:ext cx="23231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 err="1"/>
                <a:t>Wikpédia</a:t>
              </a:r>
              <a:r>
                <a:rPr lang="fr-FR" sz="800" dirty="0"/>
                <a:t> – by </a:t>
              </a:r>
              <a:r>
                <a:rPr lang="fr-FR" sz="800" dirty="0" err="1"/>
                <a:t>PoorLeno</a:t>
              </a:r>
              <a:r>
                <a:rPr lang="fr-FR" sz="800" dirty="0"/>
                <a:t> – Domaine 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57EEF2-47B5-40FC-9BDC-6D5DF08E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05BD733A-74E5-4CAF-A0D8-4015752C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095772-1EC0-446D-93BB-16384484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72744E-4B68-4FEF-A63E-125F477A2AA2}"/>
              </a:ext>
            </a:extLst>
          </p:cNvPr>
          <p:cNvSpPr txBox="1"/>
          <p:nvPr/>
        </p:nvSpPr>
        <p:spPr>
          <a:xfrm>
            <a:off x="3687417" y="378377"/>
            <a:ext cx="749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Émission/absorption d’ondes électromagnétiques par les atomes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D783DBA-F8AE-4A86-A1F6-3D25170A234D}"/>
              </a:ext>
            </a:extLst>
          </p:cNvPr>
          <p:cNvSpPr txBox="1"/>
          <p:nvPr/>
        </p:nvSpPr>
        <p:spPr>
          <a:xfrm>
            <a:off x="2396064" y="1076508"/>
            <a:ext cx="625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fréquences d’émission de l’hydrogène expliquées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C10D36-5EA0-4C3F-A8DA-4DF1B1E90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51" y="1405346"/>
            <a:ext cx="2317347" cy="231734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6F0B708-DB68-4CA1-B78F-A0EEB296566A}"/>
              </a:ext>
            </a:extLst>
          </p:cNvPr>
          <p:cNvGrpSpPr/>
          <p:nvPr/>
        </p:nvGrpSpPr>
        <p:grpSpPr>
          <a:xfrm>
            <a:off x="5144897" y="1575374"/>
            <a:ext cx="6025068" cy="2367564"/>
            <a:chOff x="2906247" y="3934609"/>
            <a:chExt cx="6025068" cy="2367564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411942A-653C-4EEB-BF5A-E8DDD598B3AC}"/>
                </a:ext>
              </a:extLst>
            </p:cNvPr>
            <p:cNvSpPr txBox="1"/>
            <p:nvPr/>
          </p:nvSpPr>
          <p:spPr>
            <a:xfrm>
              <a:off x="6410194" y="4463400"/>
              <a:ext cx="2521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La signature électromagnétique de l’hydrogène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2214E83-6567-4E80-B1F4-4E3A1BBB6428}"/>
                </a:ext>
              </a:extLst>
            </p:cNvPr>
            <p:cNvGrpSpPr/>
            <p:nvPr/>
          </p:nvGrpSpPr>
          <p:grpSpPr>
            <a:xfrm>
              <a:off x="2906247" y="3934609"/>
              <a:ext cx="3331505" cy="2367564"/>
              <a:chOff x="2906247" y="3934609"/>
              <a:chExt cx="3331505" cy="2367564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9E378254-1CFB-4F27-9A55-5BC032D3A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247" y="3934609"/>
                <a:ext cx="3331505" cy="2121343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40F4BAD-6C1F-40C1-BA02-CE48939CFB5E}"/>
                  </a:ext>
                </a:extLst>
              </p:cNvPr>
              <p:cNvSpPr txBox="1"/>
              <p:nvPr/>
            </p:nvSpPr>
            <p:spPr>
              <a:xfrm>
                <a:off x="3930232" y="6055952"/>
                <a:ext cx="151908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hlinkClick r:id="rId4"/>
                  </a:rPr>
                  <a:t>laboiteaphysique</a:t>
                </a:r>
                <a:endParaRPr lang="en-GB" sz="1000" dirty="0"/>
              </a:p>
            </p:txBody>
          </p:sp>
        </p:grp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13055CA-0F02-49B5-0C94-FC6A3907E85E}"/>
              </a:ext>
            </a:extLst>
          </p:cNvPr>
          <p:cNvSpPr txBox="1"/>
          <p:nvPr/>
        </p:nvSpPr>
        <p:spPr>
          <a:xfrm>
            <a:off x="2474843" y="5336882"/>
            <a:ext cx="617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Applications</a:t>
            </a:r>
            <a:r>
              <a:rPr lang="fr-FR" sz="1600" dirty="0"/>
              <a:t> : lampes LED, lasers, scanners, etc…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557C78B-15C9-7D4E-F75D-C1310F36476E}"/>
                  </a:ext>
                </a:extLst>
              </p:cNvPr>
              <p:cNvSpPr txBox="1"/>
              <p:nvPr/>
            </p:nvSpPr>
            <p:spPr>
              <a:xfrm>
                <a:off x="2494722" y="4144617"/>
                <a:ext cx="8587408" cy="820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Énergie de l’onde (lumière) émise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𝑞𝑢𝑒𝑛𝑐𝑒</m:t>
                              </m:r>
                            </m:e>
                          </m:d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557C78B-15C9-7D4E-F75D-C1310F364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722" y="4144617"/>
                <a:ext cx="8587408" cy="820802"/>
              </a:xfrm>
              <a:prstGeom prst="rect">
                <a:avLst/>
              </a:prstGeom>
              <a:blipFill>
                <a:blip r:embed="rId5"/>
                <a:stretch>
                  <a:fillRect l="-355" t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65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490F-DA20-F1EC-D628-83059BE36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0D98D09-E356-1295-E614-BDEE7360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DF9176-A8A6-7693-637D-E452A744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45</a:t>
            </a:fld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636999-1E06-E182-2012-571B5D91BF99}"/>
              </a:ext>
            </a:extLst>
          </p:cNvPr>
          <p:cNvSpPr txBox="1"/>
          <p:nvPr/>
        </p:nvSpPr>
        <p:spPr>
          <a:xfrm>
            <a:off x="2297055" y="1012872"/>
            <a:ext cx="4607859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</a:t>
            </a:r>
            <a:r>
              <a:rPr lang="fr-FR" sz="1600" dirty="0">
                <a:solidFill>
                  <a:srgbClr val="FF0000"/>
                </a:solidFill>
              </a:rPr>
              <a:t>molécules</a:t>
            </a:r>
            <a:r>
              <a:rPr lang="fr-FR" sz="1600" dirty="0">
                <a:solidFill>
                  <a:srgbClr val="0070C0"/>
                </a:solidFill>
              </a:rPr>
              <a:t> composées d’atomes dans leur état fondamental ont des modes collectifs d’excitation : vibration, torsion ou rotation</a:t>
            </a:r>
          </a:p>
          <a:p>
            <a:r>
              <a:rPr lang="fr-FR" sz="1600" dirty="0">
                <a:solidFill>
                  <a:srgbClr val="0070C0"/>
                </a:solidFill>
              </a:rPr>
              <a:t> Avec des énergies quantifiées.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8E8274B-0580-0CF5-5BF7-B2E8F7738F0B}"/>
              </a:ext>
            </a:extLst>
          </p:cNvPr>
          <p:cNvGrpSpPr/>
          <p:nvPr/>
        </p:nvGrpSpPr>
        <p:grpSpPr>
          <a:xfrm>
            <a:off x="7508428" y="958687"/>
            <a:ext cx="3404737" cy="2101347"/>
            <a:chOff x="7519348" y="1210789"/>
            <a:chExt cx="3738282" cy="230241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C98F40B-FB58-F87E-00EF-0F482756127B}"/>
                </a:ext>
              </a:extLst>
            </p:cNvPr>
            <p:cNvGrpSpPr/>
            <p:nvPr/>
          </p:nvGrpSpPr>
          <p:grpSpPr>
            <a:xfrm>
              <a:off x="7644649" y="1210789"/>
              <a:ext cx="3564731" cy="2302414"/>
              <a:chOff x="7644649" y="1147759"/>
              <a:chExt cx="3564731" cy="2302414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72B9038E-40EA-413B-AD6C-B6E1400665F4}"/>
                  </a:ext>
                </a:extLst>
              </p:cNvPr>
              <p:cNvGrpSpPr/>
              <p:nvPr/>
            </p:nvGrpSpPr>
            <p:grpSpPr>
              <a:xfrm>
                <a:off x="7644649" y="1147759"/>
                <a:ext cx="3465840" cy="1586126"/>
                <a:chOff x="3311478" y="1219827"/>
                <a:chExt cx="5712899" cy="2753351"/>
              </a:xfrm>
            </p:grpSpPr>
            <p:pic>
              <p:nvPicPr>
                <p:cNvPr id="1028" name="Picture 4" descr="undefined">
                  <a:extLst>
                    <a:ext uri="{FF2B5EF4-FFF2-40B4-BE49-F238E27FC236}">
                      <a16:creationId xmlns:a16="http://schemas.microsoft.com/office/drawing/2014/main" id="{99812292-C5A6-3A47-0562-91D66179EA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8713" y="1219827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undefined">
                  <a:extLst>
                    <a:ext uri="{FF2B5EF4-FFF2-40B4-BE49-F238E27FC236}">
                      <a16:creationId xmlns:a16="http://schemas.microsoft.com/office/drawing/2014/main" id="{46CA0F8B-282E-1305-E509-9F359E01C1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5802" y="1323976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8" descr="undefined">
                  <a:extLst>
                    <a:ext uri="{FF2B5EF4-FFF2-40B4-BE49-F238E27FC236}">
                      <a16:creationId xmlns:a16="http://schemas.microsoft.com/office/drawing/2014/main" id="{AE30060D-8827-AFA3-759A-B1C7E2BBD5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4200" y="1334754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10" descr="undefined">
                  <a:extLst>
                    <a:ext uri="{FF2B5EF4-FFF2-40B4-BE49-F238E27FC236}">
                      <a16:creationId xmlns:a16="http://schemas.microsoft.com/office/drawing/2014/main" id="{87FC6FE5-0B9E-188D-FF22-FFFD74CBC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1478" y="2533650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6" name="Picture 12" descr="undefined">
                  <a:extLst>
                    <a:ext uri="{FF2B5EF4-FFF2-40B4-BE49-F238E27FC236}">
                      <a16:creationId xmlns:a16="http://schemas.microsoft.com/office/drawing/2014/main" id="{67D55388-BD32-AA41-6A1E-C66238B6A0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7801" y="2544428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8" name="Picture 14" descr="undefined">
                  <a:extLst>
                    <a:ext uri="{FF2B5EF4-FFF2-40B4-BE49-F238E27FC236}">
                      <a16:creationId xmlns:a16="http://schemas.microsoft.com/office/drawing/2014/main" id="{76C3A7C8-098A-FEA6-B4E7-9E0F333E44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4127" y="2533650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6E44AEC-4D6D-6B7E-BD25-EEE546B5ED78}"/>
                  </a:ext>
                </a:extLst>
              </p:cNvPr>
              <p:cNvSpPr txBox="1"/>
              <p:nvPr/>
            </p:nvSpPr>
            <p:spPr>
              <a:xfrm>
                <a:off x="7740039" y="2775721"/>
                <a:ext cx="3469341" cy="67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Modes de vibration d’une molécule – H</a:t>
                </a:r>
                <a:r>
                  <a:rPr lang="fr-FR" sz="1200" baseline="-25000" dirty="0"/>
                  <a:t>2</a:t>
                </a:r>
                <a:r>
                  <a:rPr lang="fr-FR" sz="1200" dirty="0"/>
                  <a:t>O ou CO</a:t>
                </a:r>
                <a:r>
                  <a:rPr lang="fr-FR" sz="1200" baseline="-25000" dirty="0"/>
                  <a:t>2</a:t>
                </a:r>
                <a:r>
                  <a:rPr lang="fr-FR" sz="1200" dirty="0"/>
                  <a:t> </a:t>
                </a:r>
                <a:r>
                  <a:rPr lang="fr-FR" sz="1000" dirty="0"/>
                  <a:t>(Wikipédia : </a:t>
                </a:r>
                <a:r>
                  <a:rPr lang="fr-FR" sz="1000" dirty="0">
                    <a:hlinkClick r:id="rId8"/>
                  </a:rPr>
                  <a:t>Vibration moléculaire</a:t>
                </a:r>
                <a:r>
                  <a:rPr lang="fr-FR" sz="1000" dirty="0"/>
                  <a:t> – Domaine public)</a:t>
                </a:r>
                <a:endParaRPr lang="fr-FR" sz="1200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6EAF5D-6FBD-9E1B-ECDD-670A87F2B5CC}"/>
                </a:ext>
              </a:extLst>
            </p:cNvPr>
            <p:cNvSpPr/>
            <p:nvPr/>
          </p:nvSpPr>
          <p:spPr>
            <a:xfrm>
              <a:off x="7519348" y="1264577"/>
              <a:ext cx="3738282" cy="21963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266ED95-10AC-E1EC-514E-FFE733B6C42B}"/>
                  </a:ext>
                </a:extLst>
              </p:cNvPr>
              <p:cNvSpPr txBox="1"/>
              <p:nvPr/>
            </p:nvSpPr>
            <p:spPr>
              <a:xfrm>
                <a:off x="2422356" y="2342560"/>
                <a:ext cx="4607859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Ces états excités :</a:t>
                </a:r>
              </a:p>
              <a:p>
                <a:r>
                  <a:rPr lang="fr-FR" sz="1400" dirty="0"/>
                  <a:t>- peuvent être initiés par </a:t>
                </a:r>
                <a:r>
                  <a:rPr lang="fr-FR" sz="1400" dirty="0">
                    <a:solidFill>
                      <a:srgbClr val="FF0000"/>
                    </a:solidFill>
                  </a:rPr>
                  <a:t>absorption</a:t>
                </a:r>
                <a:r>
                  <a:rPr lang="fr-FR" sz="1400" dirty="0"/>
                  <a:t> d’ondes électromagnétiques à la bonne fréquence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fr-FR" sz="1400" b="0" dirty="0">
                  <a:ea typeface="Cambria Math" panose="02040503050406030204" pitchFamily="18" charset="0"/>
                </a:endParaRPr>
              </a:p>
              <a:p>
                <a:r>
                  <a:rPr lang="fr-FR" sz="1400" dirty="0"/>
                  <a:t>- Ou se désexciter par </a:t>
                </a:r>
                <a:r>
                  <a:rPr lang="fr-FR" sz="1400" dirty="0">
                    <a:solidFill>
                      <a:srgbClr val="FF0000"/>
                    </a:solidFill>
                  </a:rPr>
                  <a:t>émission</a:t>
                </a:r>
                <a:r>
                  <a:rPr lang="fr-FR" sz="1400" dirty="0"/>
                  <a:t>  d’onde de fréquence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fr-FR" sz="1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266ED95-10AC-E1EC-514E-FFE733B6C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56" y="2342560"/>
                <a:ext cx="4607859" cy="1169551"/>
              </a:xfrm>
              <a:prstGeom prst="rect">
                <a:avLst/>
              </a:prstGeom>
              <a:blipFill>
                <a:blip r:embed="rId9"/>
                <a:stretch>
                  <a:fillRect l="-397" t="-521" b="-46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>
            <a:extLst>
              <a:ext uri="{FF2B5EF4-FFF2-40B4-BE49-F238E27FC236}">
                <a16:creationId xmlns:a16="http://schemas.microsoft.com/office/drawing/2014/main" id="{20920323-8866-9024-DD1A-9A63D8BE87FD}"/>
              </a:ext>
            </a:extLst>
          </p:cNvPr>
          <p:cNvGrpSpPr/>
          <p:nvPr/>
        </p:nvGrpSpPr>
        <p:grpSpPr>
          <a:xfrm>
            <a:off x="2678505" y="3745224"/>
            <a:ext cx="2455103" cy="1567264"/>
            <a:chOff x="2361484" y="3636073"/>
            <a:chExt cx="2455103" cy="156726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3BDEFA6-87BD-1C8E-86A6-84B2F163A0C6}"/>
                </a:ext>
              </a:extLst>
            </p:cNvPr>
            <p:cNvSpPr txBox="1"/>
            <p:nvPr/>
          </p:nvSpPr>
          <p:spPr>
            <a:xfrm>
              <a:off x="2422356" y="4895560"/>
              <a:ext cx="2394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Le four à micro-ondes 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D1312D-E136-9059-5CAB-6DEF19800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039" t="20884" r="4248" b="20884"/>
            <a:stretch/>
          </p:blipFill>
          <p:spPr>
            <a:xfrm>
              <a:off x="2361484" y="3636073"/>
              <a:ext cx="1900518" cy="1261756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360292F-C692-17C7-82E6-5C8FCE68A478}"/>
              </a:ext>
            </a:extLst>
          </p:cNvPr>
          <p:cNvGrpSpPr/>
          <p:nvPr/>
        </p:nvGrpSpPr>
        <p:grpSpPr>
          <a:xfrm>
            <a:off x="5802518" y="3241672"/>
            <a:ext cx="5565164" cy="2735717"/>
            <a:chOff x="5801040" y="3241673"/>
            <a:chExt cx="5392818" cy="2528994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CCDA0BF-64B6-A251-2141-0130A34764B8}"/>
                </a:ext>
              </a:extLst>
            </p:cNvPr>
            <p:cNvGrpSpPr/>
            <p:nvPr/>
          </p:nvGrpSpPr>
          <p:grpSpPr>
            <a:xfrm>
              <a:off x="5801040" y="3241673"/>
              <a:ext cx="5392818" cy="2528994"/>
              <a:chOff x="5946675" y="3512111"/>
              <a:chExt cx="5251784" cy="2280428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7D18CC8-D0B6-E8F9-5D51-778DC64A27F8}"/>
                  </a:ext>
                </a:extLst>
              </p:cNvPr>
              <p:cNvSpPr txBox="1"/>
              <p:nvPr/>
            </p:nvSpPr>
            <p:spPr>
              <a:xfrm>
                <a:off x="5946675" y="5561639"/>
                <a:ext cx="5206316" cy="230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Absorption du rayonnement par les molécules de l’atmosphère terrestre</a:t>
                </a:r>
              </a:p>
            </p:txBody>
          </p:sp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8904BEA6-4798-9A9D-9234-4F9CF394A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23631" y="3512111"/>
                <a:ext cx="4974828" cy="2004145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43FE6DC-D5CE-045F-8A5C-BCDCD00FF29A}"/>
                  </a:ext>
                </a:extLst>
              </p:cNvPr>
              <p:cNvSpPr txBox="1"/>
              <p:nvPr/>
            </p:nvSpPr>
            <p:spPr>
              <a:xfrm rot="16200000">
                <a:off x="5331481" y="4437367"/>
                <a:ext cx="1448222" cy="217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900" dirty="0">
                    <a:latin typeface="helvetica" panose="020B0604020202020204" pitchFamily="34" charset="0"/>
                  </a:rPr>
                  <a:t>Source - </a:t>
                </a:r>
                <a:r>
                  <a:rPr lang="fr-FR" sz="900" dirty="0">
                    <a:latin typeface="helvetica" panose="020B0604020202020204" pitchFamily="34" charset="0"/>
                    <a:hlinkClick r:id="rId12"/>
                  </a:rPr>
                  <a:t>e-cours.univ-paris1.fr</a:t>
                </a:r>
                <a:endParaRPr lang="fr-FR" sz="900" dirty="0"/>
              </a:p>
            </p:txBody>
          </p: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034E3DD-AEE9-9F3D-B092-84729AED9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6000"/>
            </a:blip>
            <a:srcRect l="31183" t="57266" r="60737" b="19477"/>
            <a:stretch/>
          </p:blipFill>
          <p:spPr>
            <a:xfrm>
              <a:off x="6309342" y="3672178"/>
              <a:ext cx="359828" cy="1518827"/>
            </a:xfrm>
            <a:prstGeom prst="rect">
              <a:avLst/>
            </a:prstGeom>
          </p:spPr>
        </p:pic>
      </p:grp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ED758077-35C5-0FC8-3BAF-1AF200A1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081828-17AF-1987-057F-5C746B9EB480}"/>
              </a:ext>
            </a:extLst>
          </p:cNvPr>
          <p:cNvSpPr txBox="1"/>
          <p:nvPr/>
        </p:nvSpPr>
        <p:spPr>
          <a:xfrm>
            <a:off x="3344761" y="325539"/>
            <a:ext cx="792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Émission/absorption d’ondes électromagnétiques par les molécules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2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4F31D0-D7BD-53E9-B61B-D0A5BFD7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F80683-2757-1629-197E-8384CD1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759C4B-4872-6247-4F42-B95184A9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46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7D057EA-5C17-819C-7B3B-C76009E40ABB}"/>
              </a:ext>
            </a:extLst>
          </p:cNvPr>
          <p:cNvSpPr txBox="1"/>
          <p:nvPr/>
        </p:nvSpPr>
        <p:spPr>
          <a:xfrm>
            <a:off x="5279416" y="309962"/>
            <a:ext cx="609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Énergies et sources des ondes électromagnétiques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359D0AC-4107-A9AB-514C-C1B1477EECB9}"/>
              </a:ext>
            </a:extLst>
          </p:cNvPr>
          <p:cNvGrpSpPr/>
          <p:nvPr/>
        </p:nvGrpSpPr>
        <p:grpSpPr>
          <a:xfrm>
            <a:off x="3867152" y="1393254"/>
            <a:ext cx="6494460" cy="4071491"/>
            <a:chOff x="3714751" y="1753886"/>
            <a:chExt cx="6494460" cy="407149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8FE6941-EA1F-0407-D225-4BF725B30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2711" y="1753886"/>
              <a:ext cx="6286500" cy="971550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36F2688E-80C6-4108-38E1-6936BD3AD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3635" y="2782957"/>
              <a:ext cx="0" cy="3077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FE2C960-7630-AFDD-ADB0-36AA7B828F8F}"/>
                </a:ext>
              </a:extLst>
            </p:cNvPr>
            <p:cNvSpPr txBox="1"/>
            <p:nvPr/>
          </p:nvSpPr>
          <p:spPr>
            <a:xfrm>
              <a:off x="4764229" y="3082761"/>
              <a:ext cx="12054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0,25 10</a:t>
              </a:r>
              <a:r>
                <a:rPr lang="fr-FR" sz="1400" baseline="30000" dirty="0"/>
                <a:t>6</a:t>
              </a:r>
              <a:r>
                <a:rPr lang="fr-FR" sz="1400" dirty="0"/>
                <a:t> eV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85658423-F1E2-83E1-C31E-F2AE8C22C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1653" y="2744039"/>
              <a:ext cx="0" cy="684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0AF5C1DD-2979-03B3-9496-8C57E8E00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886" y="2756453"/>
              <a:ext cx="0" cy="1512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61634F7-BA13-64F2-2742-4B3E8876F873}"/>
                </a:ext>
              </a:extLst>
            </p:cNvPr>
            <p:cNvSpPr txBox="1"/>
            <p:nvPr/>
          </p:nvSpPr>
          <p:spPr>
            <a:xfrm>
              <a:off x="5879235" y="3512452"/>
              <a:ext cx="1298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120 eV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70FE253-5FA2-CDDB-B923-425D9F2169B2}"/>
                </a:ext>
              </a:extLst>
            </p:cNvPr>
            <p:cNvSpPr txBox="1"/>
            <p:nvPr/>
          </p:nvSpPr>
          <p:spPr>
            <a:xfrm>
              <a:off x="6426197" y="4245676"/>
              <a:ext cx="1541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1,7- 3,3 eV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6A7D33A-3889-C346-8DA3-ECF5C3BAB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7523" y="2689169"/>
              <a:ext cx="2484" cy="223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D8E92D5-BA77-1B8F-6369-57D138FB7359}"/>
                </a:ext>
              </a:extLst>
            </p:cNvPr>
            <p:cNvSpPr txBox="1"/>
            <p:nvPr/>
          </p:nvSpPr>
          <p:spPr>
            <a:xfrm>
              <a:off x="7545950" y="4990533"/>
              <a:ext cx="1541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0,01eV</a:t>
              </a:r>
            </a:p>
          </p:txBody>
        </p:sp>
        <p:sp>
          <p:nvSpPr>
            <p:cNvPr id="23" name="Flèche : gauche 22">
              <a:extLst>
                <a:ext uri="{FF2B5EF4-FFF2-40B4-BE49-F238E27FC236}">
                  <a16:creationId xmlns:a16="http://schemas.microsoft.com/office/drawing/2014/main" id="{F15451BE-4B11-C54D-7B75-E4451B944FA5}"/>
                </a:ext>
              </a:extLst>
            </p:cNvPr>
            <p:cNvSpPr/>
            <p:nvPr/>
          </p:nvSpPr>
          <p:spPr>
            <a:xfrm>
              <a:off x="3714751" y="3479752"/>
              <a:ext cx="1678884" cy="103015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4A713F6-8196-AD44-795E-131D06F2B8CB}"/>
                </a:ext>
              </a:extLst>
            </p:cNvPr>
            <p:cNvSpPr txBox="1"/>
            <p:nvPr/>
          </p:nvSpPr>
          <p:spPr>
            <a:xfrm>
              <a:off x="4014922" y="3603484"/>
              <a:ext cx="896937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Noyaux</a:t>
              </a:r>
            </a:p>
          </p:txBody>
        </p:sp>
        <p:sp>
          <p:nvSpPr>
            <p:cNvPr id="30" name="Flèche : gauche 29">
              <a:extLst>
                <a:ext uri="{FF2B5EF4-FFF2-40B4-BE49-F238E27FC236}">
                  <a16:creationId xmlns:a16="http://schemas.microsoft.com/office/drawing/2014/main" id="{55B294D5-DDE3-DAEC-32BC-065C8DB70A9A}"/>
                </a:ext>
              </a:extLst>
            </p:cNvPr>
            <p:cNvSpPr/>
            <p:nvPr/>
          </p:nvSpPr>
          <p:spPr>
            <a:xfrm flipV="1">
              <a:off x="5420663" y="3822671"/>
              <a:ext cx="843856" cy="64761"/>
            </a:xfrm>
            <a:prstGeom prst="lef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36BA4DB-88E6-1AF3-FCE3-B11DBB5F7EFD}"/>
                </a:ext>
              </a:extLst>
            </p:cNvPr>
            <p:cNvSpPr txBox="1"/>
            <p:nvPr/>
          </p:nvSpPr>
          <p:spPr>
            <a:xfrm rot="10800000" flipV="1">
              <a:off x="5369916" y="3939669"/>
              <a:ext cx="900123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Atomes</a:t>
              </a:r>
            </a:p>
          </p:txBody>
        </p:sp>
        <p:sp>
          <p:nvSpPr>
            <p:cNvPr id="32" name="Flèche : gauche 31">
              <a:extLst>
                <a:ext uri="{FF2B5EF4-FFF2-40B4-BE49-F238E27FC236}">
                  <a16:creationId xmlns:a16="http://schemas.microsoft.com/office/drawing/2014/main" id="{9C0777D7-618E-0758-2CC4-873A89351471}"/>
                </a:ext>
              </a:extLst>
            </p:cNvPr>
            <p:cNvSpPr/>
            <p:nvPr/>
          </p:nvSpPr>
          <p:spPr>
            <a:xfrm flipV="1">
              <a:off x="6343650" y="4553248"/>
              <a:ext cx="586057" cy="74993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571267C-DA30-4FF1-D084-E246BFE2B595}"/>
                </a:ext>
              </a:extLst>
            </p:cNvPr>
            <p:cNvSpPr txBox="1"/>
            <p:nvPr/>
          </p:nvSpPr>
          <p:spPr>
            <a:xfrm rot="10800000" flipV="1">
              <a:off x="5728318" y="4718855"/>
              <a:ext cx="1815147" cy="5232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Molécules</a:t>
              </a:r>
            </a:p>
            <a:p>
              <a:r>
                <a:rPr lang="fr-FR" sz="1400" dirty="0"/>
                <a:t>Corps noir</a:t>
              </a:r>
            </a:p>
          </p:txBody>
        </p:sp>
        <p:sp>
          <p:nvSpPr>
            <p:cNvPr id="37" name="Flèche : gauche 36">
              <a:extLst>
                <a:ext uri="{FF2B5EF4-FFF2-40B4-BE49-F238E27FC236}">
                  <a16:creationId xmlns:a16="http://schemas.microsoft.com/office/drawing/2014/main" id="{2A465973-597C-C3E3-79B3-F55B6F1524E0}"/>
                </a:ext>
              </a:extLst>
            </p:cNvPr>
            <p:cNvSpPr/>
            <p:nvPr/>
          </p:nvSpPr>
          <p:spPr>
            <a:xfrm rot="10800000">
              <a:off x="8082098" y="5392461"/>
              <a:ext cx="2010357" cy="100598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19A9489-6C79-2981-822F-0235E9E1AF39}"/>
                </a:ext>
              </a:extLst>
            </p:cNvPr>
            <p:cNvSpPr txBox="1"/>
            <p:nvPr/>
          </p:nvSpPr>
          <p:spPr>
            <a:xfrm rot="10800000" flipV="1">
              <a:off x="8082098" y="5517600"/>
              <a:ext cx="1216328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Antennes</a:t>
              </a:r>
            </a:p>
          </p:txBody>
        </p:sp>
        <p:sp>
          <p:nvSpPr>
            <p:cNvPr id="40" name="Flèche : gauche 39">
              <a:extLst>
                <a:ext uri="{FF2B5EF4-FFF2-40B4-BE49-F238E27FC236}">
                  <a16:creationId xmlns:a16="http://schemas.microsoft.com/office/drawing/2014/main" id="{4A263D50-25ED-925C-09B9-6703E5A3A64B}"/>
                </a:ext>
              </a:extLst>
            </p:cNvPr>
            <p:cNvSpPr/>
            <p:nvPr/>
          </p:nvSpPr>
          <p:spPr>
            <a:xfrm>
              <a:off x="7255374" y="5402029"/>
              <a:ext cx="712149" cy="95728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E1C33B9-0FED-8937-1BE8-7340F7042045}"/>
                </a:ext>
              </a:extLst>
            </p:cNvPr>
            <p:cNvSpPr txBox="1"/>
            <p:nvPr/>
          </p:nvSpPr>
          <p:spPr>
            <a:xfrm rot="10800000" flipV="1">
              <a:off x="6880084" y="5506936"/>
              <a:ext cx="1087439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Corps noir</a:t>
              </a:r>
            </a:p>
          </p:txBody>
        </p:sp>
      </p:grpSp>
      <p:sp>
        <p:nvSpPr>
          <p:cNvPr id="6" name="Nuage 5">
            <a:extLst>
              <a:ext uri="{FF2B5EF4-FFF2-40B4-BE49-F238E27FC236}">
                <a16:creationId xmlns:a16="http://schemas.microsoft.com/office/drawing/2014/main" id="{60E46DBE-C7BE-C856-E013-25E4D2DED724}"/>
              </a:ext>
            </a:extLst>
          </p:cNvPr>
          <p:cNvSpPr/>
          <p:nvPr/>
        </p:nvSpPr>
        <p:spPr>
          <a:xfrm>
            <a:off x="3170583" y="4065104"/>
            <a:ext cx="2108833" cy="154998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Énergie radiative</a:t>
            </a:r>
          </a:p>
          <a:p>
            <a:pPr algn="ctr"/>
            <a:r>
              <a:rPr lang="fr-FR" dirty="0"/>
              <a:t>cohérente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F530E0-9FBC-55CD-9A46-70EC8AFF7812}"/>
              </a:ext>
            </a:extLst>
          </p:cNvPr>
          <p:cNvSpPr txBox="1"/>
          <p:nvPr/>
        </p:nvSpPr>
        <p:spPr>
          <a:xfrm rot="5400000">
            <a:off x="8715342" y="3363396"/>
            <a:ext cx="3982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Spectre électromagnétique – </a:t>
            </a:r>
            <a:r>
              <a:rPr lang="fr-FR" sz="900" dirty="0"/>
              <a:t>Wikipédia – Domaine public</a:t>
            </a:r>
          </a:p>
        </p:txBody>
      </p:sp>
    </p:spTree>
    <p:extLst>
      <p:ext uri="{BB962C8B-B14F-4D97-AF65-F5344CB8AC3E}">
        <p14:creationId xmlns:p14="http://schemas.microsoft.com/office/powerpoint/2010/main" val="144943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C9866-AFD8-F448-BDA8-028F64170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F6E0C31-49DF-6BE9-49EC-4541F71E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397727-8360-01F5-FF6C-E2AFBC38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387A99-A454-5264-4FD9-CA9F9D842C98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4068C7-3105-5BF8-3391-D4853630A12D}"/>
              </a:ext>
            </a:extLst>
          </p:cNvPr>
          <p:cNvSpPr txBox="1"/>
          <p:nvPr/>
        </p:nvSpPr>
        <p:spPr>
          <a:xfrm>
            <a:off x="2508069" y="1227909"/>
            <a:ext cx="8839200" cy="350865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fission des noyaux lourds 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fusion des noyaux légers est source de l’énergie des étoiles (dont notre Soleil), avec la synthèse de tous les éléments constituant notre Univers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électromagnétiques, à longue portée entre charges électriques positives ou négatives, sont à l’origine des ondes électromagnétiques (radio, lumière, rayons X,…)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Les changements d’états des électrons dans les atomes ou les excitations collectives des molécules, sont à l’origine de l’absorption ou de l’émission d’ondes électromagnétiques (énergie radiative cohérente)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480C2AE-DFD1-001C-5AB9-525AB23B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0914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56515-CDE9-19A2-A654-A40AED11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53D7C3E-DC9C-BEFB-BD16-9028A9DC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37A5D4-1AEF-C950-286F-9948865E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8FD042-2E6B-2DFE-46DE-C7CE954E0F4D}"/>
              </a:ext>
            </a:extLst>
          </p:cNvPr>
          <p:cNvSpPr txBox="1"/>
          <p:nvPr/>
        </p:nvSpPr>
        <p:spPr>
          <a:xfrm>
            <a:off x="2805514" y="3700722"/>
            <a:ext cx="4146375" cy="64633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L’énergie électromagnétique</a:t>
            </a:r>
          </a:p>
          <a:p>
            <a:pPr algn="ctr"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chimique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CFB34D-11BA-F6C7-9C37-049509F2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959" y="2137710"/>
            <a:ext cx="6267231" cy="2231329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BA915BC-ADA2-49A7-13CF-E9A601A2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808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E84E53A-B50F-4A93-BA3F-1CE13E67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49</a:t>
            </a:fld>
            <a:endParaRPr lang="en-GB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EFCCC9-A427-4A17-AD78-8824C9B4E07A}"/>
              </a:ext>
            </a:extLst>
          </p:cNvPr>
          <p:cNvSpPr txBox="1"/>
          <p:nvPr/>
        </p:nvSpPr>
        <p:spPr>
          <a:xfrm>
            <a:off x="7545494" y="35491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électrons dans les atomes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9FE34E-8651-41AB-9F08-956FE2001211}"/>
              </a:ext>
            </a:extLst>
          </p:cNvPr>
          <p:cNvSpPr txBox="1"/>
          <p:nvPr/>
        </p:nvSpPr>
        <p:spPr>
          <a:xfrm>
            <a:off x="2076610" y="1672072"/>
            <a:ext cx="580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Un atome neutre comporte autant de protons que d’électrons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267296-DD45-B0F3-6866-2F931E396C71}"/>
              </a:ext>
            </a:extLst>
          </p:cNvPr>
          <p:cNvGrpSpPr/>
          <p:nvPr/>
        </p:nvGrpSpPr>
        <p:grpSpPr>
          <a:xfrm>
            <a:off x="7110143" y="1147760"/>
            <a:ext cx="3743388" cy="1897213"/>
            <a:chOff x="6811968" y="1538043"/>
            <a:chExt cx="4122785" cy="216068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E53F61A-5033-48A4-AEEF-7CF60E883794}"/>
                </a:ext>
              </a:extLst>
            </p:cNvPr>
            <p:cNvSpPr txBox="1"/>
            <p:nvPr/>
          </p:nvSpPr>
          <p:spPr>
            <a:xfrm>
              <a:off x="6811968" y="3383265"/>
              <a:ext cx="4122785" cy="315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Représentation imagée, mais </a:t>
              </a:r>
              <a:r>
                <a:rPr lang="fr-FR" sz="1200" dirty="0">
                  <a:solidFill>
                    <a:srgbClr val="FF0000"/>
                  </a:solidFill>
                </a:rPr>
                <a:t>fausse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C5DDD32-51EB-06E0-41CD-69869C3C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4160" y="1538043"/>
              <a:ext cx="2257425" cy="1600200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60DBD75B-C514-7CB3-68F6-817B3E104F27}"/>
              </a:ext>
            </a:extLst>
          </p:cNvPr>
          <p:cNvSpPr txBox="1"/>
          <p:nvPr/>
        </p:nvSpPr>
        <p:spPr>
          <a:xfrm>
            <a:off x="1819625" y="2767974"/>
            <a:ext cx="3603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mécanique quantique implique que les électrons se répartissent en </a:t>
            </a:r>
            <a:r>
              <a:rPr lang="fr-FR" sz="1600" dirty="0">
                <a:solidFill>
                  <a:srgbClr val="FF0000"/>
                </a:solidFill>
              </a:rPr>
              <a:t>couches</a:t>
            </a:r>
            <a:r>
              <a:rPr lang="fr-FR" sz="1600" dirty="0"/>
              <a:t> d’énergie ; chaque couche ne pouvant accueillir qu’un </a:t>
            </a:r>
            <a:r>
              <a:rPr lang="fr-FR" sz="1600" dirty="0">
                <a:solidFill>
                  <a:srgbClr val="FF0000"/>
                </a:solidFill>
              </a:rPr>
              <a:t>nombre défini d’électrons :</a:t>
            </a:r>
          </a:p>
          <a:p>
            <a:r>
              <a:rPr lang="fr-FR" sz="1600" dirty="0">
                <a:solidFill>
                  <a:srgbClr val="0070C0"/>
                </a:solidFill>
              </a:rPr>
              <a:t>2 pour la couche la plus basse, 8 pour la suivante, etc.</a:t>
            </a:r>
          </a:p>
          <a:p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 Table de Mendeleïev </a:t>
            </a:r>
            <a:endParaRPr lang="fr-FR" sz="1600" dirty="0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71D90DE-4FB9-213C-E201-D6FEDA994BAD}"/>
              </a:ext>
            </a:extLst>
          </p:cNvPr>
          <p:cNvGrpSpPr/>
          <p:nvPr/>
        </p:nvGrpSpPr>
        <p:grpSpPr>
          <a:xfrm>
            <a:off x="5888433" y="2701678"/>
            <a:ext cx="6186807" cy="3550964"/>
            <a:chOff x="5770810" y="1497126"/>
            <a:chExt cx="6186807" cy="355096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194D8E4-692E-B5C4-E6E5-BDB5BE5A5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673"/>
            <a:stretch>
              <a:fillRect/>
            </a:stretch>
          </p:blipFill>
          <p:spPr>
            <a:xfrm>
              <a:off x="5770810" y="1497126"/>
              <a:ext cx="5681964" cy="3266389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3BE7FBE-CDF6-FE61-F198-F094A0E656DD}"/>
                </a:ext>
              </a:extLst>
            </p:cNvPr>
            <p:cNvSpPr txBox="1"/>
            <p:nvPr/>
          </p:nvSpPr>
          <p:spPr>
            <a:xfrm>
              <a:off x="6400879" y="4771091"/>
              <a:ext cx="5556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hlinkClick r:id="rId4"/>
                </a:rPr>
                <a:t>Tableau périodique des éléments </a:t>
              </a:r>
              <a:r>
                <a:rPr lang="fr-FR" sz="900" dirty="0"/>
                <a:t>par Michka CC A-SA 3.0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36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B3350-3D67-2DA4-91B3-5247091A9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A9B073C-96EB-3C59-84F4-2999C2DB8C0F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9135291" y="4659244"/>
            <a:ext cx="0" cy="1102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CA2A63D-26A4-DE02-591E-ACCA51C83B2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659788" y="4609105"/>
            <a:ext cx="0" cy="71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5806C06-22A0-E7E1-65E5-DBEFCE8E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A8F171-92FE-2FD4-C5A6-0989C9C0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836979-D2BB-5386-9F66-83134A06B5E1}"/>
              </a:ext>
            </a:extLst>
          </p:cNvPr>
          <p:cNvSpPr txBox="1"/>
          <p:nvPr/>
        </p:nvSpPr>
        <p:spPr>
          <a:xfrm>
            <a:off x="7417654" y="357065"/>
            <a:ext cx="409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aux origines de l’univers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B4CBBC2-2DCF-8AAC-C8DA-4F928CDAFDD1}"/>
              </a:ext>
            </a:extLst>
          </p:cNvPr>
          <p:cNvGrpSpPr/>
          <p:nvPr/>
        </p:nvGrpSpPr>
        <p:grpSpPr>
          <a:xfrm>
            <a:off x="5155474" y="1165664"/>
            <a:ext cx="5852160" cy="2932352"/>
            <a:chOff x="2960143" y="1275742"/>
            <a:chExt cx="6271713" cy="3251460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DB006228-8BF9-29BB-40D4-AA467EA07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38280" r="-139" b="-276"/>
            <a:stretch/>
          </p:blipFill>
          <p:spPr>
            <a:xfrm>
              <a:off x="2960143" y="1275742"/>
              <a:ext cx="6271713" cy="300037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60F13E1-5872-2A21-599F-DF9A9E2232A0}"/>
                </a:ext>
              </a:extLst>
            </p:cNvPr>
            <p:cNvSpPr txBox="1"/>
            <p:nvPr/>
          </p:nvSpPr>
          <p:spPr>
            <a:xfrm>
              <a:off x="2960143" y="4280981"/>
              <a:ext cx="586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4"/>
                </a:rPr>
                <a:t>Histoire de l’Univers </a:t>
              </a:r>
              <a:r>
                <a:rPr lang="fr-FR" sz="1000" dirty="0"/>
                <a:t>- Par National Science </a:t>
              </a:r>
              <a:r>
                <a:rPr lang="fr-FR" sz="1000" dirty="0" err="1"/>
                <a:t>Foundation</a:t>
              </a:r>
              <a:endParaRPr lang="fr-FR" sz="10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263230B-0F69-DD3A-57C5-515F7806D723}"/>
              </a:ext>
            </a:extLst>
          </p:cNvPr>
          <p:cNvGrpSpPr/>
          <p:nvPr/>
        </p:nvGrpSpPr>
        <p:grpSpPr>
          <a:xfrm>
            <a:off x="4876801" y="2034907"/>
            <a:ext cx="914399" cy="606338"/>
            <a:chOff x="3198905" y="2255520"/>
            <a:chExt cx="1242466" cy="1321997"/>
          </a:xfrm>
        </p:grpSpPr>
        <p:sp>
          <p:nvSpPr>
            <p:cNvPr id="7" name="Nuage 6">
              <a:extLst>
                <a:ext uri="{FF2B5EF4-FFF2-40B4-BE49-F238E27FC236}">
                  <a16:creationId xmlns:a16="http://schemas.microsoft.com/office/drawing/2014/main" id="{71CE34EF-C713-33DC-D5AB-BE3C5E55CDE8}"/>
                </a:ext>
              </a:extLst>
            </p:cNvPr>
            <p:cNvSpPr/>
            <p:nvPr/>
          </p:nvSpPr>
          <p:spPr>
            <a:xfrm>
              <a:off x="4023360" y="2255520"/>
              <a:ext cx="418011" cy="1321997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8F37124-2BB8-8F8E-7B08-6C93CAC7B8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8905" y="3006338"/>
              <a:ext cx="82445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BD17C17-15CF-F6CC-7308-0C266DDD4FF9}"/>
                  </a:ext>
                </a:extLst>
              </p:cNvPr>
              <p:cNvSpPr txBox="1"/>
              <p:nvPr/>
            </p:nvSpPr>
            <p:spPr>
              <a:xfrm>
                <a:off x="1706881" y="1165664"/>
                <a:ext cx="3169920" cy="31871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FF0000"/>
                    </a:solidFill>
                  </a:rPr>
                  <a:t>Ère de Planck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−42</m:t>
                        </m:r>
                      </m:sup>
                    </m:sSup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fr-FR" sz="1600" b="0" dirty="0">
                  <a:solidFill>
                    <a:srgbClr val="FF0000"/>
                  </a:solidFill>
                </a:endParaRPr>
              </a:p>
              <a:p>
                <a:r>
                  <a:rPr lang="fr-FR" sz="1600" b="1" dirty="0">
                    <a:solidFill>
                      <a:srgbClr val="002060"/>
                    </a:solidFill>
                  </a:rPr>
                  <a:t>La quantité d’énergie de l’Univers est déterminée pour toujours</a:t>
                </a:r>
              </a:p>
              <a:p>
                <a:endParaRPr lang="fr-FR" sz="1600" b="0" dirty="0">
                  <a:solidFill>
                    <a:srgbClr val="002060"/>
                  </a:solidFill>
                </a:endParaRPr>
              </a:p>
              <a:p>
                <a:r>
                  <a:rPr lang="fr-FR" sz="1600" b="0" dirty="0">
                    <a:solidFill>
                      <a:srgbClr val="002060"/>
                    </a:solidFill>
                  </a:rPr>
                  <a:t>Densité d’énergie initiale</a:t>
                </a:r>
                <a:endParaRPr lang="fr-FR" sz="16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46,3 10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𝑜𝑢𝑙𝑒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  <a:p>
                <a:r>
                  <a:rPr lang="fr-FR" sz="1400" b="0" dirty="0">
                    <a:solidFill>
                      <a:srgbClr val="002060"/>
                    </a:solidFill>
                  </a:rPr>
                  <a:t>La densité va décroître avec l’expansion de l’univers, mais le stock d’énergie ne changera pas</a:t>
                </a:r>
              </a:p>
              <a:p>
                <a:endParaRPr lang="fr-FR" sz="1400" dirty="0">
                  <a:solidFill>
                    <a:srgbClr val="002060"/>
                  </a:solidFill>
                </a:endParaRPr>
              </a:p>
              <a:p>
                <a:r>
                  <a:rPr lang="fr-FR" sz="1400" b="0" dirty="0">
                    <a:solidFill>
                      <a:srgbClr val="002060"/>
                    </a:solidFill>
                  </a:rPr>
                  <a:t>Densité estimée aujourd’hui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𝑝𝑟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𝑠𝑒𝑛𝑡</m:t>
                          </m:r>
                        </m:sub>
                      </m:sSub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0,9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𝑜𝑢𝑙𝑒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1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BD17C17-15CF-F6CC-7308-0C266DDD4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81" y="1165664"/>
                <a:ext cx="3169920" cy="3187155"/>
              </a:xfrm>
              <a:prstGeom prst="rect">
                <a:avLst/>
              </a:prstGeom>
              <a:blipFill>
                <a:blip r:embed="rId5"/>
                <a:stretch>
                  <a:fillRect l="-766" t="-3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029AD66-9E19-6BD2-8196-E95192132CAF}"/>
              </a:ext>
            </a:extLst>
          </p:cNvPr>
          <p:cNvSpPr/>
          <p:nvPr/>
        </p:nvSpPr>
        <p:spPr>
          <a:xfrm rot="10800000">
            <a:off x="5730239" y="4206789"/>
            <a:ext cx="1105989" cy="123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493DA9-C849-24F3-69CF-BE77CF325E8F}"/>
              </a:ext>
            </a:extLst>
          </p:cNvPr>
          <p:cNvSpPr txBox="1"/>
          <p:nvPr/>
        </p:nvSpPr>
        <p:spPr>
          <a:xfrm>
            <a:off x="5355773" y="4300869"/>
            <a:ext cx="1436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« soupe » de quarks, électrons, photons 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46862D99-496D-58B5-2D16-E41AACC94A06}"/>
              </a:ext>
            </a:extLst>
          </p:cNvPr>
          <p:cNvSpPr/>
          <p:nvPr/>
        </p:nvSpPr>
        <p:spPr>
          <a:xfrm>
            <a:off x="6836228" y="4558944"/>
            <a:ext cx="4040778" cy="123464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4BB924B-BA8A-6B90-9400-070B990702D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6836228" y="4286947"/>
            <a:ext cx="0" cy="333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69D3D14C-DA41-27A0-8FB5-18FB05D02C9E}"/>
              </a:ext>
            </a:extLst>
          </p:cNvPr>
          <p:cNvSpPr/>
          <p:nvPr/>
        </p:nvSpPr>
        <p:spPr>
          <a:xfrm>
            <a:off x="7659788" y="5258317"/>
            <a:ext cx="3197885" cy="123464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28F1D2-1180-354A-8B48-F7ED749E47E2}"/>
              </a:ext>
            </a:extLst>
          </p:cNvPr>
          <p:cNvSpPr txBox="1"/>
          <p:nvPr/>
        </p:nvSpPr>
        <p:spPr>
          <a:xfrm>
            <a:off x="6855164" y="4713889"/>
            <a:ext cx="17663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Formation des protons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47266F87-9C6B-D075-00F6-4B99EDF85435}"/>
              </a:ext>
            </a:extLst>
          </p:cNvPr>
          <p:cNvSpPr/>
          <p:nvPr/>
        </p:nvSpPr>
        <p:spPr>
          <a:xfrm>
            <a:off x="9135291" y="5701305"/>
            <a:ext cx="1760652" cy="12135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F09E672-B35F-6650-F3B7-DB062B8576A6}"/>
              </a:ext>
            </a:extLst>
          </p:cNvPr>
          <p:cNvSpPr txBox="1"/>
          <p:nvPr/>
        </p:nvSpPr>
        <p:spPr>
          <a:xfrm>
            <a:off x="7755582" y="5026943"/>
            <a:ext cx="303433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Formation des noyaux atomiques (He, D, Li,…)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FFB4D9A-E977-DEED-C71E-C0EF3D9DD0AC}"/>
              </a:ext>
            </a:extLst>
          </p:cNvPr>
          <p:cNvSpPr txBox="1"/>
          <p:nvPr/>
        </p:nvSpPr>
        <p:spPr>
          <a:xfrm>
            <a:off x="9179594" y="5455437"/>
            <a:ext cx="199754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B050"/>
                </a:solidFill>
              </a:rPr>
              <a:t>Formation des atomes légers</a:t>
            </a:r>
          </a:p>
        </p:txBody>
      </p:sp>
      <p:sp>
        <p:nvSpPr>
          <p:cNvPr id="31" name="Nuage 30">
            <a:extLst>
              <a:ext uri="{FF2B5EF4-FFF2-40B4-BE49-F238E27FC236}">
                <a16:creationId xmlns:a16="http://schemas.microsoft.com/office/drawing/2014/main" id="{598C98DF-ECE2-F7F2-6665-259746E4FC0D}"/>
              </a:ext>
            </a:extLst>
          </p:cNvPr>
          <p:cNvSpPr/>
          <p:nvPr/>
        </p:nvSpPr>
        <p:spPr>
          <a:xfrm>
            <a:off x="2743200" y="4558944"/>
            <a:ext cx="2778034" cy="157922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Évolution des formes d’énergie ?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1D4CA82-7D36-F5F3-D7E2-8A553C0E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4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/>
      <p:bldP spid="17" grpId="0" animBg="1"/>
      <p:bldP spid="22" grpId="0" animBg="1"/>
      <p:bldP spid="19" grpId="0" animBg="1"/>
      <p:bldP spid="25" grpId="0" animBg="1"/>
      <p:bldP spid="26" grpId="0" animBg="1"/>
      <p:bldP spid="27" grpId="0" animBg="1"/>
      <p:bldP spid="3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C3EFA9-B3F5-47A2-831A-F008D1BC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7A483FA-C2AA-4478-BCB7-2ACAEB33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841F13-AC01-4E2F-95B5-CAA831C4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50</a:t>
            </a:fld>
            <a:endParaRPr lang="en-GB" dirty="0"/>
          </a:p>
        </p:txBody>
      </p:sp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3362D9F0-9057-43FF-B2F7-6808880AB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290" y="4952314"/>
            <a:ext cx="1006777" cy="5637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FB87EF-4DCA-4BFD-A869-04A84DC6A112}"/>
              </a:ext>
            </a:extLst>
          </p:cNvPr>
          <p:cNvSpPr txBox="1"/>
          <p:nvPr/>
        </p:nvSpPr>
        <p:spPr>
          <a:xfrm>
            <a:off x="6642260" y="288412"/>
            <a:ext cx="508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Quantification et Table de Mendeleïev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D8153F-C7E7-48C3-9CFF-435C81973DA3}"/>
              </a:ext>
            </a:extLst>
          </p:cNvPr>
          <p:cNvSpPr txBox="1"/>
          <p:nvPr/>
        </p:nvSpPr>
        <p:spPr>
          <a:xfrm>
            <a:off x="2035093" y="84009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différents éléments atomiques résultent du remplissage successif de leurs niveaux d’énergie permis par les électrons : ce sont des </a:t>
            </a:r>
            <a:r>
              <a:rPr lang="fr-FR" sz="1600" dirty="0">
                <a:solidFill>
                  <a:srgbClr val="FF0000"/>
                </a:solidFill>
              </a:rPr>
              <a:t>fermions</a:t>
            </a:r>
            <a:r>
              <a:rPr lang="fr-FR" sz="1600" dirty="0">
                <a:solidFill>
                  <a:srgbClr val="0070C0"/>
                </a:solidFill>
              </a:rPr>
              <a:t> et, donc, vérifient le principe d’exclusion de Pauli.</a:t>
            </a:r>
          </a:p>
        </p:txBody>
      </p:sp>
      <p:pic>
        <p:nvPicPr>
          <p:cNvPr id="7" name="3_atomes_fr">
            <a:hlinkClick r:id="" action="ppaction://media"/>
            <a:extLst>
              <a:ext uri="{FF2B5EF4-FFF2-40B4-BE49-F238E27FC236}">
                <a16:creationId xmlns:a16="http://schemas.microsoft.com/office/drawing/2014/main" id="{8E15EEAB-B92F-411B-1254-F9BFD5780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1557" y="2078214"/>
            <a:ext cx="4385733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0A861-487E-4A07-BBA7-57347ABD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51</a:t>
            </a:fld>
            <a:endParaRPr lang="en-GB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EFCCC9-A427-4A17-AD78-8824C9B4E07A}"/>
              </a:ext>
            </a:extLst>
          </p:cNvPr>
          <p:cNvSpPr txBox="1"/>
          <p:nvPr/>
        </p:nvSpPr>
        <p:spPr>
          <a:xfrm>
            <a:off x="5456583" y="424124"/>
            <a:ext cx="574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Quantification des atomes et énergie chimique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9FE34E-8651-41AB-9F08-956FE2001211}"/>
              </a:ext>
            </a:extLst>
          </p:cNvPr>
          <p:cNvSpPr txBox="1"/>
          <p:nvPr/>
        </p:nvSpPr>
        <p:spPr>
          <a:xfrm>
            <a:off x="2124074" y="1051628"/>
            <a:ext cx="8886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Dans leur état fondamental, les électrons occupent les couches d’énergie les plus basses. La dernière couche incomplète est la </a:t>
            </a:r>
            <a:r>
              <a:rPr lang="fr-FR" sz="1400" dirty="0">
                <a:solidFill>
                  <a:srgbClr val="FF0000"/>
                </a:solidFill>
              </a:rPr>
              <a:t>couche de valence</a:t>
            </a:r>
            <a:r>
              <a:rPr lang="fr-FR" sz="1400" dirty="0"/>
              <a:t>.</a:t>
            </a:r>
          </a:p>
          <a:p>
            <a:endParaRPr lang="fr-FR" sz="1400" dirty="0">
              <a:solidFill>
                <a:srgbClr val="FF000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Les réactions chimiques sont induites par des échanges d’électrons de valence. </a:t>
            </a:r>
            <a:r>
              <a:rPr lang="fr-FR" sz="1400" dirty="0"/>
              <a:t>Selon le principe que la stabilité maximum d’un atome intervient lorsque ses couches ont complètes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Les atomes ayant une couche de valence </a:t>
            </a:r>
            <a:r>
              <a:rPr lang="fr-FR" sz="1400" dirty="0">
                <a:solidFill>
                  <a:srgbClr val="FF0000"/>
                </a:solidFill>
              </a:rPr>
              <a:t>très incomplète </a:t>
            </a:r>
            <a:r>
              <a:rPr lang="fr-FR" sz="1400" dirty="0"/>
              <a:t>sont </a:t>
            </a:r>
            <a:r>
              <a:rPr lang="fr-FR" sz="1400" dirty="0">
                <a:solidFill>
                  <a:srgbClr val="FF0000"/>
                </a:solidFill>
              </a:rPr>
              <a:t>donneurs</a:t>
            </a:r>
            <a:r>
              <a:rPr lang="fr-FR" sz="1400" dirty="0"/>
              <a:t> d’électrons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Les atomes ayant une couche de valence </a:t>
            </a:r>
            <a:r>
              <a:rPr lang="fr-FR" sz="1400" dirty="0">
                <a:solidFill>
                  <a:srgbClr val="FF0000"/>
                </a:solidFill>
              </a:rPr>
              <a:t>presque complète </a:t>
            </a:r>
            <a:r>
              <a:rPr lang="fr-FR" sz="1400" dirty="0"/>
              <a:t>sont </a:t>
            </a:r>
            <a:r>
              <a:rPr lang="fr-FR" sz="1400" dirty="0">
                <a:solidFill>
                  <a:srgbClr val="FF0000"/>
                </a:solidFill>
              </a:rPr>
              <a:t>accepteurs</a:t>
            </a:r>
            <a:r>
              <a:rPr lang="fr-FR" sz="1400" dirty="0"/>
              <a:t> d’électrons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Les atomes ayant leurs couches </a:t>
            </a:r>
            <a:r>
              <a:rPr lang="fr-FR" sz="1400" dirty="0">
                <a:solidFill>
                  <a:srgbClr val="FF0000"/>
                </a:solidFill>
              </a:rPr>
              <a:t>complètes</a:t>
            </a:r>
            <a:r>
              <a:rPr lang="fr-FR" sz="1400" dirty="0"/>
              <a:t> sont </a:t>
            </a:r>
            <a:r>
              <a:rPr lang="fr-FR" sz="1400" dirty="0">
                <a:solidFill>
                  <a:srgbClr val="FF0000"/>
                </a:solidFill>
              </a:rPr>
              <a:t>inertes</a:t>
            </a:r>
            <a:r>
              <a:rPr lang="fr-FR" sz="1400" dirty="0"/>
              <a:t> chimiquement (gaz rares)</a:t>
            </a:r>
          </a:p>
        </p:txBody>
      </p:sp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id="{78064537-E315-47DA-93FD-1EF272EF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71" y="2926018"/>
            <a:ext cx="4354879" cy="18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AC9736-BCF2-419F-8994-50FC001A4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946" y="3149486"/>
            <a:ext cx="2905125" cy="15716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66F7AB2-39D2-40A1-8ED5-77E92430B152}"/>
              </a:ext>
            </a:extLst>
          </p:cNvPr>
          <p:cNvSpPr txBox="1"/>
          <p:nvPr/>
        </p:nvSpPr>
        <p:spPr>
          <a:xfrm>
            <a:off x="5762070" y="4718434"/>
            <a:ext cx="20383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: unamur.be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0EDD81-B983-4DD6-9EF6-94D90F520E6B}"/>
              </a:ext>
            </a:extLst>
          </p:cNvPr>
          <p:cNvSpPr txBox="1"/>
          <p:nvPr/>
        </p:nvSpPr>
        <p:spPr>
          <a:xfrm>
            <a:off x="5435148" y="5157588"/>
            <a:ext cx="346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Exemple : La molécule d’eau H</a:t>
            </a:r>
            <a:r>
              <a:rPr lang="fr-FR" sz="1200" baseline="-25000" dirty="0"/>
              <a:t>2</a:t>
            </a:r>
            <a:r>
              <a:rPr lang="fr-FR" sz="1200" dirty="0"/>
              <a:t>O </a:t>
            </a:r>
            <a:r>
              <a:rPr lang="fr-FR" sz="1200" dirty="0">
                <a:sym typeface="Wingdings" panose="05000000000000000000" pitchFamily="2" charset="2"/>
              </a:rPr>
              <a:t> Les 2 atomes d’hydrogène </a:t>
            </a:r>
            <a:r>
              <a:rPr lang="fr-FR" sz="1200" dirty="0">
                <a:solidFill>
                  <a:srgbClr val="00B050"/>
                </a:solidFill>
                <a:sym typeface="Wingdings" panose="05000000000000000000" pitchFamily="2" charset="2"/>
              </a:rPr>
              <a:t>H</a:t>
            </a:r>
            <a:r>
              <a:rPr lang="fr-FR" sz="1200" dirty="0">
                <a:sym typeface="Wingdings" panose="05000000000000000000" pitchFamily="2" charset="2"/>
              </a:rPr>
              <a:t> partagent leur électron de valence avec l’oxygène </a:t>
            </a:r>
            <a:r>
              <a:rPr lang="fr-FR" sz="1200" dirty="0">
                <a:highlight>
                  <a:srgbClr val="FFFF00"/>
                </a:highlight>
                <a:sym typeface="Wingdings" panose="05000000000000000000" pitchFamily="2" charset="2"/>
              </a:rPr>
              <a:t>O</a:t>
            </a:r>
            <a:r>
              <a:rPr lang="fr-FR" sz="1200" dirty="0">
                <a:sym typeface="Wingdings" panose="05000000000000000000" pitchFamily="2" charset="2"/>
              </a:rPr>
              <a:t> auquel il en manque 2</a:t>
            </a:r>
            <a:endParaRPr lang="fr-FR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EC5711F-5388-4185-BF8C-708B64D37AD2}"/>
              </a:ext>
            </a:extLst>
          </p:cNvPr>
          <p:cNvSpPr txBox="1"/>
          <p:nvPr/>
        </p:nvSpPr>
        <p:spPr>
          <a:xfrm>
            <a:off x="9041683" y="5500356"/>
            <a:ext cx="469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50"/>
                </a:solidFill>
              </a:rPr>
              <a:t>H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84EC40-7E25-4E43-8A07-BCAF65C3B15C}"/>
              </a:ext>
            </a:extLst>
          </p:cNvPr>
          <p:cNvGrpSpPr/>
          <p:nvPr/>
        </p:nvGrpSpPr>
        <p:grpSpPr>
          <a:xfrm>
            <a:off x="9041683" y="5152737"/>
            <a:ext cx="1075644" cy="624618"/>
            <a:chOff x="8255728" y="5509795"/>
            <a:chExt cx="1075644" cy="62461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70AC8D2-6057-4CAF-BB80-1F8B43361482}"/>
                </a:ext>
              </a:extLst>
            </p:cNvPr>
            <p:cNvSpPr/>
            <p:nvPr/>
          </p:nvSpPr>
          <p:spPr>
            <a:xfrm>
              <a:off x="8456669" y="5636868"/>
              <a:ext cx="134984" cy="16147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ACB0BE2-24F5-4483-8459-A77ACF13A281}"/>
                </a:ext>
              </a:extLst>
            </p:cNvPr>
            <p:cNvSpPr/>
            <p:nvPr/>
          </p:nvSpPr>
          <p:spPr>
            <a:xfrm>
              <a:off x="8993956" y="5638855"/>
              <a:ext cx="134984" cy="16147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90C996B-71B1-45FF-87E4-1A7D2BDFCFCB}"/>
                </a:ext>
              </a:extLst>
            </p:cNvPr>
            <p:cNvSpPr/>
            <p:nvPr/>
          </p:nvSpPr>
          <p:spPr>
            <a:xfrm>
              <a:off x="8524161" y="5637861"/>
              <a:ext cx="550816" cy="49238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09D4BA9-6C3B-438D-8074-69337D85698E}"/>
                </a:ext>
              </a:extLst>
            </p:cNvPr>
            <p:cNvSpPr txBox="1"/>
            <p:nvPr/>
          </p:nvSpPr>
          <p:spPr>
            <a:xfrm>
              <a:off x="8255728" y="5509795"/>
              <a:ext cx="469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B050"/>
                  </a:solidFill>
                </a:rPr>
                <a:t>H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8E84996-B8FC-48F0-B4E7-6E57D966A648}"/>
                </a:ext>
              </a:extLst>
            </p:cNvPr>
            <p:cNvSpPr txBox="1"/>
            <p:nvPr/>
          </p:nvSpPr>
          <p:spPr>
            <a:xfrm>
              <a:off x="8631222" y="5826636"/>
              <a:ext cx="274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505029-6C64-4198-B6BE-7019CFCB5E59}"/>
                </a:ext>
              </a:extLst>
            </p:cNvPr>
            <p:cNvSpPr txBox="1"/>
            <p:nvPr/>
          </p:nvSpPr>
          <p:spPr>
            <a:xfrm>
              <a:off x="8619691" y="5620986"/>
              <a:ext cx="522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- -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4FA08D9-6ACA-4F7B-A2F6-B8EB1D0A39B6}"/>
                </a:ext>
              </a:extLst>
            </p:cNvPr>
            <p:cNvSpPr txBox="1"/>
            <p:nvPr/>
          </p:nvSpPr>
          <p:spPr>
            <a:xfrm>
              <a:off x="8387842" y="5578360"/>
              <a:ext cx="41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+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230B146-35A9-465E-A3C0-7E23F565CD6E}"/>
                </a:ext>
              </a:extLst>
            </p:cNvPr>
            <p:cNvSpPr txBox="1"/>
            <p:nvPr/>
          </p:nvSpPr>
          <p:spPr>
            <a:xfrm>
              <a:off x="8917075" y="5600002"/>
              <a:ext cx="414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+</a:t>
              </a:r>
            </a:p>
          </p:txBody>
        </p:sp>
      </p:grpSp>
      <p:sp>
        <p:nvSpPr>
          <p:cNvPr id="21" name="Nuage 20">
            <a:extLst>
              <a:ext uri="{FF2B5EF4-FFF2-40B4-BE49-F238E27FC236}">
                <a16:creationId xmlns:a16="http://schemas.microsoft.com/office/drawing/2014/main" id="{AD0A8967-527D-3994-EDE2-6E914D9B9750}"/>
              </a:ext>
            </a:extLst>
          </p:cNvPr>
          <p:cNvSpPr/>
          <p:nvPr/>
        </p:nvSpPr>
        <p:spPr>
          <a:xfrm>
            <a:off x="2832874" y="4876048"/>
            <a:ext cx="2038362" cy="1202113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Énergie chimique</a:t>
            </a:r>
          </a:p>
        </p:txBody>
      </p:sp>
    </p:spTree>
    <p:extLst>
      <p:ext uri="{BB962C8B-B14F-4D97-AF65-F5344CB8AC3E}">
        <p14:creationId xmlns:p14="http://schemas.microsoft.com/office/powerpoint/2010/main" val="4035440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521C269-F092-7415-9A35-BB20C8A8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B79D1C-68E6-49B2-CE00-5B7BC772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52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FF56F0-53C0-752A-3179-77B22AD90896}"/>
              </a:ext>
            </a:extLst>
          </p:cNvPr>
          <p:cNvSpPr txBox="1"/>
          <p:nvPr/>
        </p:nvSpPr>
        <p:spPr>
          <a:xfrm>
            <a:off x="8439150" y="438150"/>
            <a:ext cx="286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Sa majesté le carbone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F35DEB99-9AC9-794B-2BAF-160DBAAC0477}"/>
              </a:ext>
            </a:extLst>
          </p:cNvPr>
          <p:cNvSpPr/>
          <p:nvPr/>
        </p:nvSpPr>
        <p:spPr>
          <a:xfrm>
            <a:off x="3723236" y="862488"/>
            <a:ext cx="1547592" cy="128442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4 trous dans la couche de valence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80AFB6A-E4E9-C621-51C3-A2BC44D36536}"/>
              </a:ext>
            </a:extLst>
          </p:cNvPr>
          <p:cNvSpPr txBox="1"/>
          <p:nvPr/>
        </p:nvSpPr>
        <p:spPr>
          <a:xfrm>
            <a:off x="1886350" y="2539723"/>
            <a:ext cx="3349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 + O</a:t>
            </a:r>
            <a:r>
              <a:rPr lang="fr-FR" sz="1400" baseline="-25000" dirty="0"/>
              <a:t>2</a:t>
            </a:r>
            <a:r>
              <a:rPr lang="fr-FR" sz="1400" dirty="0">
                <a:sym typeface="Wingdings" panose="05000000000000000000" pitchFamily="2" charset="2"/>
              </a:rPr>
              <a:t> CO</a:t>
            </a:r>
            <a:r>
              <a:rPr lang="fr-FR" sz="1400" baseline="-25000" dirty="0">
                <a:sym typeface="Wingdings" panose="05000000000000000000" pitchFamily="2" charset="2"/>
              </a:rPr>
              <a:t>2 </a:t>
            </a:r>
            <a:r>
              <a:rPr lang="fr-FR" sz="1400" dirty="0">
                <a:sym typeface="Wingdings" panose="05000000000000000000" pitchFamily="2" charset="2"/>
              </a:rPr>
              <a:t>Dioxyde de carbone</a:t>
            </a:r>
            <a:r>
              <a:rPr lang="fr-FR" sz="1400" baseline="-25000" dirty="0">
                <a:sym typeface="Wingdings" panose="05000000000000000000" pitchFamily="2" charset="2"/>
              </a:rPr>
              <a:t> </a:t>
            </a:r>
          </a:p>
          <a:p>
            <a:r>
              <a:rPr lang="fr-FR" sz="1400" dirty="0"/>
              <a:t>C + 2H</a:t>
            </a:r>
            <a:r>
              <a:rPr lang="fr-FR" sz="1400" baseline="-25000" dirty="0"/>
              <a:t>2</a:t>
            </a:r>
            <a:r>
              <a:rPr lang="fr-FR" sz="1400" dirty="0">
                <a:sym typeface="Wingdings" panose="05000000000000000000" pitchFamily="2" charset="2"/>
              </a:rPr>
              <a:t> CH</a:t>
            </a:r>
            <a:r>
              <a:rPr lang="fr-FR" sz="1400" baseline="-25000" dirty="0">
                <a:sym typeface="Wingdings" panose="05000000000000000000" pitchFamily="2" charset="2"/>
              </a:rPr>
              <a:t>4 </a:t>
            </a:r>
            <a:r>
              <a:rPr lang="fr-FR" sz="1400" dirty="0">
                <a:sym typeface="Wingdings" panose="05000000000000000000" pitchFamily="2" charset="2"/>
              </a:rPr>
              <a:t>Méthane</a:t>
            </a:r>
          </a:p>
          <a:p>
            <a:endParaRPr lang="fr-FR" baseline="-25000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B3296A7-B616-6B71-BC4B-C13378988538}"/>
              </a:ext>
            </a:extLst>
          </p:cNvPr>
          <p:cNvGrpSpPr/>
          <p:nvPr/>
        </p:nvGrpSpPr>
        <p:grpSpPr>
          <a:xfrm>
            <a:off x="2034987" y="4329645"/>
            <a:ext cx="2656604" cy="1391603"/>
            <a:chOff x="2034987" y="4329645"/>
            <a:chExt cx="2656604" cy="139160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64CD243-6503-A538-E9BA-0CB6719AE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249" b="21081"/>
            <a:stretch/>
          </p:blipFill>
          <p:spPr>
            <a:xfrm>
              <a:off x="2034988" y="4692428"/>
              <a:ext cx="2656603" cy="102882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8079CD8-4FB5-1B15-73ED-3DC5C473504D}"/>
                </a:ext>
              </a:extLst>
            </p:cNvPr>
            <p:cNvSpPr txBox="1"/>
            <p:nvPr/>
          </p:nvSpPr>
          <p:spPr>
            <a:xfrm>
              <a:off x="2034987" y="4329645"/>
              <a:ext cx="2088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Structure d’une protéine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A2A0CB32-5A13-0535-582D-90C9055C39EE}"/>
              </a:ext>
            </a:extLst>
          </p:cNvPr>
          <p:cNvSpPr txBox="1"/>
          <p:nvPr/>
        </p:nvSpPr>
        <p:spPr>
          <a:xfrm>
            <a:off x="6678706" y="5265740"/>
            <a:ext cx="4627469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Décarboner la Terre – Non</a:t>
            </a:r>
          </a:p>
          <a:p>
            <a:r>
              <a:rPr lang="fr-FR" sz="1600" dirty="0" err="1">
                <a:solidFill>
                  <a:srgbClr val="002060"/>
                </a:solidFill>
              </a:rPr>
              <a:t>Défossiliser</a:t>
            </a:r>
            <a:r>
              <a:rPr lang="fr-FR" sz="1600" dirty="0">
                <a:solidFill>
                  <a:srgbClr val="002060"/>
                </a:solidFill>
              </a:rPr>
              <a:t> l’économie - Oui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7B12CA-E460-53B5-C260-C05DC719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CD86B26-576E-863A-652E-86A9D2DE5A2C}"/>
              </a:ext>
            </a:extLst>
          </p:cNvPr>
          <p:cNvGrpSpPr/>
          <p:nvPr/>
        </p:nvGrpSpPr>
        <p:grpSpPr>
          <a:xfrm>
            <a:off x="5269538" y="1497126"/>
            <a:ext cx="6688079" cy="3550964"/>
            <a:chOff x="5269538" y="1497126"/>
            <a:chExt cx="6688079" cy="35509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E1AE9B3-ED0A-58EB-3BC8-198017C0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673"/>
            <a:stretch>
              <a:fillRect/>
            </a:stretch>
          </p:blipFill>
          <p:spPr>
            <a:xfrm>
              <a:off x="5770810" y="1497126"/>
              <a:ext cx="5681964" cy="3266389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53743A38-A5D3-107D-9608-CB34B01CA6A2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>
              <a:off x="5269538" y="1504702"/>
              <a:ext cx="4603124" cy="7427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15D5511-8A5D-CEAB-79DE-A4473EAD0EFD}"/>
                </a:ext>
              </a:extLst>
            </p:cNvPr>
            <p:cNvSpPr txBox="1"/>
            <p:nvPr/>
          </p:nvSpPr>
          <p:spPr>
            <a:xfrm>
              <a:off x="6400879" y="4771091"/>
              <a:ext cx="5556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hlinkClick r:id="rId4"/>
                </a:rPr>
                <a:t>Tableau périodique des éléments </a:t>
              </a:r>
              <a:r>
                <a:rPr lang="fr-FR" sz="900" dirty="0"/>
                <a:t>par Michka CC A-SA 3.0</a:t>
              </a:r>
              <a:endParaRPr lang="fr-FR" sz="1200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F5AB067-9E9A-8CAF-AE6C-80AEBCBC09E3}"/>
              </a:ext>
            </a:extLst>
          </p:cNvPr>
          <p:cNvGrpSpPr/>
          <p:nvPr/>
        </p:nvGrpSpPr>
        <p:grpSpPr>
          <a:xfrm>
            <a:off x="1932378" y="3217274"/>
            <a:ext cx="3042856" cy="960096"/>
            <a:chOff x="1932378" y="3217274"/>
            <a:chExt cx="3042856" cy="960096"/>
          </a:xfrm>
        </p:grpSpPr>
        <p:pic>
          <p:nvPicPr>
            <p:cNvPr id="4098" name="Picture 2" descr="undefined">
              <a:extLst>
                <a:ext uri="{FF2B5EF4-FFF2-40B4-BE49-F238E27FC236}">
                  <a16:creationId xmlns:a16="http://schemas.microsoft.com/office/drawing/2014/main" id="{6FAC3707-A19C-AA45-0E09-96D3F566B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354" y="3217274"/>
              <a:ext cx="1089880" cy="905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0D970A1-5A31-2462-1149-FAD55ACBCCC6}"/>
                </a:ext>
              </a:extLst>
            </p:cNvPr>
            <p:cNvGrpSpPr/>
            <p:nvPr/>
          </p:nvGrpSpPr>
          <p:grpSpPr>
            <a:xfrm>
              <a:off x="1932378" y="3302615"/>
              <a:ext cx="2159256" cy="874755"/>
              <a:chOff x="1932378" y="3302615"/>
              <a:chExt cx="2159256" cy="874755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396EEFE-5F77-5FA8-42F2-2DF814A43ACA}"/>
                  </a:ext>
                </a:extLst>
              </p:cNvPr>
              <p:cNvSpPr txBox="1"/>
              <p:nvPr/>
            </p:nvSpPr>
            <p:spPr>
              <a:xfrm>
                <a:off x="1932378" y="3302615"/>
                <a:ext cx="16544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Alcool éthylique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676DC91-7085-C070-7650-0A5D79428A05}"/>
                  </a:ext>
                </a:extLst>
              </p:cNvPr>
              <p:cNvSpPr txBox="1"/>
              <p:nvPr/>
            </p:nvSpPr>
            <p:spPr>
              <a:xfrm>
                <a:off x="3030444" y="3792649"/>
                <a:ext cx="1061190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Wikipédia </a:t>
                </a:r>
              </a:p>
              <a:p>
                <a:r>
                  <a:rPr lang="fr-FR" sz="800" dirty="0"/>
                  <a:t>Domaine public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47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8D53D-2F54-8AA1-228A-68F3BA7A2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5D8DA9C-3356-65CD-A168-C3F97B01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5456D1-5ECA-A249-5C53-03599677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E2C692-7591-8F16-33AE-9C97B8C83D01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01E8F1-2D1B-945D-7404-26EC88B6CB3A}"/>
              </a:ext>
            </a:extLst>
          </p:cNvPr>
          <p:cNvSpPr txBox="1"/>
          <p:nvPr/>
        </p:nvSpPr>
        <p:spPr>
          <a:xfrm>
            <a:off x="2508069" y="1227909"/>
            <a:ext cx="8839200" cy="387798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fission des noyaux lourds 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fusion des noyaux légers est source de l’énergie des étoiles (dont notre Soleil), avec la synthèse de tous les éléments constituant notre Univers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électromagnétiques, à longue portée entre charges électriques positives ou négatives, sont à l’origine des ondes électromagnétiques (radio, lumière, rayons X,…)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changements d’états des électrons dans les atomes ou les excitations collectives des molécules, sont à l’origine de l’absorption ou de l’émission d’ondes électromagnétiques (énergie radiative cohérente)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L’énergie chimique résulte des échanges d’électrons périphériques entre les atomes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8AC3E96-8E14-3C39-4133-E2A802FD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257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AD49D-2A8A-2B59-C695-1B8EE3C9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E215CCB-D22E-E28C-A980-44B3423F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42CB8D9-34D6-2C15-F1B7-408BD73B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9AC650-3A84-E665-8868-18EB19DB68C4}"/>
              </a:ext>
            </a:extLst>
          </p:cNvPr>
          <p:cNvSpPr txBox="1"/>
          <p:nvPr/>
        </p:nvSpPr>
        <p:spPr>
          <a:xfrm>
            <a:off x="2386414" y="3656033"/>
            <a:ext cx="4146375" cy="64633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L’énergie électromagnétique</a:t>
            </a:r>
          </a:p>
          <a:p>
            <a:pPr algn="ctr"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électrique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78A1AD-C742-5FF9-A8C7-EC70B9BB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34" y="2086302"/>
            <a:ext cx="6267231" cy="2231329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9B7B5F5-7B75-AD7C-2394-47D5B42A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6485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74ECC54-6341-4781-AA52-A2355DAB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6DA23C0-702B-4015-A61E-2A5C0A1B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55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9AE5ED-CD70-445D-8FAA-3803B0A9A93B}"/>
              </a:ext>
            </a:extLst>
          </p:cNvPr>
          <p:cNvSpPr txBox="1"/>
          <p:nvPr/>
        </p:nvSpPr>
        <p:spPr>
          <a:xfrm>
            <a:off x="7702792" y="357065"/>
            <a:ext cx="416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Modèle des métaux et isolants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06EF12-5EF0-4189-8BCC-8C6B8EFFC24E}"/>
              </a:ext>
            </a:extLst>
          </p:cNvPr>
          <p:cNvSpPr txBox="1"/>
          <p:nvPr/>
        </p:nvSpPr>
        <p:spPr>
          <a:xfrm>
            <a:off x="2247900" y="1225524"/>
            <a:ext cx="4864100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atomes d’un réseau cristallin régulier constituent un </a:t>
            </a:r>
            <a:r>
              <a:rPr lang="fr-FR" sz="1600" dirty="0">
                <a:solidFill>
                  <a:srgbClr val="FF0000"/>
                </a:solidFill>
              </a:rPr>
              <a:t>réseau de puits de potentiel </a:t>
            </a:r>
            <a:r>
              <a:rPr lang="fr-FR" sz="1600" dirty="0"/>
              <a:t>dont les niveaux d’énergie -dédoublés à l’infini- forment des </a:t>
            </a:r>
            <a:r>
              <a:rPr lang="fr-FR" sz="1600" dirty="0">
                <a:solidFill>
                  <a:srgbClr val="FF0000"/>
                </a:solidFill>
              </a:rPr>
              <a:t>bandes de niveaux « permis » </a:t>
            </a:r>
            <a:r>
              <a:rPr lang="fr-FR" sz="1600" dirty="0"/>
              <a:t>séparées par des zones sans niveaux (</a:t>
            </a:r>
            <a:r>
              <a:rPr lang="fr-FR" sz="1600" dirty="0">
                <a:solidFill>
                  <a:srgbClr val="FF0000"/>
                </a:solidFill>
              </a:rPr>
              <a:t>bandes</a:t>
            </a:r>
            <a:r>
              <a:rPr lang="fr-FR" sz="1600" dirty="0"/>
              <a:t> interdites)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A0404C8-1DC9-44FE-A155-CF0895EF9FD9}"/>
              </a:ext>
            </a:extLst>
          </p:cNvPr>
          <p:cNvCxnSpPr/>
          <p:nvPr/>
        </p:nvCxnSpPr>
        <p:spPr>
          <a:xfrm flipV="1">
            <a:off x="2247900" y="3302000"/>
            <a:ext cx="0" cy="2272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56A41CB7-F328-450F-9215-B61B598B7A04}"/>
              </a:ext>
            </a:extLst>
          </p:cNvPr>
          <p:cNvSpPr txBox="1"/>
          <p:nvPr/>
        </p:nvSpPr>
        <p:spPr>
          <a:xfrm>
            <a:off x="1701800" y="3302000"/>
            <a:ext cx="31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8F0C1E-1227-4E1B-973B-B2249F3ADA51}"/>
              </a:ext>
            </a:extLst>
          </p:cNvPr>
          <p:cNvSpPr/>
          <p:nvPr/>
        </p:nvSpPr>
        <p:spPr>
          <a:xfrm>
            <a:off x="2247899" y="4534130"/>
            <a:ext cx="1562095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A973B3-69B0-4DE5-A40E-6086E2012892}"/>
              </a:ext>
            </a:extLst>
          </p:cNvPr>
          <p:cNvSpPr/>
          <p:nvPr/>
        </p:nvSpPr>
        <p:spPr>
          <a:xfrm>
            <a:off x="2247899" y="4873005"/>
            <a:ext cx="1562095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6041B3-0585-4CCA-A26D-0C8C088C692E}"/>
              </a:ext>
            </a:extLst>
          </p:cNvPr>
          <p:cNvSpPr/>
          <p:nvPr/>
        </p:nvSpPr>
        <p:spPr>
          <a:xfrm>
            <a:off x="2247900" y="5284055"/>
            <a:ext cx="1562095" cy="17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244A7E-FD5A-4E6D-86EA-CEB1F00BD526}"/>
              </a:ext>
            </a:extLst>
          </p:cNvPr>
          <p:cNvSpPr/>
          <p:nvPr/>
        </p:nvSpPr>
        <p:spPr>
          <a:xfrm>
            <a:off x="2247896" y="3720473"/>
            <a:ext cx="1562095" cy="17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3A3EEF-ED1B-4A3E-9762-6A43662DA52B}"/>
              </a:ext>
            </a:extLst>
          </p:cNvPr>
          <p:cNvSpPr/>
          <p:nvPr/>
        </p:nvSpPr>
        <p:spPr>
          <a:xfrm>
            <a:off x="2247897" y="4067710"/>
            <a:ext cx="1562095" cy="177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arenthèse fermante 26">
            <a:extLst>
              <a:ext uri="{FF2B5EF4-FFF2-40B4-BE49-F238E27FC236}">
                <a16:creationId xmlns:a16="http://schemas.microsoft.com/office/drawing/2014/main" id="{2E6B99A7-0316-4BFA-98F0-FFBD2EF530F9}"/>
              </a:ext>
            </a:extLst>
          </p:cNvPr>
          <p:cNvSpPr/>
          <p:nvPr/>
        </p:nvSpPr>
        <p:spPr>
          <a:xfrm>
            <a:off x="3898894" y="4452487"/>
            <a:ext cx="139698" cy="112221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2932B5A-E8E8-46AF-B393-DB433051A9BB}"/>
              </a:ext>
            </a:extLst>
          </p:cNvPr>
          <p:cNvSpPr txBox="1"/>
          <p:nvPr/>
        </p:nvSpPr>
        <p:spPr>
          <a:xfrm>
            <a:off x="4038592" y="4824113"/>
            <a:ext cx="224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Bandes occupées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86EFF3C-F9C0-4061-BF28-38AAE8A610E3}"/>
              </a:ext>
            </a:extLst>
          </p:cNvPr>
          <p:cNvSpPr txBox="1"/>
          <p:nvPr/>
        </p:nvSpPr>
        <p:spPr>
          <a:xfrm>
            <a:off x="4095750" y="3918211"/>
            <a:ext cx="224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Bande vide ou partiellement occupée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0755D5A-161E-4964-991E-0ADE5B85BA36}"/>
              </a:ext>
            </a:extLst>
          </p:cNvPr>
          <p:cNvSpPr txBox="1"/>
          <p:nvPr/>
        </p:nvSpPr>
        <p:spPr>
          <a:xfrm>
            <a:off x="4057650" y="3653805"/>
            <a:ext cx="224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Bande vide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1CF5BB1-4E58-4FAD-AF4A-5E7BC879F87C}"/>
              </a:ext>
            </a:extLst>
          </p:cNvPr>
          <p:cNvSpPr txBox="1"/>
          <p:nvPr/>
        </p:nvSpPr>
        <p:spPr>
          <a:xfrm>
            <a:off x="6280142" y="4522448"/>
            <a:ext cx="2679700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Les électrons des bandes occupées sont liés et non mobiles </a:t>
            </a:r>
            <a:r>
              <a:rPr lang="fr-FR" sz="1400" dirty="0">
                <a:solidFill>
                  <a:srgbClr val="0070C0"/>
                </a:solidFill>
              </a:rPr>
              <a:t>– ils ne peuvent conduire le courant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8B79C66-92B9-4EC2-8437-03C1BDD04519}"/>
              </a:ext>
            </a:extLst>
          </p:cNvPr>
          <p:cNvSpPr txBox="1"/>
          <p:nvPr/>
        </p:nvSpPr>
        <p:spPr>
          <a:xfrm>
            <a:off x="6280142" y="3472894"/>
            <a:ext cx="2679700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Les électrons des bandes partiellement occupées sont mobiles </a:t>
            </a:r>
            <a:r>
              <a:rPr lang="fr-FR" sz="1400" dirty="0">
                <a:solidFill>
                  <a:srgbClr val="0070C0"/>
                </a:solidFill>
              </a:rPr>
              <a:t>et peuvent conduire le courant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F3770F9-E066-453B-9E40-3EC3A67A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7509835-194C-202E-581E-F94A6E289AD8}"/>
              </a:ext>
            </a:extLst>
          </p:cNvPr>
          <p:cNvGrpSpPr/>
          <p:nvPr/>
        </p:nvGrpSpPr>
        <p:grpSpPr>
          <a:xfrm>
            <a:off x="7804767" y="1287505"/>
            <a:ext cx="3226051" cy="1707718"/>
            <a:chOff x="7804767" y="1287505"/>
            <a:chExt cx="3226051" cy="170771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BC6E65-F66E-F1C3-1AC4-5DF51CCAD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4767" y="1287505"/>
              <a:ext cx="2903576" cy="146561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F2A85D5-1DF0-D6F4-29C9-909F238CCCCB}"/>
                </a:ext>
              </a:extLst>
            </p:cNvPr>
            <p:cNvSpPr txBox="1"/>
            <p:nvPr/>
          </p:nvSpPr>
          <p:spPr>
            <a:xfrm>
              <a:off x="8197811" y="2779779"/>
              <a:ext cx="28330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3"/>
                </a:rPr>
                <a:t>Bandes d’énergie dans les solides </a:t>
              </a:r>
              <a:r>
                <a:rPr lang="fr-FR" sz="800" dirty="0"/>
                <a:t>U. Le Mans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4AAC7B-C595-59BE-9109-0976255D289F}"/>
              </a:ext>
            </a:extLst>
          </p:cNvPr>
          <p:cNvGrpSpPr/>
          <p:nvPr/>
        </p:nvGrpSpPr>
        <p:grpSpPr>
          <a:xfrm>
            <a:off x="9256555" y="3694544"/>
            <a:ext cx="2290092" cy="1542606"/>
            <a:chOff x="9256555" y="3694544"/>
            <a:chExt cx="2290092" cy="1542606"/>
          </a:xfrm>
        </p:grpSpPr>
        <p:pic>
          <p:nvPicPr>
            <p:cNvPr id="6" name="Image 5">
              <a:hlinkClick r:id="rId4"/>
              <a:extLst>
                <a:ext uri="{FF2B5EF4-FFF2-40B4-BE49-F238E27FC236}">
                  <a16:creationId xmlns:a16="http://schemas.microsoft.com/office/drawing/2014/main" id="{A4053B93-E3DD-4034-8CEF-6BC3CFD20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6555" y="3694544"/>
              <a:ext cx="2283578" cy="127880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476873C-28C1-1085-4616-79386E9B2992}"/>
                </a:ext>
              </a:extLst>
            </p:cNvPr>
            <p:cNvSpPr txBox="1"/>
            <p:nvPr/>
          </p:nvSpPr>
          <p:spPr>
            <a:xfrm>
              <a:off x="9263069" y="5021706"/>
              <a:ext cx="22835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Métaux et isolants – </a:t>
              </a:r>
              <a:r>
                <a:rPr lang="fr-FR" sz="800" dirty="0">
                  <a:hlinkClick r:id="rId6"/>
                </a:rPr>
                <a:t>YouTube</a:t>
              </a:r>
              <a:r>
                <a:rPr lang="fr-FR" sz="800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1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/>
      <p:bldP spid="30" grpId="0"/>
      <p:bldP spid="31" grpId="0"/>
      <p:bldP spid="32" grpId="0" animBg="1"/>
      <p:bldP spid="3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A2069-C51D-20CE-4BAE-2E00BDE01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F48BA0-C745-65B1-BA0C-A737AA3E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A79AF5-653E-5B80-BA7B-AB73496B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56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8C29B4-FA3F-6C3D-122B-ED0EB9D7D0F6}"/>
              </a:ext>
            </a:extLst>
          </p:cNvPr>
          <p:cNvSpPr txBox="1"/>
          <p:nvPr/>
        </p:nvSpPr>
        <p:spPr>
          <a:xfrm>
            <a:off x="7702792" y="357065"/>
            <a:ext cx="416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Effet photoélectrique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61DADA28-0478-3580-840E-921594D3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B62E7961-8A44-B9A8-4219-8C25F20F0274}"/>
              </a:ext>
            </a:extLst>
          </p:cNvPr>
          <p:cNvGrpSpPr/>
          <p:nvPr/>
        </p:nvGrpSpPr>
        <p:grpSpPr>
          <a:xfrm>
            <a:off x="1855280" y="1035377"/>
            <a:ext cx="2115828" cy="2201374"/>
            <a:chOff x="1855280" y="1035377"/>
            <a:chExt cx="2115828" cy="2201374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8A63062-6EB7-5D74-0538-A8D03C6F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5280" y="1035377"/>
              <a:ext cx="1469214" cy="1597151"/>
            </a:xfrm>
            <a:prstGeom prst="rect">
              <a:avLst/>
            </a:prstGeom>
          </p:spPr>
        </p:pic>
        <p:sp>
          <p:nvSpPr>
            <p:cNvPr id="48" name="Flèche : double flèche verticale 47">
              <a:extLst>
                <a:ext uri="{FF2B5EF4-FFF2-40B4-BE49-F238E27FC236}">
                  <a16:creationId xmlns:a16="http://schemas.microsoft.com/office/drawing/2014/main" id="{BFE93A40-F5FC-3F70-CC5C-2C5B42D8A6FD}"/>
                </a:ext>
              </a:extLst>
            </p:cNvPr>
            <p:cNvSpPr/>
            <p:nvPr/>
          </p:nvSpPr>
          <p:spPr>
            <a:xfrm>
              <a:off x="2706190" y="1715589"/>
              <a:ext cx="45719" cy="200297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5BA05D74-254A-D317-2B68-303800CA949A}"/>
                </a:ext>
              </a:extLst>
            </p:cNvPr>
            <p:cNvSpPr txBox="1"/>
            <p:nvPr/>
          </p:nvSpPr>
          <p:spPr>
            <a:xfrm>
              <a:off x="2108837" y="2667364"/>
              <a:ext cx="186227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Isolant</a:t>
              </a:r>
              <a:r>
                <a:rPr lang="fr-FR" sz="1000" dirty="0"/>
                <a:t> : </a:t>
              </a:r>
            </a:p>
            <a:p>
              <a:r>
                <a:rPr lang="fr-FR" sz="1000" dirty="0"/>
                <a:t>bande de valence pleine</a:t>
              </a:r>
            </a:p>
            <a:p>
              <a:r>
                <a:rPr lang="fr-FR" sz="1000" dirty="0"/>
                <a:t> gap important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FF3C14B-B932-2D53-732E-B48C74684E37}"/>
              </a:ext>
            </a:extLst>
          </p:cNvPr>
          <p:cNvGrpSpPr/>
          <p:nvPr/>
        </p:nvGrpSpPr>
        <p:grpSpPr>
          <a:xfrm>
            <a:off x="3623447" y="940513"/>
            <a:ext cx="1934930" cy="2296238"/>
            <a:chOff x="3623447" y="940513"/>
            <a:chExt cx="1934930" cy="2296238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BD2E25D-B060-DA83-B947-8B2974471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447" y="940513"/>
              <a:ext cx="1592987" cy="1726851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605E5F8-7462-7B52-56E5-E39AA8BE513C}"/>
                </a:ext>
              </a:extLst>
            </p:cNvPr>
            <p:cNvSpPr txBox="1"/>
            <p:nvPr/>
          </p:nvSpPr>
          <p:spPr>
            <a:xfrm>
              <a:off x="3971108" y="2667364"/>
              <a:ext cx="1587269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Conducteur</a:t>
              </a:r>
              <a:r>
                <a:rPr lang="fr-FR" sz="1000" dirty="0"/>
                <a:t> : </a:t>
              </a:r>
            </a:p>
            <a:p>
              <a:r>
                <a:rPr lang="fr-FR" sz="1000" dirty="0"/>
                <a:t>bande de valence incomplète</a:t>
              </a:r>
            </a:p>
          </p:txBody>
        </p:sp>
        <p:sp>
          <p:nvSpPr>
            <p:cNvPr id="53" name="Flèche : double flèche verticale 52">
              <a:extLst>
                <a:ext uri="{FF2B5EF4-FFF2-40B4-BE49-F238E27FC236}">
                  <a16:creationId xmlns:a16="http://schemas.microsoft.com/office/drawing/2014/main" id="{D5792101-EED8-170E-38FC-BC6E2D5EC1DC}"/>
                </a:ext>
              </a:extLst>
            </p:cNvPr>
            <p:cNvSpPr/>
            <p:nvPr/>
          </p:nvSpPr>
          <p:spPr>
            <a:xfrm>
              <a:off x="4556761" y="1733803"/>
              <a:ext cx="45719" cy="200297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F87F9451-97D6-0E39-EB18-03DF4B624EC5}"/>
              </a:ext>
            </a:extLst>
          </p:cNvPr>
          <p:cNvGrpSpPr/>
          <p:nvPr/>
        </p:nvGrpSpPr>
        <p:grpSpPr>
          <a:xfrm>
            <a:off x="5232258" y="970662"/>
            <a:ext cx="1874262" cy="2389543"/>
            <a:chOff x="5756903" y="951921"/>
            <a:chExt cx="1866328" cy="2622672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D2906E88-9675-EB6F-24F0-9C307AA83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6903" y="951921"/>
              <a:ext cx="1753444" cy="1906131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6F40196-C0CC-FD97-C666-68BFC7E861B6}"/>
                </a:ext>
              </a:extLst>
            </p:cNvPr>
            <p:cNvSpPr txBox="1"/>
            <p:nvPr/>
          </p:nvSpPr>
          <p:spPr>
            <a:xfrm>
              <a:off x="6035962" y="2851318"/>
              <a:ext cx="1587269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Semiconducteur</a:t>
              </a:r>
              <a:r>
                <a:rPr lang="fr-FR" sz="1000" dirty="0"/>
                <a:t> : </a:t>
              </a:r>
            </a:p>
            <a:p>
              <a:r>
                <a:rPr lang="fr-FR" sz="1000" dirty="0"/>
                <a:t>bande de valence complète mais gap faible</a:t>
              </a:r>
            </a:p>
          </p:txBody>
        </p:sp>
        <p:sp>
          <p:nvSpPr>
            <p:cNvPr id="54" name="Flèche : double flèche verticale 53">
              <a:extLst>
                <a:ext uri="{FF2B5EF4-FFF2-40B4-BE49-F238E27FC236}">
                  <a16:creationId xmlns:a16="http://schemas.microsoft.com/office/drawing/2014/main" id="{C5A8038A-041C-82E4-A19C-31D26E550675}"/>
                </a:ext>
              </a:extLst>
            </p:cNvPr>
            <p:cNvSpPr/>
            <p:nvPr/>
          </p:nvSpPr>
          <p:spPr>
            <a:xfrm>
              <a:off x="7560850" y="1904987"/>
              <a:ext cx="50441" cy="141528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0D8406DC-5460-7FEE-E5D8-FDB99E15219C}"/>
              </a:ext>
            </a:extLst>
          </p:cNvPr>
          <p:cNvSpPr txBox="1"/>
          <p:nvPr/>
        </p:nvSpPr>
        <p:spPr>
          <a:xfrm>
            <a:off x="8681213" y="3048348"/>
            <a:ext cx="158726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</a:rPr>
              <a:t>Semiconducteur</a:t>
            </a:r>
            <a:r>
              <a:rPr lang="fr-FR" sz="1000" dirty="0"/>
              <a:t> : </a:t>
            </a:r>
          </a:p>
          <a:p>
            <a:r>
              <a:rPr lang="fr-FR" sz="1000" dirty="0"/>
              <a:t>Création facile de paire électron-trou</a:t>
            </a:r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81B3C508-54CC-8985-817D-F7F145B84649}"/>
              </a:ext>
            </a:extLst>
          </p:cNvPr>
          <p:cNvGrpSpPr/>
          <p:nvPr/>
        </p:nvGrpSpPr>
        <p:grpSpPr>
          <a:xfrm>
            <a:off x="8096987" y="761860"/>
            <a:ext cx="2221936" cy="2251025"/>
            <a:chOff x="8096987" y="761860"/>
            <a:chExt cx="2221936" cy="2251025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2C1DBDBD-3555-68DB-5DA3-53AF530F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6987" y="761860"/>
              <a:ext cx="2070711" cy="2251025"/>
            </a:xfrm>
            <a:prstGeom prst="rect">
              <a:avLst/>
            </a:prstGeom>
          </p:spPr>
        </p:pic>
        <p:sp>
          <p:nvSpPr>
            <p:cNvPr id="61" name="Flèche : double flèche verticale 60">
              <a:extLst>
                <a:ext uri="{FF2B5EF4-FFF2-40B4-BE49-F238E27FC236}">
                  <a16:creationId xmlns:a16="http://schemas.microsoft.com/office/drawing/2014/main" id="{B7488705-1480-59A5-F511-42DBD9C64B00}"/>
                </a:ext>
              </a:extLst>
            </p:cNvPr>
            <p:cNvSpPr/>
            <p:nvPr/>
          </p:nvSpPr>
          <p:spPr>
            <a:xfrm>
              <a:off x="10268482" y="1877461"/>
              <a:ext cx="50441" cy="141528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FE82AF5B-D2B1-8C3B-06D1-287561E7B89F}"/>
                </a:ext>
              </a:extLst>
            </p:cNvPr>
            <p:cNvSpPr/>
            <p:nvPr/>
          </p:nvSpPr>
          <p:spPr>
            <a:xfrm>
              <a:off x="9132342" y="1839010"/>
              <a:ext cx="71232" cy="457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Ellipse 63">
            <a:extLst>
              <a:ext uri="{FF2B5EF4-FFF2-40B4-BE49-F238E27FC236}">
                <a16:creationId xmlns:a16="http://schemas.microsoft.com/office/drawing/2014/main" id="{7B6AA2FD-59E1-5830-AD2F-E73173D7FCD8}"/>
              </a:ext>
            </a:extLst>
          </p:cNvPr>
          <p:cNvSpPr/>
          <p:nvPr/>
        </p:nvSpPr>
        <p:spPr>
          <a:xfrm>
            <a:off x="9132342" y="2093638"/>
            <a:ext cx="71232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lèche : droite 64">
            <a:extLst>
              <a:ext uri="{FF2B5EF4-FFF2-40B4-BE49-F238E27FC236}">
                <a16:creationId xmlns:a16="http://schemas.microsoft.com/office/drawing/2014/main" id="{A1C2EDC5-04BC-0BD1-4E8F-70EE287D3B7D}"/>
              </a:ext>
            </a:extLst>
          </p:cNvPr>
          <p:cNvSpPr/>
          <p:nvPr/>
        </p:nvSpPr>
        <p:spPr>
          <a:xfrm>
            <a:off x="7252457" y="2211977"/>
            <a:ext cx="1184365" cy="13933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57DC5B1-A2F6-64EE-758D-CF24BCF1213E}"/>
              </a:ext>
            </a:extLst>
          </p:cNvPr>
          <p:cNvSpPr txBox="1"/>
          <p:nvPr/>
        </p:nvSpPr>
        <p:spPr>
          <a:xfrm>
            <a:off x="2138067" y="5300754"/>
            <a:ext cx="36660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Ou introduire des impuretés (</a:t>
            </a:r>
            <a:r>
              <a:rPr lang="fr-FR" sz="1200" dirty="0">
                <a:solidFill>
                  <a:srgbClr val="FF0000"/>
                </a:solidFill>
              </a:rPr>
              <a:t>dopant</a:t>
            </a:r>
            <a:r>
              <a:rPr lang="fr-FR" sz="1200" dirty="0"/>
              <a:t>) pour modifier la structure de bandes </a:t>
            </a:r>
            <a:r>
              <a:rPr lang="fr-FR" sz="1200" dirty="0">
                <a:sym typeface="Wingdings" panose="05000000000000000000" pitchFamily="2" charset="2"/>
              </a:rPr>
              <a:t> </a:t>
            </a:r>
            <a:r>
              <a:rPr lang="fr-FR" sz="1200" dirty="0">
                <a:solidFill>
                  <a:srgbClr val="FF0000"/>
                </a:solidFill>
                <a:sym typeface="Wingdings" panose="05000000000000000000" pitchFamily="2" charset="2"/>
              </a:rPr>
              <a:t>transistor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CEB6EFD7-AD0A-F19C-A6AA-13D52F56483D}"/>
              </a:ext>
            </a:extLst>
          </p:cNvPr>
          <p:cNvSpPr txBox="1"/>
          <p:nvPr/>
        </p:nvSpPr>
        <p:spPr>
          <a:xfrm>
            <a:off x="2589887" y="3504233"/>
            <a:ext cx="2493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Effet </a:t>
            </a:r>
            <a:r>
              <a:rPr lang="fr-FR" sz="1600" dirty="0">
                <a:solidFill>
                  <a:srgbClr val="FF0000"/>
                </a:solidFill>
              </a:rPr>
              <a:t>photoélectrique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EB3F017-3871-8501-0723-CE3C8B2C243A}"/>
              </a:ext>
            </a:extLst>
          </p:cNvPr>
          <p:cNvGrpSpPr/>
          <p:nvPr/>
        </p:nvGrpSpPr>
        <p:grpSpPr>
          <a:xfrm>
            <a:off x="6218962" y="3784507"/>
            <a:ext cx="3383151" cy="2113386"/>
            <a:chOff x="6231671" y="3756128"/>
            <a:chExt cx="3383151" cy="2113386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C9D9A943-99A2-13F3-2290-2EED045A711B}"/>
                </a:ext>
              </a:extLst>
            </p:cNvPr>
            <p:cNvGrpSpPr/>
            <p:nvPr/>
          </p:nvGrpSpPr>
          <p:grpSpPr>
            <a:xfrm>
              <a:off x="6231671" y="3756128"/>
              <a:ext cx="3383151" cy="1726139"/>
              <a:chOff x="6231671" y="3756128"/>
              <a:chExt cx="3383151" cy="1726139"/>
            </a:xfrm>
          </p:grpSpPr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4F59BD6C-F22F-B3F9-3905-0D8371971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0793" y="3756128"/>
                <a:ext cx="1726139" cy="172613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71" name="Nuage 70">
                <a:extLst>
                  <a:ext uri="{FF2B5EF4-FFF2-40B4-BE49-F238E27FC236}">
                    <a16:creationId xmlns:a16="http://schemas.microsoft.com/office/drawing/2014/main" id="{33E74640-19A6-F27C-D5B4-69CF2F6D6EEA}"/>
                  </a:ext>
                </a:extLst>
              </p:cNvPr>
              <p:cNvSpPr/>
              <p:nvPr/>
            </p:nvSpPr>
            <p:spPr>
              <a:xfrm>
                <a:off x="6231671" y="3842787"/>
                <a:ext cx="1124917" cy="521321"/>
              </a:xfrm>
              <a:prstGeom prst="cloud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dirty="0"/>
                  <a:t>Photons</a:t>
                </a:r>
              </a:p>
              <a:p>
                <a:pPr algn="ctr"/>
                <a:r>
                  <a:rPr lang="fr-FR" sz="1000" dirty="0"/>
                  <a:t>(UV)</a:t>
                </a:r>
              </a:p>
            </p:txBody>
          </p:sp>
          <p:sp>
            <p:nvSpPr>
              <p:cNvPr id="72" name="Nuage 71">
                <a:extLst>
                  <a:ext uri="{FF2B5EF4-FFF2-40B4-BE49-F238E27FC236}">
                    <a16:creationId xmlns:a16="http://schemas.microsoft.com/office/drawing/2014/main" id="{656EF752-B2EE-0584-A519-2B94F12560A1}"/>
                  </a:ext>
                </a:extLst>
              </p:cNvPr>
              <p:cNvSpPr/>
              <p:nvPr/>
            </p:nvSpPr>
            <p:spPr>
              <a:xfrm>
                <a:off x="8436822" y="3966026"/>
                <a:ext cx="1178000" cy="521321"/>
              </a:xfrm>
              <a:prstGeom prst="cloud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0" dirty="0"/>
                  <a:t>électrons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2C191D8-577F-EB28-9C9A-2947D143857E}"/>
                </a:ext>
              </a:extLst>
            </p:cNvPr>
            <p:cNvSpPr txBox="1"/>
            <p:nvPr/>
          </p:nvSpPr>
          <p:spPr>
            <a:xfrm>
              <a:off x="7461183" y="5530960"/>
              <a:ext cx="13253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6"/>
                </a:rPr>
                <a:t>Effet photoélectrique </a:t>
              </a:r>
              <a:endParaRPr lang="fr-FR" sz="800" dirty="0"/>
            </a:p>
            <a:p>
              <a:r>
                <a:rPr lang="fr-FR" sz="800" dirty="0"/>
                <a:t> by Ponor CC By SA 4.0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68BAC9-84BE-2C9C-D7AA-12D30D3013F2}"/>
              </a:ext>
            </a:extLst>
          </p:cNvPr>
          <p:cNvGrpSpPr/>
          <p:nvPr/>
        </p:nvGrpSpPr>
        <p:grpSpPr>
          <a:xfrm>
            <a:off x="2693801" y="3979889"/>
            <a:ext cx="2111089" cy="1205550"/>
            <a:chOff x="2693801" y="3979889"/>
            <a:chExt cx="2111089" cy="12055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650DA0D-6C3F-1645-CF8C-18406BCED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3801" y="3979889"/>
              <a:ext cx="1726139" cy="115582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6C4C521-E631-8A33-F411-515CCFBAB5DD}"/>
                </a:ext>
              </a:extLst>
            </p:cNvPr>
            <p:cNvSpPr txBox="1"/>
            <p:nvPr/>
          </p:nvSpPr>
          <p:spPr>
            <a:xfrm rot="5400000">
              <a:off x="4057701" y="4438250"/>
              <a:ext cx="1155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8"/>
                </a:rPr>
                <a:t>Panneaux solaires</a:t>
              </a:r>
            </a:p>
            <a:p>
              <a:r>
                <a:rPr lang="fr-FR" sz="800" dirty="0">
                  <a:hlinkClick r:id="rId8"/>
                </a:rPr>
                <a:t> </a:t>
              </a:r>
              <a:r>
                <a:rPr lang="fr-FR" sz="800" dirty="0"/>
                <a:t>Source EDF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94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 animBg="1"/>
      <p:bldP spid="66" grpId="0"/>
      <p:bldP spid="6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AF045B0-1417-E497-1A10-0E9D4551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C653E7B-1E32-5C99-8289-F6F38B38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C0693F-BBB5-7003-5BF6-5126994A8B0B}"/>
              </a:ext>
            </a:extLst>
          </p:cNvPr>
          <p:cNvSpPr txBox="1"/>
          <p:nvPr/>
        </p:nvSpPr>
        <p:spPr>
          <a:xfrm>
            <a:off x="9529482" y="358588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Effet Joule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6F0C91-A3F5-30A5-3298-6E302B1CC935}"/>
              </a:ext>
            </a:extLst>
          </p:cNvPr>
          <p:cNvSpPr txBox="1"/>
          <p:nvPr/>
        </p:nvSpPr>
        <p:spPr>
          <a:xfrm>
            <a:off x="2330824" y="965196"/>
            <a:ext cx="6517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Pourquoi le courant électrique chauffe-t-il les fils conducteurs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31C608-DDC2-298F-E008-D02C93EF1BB8}"/>
              </a:ext>
            </a:extLst>
          </p:cNvPr>
          <p:cNvSpPr txBox="1"/>
          <p:nvPr/>
        </p:nvSpPr>
        <p:spPr>
          <a:xfrm>
            <a:off x="2411506" y="1528807"/>
            <a:ext cx="873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courant électrique : mouvement des électrons dans les solides </a:t>
            </a:r>
          </a:p>
          <a:p>
            <a:r>
              <a:rPr lang="fr-FR" sz="1200" dirty="0">
                <a:solidFill>
                  <a:srgbClr val="0070C0"/>
                </a:solidFill>
              </a:rPr>
              <a:t>Vitesse collective lente (40 cm/h pour une intensité de 1 A) + agitation thermique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6DD37D4-6289-54D4-EB29-52013E8229DE}"/>
              </a:ext>
            </a:extLst>
          </p:cNvPr>
          <p:cNvGrpSpPr/>
          <p:nvPr/>
        </p:nvGrpSpPr>
        <p:grpSpPr>
          <a:xfrm>
            <a:off x="7099739" y="2197487"/>
            <a:ext cx="3850033" cy="2311305"/>
            <a:chOff x="6096000" y="2321857"/>
            <a:chExt cx="3850033" cy="231130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3E93B5D-AB91-2115-DCC1-FEAAEA8A7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321857"/>
              <a:ext cx="3603812" cy="231130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08C0A4B-9482-50A3-5C37-D67F287AFBBD}"/>
                </a:ext>
              </a:extLst>
            </p:cNvPr>
            <p:cNvSpPr txBox="1"/>
            <p:nvPr/>
          </p:nvSpPr>
          <p:spPr>
            <a:xfrm rot="5400000">
              <a:off x="9119193" y="3368642"/>
              <a:ext cx="14074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</a:t>
              </a:r>
              <a:r>
                <a:rPr lang="fr-FR" sz="1000" dirty="0" err="1">
                  <a:hlinkClick r:id="rId3"/>
                </a:rPr>
                <a:t>Abclim</a:t>
              </a:r>
              <a:endParaRPr lang="fr-FR" sz="1000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47D44A3-EE45-F86B-EB46-7D263248C9D4}"/>
              </a:ext>
            </a:extLst>
          </p:cNvPr>
          <p:cNvGrpSpPr/>
          <p:nvPr/>
        </p:nvGrpSpPr>
        <p:grpSpPr>
          <a:xfrm>
            <a:off x="2473952" y="2177505"/>
            <a:ext cx="4285129" cy="1972591"/>
            <a:chOff x="2492188" y="2662161"/>
            <a:chExt cx="4285129" cy="1972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1EC0E05-FDF5-7179-5860-871F0B60F39E}"/>
                    </a:ext>
                  </a:extLst>
                </p:cNvPr>
                <p:cNvSpPr txBox="1"/>
                <p:nvPr/>
              </p:nvSpPr>
              <p:spPr>
                <a:xfrm>
                  <a:off x="2631450" y="2662162"/>
                  <a:ext cx="3935505" cy="14324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Résistance au courant </a:t>
                  </a:r>
                </a:p>
                <a:p>
                  <a:r>
                    <a:rPr lang="fr-FR" sz="1400" dirty="0"/>
                    <a:t>Les chocs avec les atomes du solide </a:t>
                  </a:r>
                </a:p>
                <a:p>
                  <a:r>
                    <a:rPr lang="fr-FR" sz="1400" dirty="0">
                      <a:sym typeface="Wingdings" panose="05000000000000000000" pitchFamily="2" charset="2"/>
                    </a:rPr>
                    <a:t> vibrations 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à"/>
                  </a:pPr>
                  <a:r>
                    <a:rPr lang="fr-FR" sz="1400" dirty="0">
                      <a:sym typeface="Wingdings" panose="05000000000000000000" pitchFamily="2" charset="2"/>
                    </a:rPr>
                    <a:t>transfert d’énergie au solide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𝑜h𝑚</m:t>
                            </m:r>
                          </m:e>
                        </m:d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</m:oMath>
                    </m:oMathPara>
                  </a14:m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1EC0E05-FDF5-7179-5860-871F0B60F3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450" y="2662162"/>
                  <a:ext cx="3935505" cy="1432425"/>
                </a:xfrm>
                <a:prstGeom prst="rect">
                  <a:avLst/>
                </a:prstGeom>
                <a:blipFill>
                  <a:blip r:embed="rId4"/>
                  <a:stretch>
                    <a:fillRect l="-930" t="-127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5072AFE-D707-FA35-9FC0-F2DE40A07155}"/>
                </a:ext>
              </a:extLst>
            </p:cNvPr>
            <p:cNvGrpSpPr/>
            <p:nvPr/>
          </p:nvGrpSpPr>
          <p:grpSpPr>
            <a:xfrm>
              <a:off x="3164542" y="3912321"/>
              <a:ext cx="1721224" cy="645880"/>
              <a:chOff x="3164542" y="3872753"/>
              <a:chExt cx="1721224" cy="628541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79A1790C-52B2-74F9-6292-2EE982DA15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2753" y="3872753"/>
                <a:ext cx="1013013" cy="1773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7A260A4-976E-48B5-440D-DAE06A76268D}"/>
                  </a:ext>
                </a:extLst>
              </p:cNvPr>
              <p:cNvSpPr txBox="1"/>
              <p:nvPr/>
            </p:nvSpPr>
            <p:spPr>
              <a:xfrm>
                <a:off x="3164542" y="4039629"/>
                <a:ext cx="137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Dépend du métal/isolant</a:t>
                </a:r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63F93CBE-4B94-1893-51C7-92F0ED7D6984}"/>
                </a:ext>
              </a:extLst>
            </p:cNvPr>
            <p:cNvGrpSpPr/>
            <p:nvPr/>
          </p:nvGrpSpPr>
          <p:grpSpPr>
            <a:xfrm>
              <a:off x="5195047" y="3578654"/>
              <a:ext cx="1582270" cy="284640"/>
              <a:chOff x="2953872" y="4039629"/>
              <a:chExt cx="1582270" cy="276999"/>
            </a:xfrm>
          </p:grpSpPr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056D3D3F-4CA7-04AB-D21F-4E9A48A081D5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 flipV="1">
                <a:off x="2953872" y="4148208"/>
                <a:ext cx="210670" cy="299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B00078-2D39-9870-811A-740567788583}"/>
                  </a:ext>
                </a:extLst>
              </p:cNvPr>
              <p:cNvSpPr txBox="1"/>
              <p:nvPr/>
            </p:nvSpPr>
            <p:spPr>
              <a:xfrm>
                <a:off x="3164542" y="4039629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Longueur du fil</a:t>
                </a:r>
              </a:p>
            </p:txBody>
          </p:sp>
        </p:grp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3BB9BF3-7ECF-9331-8181-D956C3B917D7}"/>
                </a:ext>
              </a:extLst>
            </p:cNvPr>
            <p:cNvGrpSpPr/>
            <p:nvPr/>
          </p:nvGrpSpPr>
          <p:grpSpPr>
            <a:xfrm>
              <a:off x="5195047" y="3963567"/>
              <a:ext cx="1582270" cy="594634"/>
              <a:chOff x="2953872" y="3737957"/>
              <a:chExt cx="1582270" cy="578671"/>
            </a:xfrm>
          </p:grpSpPr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9B455914-D69F-10FD-1780-DDBC6386A2CF}"/>
                  </a:ext>
                </a:extLst>
              </p:cNvPr>
              <p:cNvCxnSpPr>
                <a:cxnSpLocks/>
                <a:stCxn id="26" idx="1"/>
              </p:cNvCxnSpPr>
              <p:nvPr/>
            </p:nvCxnSpPr>
            <p:spPr>
              <a:xfrm flipH="1" flipV="1">
                <a:off x="2953872" y="3737957"/>
                <a:ext cx="210670" cy="4401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953AEC-2119-A4F0-0DEE-1E227582DC6E}"/>
                  </a:ext>
                </a:extLst>
              </p:cNvPr>
              <p:cNvSpPr txBox="1"/>
              <p:nvPr/>
            </p:nvSpPr>
            <p:spPr>
              <a:xfrm>
                <a:off x="3164542" y="4039629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section du fil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6CAD44-638C-F9A7-AAE1-1BE77711D6A2}"/>
                </a:ext>
              </a:extLst>
            </p:cNvPr>
            <p:cNvSpPr/>
            <p:nvPr/>
          </p:nvSpPr>
          <p:spPr>
            <a:xfrm>
              <a:off x="2492188" y="2662161"/>
              <a:ext cx="4285129" cy="19725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8C93C0B4-77EC-F279-BF9B-5A2871FA8568}"/>
              </a:ext>
            </a:extLst>
          </p:cNvPr>
          <p:cNvSpPr txBox="1"/>
          <p:nvPr/>
        </p:nvSpPr>
        <p:spPr>
          <a:xfrm>
            <a:off x="6833895" y="4678927"/>
            <a:ext cx="404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supraconducteurs </a:t>
            </a:r>
            <a:r>
              <a:rPr lang="fr-FR" sz="1400" dirty="0">
                <a:solidFill>
                  <a:srgbClr val="FF0000"/>
                </a:solidFill>
              </a:rPr>
              <a:t>R = 0</a:t>
            </a:r>
            <a:r>
              <a:rPr lang="fr-FR" sz="1400" dirty="0"/>
              <a:t> , en dessous d’un seuil de température </a:t>
            </a:r>
          </a:p>
          <a:p>
            <a:pPr algn="r"/>
            <a:r>
              <a:rPr lang="fr-FR" sz="1200" dirty="0"/>
              <a:t>Au CERN alliage Niobium-Titane 10 K (-263°C) 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D97D12DE-A9A1-8C7B-2940-F9744ED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5FF7FC2-E90E-0896-2DDC-E6EC569D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835" y="4406704"/>
            <a:ext cx="3032141" cy="13333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994D993-2F1A-1E50-AA3C-6CC303BE4C4F}"/>
              </a:ext>
            </a:extLst>
          </p:cNvPr>
          <p:cNvSpPr txBox="1"/>
          <p:nvPr/>
        </p:nvSpPr>
        <p:spPr>
          <a:xfrm>
            <a:off x="3212505" y="5740034"/>
            <a:ext cx="2174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hlinkClick r:id="rId6"/>
              </a:rPr>
              <a:t>Câble supraconducteur</a:t>
            </a:r>
            <a:r>
              <a:rPr lang="fr-FR" sz="800" dirty="0"/>
              <a:t> by </a:t>
            </a:r>
            <a:r>
              <a:rPr lang="fr-FR" sz="800" dirty="0">
                <a:hlinkClick r:id="rId7"/>
              </a:rPr>
              <a:t>Nexans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040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61E79-5857-948D-DBEB-C3F9E4229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E029998-B6FF-08D5-F554-CD1F4F4B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EBBF8DD-C640-5B55-D21F-AB8E2EE0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DF8BEA-C847-82F4-B0F9-484498383B95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1F610D-81CD-CD1C-087C-4EE432C10D25}"/>
              </a:ext>
            </a:extLst>
          </p:cNvPr>
          <p:cNvSpPr txBox="1"/>
          <p:nvPr/>
        </p:nvSpPr>
        <p:spPr>
          <a:xfrm>
            <a:off x="2508069" y="1227909"/>
            <a:ext cx="8839200" cy="415498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fission des noyaux lourds 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fusion des noyaux légers est source de l’énergie des étoiles (dont notre Soleil), avec la synthèse de tous les éléments constituant notre Univers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électromagnétiques, à longue portée entre charges électriques positives ou négatives, sont à l’origine des ondes électromagnétiques (radio, lumière, rayons X,…)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changements d’états des électrons dans les atomes ou les excitations collectives des molécules, sont à l’origine de l’absorption ou de l’émission d’ondes électromagnétiques (énergie radiative cohérente)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Dans les solides, les électrons se répartissent en bandes d’énergie ; lorsque la bande la plus énergétique n’est pas complète, le matériau est conducteur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764B2A2-09D6-84FA-66C0-F6059B19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3273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38DE9-EEF3-8381-E3B2-4BB9A5448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7E54CDB-D4F3-7C9F-2C1F-8D39FF009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755A2F-548F-2B97-BB8D-4C4F29AD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59</a:t>
            </a:fld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BC5430-9AD0-44DD-ABC9-58C17041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9412" y="6027797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C5BBF6-496F-C9A2-AA86-E61A2EF353E0}"/>
              </a:ext>
            </a:extLst>
          </p:cNvPr>
          <p:cNvSpPr/>
          <p:nvPr/>
        </p:nvSpPr>
        <p:spPr>
          <a:xfrm>
            <a:off x="4740675" y="1278384"/>
            <a:ext cx="3959441" cy="22194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Mur de Planck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07A5CF0-CC82-F222-9BDD-BAF428E57148}"/>
              </a:ext>
            </a:extLst>
          </p:cNvPr>
          <p:cNvCxnSpPr>
            <a:cxnSpLocks/>
          </p:cNvCxnSpPr>
          <p:nvPr/>
        </p:nvCxnSpPr>
        <p:spPr>
          <a:xfrm flipH="1">
            <a:off x="3773009" y="1500326"/>
            <a:ext cx="2947386" cy="11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CC848AF-38F9-C7A4-4E64-7AD3AD6968D5}"/>
              </a:ext>
            </a:extLst>
          </p:cNvPr>
          <p:cNvSpPr txBox="1"/>
          <p:nvPr/>
        </p:nvSpPr>
        <p:spPr>
          <a:xfrm>
            <a:off x="3318768" y="1952603"/>
            <a:ext cx="203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Boson de Higgs</a:t>
            </a:r>
          </a:p>
          <a:p>
            <a:r>
              <a:rPr lang="fr-FR" sz="1200" dirty="0"/>
              <a:t>Courbure espace-temps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B4296-9154-3E18-1225-61E77D9F66AB}"/>
              </a:ext>
            </a:extLst>
          </p:cNvPr>
          <p:cNvSpPr/>
          <p:nvPr/>
        </p:nvSpPr>
        <p:spPr>
          <a:xfrm>
            <a:off x="2756516" y="2627790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548906 w 2032987"/>
              <a:gd name="csY1" fmla="*/ 0 h 365125"/>
              <a:gd name="csX2" fmla="*/ 1057153 w 2032987"/>
              <a:gd name="csY2" fmla="*/ 0 h 365125"/>
              <a:gd name="csX3" fmla="*/ 1565400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24740 w 2032987"/>
              <a:gd name="csY6" fmla="*/ 365125 h 365125"/>
              <a:gd name="csX7" fmla="*/ 1016494 w 2032987"/>
              <a:gd name="csY7" fmla="*/ 365125 h 365125"/>
              <a:gd name="csX8" fmla="*/ 528577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89681" y="-8609"/>
                  <a:pt x="299091" y="31723"/>
                  <a:pt x="548906" y="0"/>
                </a:cubicBezTo>
                <a:cubicBezTo>
                  <a:pt x="798721" y="-31723"/>
                  <a:pt x="878911" y="26456"/>
                  <a:pt x="1057153" y="0"/>
                </a:cubicBezTo>
                <a:cubicBezTo>
                  <a:pt x="1235395" y="-26456"/>
                  <a:pt x="1333288" y="27260"/>
                  <a:pt x="1565400" y="0"/>
                </a:cubicBezTo>
                <a:cubicBezTo>
                  <a:pt x="1797512" y="-27260"/>
                  <a:pt x="1920986" y="25008"/>
                  <a:pt x="2032987" y="0"/>
                </a:cubicBezTo>
                <a:cubicBezTo>
                  <a:pt x="2060489" y="172324"/>
                  <a:pt x="1989641" y="252399"/>
                  <a:pt x="2032987" y="365125"/>
                </a:cubicBezTo>
                <a:cubicBezTo>
                  <a:pt x="1852366" y="392415"/>
                  <a:pt x="1656800" y="328744"/>
                  <a:pt x="1524740" y="365125"/>
                </a:cubicBezTo>
                <a:cubicBezTo>
                  <a:pt x="1392680" y="401506"/>
                  <a:pt x="1209860" y="359816"/>
                  <a:pt x="1016494" y="365125"/>
                </a:cubicBezTo>
                <a:cubicBezTo>
                  <a:pt x="823128" y="370434"/>
                  <a:pt x="739940" y="355429"/>
                  <a:pt x="528577" y="365125"/>
                </a:cubicBezTo>
                <a:cubicBezTo>
                  <a:pt x="317214" y="374821"/>
                  <a:pt x="158917" y="354088"/>
                  <a:pt x="0" y="365125"/>
                </a:cubicBezTo>
                <a:cubicBezTo>
                  <a:pt x="-21078" y="261496"/>
                  <a:pt x="41827" y="1536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31076" y="-50844"/>
                  <a:pt x="289995" y="31905"/>
                  <a:pt x="447257" y="0"/>
                </a:cubicBezTo>
                <a:cubicBezTo>
                  <a:pt x="604519" y="-31905"/>
                  <a:pt x="766963" y="50954"/>
                  <a:pt x="894514" y="0"/>
                </a:cubicBezTo>
                <a:cubicBezTo>
                  <a:pt x="1022065" y="-50954"/>
                  <a:pt x="1183831" y="39520"/>
                  <a:pt x="1402761" y="0"/>
                </a:cubicBezTo>
                <a:cubicBezTo>
                  <a:pt x="1621691" y="-39520"/>
                  <a:pt x="1762847" y="69644"/>
                  <a:pt x="2032987" y="0"/>
                </a:cubicBezTo>
                <a:cubicBezTo>
                  <a:pt x="2035108" y="122193"/>
                  <a:pt x="2011434" y="236031"/>
                  <a:pt x="2032987" y="365125"/>
                </a:cubicBezTo>
                <a:cubicBezTo>
                  <a:pt x="1857312" y="414210"/>
                  <a:pt x="1788827" y="335598"/>
                  <a:pt x="1585730" y="365125"/>
                </a:cubicBezTo>
                <a:cubicBezTo>
                  <a:pt x="1382633" y="394652"/>
                  <a:pt x="1246763" y="330707"/>
                  <a:pt x="1138473" y="365125"/>
                </a:cubicBezTo>
                <a:cubicBezTo>
                  <a:pt x="1030183" y="399543"/>
                  <a:pt x="807596" y="351509"/>
                  <a:pt x="589566" y="365125"/>
                </a:cubicBezTo>
                <a:cubicBezTo>
                  <a:pt x="371536" y="378741"/>
                  <a:pt x="134257" y="350740"/>
                  <a:pt x="0" y="365125"/>
                </a:cubicBezTo>
                <a:cubicBezTo>
                  <a:pt x="-36591" y="287451"/>
                  <a:pt x="43437" y="7325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Masse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Gravitation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728CACA-969E-D65F-13F3-5AF91F4926F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3577701" y="2992915"/>
            <a:ext cx="195309" cy="143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F064FDD-7982-12AD-AD99-A2E2F8B6DF60}"/>
                  </a:ext>
                </a:extLst>
              </p:cNvPr>
              <p:cNvSpPr/>
              <p:nvPr/>
            </p:nvSpPr>
            <p:spPr>
              <a:xfrm>
                <a:off x="2865267" y="4412503"/>
                <a:ext cx="1815484" cy="67702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Énergie cinétique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F064FDD-7982-12AD-AD99-A2E2F8B6DF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267" y="4412503"/>
                <a:ext cx="1815484" cy="677028"/>
              </a:xfrm>
              <a:prstGeom prst="rect">
                <a:avLst/>
              </a:prstGeom>
              <a:blipFill>
                <a:blip r:embed="rId3"/>
                <a:stretch>
                  <a:fillRect t="-87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69504F4-BA48-08D8-CD92-0EFD1D12554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13500" y="1500326"/>
            <a:ext cx="706896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53FF219-878A-E746-7345-377518064879}"/>
              </a:ext>
            </a:extLst>
          </p:cNvPr>
          <p:cNvSpPr/>
          <p:nvPr/>
        </p:nvSpPr>
        <p:spPr>
          <a:xfrm>
            <a:off x="5324428" y="2601968"/>
            <a:ext cx="2032987" cy="373589"/>
          </a:xfrm>
          <a:custGeom>
            <a:avLst/>
            <a:gdLst>
              <a:gd name="csX0" fmla="*/ 0 w 2032987"/>
              <a:gd name="csY0" fmla="*/ 0 h 373589"/>
              <a:gd name="csX1" fmla="*/ 548906 w 2032987"/>
              <a:gd name="csY1" fmla="*/ 0 h 373589"/>
              <a:gd name="csX2" fmla="*/ 996164 w 2032987"/>
              <a:gd name="csY2" fmla="*/ 0 h 373589"/>
              <a:gd name="csX3" fmla="*/ 1443421 w 2032987"/>
              <a:gd name="csY3" fmla="*/ 0 h 373589"/>
              <a:gd name="csX4" fmla="*/ 2032987 w 2032987"/>
              <a:gd name="csY4" fmla="*/ 0 h 373589"/>
              <a:gd name="csX5" fmla="*/ 2032987 w 2032987"/>
              <a:gd name="csY5" fmla="*/ 373589 h 373589"/>
              <a:gd name="csX6" fmla="*/ 1484081 w 2032987"/>
              <a:gd name="csY6" fmla="*/ 373589 h 373589"/>
              <a:gd name="csX7" fmla="*/ 996164 w 2032987"/>
              <a:gd name="csY7" fmla="*/ 373589 h 373589"/>
              <a:gd name="csX8" fmla="*/ 467587 w 2032987"/>
              <a:gd name="csY8" fmla="*/ 373589 h 373589"/>
              <a:gd name="csX9" fmla="*/ 0 w 2032987"/>
              <a:gd name="csY9" fmla="*/ 373589 h 373589"/>
              <a:gd name="csX10" fmla="*/ 0 w 2032987"/>
              <a:gd name="csY10" fmla="*/ 0 h 373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73589" fill="none" extrusionOk="0">
                <a:moveTo>
                  <a:pt x="0" y="0"/>
                </a:moveTo>
                <a:cubicBezTo>
                  <a:pt x="257020" y="-23938"/>
                  <a:pt x="391149" y="60650"/>
                  <a:pt x="548906" y="0"/>
                </a:cubicBezTo>
                <a:cubicBezTo>
                  <a:pt x="706663" y="-60650"/>
                  <a:pt x="858960" y="17360"/>
                  <a:pt x="996164" y="0"/>
                </a:cubicBezTo>
                <a:cubicBezTo>
                  <a:pt x="1133368" y="-17360"/>
                  <a:pt x="1316845" y="48996"/>
                  <a:pt x="1443421" y="0"/>
                </a:cubicBezTo>
                <a:cubicBezTo>
                  <a:pt x="1569997" y="-48996"/>
                  <a:pt x="1878097" y="66731"/>
                  <a:pt x="2032987" y="0"/>
                </a:cubicBezTo>
                <a:cubicBezTo>
                  <a:pt x="2054904" y="152774"/>
                  <a:pt x="2018613" y="263953"/>
                  <a:pt x="2032987" y="373589"/>
                </a:cubicBezTo>
                <a:cubicBezTo>
                  <a:pt x="1831253" y="412006"/>
                  <a:pt x="1621010" y="312388"/>
                  <a:pt x="1484081" y="373589"/>
                </a:cubicBezTo>
                <a:cubicBezTo>
                  <a:pt x="1347152" y="434790"/>
                  <a:pt x="1179384" y="346658"/>
                  <a:pt x="996164" y="373589"/>
                </a:cubicBezTo>
                <a:cubicBezTo>
                  <a:pt x="812944" y="400520"/>
                  <a:pt x="711838" y="327692"/>
                  <a:pt x="467587" y="373589"/>
                </a:cubicBezTo>
                <a:cubicBezTo>
                  <a:pt x="223336" y="419486"/>
                  <a:pt x="220517" y="332702"/>
                  <a:pt x="0" y="373589"/>
                </a:cubicBezTo>
                <a:cubicBezTo>
                  <a:pt x="-43734" y="214014"/>
                  <a:pt x="20850" y="80602"/>
                  <a:pt x="0" y="0"/>
                </a:cubicBezTo>
                <a:close/>
              </a:path>
              <a:path w="2032987" h="373589" stroke="0" extrusionOk="0">
                <a:moveTo>
                  <a:pt x="0" y="0"/>
                </a:moveTo>
                <a:cubicBezTo>
                  <a:pt x="198351" y="-35651"/>
                  <a:pt x="264471" y="33055"/>
                  <a:pt x="467587" y="0"/>
                </a:cubicBezTo>
                <a:cubicBezTo>
                  <a:pt x="670703" y="-33055"/>
                  <a:pt x="746084" y="35853"/>
                  <a:pt x="935174" y="0"/>
                </a:cubicBezTo>
                <a:cubicBezTo>
                  <a:pt x="1124264" y="-35853"/>
                  <a:pt x="1255121" y="37486"/>
                  <a:pt x="1463751" y="0"/>
                </a:cubicBezTo>
                <a:cubicBezTo>
                  <a:pt x="1672381" y="-37486"/>
                  <a:pt x="1893077" y="46539"/>
                  <a:pt x="2032987" y="0"/>
                </a:cubicBezTo>
                <a:cubicBezTo>
                  <a:pt x="2073816" y="88023"/>
                  <a:pt x="2010323" y="220053"/>
                  <a:pt x="2032987" y="373589"/>
                </a:cubicBezTo>
                <a:cubicBezTo>
                  <a:pt x="1920127" y="383060"/>
                  <a:pt x="1630477" y="354841"/>
                  <a:pt x="1484081" y="373589"/>
                </a:cubicBezTo>
                <a:cubicBezTo>
                  <a:pt x="1337685" y="392337"/>
                  <a:pt x="1208337" y="371685"/>
                  <a:pt x="935174" y="373589"/>
                </a:cubicBezTo>
                <a:cubicBezTo>
                  <a:pt x="662011" y="375493"/>
                  <a:pt x="437196" y="329910"/>
                  <a:pt x="0" y="373589"/>
                </a:cubicBezTo>
                <a:cubicBezTo>
                  <a:pt x="-40990" y="236788"/>
                  <a:pt x="3962" y="98477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extLst>
              <a:ext uri="{C807C97D-BFC1-408E-A445-0C87EB9F89A2}">
                <ask:lineSketchStyleProps xmlns:ask="http://schemas.microsoft.com/office/drawing/2018/sketchyshapes" sd="31343488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Interactions nucléaires forte &amp; faible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781B2C7-503B-B910-A64C-D98B49B1D39F}"/>
              </a:ext>
            </a:extLst>
          </p:cNvPr>
          <p:cNvSpPr txBox="1"/>
          <p:nvPr/>
        </p:nvSpPr>
        <p:spPr>
          <a:xfrm>
            <a:off x="6013500" y="1960655"/>
            <a:ext cx="124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Gluons</a:t>
            </a:r>
          </a:p>
          <a:p>
            <a:r>
              <a:rPr lang="fr-FR" sz="1200" dirty="0"/>
              <a:t>        Bosons W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C5CF706-331B-F6D4-F59F-2D1D4696C3E9}"/>
              </a:ext>
            </a:extLst>
          </p:cNvPr>
          <p:cNvSpPr/>
          <p:nvPr/>
        </p:nvSpPr>
        <p:spPr>
          <a:xfrm>
            <a:off x="7806432" y="2641105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447257 w 2032987"/>
              <a:gd name="csY1" fmla="*/ 0 h 365125"/>
              <a:gd name="csX2" fmla="*/ 955504 w 2032987"/>
              <a:gd name="csY2" fmla="*/ 0 h 365125"/>
              <a:gd name="csX3" fmla="*/ 1402761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45070 w 2032987"/>
              <a:gd name="csY6" fmla="*/ 365125 h 365125"/>
              <a:gd name="csX7" fmla="*/ 1077483 w 2032987"/>
              <a:gd name="csY7" fmla="*/ 365125 h 365125"/>
              <a:gd name="csX8" fmla="*/ 609896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55511" y="-21758"/>
                  <a:pt x="262639" y="29810"/>
                  <a:pt x="447257" y="0"/>
                </a:cubicBezTo>
                <a:cubicBezTo>
                  <a:pt x="631875" y="-29810"/>
                  <a:pt x="719615" y="8118"/>
                  <a:pt x="955504" y="0"/>
                </a:cubicBezTo>
                <a:cubicBezTo>
                  <a:pt x="1191393" y="-8118"/>
                  <a:pt x="1216689" y="9028"/>
                  <a:pt x="1402761" y="0"/>
                </a:cubicBezTo>
                <a:cubicBezTo>
                  <a:pt x="1588833" y="-9028"/>
                  <a:pt x="1874410" y="68303"/>
                  <a:pt x="2032987" y="0"/>
                </a:cubicBezTo>
                <a:cubicBezTo>
                  <a:pt x="2061808" y="117982"/>
                  <a:pt x="2029908" y="223098"/>
                  <a:pt x="2032987" y="365125"/>
                </a:cubicBezTo>
                <a:cubicBezTo>
                  <a:pt x="1816453" y="412722"/>
                  <a:pt x="1738176" y="333854"/>
                  <a:pt x="1545070" y="365125"/>
                </a:cubicBezTo>
                <a:cubicBezTo>
                  <a:pt x="1351964" y="396396"/>
                  <a:pt x="1281443" y="316710"/>
                  <a:pt x="1077483" y="365125"/>
                </a:cubicBezTo>
                <a:cubicBezTo>
                  <a:pt x="873523" y="413540"/>
                  <a:pt x="835542" y="344819"/>
                  <a:pt x="609896" y="365125"/>
                </a:cubicBezTo>
                <a:cubicBezTo>
                  <a:pt x="384250" y="385431"/>
                  <a:pt x="261106" y="302563"/>
                  <a:pt x="0" y="365125"/>
                </a:cubicBezTo>
                <a:cubicBezTo>
                  <a:pt x="-34601" y="243788"/>
                  <a:pt x="31180" y="1183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21983" y="-51018"/>
                  <a:pt x="255490" y="354"/>
                  <a:pt x="447257" y="0"/>
                </a:cubicBezTo>
                <a:cubicBezTo>
                  <a:pt x="639024" y="-354"/>
                  <a:pt x="774640" y="15815"/>
                  <a:pt x="894514" y="0"/>
                </a:cubicBezTo>
                <a:cubicBezTo>
                  <a:pt x="1014388" y="-15815"/>
                  <a:pt x="1291363" y="23731"/>
                  <a:pt x="1423091" y="0"/>
                </a:cubicBezTo>
                <a:cubicBezTo>
                  <a:pt x="1554819" y="-23731"/>
                  <a:pt x="1858696" y="69259"/>
                  <a:pt x="2032987" y="0"/>
                </a:cubicBezTo>
                <a:cubicBezTo>
                  <a:pt x="2056026" y="146875"/>
                  <a:pt x="2021126" y="195117"/>
                  <a:pt x="2032987" y="365125"/>
                </a:cubicBezTo>
                <a:cubicBezTo>
                  <a:pt x="1812084" y="417003"/>
                  <a:pt x="1749818" y="308666"/>
                  <a:pt x="1545070" y="365125"/>
                </a:cubicBezTo>
                <a:cubicBezTo>
                  <a:pt x="1340322" y="421584"/>
                  <a:pt x="1257718" y="335338"/>
                  <a:pt x="1016494" y="365125"/>
                </a:cubicBezTo>
                <a:cubicBezTo>
                  <a:pt x="775270" y="394912"/>
                  <a:pt x="655563" y="331905"/>
                  <a:pt x="508247" y="365125"/>
                </a:cubicBezTo>
                <a:cubicBezTo>
                  <a:pt x="360931" y="398345"/>
                  <a:pt x="136989" y="350551"/>
                  <a:pt x="0" y="365125"/>
                </a:cubicBezTo>
                <a:cubicBezTo>
                  <a:pt x="-6542" y="274354"/>
                  <a:pt x="25978" y="15992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35431965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Électromagnétisme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ED8EA90-A2B8-C14B-A208-1F3314036CC0}"/>
              </a:ext>
            </a:extLst>
          </p:cNvPr>
          <p:cNvCxnSpPr>
            <a:cxnSpLocks/>
            <a:stCxn id="9" idx="2"/>
            <a:endCxn id="51" idx="0"/>
          </p:cNvCxnSpPr>
          <p:nvPr/>
        </p:nvCxnSpPr>
        <p:spPr>
          <a:xfrm>
            <a:off x="6720396" y="1500326"/>
            <a:ext cx="2102530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90079797-55E0-1D91-D681-5F9940C895D6}"/>
              </a:ext>
            </a:extLst>
          </p:cNvPr>
          <p:cNvSpPr txBox="1"/>
          <p:nvPr/>
        </p:nvSpPr>
        <p:spPr>
          <a:xfrm>
            <a:off x="7572652" y="1982594"/>
            <a:ext cx="949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Photons 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DCBBB1CA-EBC0-6C3C-60EB-368E688A0DBA}"/>
              </a:ext>
            </a:extLst>
          </p:cNvPr>
          <p:cNvSpPr/>
          <p:nvPr/>
        </p:nvSpPr>
        <p:spPr>
          <a:xfrm>
            <a:off x="2352581" y="2507464"/>
            <a:ext cx="7670308" cy="615910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Nuage 76">
            <a:extLst>
              <a:ext uri="{FF2B5EF4-FFF2-40B4-BE49-F238E27FC236}">
                <a16:creationId xmlns:a16="http://schemas.microsoft.com/office/drawing/2014/main" id="{8DFF4DCD-5473-AF88-A409-DFD312FC129F}"/>
              </a:ext>
            </a:extLst>
          </p:cNvPr>
          <p:cNvSpPr/>
          <p:nvPr/>
        </p:nvSpPr>
        <p:spPr>
          <a:xfrm>
            <a:off x="8956883" y="1683877"/>
            <a:ext cx="2001913" cy="918091"/>
          </a:xfrm>
          <a:prstGeom prst="cloud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 interactions fondamentales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FAF532F-7A9C-6B8D-3138-621FA1804A8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20395" y="1500326"/>
            <a:ext cx="1" cy="110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2386120-CB2E-9241-1497-4607962DB773}"/>
              </a:ext>
            </a:extLst>
          </p:cNvPr>
          <p:cNvSpPr txBox="1"/>
          <p:nvPr/>
        </p:nvSpPr>
        <p:spPr>
          <a:xfrm>
            <a:off x="7622240" y="276546"/>
            <a:ext cx="345285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Où est l’énergie calorifique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0517231-EAF8-0F03-10D4-CDE48A75F802}"/>
              </a:ext>
            </a:extLst>
          </p:cNvPr>
          <p:cNvSpPr txBox="1"/>
          <p:nvPr/>
        </p:nvSpPr>
        <p:spPr>
          <a:xfrm>
            <a:off x="5351755" y="5357674"/>
            <a:ext cx="566252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Seule énergie non liée à une interaction fondamentale</a:t>
            </a:r>
            <a:endParaRPr lang="fr-FR" sz="16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12" name="Nuage 11">
            <a:extLst>
              <a:ext uri="{FF2B5EF4-FFF2-40B4-BE49-F238E27FC236}">
                <a16:creationId xmlns:a16="http://schemas.microsoft.com/office/drawing/2014/main" id="{B6D2B4E2-68CB-6F28-B0FC-BAAF2BDCC883}"/>
              </a:ext>
            </a:extLst>
          </p:cNvPr>
          <p:cNvSpPr/>
          <p:nvPr/>
        </p:nvSpPr>
        <p:spPr>
          <a:xfrm>
            <a:off x="5276378" y="3468599"/>
            <a:ext cx="2339788" cy="1340045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Calorifique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Énergie cinétique désordonnée des atomes et molécules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5D429A9-E75F-F5F1-5972-8CCD19753C9D}"/>
              </a:ext>
            </a:extLst>
          </p:cNvPr>
          <p:cNvCxnSpPr>
            <a:cxnSpLocks/>
          </p:cNvCxnSpPr>
          <p:nvPr/>
        </p:nvCxnSpPr>
        <p:spPr>
          <a:xfrm>
            <a:off x="5408052" y="3362711"/>
            <a:ext cx="312922" cy="406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978B91F-E699-6224-79A6-3F906794C3C0}"/>
              </a:ext>
            </a:extLst>
          </p:cNvPr>
          <p:cNvCxnSpPr/>
          <p:nvPr/>
        </p:nvCxnSpPr>
        <p:spPr>
          <a:xfrm>
            <a:off x="5047224" y="3966946"/>
            <a:ext cx="493898" cy="211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82D76B8-E707-5BA4-8D10-3EB471F17D96}"/>
              </a:ext>
            </a:extLst>
          </p:cNvPr>
          <p:cNvCxnSpPr>
            <a:cxnSpLocks/>
          </p:cNvCxnSpPr>
          <p:nvPr/>
        </p:nvCxnSpPr>
        <p:spPr>
          <a:xfrm flipH="1">
            <a:off x="7123527" y="3362711"/>
            <a:ext cx="303677" cy="358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A7F6FAD-86E8-DFE6-D526-8B71E92DDF6A}"/>
              </a:ext>
            </a:extLst>
          </p:cNvPr>
          <p:cNvCxnSpPr>
            <a:cxnSpLocks/>
          </p:cNvCxnSpPr>
          <p:nvPr/>
        </p:nvCxnSpPr>
        <p:spPr>
          <a:xfrm flipH="1">
            <a:off x="6337296" y="3199570"/>
            <a:ext cx="169909" cy="447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FAA3-D1DA-A370-9867-CD6DED407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452945-C786-39F3-1301-E0ED55C5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6708B0-19DF-2BA3-179A-68B7D4A1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98CB2B-E5A2-D1F7-C5FB-B35D87012D7D}"/>
              </a:ext>
            </a:extLst>
          </p:cNvPr>
          <p:cNvSpPr txBox="1"/>
          <p:nvPr/>
        </p:nvSpPr>
        <p:spPr>
          <a:xfrm>
            <a:off x="7417654" y="357065"/>
            <a:ext cx="409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aux origines de l’univers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A562D34-A4BE-0821-96AD-3DED94880F7F}"/>
              </a:ext>
            </a:extLst>
          </p:cNvPr>
          <p:cNvGrpSpPr/>
          <p:nvPr/>
        </p:nvGrpSpPr>
        <p:grpSpPr>
          <a:xfrm>
            <a:off x="2303982" y="963741"/>
            <a:ext cx="5750572" cy="3074617"/>
            <a:chOff x="2960143" y="1275742"/>
            <a:chExt cx="6271713" cy="3251460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3F2BADCB-917D-DB9C-F29C-9C827D363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" t="38280" r="-139" b="-276"/>
            <a:stretch/>
          </p:blipFill>
          <p:spPr>
            <a:xfrm>
              <a:off x="2960143" y="1275742"/>
              <a:ext cx="6271713" cy="300037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1068D0B-8803-D862-3FFD-6A1F699B0D77}"/>
                </a:ext>
              </a:extLst>
            </p:cNvPr>
            <p:cNvSpPr txBox="1"/>
            <p:nvPr/>
          </p:nvSpPr>
          <p:spPr>
            <a:xfrm>
              <a:off x="2960143" y="4280981"/>
              <a:ext cx="5867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4"/>
                </a:rPr>
                <a:t>Histoire de l’Univers </a:t>
              </a:r>
              <a:r>
                <a:rPr lang="fr-FR" sz="1000" dirty="0"/>
                <a:t>- Par National Science </a:t>
              </a:r>
              <a:r>
                <a:rPr lang="fr-FR" sz="1000" dirty="0" err="1"/>
                <a:t>Foundation</a:t>
              </a:r>
              <a:endParaRPr lang="fr-FR" sz="1000" dirty="0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92DE3436-F2C5-FFAB-5654-4259B90A2FA4}"/>
              </a:ext>
            </a:extLst>
          </p:cNvPr>
          <p:cNvSpPr txBox="1"/>
          <p:nvPr/>
        </p:nvSpPr>
        <p:spPr>
          <a:xfrm>
            <a:off x="8242538" y="1559493"/>
            <a:ext cx="329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4 forces (sources d’énergie) dans l’Univers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La gravitation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Les 2 forces nucléaires (forte et faible)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L’électromagnétisme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86E55D6C-FD15-7D65-EA8C-3E059B5E9C14}"/>
              </a:ext>
            </a:extLst>
          </p:cNvPr>
          <p:cNvSpPr/>
          <p:nvPr/>
        </p:nvSpPr>
        <p:spPr>
          <a:xfrm flipV="1">
            <a:off x="1532623" y="1621881"/>
            <a:ext cx="130712" cy="2645215"/>
          </a:xfrm>
          <a:prstGeom prst="arc">
            <a:avLst/>
          </a:prstGeom>
          <a:ln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B99F57-FF07-3B7E-6B58-20B090F3DD0D}"/>
              </a:ext>
            </a:extLst>
          </p:cNvPr>
          <p:cNvSpPr/>
          <p:nvPr/>
        </p:nvSpPr>
        <p:spPr>
          <a:xfrm rot="910794">
            <a:off x="2752467" y="2184576"/>
            <a:ext cx="45719" cy="2147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B143E0-C53D-C1F9-EF27-2895D01D0F7F}"/>
              </a:ext>
            </a:extLst>
          </p:cNvPr>
          <p:cNvSpPr/>
          <p:nvPr/>
        </p:nvSpPr>
        <p:spPr>
          <a:xfrm rot="20216494">
            <a:off x="3519637" y="2109592"/>
            <a:ext cx="45719" cy="22619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Nuage 9">
            <a:extLst>
              <a:ext uri="{FF2B5EF4-FFF2-40B4-BE49-F238E27FC236}">
                <a16:creationId xmlns:a16="http://schemas.microsoft.com/office/drawing/2014/main" id="{D335F125-3DF9-C69E-6440-08E3A3142E10}"/>
              </a:ext>
            </a:extLst>
          </p:cNvPr>
          <p:cNvSpPr/>
          <p:nvPr/>
        </p:nvSpPr>
        <p:spPr>
          <a:xfrm>
            <a:off x="2648497" y="2003765"/>
            <a:ext cx="400594" cy="37446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8BB1CF-697F-FE5F-206F-6D92A1929471}"/>
              </a:ext>
            </a:extLst>
          </p:cNvPr>
          <p:cNvSpPr txBox="1"/>
          <p:nvPr/>
        </p:nvSpPr>
        <p:spPr>
          <a:xfrm>
            <a:off x="6769437" y="4203323"/>
            <a:ext cx="38231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Ère de Planck</a:t>
            </a:r>
          </a:p>
          <a:p>
            <a:r>
              <a:rPr lang="fr-FR" sz="1400" dirty="0"/>
              <a:t>- une « force » unique dans un milieu extrêmement dense et chaud</a:t>
            </a:r>
          </a:p>
          <a:p>
            <a:r>
              <a:rPr lang="fr-FR" dirty="0">
                <a:solidFill>
                  <a:srgbClr val="0070C0"/>
                </a:solidFill>
              </a:rPr>
              <a:t>Ensuite</a:t>
            </a:r>
          </a:p>
          <a:p>
            <a:r>
              <a:rPr lang="fr-FR" sz="1400" dirty="0"/>
              <a:t>Les 4 forces se différencient pour donner les formes actuelles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02A7459-FC2C-A833-1C6C-7EC76F59A6ED}"/>
              </a:ext>
            </a:extLst>
          </p:cNvPr>
          <p:cNvSpPr txBox="1"/>
          <p:nvPr/>
        </p:nvSpPr>
        <p:spPr>
          <a:xfrm>
            <a:off x="6769437" y="5894259"/>
            <a:ext cx="4660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Wikipédia : </a:t>
            </a:r>
            <a:r>
              <a:rPr lang="fr-FR" sz="1000" dirty="0">
                <a:hlinkClick r:id="rId5"/>
              </a:rPr>
              <a:t>Histoire et chronologie de l’Univers</a:t>
            </a:r>
            <a:endParaRPr lang="fr-FR" sz="1000" dirty="0"/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7F9CF29A-11C2-A747-9781-8C531305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08D0520-09F4-E7D6-46A9-D88498A26191}"/>
              </a:ext>
            </a:extLst>
          </p:cNvPr>
          <p:cNvGrpSpPr/>
          <p:nvPr/>
        </p:nvGrpSpPr>
        <p:grpSpPr>
          <a:xfrm>
            <a:off x="2460736" y="4225310"/>
            <a:ext cx="3375145" cy="1923957"/>
            <a:chOff x="2460736" y="4225310"/>
            <a:chExt cx="3375145" cy="192395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357658B-36E3-F726-B064-D5C0F33F2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69"/>
            <a:stretch/>
          </p:blipFill>
          <p:spPr>
            <a:xfrm>
              <a:off x="2460736" y="4300114"/>
              <a:ext cx="3091545" cy="18356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B54D8F6-AAA4-D348-994E-1C15F6C12BA6}"/>
                </a:ext>
              </a:extLst>
            </p:cNvPr>
            <p:cNvSpPr txBox="1"/>
            <p:nvPr/>
          </p:nvSpPr>
          <p:spPr>
            <a:xfrm rot="5400000">
              <a:off x="4758486" y="5071873"/>
              <a:ext cx="192395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b="0" i="0" dirty="0" err="1">
                  <a:effectLst/>
                  <a:latin typeface="helvetica" panose="020B0604020202020204" pitchFamily="34" charset="0"/>
                  <a:hlinkClick r:id="rId7"/>
                </a:rPr>
                <a:t>Culturesciencesphysique-ens-lyon</a:t>
              </a:r>
              <a:endParaRPr lang="fr-FR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76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DD8B5A-8869-2F3F-59F0-B28D1D60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4B24F9-CB8B-2863-9819-F3A58AEC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C289A4F-0C4C-46DE-AE10-E5A4A5D9D299}"/>
                  </a:ext>
                </a:extLst>
              </p:cNvPr>
              <p:cNvSpPr txBox="1"/>
              <p:nvPr/>
            </p:nvSpPr>
            <p:spPr>
              <a:xfrm>
                <a:off x="2010543" y="1142673"/>
                <a:ext cx="5207770" cy="235192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Formalisée au milieu du XIXème siècle par JC Maxwell pour l’étude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des gaz chauds.</a:t>
                </a:r>
              </a:p>
              <a:p>
                <a:r>
                  <a:rPr lang="fr-FR" sz="1600" dirty="0"/>
                  <a:t>À la suite des chocs, les molécules ont une vitesse aléatoire déterminée par une loi de probabilité</a:t>
                </a:r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dirty="0"/>
              </a:p>
              <a:p>
                <a:r>
                  <a:rPr lang="fr-FR" dirty="0"/>
                  <a:t>qui ne dépend que de la température </a:t>
                </a:r>
                <a:r>
                  <a:rPr lang="fr-FR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fr-FR" i="1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fr-FR" sz="1400" dirty="0"/>
                  <a:t>(m est la masse des particules et </a:t>
                </a:r>
                <a:r>
                  <a:rPr lang="fr-FR" sz="1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fr-FR" sz="14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fr-FR" sz="1400" dirty="0"/>
                  <a:t> une constante)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C289A4F-0C4C-46DE-AE10-E5A4A5D9D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43" y="1142673"/>
                <a:ext cx="5207770" cy="2351926"/>
              </a:xfrm>
              <a:prstGeom prst="rect">
                <a:avLst/>
              </a:prstGeom>
              <a:blipFill>
                <a:blip r:embed="rId2"/>
                <a:stretch>
                  <a:fillRect l="-935" t="-51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FDC7BB2C-D004-BFD8-D632-E3F81294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374" y="1149629"/>
            <a:ext cx="1247649" cy="1559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96C1846-EC1C-2E3A-18B2-04DE0484E827}"/>
                  </a:ext>
                </a:extLst>
              </p:cNvPr>
              <p:cNvSpPr txBox="1"/>
              <p:nvPr/>
            </p:nvSpPr>
            <p:spPr>
              <a:xfrm>
                <a:off x="2010543" y="3918632"/>
                <a:ext cx="5207770" cy="1147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</a:rPr>
                  <a:t>Température </a:t>
                </a:r>
                <a:r>
                  <a:rPr lang="fr-FR" sz="1400" dirty="0"/>
                  <a:t>liée à la vitesse moyenne des molécules </a:t>
                </a:r>
                <a:endParaRPr lang="fr-FR" sz="1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  <a:p>
                <a:r>
                  <a:rPr lang="fr-FR" sz="1400" dirty="0">
                    <a:solidFill>
                      <a:srgbClr val="FF0000"/>
                    </a:solidFill>
                  </a:rPr>
                  <a:t>Chaleur</a:t>
                </a:r>
                <a:r>
                  <a:rPr lang="fr-FR" sz="1400" dirty="0"/>
                  <a:t> = énergie cinétique des molécules (mouvement désordonné)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96C1846-EC1C-2E3A-18B2-04DE0484E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43" y="3918632"/>
                <a:ext cx="5207770" cy="1147686"/>
              </a:xfrm>
              <a:prstGeom prst="rect">
                <a:avLst/>
              </a:prstGeom>
              <a:blipFill>
                <a:blip r:embed="rId5"/>
                <a:stretch>
                  <a:fillRect l="-351" t="-1596" b="-42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>
            <a:extLst>
              <a:ext uri="{FF2B5EF4-FFF2-40B4-BE49-F238E27FC236}">
                <a16:creationId xmlns:a16="http://schemas.microsoft.com/office/drawing/2014/main" id="{DB99577F-A002-4EDF-096B-C9A689451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178" y="2844352"/>
            <a:ext cx="4000187" cy="280013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4FB70FF-680C-DF61-FDA0-D1DFE396569F}"/>
              </a:ext>
            </a:extLst>
          </p:cNvPr>
          <p:cNvSpPr txBox="1"/>
          <p:nvPr/>
        </p:nvSpPr>
        <p:spPr>
          <a:xfrm>
            <a:off x="7145214" y="5626607"/>
            <a:ext cx="44501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Distribution de la norme de la vitesse de molécules d'oxygène, à −100 °C, 20 °C et 600 °C</a:t>
            </a:r>
            <a:r>
              <a:rPr lang="fr-FR" sz="900" dirty="0"/>
              <a:t> (</a:t>
            </a:r>
            <a:r>
              <a:rPr lang="fr-FR" sz="900" dirty="0">
                <a:hlinkClick r:id="rId7"/>
              </a:rPr>
              <a:t>Wikipédia</a:t>
            </a:r>
            <a:r>
              <a:rPr lang="fr-FR" sz="900" dirty="0"/>
              <a:t> CC By-SA </a:t>
            </a:r>
            <a:r>
              <a:rPr lang="fr-FR" sz="900" dirty="0" err="1"/>
              <a:t>unported</a:t>
            </a:r>
            <a:r>
              <a:rPr lang="fr-FR" sz="900" dirty="0"/>
              <a:t> 3.0)</a:t>
            </a:r>
            <a:endParaRPr lang="fr-FR" sz="11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B78DDA-CCA5-BFC8-B040-B241E60F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6636A-D6F1-6F38-B7A4-5C3D79BCA5AD}"/>
              </a:ext>
            </a:extLst>
          </p:cNvPr>
          <p:cNvSpPr txBox="1"/>
          <p:nvPr/>
        </p:nvSpPr>
        <p:spPr>
          <a:xfrm>
            <a:off x="8009401" y="343012"/>
            <a:ext cx="345285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Qu’est-ce que la chaleur ?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14643EE-7C26-38FD-8B76-B7B5B37A93AC}"/>
              </a:ext>
            </a:extLst>
          </p:cNvPr>
          <p:cNvGrpSpPr/>
          <p:nvPr/>
        </p:nvGrpSpPr>
        <p:grpSpPr>
          <a:xfrm>
            <a:off x="7443277" y="1003367"/>
            <a:ext cx="2157922" cy="1845128"/>
            <a:chOff x="7443277" y="1003367"/>
            <a:chExt cx="2157922" cy="184512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105E390-4A8E-84F5-A18D-85226D116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532" y="1142673"/>
              <a:ext cx="1785667" cy="1566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184D824-BF06-8E1B-BED1-7101D8C458B9}"/>
                </a:ext>
              </a:extLst>
            </p:cNvPr>
            <p:cNvSpPr txBox="1"/>
            <p:nvPr/>
          </p:nvSpPr>
          <p:spPr>
            <a:xfrm rot="16200000">
              <a:off x="6689990" y="1756654"/>
              <a:ext cx="1845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9"/>
                </a:rPr>
                <a:t>Collision de molécules d’un gaz</a:t>
              </a:r>
              <a:r>
                <a:rPr lang="fr-FR" sz="800" dirty="0"/>
                <a:t> by </a:t>
              </a:r>
              <a:r>
                <a:rPr lang="fr-FR" sz="800" dirty="0" err="1"/>
                <a:t>A.Greg</a:t>
              </a:r>
              <a:r>
                <a:rPr lang="fr-FR" sz="800" dirty="0"/>
                <a:t> - Public </a:t>
              </a:r>
              <a:r>
                <a:rPr lang="fr-FR" sz="800" dirty="0" err="1"/>
                <a:t>domain</a:t>
              </a:r>
              <a:endParaRPr lang="fr-FR" sz="800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48D1A225-01D2-738D-C2CE-C81C91AACC5A}"/>
              </a:ext>
            </a:extLst>
          </p:cNvPr>
          <p:cNvSpPr txBox="1"/>
          <p:nvPr/>
        </p:nvSpPr>
        <p:spPr>
          <a:xfrm rot="5400000">
            <a:off x="10616004" y="1851581"/>
            <a:ext cx="1692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hlinkClick r:id="rId10"/>
              </a:rPr>
              <a:t>J.C. Maxwell </a:t>
            </a:r>
            <a:r>
              <a:rPr lang="fr-FR" sz="800" dirty="0"/>
              <a:t>– Public </a:t>
            </a:r>
            <a:r>
              <a:rPr lang="fr-FR" sz="800" dirty="0" err="1"/>
              <a:t>domain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4516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D5A6-BE14-E62D-F805-B0FCDA74F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6C75F4-4F39-3D91-945E-9E9F7123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7E8C01-42B3-2528-A3DD-2DCAC2ED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61</a:t>
            </a:fld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26A789F-0637-AC11-6C67-7B794B9AA601}"/>
              </a:ext>
            </a:extLst>
          </p:cNvPr>
          <p:cNvGrpSpPr/>
          <p:nvPr/>
        </p:nvGrpSpPr>
        <p:grpSpPr>
          <a:xfrm>
            <a:off x="2373565" y="1935497"/>
            <a:ext cx="3088890" cy="1692616"/>
            <a:chOff x="7596399" y="1210789"/>
            <a:chExt cx="3612981" cy="208233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0E282A-659A-88C4-C485-DBFD76E129CB}"/>
                </a:ext>
              </a:extLst>
            </p:cNvPr>
            <p:cNvGrpSpPr/>
            <p:nvPr/>
          </p:nvGrpSpPr>
          <p:grpSpPr>
            <a:xfrm>
              <a:off x="7644649" y="1210789"/>
              <a:ext cx="3564731" cy="2082330"/>
              <a:chOff x="7644649" y="1147759"/>
              <a:chExt cx="3564731" cy="2082330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632F7DD3-A0F7-421A-74FF-ED148052ED9B}"/>
                  </a:ext>
                </a:extLst>
              </p:cNvPr>
              <p:cNvGrpSpPr/>
              <p:nvPr/>
            </p:nvGrpSpPr>
            <p:grpSpPr>
              <a:xfrm>
                <a:off x="7644649" y="1147759"/>
                <a:ext cx="3465840" cy="1586126"/>
                <a:chOff x="3311478" y="1219827"/>
                <a:chExt cx="5712899" cy="2753351"/>
              </a:xfrm>
            </p:grpSpPr>
            <p:pic>
              <p:nvPicPr>
                <p:cNvPr id="11" name="Picture 4" descr="undefined">
                  <a:extLst>
                    <a:ext uri="{FF2B5EF4-FFF2-40B4-BE49-F238E27FC236}">
                      <a16:creationId xmlns:a16="http://schemas.microsoft.com/office/drawing/2014/main" id="{24CFE065-72A6-B79A-0718-A8B220B366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8713" y="1219827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6" descr="undefined">
                  <a:extLst>
                    <a:ext uri="{FF2B5EF4-FFF2-40B4-BE49-F238E27FC236}">
                      <a16:creationId xmlns:a16="http://schemas.microsoft.com/office/drawing/2014/main" id="{E72EAF44-E571-1509-6FC9-674DCB7550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5802" y="1323976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8" descr="undefined">
                  <a:extLst>
                    <a:ext uri="{FF2B5EF4-FFF2-40B4-BE49-F238E27FC236}">
                      <a16:creationId xmlns:a16="http://schemas.microsoft.com/office/drawing/2014/main" id="{C3695096-E640-AEB1-E7B8-CEC20B84E5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4200" y="1334754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0" descr="undefined">
                  <a:extLst>
                    <a:ext uri="{FF2B5EF4-FFF2-40B4-BE49-F238E27FC236}">
                      <a16:creationId xmlns:a16="http://schemas.microsoft.com/office/drawing/2014/main" id="{DED30702-3834-ECF0-BE69-BB0A294AF1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1478" y="2533650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12" descr="undefined">
                  <a:extLst>
                    <a:ext uri="{FF2B5EF4-FFF2-40B4-BE49-F238E27FC236}">
                      <a16:creationId xmlns:a16="http://schemas.microsoft.com/office/drawing/2014/main" id="{D85F3085-5584-D410-9EF2-0A99A60AC2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7801" y="2544428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14" descr="undefined">
                  <a:extLst>
                    <a:ext uri="{FF2B5EF4-FFF2-40B4-BE49-F238E27FC236}">
                      <a16:creationId xmlns:a16="http://schemas.microsoft.com/office/drawing/2014/main" id="{60BB9918-8194-7EF3-6AFE-34CC3A4A60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4127" y="2533650"/>
                  <a:ext cx="2000250" cy="1428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CD664AD-7EE6-3312-AE52-C71B7BE5D306}"/>
                  </a:ext>
                </a:extLst>
              </p:cNvPr>
              <p:cNvSpPr txBox="1"/>
              <p:nvPr/>
            </p:nvSpPr>
            <p:spPr>
              <a:xfrm>
                <a:off x="7740039" y="2775721"/>
                <a:ext cx="3469341" cy="454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hlinkClick r:id="rId8"/>
                  </a:rPr>
                  <a:t>Modes de vibration d’une molécule </a:t>
                </a:r>
                <a:r>
                  <a:rPr lang="fr-FR" sz="900" dirty="0"/>
                  <a:t>– by TB </a:t>
                </a:r>
                <a:r>
                  <a:rPr lang="fr-FR" sz="900" dirty="0" err="1"/>
                  <a:t>Paolini</a:t>
                </a:r>
                <a:r>
                  <a:rPr lang="fr-FR" sz="900" dirty="0"/>
                  <a:t> – Public </a:t>
                </a:r>
                <a:r>
                  <a:rPr lang="fr-FR" sz="900" dirty="0" err="1"/>
                  <a:t>domain</a:t>
                </a:r>
                <a:endParaRPr lang="fr-FR" sz="900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C5027-AEFC-15C0-7B49-405AAAA971EC}"/>
                </a:ext>
              </a:extLst>
            </p:cNvPr>
            <p:cNvSpPr/>
            <p:nvPr/>
          </p:nvSpPr>
          <p:spPr>
            <a:xfrm>
              <a:off x="7596399" y="1217395"/>
              <a:ext cx="3612981" cy="20358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052806F-6288-5806-115C-74C2FDBE74AB}"/>
              </a:ext>
            </a:extLst>
          </p:cNvPr>
          <p:cNvSpPr txBox="1"/>
          <p:nvPr/>
        </p:nvSpPr>
        <p:spPr>
          <a:xfrm>
            <a:off x="5697192" y="2087768"/>
            <a:ext cx="3578341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monde de l’infiniment petit est agité de </a:t>
            </a:r>
            <a:r>
              <a:rPr lang="fr-FR" sz="1600" dirty="0">
                <a:solidFill>
                  <a:srgbClr val="FF0000"/>
                </a:solidFill>
              </a:rPr>
              <a:t>mouvements désordonnés</a:t>
            </a:r>
            <a:r>
              <a:rPr lang="fr-FR" sz="1600" dirty="0"/>
              <a:t> dont l’énergie (quantifiée) ne dépend que de la température.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9EF3FD-03C2-4F3E-1077-413AF82C24F1}"/>
              </a:ext>
            </a:extLst>
          </p:cNvPr>
          <p:cNvSpPr txBox="1"/>
          <p:nvPr/>
        </p:nvSpPr>
        <p:spPr>
          <a:xfrm>
            <a:off x="2295939" y="1256416"/>
            <a:ext cx="87563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Généralisation de la théorie des gaz (Maxwell-Boltzmann) à tous les corps chauds </a:t>
            </a:r>
          </a:p>
          <a:p>
            <a:pPr algn="ctr"/>
            <a:r>
              <a:rPr lang="fr-FR" sz="1600" dirty="0"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le corps noir (</a:t>
            </a:r>
            <a:r>
              <a:rPr lang="fr-FR" sz="1400" dirty="0"/>
              <a:t>qui absorbe toutes les longueurs d’onde) 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2C93705-DC1F-95C9-0AC6-99640C0E0C61}"/>
              </a:ext>
            </a:extLst>
          </p:cNvPr>
          <p:cNvGrpSpPr/>
          <p:nvPr/>
        </p:nvGrpSpPr>
        <p:grpSpPr>
          <a:xfrm>
            <a:off x="2295939" y="3969832"/>
            <a:ext cx="4141786" cy="1602662"/>
            <a:chOff x="2297728" y="4143829"/>
            <a:chExt cx="4141786" cy="1602662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127DC7C-888B-2D55-8C81-A90F7B8625E7}"/>
                </a:ext>
              </a:extLst>
            </p:cNvPr>
            <p:cNvSpPr txBox="1"/>
            <p:nvPr/>
          </p:nvSpPr>
          <p:spPr>
            <a:xfrm>
              <a:off x="2297728" y="4143829"/>
              <a:ext cx="41417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Un corps « noir » à une température T émet des ondes électromagnétiques dans tout le spectre (Loi de Planck):  </a:t>
              </a:r>
            </a:p>
            <a:p>
              <a:endParaRPr lang="fr-FR" sz="1600" dirty="0"/>
            </a:p>
            <a:p>
              <a:endParaRPr lang="fr-FR" sz="1600" dirty="0"/>
            </a:p>
            <a:p>
              <a:endParaRPr lang="fr-FR" sz="1600" dirty="0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EC81DAC-9960-3B5F-1379-46828230C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7138" y="5003775"/>
              <a:ext cx="2802701" cy="7427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9F8C2B50-18AF-9B7B-C472-3C7D0F451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795" b="14046"/>
          <a:stretch>
            <a:fillRect/>
          </a:stretch>
        </p:blipFill>
        <p:spPr>
          <a:xfrm>
            <a:off x="6400880" y="4097807"/>
            <a:ext cx="2802702" cy="1323439"/>
          </a:xfrm>
          <a:prstGeom prst="rect">
            <a:avLst/>
          </a:prstGeom>
        </p:spPr>
      </p:pic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298602A0-17BA-33A8-4D78-AC76A19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1D18C6-F2EA-01F8-D52D-36656D3C1FA4}"/>
              </a:ext>
            </a:extLst>
          </p:cNvPr>
          <p:cNvSpPr txBox="1"/>
          <p:nvPr/>
        </p:nvSpPr>
        <p:spPr>
          <a:xfrm>
            <a:off x="8009401" y="343012"/>
            <a:ext cx="345285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chaleur et le corps noir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77E416-ECEE-A130-9F09-2F78EA3FDADE}"/>
              </a:ext>
            </a:extLst>
          </p:cNvPr>
          <p:cNvGrpSpPr/>
          <p:nvPr/>
        </p:nvGrpSpPr>
        <p:grpSpPr>
          <a:xfrm>
            <a:off x="9601200" y="1973287"/>
            <a:ext cx="1986061" cy="1993380"/>
            <a:chOff x="9601200" y="1973287"/>
            <a:chExt cx="1986061" cy="199338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4F65AAA-311B-9EFC-BB3D-2D4A3811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200" y="1973287"/>
              <a:ext cx="1626239" cy="162623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6B7DFE3-A180-8020-34B4-B150564CA887}"/>
                </a:ext>
              </a:extLst>
            </p:cNvPr>
            <p:cNvSpPr txBox="1"/>
            <p:nvPr/>
          </p:nvSpPr>
          <p:spPr>
            <a:xfrm>
              <a:off x="9735828" y="3628113"/>
              <a:ext cx="18514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12"/>
                </a:rPr>
                <a:t>Energie thermique </a:t>
              </a:r>
              <a:r>
                <a:rPr lang="fr-FR" sz="800" dirty="0"/>
                <a:t> –  © </a:t>
              </a:r>
              <a:r>
                <a:rPr lang="fr-FR" sz="800" dirty="0" err="1"/>
                <a:t>User:Greg</a:t>
              </a:r>
              <a:r>
                <a:rPr lang="fr-FR" sz="800" dirty="0"/>
                <a:t> L CC By-SA 3.0 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98AFC40-8691-0218-DBA9-839C5A595D43}"/>
              </a:ext>
            </a:extLst>
          </p:cNvPr>
          <p:cNvGrpSpPr/>
          <p:nvPr/>
        </p:nvGrpSpPr>
        <p:grpSpPr>
          <a:xfrm>
            <a:off x="9636058" y="4164362"/>
            <a:ext cx="2054175" cy="1935318"/>
            <a:chOff x="9636058" y="4164362"/>
            <a:chExt cx="2054175" cy="1935318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0F88023-6D64-94EE-3AA0-02BC17264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36058" y="4164362"/>
              <a:ext cx="2054175" cy="1643339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93FC4E4-7716-6FB5-A24E-03B671D59A30}"/>
                </a:ext>
              </a:extLst>
            </p:cNvPr>
            <p:cNvSpPr txBox="1"/>
            <p:nvPr/>
          </p:nvSpPr>
          <p:spPr>
            <a:xfrm>
              <a:off x="9786895" y="5761126"/>
              <a:ext cx="1749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14"/>
                </a:rPr>
                <a:t>Rayonnement du corps noir </a:t>
              </a:r>
              <a:r>
                <a:rPr lang="fr-FR" sz="800" dirty="0"/>
                <a:t>– public </a:t>
              </a:r>
              <a:r>
                <a:rPr lang="fr-FR" sz="800" dirty="0" err="1"/>
                <a:t>domain</a:t>
              </a:r>
              <a:endParaRPr lang="fr-FR" sz="800" dirty="0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60FAAA99-06CA-90E4-E6F5-99A14EBE0504}"/>
              </a:ext>
            </a:extLst>
          </p:cNvPr>
          <p:cNvSpPr txBox="1"/>
          <p:nvPr/>
        </p:nvSpPr>
        <p:spPr>
          <a:xfrm>
            <a:off x="6833356" y="5441499"/>
            <a:ext cx="1738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hlinkClick r:id="rId15"/>
              </a:rPr>
              <a:t>Fer chauffé </a:t>
            </a:r>
            <a:r>
              <a:rPr lang="fr-FR" sz="800" dirty="0"/>
              <a:t>by T. </a:t>
            </a:r>
            <a:r>
              <a:rPr lang="fr-FR" sz="800" dirty="0" err="1"/>
              <a:t>Loève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4438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FF1F31-1DE8-4533-9EAF-0B5030A1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10ACED1-D699-4419-8461-A4FA5FF2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62</a:t>
            </a:fld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D635C1-B8E1-CDE7-C890-B7DD356951E1}"/>
              </a:ext>
            </a:extLst>
          </p:cNvPr>
          <p:cNvSpPr txBox="1"/>
          <p:nvPr/>
        </p:nvSpPr>
        <p:spPr>
          <a:xfrm>
            <a:off x="6841623" y="4396011"/>
            <a:ext cx="3995530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Soleil est un corps noir –imparfait- à une température de 5 800 K, dont le rayonnement est filtré par l’atmosphère.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BA4780-A557-AF87-1FCB-4178BA693185}"/>
              </a:ext>
            </a:extLst>
          </p:cNvPr>
          <p:cNvSpPr txBox="1"/>
          <p:nvPr/>
        </p:nvSpPr>
        <p:spPr>
          <a:xfrm>
            <a:off x="7715486" y="357065"/>
            <a:ext cx="345285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chaleur et le corps noir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9BFF9AA-B10B-B615-9689-2740F397DD1A}"/>
              </a:ext>
            </a:extLst>
          </p:cNvPr>
          <p:cNvGrpSpPr/>
          <p:nvPr/>
        </p:nvGrpSpPr>
        <p:grpSpPr>
          <a:xfrm>
            <a:off x="2090510" y="1045796"/>
            <a:ext cx="4354768" cy="4486385"/>
            <a:chOff x="2090510" y="1045796"/>
            <a:chExt cx="4354768" cy="4486385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0D6C337F-7ACC-79B6-DD1C-7D3A65B48975}"/>
                </a:ext>
              </a:extLst>
            </p:cNvPr>
            <p:cNvGrpSpPr/>
            <p:nvPr/>
          </p:nvGrpSpPr>
          <p:grpSpPr>
            <a:xfrm>
              <a:off x="2090510" y="1298631"/>
              <a:ext cx="4354768" cy="4233550"/>
              <a:chOff x="2090510" y="1298631"/>
              <a:chExt cx="4354768" cy="423355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C1A46160-3A95-4B9A-8BCE-1DD918BBD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0510" y="1298631"/>
                <a:ext cx="4354768" cy="3555176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8AB94A4-11BE-D6BB-7B7B-E70F6383DADB}"/>
                  </a:ext>
                </a:extLst>
              </p:cNvPr>
              <p:cNvSpPr txBox="1"/>
              <p:nvPr/>
            </p:nvSpPr>
            <p:spPr>
              <a:xfrm>
                <a:off x="2270129" y="4947406"/>
                <a:ext cx="3995530" cy="58477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 corps humain émet des ondes dans l’infra-rouge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C78498F-B1E8-456E-74F1-76CCC8C548D4}"/>
                </a:ext>
              </a:extLst>
            </p:cNvPr>
            <p:cNvSpPr txBox="1"/>
            <p:nvPr/>
          </p:nvSpPr>
          <p:spPr>
            <a:xfrm>
              <a:off x="2594215" y="1045796"/>
              <a:ext cx="33473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hlinkClick r:id="rId4"/>
                </a:rPr>
                <a:t>Spectre électromagnétique </a:t>
              </a:r>
              <a:r>
                <a:rPr lang="fr-FR" sz="800" dirty="0"/>
                <a:t>– by Nasa – CC BY SA </a:t>
              </a:r>
              <a:r>
                <a:rPr lang="fr-FR" sz="800" dirty="0" err="1"/>
                <a:t>unported</a:t>
              </a:r>
              <a:r>
                <a:rPr lang="fr-FR" sz="800" dirty="0"/>
                <a:t> 3.0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3D052A5-0760-DBF2-4DFB-F21A7B6A16BA}"/>
              </a:ext>
            </a:extLst>
          </p:cNvPr>
          <p:cNvGrpSpPr/>
          <p:nvPr/>
        </p:nvGrpSpPr>
        <p:grpSpPr>
          <a:xfrm>
            <a:off x="6841623" y="1252030"/>
            <a:ext cx="4190729" cy="3054374"/>
            <a:chOff x="6841623" y="1252030"/>
            <a:chExt cx="4190729" cy="305437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50DA2F2-91BD-0382-4823-89BDBF9D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623" y="1482863"/>
              <a:ext cx="4190729" cy="2823541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7090485-A6AD-105F-8464-C566C5F174B5}"/>
                </a:ext>
              </a:extLst>
            </p:cNvPr>
            <p:cNvSpPr txBox="1"/>
            <p:nvPr/>
          </p:nvSpPr>
          <p:spPr>
            <a:xfrm>
              <a:off x="9005125" y="1252030"/>
              <a:ext cx="16411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>
                  <a:hlinkClick r:id="rId6"/>
                </a:rPr>
                <a:t>Spectre de la lumière solaire</a:t>
              </a:r>
              <a:r>
                <a:rPr lang="fr-FR" sz="800" dirty="0"/>
                <a:t> </a:t>
              </a:r>
              <a:r>
                <a:rPr lang="fr-FR" sz="800" dirty="0" err="1"/>
                <a:t>byRobert</a:t>
              </a:r>
              <a:r>
                <a:rPr lang="fr-FR" sz="800" dirty="0"/>
                <a:t> A. </a:t>
              </a:r>
              <a:r>
                <a:rPr lang="fr-FR" sz="800" dirty="0" err="1"/>
                <a:t>Rohde</a:t>
              </a:r>
              <a:r>
                <a:rPr lang="fr-FR" sz="800" dirty="0"/>
                <a:t>, Mariusg2, Vigneron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66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5CBB-36E0-E9E3-C3B8-A7D07E06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2995AAD-CE60-E533-FF02-7603B71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DC3B9D9-4581-8253-C0B8-F7CBB169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B8CF6B-2F25-1C16-7A66-899DD8366DDB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011714-4320-7C7B-B5CC-E828460F2F0C}"/>
              </a:ext>
            </a:extLst>
          </p:cNvPr>
          <p:cNvSpPr txBox="1"/>
          <p:nvPr/>
        </p:nvSpPr>
        <p:spPr>
          <a:xfrm>
            <a:off x="2508069" y="1337239"/>
            <a:ext cx="8839200" cy="458587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Quatre forces fondamentales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L’énergie gravitationnelle,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nucléaires 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fission des noyaux lourds 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La fusion des noyaux légers est source de l’énergie des étoiles (dont notre Soleil), avec la synthèse de tous les éléments constituant notre Univers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forces électromagnétiques, à longue portée entre charges électriques positives ou négatives, sont à l’origine des ondes électromagnétiques (radio, lumière, rayons X,…)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Les changements d’états des électrons dans les atomes ou les excitations collectives des molécules, sont à l’origine de l’absorption ou de l’émission d’ondes électromagnétiques (énergie radiative cohérente)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Dans les solides, les électrons se répartissent en bandes d’énergie ; lorsque la bande la plus énergétique n’est pas complète, le matériau est conducteur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L’énergie calorifique résulte de l’agitation désordonnée des atomes et des molécules (croissante avec la température); cette agitation est la source d’émission électromagnétiques (énergie radiative incohérente)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088ED64-9DA2-4C89-37E6-1BCE73C5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934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7056B-A41F-E7BE-C631-24068C128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2C46F4-43D8-AD6D-99B3-C0E01C272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073C71-3C88-DA6D-F76C-E022B404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6BF99B-E2B8-6707-16D0-0ADA7D0510EC}"/>
              </a:ext>
            </a:extLst>
          </p:cNvPr>
          <p:cNvSpPr txBox="1"/>
          <p:nvPr/>
        </p:nvSpPr>
        <p:spPr>
          <a:xfrm>
            <a:off x="6240543" y="263739"/>
            <a:ext cx="4778521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Les formes élémentaires de l’énergie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08057E-C4DA-B495-F8F3-9F7CFC8E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9412" y="6027797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266649-7904-6584-EA7F-C789AA591B0A}"/>
              </a:ext>
            </a:extLst>
          </p:cNvPr>
          <p:cNvSpPr/>
          <p:nvPr/>
        </p:nvSpPr>
        <p:spPr>
          <a:xfrm>
            <a:off x="4740675" y="1278384"/>
            <a:ext cx="3959441" cy="22194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Mur de Planck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B3E72EF-772D-678E-9202-11596F5D177C}"/>
              </a:ext>
            </a:extLst>
          </p:cNvPr>
          <p:cNvCxnSpPr>
            <a:cxnSpLocks/>
          </p:cNvCxnSpPr>
          <p:nvPr/>
        </p:nvCxnSpPr>
        <p:spPr>
          <a:xfrm flipH="1">
            <a:off x="3773009" y="1500326"/>
            <a:ext cx="2947386" cy="1127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EBA7A9D-24FA-A619-7B88-2B0B49627D93}"/>
              </a:ext>
            </a:extLst>
          </p:cNvPr>
          <p:cNvSpPr txBox="1"/>
          <p:nvPr/>
        </p:nvSpPr>
        <p:spPr>
          <a:xfrm>
            <a:off x="3749635" y="1873818"/>
            <a:ext cx="203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Boson de Higgs</a:t>
            </a:r>
          </a:p>
          <a:p>
            <a:r>
              <a:rPr lang="fr-FR" sz="1200" dirty="0"/>
              <a:t>Courbure espace-temps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3A4DBB-56B6-DF00-0215-CB6E1C2FEF6C}"/>
              </a:ext>
            </a:extLst>
          </p:cNvPr>
          <p:cNvSpPr/>
          <p:nvPr/>
        </p:nvSpPr>
        <p:spPr>
          <a:xfrm>
            <a:off x="2756516" y="2627790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548906 w 2032987"/>
              <a:gd name="csY1" fmla="*/ 0 h 365125"/>
              <a:gd name="csX2" fmla="*/ 1057153 w 2032987"/>
              <a:gd name="csY2" fmla="*/ 0 h 365125"/>
              <a:gd name="csX3" fmla="*/ 1565400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24740 w 2032987"/>
              <a:gd name="csY6" fmla="*/ 365125 h 365125"/>
              <a:gd name="csX7" fmla="*/ 1016494 w 2032987"/>
              <a:gd name="csY7" fmla="*/ 365125 h 365125"/>
              <a:gd name="csX8" fmla="*/ 528577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89681" y="-8609"/>
                  <a:pt x="299091" y="31723"/>
                  <a:pt x="548906" y="0"/>
                </a:cubicBezTo>
                <a:cubicBezTo>
                  <a:pt x="798721" y="-31723"/>
                  <a:pt x="878911" y="26456"/>
                  <a:pt x="1057153" y="0"/>
                </a:cubicBezTo>
                <a:cubicBezTo>
                  <a:pt x="1235395" y="-26456"/>
                  <a:pt x="1333288" y="27260"/>
                  <a:pt x="1565400" y="0"/>
                </a:cubicBezTo>
                <a:cubicBezTo>
                  <a:pt x="1797512" y="-27260"/>
                  <a:pt x="1920986" y="25008"/>
                  <a:pt x="2032987" y="0"/>
                </a:cubicBezTo>
                <a:cubicBezTo>
                  <a:pt x="2060489" y="172324"/>
                  <a:pt x="1989641" y="252399"/>
                  <a:pt x="2032987" y="365125"/>
                </a:cubicBezTo>
                <a:cubicBezTo>
                  <a:pt x="1852366" y="392415"/>
                  <a:pt x="1656800" y="328744"/>
                  <a:pt x="1524740" y="365125"/>
                </a:cubicBezTo>
                <a:cubicBezTo>
                  <a:pt x="1392680" y="401506"/>
                  <a:pt x="1209860" y="359816"/>
                  <a:pt x="1016494" y="365125"/>
                </a:cubicBezTo>
                <a:cubicBezTo>
                  <a:pt x="823128" y="370434"/>
                  <a:pt x="739940" y="355429"/>
                  <a:pt x="528577" y="365125"/>
                </a:cubicBezTo>
                <a:cubicBezTo>
                  <a:pt x="317214" y="374821"/>
                  <a:pt x="158917" y="354088"/>
                  <a:pt x="0" y="365125"/>
                </a:cubicBezTo>
                <a:cubicBezTo>
                  <a:pt x="-21078" y="261496"/>
                  <a:pt x="41827" y="1536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31076" y="-50844"/>
                  <a:pt x="289995" y="31905"/>
                  <a:pt x="447257" y="0"/>
                </a:cubicBezTo>
                <a:cubicBezTo>
                  <a:pt x="604519" y="-31905"/>
                  <a:pt x="766963" y="50954"/>
                  <a:pt x="894514" y="0"/>
                </a:cubicBezTo>
                <a:cubicBezTo>
                  <a:pt x="1022065" y="-50954"/>
                  <a:pt x="1183831" y="39520"/>
                  <a:pt x="1402761" y="0"/>
                </a:cubicBezTo>
                <a:cubicBezTo>
                  <a:pt x="1621691" y="-39520"/>
                  <a:pt x="1762847" y="69644"/>
                  <a:pt x="2032987" y="0"/>
                </a:cubicBezTo>
                <a:cubicBezTo>
                  <a:pt x="2035108" y="122193"/>
                  <a:pt x="2011434" y="236031"/>
                  <a:pt x="2032987" y="365125"/>
                </a:cubicBezTo>
                <a:cubicBezTo>
                  <a:pt x="1857312" y="414210"/>
                  <a:pt x="1788827" y="335598"/>
                  <a:pt x="1585730" y="365125"/>
                </a:cubicBezTo>
                <a:cubicBezTo>
                  <a:pt x="1382633" y="394652"/>
                  <a:pt x="1246763" y="330707"/>
                  <a:pt x="1138473" y="365125"/>
                </a:cubicBezTo>
                <a:cubicBezTo>
                  <a:pt x="1030183" y="399543"/>
                  <a:pt x="807596" y="351509"/>
                  <a:pt x="589566" y="365125"/>
                </a:cubicBezTo>
                <a:cubicBezTo>
                  <a:pt x="371536" y="378741"/>
                  <a:pt x="134257" y="350740"/>
                  <a:pt x="0" y="365125"/>
                </a:cubicBezTo>
                <a:cubicBezTo>
                  <a:pt x="-36591" y="287451"/>
                  <a:pt x="43437" y="7325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0165131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Masse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</a:rPr>
              <a:t>Gravitation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3D1FF7F-ABB6-88F8-21C9-B0E9821B0331}"/>
              </a:ext>
            </a:extLst>
          </p:cNvPr>
          <p:cNvCxnSpPr>
            <a:cxnSpLocks/>
            <a:stCxn id="16" idx="2"/>
            <a:endCxn id="25" idx="0"/>
          </p:cNvCxnSpPr>
          <p:nvPr/>
        </p:nvCxnSpPr>
        <p:spPr>
          <a:xfrm flipH="1">
            <a:off x="2773415" y="2992915"/>
            <a:ext cx="999595" cy="771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36E6A28-052A-A170-FADB-83AAD8032E2D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3577701" y="2992915"/>
            <a:ext cx="195309" cy="143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29A668-8ECB-DE4A-978F-2E40C90E3665}"/>
                  </a:ext>
                </a:extLst>
              </p:cNvPr>
              <p:cNvSpPr/>
              <p:nvPr/>
            </p:nvSpPr>
            <p:spPr>
              <a:xfrm>
                <a:off x="2125961" y="3764398"/>
                <a:ext cx="1294908" cy="36512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17F0CEE-419D-A5F6-3FF7-0CB440B15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961" y="3764398"/>
                <a:ext cx="1294908" cy="3651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A6A307B-3617-9607-A127-9C8A8093BBAE}"/>
                  </a:ext>
                </a:extLst>
              </p:cNvPr>
              <p:cNvSpPr/>
              <p:nvPr/>
            </p:nvSpPr>
            <p:spPr>
              <a:xfrm>
                <a:off x="2865267" y="4412503"/>
                <a:ext cx="1815484" cy="67702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Énergie cinétique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fr-FR" sz="12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  <a:p>
                <a:pPr algn="ctr"/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3B808C-1B26-81B5-F8B6-C784F326C1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267" y="4412503"/>
                <a:ext cx="1815484" cy="677028"/>
              </a:xfrm>
              <a:prstGeom prst="rect">
                <a:avLst/>
              </a:prstGeom>
              <a:blipFill>
                <a:blip r:embed="rId4"/>
                <a:stretch>
                  <a:fillRect t="-87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6A83B53-B3B5-41B5-2D3D-4BAD43A47FD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13500" y="1500326"/>
            <a:ext cx="706896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76C1FAF-FB75-E568-117E-4441A3A20FBD}"/>
              </a:ext>
            </a:extLst>
          </p:cNvPr>
          <p:cNvSpPr/>
          <p:nvPr/>
        </p:nvSpPr>
        <p:spPr>
          <a:xfrm>
            <a:off x="5324428" y="2601968"/>
            <a:ext cx="2032987" cy="373589"/>
          </a:xfrm>
          <a:custGeom>
            <a:avLst/>
            <a:gdLst>
              <a:gd name="csX0" fmla="*/ 0 w 2032987"/>
              <a:gd name="csY0" fmla="*/ 0 h 373589"/>
              <a:gd name="csX1" fmla="*/ 548906 w 2032987"/>
              <a:gd name="csY1" fmla="*/ 0 h 373589"/>
              <a:gd name="csX2" fmla="*/ 996164 w 2032987"/>
              <a:gd name="csY2" fmla="*/ 0 h 373589"/>
              <a:gd name="csX3" fmla="*/ 1443421 w 2032987"/>
              <a:gd name="csY3" fmla="*/ 0 h 373589"/>
              <a:gd name="csX4" fmla="*/ 2032987 w 2032987"/>
              <a:gd name="csY4" fmla="*/ 0 h 373589"/>
              <a:gd name="csX5" fmla="*/ 2032987 w 2032987"/>
              <a:gd name="csY5" fmla="*/ 373589 h 373589"/>
              <a:gd name="csX6" fmla="*/ 1484081 w 2032987"/>
              <a:gd name="csY6" fmla="*/ 373589 h 373589"/>
              <a:gd name="csX7" fmla="*/ 996164 w 2032987"/>
              <a:gd name="csY7" fmla="*/ 373589 h 373589"/>
              <a:gd name="csX8" fmla="*/ 467587 w 2032987"/>
              <a:gd name="csY8" fmla="*/ 373589 h 373589"/>
              <a:gd name="csX9" fmla="*/ 0 w 2032987"/>
              <a:gd name="csY9" fmla="*/ 373589 h 373589"/>
              <a:gd name="csX10" fmla="*/ 0 w 2032987"/>
              <a:gd name="csY10" fmla="*/ 0 h 373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73589" fill="none" extrusionOk="0">
                <a:moveTo>
                  <a:pt x="0" y="0"/>
                </a:moveTo>
                <a:cubicBezTo>
                  <a:pt x="257020" y="-23938"/>
                  <a:pt x="391149" y="60650"/>
                  <a:pt x="548906" y="0"/>
                </a:cubicBezTo>
                <a:cubicBezTo>
                  <a:pt x="706663" y="-60650"/>
                  <a:pt x="858960" y="17360"/>
                  <a:pt x="996164" y="0"/>
                </a:cubicBezTo>
                <a:cubicBezTo>
                  <a:pt x="1133368" y="-17360"/>
                  <a:pt x="1316845" y="48996"/>
                  <a:pt x="1443421" y="0"/>
                </a:cubicBezTo>
                <a:cubicBezTo>
                  <a:pt x="1569997" y="-48996"/>
                  <a:pt x="1878097" y="66731"/>
                  <a:pt x="2032987" y="0"/>
                </a:cubicBezTo>
                <a:cubicBezTo>
                  <a:pt x="2054904" y="152774"/>
                  <a:pt x="2018613" y="263953"/>
                  <a:pt x="2032987" y="373589"/>
                </a:cubicBezTo>
                <a:cubicBezTo>
                  <a:pt x="1831253" y="412006"/>
                  <a:pt x="1621010" y="312388"/>
                  <a:pt x="1484081" y="373589"/>
                </a:cubicBezTo>
                <a:cubicBezTo>
                  <a:pt x="1347152" y="434790"/>
                  <a:pt x="1179384" y="346658"/>
                  <a:pt x="996164" y="373589"/>
                </a:cubicBezTo>
                <a:cubicBezTo>
                  <a:pt x="812944" y="400520"/>
                  <a:pt x="711838" y="327692"/>
                  <a:pt x="467587" y="373589"/>
                </a:cubicBezTo>
                <a:cubicBezTo>
                  <a:pt x="223336" y="419486"/>
                  <a:pt x="220517" y="332702"/>
                  <a:pt x="0" y="373589"/>
                </a:cubicBezTo>
                <a:cubicBezTo>
                  <a:pt x="-43734" y="214014"/>
                  <a:pt x="20850" y="80602"/>
                  <a:pt x="0" y="0"/>
                </a:cubicBezTo>
                <a:close/>
              </a:path>
              <a:path w="2032987" h="373589" stroke="0" extrusionOk="0">
                <a:moveTo>
                  <a:pt x="0" y="0"/>
                </a:moveTo>
                <a:cubicBezTo>
                  <a:pt x="198351" y="-35651"/>
                  <a:pt x="264471" y="33055"/>
                  <a:pt x="467587" y="0"/>
                </a:cubicBezTo>
                <a:cubicBezTo>
                  <a:pt x="670703" y="-33055"/>
                  <a:pt x="746084" y="35853"/>
                  <a:pt x="935174" y="0"/>
                </a:cubicBezTo>
                <a:cubicBezTo>
                  <a:pt x="1124264" y="-35853"/>
                  <a:pt x="1255121" y="37486"/>
                  <a:pt x="1463751" y="0"/>
                </a:cubicBezTo>
                <a:cubicBezTo>
                  <a:pt x="1672381" y="-37486"/>
                  <a:pt x="1893077" y="46539"/>
                  <a:pt x="2032987" y="0"/>
                </a:cubicBezTo>
                <a:cubicBezTo>
                  <a:pt x="2073816" y="88023"/>
                  <a:pt x="2010323" y="220053"/>
                  <a:pt x="2032987" y="373589"/>
                </a:cubicBezTo>
                <a:cubicBezTo>
                  <a:pt x="1920127" y="383060"/>
                  <a:pt x="1630477" y="354841"/>
                  <a:pt x="1484081" y="373589"/>
                </a:cubicBezTo>
                <a:cubicBezTo>
                  <a:pt x="1337685" y="392337"/>
                  <a:pt x="1208337" y="371685"/>
                  <a:pt x="935174" y="373589"/>
                </a:cubicBezTo>
                <a:cubicBezTo>
                  <a:pt x="662011" y="375493"/>
                  <a:pt x="437196" y="329910"/>
                  <a:pt x="0" y="373589"/>
                </a:cubicBezTo>
                <a:cubicBezTo>
                  <a:pt x="-40990" y="236788"/>
                  <a:pt x="3962" y="98477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extLst>
              <a:ext uri="{C807C97D-BFC1-408E-A445-0C87EB9F89A2}">
                <ask:lineSketchStyleProps xmlns:ask="http://schemas.microsoft.com/office/drawing/2018/sketchyshapes" sd="31343488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Interactions nucléaires forte &amp; faible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5C7ADDB-BCB0-E2D4-D5E6-7E1EF1C3F5BE}"/>
              </a:ext>
            </a:extLst>
          </p:cNvPr>
          <p:cNvSpPr txBox="1"/>
          <p:nvPr/>
        </p:nvSpPr>
        <p:spPr>
          <a:xfrm>
            <a:off x="6013500" y="1960655"/>
            <a:ext cx="124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Gluons</a:t>
            </a:r>
          </a:p>
          <a:p>
            <a:r>
              <a:rPr lang="fr-FR" sz="1200" dirty="0"/>
              <a:t>        Bosons W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9504026-7A6E-97EA-BF46-5F71B4B34468}"/>
              </a:ext>
            </a:extLst>
          </p:cNvPr>
          <p:cNvCxnSpPr>
            <a:cxnSpLocks/>
            <a:stCxn id="30" idx="2"/>
            <a:endCxn id="35" idx="0"/>
          </p:cNvCxnSpPr>
          <p:nvPr/>
        </p:nvCxnSpPr>
        <p:spPr>
          <a:xfrm>
            <a:off x="6340922" y="2975557"/>
            <a:ext cx="6818" cy="539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D3C568D-33DB-312E-95CE-D8F2EC40D499}"/>
              </a:ext>
            </a:extLst>
          </p:cNvPr>
          <p:cNvSpPr/>
          <p:nvPr/>
        </p:nvSpPr>
        <p:spPr>
          <a:xfrm>
            <a:off x="5331246" y="3515162"/>
            <a:ext cx="2032987" cy="3651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Formation des nucléons et des noyaux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BF9CFD9-9BE8-CE6A-D602-92984CBC8C22}"/>
              </a:ext>
            </a:extLst>
          </p:cNvPr>
          <p:cNvCxnSpPr>
            <a:cxnSpLocks/>
            <a:stCxn id="35" idx="2"/>
            <a:endCxn id="46" idx="0"/>
          </p:cNvCxnSpPr>
          <p:nvPr/>
        </p:nvCxnSpPr>
        <p:spPr>
          <a:xfrm flipH="1">
            <a:off x="6096000" y="3880287"/>
            <a:ext cx="251740" cy="562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408BC39-5E33-F1CE-493A-F4C650C43DB4}"/>
              </a:ext>
            </a:extLst>
          </p:cNvPr>
          <p:cNvCxnSpPr>
            <a:cxnSpLocks/>
          </p:cNvCxnSpPr>
          <p:nvPr/>
        </p:nvCxnSpPr>
        <p:spPr>
          <a:xfrm>
            <a:off x="6379800" y="3880287"/>
            <a:ext cx="514338" cy="1360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7A954365-D888-6046-2639-DA7265416A4C}"/>
              </a:ext>
            </a:extLst>
          </p:cNvPr>
          <p:cNvSpPr/>
          <p:nvPr/>
        </p:nvSpPr>
        <p:spPr>
          <a:xfrm>
            <a:off x="5079506" y="4443062"/>
            <a:ext cx="2032987" cy="6159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>
                <a:solidFill>
                  <a:schemeClr val="tx1"/>
                </a:solidFill>
              </a:rPr>
              <a:t>Fusion</a:t>
            </a:r>
          </a:p>
          <a:p>
            <a:pPr algn="ctr"/>
            <a:r>
              <a:rPr lang="fr-FR" sz="1100" i="1" dirty="0">
                <a:solidFill>
                  <a:schemeClr val="tx1"/>
                </a:solidFill>
              </a:rPr>
              <a:t>Formation des éléments dans les étoiles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D366D-F9DD-981D-4A29-7A16E40D75F3}"/>
              </a:ext>
            </a:extLst>
          </p:cNvPr>
          <p:cNvSpPr/>
          <p:nvPr/>
        </p:nvSpPr>
        <p:spPr>
          <a:xfrm>
            <a:off x="6421228" y="5255655"/>
            <a:ext cx="844857" cy="221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i="1" dirty="0">
                <a:solidFill>
                  <a:schemeClr val="tx1"/>
                </a:solidFill>
              </a:rPr>
              <a:t>Fission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CEA1E61-52A8-A5E9-3108-BBB6F004ED6F}"/>
              </a:ext>
            </a:extLst>
          </p:cNvPr>
          <p:cNvSpPr/>
          <p:nvPr/>
        </p:nvSpPr>
        <p:spPr>
          <a:xfrm>
            <a:off x="7806432" y="2641105"/>
            <a:ext cx="2032987" cy="365125"/>
          </a:xfrm>
          <a:custGeom>
            <a:avLst/>
            <a:gdLst>
              <a:gd name="csX0" fmla="*/ 0 w 2032987"/>
              <a:gd name="csY0" fmla="*/ 0 h 365125"/>
              <a:gd name="csX1" fmla="*/ 447257 w 2032987"/>
              <a:gd name="csY1" fmla="*/ 0 h 365125"/>
              <a:gd name="csX2" fmla="*/ 955504 w 2032987"/>
              <a:gd name="csY2" fmla="*/ 0 h 365125"/>
              <a:gd name="csX3" fmla="*/ 1402761 w 2032987"/>
              <a:gd name="csY3" fmla="*/ 0 h 365125"/>
              <a:gd name="csX4" fmla="*/ 2032987 w 2032987"/>
              <a:gd name="csY4" fmla="*/ 0 h 365125"/>
              <a:gd name="csX5" fmla="*/ 2032987 w 2032987"/>
              <a:gd name="csY5" fmla="*/ 365125 h 365125"/>
              <a:gd name="csX6" fmla="*/ 1545070 w 2032987"/>
              <a:gd name="csY6" fmla="*/ 365125 h 365125"/>
              <a:gd name="csX7" fmla="*/ 1077483 w 2032987"/>
              <a:gd name="csY7" fmla="*/ 365125 h 365125"/>
              <a:gd name="csX8" fmla="*/ 609896 w 2032987"/>
              <a:gd name="csY8" fmla="*/ 365125 h 365125"/>
              <a:gd name="csX9" fmla="*/ 0 w 2032987"/>
              <a:gd name="csY9" fmla="*/ 365125 h 365125"/>
              <a:gd name="csX10" fmla="*/ 0 w 2032987"/>
              <a:gd name="csY10" fmla="*/ 0 h 365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032987" h="365125" fill="none" extrusionOk="0">
                <a:moveTo>
                  <a:pt x="0" y="0"/>
                </a:moveTo>
                <a:cubicBezTo>
                  <a:pt x="155511" y="-21758"/>
                  <a:pt x="262639" y="29810"/>
                  <a:pt x="447257" y="0"/>
                </a:cubicBezTo>
                <a:cubicBezTo>
                  <a:pt x="631875" y="-29810"/>
                  <a:pt x="719615" y="8118"/>
                  <a:pt x="955504" y="0"/>
                </a:cubicBezTo>
                <a:cubicBezTo>
                  <a:pt x="1191393" y="-8118"/>
                  <a:pt x="1216689" y="9028"/>
                  <a:pt x="1402761" y="0"/>
                </a:cubicBezTo>
                <a:cubicBezTo>
                  <a:pt x="1588833" y="-9028"/>
                  <a:pt x="1874410" y="68303"/>
                  <a:pt x="2032987" y="0"/>
                </a:cubicBezTo>
                <a:cubicBezTo>
                  <a:pt x="2061808" y="117982"/>
                  <a:pt x="2029908" y="223098"/>
                  <a:pt x="2032987" y="365125"/>
                </a:cubicBezTo>
                <a:cubicBezTo>
                  <a:pt x="1816453" y="412722"/>
                  <a:pt x="1738176" y="333854"/>
                  <a:pt x="1545070" y="365125"/>
                </a:cubicBezTo>
                <a:cubicBezTo>
                  <a:pt x="1351964" y="396396"/>
                  <a:pt x="1281443" y="316710"/>
                  <a:pt x="1077483" y="365125"/>
                </a:cubicBezTo>
                <a:cubicBezTo>
                  <a:pt x="873523" y="413540"/>
                  <a:pt x="835542" y="344819"/>
                  <a:pt x="609896" y="365125"/>
                </a:cubicBezTo>
                <a:cubicBezTo>
                  <a:pt x="384250" y="385431"/>
                  <a:pt x="261106" y="302563"/>
                  <a:pt x="0" y="365125"/>
                </a:cubicBezTo>
                <a:cubicBezTo>
                  <a:pt x="-34601" y="243788"/>
                  <a:pt x="31180" y="118333"/>
                  <a:pt x="0" y="0"/>
                </a:cubicBezTo>
                <a:close/>
              </a:path>
              <a:path w="2032987" h="365125" stroke="0" extrusionOk="0">
                <a:moveTo>
                  <a:pt x="0" y="0"/>
                </a:moveTo>
                <a:cubicBezTo>
                  <a:pt x="121983" y="-51018"/>
                  <a:pt x="255490" y="354"/>
                  <a:pt x="447257" y="0"/>
                </a:cubicBezTo>
                <a:cubicBezTo>
                  <a:pt x="639024" y="-354"/>
                  <a:pt x="774640" y="15815"/>
                  <a:pt x="894514" y="0"/>
                </a:cubicBezTo>
                <a:cubicBezTo>
                  <a:pt x="1014388" y="-15815"/>
                  <a:pt x="1291363" y="23731"/>
                  <a:pt x="1423091" y="0"/>
                </a:cubicBezTo>
                <a:cubicBezTo>
                  <a:pt x="1554819" y="-23731"/>
                  <a:pt x="1858696" y="69259"/>
                  <a:pt x="2032987" y="0"/>
                </a:cubicBezTo>
                <a:cubicBezTo>
                  <a:pt x="2056026" y="146875"/>
                  <a:pt x="2021126" y="195117"/>
                  <a:pt x="2032987" y="365125"/>
                </a:cubicBezTo>
                <a:cubicBezTo>
                  <a:pt x="1812084" y="417003"/>
                  <a:pt x="1749818" y="308666"/>
                  <a:pt x="1545070" y="365125"/>
                </a:cubicBezTo>
                <a:cubicBezTo>
                  <a:pt x="1340322" y="421584"/>
                  <a:pt x="1257718" y="335338"/>
                  <a:pt x="1016494" y="365125"/>
                </a:cubicBezTo>
                <a:cubicBezTo>
                  <a:pt x="775270" y="394912"/>
                  <a:pt x="655563" y="331905"/>
                  <a:pt x="508247" y="365125"/>
                </a:cubicBezTo>
                <a:cubicBezTo>
                  <a:pt x="360931" y="398345"/>
                  <a:pt x="136989" y="350551"/>
                  <a:pt x="0" y="365125"/>
                </a:cubicBezTo>
                <a:cubicBezTo>
                  <a:pt x="-6542" y="274354"/>
                  <a:pt x="25978" y="159927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extLst>
              <a:ext uri="{C807C97D-BFC1-408E-A445-0C87EB9F89A2}">
                <ask:lineSketchStyleProps xmlns:ask="http://schemas.microsoft.com/office/drawing/2018/sketchyshapes" sd="35431965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Électromagnétisme 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E678B5BE-940B-6F03-0F10-87053240A249}"/>
              </a:ext>
            </a:extLst>
          </p:cNvPr>
          <p:cNvCxnSpPr>
            <a:cxnSpLocks/>
            <a:stCxn id="9" idx="2"/>
            <a:endCxn id="51" idx="0"/>
          </p:cNvCxnSpPr>
          <p:nvPr/>
        </p:nvCxnSpPr>
        <p:spPr>
          <a:xfrm>
            <a:off x="6720396" y="1500326"/>
            <a:ext cx="2102530" cy="1140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61D55814-64E9-CE5B-6AC6-AA5939FEB4B5}"/>
              </a:ext>
            </a:extLst>
          </p:cNvPr>
          <p:cNvSpPr txBox="1"/>
          <p:nvPr/>
        </p:nvSpPr>
        <p:spPr>
          <a:xfrm>
            <a:off x="7572652" y="1982594"/>
            <a:ext cx="949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Photons 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2730A2CB-C756-1660-E610-18D517400FCC}"/>
              </a:ext>
            </a:extLst>
          </p:cNvPr>
          <p:cNvCxnSpPr>
            <a:cxnSpLocks/>
            <a:stCxn id="51" idx="2"/>
            <a:endCxn id="71" idx="0"/>
          </p:cNvCxnSpPr>
          <p:nvPr/>
        </p:nvCxnSpPr>
        <p:spPr>
          <a:xfrm flipH="1">
            <a:off x="8226854" y="3006230"/>
            <a:ext cx="596072" cy="49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1773DDCC-68DC-0388-52C8-54259BE9066C}"/>
              </a:ext>
            </a:extLst>
          </p:cNvPr>
          <p:cNvCxnSpPr>
            <a:cxnSpLocks/>
            <a:stCxn id="51" idx="2"/>
            <a:endCxn id="73" idx="0"/>
          </p:cNvCxnSpPr>
          <p:nvPr/>
        </p:nvCxnSpPr>
        <p:spPr>
          <a:xfrm>
            <a:off x="8822926" y="3006230"/>
            <a:ext cx="563111" cy="528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61AD9BD9-A7DE-34CE-4832-3AC3DF0A541A}"/>
              </a:ext>
            </a:extLst>
          </p:cNvPr>
          <p:cNvCxnSpPr>
            <a:cxnSpLocks/>
            <a:stCxn id="51" idx="2"/>
            <a:endCxn id="74" idx="0"/>
          </p:cNvCxnSpPr>
          <p:nvPr/>
        </p:nvCxnSpPr>
        <p:spPr>
          <a:xfrm>
            <a:off x="8822926" y="3006230"/>
            <a:ext cx="1765228" cy="560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F4C29DCC-42CE-86E0-4B5A-21926D26E109}"/>
              </a:ext>
            </a:extLst>
          </p:cNvPr>
          <p:cNvSpPr/>
          <p:nvPr/>
        </p:nvSpPr>
        <p:spPr>
          <a:xfrm>
            <a:off x="7734143" y="3501712"/>
            <a:ext cx="985421" cy="4452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Radiative (Ondes)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E33CA2-71AE-AED9-D415-7A8171191A90}"/>
              </a:ext>
            </a:extLst>
          </p:cNvPr>
          <p:cNvSpPr/>
          <p:nvPr/>
        </p:nvSpPr>
        <p:spPr>
          <a:xfrm>
            <a:off x="8893326" y="3535209"/>
            <a:ext cx="985421" cy="4452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Chimique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592167-3EEC-92A0-04F8-266755C21170}"/>
              </a:ext>
            </a:extLst>
          </p:cNvPr>
          <p:cNvSpPr/>
          <p:nvPr/>
        </p:nvSpPr>
        <p:spPr>
          <a:xfrm>
            <a:off x="10095443" y="3567021"/>
            <a:ext cx="985421" cy="4452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Électrique 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9C314BF5-A3A6-2703-0A8D-F81B8541BB56}"/>
              </a:ext>
            </a:extLst>
          </p:cNvPr>
          <p:cNvSpPr/>
          <p:nvPr/>
        </p:nvSpPr>
        <p:spPr>
          <a:xfrm>
            <a:off x="2352581" y="2507464"/>
            <a:ext cx="7670308" cy="615910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Nuage 76">
            <a:extLst>
              <a:ext uri="{FF2B5EF4-FFF2-40B4-BE49-F238E27FC236}">
                <a16:creationId xmlns:a16="http://schemas.microsoft.com/office/drawing/2014/main" id="{CC0705FE-4C3C-5F10-FF8A-7C7F975DDC96}"/>
              </a:ext>
            </a:extLst>
          </p:cNvPr>
          <p:cNvSpPr/>
          <p:nvPr/>
        </p:nvSpPr>
        <p:spPr>
          <a:xfrm>
            <a:off x="1695590" y="1559363"/>
            <a:ext cx="2001913" cy="918091"/>
          </a:xfrm>
          <a:prstGeom prst="cloud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4 interactions fondamentales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CC2E8A3-6542-0B6F-4DA9-22FE89AE971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20395" y="1500326"/>
            <a:ext cx="1" cy="110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E9D8AEB-022A-6B9C-9C25-92DE9DD344B7}"/>
              </a:ext>
            </a:extLst>
          </p:cNvPr>
          <p:cNvSpPr/>
          <p:nvPr/>
        </p:nvSpPr>
        <p:spPr>
          <a:xfrm>
            <a:off x="3871619" y="3746707"/>
            <a:ext cx="1294908" cy="365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Ondes gravitationnelles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E6B336F-B3E7-9706-6406-50C7BC232D58}"/>
              </a:ext>
            </a:extLst>
          </p:cNvPr>
          <p:cNvCxnSpPr>
            <a:cxnSpLocks/>
            <a:stCxn id="16" idx="2"/>
            <a:endCxn id="7" idx="0"/>
          </p:cNvCxnSpPr>
          <p:nvPr/>
        </p:nvCxnSpPr>
        <p:spPr>
          <a:xfrm>
            <a:off x="3773010" y="2992915"/>
            <a:ext cx="746063" cy="753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uage 9">
            <a:extLst>
              <a:ext uri="{FF2B5EF4-FFF2-40B4-BE49-F238E27FC236}">
                <a16:creationId xmlns:a16="http://schemas.microsoft.com/office/drawing/2014/main" id="{A54FFA2C-1350-894F-86E4-814A11564065}"/>
              </a:ext>
            </a:extLst>
          </p:cNvPr>
          <p:cNvSpPr/>
          <p:nvPr/>
        </p:nvSpPr>
        <p:spPr>
          <a:xfrm>
            <a:off x="7784700" y="4283571"/>
            <a:ext cx="2808498" cy="824969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Chaleur</a:t>
            </a:r>
          </a:p>
        </p:txBody>
      </p:sp>
    </p:spTree>
    <p:extLst>
      <p:ext uri="{BB962C8B-B14F-4D97-AF65-F5344CB8AC3E}">
        <p14:creationId xmlns:p14="http://schemas.microsoft.com/office/powerpoint/2010/main" val="27958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5" grpId="0" animBg="1"/>
      <p:bldP spid="26" grpId="0" animBg="1"/>
      <p:bldP spid="30" grpId="0" animBg="1"/>
      <p:bldP spid="32" grpId="0"/>
      <p:bldP spid="35" grpId="0" animBg="1"/>
      <p:bldP spid="46" grpId="0" animBg="1"/>
      <p:bldP spid="50" grpId="0" animBg="1"/>
      <p:bldP spid="51" grpId="0" animBg="1"/>
      <p:bldP spid="55" grpId="0"/>
      <p:bldP spid="71" grpId="0" animBg="1"/>
      <p:bldP spid="73" grpId="0" animBg="1"/>
      <p:bldP spid="74" grpId="0" animBg="1"/>
      <p:bldP spid="76" grpId="0" animBg="1"/>
      <p:bldP spid="77" grpId="0" animBg="1"/>
      <p:bldP spid="7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5977D-C024-D50C-FFE4-581DA1AB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7E0009-54E2-E4A1-35A0-EA291160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87E34B-E9D8-E762-36C8-E2D8FD2A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320F03-B54F-DD99-6810-C1D736652E7F}"/>
              </a:ext>
            </a:extLst>
          </p:cNvPr>
          <p:cNvSpPr txBox="1"/>
          <p:nvPr/>
        </p:nvSpPr>
        <p:spPr>
          <a:xfrm>
            <a:off x="6240543" y="263739"/>
            <a:ext cx="4778521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Les formes élémentaires de l’énergie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F21967-93F0-32AD-2109-DD67C886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9412" y="6027797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BA019344-FE56-4034-9EE0-B82ED4CBB840}"/>
              </a:ext>
            </a:extLst>
          </p:cNvPr>
          <p:cNvSpPr/>
          <p:nvPr/>
        </p:nvSpPr>
        <p:spPr>
          <a:xfrm>
            <a:off x="4088424" y="2092569"/>
            <a:ext cx="5430772" cy="283991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Les composantes de base possibles de l’énergie de tout élément de l’univers</a:t>
            </a:r>
          </a:p>
          <a:p>
            <a:pPr algn="ctr"/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Énergie de masse – énergie gravitationnelle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Énergie dynamique (cinétique), dont chaleur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Énergies nucléaires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Énergie électromagnétique</a:t>
            </a:r>
          </a:p>
        </p:txBody>
      </p:sp>
    </p:spTree>
    <p:extLst>
      <p:ext uri="{BB962C8B-B14F-4D97-AF65-F5344CB8AC3E}">
        <p14:creationId xmlns:p14="http://schemas.microsoft.com/office/powerpoint/2010/main" val="39952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322E961-1CDF-C974-3C9C-815D5EE9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05B9C7-6805-31BB-DDF4-984D97E5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66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72DB76-36F7-AD40-9A20-58536695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9ED516-451A-220C-7A68-9E096E07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978" y="1269461"/>
            <a:ext cx="3365332" cy="326003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602F67C-9717-0885-534F-62BA4FB65048}"/>
              </a:ext>
            </a:extLst>
          </p:cNvPr>
          <p:cNvSpPr txBox="1">
            <a:spLocks/>
          </p:cNvSpPr>
          <p:nvPr/>
        </p:nvSpPr>
        <p:spPr>
          <a:xfrm>
            <a:off x="8073827" y="425264"/>
            <a:ext cx="3156148" cy="304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800" dirty="0">
                <a:solidFill>
                  <a:srgbClr val="FF0000"/>
                </a:solidFill>
              </a:rPr>
              <a:t>L’ouroboros de l’Univers</a:t>
            </a:r>
          </a:p>
        </p:txBody>
      </p:sp>
      <p:sp>
        <p:nvSpPr>
          <p:cNvPr id="7" name="Flèche : courbe vers la gauche 6">
            <a:extLst>
              <a:ext uri="{FF2B5EF4-FFF2-40B4-BE49-F238E27FC236}">
                <a16:creationId xmlns:a16="http://schemas.microsoft.com/office/drawing/2014/main" id="{B9F9B2CF-472F-6739-C003-E5B3A464B314}"/>
              </a:ext>
            </a:extLst>
          </p:cNvPr>
          <p:cNvSpPr/>
          <p:nvPr/>
        </p:nvSpPr>
        <p:spPr>
          <a:xfrm rot="9950630">
            <a:off x="4774511" y="1531175"/>
            <a:ext cx="1234773" cy="3191373"/>
          </a:xfrm>
          <a:prstGeom prst="curvedLeftArrow">
            <a:avLst>
              <a:gd name="adj1" fmla="val 25000"/>
              <a:gd name="adj2" fmla="val 34526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 : courbe vers la gauche 7">
            <a:extLst>
              <a:ext uri="{FF2B5EF4-FFF2-40B4-BE49-F238E27FC236}">
                <a16:creationId xmlns:a16="http://schemas.microsoft.com/office/drawing/2014/main" id="{B6E578A9-6548-9410-5432-1D42FBC4051B}"/>
              </a:ext>
            </a:extLst>
          </p:cNvPr>
          <p:cNvSpPr/>
          <p:nvPr/>
        </p:nvSpPr>
        <p:spPr>
          <a:xfrm rot="10800000" flipH="1">
            <a:off x="7909935" y="1338122"/>
            <a:ext cx="1229879" cy="3191373"/>
          </a:xfrm>
          <a:prstGeom prst="curvedLeftArrow">
            <a:avLst>
              <a:gd name="adj1" fmla="val 25000"/>
              <a:gd name="adj2" fmla="val 34526"/>
              <a:gd name="adj3" fmla="val 25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4F8C699A-6F0F-47FA-018D-D15DB5482AE9}"/>
              </a:ext>
            </a:extLst>
          </p:cNvPr>
          <p:cNvSpPr/>
          <p:nvPr/>
        </p:nvSpPr>
        <p:spPr>
          <a:xfrm>
            <a:off x="9351318" y="2323442"/>
            <a:ext cx="2145357" cy="160683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Vers l’infiniment grand</a:t>
            </a:r>
          </a:p>
        </p:txBody>
      </p:sp>
      <p:sp>
        <p:nvSpPr>
          <p:cNvPr id="10" name="Nuage 9">
            <a:extLst>
              <a:ext uri="{FF2B5EF4-FFF2-40B4-BE49-F238E27FC236}">
                <a16:creationId xmlns:a16="http://schemas.microsoft.com/office/drawing/2014/main" id="{D3684E4B-37E3-B901-66BA-DAE7B14D23D7}"/>
              </a:ext>
            </a:extLst>
          </p:cNvPr>
          <p:cNvSpPr/>
          <p:nvPr/>
        </p:nvSpPr>
        <p:spPr>
          <a:xfrm>
            <a:off x="2448012" y="2394320"/>
            <a:ext cx="2133794" cy="145253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Vers l’infiniment petit</a:t>
            </a:r>
          </a:p>
        </p:txBody>
      </p:sp>
      <p:sp>
        <p:nvSpPr>
          <p:cNvPr id="12" name="Nuage 11">
            <a:extLst>
              <a:ext uri="{FF2B5EF4-FFF2-40B4-BE49-F238E27FC236}">
                <a16:creationId xmlns:a16="http://schemas.microsoft.com/office/drawing/2014/main" id="{8D7077AB-EE4A-2F03-61CB-52E1148D3481}"/>
              </a:ext>
            </a:extLst>
          </p:cNvPr>
          <p:cNvSpPr/>
          <p:nvPr/>
        </p:nvSpPr>
        <p:spPr>
          <a:xfrm>
            <a:off x="2448012" y="2394320"/>
            <a:ext cx="2133794" cy="145253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Forces nucléaires</a:t>
            </a: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76748734-6D72-38A2-F248-8A3DACE28A63}"/>
              </a:ext>
            </a:extLst>
          </p:cNvPr>
          <p:cNvSpPr/>
          <p:nvPr/>
        </p:nvSpPr>
        <p:spPr>
          <a:xfrm>
            <a:off x="9209314" y="2323442"/>
            <a:ext cx="2295525" cy="160683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Gravitation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96FEA2-22B4-C27E-BE90-835C276DBFA6}"/>
              </a:ext>
            </a:extLst>
          </p:cNvPr>
          <p:cNvSpPr/>
          <p:nvPr/>
        </p:nvSpPr>
        <p:spPr>
          <a:xfrm>
            <a:off x="5287978" y="4180652"/>
            <a:ext cx="3665764" cy="6694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2060"/>
                </a:solidFill>
              </a:rPr>
              <a:t>Systèmes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</a:rPr>
              <a:t>macroscopiques</a:t>
            </a:r>
          </a:p>
        </p:txBody>
      </p:sp>
      <p:sp>
        <p:nvSpPr>
          <p:cNvPr id="17" name="Nuage 16">
            <a:extLst>
              <a:ext uri="{FF2B5EF4-FFF2-40B4-BE49-F238E27FC236}">
                <a16:creationId xmlns:a16="http://schemas.microsoft.com/office/drawing/2014/main" id="{4AC14627-6DD2-1767-1654-78363ED420BA}"/>
              </a:ext>
            </a:extLst>
          </p:cNvPr>
          <p:cNvSpPr/>
          <p:nvPr/>
        </p:nvSpPr>
        <p:spPr>
          <a:xfrm>
            <a:off x="5287978" y="4766871"/>
            <a:ext cx="3665764" cy="60427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Electromagnétisme</a:t>
            </a:r>
          </a:p>
        </p:txBody>
      </p:sp>
      <p:sp>
        <p:nvSpPr>
          <p:cNvPr id="19" name="Flèche : courbe vers le haut 18">
            <a:extLst>
              <a:ext uri="{FF2B5EF4-FFF2-40B4-BE49-F238E27FC236}">
                <a16:creationId xmlns:a16="http://schemas.microsoft.com/office/drawing/2014/main" id="{8866B66B-AE82-443F-655A-B85CC6882F83}"/>
              </a:ext>
            </a:extLst>
          </p:cNvPr>
          <p:cNvSpPr/>
          <p:nvPr/>
        </p:nvSpPr>
        <p:spPr>
          <a:xfrm rot="17976598">
            <a:off x="8674845" y="4449038"/>
            <a:ext cx="999441" cy="335909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4209583-9A4A-023B-98F6-8F414E66FC6D}"/>
              </a:ext>
            </a:extLst>
          </p:cNvPr>
          <p:cNvSpPr txBox="1"/>
          <p:nvPr/>
        </p:nvSpPr>
        <p:spPr>
          <a:xfrm>
            <a:off x="8552716" y="4478572"/>
            <a:ext cx="1745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Effet d’écran</a:t>
            </a:r>
          </a:p>
        </p:txBody>
      </p:sp>
    </p:spTree>
    <p:extLst>
      <p:ext uri="{BB962C8B-B14F-4D97-AF65-F5344CB8AC3E}">
        <p14:creationId xmlns:p14="http://schemas.microsoft.com/office/powerpoint/2010/main" val="96099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4" grpId="0"/>
      <p:bldP spid="17" grpId="0" animBg="1"/>
      <p:bldP spid="19" grpId="0" animBg="1"/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8A86D51-208B-0580-9C45-0062E830F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885" y="6174631"/>
            <a:ext cx="7621984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CD7B5A7-B733-87AD-D93C-CB6FB530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67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6AF088-67EC-C9F3-FA5F-37F52FBE3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606" y="1660849"/>
            <a:ext cx="2009269" cy="14635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D1722E6-25AE-20E3-713A-6F31C969BA98}"/>
              </a:ext>
            </a:extLst>
          </p:cNvPr>
          <p:cNvSpPr txBox="1"/>
          <p:nvPr/>
        </p:nvSpPr>
        <p:spPr>
          <a:xfrm>
            <a:off x="4675695" y="1291472"/>
            <a:ext cx="3745494" cy="9848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Noyau atomique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Énergie nucléaire (fusion, fission)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Radioactivité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Rayonnement (rayons gamma)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5A88B9C-C7F7-EC69-E925-54F8141AA9EC}"/>
              </a:ext>
            </a:extLst>
          </p:cNvPr>
          <p:cNvCxnSpPr>
            <a:cxnSpLocks/>
          </p:cNvCxnSpPr>
          <p:nvPr/>
        </p:nvCxnSpPr>
        <p:spPr>
          <a:xfrm>
            <a:off x="4223207" y="1882903"/>
            <a:ext cx="419335" cy="198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D916E749-F673-C482-38D8-64E163740018}"/>
              </a:ext>
            </a:extLst>
          </p:cNvPr>
          <p:cNvSpPr txBox="1"/>
          <p:nvPr/>
        </p:nvSpPr>
        <p:spPr>
          <a:xfrm>
            <a:off x="4675695" y="2662773"/>
            <a:ext cx="3745494" cy="5539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Atome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Rayonnement (infra rouge, visible, X)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32A2169-3025-9544-3E72-A8A4C71DB11B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195713" y="2392620"/>
            <a:ext cx="479982" cy="547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4922F3A-D2C8-C951-99AB-5DA7BA6400D2}"/>
              </a:ext>
            </a:extLst>
          </p:cNvPr>
          <p:cNvSpPr txBox="1"/>
          <p:nvPr/>
        </p:nvSpPr>
        <p:spPr>
          <a:xfrm>
            <a:off x="4675695" y="3510854"/>
            <a:ext cx="3745494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Molécules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Énergie chimique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Rayonnement (radio, infra rouge)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979B47B-9412-9F5C-CE5E-9622A48A47AB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195713" y="2969208"/>
            <a:ext cx="479982" cy="926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9B0772D3-FFC0-81CA-CE8A-D4D86713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39" y="4572880"/>
            <a:ext cx="1690231" cy="46358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C6AA953-B388-5492-7654-2D98E1FF5E62}"/>
              </a:ext>
            </a:extLst>
          </p:cNvPr>
          <p:cNvSpPr txBox="1"/>
          <p:nvPr/>
        </p:nvSpPr>
        <p:spPr>
          <a:xfrm>
            <a:off x="4675695" y="4555596"/>
            <a:ext cx="3745494" cy="5539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Solides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Énergie électrique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7257339-0C44-9B76-A0A0-BD3218828BC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195713" y="4826263"/>
            <a:ext cx="479982" cy="6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E8347275-FB62-52BC-C0D4-2A31609E8E13}"/>
              </a:ext>
            </a:extLst>
          </p:cNvPr>
          <p:cNvSpPr txBox="1"/>
          <p:nvPr/>
        </p:nvSpPr>
        <p:spPr>
          <a:xfrm>
            <a:off x="6096000" y="383177"/>
            <a:ext cx="517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Aux origines des énergies macroscopiques</a:t>
            </a:r>
          </a:p>
        </p:txBody>
      </p:sp>
      <p:sp>
        <p:nvSpPr>
          <p:cNvPr id="24" name="Accolade ouvrante 23">
            <a:extLst>
              <a:ext uri="{FF2B5EF4-FFF2-40B4-BE49-F238E27FC236}">
                <a16:creationId xmlns:a16="http://schemas.microsoft.com/office/drawing/2014/main" id="{01802E26-43A0-47BF-298E-444E0F984922}"/>
              </a:ext>
            </a:extLst>
          </p:cNvPr>
          <p:cNvSpPr/>
          <p:nvPr/>
        </p:nvSpPr>
        <p:spPr>
          <a:xfrm flipH="1">
            <a:off x="8592545" y="3510854"/>
            <a:ext cx="444137" cy="2362200"/>
          </a:xfrm>
          <a:prstGeom prst="leftBrace">
            <a:avLst>
              <a:gd name="adj1" fmla="val 8333"/>
              <a:gd name="adj2" fmla="val 514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1B7867-A01A-7102-E6DA-5D1D84DCEE3B}"/>
              </a:ext>
            </a:extLst>
          </p:cNvPr>
          <p:cNvSpPr txBox="1"/>
          <p:nvPr/>
        </p:nvSpPr>
        <p:spPr>
          <a:xfrm>
            <a:off x="9126582" y="3690085"/>
            <a:ext cx="214231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De la molécule à l’étoile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Énergie thermique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BB9427E-C65A-0BD5-64B9-5CBA9BA3EB23}"/>
              </a:ext>
            </a:extLst>
          </p:cNvPr>
          <p:cNvSpPr txBox="1"/>
          <p:nvPr/>
        </p:nvSpPr>
        <p:spPr>
          <a:xfrm>
            <a:off x="9126582" y="4657608"/>
            <a:ext cx="2142309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De la matière à l’étoile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70C0"/>
                </a:solidFill>
              </a:rPr>
              <a:t>Énergie mécanique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0994AA8-2819-835A-6DC0-1557C1B587B0}"/>
              </a:ext>
            </a:extLst>
          </p:cNvPr>
          <p:cNvSpPr txBox="1"/>
          <p:nvPr/>
        </p:nvSpPr>
        <p:spPr>
          <a:xfrm>
            <a:off x="9451915" y="1506960"/>
            <a:ext cx="1422273" cy="30777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Nucléaires (2)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B481565-D50E-8E46-D7A4-8F9A36948F14}"/>
              </a:ext>
            </a:extLst>
          </p:cNvPr>
          <p:cNvSpPr txBox="1"/>
          <p:nvPr/>
        </p:nvSpPr>
        <p:spPr>
          <a:xfrm>
            <a:off x="9266989" y="2384490"/>
            <a:ext cx="1889761" cy="30777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Électromagnétisme</a:t>
            </a:r>
            <a:r>
              <a:rPr lang="fr-FR" sz="1400" dirty="0"/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6EB713E-A9E6-CEE3-6BD7-AC7DE5B21D6B}"/>
              </a:ext>
            </a:extLst>
          </p:cNvPr>
          <p:cNvSpPr txBox="1"/>
          <p:nvPr/>
        </p:nvSpPr>
        <p:spPr>
          <a:xfrm>
            <a:off x="9449577" y="5792210"/>
            <a:ext cx="1496318" cy="30777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Gravitation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8FC9CD1-943C-D7B2-47BB-2346940227C3}"/>
              </a:ext>
            </a:extLst>
          </p:cNvPr>
          <p:cNvCxnSpPr>
            <a:cxnSpLocks/>
          </p:cNvCxnSpPr>
          <p:nvPr/>
        </p:nvCxnSpPr>
        <p:spPr>
          <a:xfrm flipH="1">
            <a:off x="8551817" y="1700435"/>
            <a:ext cx="81860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DA6B1F-A14C-0356-0DC3-CC82BA277B2C}"/>
              </a:ext>
            </a:extLst>
          </p:cNvPr>
          <p:cNvCxnSpPr>
            <a:cxnSpLocks/>
          </p:cNvCxnSpPr>
          <p:nvPr/>
        </p:nvCxnSpPr>
        <p:spPr>
          <a:xfrm flipH="1" flipV="1">
            <a:off x="8569234" y="1962376"/>
            <a:ext cx="783772" cy="42211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A6841CE-E0D1-2ECF-187E-8CC32A39DF0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8632283" y="2538379"/>
            <a:ext cx="634706" cy="1680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1B9F6CE-543C-D0E7-526E-378165366355}"/>
              </a:ext>
            </a:extLst>
          </p:cNvPr>
          <p:cNvCxnSpPr>
            <a:cxnSpLocks/>
          </p:cNvCxnSpPr>
          <p:nvPr/>
        </p:nvCxnSpPr>
        <p:spPr>
          <a:xfrm flipH="1">
            <a:off x="8551817" y="2706380"/>
            <a:ext cx="715172" cy="11412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342B8F0-3AD2-6F85-104D-C2C23EAA31A8}"/>
              </a:ext>
            </a:extLst>
          </p:cNvPr>
          <p:cNvCxnSpPr>
            <a:cxnSpLocks/>
          </p:cNvCxnSpPr>
          <p:nvPr/>
        </p:nvCxnSpPr>
        <p:spPr>
          <a:xfrm flipH="1">
            <a:off x="8485969" y="2750960"/>
            <a:ext cx="965946" cy="216892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810B0210-CA00-532F-DB83-C33E39766A4B}"/>
              </a:ext>
            </a:extLst>
          </p:cNvPr>
          <p:cNvCxnSpPr>
            <a:cxnSpLocks/>
          </p:cNvCxnSpPr>
          <p:nvPr/>
        </p:nvCxnSpPr>
        <p:spPr>
          <a:xfrm>
            <a:off x="10117585" y="2750960"/>
            <a:ext cx="0" cy="88043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0BD670A-F202-8BDF-96CE-96C6948B8C80}"/>
              </a:ext>
            </a:extLst>
          </p:cNvPr>
          <p:cNvCxnSpPr>
            <a:cxnSpLocks/>
          </p:cNvCxnSpPr>
          <p:nvPr/>
        </p:nvCxnSpPr>
        <p:spPr>
          <a:xfrm flipV="1">
            <a:off x="10753311" y="5708728"/>
            <a:ext cx="0" cy="2849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93FBAC61-8AE7-3F1E-38EA-5D1F356567CD}"/>
              </a:ext>
            </a:extLst>
          </p:cNvPr>
          <p:cNvSpPr txBox="1"/>
          <p:nvPr/>
        </p:nvSpPr>
        <p:spPr>
          <a:xfrm>
            <a:off x="4729221" y="5306511"/>
            <a:ext cx="3691968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…..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5DEEA68-D478-80DB-CC02-CD68480B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52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9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5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EAA7E-BA8C-EDD6-BA7D-BD383663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3DAA701-A63E-7443-8706-690182D2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31C518-25DB-4914-FA1C-4E870C54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A4C4BA-2067-BC37-2030-7B9C302FDEF7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0FFE41-85BE-F5AE-D3E5-5A62A7D55CA1}"/>
              </a:ext>
            </a:extLst>
          </p:cNvPr>
          <p:cNvSpPr txBox="1"/>
          <p:nvPr/>
        </p:nvSpPr>
        <p:spPr>
          <a:xfrm>
            <a:off x="3326042" y="962863"/>
            <a:ext cx="8136812" cy="446276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Quatre forces fondamentales</a:t>
            </a:r>
            <a:r>
              <a:rPr lang="fr-FR" sz="1400" dirty="0">
                <a:solidFill>
                  <a:srgbClr val="002060"/>
                </a:solidFill>
              </a:rPr>
              <a:t> sont les sources de l’énergie de l’univers, énergie constante depuis son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L’énergie gravitationnelle</a:t>
            </a:r>
            <a:r>
              <a:rPr lang="fr-FR" sz="1400" dirty="0">
                <a:solidFill>
                  <a:srgbClr val="002060"/>
                </a:solidFill>
              </a:rPr>
              <a:t>, toujours attractive mais très faible, n’intervient que dans l’interaction entre les grandes masses (cosmologie)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Les </a:t>
            </a:r>
            <a:r>
              <a:rPr lang="fr-FR" sz="1400" dirty="0">
                <a:solidFill>
                  <a:srgbClr val="FF0000"/>
                </a:solidFill>
              </a:rPr>
              <a:t>forces nucléaires </a:t>
            </a:r>
            <a:r>
              <a:rPr lang="fr-FR" sz="1400" dirty="0">
                <a:solidFill>
                  <a:srgbClr val="002060"/>
                </a:solidFill>
              </a:rPr>
              <a:t>de très courte portée sont à l’origine de la cohésion de la matière et déterminent l’énergie des noyaux atomiques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La </a:t>
            </a:r>
            <a:r>
              <a:rPr lang="fr-FR" sz="1400" dirty="0">
                <a:solidFill>
                  <a:srgbClr val="FF0000"/>
                </a:solidFill>
              </a:rPr>
              <a:t>fission des noyaux lourds </a:t>
            </a:r>
            <a:r>
              <a:rPr lang="fr-FR" sz="1400" dirty="0">
                <a:solidFill>
                  <a:srgbClr val="002060"/>
                </a:solidFill>
              </a:rPr>
              <a:t>est source d’énergie, avec production de nombreux noyaux fils radioactifs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La </a:t>
            </a:r>
            <a:r>
              <a:rPr lang="fr-FR" sz="1400" dirty="0">
                <a:solidFill>
                  <a:srgbClr val="FF0000"/>
                </a:solidFill>
              </a:rPr>
              <a:t>fusion des noyaux légers </a:t>
            </a:r>
            <a:r>
              <a:rPr lang="fr-FR" sz="1400" dirty="0">
                <a:solidFill>
                  <a:srgbClr val="002060"/>
                </a:solidFill>
              </a:rPr>
              <a:t>est source de l’énergie des étoiles (dont notre Soleil), avec la synthèse de tous les éléments constituant notre Univers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Les </a:t>
            </a:r>
            <a:r>
              <a:rPr lang="fr-FR" sz="1400" dirty="0">
                <a:solidFill>
                  <a:srgbClr val="FF0000"/>
                </a:solidFill>
              </a:rPr>
              <a:t>forces électromagnétiques</a:t>
            </a:r>
            <a:r>
              <a:rPr lang="fr-FR" sz="1400" dirty="0">
                <a:solidFill>
                  <a:srgbClr val="002060"/>
                </a:solidFill>
              </a:rPr>
              <a:t>, à longue portée entre charges électriques positives ou négatives, sont à l’origine des </a:t>
            </a:r>
            <a:r>
              <a:rPr lang="fr-FR" sz="1400" dirty="0">
                <a:solidFill>
                  <a:srgbClr val="FF0000"/>
                </a:solidFill>
              </a:rPr>
              <a:t>ondes électromagnétiques </a:t>
            </a:r>
            <a:r>
              <a:rPr lang="fr-FR" sz="1400" dirty="0">
                <a:solidFill>
                  <a:srgbClr val="002060"/>
                </a:solidFill>
              </a:rPr>
              <a:t>(radio, lumière, rayons X,…)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Les changements d’états des électrons dans les </a:t>
            </a:r>
            <a:r>
              <a:rPr lang="fr-FR" sz="1400" dirty="0">
                <a:solidFill>
                  <a:srgbClr val="FF0000"/>
                </a:solidFill>
              </a:rPr>
              <a:t>atomes</a:t>
            </a:r>
            <a:r>
              <a:rPr lang="fr-FR" sz="1400" dirty="0">
                <a:solidFill>
                  <a:srgbClr val="002060"/>
                </a:solidFill>
              </a:rPr>
              <a:t> ou les excitations collectives des </a:t>
            </a:r>
            <a:r>
              <a:rPr lang="fr-FR" sz="1400" dirty="0">
                <a:solidFill>
                  <a:srgbClr val="FF0000"/>
                </a:solidFill>
              </a:rPr>
              <a:t>molécules</a:t>
            </a:r>
            <a:r>
              <a:rPr lang="fr-FR" sz="1400" dirty="0">
                <a:solidFill>
                  <a:srgbClr val="002060"/>
                </a:solidFill>
              </a:rPr>
              <a:t>, sont à l’origine de </a:t>
            </a:r>
            <a:r>
              <a:rPr lang="fr-FR" sz="1400" dirty="0">
                <a:solidFill>
                  <a:srgbClr val="FF0000"/>
                </a:solidFill>
              </a:rPr>
              <a:t>l’absorption </a:t>
            </a:r>
            <a:r>
              <a:rPr lang="fr-FR" sz="1400" dirty="0">
                <a:solidFill>
                  <a:srgbClr val="002060"/>
                </a:solidFill>
              </a:rPr>
              <a:t>ou de </a:t>
            </a:r>
            <a:r>
              <a:rPr lang="fr-FR" sz="1400" dirty="0">
                <a:solidFill>
                  <a:srgbClr val="FF0000"/>
                </a:solidFill>
              </a:rPr>
              <a:t>l’émission d’ondes </a:t>
            </a:r>
            <a:r>
              <a:rPr lang="fr-FR" sz="1400" dirty="0">
                <a:solidFill>
                  <a:srgbClr val="002060"/>
                </a:solidFill>
              </a:rPr>
              <a:t>électromagnétiques (énergie radiative </a:t>
            </a:r>
            <a:r>
              <a:rPr lang="fr-FR" sz="1400" dirty="0">
                <a:solidFill>
                  <a:srgbClr val="FF0000"/>
                </a:solidFill>
              </a:rPr>
              <a:t>cohérente)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Dans les </a:t>
            </a:r>
            <a:r>
              <a:rPr lang="fr-FR" sz="1400" dirty="0">
                <a:solidFill>
                  <a:srgbClr val="002060"/>
                </a:solidFill>
              </a:rPr>
              <a:t>solides, les électrons se répartissent en bandes d’énergie ; lorsque la bande la plus énergétique n’est pas complète, le matériau est </a:t>
            </a:r>
            <a:r>
              <a:rPr lang="fr-FR" sz="1400" dirty="0">
                <a:solidFill>
                  <a:srgbClr val="FF0000"/>
                </a:solidFill>
              </a:rPr>
              <a:t>conducteur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L’énergie calorifique </a:t>
            </a:r>
            <a:r>
              <a:rPr lang="fr-FR" sz="1400" dirty="0">
                <a:solidFill>
                  <a:srgbClr val="002060"/>
                </a:solidFill>
              </a:rPr>
              <a:t>résulte de l’agitation désordonnée des atomes et des molécules (croissante avec la température); cette agitation est la source d’émission électromagnétiques (énergie radiative</a:t>
            </a:r>
            <a:r>
              <a:rPr lang="fr-FR" sz="1400" dirty="0">
                <a:solidFill>
                  <a:srgbClr val="FF0000"/>
                </a:solidFill>
              </a:rPr>
              <a:t> incohérente</a:t>
            </a:r>
            <a:r>
              <a:rPr lang="fr-FR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C06E264-8FB0-A4A2-D6F6-292850424F44}"/>
              </a:ext>
            </a:extLst>
          </p:cNvPr>
          <p:cNvSpPr/>
          <p:nvPr/>
        </p:nvSpPr>
        <p:spPr>
          <a:xfrm>
            <a:off x="3078921" y="1940540"/>
            <a:ext cx="66350" cy="120931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AF27F48F-D552-4A86-EEC1-CE3F750DCF16}"/>
              </a:ext>
            </a:extLst>
          </p:cNvPr>
          <p:cNvSpPr/>
          <p:nvPr/>
        </p:nvSpPr>
        <p:spPr>
          <a:xfrm>
            <a:off x="3020162" y="3311214"/>
            <a:ext cx="138527" cy="139849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3DF80A-A04A-2D79-8710-2002C1B170F1}"/>
              </a:ext>
            </a:extLst>
          </p:cNvPr>
          <p:cNvSpPr txBox="1"/>
          <p:nvPr/>
        </p:nvSpPr>
        <p:spPr>
          <a:xfrm>
            <a:off x="2061882" y="5551035"/>
            <a:ext cx="9503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caractéristiques des différentes formes d’énergie à notre échelle sont liées aux propriétés de l’énergie dans l’infiniment petit</a:t>
            </a:r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1C1BF486-92FC-22CF-67AB-5A501FCFC0F0}"/>
              </a:ext>
            </a:extLst>
          </p:cNvPr>
          <p:cNvSpPr/>
          <p:nvPr/>
        </p:nvSpPr>
        <p:spPr>
          <a:xfrm>
            <a:off x="3092340" y="1492382"/>
            <a:ext cx="66350" cy="32274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FFB3B0-DAD1-98A0-28E0-EF7DA4A643C0}"/>
              </a:ext>
            </a:extLst>
          </p:cNvPr>
          <p:cNvSpPr txBox="1"/>
          <p:nvPr/>
        </p:nvSpPr>
        <p:spPr>
          <a:xfrm>
            <a:off x="1967297" y="1538129"/>
            <a:ext cx="1111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Gravitation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6BFAAF6-8E4E-AB93-3053-4B0704B057CC}"/>
              </a:ext>
            </a:extLst>
          </p:cNvPr>
          <p:cNvSpPr txBox="1"/>
          <p:nvPr/>
        </p:nvSpPr>
        <p:spPr>
          <a:xfrm>
            <a:off x="1967296" y="2469888"/>
            <a:ext cx="1111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Nucléaires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4AA285-7135-A3E2-ED97-1B620468C2E4}"/>
              </a:ext>
            </a:extLst>
          </p:cNvPr>
          <p:cNvSpPr txBox="1"/>
          <p:nvPr/>
        </p:nvSpPr>
        <p:spPr>
          <a:xfrm>
            <a:off x="1988220" y="3859426"/>
            <a:ext cx="125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Électro-magnétiques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B73AC90-4392-8FC6-6607-0102C3277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8188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69</a:t>
            </a:fld>
            <a:endParaRPr lang="en-GB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61857" y="357065"/>
            <a:ext cx="633645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L’énergie dans tous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 états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1C3A307D-D05D-7A0C-E261-3229A6A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928" y="1956419"/>
            <a:ext cx="81537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</a:rPr>
              <a:t>Pour attribuer cette œuvre dans tout support dérivé en redistribution ou en adaptation ou modification dans le respect des conditions de licence libre et ouverte choisie par l'auteur :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7C3C6A8-7D64-9741-9797-27250B26A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352132"/>
              </p:ext>
            </p:extLst>
          </p:nvPr>
        </p:nvGraphicFramePr>
        <p:xfrm>
          <a:off x="1830668" y="2917923"/>
          <a:ext cx="7752492" cy="640080"/>
        </p:xfrm>
        <a:graphic>
          <a:graphicData uri="http://schemas.openxmlformats.org/drawingml/2006/table">
            <a:tbl>
              <a:tblPr/>
              <a:tblGrid>
                <a:gridCol w="1146054">
                  <a:extLst>
                    <a:ext uri="{9D8B030D-6E8A-4147-A177-3AD203B41FA5}">
                      <a16:colId xmlns:a16="http://schemas.microsoft.com/office/drawing/2014/main" val="2152911652"/>
                    </a:ext>
                  </a:extLst>
                </a:gridCol>
                <a:gridCol w="6606438">
                  <a:extLst>
                    <a:ext uri="{9D8B030D-6E8A-4147-A177-3AD203B41FA5}">
                      <a16:colId xmlns:a16="http://schemas.microsoft.com/office/drawing/2014/main" val="1865261081"/>
                    </a:ext>
                  </a:extLst>
                </a:gridCol>
              </a:tblGrid>
              <a:tr h="39922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« L’énergie dans tous ses états: aux sources microscopiques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»</a:t>
                      </a: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Dans: Un peu de science pour comprendre le monde moderne.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», </a:t>
                      </a: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par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Bernard Remaud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, 2026 (mars), est sous licence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1946"/>
                  </a:ext>
                </a:extLst>
              </a:tr>
            </a:tbl>
          </a:graphicData>
        </a:graphic>
      </p:graphicFrame>
      <p:pic>
        <p:nvPicPr>
          <p:cNvPr id="1032" name="Picture 8" descr="Licence Creative Commons CC BY-SA 4.0">
            <a:hlinkClick r:id="rId4"/>
            <a:extLst>
              <a:ext uri="{FF2B5EF4-FFF2-40B4-BE49-F238E27FC236}">
                <a16:creationId xmlns:a16="http://schemas.microsoft.com/office/drawing/2014/main" id="{8D1B16A3-8974-2339-920E-5B4F1696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66" y="3010214"/>
            <a:ext cx="837418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E1DA652-01EF-DC6A-337E-BC366E462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914" y="4896315"/>
            <a:ext cx="2453989" cy="706749"/>
          </a:xfrm>
          <a:prstGeom prst="rect">
            <a:avLst/>
          </a:prstGeom>
        </p:spPr>
      </p:pic>
      <p:sp>
        <p:nvSpPr>
          <p:cNvPr id="1029" name="ZoneTexte 1028">
            <a:extLst>
              <a:ext uri="{FF2B5EF4-FFF2-40B4-BE49-F238E27FC236}">
                <a16:creationId xmlns:a16="http://schemas.microsoft.com/office/drawing/2014/main" id="{75AC171B-CF0B-9C3A-8BDF-823384D0AF0A}"/>
              </a:ext>
            </a:extLst>
          </p:cNvPr>
          <p:cNvSpPr txBox="1"/>
          <p:nvPr/>
        </p:nvSpPr>
        <p:spPr>
          <a:xfrm>
            <a:off x="1978976" y="5018858"/>
            <a:ext cx="372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D’autres ressources sont disponibles sur le blog</a:t>
            </a:r>
          </a:p>
          <a:p>
            <a:r>
              <a:rPr lang="fr-FR" sz="1200" dirty="0">
                <a:solidFill>
                  <a:srgbClr val="FB4A1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https://un-peu-de-physique.fr/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612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57652B-92D5-CAB2-C229-BFEACF22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588ECB-85FB-D885-9CB0-A4441F51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5DEEF-5B49-72EE-6A00-02C9086A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A8345C-A39A-B25C-FFC3-342B9BAA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38" y="1237753"/>
            <a:ext cx="1581488" cy="99536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3379710-E6A7-78C9-DA27-51D4DE5BC92E}"/>
              </a:ext>
            </a:extLst>
          </p:cNvPr>
          <p:cNvSpPr txBox="1"/>
          <p:nvPr/>
        </p:nvSpPr>
        <p:spPr>
          <a:xfrm>
            <a:off x="6485642" y="383177"/>
            <a:ext cx="47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4 forces fondamentales de l’univers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0DE5BC-120C-19C5-7EF4-296F9895C851}"/>
              </a:ext>
            </a:extLst>
          </p:cNvPr>
          <p:cNvSpPr txBox="1"/>
          <p:nvPr/>
        </p:nvSpPr>
        <p:spPr>
          <a:xfrm>
            <a:off x="4632961" y="1162377"/>
            <a:ext cx="608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complexité de notre univers macroscopique se réduit à 4 forces fondamentales dans l’infiniment petit</a:t>
            </a:r>
          </a:p>
        </p:txBody>
      </p:sp>
      <p:sp>
        <p:nvSpPr>
          <p:cNvPr id="11" name="Nuage 10">
            <a:extLst>
              <a:ext uri="{FF2B5EF4-FFF2-40B4-BE49-F238E27FC236}">
                <a16:creationId xmlns:a16="http://schemas.microsoft.com/office/drawing/2014/main" id="{281AFDBA-B952-268B-3401-77CE3703F8A3}"/>
              </a:ext>
            </a:extLst>
          </p:cNvPr>
          <p:cNvSpPr/>
          <p:nvPr/>
        </p:nvSpPr>
        <p:spPr>
          <a:xfrm>
            <a:off x="2224014" y="2971350"/>
            <a:ext cx="2856412" cy="222939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Elles sont les sources de toutes les formes d ‘énergie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C83B1D1-946E-2F73-1180-EF136E39C775}"/>
              </a:ext>
            </a:extLst>
          </p:cNvPr>
          <p:cNvGrpSpPr/>
          <p:nvPr/>
        </p:nvGrpSpPr>
        <p:grpSpPr>
          <a:xfrm>
            <a:off x="6025006" y="1960031"/>
            <a:ext cx="3723655" cy="2392726"/>
            <a:chOff x="5188427" y="1930504"/>
            <a:chExt cx="3723655" cy="239272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2B94F96-C772-4989-A0C8-D27634F60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8427" y="1930504"/>
              <a:ext cx="3204994" cy="239272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A33D1D4-9780-94A5-22BC-59F39DFA16F3}"/>
                </a:ext>
              </a:extLst>
            </p:cNvPr>
            <p:cNvSpPr txBox="1"/>
            <p:nvPr/>
          </p:nvSpPr>
          <p:spPr>
            <a:xfrm rot="5400000">
              <a:off x="7572703" y="2983851"/>
              <a:ext cx="2309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Crédit Astrophysique sur Mesure ASM/Laurence Tresse</a:t>
              </a:r>
            </a:p>
          </p:txBody>
        </p:sp>
      </p:grpSp>
      <p:sp>
        <p:nvSpPr>
          <p:cNvPr id="16" name="Phylactère : pensées 15">
            <a:extLst>
              <a:ext uri="{FF2B5EF4-FFF2-40B4-BE49-F238E27FC236}">
                <a16:creationId xmlns:a16="http://schemas.microsoft.com/office/drawing/2014/main" id="{704B9031-A186-E196-8784-FF8BFA4656CB}"/>
              </a:ext>
            </a:extLst>
          </p:cNvPr>
          <p:cNvSpPr/>
          <p:nvPr/>
        </p:nvSpPr>
        <p:spPr>
          <a:xfrm>
            <a:off x="5758774" y="2896290"/>
            <a:ext cx="3620555" cy="1571017"/>
          </a:xfrm>
          <a:prstGeom prst="cloudCallout">
            <a:avLst>
              <a:gd name="adj1" fmla="val 22069"/>
              <a:gd name="adj2" fmla="val 7055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D33926-ECC8-5575-41E8-AFF4739FF00B}"/>
              </a:ext>
            </a:extLst>
          </p:cNvPr>
          <p:cNvSpPr txBox="1"/>
          <p:nvPr/>
        </p:nvSpPr>
        <p:spPr>
          <a:xfrm>
            <a:off x="8376292" y="4651166"/>
            <a:ext cx="2986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00000"/>
                </a:solidFill>
              </a:rPr>
              <a:t>Très courte portée – infiniment petit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5A327E-FF5F-F26D-71B2-BAEF93B428C9}"/>
              </a:ext>
            </a:extLst>
          </p:cNvPr>
          <p:cNvSpPr txBox="1"/>
          <p:nvPr/>
        </p:nvSpPr>
        <p:spPr>
          <a:xfrm>
            <a:off x="5645999" y="5008757"/>
            <a:ext cx="5074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Gravitation</a:t>
            </a:r>
            <a:r>
              <a:rPr lang="fr-FR" sz="1400" dirty="0"/>
              <a:t> : Newton 1680, Einstein 1917</a:t>
            </a:r>
          </a:p>
          <a:p>
            <a:r>
              <a:rPr lang="fr-FR" sz="1400" dirty="0">
                <a:solidFill>
                  <a:srgbClr val="0070C0"/>
                </a:solidFill>
              </a:rPr>
              <a:t>Électromagnétisme</a:t>
            </a:r>
            <a:r>
              <a:rPr lang="fr-FR" sz="1400" dirty="0"/>
              <a:t> : Maxwell 1850</a:t>
            </a:r>
          </a:p>
          <a:p>
            <a:r>
              <a:rPr lang="fr-FR" sz="1400" dirty="0">
                <a:solidFill>
                  <a:srgbClr val="0070C0"/>
                </a:solidFill>
              </a:rPr>
              <a:t>Nucléaire forte </a:t>
            </a:r>
            <a:r>
              <a:rPr lang="fr-FR" sz="1400" dirty="0"/>
              <a:t>: Gell-Mann 1960</a:t>
            </a:r>
          </a:p>
          <a:p>
            <a:r>
              <a:rPr lang="fr-FR" sz="1400" dirty="0">
                <a:solidFill>
                  <a:srgbClr val="0070C0"/>
                </a:solidFill>
              </a:rPr>
              <a:t>Nucléaire faible </a:t>
            </a:r>
            <a:r>
              <a:rPr lang="fr-FR" sz="1400" dirty="0"/>
              <a:t>: Fermi 1930, </a:t>
            </a:r>
            <a:r>
              <a:rPr lang="fr-FR" sz="1400" dirty="0">
                <a:sym typeface="Wingdings" panose="05000000000000000000" pitchFamily="2" charset="2"/>
              </a:rPr>
              <a:t> 1960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440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70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sX0" fmla="*/ 0 w 7324928"/>
              <a:gd name="csY0" fmla="*/ 0 h 369332"/>
              <a:gd name="csX1" fmla="*/ 416957 w 7324928"/>
              <a:gd name="csY1" fmla="*/ 0 h 369332"/>
              <a:gd name="csX2" fmla="*/ 907164 w 7324928"/>
              <a:gd name="csY2" fmla="*/ 0 h 369332"/>
              <a:gd name="csX3" fmla="*/ 1543869 w 7324928"/>
              <a:gd name="csY3" fmla="*/ 0 h 369332"/>
              <a:gd name="csX4" fmla="*/ 2180575 w 7324928"/>
              <a:gd name="csY4" fmla="*/ 0 h 369332"/>
              <a:gd name="csX5" fmla="*/ 2817280 w 7324928"/>
              <a:gd name="csY5" fmla="*/ 0 h 369332"/>
              <a:gd name="csX6" fmla="*/ 3380736 w 7324928"/>
              <a:gd name="csY6" fmla="*/ 0 h 369332"/>
              <a:gd name="csX7" fmla="*/ 3724444 w 7324928"/>
              <a:gd name="csY7" fmla="*/ 0 h 369332"/>
              <a:gd name="csX8" fmla="*/ 4434399 w 7324928"/>
              <a:gd name="csY8" fmla="*/ 0 h 369332"/>
              <a:gd name="csX9" fmla="*/ 4924605 w 7324928"/>
              <a:gd name="csY9" fmla="*/ 0 h 369332"/>
              <a:gd name="csX10" fmla="*/ 5414812 w 7324928"/>
              <a:gd name="csY10" fmla="*/ 0 h 369332"/>
              <a:gd name="csX11" fmla="*/ 5758520 w 7324928"/>
              <a:gd name="csY11" fmla="*/ 0 h 369332"/>
              <a:gd name="csX12" fmla="*/ 6102228 w 7324928"/>
              <a:gd name="csY12" fmla="*/ 0 h 369332"/>
              <a:gd name="csX13" fmla="*/ 6519186 w 7324928"/>
              <a:gd name="csY13" fmla="*/ 0 h 369332"/>
              <a:gd name="csX14" fmla="*/ 7324928 w 7324928"/>
              <a:gd name="csY14" fmla="*/ 0 h 369332"/>
              <a:gd name="csX15" fmla="*/ 7324928 w 7324928"/>
              <a:gd name="csY15" fmla="*/ 369332 h 369332"/>
              <a:gd name="csX16" fmla="*/ 6907971 w 7324928"/>
              <a:gd name="csY16" fmla="*/ 369332 h 369332"/>
              <a:gd name="csX17" fmla="*/ 6271265 w 7324928"/>
              <a:gd name="csY17" fmla="*/ 369332 h 369332"/>
              <a:gd name="csX18" fmla="*/ 5854308 w 7324928"/>
              <a:gd name="csY18" fmla="*/ 369332 h 369332"/>
              <a:gd name="csX19" fmla="*/ 5144353 w 7324928"/>
              <a:gd name="csY19" fmla="*/ 369332 h 369332"/>
              <a:gd name="csX20" fmla="*/ 4654147 w 7324928"/>
              <a:gd name="csY20" fmla="*/ 369332 h 369332"/>
              <a:gd name="csX21" fmla="*/ 4163940 w 7324928"/>
              <a:gd name="csY21" fmla="*/ 369332 h 369332"/>
              <a:gd name="csX22" fmla="*/ 3820232 w 7324928"/>
              <a:gd name="csY22" fmla="*/ 369332 h 369332"/>
              <a:gd name="csX23" fmla="*/ 3476524 w 7324928"/>
              <a:gd name="csY23" fmla="*/ 369332 h 369332"/>
              <a:gd name="csX24" fmla="*/ 2766569 w 7324928"/>
              <a:gd name="csY24" fmla="*/ 369332 h 369332"/>
              <a:gd name="csX25" fmla="*/ 2056614 w 7324928"/>
              <a:gd name="csY25" fmla="*/ 369332 h 369332"/>
              <a:gd name="csX26" fmla="*/ 1566408 w 7324928"/>
              <a:gd name="csY26" fmla="*/ 369332 h 369332"/>
              <a:gd name="csX27" fmla="*/ 1222700 w 7324928"/>
              <a:gd name="csY27" fmla="*/ 369332 h 369332"/>
              <a:gd name="csX28" fmla="*/ 878991 w 7324928"/>
              <a:gd name="csY28" fmla="*/ 369332 h 369332"/>
              <a:gd name="csX29" fmla="*/ 535283 w 7324928"/>
              <a:gd name="csY29" fmla="*/ 369332 h 369332"/>
              <a:gd name="csX30" fmla="*/ 0 w 7324928"/>
              <a:gd name="csY30" fmla="*/ 369332 h 369332"/>
              <a:gd name="csX31" fmla="*/ 0 w 7324928"/>
              <a:gd name="csY31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aller plus loin sur l’énergie?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60394" y="2059569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94" y="2878660"/>
            <a:ext cx="2453989" cy="7067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27A991-DD0E-486B-9269-6E3E23D1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33" y="4719398"/>
            <a:ext cx="1854147" cy="9506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6A6A2B-8616-4492-AFE3-DC773D2D0BAF}"/>
              </a:ext>
            </a:extLst>
          </p:cNvPr>
          <p:cNvSpPr txBox="1"/>
          <p:nvPr/>
        </p:nvSpPr>
        <p:spPr>
          <a:xfrm>
            <a:off x="4223680" y="4915761"/>
            <a:ext cx="5203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Des cours en ligne ou présentiels à l’Université Permanente de Nantes : </a:t>
            </a:r>
            <a:r>
              <a:rPr lang="fr-FR" sz="1600" dirty="0">
                <a:hlinkClick r:id="rId4"/>
              </a:rPr>
              <a:t>https://up.univ-nantes.fr/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5334235" y="2913939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5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7524207" y="357065"/>
            <a:ext cx="387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dans tous ses états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1801945"/>
            <a:ext cx="975759" cy="97575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Image 13" descr="Une image contenant peinture, habits, dessin, personne&#10;&#10;Description générée automatiquement">
            <a:extLst>
              <a:ext uri="{FF2B5EF4-FFF2-40B4-BE49-F238E27FC236}">
                <a16:creationId xmlns:a16="http://schemas.microsoft.com/office/drawing/2014/main" id="{61BBC242-D57E-49BB-ABD9-2C7C8690B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3663476"/>
            <a:ext cx="1391269" cy="7826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A4AEFC6-21CE-2350-0952-D39A03471E21}"/>
              </a:ext>
            </a:extLst>
          </p:cNvPr>
          <p:cNvSpPr txBox="1"/>
          <p:nvPr/>
        </p:nvSpPr>
        <p:spPr>
          <a:xfrm>
            <a:off x="3883475" y="4025474"/>
            <a:ext cx="480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 : </a:t>
            </a:r>
            <a:r>
              <a:rPr lang="fr-FR" sz="1600" dirty="0">
                <a:hlinkClick r:id="rId8"/>
              </a:rPr>
              <a:t>La science de Bernie </a:t>
            </a:r>
            <a:endParaRPr lang="fr-FR" sz="1600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622F933-952D-3DF2-B2C8-8C4CB87A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2C7E-6C1A-1DD6-6CDC-AE2044CB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BF8618-1C68-E3FB-3376-466FF7EE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1178" y="6109698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7567A1-D5FF-ACF7-6BC0-01A8E4CD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7124B1-40B7-A3BA-806C-A94FA1B2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93AB40-8AB6-8D00-11C2-A8E89712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38" y="1237753"/>
            <a:ext cx="1581488" cy="99536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8C28C1-14BB-E7FC-DEC0-5B2CD1DFE0CD}"/>
              </a:ext>
            </a:extLst>
          </p:cNvPr>
          <p:cNvSpPr txBox="1"/>
          <p:nvPr/>
        </p:nvSpPr>
        <p:spPr>
          <a:xfrm>
            <a:off x="6485642" y="383177"/>
            <a:ext cx="47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4 forces fondamentales de l’univers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683405-D5E2-057C-ED9B-27911A82C403}"/>
              </a:ext>
            </a:extLst>
          </p:cNvPr>
          <p:cNvSpPr txBox="1"/>
          <p:nvPr/>
        </p:nvSpPr>
        <p:spPr>
          <a:xfrm>
            <a:off x="4632961" y="1033076"/>
            <a:ext cx="608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complexité de notre univers macroscopique se réduit à 4 forces fondamentales dans l’infiniment petit</a:t>
            </a:r>
          </a:p>
        </p:txBody>
      </p:sp>
      <p:sp>
        <p:nvSpPr>
          <p:cNvPr id="11" name="Nuage 10">
            <a:extLst>
              <a:ext uri="{FF2B5EF4-FFF2-40B4-BE49-F238E27FC236}">
                <a16:creationId xmlns:a16="http://schemas.microsoft.com/office/drawing/2014/main" id="{3FBB977D-9DAE-A9A7-3D89-8F9B79DF5DBF}"/>
              </a:ext>
            </a:extLst>
          </p:cNvPr>
          <p:cNvSpPr/>
          <p:nvPr/>
        </p:nvSpPr>
        <p:spPr>
          <a:xfrm>
            <a:off x="1776549" y="2595154"/>
            <a:ext cx="2856412" cy="2229394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Elles sont les sources de toutes les formes d ‘énergie à notre échelle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3E9B86-FB12-7561-DD38-DB72B9C16220}"/>
              </a:ext>
            </a:extLst>
          </p:cNvPr>
          <p:cNvSpPr txBox="1"/>
          <p:nvPr/>
        </p:nvSpPr>
        <p:spPr>
          <a:xfrm>
            <a:off x="1783014" y="5678740"/>
            <a:ext cx="4702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Pour en savoir plus : le </a:t>
            </a:r>
            <a:r>
              <a:rPr lang="fr-FR" sz="1000" dirty="0">
                <a:hlinkClick r:id="rId3"/>
              </a:rPr>
              <a:t>site du CEA </a:t>
            </a:r>
            <a:r>
              <a:rPr lang="fr-FR" sz="1000" dirty="0"/>
              <a:t>sur les 4 interactions fondamentales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DE3F62-823F-178B-E19C-F53397141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63" y="1604290"/>
            <a:ext cx="5321288" cy="399622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1B62533-BB6E-AC3E-D2A3-8EE204FC465A}"/>
              </a:ext>
            </a:extLst>
          </p:cNvPr>
          <p:cNvSpPr txBox="1"/>
          <p:nvPr/>
        </p:nvSpPr>
        <p:spPr>
          <a:xfrm>
            <a:off x="6629401" y="5369682"/>
            <a:ext cx="3482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0" i="0" dirty="0" err="1">
                <a:effectLst/>
                <a:latin typeface="helvetica" panose="020B0604020202020204" pitchFamily="34" charset="0"/>
                <a:hlinkClick r:id="rId5"/>
              </a:rPr>
              <a:t>Culturesciencesphysique-ens-lyon</a:t>
            </a:r>
            <a:r>
              <a:rPr lang="fr-FR" sz="800" b="0" i="0" dirty="0">
                <a:effectLst/>
                <a:latin typeface="helvetica" panose="020B0604020202020204" pitchFamily="34" charset="0"/>
              </a:rPr>
              <a:t> – crédit CERN-IPNL-CMS (2016)</a:t>
            </a:r>
            <a:endParaRPr lang="fr-FR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62AB3-6601-C3D3-4DEA-7FB3F0F2BAC4}"/>
              </a:ext>
            </a:extLst>
          </p:cNvPr>
          <p:cNvSpPr/>
          <p:nvPr/>
        </p:nvSpPr>
        <p:spPr>
          <a:xfrm>
            <a:off x="9727474" y="2455817"/>
            <a:ext cx="548640" cy="2690949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02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C1EE3D8-4B5C-415B-E504-54A36622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BBDE95-A979-740D-A452-060F7ED4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C5616F-07F6-2FC1-7B62-8B8B84F220EA}"/>
              </a:ext>
            </a:extLst>
          </p:cNvPr>
          <p:cNvSpPr txBox="1"/>
          <p:nvPr/>
        </p:nvSpPr>
        <p:spPr>
          <a:xfrm>
            <a:off x="4702630" y="285610"/>
            <a:ext cx="6760224" cy="36933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L’essentiel – sources d’énergie dans l’infiniment petit</a:t>
            </a:r>
            <a:endParaRPr lang="fr-FR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683638-DD76-2970-6161-D3A8C67B15EF}"/>
              </a:ext>
            </a:extLst>
          </p:cNvPr>
          <p:cNvSpPr txBox="1"/>
          <p:nvPr/>
        </p:nvSpPr>
        <p:spPr>
          <a:xfrm>
            <a:off x="2508069" y="1227909"/>
            <a:ext cx="883920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Quatre forces fondamentales sont les sources de l’énergie de l’univers, énergie constante depuis son origine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6F4AD66-80CC-BC80-2A41-E019927E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234888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8741</TotalTime>
  <Words>6956</Words>
  <Application>Microsoft Office PowerPoint</Application>
  <PresentationFormat>Grand écran</PresentationFormat>
  <Paragraphs>956</Paragraphs>
  <Slides>70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Cambria Math</vt:lpstr>
      <vt:lpstr>Century Gothic</vt:lpstr>
      <vt:lpstr>helvetica</vt:lpstr>
      <vt:lpstr>Wingdings</vt:lpstr>
      <vt:lpstr>Wingdings 3</vt:lpstr>
      <vt:lpstr>Brin</vt:lpstr>
      <vt:lpstr>            Un peu de Science pour comprendre le monde moderne  L’énergie dans tous ses états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L’énergie dans tous ses états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128</cp:revision>
  <dcterms:created xsi:type="dcterms:W3CDTF">2019-10-08T12:41:07Z</dcterms:created>
  <dcterms:modified xsi:type="dcterms:W3CDTF">2026-03-09T09:12:32Z</dcterms:modified>
</cp:coreProperties>
</file>