
<file path=[Content_Types].xml><?xml version="1.0" encoding="utf-8"?>
<Types xmlns="http://schemas.openxmlformats.org/package/2006/content-types">
  <Default Extension="emf" ContentType="image/x-emf"/>
  <Default Extension="gif" ContentType="image/gif"/>
  <Default Extension="img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82" r:id="rId2"/>
    <p:sldId id="459" r:id="rId3"/>
    <p:sldId id="452" r:id="rId4"/>
    <p:sldId id="588" r:id="rId5"/>
    <p:sldId id="307" r:id="rId6"/>
    <p:sldId id="301" r:id="rId7"/>
    <p:sldId id="304" r:id="rId8"/>
    <p:sldId id="594" r:id="rId9"/>
    <p:sldId id="591" r:id="rId10"/>
    <p:sldId id="589" r:id="rId11"/>
    <p:sldId id="288" r:id="rId12"/>
    <p:sldId id="445" r:id="rId13"/>
    <p:sldId id="457" r:id="rId14"/>
    <p:sldId id="444" r:id="rId15"/>
    <p:sldId id="595" r:id="rId16"/>
    <p:sldId id="592" r:id="rId17"/>
    <p:sldId id="326" r:id="rId18"/>
    <p:sldId id="359" r:id="rId19"/>
    <p:sldId id="266" r:id="rId20"/>
    <p:sldId id="332" r:id="rId21"/>
    <p:sldId id="267" r:id="rId22"/>
    <p:sldId id="268" r:id="rId23"/>
    <p:sldId id="271" r:id="rId24"/>
    <p:sldId id="354" r:id="rId25"/>
    <p:sldId id="272" r:id="rId26"/>
    <p:sldId id="597" r:id="rId27"/>
    <p:sldId id="450" r:id="rId28"/>
    <p:sldId id="590" r:id="rId29"/>
    <p:sldId id="306" r:id="rId30"/>
    <p:sldId id="598" r:id="rId31"/>
    <p:sldId id="357" r:id="rId32"/>
    <p:sldId id="275" r:id="rId33"/>
    <p:sldId id="308" r:id="rId34"/>
    <p:sldId id="606" r:id="rId35"/>
    <p:sldId id="605" r:id="rId36"/>
    <p:sldId id="593" r:id="rId37"/>
    <p:sldId id="327" r:id="rId38"/>
    <p:sldId id="333" r:id="rId39"/>
    <p:sldId id="447" r:id="rId40"/>
    <p:sldId id="448" r:id="rId41"/>
    <p:sldId id="449" r:id="rId42"/>
    <p:sldId id="458" r:id="rId43"/>
    <p:sldId id="279" r:id="rId44"/>
    <p:sldId id="601" r:id="rId45"/>
    <p:sldId id="285" r:id="rId46"/>
    <p:sldId id="265" r:id="rId47"/>
    <p:sldId id="328" r:id="rId48"/>
    <p:sldId id="602" r:id="rId49"/>
    <p:sldId id="343" r:id="rId50"/>
    <p:sldId id="281" r:id="rId51"/>
    <p:sldId id="345" r:id="rId52"/>
    <p:sldId id="347" r:id="rId53"/>
    <p:sldId id="348" r:id="rId54"/>
    <p:sldId id="603" r:id="rId55"/>
    <p:sldId id="305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1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6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018C188-E446-1EB3-26F4-20F547CC6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64C925-B766-C867-1382-A8CE44F257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07AE6A-B72A-10F2-C9E3-B0EF585024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361C9F-9ED8-6F8B-99A4-92A4CF77F0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899D3-69E2-41EA-9DD3-98566B9AA0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194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2024-2025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C19F3-3771-491C-A6FA-E494FC2478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14120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56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DBC82-FBA8-4675-E6F5-0B393736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97D2B1-4F7E-F7E1-530F-352B2C441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2233B1-9F74-B261-5241-8D61B971C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77BD69-EBCB-CE9E-9978-B4A14AACC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1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F4209-7C06-05BB-2CB4-9EC77DCC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A6D871-D21F-8FCB-5E15-A10156789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7D0305-8E0E-C472-8876-9DC359C83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9DE795-5045-B1D8-8C55-CD6015877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535AA-AC69-D6E7-E0D7-D8EAA6036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126063-79A0-919F-E03D-966ADADEA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1D8863-8B70-E5AF-709A-5C790CB3B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98D94B-4F83-596A-39B1-1C7D9DE2C5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2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74FD-8437-3048-4854-AFA348E4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863163E-32D9-6AC8-103E-17EAF604B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E61544-74DC-0E1D-0DEB-793863E2B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A5AC33-2240-0867-63BB-27B195CC3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52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2416A-6A34-F2C9-B5A1-ED38497A1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39AF65-BD7D-88E7-BD84-00CFC8AF4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B591EC-CB07-3D7A-9A5A-0FD8B2F95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94C703-58F2-B2D3-1411-3D877E1765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3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96B2-23B0-3A76-5B56-978546588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55ADCC-A02F-ECB8-B621-D2DA67F11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D752D3-D592-E0ED-03D0-089759E425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26662B-CB3F-76CB-45FB-812E96852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94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C7966-6CB0-8854-93EB-0DB74862C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42AA90-4E2A-C17A-B2F3-3FA3E2C4B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7ABAB0-989A-C9D6-172F-2C1E550F2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C76903-7D82-50A3-F7B9-32B9FB7BBE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61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6FF1E-2AD3-F56E-BE7A-13D93A393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DFB48E-E0B6-7DF4-76A8-B06E0C4D4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ED6E6C-60AC-80A6-41A2-B0618388B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74A3E7-BF93-F50E-39C2-B3F32ACF8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AD21F-9328-4FDF-B011-8639040226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02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8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5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908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75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E7859B3-0816-4612-A48D-C46AA0239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0756" y="5862637"/>
            <a:ext cx="7621984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FF2FEBF-71DE-4B1A-BDAB-23C074EF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352" y="782634"/>
            <a:ext cx="779971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9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86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im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-131205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6177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0789" y="1515036"/>
            <a:ext cx="9758412" cy="450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Comprendre le monde ... les deux infinis                               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D765C6-ADAD-409A-BF48-B1F1E2E3A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0902" y="6135809"/>
            <a:ext cx="14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GB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F7D560-E2FB-F24F-3F20-610E1E648CC6}"/>
              </a:ext>
            </a:extLst>
          </p:cNvPr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56" y="6182514"/>
            <a:ext cx="804672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img"/><Relationship Id="rId3" Type="http://schemas.openxmlformats.org/officeDocument/2006/relationships/hyperlink" Target="mailto:bernard.remaud@univ-nantes.fr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dPBh5KXlol50MEV8p1DrlA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un-peu-de-physique.fr/" TargetMode="External"/><Relationship Id="rId9" Type="http://schemas.openxmlformats.org/officeDocument/2006/relationships/hyperlink" Target="http://creativecommons.org/licenses/by-sa/3.0/fr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De_l'%C3%A9lectrodynamique_des_corps_en_mouvement" TargetMode="External"/><Relationship Id="rId7" Type="http://schemas.openxmlformats.org/officeDocument/2006/relationships/image" Target="../media/image28.jpeg"/><Relationship Id="rId2" Type="http://schemas.openxmlformats.org/officeDocument/2006/relationships/hyperlink" Target="https://fr.wikipedia.org/wiki/Albert_Einstei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3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47321275_Multifrequency_Behaviour_of_High_Energy_Cosmic_Sources_in_the_GW_Era/figures?lo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52.png"/><Relationship Id="rId12" Type="http://schemas.openxmlformats.org/officeDocument/2006/relationships/image" Target="../media/image61.png"/><Relationship Id="rId17" Type="http://schemas.openxmlformats.org/officeDocument/2006/relationships/image" Target="../media/image55.png"/><Relationship Id="rId2" Type="http://schemas.openxmlformats.org/officeDocument/2006/relationships/image" Target="../media/image51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4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k4mUV6FzIE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No0omeHIxwo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8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78.emf"/><Relationship Id="rId7" Type="http://schemas.openxmlformats.org/officeDocument/2006/relationships/image" Target="../media/image79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34.jpg"/><Relationship Id="rId4" Type="http://schemas.openxmlformats.org/officeDocument/2006/relationships/image" Target="../media/image5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un-peu-de-physique.fr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hyperlink" Target="https://open.spotify.com/show/42wWpSd2qk9Lx9y7dy5bYI" TargetMode="Externa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42883" y="888822"/>
            <a:ext cx="8039794" cy="1110526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pPr algn="ctr"/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Science pour comprendre le monde moderne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solidFill>
                  <a:srgbClr val="FF0000"/>
                </a:solidFill>
                <a:latin typeface="+mn-lt"/>
              </a:rPr>
              <a:t>Les 2 infinis</a:t>
            </a:r>
            <a:endParaRPr lang="en-GB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2742883" y="2291991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A348C4-78EE-411D-A357-FC56EF4DCFB7}"/>
              </a:ext>
            </a:extLst>
          </p:cNvPr>
          <p:cNvSpPr txBox="1">
            <a:spLocks/>
          </p:cNvSpPr>
          <p:nvPr/>
        </p:nvSpPr>
        <p:spPr>
          <a:xfrm>
            <a:off x="2742883" y="4140519"/>
            <a:ext cx="6863697" cy="9872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rgbClr val="002060"/>
                </a:solidFill>
              </a:rPr>
              <a:t>Présentation pour vidéo – </a:t>
            </a:r>
          </a:p>
          <a:p>
            <a:r>
              <a:rPr lang="fr-FR" sz="1900" dirty="0">
                <a:solidFill>
                  <a:srgbClr val="FF0000"/>
                </a:solidFill>
              </a:rPr>
              <a:t>L’espace-temps</a:t>
            </a:r>
          </a:p>
          <a:p>
            <a:r>
              <a:rPr lang="fr-FR" sz="2000" dirty="0">
                <a:solidFill>
                  <a:srgbClr val="0070C0"/>
                </a:solidFill>
              </a:rPr>
              <a:t>a) Les 3 relativités</a:t>
            </a:r>
            <a:endParaRPr lang="fr-FR" sz="19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92BC63-9DEE-45F6-B994-3EBE082F169E}"/>
              </a:ext>
            </a:extLst>
          </p:cNvPr>
          <p:cNvSpPr/>
          <p:nvPr/>
        </p:nvSpPr>
        <p:spPr>
          <a:xfrm>
            <a:off x="2742883" y="3085908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4" name="Image 13">
            <a:hlinkClick r:id="rId4"/>
            <a:extLst>
              <a:ext uri="{FF2B5EF4-FFF2-40B4-BE49-F238E27FC236}">
                <a16:creationId xmlns:a16="http://schemas.microsoft.com/office/drawing/2014/main" id="{219162BA-5CCD-4E55-BF1F-246552E60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116" y="2186910"/>
            <a:ext cx="1330414" cy="104684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01A39BD-79CB-461F-B139-B96AD365B5E9}"/>
              </a:ext>
            </a:extLst>
          </p:cNvPr>
          <p:cNvGrpSpPr/>
          <p:nvPr/>
        </p:nvGrpSpPr>
        <p:grpSpPr>
          <a:xfrm>
            <a:off x="7437829" y="2186910"/>
            <a:ext cx="1407697" cy="1301185"/>
            <a:chOff x="7437829" y="2186910"/>
            <a:chExt cx="1407697" cy="1301185"/>
          </a:xfrm>
        </p:grpSpPr>
        <p:pic>
          <p:nvPicPr>
            <p:cNvPr id="8" name="Image 7">
              <a:hlinkClick r:id="rId6"/>
              <a:extLst>
                <a:ext uri="{FF2B5EF4-FFF2-40B4-BE49-F238E27FC236}">
                  <a16:creationId xmlns:a16="http://schemas.microsoft.com/office/drawing/2014/main" id="{8BD5DFFB-0CB7-40FA-959B-A118266F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1269" y="2186910"/>
              <a:ext cx="1055694" cy="105569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3E95F3A-F8AA-4D22-BF2A-916E33B2FD58}"/>
                </a:ext>
              </a:extLst>
            </p:cNvPr>
            <p:cNvSpPr txBox="1"/>
            <p:nvPr/>
          </p:nvSpPr>
          <p:spPr>
            <a:xfrm>
              <a:off x="7437829" y="3241874"/>
              <a:ext cx="1407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00B050"/>
                  </a:solidFill>
                </a:rPr>
                <a:t>La chaîne YouTube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C1E986DC-7A0A-474A-9F2F-0167759A7847}"/>
              </a:ext>
            </a:extLst>
          </p:cNvPr>
          <p:cNvSpPr txBox="1"/>
          <p:nvPr/>
        </p:nvSpPr>
        <p:spPr>
          <a:xfrm>
            <a:off x="9407670" y="3219814"/>
            <a:ext cx="7050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Le blog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4ED978-1E9B-B982-970A-EE478C5C3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08949E-A5E7-9F2A-EBB8-802FB4B7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9602A5-5B08-EDEA-B22C-468B2FA8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</a:t>
            </a:fld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BE81C07-0CBC-8E83-075B-E2594FB829D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51" y="888822"/>
            <a:ext cx="804672" cy="2834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981E69C-F17C-F946-3A6C-DBE96DC6C31F}"/>
              </a:ext>
            </a:extLst>
          </p:cNvPr>
          <p:cNvSpPr txBox="1"/>
          <p:nvPr/>
        </p:nvSpPr>
        <p:spPr>
          <a:xfrm>
            <a:off x="4320614" y="5706571"/>
            <a:ext cx="579210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900" dirty="0"/>
              <a:t>Cette oeuvre est sous </a:t>
            </a:r>
            <a:r>
              <a:rPr lang="en-US" sz="900" dirty="0" err="1"/>
              <a:t>licence</a:t>
            </a:r>
            <a:r>
              <a:rPr lang="en-US" sz="900" dirty="0"/>
              <a:t> </a:t>
            </a:r>
            <a:r>
              <a:rPr lang="en-US" sz="900" dirty="0">
                <a:hlinkClick r:id="rId9"/>
              </a:rPr>
              <a:t>Creative Commons Attribution-</a:t>
            </a:r>
            <a:r>
              <a:rPr lang="en-US" sz="900" dirty="0" err="1">
                <a:hlinkClick r:id="rId9"/>
              </a:rPr>
              <a:t>ShareAlike</a:t>
            </a:r>
            <a:r>
              <a:rPr lang="en-US" sz="900" dirty="0">
                <a:hlinkClick r:id="rId9"/>
              </a:rPr>
              <a:t> 3.0 France License</a:t>
            </a:r>
            <a:r>
              <a:rPr lang="en-US" sz="900" dirty="0"/>
              <a:t>.</a:t>
            </a:r>
          </a:p>
          <a:p>
            <a:r>
              <a:rPr lang="en-US" sz="900" dirty="0"/>
              <a:t>Les illustrations non </a:t>
            </a:r>
            <a:r>
              <a:rPr lang="en-US" sz="900" dirty="0" err="1"/>
              <a:t>créditées</a:t>
            </a:r>
            <a:r>
              <a:rPr lang="en-US" sz="900" dirty="0"/>
              <a:t> </a:t>
            </a:r>
            <a:r>
              <a:rPr lang="en-US" sz="900" dirty="0" err="1"/>
              <a:t>sont</a:t>
            </a:r>
            <a:r>
              <a:rPr lang="en-US" sz="900" dirty="0"/>
              <a:t> des </a:t>
            </a:r>
            <a:r>
              <a:rPr lang="en-US" sz="900" dirty="0" err="1"/>
              <a:t>créations</a:t>
            </a:r>
            <a:r>
              <a:rPr lang="en-US" sz="900" dirty="0"/>
              <a:t> </a:t>
            </a:r>
            <a:r>
              <a:rPr lang="en-US" sz="900" dirty="0" err="1"/>
              <a:t>personnelles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2CF0-917B-BB5E-9D90-B433E3561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47E829-9BDD-F9FC-B256-9BAA03EA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42DE7D9-728B-1877-18E9-6EBE5A6B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432852-3B58-8A86-8C9B-ECF236A5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Nuage 5">
            <a:extLst>
              <a:ext uri="{FF2B5EF4-FFF2-40B4-BE49-F238E27FC236}">
                <a16:creationId xmlns:a16="http://schemas.microsoft.com/office/drawing/2014/main" id="{1395B37C-021A-2358-3F91-F7E6D7A49B2C}"/>
              </a:ext>
            </a:extLst>
          </p:cNvPr>
          <p:cNvSpPr/>
          <p:nvPr/>
        </p:nvSpPr>
        <p:spPr>
          <a:xfrm>
            <a:off x="2747520" y="3975433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082A8733-A2C2-0C49-8DED-B393E4E30D56}"/>
              </a:ext>
            </a:extLst>
          </p:cNvPr>
          <p:cNvSpPr/>
          <p:nvPr/>
        </p:nvSpPr>
        <p:spPr>
          <a:xfrm>
            <a:off x="2849274" y="1384852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uage 7">
            <a:extLst>
              <a:ext uri="{FF2B5EF4-FFF2-40B4-BE49-F238E27FC236}">
                <a16:creationId xmlns:a16="http://schemas.microsoft.com/office/drawing/2014/main" id="{30681187-5E1F-C0F0-A25C-BE2A3BD92BBE}"/>
              </a:ext>
            </a:extLst>
          </p:cNvPr>
          <p:cNvSpPr/>
          <p:nvPr/>
        </p:nvSpPr>
        <p:spPr>
          <a:xfrm>
            <a:off x="8087119" y="3800381"/>
            <a:ext cx="2069482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B3518851-5F31-68A6-02D7-11C6067AA0E1}"/>
              </a:ext>
            </a:extLst>
          </p:cNvPr>
          <p:cNvSpPr/>
          <p:nvPr/>
        </p:nvSpPr>
        <p:spPr>
          <a:xfrm>
            <a:off x="8032798" y="1176111"/>
            <a:ext cx="2405848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CC9BBA-13AC-80D3-B2C3-A3501359E221}"/>
              </a:ext>
            </a:extLst>
          </p:cNvPr>
          <p:cNvSpPr txBox="1"/>
          <p:nvPr/>
        </p:nvSpPr>
        <p:spPr>
          <a:xfrm>
            <a:off x="3259665" y="1777742"/>
            <a:ext cx="16548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Espace</a:t>
            </a:r>
          </a:p>
          <a:p>
            <a:r>
              <a:rPr lang="fr-FR" sz="1400" dirty="0">
                <a:highlight>
                  <a:srgbClr val="FFFF00"/>
                </a:highlight>
              </a:rPr>
              <a:t>à 3 dimensions</a:t>
            </a:r>
          </a:p>
          <a:p>
            <a:r>
              <a:rPr lang="fr-FR" sz="1400" dirty="0">
                <a:highlight>
                  <a:srgbClr val="FFFF00"/>
                </a:highlight>
              </a:rPr>
              <a:t>Donné a priori </a:t>
            </a:r>
            <a:endParaRPr lang="en-GB" sz="1400" dirty="0">
              <a:highlight>
                <a:srgbClr val="FFFF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A9FD81-62AF-0B84-DD48-12F23B968DA1}"/>
              </a:ext>
            </a:extLst>
          </p:cNvPr>
          <p:cNvSpPr txBox="1"/>
          <p:nvPr/>
        </p:nvSpPr>
        <p:spPr>
          <a:xfrm>
            <a:off x="8448204" y="1558984"/>
            <a:ext cx="1789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Temps</a:t>
            </a:r>
          </a:p>
          <a:p>
            <a:r>
              <a:rPr lang="fr-FR" sz="1400" dirty="0"/>
              <a:t>à 1 dimension</a:t>
            </a:r>
          </a:p>
          <a:p>
            <a:r>
              <a:rPr lang="fr-FR" sz="1400" dirty="0">
                <a:highlight>
                  <a:srgbClr val="FFFF00"/>
                </a:highlight>
              </a:rPr>
              <a:t>Écoulement</a:t>
            </a:r>
          </a:p>
          <a:p>
            <a:r>
              <a:rPr lang="fr-FR" sz="1400" dirty="0">
                <a:highlight>
                  <a:srgbClr val="FFFF00"/>
                </a:highlight>
              </a:rPr>
              <a:t>Donné a priori </a:t>
            </a:r>
            <a:endParaRPr lang="en-GB" sz="1400" dirty="0">
              <a:highlight>
                <a:srgbClr val="FFFF00"/>
              </a:highligh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12C545-7EED-4B31-EC08-02E9AC34A90D}"/>
              </a:ext>
            </a:extLst>
          </p:cNvPr>
          <p:cNvSpPr txBox="1"/>
          <p:nvPr/>
        </p:nvSpPr>
        <p:spPr>
          <a:xfrm>
            <a:off x="3033325" y="4491519"/>
            <a:ext cx="2370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Forces- énergie</a:t>
            </a:r>
          </a:p>
          <a:p>
            <a:r>
              <a:rPr lang="fr-FR" sz="1400" dirty="0"/>
              <a:t>Les 4 interactions fondamentales</a:t>
            </a:r>
            <a:endParaRPr lang="en-GB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919B04A-B707-63CA-13D6-B6EC51E4CCC2}"/>
              </a:ext>
            </a:extLst>
          </p:cNvPr>
          <p:cNvSpPr txBox="1"/>
          <p:nvPr/>
        </p:nvSpPr>
        <p:spPr>
          <a:xfrm>
            <a:off x="8330657" y="4319500"/>
            <a:ext cx="1825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Matière</a:t>
            </a:r>
          </a:p>
          <a:p>
            <a:r>
              <a:rPr lang="fr-FR" sz="1400" dirty="0"/>
              <a:t>Caractérisée par la masse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F63936-B855-230D-610F-35888BE96ED6}"/>
              </a:ext>
            </a:extLst>
          </p:cNvPr>
          <p:cNvSpPr txBox="1"/>
          <p:nvPr/>
        </p:nvSpPr>
        <p:spPr>
          <a:xfrm>
            <a:off x="6100999" y="1839297"/>
            <a:ext cx="13490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cadre fixe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5AD17A8-CA4F-23F5-D54E-41A7BCABA9FC}"/>
              </a:ext>
            </a:extLst>
          </p:cNvPr>
          <p:cNvCxnSpPr>
            <a:cxnSpLocks/>
          </p:cNvCxnSpPr>
          <p:nvPr/>
        </p:nvCxnSpPr>
        <p:spPr>
          <a:xfrm flipH="1">
            <a:off x="7542181" y="2778645"/>
            <a:ext cx="655424" cy="349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C6A860D-BE3C-4C2E-316B-E63F4C0FEEC7}"/>
              </a:ext>
            </a:extLst>
          </p:cNvPr>
          <p:cNvCxnSpPr>
            <a:cxnSpLocks/>
          </p:cNvCxnSpPr>
          <p:nvPr/>
        </p:nvCxnSpPr>
        <p:spPr>
          <a:xfrm>
            <a:off x="5016859" y="2630878"/>
            <a:ext cx="878077" cy="400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E86468A-03C2-5FD1-AA0A-0C97ADDDB863}"/>
              </a:ext>
            </a:extLst>
          </p:cNvPr>
          <p:cNvSpPr txBox="1"/>
          <p:nvPr/>
        </p:nvSpPr>
        <p:spPr>
          <a:xfrm>
            <a:off x="6019126" y="4766368"/>
            <a:ext cx="13490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« acteurs »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B9F175E-F76C-F289-262E-0704CC8A7D07}"/>
              </a:ext>
            </a:extLst>
          </p:cNvPr>
          <p:cNvCxnSpPr>
            <a:cxnSpLocks/>
          </p:cNvCxnSpPr>
          <p:nvPr/>
        </p:nvCxnSpPr>
        <p:spPr>
          <a:xfrm flipH="1" flipV="1">
            <a:off x="7555660" y="3800381"/>
            <a:ext cx="719464" cy="382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CBB2CCB-D53A-9C68-35E6-9661D44295D5}"/>
              </a:ext>
            </a:extLst>
          </p:cNvPr>
          <p:cNvCxnSpPr>
            <a:cxnSpLocks/>
          </p:cNvCxnSpPr>
          <p:nvPr/>
        </p:nvCxnSpPr>
        <p:spPr>
          <a:xfrm flipV="1">
            <a:off x="4914559" y="3781920"/>
            <a:ext cx="1030545" cy="49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2CEDFE4-324E-5F22-BF88-A14B20B3CCA3}"/>
              </a:ext>
            </a:extLst>
          </p:cNvPr>
          <p:cNvSpPr txBox="1"/>
          <p:nvPr/>
        </p:nvSpPr>
        <p:spPr>
          <a:xfrm>
            <a:off x="6667501" y="314865"/>
            <a:ext cx="447569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FF0000"/>
                </a:solidFill>
              </a:rPr>
              <a:t>Le « théâtre » de la physique classique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42DD43-3042-2C87-5D7F-AED30A339474}"/>
              </a:ext>
            </a:extLst>
          </p:cNvPr>
          <p:cNvSpPr/>
          <p:nvPr/>
        </p:nvSpPr>
        <p:spPr>
          <a:xfrm>
            <a:off x="5807322" y="2934983"/>
            <a:ext cx="1811986" cy="943984"/>
          </a:xfrm>
          <a:prstGeom prst="roundRect">
            <a:avLst>
              <a:gd name="adj" fmla="val 3396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Les phénomènes de la nature</a:t>
            </a:r>
          </a:p>
        </p:txBody>
      </p:sp>
    </p:spTree>
    <p:extLst>
      <p:ext uri="{BB962C8B-B14F-4D97-AF65-F5344CB8AC3E}">
        <p14:creationId xmlns:p14="http://schemas.microsoft.com/office/powerpoint/2010/main" val="65088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4896039" y="1130599"/>
            <a:ext cx="6304028" cy="2277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« Avec le bateau à l'arrêt, </a:t>
            </a:r>
            <a:r>
              <a:rPr lang="fr-FR" sz="1400" dirty="0"/>
              <a:t>observez soigneusement comment (…) les gouttes tombent dans le récipient en dessous, et si vous lancez quelque chose à votre ami, vous n'avez pas besoin de le lancer plus fort dans une direction que dans une autre, les distances étant égales, (…); </a:t>
            </a:r>
          </a:p>
          <a:p>
            <a:r>
              <a:rPr lang="fr-FR" sz="1400" dirty="0">
                <a:solidFill>
                  <a:srgbClr val="FF0000"/>
                </a:solidFill>
              </a:rPr>
              <a:t>faites avancer le bateau </a:t>
            </a:r>
            <a:r>
              <a:rPr lang="fr-FR" sz="1400" dirty="0"/>
              <a:t>à l'allure qui vous plaira, pour autant que la </a:t>
            </a:r>
            <a:r>
              <a:rPr lang="fr-FR" sz="1400" dirty="0">
                <a:solidFill>
                  <a:srgbClr val="FF0000"/>
                </a:solidFill>
              </a:rPr>
              <a:t>vitesse soit uniforme </a:t>
            </a:r>
            <a:r>
              <a:rPr lang="fr-FR" sz="1400" dirty="0"/>
              <a:t>et ne fluctue pas de part et d'autre. </a:t>
            </a:r>
            <a:r>
              <a:rPr lang="fr-FR" sz="1400" dirty="0">
                <a:solidFill>
                  <a:srgbClr val="0070C0"/>
                </a:solidFill>
              </a:rPr>
              <a:t>Vous ne verrez pas le moindre changement </a:t>
            </a:r>
            <a:r>
              <a:rPr lang="fr-FR" sz="1400" dirty="0"/>
              <a:t>dans aucun des effets mentionnés et même aucun d'eux ne vous permettra de dire si le bateau est en mouvement ou à l’arrêt ». </a:t>
            </a:r>
            <a:r>
              <a:rPr lang="fr-FR" sz="1600" dirty="0"/>
              <a:t>(</a:t>
            </a:r>
            <a:r>
              <a:rPr lang="fr-FR" sz="1100" dirty="0"/>
              <a:t>cité dans </a:t>
            </a:r>
            <a:r>
              <a:rPr lang="fr-FR" sz="1200" dirty="0" err="1"/>
              <a:t>wikipedia</a:t>
            </a:r>
            <a:r>
              <a:rPr lang="fr-FR" sz="1200" dirty="0"/>
              <a:t>)</a:t>
            </a:r>
            <a:endParaRPr lang="en-GB" sz="1200" dirty="0"/>
          </a:p>
        </p:txBody>
      </p:sp>
      <p:sp>
        <p:nvSpPr>
          <p:cNvPr id="9" name="Nuage 8">
            <a:extLst>
              <a:ext uri="{FF2B5EF4-FFF2-40B4-BE49-F238E27FC236}">
                <a16:creationId xmlns:a16="http://schemas.microsoft.com/office/drawing/2014/main" id="{49A8685C-32D2-459C-884E-C5D92737FC19}"/>
              </a:ext>
            </a:extLst>
          </p:cNvPr>
          <p:cNvSpPr/>
          <p:nvPr/>
        </p:nvSpPr>
        <p:spPr>
          <a:xfrm>
            <a:off x="3302499" y="3578159"/>
            <a:ext cx="4381848" cy="2215914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/>
              <a:t>Les lois physiques sont les mêmes dans </a:t>
            </a:r>
            <a:r>
              <a:rPr lang="fr-FR" sz="1600" b="1" dirty="0">
                <a:solidFill>
                  <a:schemeClr val="bg1"/>
                </a:solidFill>
              </a:rPr>
              <a:t>les référentiels inertiels </a:t>
            </a:r>
          </a:p>
          <a:p>
            <a:r>
              <a:rPr lang="fr-FR" sz="1600" dirty="0"/>
              <a:t>(ne subissant aucune accélération, freinage ou changement de direction)</a:t>
            </a:r>
            <a:endParaRPr lang="en-GB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67F872-D05D-74D7-7804-A67DC1F25C5D}"/>
              </a:ext>
            </a:extLst>
          </p:cNvPr>
          <p:cNvSpPr txBox="1"/>
          <p:nvPr/>
        </p:nvSpPr>
        <p:spPr>
          <a:xfrm>
            <a:off x="8105775" y="291684"/>
            <a:ext cx="30942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galiléenne (1)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72D090B-A658-9546-472D-3395204192DE}"/>
              </a:ext>
            </a:extLst>
          </p:cNvPr>
          <p:cNvGrpSpPr/>
          <p:nvPr/>
        </p:nvGrpSpPr>
        <p:grpSpPr>
          <a:xfrm>
            <a:off x="2121803" y="1019428"/>
            <a:ext cx="2042076" cy="2761947"/>
            <a:chOff x="2121803" y="1019428"/>
            <a:chExt cx="2042076" cy="2761947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121" y="1019428"/>
              <a:ext cx="1722758" cy="249016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2106018-81C2-E893-C942-CAE60EFA1C59}"/>
                </a:ext>
              </a:extLst>
            </p:cNvPr>
            <p:cNvSpPr txBox="1"/>
            <p:nvPr/>
          </p:nvSpPr>
          <p:spPr>
            <a:xfrm>
              <a:off x="2692994" y="3519765"/>
              <a:ext cx="12190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2060"/>
                  </a:solidFill>
                </a:rPr>
                <a:t>Galileo - Galilei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B7E6605-91C2-2C0D-9D87-E795F635314F}"/>
                </a:ext>
              </a:extLst>
            </p:cNvPr>
            <p:cNvSpPr txBox="1"/>
            <p:nvPr/>
          </p:nvSpPr>
          <p:spPr>
            <a:xfrm rot="16200000">
              <a:off x="1131373" y="2138188"/>
              <a:ext cx="22116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Wikipédia- Galilée – Domaine public</a:t>
              </a:r>
              <a:endParaRPr lang="fr-FR" sz="1050" dirty="0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C7DD1D3-A935-ADE1-A266-9A1F569A8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852" y="3908506"/>
            <a:ext cx="2459147" cy="12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013740" y="934716"/>
            <a:ext cx="498536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Conséquence : composition des vitesses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88FF1C3-A380-4FB5-B2CB-A5799389BFF1}"/>
              </a:ext>
            </a:extLst>
          </p:cNvPr>
          <p:cNvGrpSpPr/>
          <p:nvPr/>
        </p:nvGrpSpPr>
        <p:grpSpPr>
          <a:xfrm>
            <a:off x="4359447" y="1508128"/>
            <a:ext cx="3354931" cy="717523"/>
            <a:chOff x="4386434" y="1852658"/>
            <a:chExt cx="3354931" cy="717523"/>
          </a:xfrm>
        </p:grpSpPr>
        <p:sp>
          <p:nvSpPr>
            <p:cNvPr id="50" name="ZoneTexte 49"/>
            <p:cNvSpPr txBox="1"/>
            <p:nvPr/>
          </p:nvSpPr>
          <p:spPr>
            <a:xfrm>
              <a:off x="4386434" y="1852658"/>
              <a:ext cx="3354931" cy="33855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total</a:t>
              </a:r>
              <a:r>
                <a:rPr lang="en-GB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 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train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balle</a:t>
              </a:r>
              <a:r>
                <a:rPr lang="fr-FR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endParaRPr lang="en-GB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CF77F8-F5FE-4CF0-950E-CE8A39949176}"/>
                </a:ext>
              </a:extLst>
            </p:cNvPr>
            <p:cNvSpPr/>
            <p:nvPr/>
          </p:nvSpPr>
          <p:spPr>
            <a:xfrm>
              <a:off x="4401646" y="2231627"/>
              <a:ext cx="18610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total</a:t>
              </a:r>
              <a:r>
                <a:rPr lang="en-GB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  </a:t>
              </a:r>
              <a:r>
                <a: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= 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train</a:t>
              </a:r>
              <a:r>
                <a: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 </a:t>
              </a:r>
              <a:r>
                <a:rPr lang="fr-FR" sz="1600" i="1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V’</a:t>
              </a:r>
              <a:r>
                <a:rPr lang="fr-FR" sz="1600" i="1" baseline="-25000" dirty="0" err="1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balle</a:t>
              </a:r>
              <a:r>
                <a:rPr lang="fr-FR" sz="1600" i="1" baseline="-25000" dirty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endParaRPr lang="en-GB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67B2411-596D-47DD-B83D-51DA54B9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261" y="1608344"/>
            <a:ext cx="981541" cy="603556"/>
          </a:xfrm>
          <a:prstGeom prst="rect">
            <a:avLst/>
          </a:prstGeom>
        </p:spPr>
      </p:pic>
      <p:grpSp>
        <p:nvGrpSpPr>
          <p:cNvPr id="66" name="Groupe 65">
            <a:extLst>
              <a:ext uri="{FF2B5EF4-FFF2-40B4-BE49-F238E27FC236}">
                <a16:creationId xmlns:a16="http://schemas.microsoft.com/office/drawing/2014/main" id="{5B00A13F-6236-48E9-AFDF-51872A176D56}"/>
              </a:ext>
            </a:extLst>
          </p:cNvPr>
          <p:cNvGrpSpPr/>
          <p:nvPr/>
        </p:nvGrpSpPr>
        <p:grpSpPr>
          <a:xfrm>
            <a:off x="7714378" y="1460253"/>
            <a:ext cx="2341723" cy="983415"/>
            <a:chOff x="2220117" y="1083295"/>
            <a:chExt cx="2865643" cy="126084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27F1564-FAB1-4E32-8C13-D11EFAD9BFAB}"/>
                </a:ext>
              </a:extLst>
            </p:cNvPr>
            <p:cNvSpPr/>
            <p:nvPr/>
          </p:nvSpPr>
          <p:spPr>
            <a:xfrm>
              <a:off x="2220117" y="1083295"/>
              <a:ext cx="2066925" cy="10915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5" name="Corde 74">
              <a:extLst>
                <a:ext uri="{FF2B5EF4-FFF2-40B4-BE49-F238E27FC236}">
                  <a16:creationId xmlns:a16="http://schemas.microsoft.com/office/drawing/2014/main" id="{F14B68FE-0FFE-41A8-872D-88A292859AC6}"/>
                </a:ext>
              </a:extLst>
            </p:cNvPr>
            <p:cNvSpPr/>
            <p:nvPr/>
          </p:nvSpPr>
          <p:spPr>
            <a:xfrm rot="17552584">
              <a:off x="2417063" y="2101033"/>
              <a:ext cx="246185" cy="240030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6" name="Corde 75">
              <a:extLst>
                <a:ext uri="{FF2B5EF4-FFF2-40B4-BE49-F238E27FC236}">
                  <a16:creationId xmlns:a16="http://schemas.microsoft.com/office/drawing/2014/main" id="{E1D1DFEE-30E8-42FC-9666-8B6964AA2BA7}"/>
                </a:ext>
              </a:extLst>
            </p:cNvPr>
            <p:cNvSpPr/>
            <p:nvPr/>
          </p:nvSpPr>
          <p:spPr>
            <a:xfrm rot="17552584">
              <a:off x="3763898" y="2101035"/>
              <a:ext cx="246185" cy="240030"/>
            </a:xfrm>
            <a:prstGeom prst="chor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7" name="Flèche : droite 76">
              <a:extLst>
                <a:ext uri="{FF2B5EF4-FFF2-40B4-BE49-F238E27FC236}">
                  <a16:creationId xmlns:a16="http://schemas.microsoft.com/office/drawing/2014/main" id="{FB40B9C4-4285-4EDE-BF91-761F377D7C42}"/>
                </a:ext>
              </a:extLst>
            </p:cNvPr>
            <p:cNvSpPr/>
            <p:nvPr/>
          </p:nvSpPr>
          <p:spPr>
            <a:xfrm>
              <a:off x="4281326" y="1910632"/>
              <a:ext cx="594850" cy="17215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3EDBE230-B5A6-4431-A6FF-A093AB3F97C1}"/>
                </a:ext>
              </a:extLst>
            </p:cNvPr>
            <p:cNvSpPr txBox="1"/>
            <p:nvPr/>
          </p:nvSpPr>
          <p:spPr>
            <a:xfrm>
              <a:off x="4361860" y="1620192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 err="1">
                  <a:solidFill>
                    <a:prstClr val="black"/>
                  </a:solidFill>
                  <a:latin typeface="Century Gothic" panose="020B0502020202020204"/>
                </a:rPr>
                <a:t>V</a:t>
              </a:r>
              <a:r>
                <a:rPr lang="fr-FR" sz="1400" baseline="-25000" dirty="0" err="1">
                  <a:solidFill>
                    <a:prstClr val="black"/>
                  </a:solidFill>
                  <a:latin typeface="Century Gothic" panose="020B0502020202020204"/>
                </a:rPr>
                <a:t>train</a:t>
              </a:r>
              <a:endParaRPr lang="en-GB" sz="1400" baseline="-2500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470BC713-7177-4B8C-8D05-65D4A996EC9A}"/>
                </a:ext>
              </a:extLst>
            </p:cNvPr>
            <p:cNvGrpSpPr/>
            <p:nvPr/>
          </p:nvGrpSpPr>
          <p:grpSpPr>
            <a:xfrm>
              <a:off x="2382119" y="1239115"/>
              <a:ext cx="336678" cy="840197"/>
              <a:chOff x="6244425" y="2415209"/>
              <a:chExt cx="658463" cy="1373512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9D66EACE-4AFF-4066-9A98-D94DE46AF711}"/>
                  </a:ext>
                </a:extLst>
              </p:cNvPr>
              <p:cNvSpPr/>
              <p:nvPr/>
            </p:nvSpPr>
            <p:spPr>
              <a:xfrm>
                <a:off x="6400800" y="2415209"/>
                <a:ext cx="327991" cy="34786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12E29CBA-91BA-4935-A96E-46EAA5EDC3BE}"/>
                  </a:ext>
                </a:extLst>
              </p:cNvPr>
              <p:cNvSpPr/>
              <p:nvPr/>
            </p:nvSpPr>
            <p:spPr>
              <a:xfrm>
                <a:off x="6479320" y="2550621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7AE4FEFA-7547-4488-B71C-81F478A542FC}"/>
                  </a:ext>
                </a:extLst>
              </p:cNvPr>
              <p:cNvSpPr/>
              <p:nvPr/>
            </p:nvSpPr>
            <p:spPr>
              <a:xfrm>
                <a:off x="6599086" y="255062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5B1B929-6FA9-44BA-9FC2-04BC31A486BF}"/>
                  </a:ext>
                </a:extLst>
              </p:cNvPr>
              <p:cNvSpPr/>
              <p:nvPr/>
            </p:nvSpPr>
            <p:spPr>
              <a:xfrm>
                <a:off x="6550797" y="2763078"/>
                <a:ext cx="45719" cy="5764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5B5A6905-2735-4335-A167-40AD6FB3E048}"/>
                  </a:ext>
                </a:extLst>
              </p:cNvPr>
              <p:cNvCxnSpPr>
                <a:stCxn id="89" idx="2"/>
              </p:cNvCxnSpPr>
              <p:nvPr/>
            </p:nvCxnSpPr>
            <p:spPr>
              <a:xfrm flipH="1">
                <a:off x="6400800" y="3339523"/>
                <a:ext cx="172857" cy="44115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1" name="Image 90">
                <a:extLst>
                  <a:ext uri="{FF2B5EF4-FFF2-40B4-BE49-F238E27FC236}">
                    <a16:creationId xmlns:a16="http://schemas.microsoft.com/office/drawing/2014/main" id="{1CF38899-3710-46C7-9D41-8D567D91E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160914">
                <a:off x="6587763" y="3331481"/>
                <a:ext cx="188992" cy="457240"/>
              </a:xfrm>
              <a:prstGeom prst="rect">
                <a:avLst/>
              </a:prstGeom>
            </p:spPr>
          </p:pic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53103D59-1871-4795-B58E-C5D973D229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4425" y="2877013"/>
                <a:ext cx="317803" cy="3871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CFF08EE4-796F-4180-94A1-6FEC417141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96517" y="2876805"/>
                <a:ext cx="306371" cy="1316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756832C-B4E1-488F-86DE-3DB138C489B4}"/>
                </a:ext>
              </a:extLst>
            </p:cNvPr>
            <p:cNvGrpSpPr/>
            <p:nvPr/>
          </p:nvGrpSpPr>
          <p:grpSpPr>
            <a:xfrm>
              <a:off x="3094913" y="1329268"/>
              <a:ext cx="634041" cy="132997"/>
              <a:chOff x="3747752" y="3048599"/>
              <a:chExt cx="634041" cy="132997"/>
            </a:xfrm>
          </p:grpSpPr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3C6F42F7-48AF-45D0-B38C-399EB9504711}"/>
                  </a:ext>
                </a:extLst>
              </p:cNvPr>
              <p:cNvGrpSpPr/>
              <p:nvPr/>
            </p:nvGrpSpPr>
            <p:grpSpPr>
              <a:xfrm>
                <a:off x="3747752" y="3064844"/>
                <a:ext cx="334851" cy="106398"/>
                <a:chOff x="3747752" y="3064844"/>
                <a:chExt cx="334851" cy="106398"/>
              </a:xfrm>
            </p:grpSpPr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2EF3E881-D70E-44D1-8CA1-5653B402B79A}"/>
                    </a:ext>
                  </a:extLst>
                </p:cNvPr>
                <p:cNvSpPr/>
                <p:nvPr/>
              </p:nvSpPr>
              <p:spPr>
                <a:xfrm>
                  <a:off x="4005330" y="3064844"/>
                  <a:ext cx="77273" cy="10639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85" name="Connecteur droit 84">
                  <a:extLst>
                    <a:ext uri="{FF2B5EF4-FFF2-40B4-BE49-F238E27FC236}">
                      <a16:creationId xmlns:a16="http://schemas.microsoft.com/office/drawing/2014/main" id="{7792863D-960A-49D4-BFC0-35E1FF3FC380}"/>
                    </a:ext>
                  </a:extLst>
                </p:cNvPr>
                <p:cNvCxnSpPr>
                  <a:endCxn id="84" idx="2"/>
                </p:cNvCxnSpPr>
                <p:nvPr/>
              </p:nvCxnSpPr>
              <p:spPr>
                <a:xfrm>
                  <a:off x="3747752" y="3118043"/>
                  <a:ext cx="257578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Flèche : droite 82">
                <a:extLst>
                  <a:ext uri="{FF2B5EF4-FFF2-40B4-BE49-F238E27FC236}">
                    <a16:creationId xmlns:a16="http://schemas.microsoft.com/office/drawing/2014/main" id="{32F536F9-2295-4EA2-A200-E39695863442}"/>
                  </a:ext>
                </a:extLst>
              </p:cNvPr>
              <p:cNvSpPr/>
              <p:nvPr/>
            </p:nvSpPr>
            <p:spPr>
              <a:xfrm flipV="1">
                <a:off x="4098786" y="3048599"/>
                <a:ext cx="283007" cy="132997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17F8F76F-5B54-47F1-8234-4F8C2F598885}"/>
                </a:ext>
              </a:extLst>
            </p:cNvPr>
            <p:cNvSpPr txBox="1"/>
            <p:nvPr/>
          </p:nvSpPr>
          <p:spPr>
            <a:xfrm>
              <a:off x="3687342" y="1220312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prstClr val="black"/>
                  </a:solidFill>
                  <a:latin typeface="Century Gothic" panose="020B0502020202020204"/>
                </a:rPr>
                <a:t>V</a:t>
              </a:r>
              <a:r>
                <a:rPr lang="fr-FR" sz="1400" baseline="-25000" dirty="0">
                  <a:solidFill>
                    <a:prstClr val="black"/>
                  </a:solidFill>
                  <a:latin typeface="Century Gothic" panose="020B0502020202020204"/>
                </a:rPr>
                <a:t>balle</a:t>
              </a:r>
              <a:endParaRPr lang="en-GB" sz="1400" baseline="-25000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813C04B4-4743-4208-98AD-92066173253A}"/>
              </a:ext>
            </a:extLst>
          </p:cNvPr>
          <p:cNvSpPr txBox="1"/>
          <p:nvPr/>
        </p:nvSpPr>
        <p:spPr>
          <a:xfrm>
            <a:off x="8117650" y="1840850"/>
            <a:ext cx="591551" cy="24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entury Gothic" panose="020B0502020202020204"/>
              </a:rPr>
              <a:t>V’</a:t>
            </a:r>
            <a:r>
              <a:rPr lang="fr-FR" sz="1400" baseline="-25000" dirty="0">
                <a:solidFill>
                  <a:prstClr val="black"/>
                </a:solidFill>
                <a:latin typeface="Century Gothic" panose="020B0502020202020204"/>
              </a:rPr>
              <a:t>balle</a:t>
            </a:r>
            <a:endParaRPr lang="en-GB" sz="1400" baseline="-25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220F0AE-F589-4BC0-8B65-F7264F86E094}"/>
              </a:ext>
            </a:extLst>
          </p:cNvPr>
          <p:cNvGrpSpPr/>
          <p:nvPr/>
        </p:nvGrpSpPr>
        <p:grpSpPr>
          <a:xfrm>
            <a:off x="8572877" y="1948942"/>
            <a:ext cx="510540" cy="103733"/>
            <a:chOff x="4988285" y="1811399"/>
            <a:chExt cx="624764" cy="132997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B11DE1F8-7527-454C-96AC-6B61778A1468}"/>
                </a:ext>
              </a:extLst>
            </p:cNvPr>
            <p:cNvSpPr/>
            <p:nvPr/>
          </p:nvSpPr>
          <p:spPr>
            <a:xfrm>
              <a:off x="5278198" y="1814065"/>
              <a:ext cx="77273" cy="10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Flèche : droite 71">
              <a:extLst>
                <a:ext uri="{FF2B5EF4-FFF2-40B4-BE49-F238E27FC236}">
                  <a16:creationId xmlns:a16="http://schemas.microsoft.com/office/drawing/2014/main" id="{968077FF-4B0D-4D17-889C-104EA25FFB9C}"/>
                </a:ext>
              </a:extLst>
            </p:cNvPr>
            <p:cNvSpPr/>
            <p:nvPr/>
          </p:nvSpPr>
          <p:spPr>
            <a:xfrm rot="10800000" flipV="1">
              <a:off x="4988285" y="1811399"/>
              <a:ext cx="283007" cy="13299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778EDE09-865D-4D94-B582-87E1EB7C84C5}"/>
                </a:ext>
              </a:extLst>
            </p:cNvPr>
            <p:cNvCxnSpPr/>
            <p:nvPr/>
          </p:nvCxnSpPr>
          <p:spPr>
            <a:xfrm>
              <a:off x="5355471" y="1862727"/>
              <a:ext cx="257578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17C970F0-4DFE-4E11-9811-5B187522F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472" y="2599873"/>
            <a:ext cx="4304727" cy="2125744"/>
          </a:xfrm>
          <a:prstGeom prst="rect">
            <a:avLst/>
          </a:prstGeom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8B32647E-65A1-453E-ACC3-DED6DA487437}"/>
              </a:ext>
            </a:extLst>
          </p:cNvPr>
          <p:cNvSpPr txBox="1"/>
          <p:nvPr/>
        </p:nvSpPr>
        <p:spPr>
          <a:xfrm>
            <a:off x="2950259" y="4950095"/>
            <a:ext cx="754153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A partir du quai la balle a parcouru une longueur L’ &gt; L</a:t>
            </a:r>
          </a:p>
          <a:p>
            <a:r>
              <a:rPr lang="fr-FR" sz="1400" dirty="0"/>
              <a:t>Mais la vitesse du train s’ajoute à celle de la balle et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el-GR" sz="1400" dirty="0">
                <a:solidFill>
                  <a:srgbClr val="FF0000"/>
                </a:solidFill>
              </a:rPr>
              <a:t>Δ </a:t>
            </a:r>
            <a:r>
              <a:rPr lang="fr-FR" sz="1400" dirty="0">
                <a:solidFill>
                  <a:srgbClr val="FF0000"/>
                </a:solidFill>
              </a:rPr>
              <a:t>=</a:t>
            </a:r>
            <a:r>
              <a:rPr lang="el-GR" sz="1400" dirty="0">
                <a:solidFill>
                  <a:srgbClr val="FF0000"/>
                </a:solidFill>
              </a:rPr>
              <a:t> Δ</a:t>
            </a:r>
            <a:r>
              <a:rPr lang="fr-FR" sz="1400" dirty="0">
                <a:solidFill>
                  <a:srgbClr val="FF0000"/>
                </a:solidFill>
              </a:rPr>
              <a:t>’</a:t>
            </a:r>
          </a:p>
          <a:p>
            <a:r>
              <a:rPr lang="fr-FR" sz="1400" dirty="0">
                <a:solidFill>
                  <a:srgbClr val="0070C0"/>
                </a:solidFill>
              </a:rPr>
              <a:t>Le temps mesuré est le même dans le train et sur le quai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9062A6-8835-D1C0-1565-9CEF220847B7}"/>
              </a:ext>
            </a:extLst>
          </p:cNvPr>
          <p:cNvSpPr txBox="1"/>
          <p:nvPr/>
        </p:nvSpPr>
        <p:spPr>
          <a:xfrm>
            <a:off x="8105775" y="291684"/>
            <a:ext cx="30942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galiléenne (2)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84D5B6-F0FB-4AC4-B6A9-D4DF814C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22E1EE-1E8E-488B-BC38-060CBBB68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2A6D04-9319-4577-8793-B35D54E8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F2E1DBC-D6BD-4A22-82C2-0622FB9C3936}"/>
              </a:ext>
            </a:extLst>
          </p:cNvPr>
          <p:cNvSpPr txBox="1"/>
          <p:nvPr/>
        </p:nvSpPr>
        <p:spPr>
          <a:xfrm>
            <a:off x="2794742" y="1152907"/>
            <a:ext cx="487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Pornic –Nantes à vol d’oiseau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25E5281A-44B3-48C5-8EB6-6C352D61F6D7}"/>
              </a:ext>
            </a:extLst>
          </p:cNvPr>
          <p:cNvSpPr txBox="1"/>
          <p:nvPr/>
        </p:nvSpPr>
        <p:spPr>
          <a:xfrm>
            <a:off x="3385997" y="4734391"/>
            <a:ext cx="233579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Théorème de Pythagore</a:t>
            </a:r>
          </a:p>
          <a:p>
            <a:pPr algn="ctr"/>
            <a:r>
              <a:rPr lang="fr-FR" sz="1400" dirty="0">
                <a:solidFill>
                  <a:srgbClr val="002060"/>
                </a:solidFill>
              </a:rPr>
              <a:t>d</a:t>
            </a:r>
            <a:r>
              <a:rPr lang="fr-FR" sz="1400" baseline="30000" dirty="0">
                <a:solidFill>
                  <a:srgbClr val="002060"/>
                </a:solidFill>
              </a:rPr>
              <a:t>2</a:t>
            </a:r>
            <a:r>
              <a:rPr lang="fr-FR" sz="1400" baseline="-34000" dirty="0">
                <a:solidFill>
                  <a:srgbClr val="002060"/>
                </a:solidFill>
              </a:rPr>
              <a:t>ba</a:t>
            </a:r>
            <a:r>
              <a:rPr lang="fr-FR" sz="1400" dirty="0">
                <a:solidFill>
                  <a:srgbClr val="002060"/>
                </a:solidFill>
              </a:rPr>
              <a:t>=(</a:t>
            </a:r>
            <a:r>
              <a:rPr lang="fr-FR" sz="1400" dirty="0" err="1">
                <a:solidFill>
                  <a:srgbClr val="002060"/>
                </a:solidFill>
              </a:rPr>
              <a:t>x</a:t>
            </a:r>
            <a:r>
              <a:rPr lang="fr-FR" sz="1400" baseline="-34000" dirty="0" err="1">
                <a:solidFill>
                  <a:srgbClr val="002060"/>
                </a:solidFill>
              </a:rPr>
              <a:t>b</a:t>
            </a:r>
            <a:r>
              <a:rPr lang="fr-FR" sz="1400" dirty="0" err="1">
                <a:solidFill>
                  <a:srgbClr val="002060"/>
                </a:solidFill>
              </a:rPr>
              <a:t>-x</a:t>
            </a:r>
            <a:r>
              <a:rPr lang="fr-FR" sz="1400" baseline="-34000" dirty="0" err="1">
                <a:solidFill>
                  <a:srgbClr val="002060"/>
                </a:solidFill>
              </a:rPr>
              <a:t>a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  <a:r>
              <a:rPr lang="fr-FR" sz="1400" baseline="30000" dirty="0">
                <a:solidFill>
                  <a:srgbClr val="002060"/>
                </a:solidFill>
              </a:rPr>
              <a:t>2</a:t>
            </a:r>
            <a:r>
              <a:rPr lang="fr-FR" sz="1400" dirty="0">
                <a:solidFill>
                  <a:srgbClr val="002060"/>
                </a:solidFill>
              </a:rPr>
              <a:t>+(y</a:t>
            </a:r>
            <a:r>
              <a:rPr lang="fr-FR" sz="1400" baseline="-34000" dirty="0">
                <a:solidFill>
                  <a:srgbClr val="002060"/>
                </a:solidFill>
              </a:rPr>
              <a:t>b</a:t>
            </a:r>
            <a:r>
              <a:rPr lang="fr-FR" sz="1400" dirty="0">
                <a:solidFill>
                  <a:srgbClr val="002060"/>
                </a:solidFill>
              </a:rPr>
              <a:t>-</a:t>
            </a:r>
            <a:r>
              <a:rPr lang="fr-FR" sz="1400" dirty="0" err="1">
                <a:solidFill>
                  <a:srgbClr val="002060"/>
                </a:solidFill>
              </a:rPr>
              <a:t>y</a:t>
            </a:r>
            <a:r>
              <a:rPr lang="fr-FR" sz="1400" baseline="-34000" dirty="0" err="1">
                <a:solidFill>
                  <a:srgbClr val="002060"/>
                </a:solidFill>
              </a:rPr>
              <a:t>a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  <a:r>
              <a:rPr lang="fr-FR" sz="1400" baseline="30000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E3D114E2-9AD2-4CC5-924A-4819FC05B453}"/>
              </a:ext>
            </a:extLst>
          </p:cNvPr>
          <p:cNvGrpSpPr/>
          <p:nvPr/>
        </p:nvGrpSpPr>
        <p:grpSpPr>
          <a:xfrm>
            <a:off x="7964609" y="1729261"/>
            <a:ext cx="2244602" cy="1788124"/>
            <a:chOff x="2460974" y="4164614"/>
            <a:chExt cx="1923921" cy="1598234"/>
          </a:xfrm>
        </p:grpSpPr>
        <p:cxnSp>
          <p:nvCxnSpPr>
            <p:cNvPr id="91" name="Connecteur droit avec flèche 90">
              <a:extLst>
                <a:ext uri="{FF2B5EF4-FFF2-40B4-BE49-F238E27FC236}">
                  <a16:creationId xmlns:a16="http://schemas.microsoft.com/office/drawing/2014/main" id="{0B2120D9-2FC9-4F3E-9196-CD0B2F7196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980" y="4318503"/>
              <a:ext cx="0" cy="878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>
              <a:extLst>
                <a:ext uri="{FF2B5EF4-FFF2-40B4-BE49-F238E27FC236}">
                  <a16:creationId xmlns:a16="http://schemas.microsoft.com/office/drawing/2014/main" id="{4E3AF1ED-6FA5-4D96-B749-CD74F88585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2665" y="5196689"/>
              <a:ext cx="561315" cy="470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avec flèche 92">
              <a:extLst>
                <a:ext uri="{FF2B5EF4-FFF2-40B4-BE49-F238E27FC236}">
                  <a16:creationId xmlns:a16="http://schemas.microsoft.com/office/drawing/2014/main" id="{80B7CCC8-7A74-46E2-8454-49D012DBB046}"/>
                </a:ext>
              </a:extLst>
            </p:cNvPr>
            <p:cNvCxnSpPr>
              <a:cxnSpLocks/>
            </p:cNvCxnSpPr>
            <p:nvPr/>
          </p:nvCxnSpPr>
          <p:spPr>
            <a:xfrm>
              <a:off x="3213980" y="5202725"/>
              <a:ext cx="11709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854205C3-54FB-4C4F-9C81-176CC0150738}"/>
                </a:ext>
              </a:extLst>
            </p:cNvPr>
            <p:cNvSpPr/>
            <p:nvPr/>
          </p:nvSpPr>
          <p:spPr>
            <a:xfrm>
              <a:off x="3195873" y="5190652"/>
              <a:ext cx="45719" cy="4571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E783DC73-08AF-4532-B260-85BCB2F8732C}"/>
                </a:ext>
              </a:extLst>
            </p:cNvPr>
            <p:cNvSpPr/>
            <p:nvPr/>
          </p:nvSpPr>
          <p:spPr>
            <a:xfrm>
              <a:off x="3776577" y="4899977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18D77571-C51E-49D8-A336-82F7BA886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930" y="4889758"/>
              <a:ext cx="628366" cy="3135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873D91A6-B14C-4015-B34B-008BFAD7EC24}"/>
                </a:ext>
              </a:extLst>
            </p:cNvPr>
            <p:cNvSpPr txBox="1"/>
            <p:nvPr/>
          </p:nvSpPr>
          <p:spPr>
            <a:xfrm>
              <a:off x="2460974" y="5414035"/>
              <a:ext cx="18176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x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ECE0F771-4545-4EE0-AF37-77FD61FC9442}"/>
                </a:ext>
              </a:extLst>
            </p:cNvPr>
            <p:cNvSpPr txBox="1"/>
            <p:nvPr/>
          </p:nvSpPr>
          <p:spPr>
            <a:xfrm>
              <a:off x="2949946" y="4164614"/>
              <a:ext cx="18176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z</a:t>
              </a:r>
            </a:p>
          </p:txBody>
        </p:sp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7BEDDE1A-569F-41B2-AAE0-9FD998E05D13}"/>
                </a:ext>
              </a:extLst>
            </p:cNvPr>
            <p:cNvSpPr txBox="1"/>
            <p:nvPr/>
          </p:nvSpPr>
          <p:spPr>
            <a:xfrm>
              <a:off x="4203132" y="5182238"/>
              <a:ext cx="181763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y</a:t>
              </a:r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709B19AA-55CF-4FC7-B393-4F88A373D91C}"/>
                </a:ext>
              </a:extLst>
            </p:cNvPr>
            <p:cNvSpPr txBox="1"/>
            <p:nvPr/>
          </p:nvSpPr>
          <p:spPr>
            <a:xfrm>
              <a:off x="2922326" y="4941800"/>
              <a:ext cx="27160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0070C0"/>
                  </a:solidFill>
                </a:rPr>
                <a:t>A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531E4173-C681-4847-876A-DA8FBDE243CF}"/>
                </a:ext>
              </a:extLst>
            </p:cNvPr>
            <p:cNvSpPr txBox="1"/>
            <p:nvPr/>
          </p:nvSpPr>
          <p:spPr>
            <a:xfrm>
              <a:off x="3686494" y="4599118"/>
              <a:ext cx="27160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rgbClr val="00B050"/>
                  </a:solidFill>
                </a:rPr>
                <a:t>B</a:t>
              </a:r>
            </a:p>
          </p:txBody>
        </p: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7423F71C-3063-4E85-BCD5-FF565D1BB7CC}"/>
                </a:ext>
              </a:extLst>
            </p:cNvPr>
            <p:cNvCxnSpPr>
              <a:cxnSpLocks/>
            </p:cNvCxnSpPr>
            <p:nvPr/>
          </p:nvCxnSpPr>
          <p:spPr>
            <a:xfrm>
              <a:off x="3807848" y="4914956"/>
              <a:ext cx="3019" cy="49907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5F3BD143-D7D6-454D-A7E3-212727B20444}"/>
                </a:ext>
              </a:extLst>
            </p:cNvPr>
            <p:cNvCxnSpPr>
              <a:cxnSpLocks/>
            </p:cNvCxnSpPr>
            <p:nvPr/>
          </p:nvCxnSpPr>
          <p:spPr>
            <a:xfrm>
              <a:off x="2949946" y="5432079"/>
              <a:ext cx="87235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532CA0C3-0627-413E-A4E9-FC44E5CFD736}"/>
                </a:ext>
              </a:extLst>
            </p:cNvPr>
            <p:cNvCxnSpPr>
              <a:cxnSpLocks/>
            </p:cNvCxnSpPr>
            <p:nvPr/>
          </p:nvCxnSpPr>
          <p:spPr>
            <a:xfrm>
              <a:off x="3213980" y="4700304"/>
              <a:ext cx="559951" cy="1864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3E673C40-E6C0-45CE-849D-5008136974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12768" y="5203292"/>
              <a:ext cx="215929" cy="22632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8F4D8C45-DF16-49C2-9313-241D694B3212}"/>
                </a:ext>
              </a:extLst>
            </p:cNvPr>
            <p:cNvSpPr txBox="1"/>
            <p:nvPr/>
          </p:nvSpPr>
          <p:spPr>
            <a:xfrm rot="20181703">
              <a:off x="3267619" y="4744787"/>
              <a:ext cx="45267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dl</a:t>
              </a:r>
              <a:r>
                <a:rPr lang="fr-FR" sz="1400" dirty="0"/>
                <a:t> 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3066DD50-0BBC-45EC-B810-E5F5F7811312}"/>
                </a:ext>
              </a:extLst>
            </p:cNvPr>
            <p:cNvSpPr txBox="1"/>
            <p:nvPr/>
          </p:nvSpPr>
          <p:spPr>
            <a:xfrm>
              <a:off x="2942665" y="4429175"/>
              <a:ext cx="47479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dz</a:t>
              </a:r>
              <a:r>
                <a:rPr lang="fr-FR" sz="1400" dirty="0"/>
                <a:t> 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6BDF9BAC-5316-43C2-B828-0ECD066FFAFE}"/>
                </a:ext>
              </a:extLst>
            </p:cNvPr>
            <p:cNvSpPr txBox="1"/>
            <p:nvPr/>
          </p:nvSpPr>
          <p:spPr>
            <a:xfrm>
              <a:off x="3814976" y="4856410"/>
              <a:ext cx="45267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rgbClr val="C00000"/>
                  </a:solidFill>
                </a:rPr>
                <a:t>dy</a:t>
              </a:r>
              <a:r>
                <a:rPr lang="fr-FR" sz="1400" dirty="0"/>
                <a:t> 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2713028C-C428-4960-900D-39563348ABF8}"/>
                </a:ext>
              </a:extLst>
            </p:cNvPr>
            <p:cNvSpPr txBox="1"/>
            <p:nvPr/>
          </p:nvSpPr>
          <p:spPr>
            <a:xfrm>
              <a:off x="2684553" y="5124791"/>
              <a:ext cx="45267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rgbClr val="C00000"/>
                  </a:solidFill>
                </a:rPr>
                <a:t>dx</a:t>
              </a:r>
              <a:r>
                <a:rPr lang="fr-FR" sz="1400" dirty="0"/>
                <a:t> </a:t>
              </a: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1133E6F2-1197-453F-BA95-1E0DCE5CA8AB}"/>
              </a:ext>
            </a:extLst>
          </p:cNvPr>
          <p:cNvGrpSpPr/>
          <p:nvPr/>
        </p:nvGrpSpPr>
        <p:grpSpPr>
          <a:xfrm>
            <a:off x="7821272" y="3948526"/>
            <a:ext cx="2975367" cy="954107"/>
            <a:chOff x="8211743" y="4007043"/>
            <a:chExt cx="2975367" cy="954107"/>
          </a:xfrm>
        </p:grpSpPr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EFEF1CB5-E190-49CB-817F-1AA28EDA92A0}"/>
                </a:ext>
              </a:extLst>
            </p:cNvPr>
            <p:cNvSpPr txBox="1"/>
            <p:nvPr/>
          </p:nvSpPr>
          <p:spPr>
            <a:xfrm>
              <a:off x="8374311" y="4007043"/>
              <a:ext cx="28127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On généralise à 3 dimensions</a:t>
              </a:r>
            </a:p>
            <a:p>
              <a:endParaRPr lang="fr-FR" sz="1400" dirty="0"/>
            </a:p>
            <a:p>
              <a:endParaRPr lang="fr-FR" sz="1400" dirty="0"/>
            </a:p>
            <a:p>
              <a:pPr algn="ctr"/>
              <a:r>
                <a:rPr lang="fr-FR" sz="1400" dirty="0">
                  <a:solidFill>
                    <a:srgbClr val="0070C0"/>
                  </a:solidFill>
                </a:rPr>
                <a:t>Métrique euclidienne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4966AB2A-73B3-42FF-9305-A44D7B7C449D}"/>
                    </a:ext>
                  </a:extLst>
                </p:cNvPr>
                <p:cNvSpPr txBox="1"/>
                <p:nvPr/>
              </p:nvSpPr>
              <p:spPr>
                <a:xfrm>
                  <a:off x="8211743" y="4345577"/>
                  <a:ext cx="2812799" cy="30777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fr-FR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1" name="ZoneTexte 110">
                  <a:extLst>
                    <a:ext uri="{FF2B5EF4-FFF2-40B4-BE49-F238E27FC236}">
                      <a16:creationId xmlns:a16="http://schemas.microsoft.com/office/drawing/2014/main" id="{4966AB2A-73B3-42FF-9305-A44D7B7C44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1743" y="4345577"/>
                  <a:ext cx="2812799" cy="307777"/>
                </a:xfrm>
                <a:prstGeom prst="rect">
                  <a:avLst/>
                </a:prstGeom>
                <a:blipFill>
                  <a:blip r:embed="rId2"/>
                  <a:stretch>
                    <a:fillRect b="-1887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3" name="Image 112">
            <a:extLst>
              <a:ext uri="{FF2B5EF4-FFF2-40B4-BE49-F238E27FC236}">
                <a16:creationId xmlns:a16="http://schemas.microsoft.com/office/drawing/2014/main" id="{CD0B67F3-C6FB-482A-8091-27F8BDAD2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512" y="1522239"/>
            <a:ext cx="4607097" cy="31324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041217-5E56-0A52-008C-ADBFE010F40A}"/>
              </a:ext>
            </a:extLst>
          </p:cNvPr>
          <p:cNvSpPr txBox="1"/>
          <p:nvPr/>
        </p:nvSpPr>
        <p:spPr>
          <a:xfrm>
            <a:off x="7505700" y="319230"/>
            <a:ext cx="38674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Métrique de l’espace-temps galiléen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988B58-1E0C-5584-CD28-E1A482361A58}"/>
              </a:ext>
            </a:extLst>
          </p:cNvPr>
          <p:cNvSpPr txBox="1"/>
          <p:nvPr/>
        </p:nvSpPr>
        <p:spPr>
          <a:xfrm rot="5400000">
            <a:off x="5487192" y="2955197"/>
            <a:ext cx="2414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Adapté de d-maps.com – utilisation gratuite</a:t>
            </a:r>
          </a:p>
        </p:txBody>
      </p:sp>
    </p:spTree>
    <p:extLst>
      <p:ext uri="{BB962C8B-B14F-4D97-AF65-F5344CB8AC3E}">
        <p14:creationId xmlns:p14="http://schemas.microsoft.com/office/powerpoint/2010/main" val="319098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sz="100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4638" y="6028410"/>
            <a:ext cx="7621984" cy="365125"/>
          </a:xfrm>
        </p:spPr>
        <p:txBody>
          <a:bodyPr/>
          <a:lstStyle/>
          <a:p>
            <a:r>
              <a:rPr lang="fr-FR" sz="1000" dirty="0"/>
              <a:t>Comprendre le monde ... les deux infinis                               </a:t>
            </a:r>
            <a:endParaRPr lang="en-GB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z="2400" smtClean="0"/>
              <a:t>14</a:t>
            </a:fld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4CF8AFF-D6E2-4AFF-8F02-A9BF98F7D83C}"/>
                  </a:ext>
                </a:extLst>
              </p:cNvPr>
              <p:cNvSpPr txBox="1"/>
              <p:nvPr/>
            </p:nvSpPr>
            <p:spPr>
              <a:xfrm>
                <a:off x="1992053" y="1147759"/>
                <a:ext cx="7994200" cy="31104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fr-FR" sz="1400" dirty="0"/>
                  <a:t>Un évènement : un temps + un lieu  (4 nombres) </a:t>
                </a:r>
                <a:r>
                  <a:rPr lang="fr-FR" sz="14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| 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≡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endParaRPr lang="fr-FR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4CF8AFF-D6E2-4AFF-8F02-A9BF98F7D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053" y="1147759"/>
                <a:ext cx="7994200" cy="311047"/>
              </a:xfrm>
              <a:prstGeom prst="rect">
                <a:avLst/>
              </a:prstGeom>
              <a:blipFill>
                <a:blip r:embed="rId2"/>
                <a:stretch>
                  <a:fillRect l="-152" t="-7547" b="-169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ZoneTexte 71">
            <a:extLst>
              <a:ext uri="{FF2B5EF4-FFF2-40B4-BE49-F238E27FC236}">
                <a16:creationId xmlns:a16="http://schemas.microsoft.com/office/drawing/2014/main" id="{F10AD2EA-03BA-4E99-BA42-970BB10DD4BF}"/>
              </a:ext>
            </a:extLst>
          </p:cNvPr>
          <p:cNvSpPr txBox="1"/>
          <p:nvPr/>
        </p:nvSpPr>
        <p:spPr>
          <a:xfrm>
            <a:off x="1989086" y="3061726"/>
            <a:ext cx="3918890" cy="246221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temps et l’espace sont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indépendants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n’y a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pas de référentiel absolu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existe un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temps universel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 évènements peuvent être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simultanés dans des référentiels différents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Les distances dans l’espace sont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euclidiennes </a:t>
            </a:r>
            <a:r>
              <a:rPr lang="fr-FR" sz="1050" dirty="0">
                <a:ea typeface="Calibri" panose="020F0502020204030204" pitchFamily="34" charset="0"/>
                <a:cs typeface="Arial" panose="020B0604020202020204" pitchFamily="34" charset="0"/>
              </a:rPr>
              <a:t>(la ligne droite est le plus court chemin entre deux points dans l’espace</a:t>
            </a:r>
            <a:r>
              <a:rPr lang="fr-FR" sz="10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fr-FR" sz="14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3983266-D59C-4A9E-BDE7-1CCB40CD78A8}"/>
                  </a:ext>
                </a:extLst>
              </p:cNvPr>
              <p:cNvSpPr txBox="1"/>
              <p:nvPr/>
            </p:nvSpPr>
            <p:spPr>
              <a:xfrm>
                <a:off x="1911714" y="1719095"/>
                <a:ext cx="8974994" cy="1173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400" dirty="0"/>
                  <a:t>Soient 2 évènements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|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endParaRPr lang="fr-FR" sz="140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rgbClr val="FF0000"/>
                    </a:solidFill>
                  </a:rPr>
                  <a:t>L’écart de temps </a:t>
                </a:r>
                <a:r>
                  <a:rPr lang="fr-FR" sz="1400" dirty="0"/>
                  <a:t>entre les 2 évènements 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𝑑𝑡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  <m:sub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, quelles que soient les positions dans l’espace</a:t>
                </a:r>
                <a:endParaRPr lang="fr-FR" sz="140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La distance dans l’espace </a:t>
                </a:r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fr-FR" sz="14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métrique</a:t>
                </a:r>
                <a:r>
                  <a:rPr lang="fr-FR" sz="14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) se déduit d’une forme du théorème de Pythagore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𝑙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𝐴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𝐵</m:t>
                          </m:r>
                        </m:sub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 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GB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53983266-D59C-4A9E-BDE7-1CCB40CD7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714" y="1719095"/>
                <a:ext cx="8974994" cy="1173591"/>
              </a:xfrm>
              <a:prstGeom prst="rect">
                <a:avLst/>
              </a:prstGeom>
              <a:blipFill>
                <a:blip r:embed="rId3"/>
                <a:stretch>
                  <a:fillRect l="-204" t="-1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CC0EC42-2577-FE3B-B186-4F55503AF71A}"/>
              </a:ext>
            </a:extLst>
          </p:cNvPr>
          <p:cNvSpPr txBox="1"/>
          <p:nvPr/>
        </p:nvSpPr>
        <p:spPr>
          <a:xfrm>
            <a:off x="7505700" y="319230"/>
            <a:ext cx="386742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Métrique de l’espace-temps galiléen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9063FB7-E1E2-A4BA-C28E-9AD72D20280B}"/>
              </a:ext>
            </a:extLst>
          </p:cNvPr>
          <p:cNvGrpSpPr/>
          <p:nvPr/>
        </p:nvGrpSpPr>
        <p:grpSpPr>
          <a:xfrm>
            <a:off x="6242002" y="3295161"/>
            <a:ext cx="4119610" cy="1934877"/>
            <a:chOff x="6242002" y="3295161"/>
            <a:chExt cx="4119610" cy="1934877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C7EF71A-D2F2-4B44-BDBD-C0828A7477A7}"/>
                </a:ext>
              </a:extLst>
            </p:cNvPr>
            <p:cNvSpPr txBox="1"/>
            <p:nvPr/>
          </p:nvSpPr>
          <p:spPr>
            <a:xfrm>
              <a:off x="6242002" y="3489490"/>
              <a:ext cx="1839686" cy="13849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i="1" dirty="0">
                  <a:solidFill>
                    <a:srgbClr val="FF0000"/>
                  </a:solidFill>
                </a:rPr>
                <a:t>L’espace est homogène </a:t>
              </a:r>
              <a:r>
                <a:rPr lang="fr-FR" sz="1200" i="1" dirty="0"/>
                <a:t>et il n’y a pas de référentiel privilégié (le monde n’a pas de point fixe…. </a:t>
              </a:r>
              <a:r>
                <a:rPr lang="fr-FR" sz="1200" i="1" dirty="0">
                  <a:solidFill>
                    <a:srgbClr val="FF0000"/>
                  </a:solidFill>
                </a:rPr>
                <a:t>Sacrilège</a:t>
              </a:r>
              <a:r>
                <a:rPr lang="fr-FR" sz="1200" i="1" dirty="0"/>
                <a:t>)</a:t>
              </a:r>
              <a:r>
                <a:rPr lang="fr-FR" sz="1200" dirty="0"/>
                <a:t> Giordano Bruno</a:t>
              </a:r>
              <a:endParaRPr lang="fr-FR" sz="1200" i="1" dirty="0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7B0A284-C117-0642-B2B8-D40D7FCA740D}"/>
                </a:ext>
              </a:extLst>
            </p:cNvPr>
            <p:cNvGrpSpPr/>
            <p:nvPr/>
          </p:nvGrpSpPr>
          <p:grpSpPr>
            <a:xfrm>
              <a:off x="8157255" y="3295161"/>
              <a:ext cx="2204357" cy="1934877"/>
              <a:chOff x="4269976" y="1821538"/>
              <a:chExt cx="2204357" cy="1934877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7FE81D6C-9D21-261B-ABB8-E5414FDFE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4875" y="1876425"/>
                <a:ext cx="1474281" cy="1657295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</p:pic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33940ED-87F9-E65F-ED81-FE648FC0ECA7}"/>
                  </a:ext>
                </a:extLst>
              </p:cNvPr>
              <p:cNvSpPr txBox="1"/>
              <p:nvPr/>
            </p:nvSpPr>
            <p:spPr>
              <a:xfrm>
                <a:off x="4269976" y="3494805"/>
                <a:ext cx="220435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Giordano Bruno (1548-1600)</a:t>
                </a:r>
                <a:endParaRPr lang="fr-FR" dirty="0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2ECCA9B-7FCF-ECD2-E640-FFC7FCE6B920}"/>
                  </a:ext>
                </a:extLst>
              </p:cNvPr>
              <p:cNvSpPr txBox="1"/>
              <p:nvPr/>
            </p:nvSpPr>
            <p:spPr>
              <a:xfrm rot="16200000">
                <a:off x="3672614" y="2505115"/>
                <a:ext cx="17057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/>
                  <a:t>Wikipédia - Giordano Bruno – Domaine public</a:t>
                </a:r>
                <a:endParaRPr lang="fr-FR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45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7C9D7-66FD-B73A-EBDB-7C44DFF49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2F78D22-8E8A-C982-A223-1FA8CD60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12D0DD-4177-6836-73CB-55805670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1DD66-E873-89D3-072C-DA7EC949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15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3C6AEA-7680-D3A8-2209-161E2A1F14CD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B8F036-8678-5746-0443-1498922D2E29}"/>
              </a:ext>
            </a:extLst>
          </p:cNvPr>
          <p:cNvSpPr txBox="1"/>
          <p:nvPr/>
        </p:nvSpPr>
        <p:spPr>
          <a:xfrm>
            <a:off x="2272420" y="999241"/>
            <a:ext cx="8501204" cy="126188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  <a:endParaRPr lang="fr-FR" sz="11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3983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380495B-BB2F-3BB3-4BD8-EC542423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E91C6C-78E3-71DE-02D7-3AD7A0BD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0B5244-7D1B-187A-BA9B-EF4A7FC8DDA7}"/>
              </a:ext>
            </a:extLst>
          </p:cNvPr>
          <p:cNvSpPr txBox="1"/>
          <p:nvPr/>
        </p:nvSpPr>
        <p:spPr>
          <a:xfrm>
            <a:off x="4943475" y="2881455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</p:spTree>
    <p:extLst>
      <p:ext uri="{BB962C8B-B14F-4D97-AF65-F5344CB8AC3E}">
        <p14:creationId xmlns:p14="http://schemas.microsoft.com/office/powerpoint/2010/main" val="201458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200514" y="6130437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2324860" y="993530"/>
            <a:ext cx="827486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Etablie par Einstein en 1905 après des travaux préliminaires de Poincaré, Minkowski, Lorentz, etc.., elle prend en compte </a:t>
            </a:r>
            <a:r>
              <a:rPr lang="fr-FR" sz="1600" dirty="0">
                <a:solidFill>
                  <a:srgbClr val="0070C0"/>
                </a:solidFill>
              </a:rPr>
              <a:t>la constance de la vitesse de la lumière quel que soit le référentiel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2937" y="4583400"/>
            <a:ext cx="6226854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rgbClr val="252525"/>
                </a:solidFill>
              </a:rPr>
              <a:t>En 1905, </a:t>
            </a:r>
            <a:r>
              <a:rPr lang="fr-FR" sz="1200" i="1" dirty="0">
                <a:solidFill>
                  <a:srgbClr val="0B0080"/>
                </a:solidFill>
                <a:hlinkClick r:id="rId2" tooltip="Albert Einstein"/>
              </a:rPr>
              <a:t>Albert Einstein</a:t>
            </a:r>
            <a:r>
              <a:rPr lang="fr-FR" sz="1200" i="1" dirty="0">
                <a:solidFill>
                  <a:srgbClr val="252525"/>
                </a:solidFill>
              </a:rPr>
              <a:t> publie un article d'une trentaine de pages, </a:t>
            </a:r>
            <a:r>
              <a:rPr lang="fr-FR" sz="1200" i="1" dirty="0">
                <a:solidFill>
                  <a:srgbClr val="0B0080"/>
                </a:solidFill>
                <a:hlinkClick r:id="rId3" tooltip="De l'électrodynamique des corps en mouvement"/>
              </a:rPr>
              <a:t>Zur </a:t>
            </a:r>
            <a:r>
              <a:rPr lang="fr-FR" sz="1200" i="1" dirty="0" err="1">
                <a:solidFill>
                  <a:srgbClr val="0B0080"/>
                </a:solidFill>
                <a:hlinkClick r:id="rId3" tooltip="De l'électrodynamique des corps en mouvement"/>
              </a:rPr>
              <a:t>Elektrodynamik</a:t>
            </a:r>
            <a:r>
              <a:rPr lang="fr-FR" sz="1200" i="1" dirty="0">
                <a:solidFill>
                  <a:srgbClr val="0B0080"/>
                </a:solidFill>
                <a:hlinkClick r:id="rId3" tooltip="De l'électrodynamique des corps en mouvement"/>
              </a:rPr>
              <a:t> </a:t>
            </a:r>
            <a:r>
              <a:rPr lang="fr-FR" sz="1200" i="1" dirty="0" err="1">
                <a:solidFill>
                  <a:srgbClr val="0B0080"/>
                </a:solidFill>
                <a:hlinkClick r:id="rId3" tooltip="De l'électrodynamique des corps en mouvement"/>
              </a:rPr>
              <a:t>bewegter</a:t>
            </a:r>
            <a:r>
              <a:rPr lang="fr-FR" sz="1200" i="1" dirty="0">
                <a:solidFill>
                  <a:srgbClr val="0B0080"/>
                </a:solidFill>
                <a:hlinkClick r:id="rId3" tooltip="De l'électrodynamique des corps en mouvement"/>
              </a:rPr>
              <a:t> </a:t>
            </a:r>
            <a:r>
              <a:rPr lang="fr-FR" sz="1200" i="1" dirty="0" err="1">
                <a:solidFill>
                  <a:srgbClr val="0B0080"/>
                </a:solidFill>
                <a:hlinkClick r:id="rId3" tooltip="De l'électrodynamique des corps en mouvement"/>
              </a:rPr>
              <a:t>Körper</a:t>
            </a:r>
            <a:r>
              <a:rPr lang="fr-FR" sz="1200" i="1" dirty="0">
                <a:solidFill>
                  <a:srgbClr val="252525"/>
                </a:solidFill>
              </a:rPr>
              <a:t> (De l'électrodynamique des corps en mouvement), qui réconcilie plusieurs contradictions entre les théories de l'époque et les résultats expérimentaux. </a:t>
            </a:r>
          </a:p>
          <a:p>
            <a:r>
              <a:rPr lang="fr-FR" sz="1100" dirty="0">
                <a:solidFill>
                  <a:srgbClr val="252525"/>
                </a:solidFill>
              </a:rPr>
              <a:t>(Wikipédia – Albert Einstein)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0" y="2063999"/>
            <a:ext cx="1122732" cy="16024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D0D35-AA78-61D3-5F01-03B27D5751F0}"/>
              </a:ext>
            </a:extLst>
          </p:cNvPr>
          <p:cNvSpPr txBox="1"/>
          <p:nvPr/>
        </p:nvSpPr>
        <p:spPr>
          <a:xfrm>
            <a:off x="7638503" y="353755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704659B-F926-3703-FDF4-7C2607320A3C}"/>
              </a:ext>
            </a:extLst>
          </p:cNvPr>
          <p:cNvGrpSpPr/>
          <p:nvPr/>
        </p:nvGrpSpPr>
        <p:grpSpPr>
          <a:xfrm>
            <a:off x="8560656" y="2436756"/>
            <a:ext cx="2427912" cy="3205391"/>
            <a:chOff x="8696569" y="2565060"/>
            <a:chExt cx="2427912" cy="320539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4DFE040-E542-C4FA-A708-DADAEA6F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69175" y="2565060"/>
              <a:ext cx="2282701" cy="282484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59FB0F8-D947-020B-C44F-5F3DD7BCCE5D}"/>
                </a:ext>
              </a:extLst>
            </p:cNvPr>
            <p:cNvSpPr txBox="1"/>
            <p:nvPr/>
          </p:nvSpPr>
          <p:spPr>
            <a:xfrm>
              <a:off x="8696569" y="5385730"/>
              <a:ext cx="242791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002060"/>
                  </a:solidFill>
                </a:rPr>
                <a:t>Albert Einstein (1879-1955)</a:t>
              </a:r>
            </a:p>
            <a:p>
              <a:r>
                <a:rPr lang="fr-FR" sz="800" dirty="0"/>
                <a:t>Wikipédia-Albert Einstein – Domaine public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14105FF-57B2-04D3-8CFB-F9C945C73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530" y="2063999"/>
            <a:ext cx="1214580" cy="16368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566258-BA84-B42C-13DC-A60B941AF93F}"/>
              </a:ext>
            </a:extLst>
          </p:cNvPr>
          <p:cNvSpPr txBox="1"/>
          <p:nvPr/>
        </p:nvSpPr>
        <p:spPr>
          <a:xfrm>
            <a:off x="2368946" y="3700898"/>
            <a:ext cx="15838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Henri Poincaré (1854-1912)</a:t>
            </a:r>
          </a:p>
          <a:p>
            <a:r>
              <a:rPr lang="fr-FR" sz="800" dirty="0"/>
              <a:t>Wikipédia-Henri Poincaré – Domaine public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6862F7-39D9-D7E4-F7C3-7E6BA2B651EE}"/>
              </a:ext>
            </a:extLst>
          </p:cNvPr>
          <p:cNvSpPr txBox="1"/>
          <p:nvPr/>
        </p:nvSpPr>
        <p:spPr>
          <a:xfrm>
            <a:off x="4507419" y="3666444"/>
            <a:ext cx="1849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Hendrik Lorentz</a:t>
            </a:r>
          </a:p>
          <a:p>
            <a:r>
              <a:rPr lang="fr-FR" sz="1100" dirty="0">
                <a:solidFill>
                  <a:srgbClr val="002060"/>
                </a:solidFill>
              </a:rPr>
              <a:t>(1853-1928)</a:t>
            </a:r>
          </a:p>
          <a:p>
            <a:r>
              <a:rPr lang="fr-FR" sz="800" dirty="0"/>
              <a:t>Wikipédia- Transformation de Lorentz– Domaine public</a:t>
            </a:r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E6F899CC-4923-27F9-5F37-1A3B7365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22" y="2108862"/>
            <a:ext cx="1184077" cy="15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B01D486-6881-834C-E670-FE85FC149942}"/>
              </a:ext>
            </a:extLst>
          </p:cNvPr>
          <p:cNvSpPr txBox="1"/>
          <p:nvPr/>
        </p:nvSpPr>
        <p:spPr>
          <a:xfrm>
            <a:off x="6545769" y="3692959"/>
            <a:ext cx="18498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Hermann Minkowski</a:t>
            </a:r>
          </a:p>
          <a:p>
            <a:r>
              <a:rPr lang="fr-FR" sz="1100" dirty="0">
                <a:solidFill>
                  <a:srgbClr val="002060"/>
                </a:solidFill>
              </a:rPr>
              <a:t>(1864-1909)</a:t>
            </a:r>
          </a:p>
          <a:p>
            <a:r>
              <a:rPr lang="fr-FR" sz="800" dirty="0"/>
              <a:t>Wikipédia- Hermann Minkowski– Domaine public</a:t>
            </a:r>
          </a:p>
        </p:txBody>
      </p:sp>
    </p:spTree>
    <p:extLst>
      <p:ext uri="{BB962C8B-B14F-4D97-AF65-F5344CB8AC3E}">
        <p14:creationId xmlns:p14="http://schemas.microsoft.com/office/powerpoint/2010/main" val="3955095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310CF3-1D99-28EC-EA36-75CBC9DC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37" y="1304346"/>
            <a:ext cx="4635211" cy="244835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7A2031-5BD6-CA5D-E689-663F664DC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977" r="20390"/>
          <a:stretch>
            <a:fillRect/>
          </a:stretch>
        </p:blipFill>
        <p:spPr>
          <a:xfrm>
            <a:off x="6639032" y="4031319"/>
            <a:ext cx="5056974" cy="14191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0A217C7-35AB-F75F-4456-56675F2717A9}"/>
              </a:ext>
            </a:extLst>
          </p:cNvPr>
          <p:cNvSpPr txBox="1"/>
          <p:nvPr/>
        </p:nvSpPr>
        <p:spPr>
          <a:xfrm>
            <a:off x="6429602" y="1767935"/>
            <a:ext cx="399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La vitesse de la lumière est finie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B18F31-4410-8855-A5D3-1D8AB52C91E9}"/>
              </a:ext>
            </a:extLst>
          </p:cNvPr>
          <p:cNvSpPr txBox="1"/>
          <p:nvPr/>
        </p:nvSpPr>
        <p:spPr>
          <a:xfrm>
            <a:off x="6849914" y="3136612"/>
            <a:ext cx="463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vitesse de la lumière est identique dans tous les référentiels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DB8B2D0-B2A7-B4ED-AB34-96D2B22CFE62}"/>
              </a:ext>
            </a:extLst>
          </p:cNvPr>
          <p:cNvCxnSpPr>
            <a:cxnSpLocks/>
          </p:cNvCxnSpPr>
          <p:nvPr/>
        </p:nvCxnSpPr>
        <p:spPr>
          <a:xfrm>
            <a:off x="5254454" y="5038208"/>
            <a:ext cx="8415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42FDA60-9C36-92FB-7D30-BE3588A6B2EB}"/>
                  </a:ext>
                </a:extLst>
              </p:cNvPr>
              <p:cNvSpPr txBox="1"/>
              <p:nvPr/>
            </p:nvSpPr>
            <p:spPr>
              <a:xfrm>
                <a:off x="5135370" y="4699654"/>
                <a:ext cx="1135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⨁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42FDA60-9C36-92FB-7D30-BE3588A6B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70" y="4699654"/>
                <a:ext cx="1135800" cy="338554"/>
              </a:xfrm>
              <a:prstGeom prst="rect">
                <a:avLst/>
              </a:prstGeom>
              <a:blipFill>
                <a:blip r:embed="rId4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9B7135C-FDF2-121A-3E90-E3790509DFF0}"/>
              </a:ext>
            </a:extLst>
          </p:cNvPr>
          <p:cNvCxnSpPr>
            <a:cxnSpLocks/>
          </p:cNvCxnSpPr>
          <p:nvPr/>
        </p:nvCxnSpPr>
        <p:spPr>
          <a:xfrm flipH="1">
            <a:off x="1764000" y="5025232"/>
            <a:ext cx="6781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FA45210-2215-2AF4-FC60-7A02873D6C9A}"/>
                  </a:ext>
                </a:extLst>
              </p:cNvPr>
              <p:cNvSpPr txBox="1"/>
              <p:nvPr/>
            </p:nvSpPr>
            <p:spPr>
              <a:xfrm>
                <a:off x="1531032" y="4588925"/>
                <a:ext cx="105818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 ⊖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6FA45210-2215-2AF4-FC60-7A02873D6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032" y="4588925"/>
                <a:ext cx="1058180" cy="307777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322250F0-CDBF-AD5A-ABF5-3EC761A324C1}"/>
              </a:ext>
            </a:extLst>
          </p:cNvPr>
          <p:cNvSpPr txBox="1"/>
          <p:nvPr/>
        </p:nvSpPr>
        <p:spPr>
          <a:xfrm>
            <a:off x="7973529" y="340451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2B1C71-A413-903D-F9A9-B42B13617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832315" y="3869950"/>
            <a:ext cx="2303055" cy="1683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530DCFD-C048-1100-1E2D-F8196181A196}"/>
                  </a:ext>
                </a:extLst>
              </p:cNvPr>
              <p:cNvSpPr txBox="1"/>
              <p:nvPr/>
            </p:nvSpPr>
            <p:spPr>
              <a:xfrm>
                <a:off x="3726005" y="5279430"/>
                <a:ext cx="35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530DCFD-C048-1100-1E2D-F8196181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005" y="5279430"/>
                <a:ext cx="3556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C723A0F-229D-F38F-C507-C6B9FF56DB2E}"/>
              </a:ext>
            </a:extLst>
          </p:cNvPr>
          <p:cNvCxnSpPr>
            <a:cxnSpLocks/>
          </p:cNvCxnSpPr>
          <p:nvPr/>
        </p:nvCxnSpPr>
        <p:spPr>
          <a:xfrm>
            <a:off x="3501571" y="5281869"/>
            <a:ext cx="762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F34CBCC-755F-1EB9-6694-5804AA565335}"/>
              </a:ext>
            </a:extLst>
          </p:cNvPr>
          <p:cNvSpPr txBox="1"/>
          <p:nvPr/>
        </p:nvSpPr>
        <p:spPr>
          <a:xfrm>
            <a:off x="3232603" y="5600423"/>
            <a:ext cx="1299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Travail personnel</a:t>
            </a:r>
          </a:p>
        </p:txBody>
      </p:sp>
    </p:spTree>
    <p:extLst>
      <p:ext uri="{BB962C8B-B14F-4D97-AF65-F5344CB8AC3E}">
        <p14:creationId xmlns:p14="http://schemas.microsoft.com/office/powerpoint/2010/main" val="29004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42" grpId="0"/>
      <p:bldP spid="47" grpId="0"/>
      <p:bldP spid="3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589212" y="1648014"/>
            <a:ext cx="8263845" cy="2893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relativité restreinte résulte de la </a:t>
            </a:r>
            <a:r>
              <a:rPr lang="fr-FR" sz="1600" dirty="0">
                <a:solidFill>
                  <a:srgbClr val="0070C0"/>
                </a:solidFill>
              </a:rPr>
              <a:t>constance de la vitesse de la lumière (et de toutes les ondes électromagnétiques) dans tous les référentiels</a:t>
            </a:r>
            <a:endParaRPr lang="fr-FR" sz="1600" dirty="0">
              <a:solidFill>
                <a:srgbClr val="FF0000"/>
              </a:solidFill>
            </a:endParaRPr>
          </a:p>
          <a:p>
            <a:pPr algn="ctr"/>
            <a:endParaRPr lang="fr-FR" sz="1600" dirty="0">
              <a:solidFill>
                <a:srgbClr val="FF0000"/>
              </a:solidFill>
            </a:endParaRPr>
          </a:p>
          <a:p>
            <a:pPr algn="ctr"/>
            <a:r>
              <a:rPr lang="fr-FR" sz="1600" dirty="0">
                <a:solidFill>
                  <a:srgbClr val="FF0000"/>
                </a:solidFill>
              </a:rPr>
              <a:t>Des phénomènes qui heurtent le bon sens</a:t>
            </a:r>
          </a:p>
          <a:p>
            <a:pPr algn="ctr"/>
            <a:endParaRPr lang="fr-FR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</a:t>
            </a:r>
            <a:r>
              <a:rPr lang="fr-FR" sz="1600" dirty="0">
                <a:solidFill>
                  <a:srgbClr val="0070C0"/>
                </a:solidFill>
              </a:rPr>
              <a:t>horloges ralentissent </a:t>
            </a:r>
            <a:r>
              <a:rPr lang="fr-FR" sz="1600" dirty="0"/>
              <a:t>dans les référentiels en mouvement relatif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Impossibilité de définir la simultanéité </a:t>
            </a:r>
            <a:r>
              <a:rPr lang="fr-FR" sz="1600" dirty="0"/>
              <a:t>de 2 évènements dans des référentiels différents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</a:t>
            </a:r>
            <a:r>
              <a:rPr lang="fr-FR" sz="1600" dirty="0">
                <a:solidFill>
                  <a:srgbClr val="0070C0"/>
                </a:solidFill>
              </a:rPr>
              <a:t>décalage vers le rouge de la lumière </a:t>
            </a:r>
            <a:r>
              <a:rPr lang="fr-FR" sz="1600" dirty="0"/>
              <a:t>des galaxies qui s’éloignent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Le paradoxe des jumeaux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Equivalence de la masse et de l’énergie </a:t>
            </a:r>
            <a:r>
              <a:rPr lang="fr-FR" sz="1600" dirty="0">
                <a:solidFill>
                  <a:srgbClr val="0070C0"/>
                </a:solidFill>
              </a:rPr>
              <a:t>E= mc</a:t>
            </a:r>
            <a:r>
              <a:rPr lang="fr-FR" sz="1600" baseline="30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Arc 23"/>
          <p:cNvSpPr/>
          <p:nvPr/>
        </p:nvSpPr>
        <p:spPr>
          <a:xfrm>
            <a:off x="6143626" y="3474443"/>
            <a:ext cx="45719" cy="14287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AE8D82-8003-7818-0623-84155D086900}"/>
              </a:ext>
            </a:extLst>
          </p:cNvPr>
          <p:cNvSpPr txBox="1"/>
          <p:nvPr/>
        </p:nvSpPr>
        <p:spPr>
          <a:xfrm>
            <a:off x="8108300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</p:spTree>
    <p:extLst>
      <p:ext uri="{BB962C8B-B14F-4D97-AF65-F5344CB8AC3E}">
        <p14:creationId xmlns:p14="http://schemas.microsoft.com/office/powerpoint/2010/main" val="139923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C6AFA9-7A63-4632-A3DA-4257FC91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CF8629-5E0E-4C8D-B606-679E0E80F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468D10-517B-4503-820D-3BB3BACD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B8614F-7510-42DE-BD05-D9A63BF9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218" y="1310569"/>
            <a:ext cx="3845978" cy="3725641"/>
          </a:xfrm>
          <a:prstGeom prst="rect">
            <a:avLst/>
          </a:prstGeom>
        </p:spPr>
      </p:pic>
      <p:sp>
        <p:nvSpPr>
          <p:cNvPr id="6" name="Flèche : courbe vers le haut 5">
            <a:extLst>
              <a:ext uri="{FF2B5EF4-FFF2-40B4-BE49-F238E27FC236}">
                <a16:creationId xmlns:a16="http://schemas.microsoft.com/office/drawing/2014/main" id="{8AC0F7E6-5B77-46E9-A6B5-9286D2811480}"/>
              </a:ext>
            </a:extLst>
          </p:cNvPr>
          <p:cNvSpPr/>
          <p:nvPr/>
        </p:nvSpPr>
        <p:spPr>
          <a:xfrm rot="544163">
            <a:off x="5137236" y="4485671"/>
            <a:ext cx="2589437" cy="6610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DFB904-52F8-471F-8A96-2931EFD1300F}"/>
              </a:ext>
            </a:extLst>
          </p:cNvPr>
          <p:cNvSpPr txBox="1"/>
          <p:nvPr/>
        </p:nvSpPr>
        <p:spPr>
          <a:xfrm>
            <a:off x="5244496" y="5276886"/>
            <a:ext cx="258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Électro-magnétisme</a:t>
            </a:r>
          </a:p>
          <a:p>
            <a:r>
              <a:rPr lang="fr-FR" sz="1400" dirty="0">
                <a:solidFill>
                  <a:srgbClr val="FF0000"/>
                </a:solidFill>
              </a:rPr>
              <a:t>Physique classique</a:t>
            </a:r>
          </a:p>
        </p:txBody>
      </p:sp>
      <p:sp>
        <p:nvSpPr>
          <p:cNvPr id="8" name="Flèche : courbe vers le haut 7">
            <a:extLst>
              <a:ext uri="{FF2B5EF4-FFF2-40B4-BE49-F238E27FC236}">
                <a16:creationId xmlns:a16="http://schemas.microsoft.com/office/drawing/2014/main" id="{1A8A40EF-0CD1-472D-BEFE-7FF052A03E6C}"/>
              </a:ext>
            </a:extLst>
          </p:cNvPr>
          <p:cNvSpPr/>
          <p:nvPr/>
        </p:nvSpPr>
        <p:spPr>
          <a:xfrm rot="16026203">
            <a:off x="7192015" y="2472709"/>
            <a:ext cx="2878972" cy="714607"/>
          </a:xfrm>
          <a:prstGeom prst="curved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C56C36-8505-45E3-8658-A61F25FD9669}"/>
              </a:ext>
            </a:extLst>
          </p:cNvPr>
          <p:cNvSpPr txBox="1"/>
          <p:nvPr/>
        </p:nvSpPr>
        <p:spPr>
          <a:xfrm>
            <a:off x="9001520" y="2568402"/>
            <a:ext cx="190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Gravitation </a:t>
            </a:r>
            <a:r>
              <a:rPr lang="fr-FR" sz="1400" dirty="0">
                <a:solidFill>
                  <a:srgbClr val="FF0000"/>
                </a:solidFill>
              </a:rPr>
              <a:t>Relativité Générale</a:t>
            </a:r>
          </a:p>
        </p:txBody>
      </p:sp>
      <p:sp>
        <p:nvSpPr>
          <p:cNvPr id="10" name="Flèche : courbe vers le haut 9">
            <a:extLst>
              <a:ext uri="{FF2B5EF4-FFF2-40B4-BE49-F238E27FC236}">
                <a16:creationId xmlns:a16="http://schemas.microsoft.com/office/drawing/2014/main" id="{2BCEE5CD-458A-4E7F-803F-AA2186298BC9}"/>
              </a:ext>
            </a:extLst>
          </p:cNvPr>
          <p:cNvSpPr/>
          <p:nvPr/>
        </p:nvSpPr>
        <p:spPr>
          <a:xfrm rot="16785050" flipV="1">
            <a:off x="3267939" y="2392535"/>
            <a:ext cx="2457235" cy="662792"/>
          </a:xfrm>
          <a:prstGeom prst="curved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1C2E0A-DE78-44BE-867E-6B98B0420D8F}"/>
              </a:ext>
            </a:extLst>
          </p:cNvPr>
          <p:cNvSpPr txBox="1"/>
          <p:nvPr/>
        </p:nvSpPr>
        <p:spPr>
          <a:xfrm>
            <a:off x="1839609" y="2306792"/>
            <a:ext cx="2244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Forces nucléaires et électro-magnétiques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Mécanique quantique 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13" name="Nuage 12">
            <a:extLst>
              <a:ext uri="{FF2B5EF4-FFF2-40B4-BE49-F238E27FC236}">
                <a16:creationId xmlns:a16="http://schemas.microsoft.com/office/drawing/2014/main" id="{EC26F7CB-0BE7-4943-AE3E-D1ABAFF6F986}"/>
              </a:ext>
            </a:extLst>
          </p:cNvPr>
          <p:cNvSpPr/>
          <p:nvPr/>
        </p:nvSpPr>
        <p:spPr>
          <a:xfrm>
            <a:off x="5507047" y="1223322"/>
            <a:ext cx="2317687" cy="104238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Big Bang</a:t>
            </a:r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481D1C1A-7795-4336-827E-F8C374EA5F30}"/>
              </a:ext>
            </a:extLst>
          </p:cNvPr>
          <p:cNvSpPr/>
          <p:nvPr/>
        </p:nvSpPr>
        <p:spPr>
          <a:xfrm>
            <a:off x="4769585" y="867145"/>
            <a:ext cx="1146252" cy="7078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Échelle   de Planck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D91049-7B23-B551-E266-8C9CD76F7AEF}"/>
              </a:ext>
            </a:extLst>
          </p:cNvPr>
          <p:cNvSpPr txBox="1"/>
          <p:nvPr/>
        </p:nvSpPr>
        <p:spPr>
          <a:xfrm>
            <a:off x="8429625" y="314865"/>
            <a:ext cx="2713573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Ouroboros de l’Univers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678BF2-786C-DAB6-FA6B-4C1D206ED9EA}"/>
              </a:ext>
            </a:extLst>
          </p:cNvPr>
          <p:cNvSpPr txBox="1"/>
          <p:nvPr/>
        </p:nvSpPr>
        <p:spPr>
          <a:xfrm>
            <a:off x="2010886" y="4199661"/>
            <a:ext cx="1505104" cy="5847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sz="800" dirty="0"/>
              <a:t>Adapté de F. </a:t>
            </a:r>
            <a:r>
              <a:rPr lang="fr-FR" sz="800" dirty="0" err="1"/>
              <a:t>Giovannelli</a:t>
            </a:r>
            <a:endParaRPr lang="fr-FR" sz="800" dirty="0"/>
          </a:p>
          <a:p>
            <a:r>
              <a:rPr lang="fr-FR" sz="800" dirty="0"/>
              <a:t> et L. </a:t>
            </a:r>
            <a:r>
              <a:rPr lang="fr-FR" sz="800" dirty="0" err="1"/>
              <a:t>Sabau</a:t>
            </a:r>
            <a:r>
              <a:rPr lang="fr-FR" sz="800" dirty="0"/>
              <a:t>- </a:t>
            </a:r>
            <a:r>
              <a:rPr lang="fr-FR" sz="800" dirty="0" err="1"/>
              <a:t>Graziatti</a:t>
            </a:r>
            <a:endParaRPr lang="fr-FR" sz="800" dirty="0"/>
          </a:p>
          <a:p>
            <a:r>
              <a:rPr lang="fr-FR" sz="800" dirty="0"/>
              <a:t> </a:t>
            </a:r>
            <a:r>
              <a:rPr lang="fr-FR" sz="800" dirty="0" err="1"/>
              <a:t>Proceedings</a:t>
            </a:r>
            <a:r>
              <a:rPr lang="fr-FR" sz="800" dirty="0"/>
              <a:t> of Science</a:t>
            </a:r>
          </a:p>
          <a:p>
            <a:r>
              <a:rPr lang="fr-FR" sz="800" dirty="0"/>
              <a:t> </a:t>
            </a:r>
            <a:r>
              <a:rPr lang="fr-FR" sz="800" dirty="0" err="1">
                <a:hlinkClick r:id="rId3"/>
              </a:rPr>
              <a:t>PoS</a:t>
            </a:r>
            <a:r>
              <a:rPr lang="fr-FR" sz="800" dirty="0">
                <a:hlinkClick r:id="rId3"/>
              </a:rPr>
              <a:t>(MULTIF2019)003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8623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e libre : forme 19"/>
          <p:cNvSpPr/>
          <p:nvPr/>
        </p:nvSpPr>
        <p:spPr>
          <a:xfrm>
            <a:off x="2521433" y="3746842"/>
            <a:ext cx="7884341" cy="2534908"/>
          </a:xfrm>
          <a:custGeom>
            <a:avLst/>
            <a:gdLst>
              <a:gd name="connsiteX0" fmla="*/ 5813402 w 7884341"/>
              <a:gd name="connsiteY0" fmla="*/ 570 h 2534908"/>
              <a:gd name="connsiteX1" fmla="*/ 7433480 w 7884341"/>
              <a:gd name="connsiteY1" fmla="*/ 457770 h 2534908"/>
              <a:gd name="connsiteX2" fmla="*/ 7284393 w 7884341"/>
              <a:gd name="connsiteY2" fmla="*/ 2236874 h 2534908"/>
              <a:gd name="connsiteX3" fmla="*/ 814019 w 7884341"/>
              <a:gd name="connsiteY3" fmla="*/ 2415779 h 2534908"/>
              <a:gd name="connsiteX4" fmla="*/ 237550 w 7884341"/>
              <a:gd name="connsiteY4" fmla="*/ 1014361 h 2534908"/>
              <a:gd name="connsiteX5" fmla="*/ 2135924 w 7884341"/>
              <a:gd name="connsiteY5" fmla="*/ 378257 h 2534908"/>
              <a:gd name="connsiteX6" fmla="*/ 5813402 w 7884341"/>
              <a:gd name="connsiteY6" fmla="*/ 570 h 253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4341" h="2534908">
                <a:moveTo>
                  <a:pt x="5813402" y="570"/>
                </a:moveTo>
                <a:cubicBezTo>
                  <a:pt x="6696328" y="13822"/>
                  <a:pt x="7188315" y="85053"/>
                  <a:pt x="7433480" y="457770"/>
                </a:cubicBezTo>
                <a:cubicBezTo>
                  <a:pt x="7678645" y="830487"/>
                  <a:pt x="8387637" y="1910539"/>
                  <a:pt x="7284393" y="2236874"/>
                </a:cubicBezTo>
                <a:cubicBezTo>
                  <a:pt x="6181150" y="2563209"/>
                  <a:pt x="1988493" y="2619531"/>
                  <a:pt x="814019" y="2415779"/>
                </a:cubicBezTo>
                <a:cubicBezTo>
                  <a:pt x="-360455" y="2212027"/>
                  <a:pt x="17233" y="1353948"/>
                  <a:pt x="237550" y="1014361"/>
                </a:cubicBezTo>
                <a:cubicBezTo>
                  <a:pt x="457867" y="674774"/>
                  <a:pt x="1204959" y="548879"/>
                  <a:pt x="2135924" y="378257"/>
                </a:cubicBezTo>
                <a:cubicBezTo>
                  <a:pt x="3066889" y="207635"/>
                  <a:pt x="4930476" y="-12682"/>
                  <a:pt x="5813402" y="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orme libre : forme 15"/>
          <p:cNvSpPr/>
          <p:nvPr/>
        </p:nvSpPr>
        <p:spPr>
          <a:xfrm>
            <a:off x="2549361" y="850673"/>
            <a:ext cx="8000444" cy="2738055"/>
          </a:xfrm>
          <a:custGeom>
            <a:avLst/>
            <a:gdLst>
              <a:gd name="connsiteX0" fmla="*/ 654352 w 8000444"/>
              <a:gd name="connsiteY0" fmla="*/ 302267 h 2738055"/>
              <a:gd name="connsiteX1" fmla="*/ 4461039 w 8000444"/>
              <a:gd name="connsiteY1" fmla="*/ 252571 h 2738055"/>
              <a:gd name="connsiteX2" fmla="*/ 7204239 w 8000444"/>
              <a:gd name="connsiteY2" fmla="*/ 83606 h 2738055"/>
              <a:gd name="connsiteX3" fmla="*/ 7671378 w 8000444"/>
              <a:gd name="connsiteY3" fmla="*/ 1743441 h 2738055"/>
              <a:gd name="connsiteX4" fmla="*/ 2741569 w 8000444"/>
              <a:gd name="connsiteY4" fmla="*/ 2737354 h 2738055"/>
              <a:gd name="connsiteX5" fmla="*/ 197152 w 8000444"/>
              <a:gd name="connsiteY5" fmla="*/ 1872650 h 2738055"/>
              <a:gd name="connsiteX6" fmla="*/ 654352 w 8000444"/>
              <a:gd name="connsiteY6" fmla="*/ 302267 h 273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0444" h="2738055">
                <a:moveTo>
                  <a:pt x="654352" y="302267"/>
                </a:moveTo>
                <a:cubicBezTo>
                  <a:pt x="1365000" y="32254"/>
                  <a:pt x="3369391" y="289015"/>
                  <a:pt x="4461039" y="252571"/>
                </a:cubicBezTo>
                <a:cubicBezTo>
                  <a:pt x="5552687" y="216127"/>
                  <a:pt x="6669183" y="-164872"/>
                  <a:pt x="7204239" y="83606"/>
                </a:cubicBezTo>
                <a:cubicBezTo>
                  <a:pt x="7739296" y="332084"/>
                  <a:pt x="8415156" y="1301150"/>
                  <a:pt x="7671378" y="1743441"/>
                </a:cubicBezTo>
                <a:cubicBezTo>
                  <a:pt x="6927600" y="2185732"/>
                  <a:pt x="3987273" y="2715819"/>
                  <a:pt x="2741569" y="2737354"/>
                </a:cubicBezTo>
                <a:cubicBezTo>
                  <a:pt x="1495865" y="2758889"/>
                  <a:pt x="548334" y="2280154"/>
                  <a:pt x="197152" y="1872650"/>
                </a:cubicBezTo>
                <a:cubicBezTo>
                  <a:pt x="-154030" y="1465146"/>
                  <a:pt x="-56296" y="572280"/>
                  <a:pt x="654352" y="302267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p:sp>
        <p:nvSpPr>
          <p:cNvPr id="6" name="Nuage 5"/>
          <p:cNvSpPr/>
          <p:nvPr/>
        </p:nvSpPr>
        <p:spPr>
          <a:xfrm>
            <a:off x="3824879" y="4337567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uage 6"/>
          <p:cNvSpPr/>
          <p:nvPr/>
        </p:nvSpPr>
        <p:spPr>
          <a:xfrm>
            <a:off x="3618815" y="1384852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uage 7"/>
          <p:cNvSpPr/>
          <p:nvPr/>
        </p:nvSpPr>
        <p:spPr>
          <a:xfrm>
            <a:off x="7562021" y="4216837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Nuage 8"/>
          <p:cNvSpPr/>
          <p:nvPr/>
        </p:nvSpPr>
        <p:spPr>
          <a:xfrm>
            <a:off x="7562021" y="1176111"/>
            <a:ext cx="2276120" cy="191825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4029206" y="1777742"/>
            <a:ext cx="165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Espace</a:t>
            </a:r>
          </a:p>
          <a:p>
            <a:r>
              <a:rPr lang="fr-FR" sz="1400" dirty="0"/>
              <a:t>à 3 dimensions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805559" y="1562298"/>
            <a:ext cx="17890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Temps</a:t>
            </a:r>
          </a:p>
          <a:p>
            <a:r>
              <a:rPr lang="fr-FR" sz="1400" dirty="0"/>
              <a:t>à 1 dimension</a:t>
            </a:r>
          </a:p>
          <a:p>
            <a:r>
              <a:rPr lang="fr-FR" sz="1400" dirty="0"/>
              <a:t>Écoulement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029206" y="4856776"/>
            <a:ext cx="23705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Forces- énergie</a:t>
            </a:r>
          </a:p>
          <a:p>
            <a:r>
              <a:rPr lang="fr-FR" sz="1400"/>
              <a:t>Les 4 interactions fondamentales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805559" y="4735956"/>
            <a:ext cx="1825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Matière</a:t>
            </a:r>
          </a:p>
          <a:p>
            <a:r>
              <a:rPr lang="fr-FR" sz="1400" dirty="0"/>
              <a:t>Caractérisée par la masse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45104" y="1409767"/>
            <a:ext cx="1406083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 cadre espace-temps unifié</a:t>
            </a:r>
          </a:p>
          <a:p>
            <a:r>
              <a:rPr lang="fr-FR" sz="1600" dirty="0">
                <a:solidFill>
                  <a:srgbClr val="0070C0"/>
                </a:solidFill>
              </a:rPr>
              <a:t>Mais non unique</a:t>
            </a:r>
          </a:p>
        </p:txBody>
      </p:sp>
      <p:cxnSp>
        <p:nvCxnSpPr>
          <p:cNvPr id="17" name="Connecteur droit avec flèche 16"/>
          <p:cNvCxnSpPr>
            <a:cxnSpLocks/>
          </p:cNvCxnSpPr>
          <p:nvPr/>
        </p:nvCxnSpPr>
        <p:spPr>
          <a:xfrm flipH="1">
            <a:off x="7578035" y="2750626"/>
            <a:ext cx="685753" cy="531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5034449" y="3070357"/>
            <a:ext cx="680472" cy="400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113437" y="4267321"/>
            <a:ext cx="1428744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Les « acteurs » unifiés</a:t>
            </a:r>
          </a:p>
          <a:p>
            <a:r>
              <a:rPr lang="fr-FR" dirty="0">
                <a:solidFill>
                  <a:srgbClr val="0070C0"/>
                </a:solidFill>
              </a:rPr>
              <a:t>   E=mc</a:t>
            </a:r>
            <a:r>
              <a:rPr lang="fr-FR" baseline="30000" dirty="0">
                <a:solidFill>
                  <a:srgbClr val="0070C0"/>
                </a:solidFill>
              </a:rPr>
              <a:t>2</a:t>
            </a:r>
            <a:endParaRPr lang="en-GB" baseline="30000" dirty="0">
              <a:solidFill>
                <a:srgbClr val="0070C0"/>
              </a:solidFill>
            </a:endParaRPr>
          </a:p>
        </p:txBody>
      </p:sp>
      <p:cxnSp>
        <p:nvCxnSpPr>
          <p:cNvPr id="22" name="Connecteur droit avec flèche 21"/>
          <p:cNvCxnSpPr>
            <a:cxnSpLocks/>
          </p:cNvCxnSpPr>
          <p:nvPr/>
        </p:nvCxnSpPr>
        <p:spPr>
          <a:xfrm flipH="1" flipV="1">
            <a:off x="7542181" y="3818394"/>
            <a:ext cx="705592" cy="519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cxnSpLocks/>
          </p:cNvCxnSpPr>
          <p:nvPr/>
        </p:nvCxnSpPr>
        <p:spPr>
          <a:xfrm flipV="1">
            <a:off x="5008660" y="3885122"/>
            <a:ext cx="780811" cy="385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2BEA0CF3-0763-41B1-D7CD-FDD982DED831}"/>
              </a:ext>
            </a:extLst>
          </p:cNvPr>
          <p:cNvSpPr txBox="1"/>
          <p:nvPr/>
        </p:nvSpPr>
        <p:spPr>
          <a:xfrm>
            <a:off x="6113437" y="320589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955ACE-935B-046F-15C9-CAD5A7CBA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090" y="3053586"/>
            <a:ext cx="18289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3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898330" y="961808"/>
            <a:ext cx="66171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Galiléen (rappel): lancer de balle dans un train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FA828C-9045-4474-9BFD-BE8B92404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330" y="1999711"/>
            <a:ext cx="5013368" cy="3377831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D841F823-611D-4D7E-95F5-E94DB31403C5}"/>
              </a:ext>
            </a:extLst>
          </p:cNvPr>
          <p:cNvSpPr txBox="1"/>
          <p:nvPr/>
        </p:nvSpPr>
        <p:spPr>
          <a:xfrm>
            <a:off x="8170076" y="3312605"/>
            <a:ext cx="247615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70C0"/>
                </a:solidFill>
                <a:ea typeface="Cambria Math" panose="02040503050406030204" pitchFamily="18" charset="0"/>
              </a:rPr>
              <a:t>Conséquence de l’addition des vitesses    </a:t>
            </a:r>
          </a:p>
          <a:p>
            <a:pPr>
              <a:defRPr/>
            </a:pPr>
            <a:r>
              <a:rPr lang="fr-FR" sz="1600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fr-FR" sz="1600" i="1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</a:t>
            </a:r>
            <a:r>
              <a:rPr lang="fr-FR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fr-FR" sz="1600" i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</a:t>
            </a:r>
            <a:r>
              <a:rPr lang="fr-FR" sz="1600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fr-FR" sz="1600" i="1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train</a:t>
            </a:r>
            <a:r>
              <a:rPr lang="fr-FR" sz="1600" i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+V</a:t>
            </a:r>
            <a:r>
              <a:rPr lang="fr-FR" sz="1600" i="1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balle</a:t>
            </a:r>
            <a:r>
              <a:rPr lang="fr-FR" sz="1600" i="1" baseline="-25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DC4F59-6442-FF67-5274-1C5A93FC664A}"/>
              </a:ext>
            </a:extLst>
          </p:cNvPr>
          <p:cNvSpPr txBox="1"/>
          <p:nvPr/>
        </p:nvSpPr>
        <p:spPr>
          <a:xfrm>
            <a:off x="7349853" y="220077"/>
            <a:ext cx="358490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 (1)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6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3479302" y="1010996"/>
            <a:ext cx="604906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Relativité : lumière dans un train </a:t>
            </a:r>
            <a:r>
              <a:rPr lang="fr-FR" sz="1200" dirty="0">
                <a:solidFill>
                  <a:srgbClr val="FF0000"/>
                </a:solidFill>
              </a:rPr>
              <a:t>(qui roule très </a:t>
            </a:r>
            <a:r>
              <a:rPr lang="fr-FR" sz="1200" dirty="0" err="1">
                <a:solidFill>
                  <a:srgbClr val="FF0000"/>
                </a:solidFill>
              </a:rPr>
              <a:t>très</a:t>
            </a:r>
            <a:r>
              <a:rPr lang="fr-FR" sz="1200" dirty="0">
                <a:solidFill>
                  <a:srgbClr val="FF0000"/>
                </a:solidFill>
              </a:rPr>
              <a:t>  </a:t>
            </a:r>
            <a:r>
              <a:rPr lang="fr-FR" sz="1200" dirty="0" err="1">
                <a:solidFill>
                  <a:srgbClr val="FF0000"/>
                </a:solidFill>
              </a:rPr>
              <a:t>très</a:t>
            </a:r>
            <a:r>
              <a:rPr lang="fr-FR" sz="1200" dirty="0">
                <a:solidFill>
                  <a:srgbClr val="FF0000"/>
                </a:solidFill>
              </a:rPr>
              <a:t> vite)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97027" y="4771508"/>
            <a:ext cx="7619999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On observe L’ &gt; L.  Mais la vitesse de la lumière est constante, donc                 </a:t>
            </a: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fr-FR" sz="1600" dirty="0">
                <a:solidFill>
                  <a:srgbClr val="FF0000"/>
                </a:solidFill>
              </a:rPr>
              <a:t>T &lt; </a:t>
            </a:r>
            <a:r>
              <a:rPr lang="el-GR" sz="1600" dirty="0">
                <a:solidFill>
                  <a:srgbClr val="FF0000"/>
                </a:solidFill>
              </a:rPr>
              <a:t>Δ</a:t>
            </a:r>
            <a:r>
              <a:rPr lang="fr-FR" sz="1600" dirty="0">
                <a:solidFill>
                  <a:srgbClr val="FF0000"/>
                </a:solidFill>
              </a:rPr>
              <a:t>T’</a:t>
            </a:r>
            <a:r>
              <a:rPr lang="el-GR" sz="1600" dirty="0">
                <a:solidFill>
                  <a:srgbClr val="FF0000"/>
                </a:solidFill>
              </a:rPr>
              <a:t> </a:t>
            </a:r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Pour l’observateur sur le quai</a:t>
            </a:r>
            <a:r>
              <a:rPr lang="fr-FR" sz="1600" dirty="0">
                <a:solidFill>
                  <a:srgbClr val="0070C0"/>
                </a:solidFill>
              </a:rPr>
              <a:t>, le temps de trajet de la lumière dans le train est plus long; comme si l’horloge du train était ralentie.</a:t>
            </a:r>
            <a:endParaRPr lang="en-GB" sz="1600" dirty="0">
              <a:solidFill>
                <a:srgbClr val="0070C0"/>
              </a:solidFill>
            </a:endParaRPr>
          </a:p>
        </p:txBody>
      </p:sp>
      <p:grpSp>
        <p:nvGrpSpPr>
          <p:cNvPr id="62" name="Groupe 61"/>
          <p:cNvGrpSpPr/>
          <p:nvPr/>
        </p:nvGrpSpPr>
        <p:grpSpPr>
          <a:xfrm>
            <a:off x="2979205" y="1457045"/>
            <a:ext cx="3071640" cy="3127815"/>
            <a:chOff x="1455205" y="1457044"/>
            <a:chExt cx="3071640" cy="3127815"/>
          </a:xfrm>
        </p:grpSpPr>
        <p:grpSp>
          <p:nvGrpSpPr>
            <p:cNvPr id="34" name="Groupe 33"/>
            <p:cNvGrpSpPr/>
            <p:nvPr/>
          </p:nvGrpSpPr>
          <p:grpSpPr>
            <a:xfrm>
              <a:off x="1684042" y="1457044"/>
              <a:ext cx="2842803" cy="3127815"/>
              <a:chOff x="1684042" y="1457044"/>
              <a:chExt cx="2842803" cy="3127815"/>
            </a:xfrm>
          </p:grpSpPr>
          <p:sp>
            <p:nvSpPr>
              <p:cNvPr id="51" name="ZoneTexte 50"/>
              <p:cNvSpPr txBox="1"/>
              <p:nvPr/>
            </p:nvSpPr>
            <p:spPr>
              <a:xfrm>
                <a:off x="3190922" y="3189684"/>
                <a:ext cx="7053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T+</a:t>
                </a:r>
                <a:r>
                  <a:rPr lang="el-GR" sz="1600" dirty="0">
                    <a:solidFill>
                      <a:srgbClr val="0070C0"/>
                    </a:solidFill>
                  </a:rPr>
                  <a:t>Δ</a:t>
                </a:r>
                <a:r>
                  <a:rPr lang="fr-FR" sz="1600" dirty="0">
                    <a:solidFill>
                      <a:srgbClr val="0070C0"/>
                    </a:solidFill>
                  </a:rPr>
                  <a:t>T</a:t>
                </a:r>
                <a:r>
                  <a:rPr lang="fr-FR" sz="1600" baseline="-25000" dirty="0">
                    <a:solidFill>
                      <a:srgbClr val="0070C0"/>
                    </a:solidFill>
                  </a:rPr>
                  <a:t> </a:t>
                </a:r>
                <a:endParaRPr lang="en-GB" sz="1600" baseline="-25000" dirty="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33" name="Groupe 32"/>
              <p:cNvGrpSpPr/>
              <p:nvPr/>
            </p:nvGrpSpPr>
            <p:grpSpPr>
              <a:xfrm>
                <a:off x="1684042" y="1457044"/>
                <a:ext cx="2842803" cy="3127815"/>
                <a:chOff x="1684042" y="1457044"/>
                <a:chExt cx="2842803" cy="3127815"/>
              </a:xfrm>
            </p:grpSpPr>
            <p:pic>
              <p:nvPicPr>
                <p:cNvPr id="55" name="Image 5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0976" y="3494016"/>
                  <a:ext cx="255328" cy="286642"/>
                </a:xfrm>
                <a:prstGeom prst="rect">
                  <a:avLst/>
                </a:prstGeom>
              </p:spPr>
            </p:pic>
            <p:pic>
              <p:nvPicPr>
                <p:cNvPr id="56" name="Image 5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08436" y="3475739"/>
                  <a:ext cx="255328" cy="286642"/>
                </a:xfrm>
                <a:prstGeom prst="rect">
                  <a:avLst/>
                </a:prstGeom>
              </p:spPr>
            </p:pic>
            <p:grpSp>
              <p:nvGrpSpPr>
                <p:cNvPr id="31" name="Groupe 30"/>
                <p:cNvGrpSpPr/>
                <p:nvPr/>
              </p:nvGrpSpPr>
              <p:grpSpPr>
                <a:xfrm>
                  <a:off x="1684042" y="1457044"/>
                  <a:ext cx="2842803" cy="3127815"/>
                  <a:chOff x="1684042" y="1457044"/>
                  <a:chExt cx="2842803" cy="3127815"/>
                </a:xfrm>
              </p:grpSpPr>
              <p:grpSp>
                <p:nvGrpSpPr>
                  <p:cNvPr id="50" name="Groupe 49"/>
                  <p:cNvGrpSpPr/>
                  <p:nvPr/>
                </p:nvGrpSpPr>
                <p:grpSpPr>
                  <a:xfrm>
                    <a:off x="2078537" y="1457044"/>
                    <a:ext cx="2448308" cy="3020574"/>
                    <a:chOff x="2078537" y="1457044"/>
                    <a:chExt cx="2448308" cy="3020574"/>
                  </a:xfrm>
                </p:grpSpPr>
                <p:sp>
                  <p:nvSpPr>
                    <p:cNvPr id="26" name="ZoneTexte 25"/>
                    <p:cNvSpPr txBox="1"/>
                    <p:nvPr/>
                  </p:nvSpPr>
                  <p:spPr>
                    <a:xfrm>
                      <a:off x="2655607" y="4139064"/>
                      <a:ext cx="17793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dirty="0">
                          <a:solidFill>
                            <a:srgbClr val="FF0000"/>
                          </a:solidFill>
                        </a:rPr>
                        <a:t>Dans le train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49" name="Groupe 48"/>
                    <p:cNvGrpSpPr/>
                    <p:nvPr/>
                  </p:nvGrpSpPr>
                  <p:grpSpPr>
                    <a:xfrm>
                      <a:off x="2078537" y="1457044"/>
                      <a:ext cx="2448308" cy="2554632"/>
                      <a:chOff x="2078537" y="1457044"/>
                      <a:chExt cx="2448308" cy="2554632"/>
                    </a:xfrm>
                  </p:grpSpPr>
                  <p:sp>
                    <p:nvSpPr>
                      <p:cNvPr id="20" name="ZoneTexte 19"/>
                      <p:cNvSpPr txBox="1"/>
                      <p:nvPr/>
                    </p:nvSpPr>
                    <p:spPr>
                      <a:xfrm>
                        <a:off x="3030441" y="2157131"/>
                        <a:ext cx="1496404" cy="73866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400" dirty="0">
                            <a:solidFill>
                              <a:srgbClr val="FF0000"/>
                            </a:solidFill>
                          </a:rPr>
                          <a:t>L</a:t>
                        </a:r>
                        <a:r>
                          <a:rPr lang="fr-FR" sz="1400" dirty="0">
                            <a:solidFill>
                              <a:srgbClr val="0070C0"/>
                            </a:solidFill>
                          </a:rPr>
                          <a:t> distance parcourue par la lumière</a:t>
                        </a:r>
                        <a:endParaRPr lang="en-GB" sz="1400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  <p:grpSp>
                    <p:nvGrpSpPr>
                      <p:cNvPr id="46" name="Groupe 45"/>
                      <p:cNvGrpSpPr/>
                      <p:nvPr/>
                    </p:nvGrpSpPr>
                    <p:grpSpPr>
                      <a:xfrm>
                        <a:off x="2078537" y="1457044"/>
                        <a:ext cx="1335338" cy="2554632"/>
                        <a:chOff x="2078537" y="1457044"/>
                        <a:chExt cx="1335338" cy="2554632"/>
                      </a:xfrm>
                    </p:grpSpPr>
                    <p:grpSp>
                      <p:nvGrpSpPr>
                        <p:cNvPr id="18" name="Groupe 17"/>
                        <p:cNvGrpSpPr/>
                        <p:nvPr/>
                      </p:nvGrpSpPr>
                      <p:grpSpPr>
                        <a:xfrm>
                          <a:off x="2297261" y="1752376"/>
                          <a:ext cx="490081" cy="1864941"/>
                          <a:chOff x="2155766" y="3171726"/>
                          <a:chExt cx="490081" cy="1864941"/>
                        </a:xfrm>
                      </p:grpSpPr>
                      <p:sp>
                        <p:nvSpPr>
                          <p:cNvPr id="8" name="Forme libre : forme 7"/>
                          <p:cNvSpPr/>
                          <p:nvPr/>
                        </p:nvSpPr>
                        <p:spPr>
                          <a:xfrm flipH="1">
                            <a:off x="2600128" y="3171726"/>
                            <a:ext cx="45719" cy="1864941"/>
                          </a:xfrm>
                          <a:custGeom>
                            <a:avLst/>
                            <a:gdLst>
                              <a:gd name="connsiteX0" fmla="*/ 2592 w 107367"/>
                              <a:gd name="connsiteY0" fmla="*/ 1847949 h 1991346"/>
                              <a:gd name="connsiteX1" fmla="*/ 12117 w 107367"/>
                              <a:gd name="connsiteY1" fmla="*/ 171549 h 1991346"/>
                              <a:gd name="connsiteX2" fmla="*/ 97842 w 107367"/>
                              <a:gd name="connsiteY2" fmla="*/ 247749 h 1991346"/>
                              <a:gd name="connsiteX3" fmla="*/ 97842 w 107367"/>
                              <a:gd name="connsiteY3" fmla="*/ 1876524 h 1991346"/>
                              <a:gd name="connsiteX4" fmla="*/ 107367 w 107367"/>
                              <a:gd name="connsiteY4" fmla="*/ 1857474 h 199134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107367" h="1991346">
                                <a:moveTo>
                                  <a:pt x="2592" y="1847949"/>
                                </a:moveTo>
                                <a:cubicBezTo>
                                  <a:pt x="-583" y="1143099"/>
                                  <a:pt x="-3758" y="438249"/>
                                  <a:pt x="12117" y="171549"/>
                                </a:cubicBezTo>
                                <a:cubicBezTo>
                                  <a:pt x="27992" y="-95151"/>
                                  <a:pt x="83555" y="-36413"/>
                                  <a:pt x="97842" y="247749"/>
                                </a:cubicBezTo>
                                <a:cubicBezTo>
                                  <a:pt x="112129" y="531911"/>
                                  <a:pt x="96255" y="1608237"/>
                                  <a:pt x="97842" y="1876524"/>
                                </a:cubicBezTo>
                                <a:cubicBezTo>
                                  <a:pt x="99429" y="2144811"/>
                                  <a:pt x="88317" y="1859061"/>
                                  <a:pt x="107367" y="1857474"/>
                                </a:cubicBezTo>
                              </a:path>
                            </a:pathLst>
                          </a:custGeom>
                          <a:noFill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B"/>
                          </a:p>
                        </p:txBody>
                      </p:sp>
                      <p:sp>
                        <p:nvSpPr>
                          <p:cNvPr id="17" name="ZoneTexte 16"/>
                          <p:cNvSpPr txBox="1"/>
                          <p:nvPr/>
                        </p:nvSpPr>
                        <p:spPr>
                          <a:xfrm>
                            <a:off x="2155766" y="4579504"/>
                            <a:ext cx="358346" cy="338554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fr-FR" sz="1600" dirty="0">
                                <a:solidFill>
                                  <a:srgbClr val="0070C0"/>
                                </a:solidFill>
                              </a:rPr>
                              <a:t>T</a:t>
                            </a:r>
                            <a:endParaRPr lang="en-GB" sz="1600" baseline="-25000" dirty="0">
                              <a:solidFill>
                                <a:srgbClr val="0070C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22" name="Rectangle 21"/>
                        <p:cNvSpPr/>
                        <p:nvPr/>
                      </p:nvSpPr>
                      <p:spPr>
                        <a:xfrm>
                          <a:off x="2078537" y="1732765"/>
                          <a:ext cx="1323975" cy="45719"/>
                        </a:xfrm>
                        <a:prstGeom prst="rect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23" name="ZoneTexte 22"/>
                        <p:cNvSpPr txBox="1"/>
                        <p:nvPr/>
                      </p:nvSpPr>
                      <p:spPr>
                        <a:xfrm>
                          <a:off x="2364038" y="1457044"/>
                          <a:ext cx="1049837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solidFill>
                                <a:srgbClr val="0070C0"/>
                              </a:solidFill>
                            </a:rPr>
                            <a:t>Miroir</a:t>
                          </a:r>
                          <a:endParaRPr lang="en-GB" sz="1400" dirty="0">
                            <a:solidFill>
                              <a:srgbClr val="0070C0"/>
                            </a:solidFill>
                          </a:endParaRPr>
                        </a:p>
                      </p:txBody>
                    </p:sp>
                    <p:pic>
                      <p:nvPicPr>
                        <p:cNvPr id="1026" name="Picture 2" descr="Résultat de recherche d'images pour &quot;lampe de poche&quot;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0640" y="3448837"/>
                          <a:ext cx="675407" cy="5628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grpSp>
                </p:grpSp>
              </p:grpSp>
              <p:pic>
                <p:nvPicPr>
                  <p:cNvPr id="60" name="Image 5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84042" y="3906203"/>
                    <a:ext cx="904875" cy="678656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8" name="Rectangle 37"/>
            <p:cNvSpPr/>
            <p:nvPr/>
          </p:nvSpPr>
          <p:spPr>
            <a:xfrm>
              <a:off x="1455205" y="1466614"/>
              <a:ext cx="2907245" cy="311824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4" name="Groupe 1023"/>
          <p:cNvGrpSpPr/>
          <p:nvPr/>
        </p:nvGrpSpPr>
        <p:grpSpPr>
          <a:xfrm>
            <a:off x="6875926" y="1540528"/>
            <a:ext cx="3631756" cy="3118245"/>
            <a:chOff x="4743450" y="1466614"/>
            <a:chExt cx="3631756" cy="3118245"/>
          </a:xfrm>
        </p:grpSpPr>
        <p:grpSp>
          <p:nvGrpSpPr>
            <p:cNvPr id="37" name="Groupe 36"/>
            <p:cNvGrpSpPr/>
            <p:nvPr/>
          </p:nvGrpSpPr>
          <p:grpSpPr>
            <a:xfrm>
              <a:off x="4823984" y="1512429"/>
              <a:ext cx="3551222" cy="3072430"/>
              <a:chOff x="4886336" y="1466614"/>
              <a:chExt cx="3551222" cy="3072430"/>
            </a:xfrm>
          </p:grpSpPr>
          <p:grpSp>
            <p:nvGrpSpPr>
              <p:cNvPr id="36" name="Groupe 35"/>
              <p:cNvGrpSpPr/>
              <p:nvPr/>
            </p:nvGrpSpPr>
            <p:grpSpPr>
              <a:xfrm>
                <a:off x="4886336" y="1466614"/>
                <a:ext cx="3551222" cy="2985203"/>
                <a:chOff x="4886336" y="1466614"/>
                <a:chExt cx="3551222" cy="2985203"/>
              </a:xfrm>
            </p:grpSpPr>
            <p:cxnSp>
              <p:nvCxnSpPr>
                <p:cNvPr id="9" name="Connecteur droit 8"/>
                <p:cNvCxnSpPr>
                  <a:cxnSpLocks/>
                </p:cNvCxnSpPr>
                <p:nvPr/>
              </p:nvCxnSpPr>
              <p:spPr>
                <a:xfrm flipV="1">
                  <a:off x="5234933" y="1806117"/>
                  <a:ext cx="810775" cy="152331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necteur droit 10"/>
                <p:cNvCxnSpPr>
                  <a:cxnSpLocks/>
                </p:cNvCxnSpPr>
                <p:nvPr/>
              </p:nvCxnSpPr>
              <p:spPr>
                <a:xfrm>
                  <a:off x="6077101" y="1807370"/>
                  <a:ext cx="778308" cy="156750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ZoneTexte 52"/>
                <p:cNvSpPr txBox="1"/>
                <p:nvPr/>
              </p:nvSpPr>
              <p:spPr>
                <a:xfrm>
                  <a:off x="4900181" y="3225191"/>
                  <a:ext cx="6067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T’=T</a:t>
                  </a:r>
                  <a:r>
                    <a:rPr lang="fr-FR" sz="1600" baseline="-25000" dirty="0">
                      <a:solidFill>
                        <a:srgbClr val="0070C0"/>
                      </a:solidFill>
                    </a:rPr>
                    <a:t> </a:t>
                  </a:r>
                  <a:endParaRPr lang="en-GB" sz="1600" baseline="-25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4" name="ZoneTexte 53"/>
                <p:cNvSpPr txBox="1"/>
                <p:nvPr/>
              </p:nvSpPr>
              <p:spPr>
                <a:xfrm>
                  <a:off x="7017881" y="3235503"/>
                  <a:ext cx="7939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>
                      <a:solidFill>
                        <a:srgbClr val="0070C0"/>
                      </a:solidFill>
                    </a:rPr>
                    <a:t>T+</a:t>
                  </a:r>
                  <a:r>
                    <a:rPr lang="el-GR" sz="16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600" dirty="0">
                      <a:solidFill>
                        <a:srgbClr val="0070C0"/>
                      </a:solidFill>
                    </a:rPr>
                    <a:t>T’</a:t>
                  </a:r>
                  <a:r>
                    <a:rPr lang="fr-FR" sz="1600" baseline="-25000" dirty="0">
                      <a:solidFill>
                        <a:srgbClr val="0070C0"/>
                      </a:solidFill>
                    </a:rPr>
                    <a:t> </a:t>
                  </a:r>
                  <a:endParaRPr lang="en-GB" sz="1600" baseline="-25000" dirty="0">
                    <a:solidFill>
                      <a:srgbClr val="0070C0"/>
                    </a:solidFill>
                  </a:endParaRPr>
                </a:p>
              </p:txBody>
            </p:sp>
            <p:grpSp>
              <p:nvGrpSpPr>
                <p:cNvPr id="35" name="Groupe 34"/>
                <p:cNvGrpSpPr/>
                <p:nvPr/>
              </p:nvGrpSpPr>
              <p:grpSpPr>
                <a:xfrm>
                  <a:off x="4886336" y="1466614"/>
                  <a:ext cx="3551222" cy="2985203"/>
                  <a:chOff x="4886336" y="1466614"/>
                  <a:chExt cx="3551222" cy="2985203"/>
                </a:xfrm>
              </p:grpSpPr>
              <p:sp>
                <p:nvSpPr>
                  <p:cNvPr id="52" name="Flèche : haut 51"/>
                  <p:cNvSpPr/>
                  <p:nvPr/>
                </p:nvSpPr>
                <p:spPr>
                  <a:xfrm rot="9225470">
                    <a:off x="6467856" y="2569298"/>
                    <a:ext cx="45719" cy="166567"/>
                  </a:xfrm>
                  <a:prstGeom prst="up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2" name="Groupe 31"/>
                  <p:cNvGrpSpPr/>
                  <p:nvPr/>
                </p:nvGrpSpPr>
                <p:grpSpPr>
                  <a:xfrm>
                    <a:off x="4886336" y="1466614"/>
                    <a:ext cx="3551222" cy="2985203"/>
                    <a:chOff x="4886336" y="1466614"/>
                    <a:chExt cx="3551222" cy="2985203"/>
                  </a:xfrm>
                </p:grpSpPr>
                <p:sp>
                  <p:nvSpPr>
                    <p:cNvPr id="16" name="Flèche : droite 15"/>
                    <p:cNvSpPr/>
                    <p:nvPr/>
                  </p:nvSpPr>
                  <p:spPr>
                    <a:xfrm>
                      <a:off x="7124751" y="2126301"/>
                      <a:ext cx="811684" cy="142874"/>
                    </a:xfrm>
                    <a:prstGeom prst="rightArrow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39" name="ZoneTexte 38"/>
                    <p:cNvSpPr txBox="1"/>
                    <p:nvPr/>
                  </p:nvSpPr>
                  <p:spPr>
                    <a:xfrm>
                      <a:off x="6658186" y="1814022"/>
                      <a:ext cx="17793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Vitesse du train</a:t>
                      </a:r>
                      <a:endParaRPr lang="en-GB" sz="16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27" name="ZoneTexte 26"/>
                    <p:cNvSpPr txBox="1"/>
                    <p:nvPr/>
                  </p:nvSpPr>
                  <p:spPr>
                    <a:xfrm>
                      <a:off x="5345379" y="4113263"/>
                      <a:ext cx="177937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600" dirty="0">
                          <a:solidFill>
                            <a:srgbClr val="0070C0"/>
                          </a:solidFill>
                        </a:rPr>
                        <a:t>Vu du quai</a:t>
                      </a:r>
                      <a:endParaRPr lang="en-GB" sz="16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43" name="ZoneTexte 42"/>
                    <p:cNvSpPr txBox="1"/>
                    <p:nvPr/>
                  </p:nvSpPr>
                  <p:spPr>
                    <a:xfrm>
                      <a:off x="6776932" y="2486856"/>
                      <a:ext cx="1496404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400" dirty="0">
                          <a:solidFill>
                            <a:srgbClr val="FF0000"/>
                          </a:solidFill>
                        </a:rPr>
                        <a:t>L’ </a:t>
                      </a:r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distance parcourue par la lumière</a:t>
                      </a:r>
                      <a:endParaRPr lang="en-GB" sz="14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5461213" y="1752376"/>
                      <a:ext cx="1323975" cy="45719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5" name="ZoneTexte 44"/>
                    <p:cNvSpPr txBox="1"/>
                    <p:nvPr/>
                  </p:nvSpPr>
                  <p:spPr>
                    <a:xfrm>
                      <a:off x="5805572" y="1466614"/>
                      <a:ext cx="104983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400" dirty="0">
                          <a:solidFill>
                            <a:srgbClr val="0070C0"/>
                          </a:solidFill>
                        </a:rPr>
                        <a:t>Miroir</a:t>
                      </a:r>
                      <a:endParaRPr lang="en-GB" sz="1400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pic>
                  <p:nvPicPr>
                    <p:cNvPr id="25" name="Image 24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886336" y="3473585"/>
                      <a:ext cx="694253" cy="5754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Image 27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536997" y="3454823"/>
                      <a:ext cx="676715" cy="56088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Flèche : haut 29"/>
                    <p:cNvSpPr/>
                    <p:nvPr/>
                  </p:nvSpPr>
                  <p:spPr>
                    <a:xfrm rot="1861021">
                      <a:off x="5526420" y="2681724"/>
                      <a:ext cx="45719" cy="166567"/>
                    </a:xfrm>
                    <a:prstGeom prst="upArrow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pic>
                  <p:nvPicPr>
                    <p:cNvPr id="57" name="Image 56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86336" y="4104225"/>
                      <a:ext cx="255328" cy="28664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Image 57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778856" y="4108604"/>
                      <a:ext cx="255328" cy="286642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9323" y="4038861"/>
                <a:ext cx="961597" cy="500183"/>
              </a:xfrm>
              <a:prstGeom prst="rect">
                <a:avLst/>
              </a:prstGeom>
            </p:spPr>
          </p:pic>
        </p:grpSp>
        <p:sp>
          <p:nvSpPr>
            <p:cNvPr id="63" name="Rectangle 62"/>
            <p:cNvSpPr/>
            <p:nvPr/>
          </p:nvSpPr>
          <p:spPr>
            <a:xfrm>
              <a:off x="4743450" y="1466614"/>
              <a:ext cx="3467534" cy="258238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F000BDCF-396D-9A6A-B251-532C912191CE}"/>
              </a:ext>
            </a:extLst>
          </p:cNvPr>
          <p:cNvSpPr txBox="1"/>
          <p:nvPr/>
        </p:nvSpPr>
        <p:spPr>
          <a:xfrm>
            <a:off x="7426000" y="241593"/>
            <a:ext cx="358490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 (2)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295651" y="381000"/>
            <a:ext cx="67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Calcul détaillé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3085110" y="970729"/>
            <a:ext cx="84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Dans le train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085111" y="1711053"/>
            <a:ext cx="306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</a:t>
            </a:r>
            <a:r>
              <a:rPr lang="fr-FR" dirty="0">
                <a:solidFill>
                  <a:srgbClr val="0070C0"/>
                </a:solidFill>
              </a:rPr>
              <a:t> distance parcourue par la lumière</a:t>
            </a:r>
          </a:p>
          <a:p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fr-FR" dirty="0">
                <a:solidFill>
                  <a:srgbClr val="FF0000"/>
                </a:solidFill>
              </a:rPr>
              <a:t>T </a:t>
            </a:r>
            <a:r>
              <a:rPr lang="fr-FR" dirty="0">
                <a:solidFill>
                  <a:srgbClr val="0070C0"/>
                </a:solidFill>
              </a:rPr>
              <a:t>temps du parcours</a:t>
            </a:r>
            <a:endParaRPr lang="en-GB" dirty="0">
              <a:solidFill>
                <a:srgbClr val="0070C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448175" y="876301"/>
            <a:ext cx="0" cy="679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cxnSpLocks/>
          </p:cNvCxnSpPr>
          <p:nvPr/>
        </p:nvCxnSpPr>
        <p:spPr>
          <a:xfrm flipH="1">
            <a:off x="4543426" y="876301"/>
            <a:ext cx="9525" cy="679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4543425" y="1152908"/>
            <a:ext cx="41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L/2</a:t>
            </a:r>
            <a:endParaRPr lang="en-GB" sz="1100" dirty="0"/>
          </a:p>
        </p:txBody>
      </p:sp>
      <p:sp>
        <p:nvSpPr>
          <p:cNvPr id="34" name="ZoneTexte 33"/>
          <p:cNvSpPr txBox="1"/>
          <p:nvPr/>
        </p:nvSpPr>
        <p:spPr>
          <a:xfrm>
            <a:off x="4029075" y="1152908"/>
            <a:ext cx="41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L/2</a:t>
            </a:r>
            <a:endParaRPr lang="en-GB" sz="1100" dirty="0"/>
          </a:p>
        </p:txBody>
      </p:sp>
      <p:sp>
        <p:nvSpPr>
          <p:cNvPr id="36" name="ZoneTexte 35"/>
          <p:cNvSpPr txBox="1"/>
          <p:nvPr/>
        </p:nvSpPr>
        <p:spPr>
          <a:xfrm>
            <a:off x="6419908" y="1110676"/>
            <a:ext cx="84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Vu du quai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7572375" y="876301"/>
            <a:ext cx="1153632" cy="679203"/>
            <a:chOff x="6048375" y="1085850"/>
            <a:chExt cx="1153632" cy="469653"/>
          </a:xfrm>
        </p:grpSpPr>
        <p:cxnSp>
          <p:nvCxnSpPr>
            <p:cNvPr id="38" name="Connecteur droit avec flèche 37"/>
            <p:cNvCxnSpPr/>
            <p:nvPr/>
          </p:nvCxnSpPr>
          <p:spPr>
            <a:xfrm flipV="1">
              <a:off x="6048375" y="1085850"/>
              <a:ext cx="580253" cy="469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6648450" y="1110675"/>
              <a:ext cx="553557" cy="4448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ZoneTexte 41"/>
          <p:cNvSpPr txBox="1"/>
          <p:nvPr/>
        </p:nvSpPr>
        <p:spPr>
          <a:xfrm>
            <a:off x="6324660" y="1734428"/>
            <a:ext cx="3637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L’</a:t>
            </a:r>
            <a:r>
              <a:rPr lang="fr-FR" dirty="0">
                <a:solidFill>
                  <a:srgbClr val="0070C0"/>
                </a:solidFill>
              </a:rPr>
              <a:t> distance parcourue par la lumière</a:t>
            </a:r>
          </a:p>
          <a:p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fr-FR" dirty="0">
                <a:solidFill>
                  <a:srgbClr val="FF0000"/>
                </a:solidFill>
              </a:rPr>
              <a:t>T’ </a:t>
            </a:r>
            <a:r>
              <a:rPr lang="fr-FR" dirty="0">
                <a:solidFill>
                  <a:srgbClr val="0070C0"/>
                </a:solidFill>
              </a:rPr>
              <a:t>temps du parcours</a:t>
            </a:r>
          </a:p>
          <a:p>
            <a:r>
              <a:rPr lang="fr-FR" dirty="0">
                <a:solidFill>
                  <a:srgbClr val="FF0000"/>
                </a:solidFill>
              </a:rPr>
              <a:t>D</a:t>
            </a:r>
            <a:r>
              <a:rPr lang="fr-FR" dirty="0">
                <a:solidFill>
                  <a:srgbClr val="0070C0"/>
                </a:solidFill>
              </a:rPr>
              <a:t> = V </a:t>
            </a:r>
            <a:r>
              <a:rPr lang="el-GR" dirty="0">
                <a:solidFill>
                  <a:srgbClr val="0070C0"/>
                </a:solidFill>
              </a:rPr>
              <a:t>Δ</a:t>
            </a:r>
            <a:r>
              <a:rPr lang="fr-FR" dirty="0">
                <a:solidFill>
                  <a:srgbClr val="0070C0"/>
                </a:solidFill>
              </a:rPr>
              <a:t>T’ </a:t>
            </a:r>
            <a:r>
              <a:rPr lang="fr-FR" sz="1200" dirty="0"/>
              <a:t>distance parcourue par le train</a:t>
            </a:r>
            <a:endParaRPr lang="en-GB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7268624" y="1017779"/>
            <a:ext cx="4673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L’/2</a:t>
            </a:r>
            <a:endParaRPr lang="en-GB" sz="1100" dirty="0"/>
          </a:p>
        </p:txBody>
      </p:sp>
      <p:sp>
        <p:nvSpPr>
          <p:cNvPr id="44" name="ZoneTexte 43"/>
          <p:cNvSpPr txBox="1"/>
          <p:nvPr/>
        </p:nvSpPr>
        <p:spPr>
          <a:xfrm>
            <a:off x="8430208" y="1029466"/>
            <a:ext cx="485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L’/2</a:t>
            </a:r>
            <a:endParaRPr lang="en-GB" sz="1100" dirty="0"/>
          </a:p>
        </p:txBody>
      </p:sp>
      <p:cxnSp>
        <p:nvCxnSpPr>
          <p:cNvPr id="46" name="Connecteur droit avec flèche 45"/>
          <p:cNvCxnSpPr>
            <a:cxnSpLocks/>
          </p:cNvCxnSpPr>
          <p:nvPr/>
        </p:nvCxnSpPr>
        <p:spPr>
          <a:xfrm>
            <a:off x="7572376" y="1555503"/>
            <a:ext cx="110042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8019526" y="1542972"/>
            <a:ext cx="410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D</a:t>
            </a:r>
          </a:p>
        </p:txBody>
      </p:sp>
      <p:cxnSp>
        <p:nvCxnSpPr>
          <p:cNvPr id="48" name="Connecteur droit avec flèche 47"/>
          <p:cNvCxnSpPr>
            <a:cxnSpLocks/>
          </p:cNvCxnSpPr>
          <p:nvPr/>
        </p:nvCxnSpPr>
        <p:spPr>
          <a:xfrm flipV="1">
            <a:off x="8139524" y="913517"/>
            <a:ext cx="13105" cy="61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7828225" y="1200427"/>
            <a:ext cx="41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L/2</a:t>
            </a:r>
            <a:endParaRPr lang="en-GB" sz="1100" dirty="0"/>
          </a:p>
        </p:txBody>
      </p:sp>
      <p:cxnSp>
        <p:nvCxnSpPr>
          <p:cNvPr id="57" name="Connecteur droit avec flèche 56"/>
          <p:cNvCxnSpPr/>
          <p:nvPr/>
        </p:nvCxnSpPr>
        <p:spPr>
          <a:xfrm>
            <a:off x="9001126" y="1110675"/>
            <a:ext cx="428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8950136" y="1124616"/>
            <a:ext cx="804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 </a:t>
            </a:r>
            <a:r>
              <a:rPr lang="fr-FR" sz="1200" baseline="-25000" dirty="0"/>
              <a:t>train</a:t>
            </a:r>
            <a:endParaRPr lang="en-GB" sz="1200" baseline="-25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0180F3-F510-41AE-85BB-E75B73CDD619}"/>
              </a:ext>
            </a:extLst>
          </p:cNvPr>
          <p:cNvSpPr txBox="1"/>
          <p:nvPr/>
        </p:nvSpPr>
        <p:spPr>
          <a:xfrm>
            <a:off x="8476783" y="6126713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Source </a:t>
            </a:r>
            <a:r>
              <a:rPr lang="fr-FR" sz="800" dirty="0" err="1"/>
              <a:t>Wikipedia</a:t>
            </a:r>
            <a:endParaRPr lang="en-GB" sz="8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1E3115B-40D7-45F0-BA0E-BEAE2E8CCF61}"/>
              </a:ext>
            </a:extLst>
          </p:cNvPr>
          <p:cNvGrpSpPr/>
          <p:nvPr/>
        </p:nvGrpSpPr>
        <p:grpSpPr>
          <a:xfrm>
            <a:off x="2446721" y="2976013"/>
            <a:ext cx="8464989" cy="2911246"/>
            <a:chOff x="2446721" y="1300173"/>
            <a:chExt cx="8464989" cy="2911246"/>
          </a:xfrm>
        </p:grpSpPr>
        <p:sp>
          <p:nvSpPr>
            <p:cNvPr id="6" name="Rectangle 5"/>
            <p:cNvSpPr/>
            <p:nvPr/>
          </p:nvSpPr>
          <p:spPr>
            <a:xfrm>
              <a:off x="5349183" y="3026933"/>
              <a:ext cx="2773407" cy="71218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ZoneTexte 54"/>
                <p:cNvSpPr txBox="1"/>
                <p:nvPr/>
              </p:nvSpPr>
              <p:spPr>
                <a:xfrm>
                  <a:off x="2446721" y="1300173"/>
                  <a:ext cx="8464989" cy="291124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600" dirty="0"/>
                    <a:t>Δ</a:t>
                  </a:r>
                  <a:r>
                    <a:rPr lang="fr-FR" sz="1600" dirty="0"/>
                    <a:t>T = L/c </a:t>
                  </a:r>
                  <a:r>
                    <a:rPr lang="fr-FR" sz="1200" dirty="0"/>
                    <a:t>(vitesse de la lumière)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Théorème de Pythagore (580 ans avant JC)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L’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/4= L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/4+ D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/4  </a:t>
                  </a:r>
                  <a:r>
                    <a:rPr lang="fr-FR" sz="1200" dirty="0">
                      <a:solidFill>
                        <a:srgbClr val="0070C0"/>
                      </a:solidFill>
                      <a:sym typeface="Wingdings" panose="05000000000000000000" pitchFamily="2" charset="2"/>
                    </a:rPr>
                    <a:t>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L’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= L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+ (V</a:t>
                  </a:r>
                  <a:r>
                    <a:rPr lang="el-GR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*</a:t>
                  </a:r>
                  <a:r>
                    <a:rPr lang="fr-FR" sz="12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T’)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On divise tout par le carré de la vitesse de la lumière</a:t>
                  </a:r>
                </a:p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L’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= L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+ (V *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T’)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  </a:t>
                  </a:r>
                  <a:r>
                    <a:rPr lang="fr-FR" sz="1200" dirty="0">
                      <a:solidFill>
                        <a:srgbClr val="0070C0"/>
                      </a:solidFill>
                      <a:sym typeface="Wingdings" panose="05000000000000000000" pitchFamily="2" charset="2"/>
                    </a:rPr>
                    <a:t>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=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2  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+ V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 </a:t>
                  </a:r>
                  <a:r>
                    <a:rPr lang="el-GR" sz="1200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T’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  <a:r>
                    <a:rPr lang="fr-FR" sz="1200" dirty="0">
                      <a:solidFill>
                        <a:srgbClr val="0070C0"/>
                      </a:solidFill>
                    </a:rPr>
                    <a:t> /c</a:t>
                  </a:r>
                  <a:r>
                    <a:rPr lang="fr-FR" sz="1200" baseline="30000" dirty="0">
                      <a:solidFill>
                        <a:srgbClr val="0070C0"/>
                      </a:solidFill>
                    </a:rPr>
                    <a:t> 2</a:t>
                  </a:r>
                </a:p>
                <a:p>
                  <a:endParaRPr lang="fr-FR" sz="1600" dirty="0"/>
                </a:p>
                <a:p>
                  <a:r>
                    <a:rPr lang="fr-FR" sz="1600" dirty="0"/>
                    <a:t>D’où on extrait ΔT’ en fonction de ΔT : </a:t>
                  </a:r>
                </a:p>
                <a:p>
                  <a:endParaRPr lang="en-GB" sz="1600" dirty="0"/>
                </a:p>
                <a:p>
                  <a:pPr algn="ctr"/>
                  <a:r>
                    <a:rPr lang="el-GR" i="1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T’ </a:t>
                  </a:r>
                  <a:r>
                    <a:rPr lang="fr-FR" dirty="0">
                      <a:solidFill>
                        <a:srgbClr val="0070C0"/>
                      </a:solidFill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 i="1" dirty="0">
                              <a:solidFill>
                                <a:srgbClr val="0070C0"/>
                              </a:solidFill>
                            </a:rPr>
                            <m:t>Δ</m:t>
                          </m:r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√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1 − </m:t>
                              </m:r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</m:oMath>
                  </a14:m>
                  <a:r>
                    <a:rPr lang="fr-FR" i="1" dirty="0"/>
                    <a:t> </a:t>
                  </a:r>
                  <a:r>
                    <a:rPr lang="fr-FR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&gt; </a:t>
                  </a:r>
                  <a:r>
                    <a:rPr lang="el-GR" i="1" dirty="0">
                      <a:solidFill>
                        <a:srgbClr val="0070C0"/>
                      </a:solidFill>
                    </a:rPr>
                    <a:t>Δ</a:t>
                  </a:r>
                  <a:r>
                    <a:rPr lang="fr-FR" i="1" dirty="0">
                      <a:solidFill>
                        <a:srgbClr val="0070C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T</a:t>
                  </a:r>
                </a:p>
                <a:p>
                  <a:pPr algn="ctr"/>
                  <a:endParaRPr lang="fr-FR" sz="16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r>
                    <a:rPr lang="fr-FR" sz="1400" dirty="0">
                      <a:latin typeface="Century Gothic" panose="020B0502020202020204" pitchFamily="34" charset="0"/>
                      <a:ea typeface="Cambria Math" panose="02040503050406030204" pitchFamily="18" charset="0"/>
                    </a:rPr>
                    <a:t>Mesuré sur le quai, le temps écoulé est plus long que celui mesuré dans le train…  </a:t>
                  </a:r>
                </a:p>
              </p:txBody>
            </p:sp>
          </mc:Choice>
          <mc:Fallback xmlns="">
            <p:sp>
              <p:nvSpPr>
                <p:cNvPr id="55" name="ZoneTexte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6721" y="1300173"/>
                  <a:ext cx="8464989" cy="2911246"/>
                </a:xfrm>
                <a:prstGeom prst="rect">
                  <a:avLst/>
                </a:prstGeom>
                <a:blipFill>
                  <a:blip r:embed="rId2"/>
                  <a:stretch>
                    <a:fillRect l="-288" t="-417" b="-833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10381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466415" y="6135810"/>
            <a:ext cx="5716488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489703" y="1006559"/>
                <a:ext cx="8450439" cy="25355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Pour un observateur, une horloge </a:t>
                </a:r>
                <a:r>
                  <a:rPr lang="fr-FR" sz="1600" i="1" dirty="0">
                    <a:solidFill>
                      <a:srgbClr val="FF0000"/>
                    </a:solidFill>
                  </a:rPr>
                  <a:t>en mouvement</a:t>
                </a:r>
                <a:r>
                  <a:rPr lang="fr-FR" sz="1600" dirty="0"/>
                  <a:t> semble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ralentie</a:t>
                </a:r>
                <a:r>
                  <a:rPr lang="fr-FR" sz="1600" dirty="0"/>
                  <a:t> par rapport à une horloge </a:t>
                </a:r>
                <a:r>
                  <a:rPr lang="fr-FR" sz="1600" i="1" dirty="0">
                    <a:solidFill>
                      <a:srgbClr val="FF0000"/>
                    </a:solidFill>
                  </a:rPr>
                  <a:t>immobile</a:t>
                </a:r>
                <a:r>
                  <a:rPr lang="fr-FR" sz="1600" dirty="0"/>
                  <a:t> dans son référentiel.</a:t>
                </a:r>
              </a:p>
              <a:p>
                <a:endParaRPr lang="fr-FR" sz="1600" dirty="0"/>
              </a:p>
              <a:p>
                <a:r>
                  <a:rPr lang="fr-FR" sz="1400" dirty="0"/>
                  <a:t>Le temps écoulé dans le référentiel de l’observateur (temps observé </a:t>
                </a:r>
                <a:r>
                  <a:rPr lang="fr-FR" sz="14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T’</a:t>
                </a:r>
                <a:r>
                  <a:rPr lang="fr-FR" sz="1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fr-FR" sz="1400" dirty="0"/>
                  <a:t> parait plus long que le temps local </a:t>
                </a:r>
                <a:r>
                  <a:rPr lang="fr-FR" sz="14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 </a:t>
                </a:r>
                <a:r>
                  <a:rPr lang="fr-FR" sz="1400" dirty="0"/>
                  <a:t>du référentiel mobile </a:t>
                </a:r>
                <a:endParaRPr lang="fr-FR" sz="160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ctrlPr>
                            <a:rPr lang="fr-FR" sz="16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√</m:t>
                          </m:r>
                          <m:d>
                            <m:dPr>
                              <m:ctrlPr>
                                <a:rPr lang="fr-FR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fr-FR" sz="16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60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den>
                      </m:f>
                    </m:oMath>
                  </m:oMathPara>
                </a14:m>
                <a:endParaRPr lang="fr-FR" sz="1600" dirty="0"/>
              </a:p>
              <a:p>
                <a:r>
                  <a:rPr lang="fr-FR" sz="1400" dirty="0"/>
                  <a:t>Si v est « petit » v&lt; 100 000 km/s   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ctrlP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fr-FR" sz="1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fr-FR" sz="1400" dirty="0"/>
              </a:p>
              <a:p>
                <a:r>
                  <a:rPr lang="fr-FR" sz="1400" dirty="0"/>
                  <a:t>Si v est proche de la vitesse de la lumière 	</a:t>
                </a:r>
                <a:r>
                  <a:rPr lang="fr-FR" sz="1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fr-FR" sz="1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703" y="1006559"/>
                <a:ext cx="8450439" cy="2535502"/>
              </a:xfrm>
              <a:prstGeom prst="rect">
                <a:avLst/>
              </a:prstGeom>
              <a:blipFill>
                <a:blip r:embed="rId2"/>
                <a:stretch>
                  <a:fillRect l="-288" t="-478" r="-648" b="-119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E70180F3-F510-41AE-85BB-E75B73CDD619}"/>
              </a:ext>
            </a:extLst>
          </p:cNvPr>
          <p:cNvSpPr txBox="1"/>
          <p:nvPr/>
        </p:nvSpPr>
        <p:spPr>
          <a:xfrm>
            <a:off x="8476783" y="5986473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Source </a:t>
            </a:r>
            <a:r>
              <a:rPr lang="fr-FR" sz="800" dirty="0" err="1"/>
              <a:t>Wikipedia</a:t>
            </a:r>
            <a:endParaRPr lang="en-GB" sz="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9307B-7EE8-4DB4-9F98-C6790E608A82}"/>
              </a:ext>
            </a:extLst>
          </p:cNvPr>
          <p:cNvSpPr/>
          <p:nvPr/>
        </p:nvSpPr>
        <p:spPr>
          <a:xfrm>
            <a:off x="2353686" y="3691398"/>
            <a:ext cx="85810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Vous observez une particule proche de la vitesse de la lumière (</a:t>
            </a:r>
            <a:r>
              <a:rPr lang="fr-FR" sz="1400" dirty="0">
                <a:solidFill>
                  <a:srgbClr val="0070C0"/>
                </a:solidFill>
              </a:rPr>
              <a:t>0,995 c</a:t>
            </a:r>
            <a:r>
              <a:rPr lang="fr-FR" sz="1400" dirty="0"/>
              <a:t>): une durée de </a:t>
            </a:r>
            <a:r>
              <a:rPr lang="fr-FR" sz="1400" dirty="0">
                <a:solidFill>
                  <a:srgbClr val="FF0000"/>
                </a:solidFill>
              </a:rPr>
              <a:t>I seconde </a:t>
            </a:r>
            <a:r>
              <a:rPr lang="fr-FR" sz="1400" dirty="0"/>
              <a:t>à l’horloge embarquée avec la particule, correspondra à une durée de </a:t>
            </a:r>
            <a:r>
              <a:rPr lang="fr-FR" sz="1400" dirty="0">
                <a:solidFill>
                  <a:srgbClr val="FF0000"/>
                </a:solidFill>
              </a:rPr>
              <a:t>10 secondes </a:t>
            </a:r>
            <a:r>
              <a:rPr lang="fr-FR" sz="1400" dirty="0"/>
              <a:t>à votre horloge (le temps de la particule vous paraitra ralenti).</a:t>
            </a:r>
          </a:p>
          <a:p>
            <a:endParaRPr lang="fr-FR" sz="1400" dirty="0"/>
          </a:p>
          <a:p>
            <a:r>
              <a:rPr lang="fr-FR" sz="1400" dirty="0"/>
              <a:t>Si la particule va à la vitesse de la lumière (photon), </a:t>
            </a:r>
            <a:r>
              <a:rPr lang="fr-FR" sz="1400" dirty="0">
                <a:solidFill>
                  <a:srgbClr val="FF0000"/>
                </a:solidFill>
              </a:rPr>
              <a:t>le temps vous parait se figer </a:t>
            </a:r>
            <a:r>
              <a:rPr lang="fr-FR" sz="1400" dirty="0"/>
              <a:t>dans le référentiel de la particule.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FD3BCC-0BBD-7602-BF7C-8E10F476C731}"/>
              </a:ext>
            </a:extLst>
          </p:cNvPr>
          <p:cNvSpPr txBox="1"/>
          <p:nvPr/>
        </p:nvSpPr>
        <p:spPr>
          <a:xfrm>
            <a:off x="7282543" y="307574"/>
            <a:ext cx="352319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 (3)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701578" y="1437806"/>
            <a:ext cx="7758820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chrono au sol</a:t>
            </a:r>
            <a:r>
              <a:rPr lang="fr-FR" sz="1400" dirty="0"/>
              <a:t>  9,6 sec aux 100m, </a:t>
            </a:r>
          </a:p>
          <a:p>
            <a:pPr algn="ctr"/>
            <a:r>
              <a:rPr lang="fr-FR" sz="1400" dirty="0"/>
              <a:t>	v/c = 10/(3x10</a:t>
            </a:r>
            <a:r>
              <a:rPr lang="fr-FR" sz="1400" baseline="30000" dirty="0"/>
              <a:t>8</a:t>
            </a:r>
            <a:r>
              <a:rPr lang="fr-FR" sz="1400" dirty="0"/>
              <a:t>)</a:t>
            </a:r>
            <a:r>
              <a:rPr lang="fr-FR" sz="1400" baseline="30000" dirty="0"/>
              <a:t> </a:t>
            </a:r>
            <a:r>
              <a:rPr lang="fr-FR" sz="1400" dirty="0"/>
              <a:t>(en m/s)  </a:t>
            </a:r>
            <a:r>
              <a:rPr lang="fr-FR" sz="1400" dirty="0">
                <a:sym typeface="Wingdings" panose="05000000000000000000" pitchFamily="2" charset="2"/>
              </a:rPr>
              <a:t> v²/c²</a:t>
            </a:r>
            <a:r>
              <a:rPr lang="fr-FR" sz="1400" dirty="0"/>
              <a:t> ≈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/>
              <a:t>10</a:t>
            </a:r>
            <a:r>
              <a:rPr lang="fr-FR" sz="1400" baseline="30000" dirty="0"/>
              <a:t>-15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>
                <a:solidFill>
                  <a:srgbClr val="0070C0"/>
                </a:solidFill>
              </a:rPr>
              <a:t>chrono au poignet</a:t>
            </a:r>
            <a:r>
              <a:rPr lang="fr-FR" sz="1400" dirty="0"/>
              <a:t> de Bolt  </a:t>
            </a:r>
          </a:p>
          <a:p>
            <a:pPr algn="ctr"/>
            <a:r>
              <a:rPr lang="fr-FR" sz="1400" dirty="0"/>
              <a:t>≈ 9,6 s ( 1 + 0,5 10</a:t>
            </a:r>
            <a:r>
              <a:rPr lang="fr-FR" sz="1400" baseline="30000" dirty="0"/>
              <a:t>-15</a:t>
            </a:r>
            <a:r>
              <a:rPr lang="fr-FR" sz="1400" dirty="0"/>
              <a:t>)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</a:rPr>
              <a:t>Correction de 0,000 000 000 000 005 seconde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2218" y="1003153"/>
            <a:ext cx="318709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Usain</a:t>
            </a:r>
            <a:r>
              <a:rPr lang="fr-FR" dirty="0">
                <a:solidFill>
                  <a:prstClr val="black"/>
                </a:solidFill>
              </a:rPr>
              <a:t> Bolt est-il un tricheur?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A7FB83-23C1-3874-CAC7-774EB560D8B6}"/>
              </a:ext>
            </a:extLst>
          </p:cNvPr>
          <p:cNvSpPr txBox="1"/>
          <p:nvPr/>
        </p:nvSpPr>
        <p:spPr>
          <a:xfrm>
            <a:off x="7560065" y="3075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Ralentissement des horloges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C2060F-3D28-9E1C-A190-BC06D2EAB1B0}"/>
              </a:ext>
            </a:extLst>
          </p:cNvPr>
          <p:cNvSpPr txBox="1"/>
          <p:nvPr/>
        </p:nvSpPr>
        <p:spPr>
          <a:xfrm>
            <a:off x="2701578" y="3069001"/>
            <a:ext cx="7758820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muons </a:t>
            </a:r>
            <a:r>
              <a:rPr lang="fr-FR" sz="1600" dirty="0">
                <a:solidFill>
                  <a:srgbClr val="0070C0"/>
                </a:solidFill>
              </a:rPr>
              <a:t>au repos </a:t>
            </a:r>
            <a:r>
              <a:rPr lang="fr-FR" sz="1600" dirty="0"/>
              <a:t>ont une durée de vie de </a:t>
            </a:r>
            <a:r>
              <a:rPr lang="fr-FR" sz="1600" dirty="0">
                <a:solidFill>
                  <a:srgbClr val="0070C0"/>
                </a:solidFill>
              </a:rPr>
              <a:t>2,2 </a:t>
            </a:r>
            <a:r>
              <a:rPr lang="el-GR" sz="1600" dirty="0">
                <a:solidFill>
                  <a:srgbClr val="0070C0"/>
                </a:solidFill>
              </a:rPr>
              <a:t>μ</a:t>
            </a:r>
            <a:r>
              <a:rPr lang="fr-FR" sz="1600" dirty="0">
                <a:solidFill>
                  <a:srgbClr val="0070C0"/>
                </a:solidFill>
              </a:rPr>
              <a:t>s</a:t>
            </a:r>
          </a:p>
          <a:p>
            <a:r>
              <a:rPr lang="fr-FR" sz="1400" dirty="0"/>
              <a:t>Accélérés, ils ne pourraient pas parcourir plus de:</a:t>
            </a:r>
          </a:p>
          <a:p>
            <a:pPr algn="ctr"/>
            <a:r>
              <a:rPr lang="fr-FR" sz="1400" dirty="0"/>
              <a:t>2,2 10</a:t>
            </a:r>
            <a:r>
              <a:rPr lang="fr-FR" sz="1400" baseline="30000" dirty="0"/>
              <a:t>-6</a:t>
            </a:r>
            <a:r>
              <a:rPr lang="fr-FR" sz="1400" dirty="0"/>
              <a:t> * 3 10</a:t>
            </a:r>
            <a:r>
              <a:rPr lang="fr-FR" sz="1400" baseline="30000" dirty="0"/>
              <a:t>8</a:t>
            </a:r>
            <a:r>
              <a:rPr lang="fr-FR" sz="1400" dirty="0"/>
              <a:t> = </a:t>
            </a:r>
            <a:r>
              <a:rPr lang="fr-FR" sz="1400" dirty="0">
                <a:solidFill>
                  <a:srgbClr val="FF0000"/>
                </a:solidFill>
              </a:rPr>
              <a:t>660 mètres </a:t>
            </a:r>
            <a:r>
              <a:rPr lang="fr-FR" sz="1400" dirty="0"/>
              <a:t>(selon Newton)</a:t>
            </a:r>
          </a:p>
          <a:p>
            <a:r>
              <a:rPr lang="fr-FR" sz="1600" dirty="0"/>
              <a:t>Au CERN, les muons parcourent </a:t>
            </a:r>
            <a:r>
              <a:rPr lang="fr-FR" sz="1600" dirty="0">
                <a:solidFill>
                  <a:srgbClr val="FF0000"/>
                </a:solidFill>
              </a:rPr>
              <a:t>19 000 mètres</a:t>
            </a:r>
          </a:p>
          <a:p>
            <a:r>
              <a:rPr lang="fr-FR" sz="1400" dirty="0"/>
              <a:t>Leur durée de vie observée du sol est </a:t>
            </a:r>
            <a:r>
              <a:rPr lang="fr-FR" sz="1400" dirty="0">
                <a:solidFill>
                  <a:srgbClr val="00B0F0"/>
                </a:solidFill>
              </a:rPr>
              <a:t>64 </a:t>
            </a:r>
            <a:r>
              <a:rPr lang="fr-FR" sz="1400" dirty="0" err="1">
                <a:solidFill>
                  <a:srgbClr val="00B0F0"/>
                </a:solidFill>
              </a:rPr>
              <a:t>μs</a:t>
            </a:r>
            <a:r>
              <a:rPr lang="fr-FR" sz="1400" dirty="0">
                <a:solidFill>
                  <a:srgbClr val="00B0F0"/>
                </a:solidFill>
              </a:rPr>
              <a:t> </a:t>
            </a:r>
            <a:r>
              <a:rPr lang="fr-FR" sz="1400" dirty="0"/>
              <a:t>(v = 0,9994 c)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A7518E-E46D-0DFD-4D3A-848CD6903480}"/>
              </a:ext>
            </a:extLst>
          </p:cNvPr>
          <p:cNvSpPr txBox="1"/>
          <p:nvPr/>
        </p:nvSpPr>
        <p:spPr>
          <a:xfrm>
            <a:off x="2701578" y="4357876"/>
            <a:ext cx="6338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 GPS</a:t>
            </a:r>
            <a:endParaRPr lang="en-GB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2B82E8-F8C9-7219-7FBE-31EB00AC3173}"/>
              </a:ext>
            </a:extLst>
          </p:cNvPr>
          <p:cNvSpPr txBox="1"/>
          <p:nvPr/>
        </p:nvSpPr>
        <p:spPr>
          <a:xfrm>
            <a:off x="2701578" y="4707440"/>
            <a:ext cx="775882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ralentissement des horloges des </a:t>
            </a:r>
            <a:r>
              <a:rPr lang="fr-FR" sz="1600" dirty="0">
                <a:solidFill>
                  <a:srgbClr val="0070C0"/>
                </a:solidFill>
              </a:rPr>
              <a:t>satellites du GPS </a:t>
            </a:r>
            <a:r>
              <a:rPr lang="fr-FR" sz="1600" dirty="0"/>
              <a:t>nécessite un correctif (vitesse des satellites par rapport à la Terre) :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sinon dérive de l’ordre de 1km par jour</a:t>
            </a:r>
          </a:p>
          <a:p>
            <a:r>
              <a:rPr lang="fr-FR" sz="1200" dirty="0"/>
              <a:t>Il y a </a:t>
            </a:r>
            <a:r>
              <a:rPr lang="fr-FR" sz="1200" dirty="0">
                <a:solidFill>
                  <a:srgbClr val="0070C0"/>
                </a:solidFill>
              </a:rPr>
              <a:t>un autre effet relativiste </a:t>
            </a:r>
            <a:r>
              <a:rPr lang="fr-FR" sz="1200" dirty="0"/>
              <a:t>à corriger</a:t>
            </a:r>
            <a:endParaRPr lang="en-GB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238732-2894-9E05-8F45-6B496D25C6AB}"/>
              </a:ext>
            </a:extLst>
          </p:cNvPr>
          <p:cNvSpPr txBox="1"/>
          <p:nvPr/>
        </p:nvSpPr>
        <p:spPr>
          <a:xfrm>
            <a:off x="2610056" y="2672678"/>
            <a:ext cx="6338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muons du CERN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9312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5" grpId="0" animBg="1"/>
      <p:bldP spid="8" grpId="0"/>
      <p:bldP spid="11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EC707-4CC7-C402-0D1D-751392EC0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97D6EE-21D8-2232-FBFA-A29B28E8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0301DE-73B5-8BB5-54C8-4C0A1696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C5CBD0-B054-9250-4AD2-67001B1A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26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55E059-9FCB-E954-B19C-7D53AA97500F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B66CB7-781E-F91A-5145-0BF67A3DF9A7}"/>
              </a:ext>
            </a:extLst>
          </p:cNvPr>
          <p:cNvSpPr txBox="1"/>
          <p:nvPr/>
        </p:nvSpPr>
        <p:spPr>
          <a:xfrm>
            <a:off x="2272420" y="999241"/>
            <a:ext cx="8501204" cy="190821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La relativité restreinte est la conséquence de la constance de la vitesse de la lumière, quels que soient les référentiels dans lesquels on la mesure </a:t>
            </a:r>
            <a:r>
              <a:rPr lang="fr-FR" sz="1600" dirty="0">
                <a:solidFill>
                  <a:srgbClr val="0070C0"/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 ralentissement des horloges</a:t>
            </a:r>
            <a:endParaRPr lang="fr-FR" sz="11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630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7B0234A-0464-4961-9B8D-5089061A8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sz="80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6BAD17-DEFC-4C15-9E86-273EE827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4320" y="5502607"/>
            <a:ext cx="7621984" cy="365125"/>
          </a:xfrm>
        </p:spPr>
        <p:txBody>
          <a:bodyPr/>
          <a:lstStyle/>
          <a:p>
            <a:r>
              <a:rPr lang="fr-FR" sz="800" dirty="0"/>
              <a:t>Comprendre le monde ... les deux infinis                               </a:t>
            </a:r>
            <a:endParaRPr lang="en-GB" sz="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341FA1-5F1A-4CCE-8B57-5A8D8F2A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z="1800" smtClean="0"/>
              <a:t>27</a:t>
            </a:fld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70D7F-4BEE-488F-97FF-31A54235F849}"/>
              </a:ext>
            </a:extLst>
          </p:cNvPr>
          <p:cNvSpPr/>
          <p:nvPr/>
        </p:nvSpPr>
        <p:spPr>
          <a:xfrm>
            <a:off x="2737723" y="1513123"/>
            <a:ext cx="6340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Métrique de Minkowski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𝑑𝑠²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=𝑐²</a:t>
            </a:r>
            <a:r>
              <a:rPr lang="fr-FR" sz="1600" dirty="0">
                <a:solidFill>
                  <a:srgbClr val="0070C0"/>
                </a:solidFill>
                <a:latin typeface="Cambria Math" panose="02040503050406030204" pitchFamily="18" charset="0"/>
              </a:rPr>
              <a:t>𝑑𝑡²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𝑑𝑙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²=𝑐²</a:t>
            </a:r>
            <a:r>
              <a:rPr lang="fr-FR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𝑑𝑡²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𝑑𝑥²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𝑑𝑦²</a:t>
            </a:r>
            <a:r>
              <a:rPr lang="fr-FR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fr-FR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𝑑𝑧²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BDA0EE-13C4-45DE-8C50-A6A7D9B78563}"/>
              </a:ext>
            </a:extLst>
          </p:cNvPr>
          <p:cNvSpPr txBox="1"/>
          <p:nvPr/>
        </p:nvSpPr>
        <p:spPr>
          <a:xfrm>
            <a:off x="2558425" y="2067335"/>
            <a:ext cx="5110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2 évènements sont sans lien causal  si 𝑑𝑠² &lt; 0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E5BC55-F068-4392-9BDD-2BC83C840D67}"/>
              </a:ext>
            </a:extLst>
          </p:cNvPr>
          <p:cNvSpPr txBox="1"/>
          <p:nvPr/>
        </p:nvSpPr>
        <p:spPr>
          <a:xfrm>
            <a:off x="6394485" y="2729593"/>
            <a:ext cx="4366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La surface des évènements </a:t>
            </a:r>
            <a:r>
              <a:rPr lang="fr-FR" sz="1600" i="1" dirty="0" err="1">
                <a:solidFill>
                  <a:srgbClr val="0070C0"/>
                </a:solidFill>
              </a:rPr>
              <a:t>ds</a:t>
            </a:r>
            <a:r>
              <a:rPr lang="fr-FR" sz="1600" i="1" dirty="0">
                <a:solidFill>
                  <a:srgbClr val="0070C0"/>
                </a:solidFill>
              </a:rPr>
              <a:t>² = 0 </a:t>
            </a:r>
            <a:r>
              <a:rPr lang="fr-FR" sz="1600" dirty="0">
                <a:solidFill>
                  <a:srgbClr val="0070C0"/>
                </a:solidFill>
              </a:rPr>
              <a:t>dessine un cône (ici pour visualiser 2 dimensions pour l’espace)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A l’intérieur du cône 𝑑𝑠²</a:t>
            </a:r>
            <a:r>
              <a:rPr lang="fr-FR" sz="1600" i="1" dirty="0">
                <a:solidFill>
                  <a:srgbClr val="FF0000"/>
                </a:solidFill>
              </a:rPr>
              <a:t>&gt;0,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0070C0"/>
                </a:solidFill>
              </a:rPr>
              <a:t>les évènements peuvent avoir des liens de cause à effet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A l’extérieur 𝑑𝑠²</a:t>
            </a:r>
            <a:r>
              <a:rPr lang="fr-FR" sz="1600" i="1" dirty="0">
                <a:solidFill>
                  <a:srgbClr val="FF0000"/>
                </a:solidFill>
              </a:rPr>
              <a:t>&lt;0</a:t>
            </a:r>
            <a:r>
              <a:rPr lang="fr-FR" sz="1600" dirty="0">
                <a:solidFill>
                  <a:srgbClr val="0070C0"/>
                </a:solidFill>
              </a:rPr>
              <a:t>, les évènements sont sans lien causal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FCA881-D4D5-2062-5E24-5BB1149854FF}"/>
              </a:ext>
            </a:extLst>
          </p:cNvPr>
          <p:cNvSpPr txBox="1"/>
          <p:nvPr/>
        </p:nvSpPr>
        <p:spPr>
          <a:xfrm>
            <a:off x="7020524" y="332223"/>
            <a:ext cx="41162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noProof="0" dirty="0">
                <a:solidFill>
                  <a:srgbClr val="FF0000"/>
                </a:solidFill>
                <a:latin typeface="Century Gothic" panose="020B0502020202020204" pitchFamily="34" charset="0"/>
              </a:rPr>
              <a:t>L’espace-temps plat (Minkowski</a:t>
            </a:r>
            <a:r>
              <a:rPr lang="en-GB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61DA57-7851-A62E-2269-6C9B0D78160D}"/>
              </a:ext>
            </a:extLst>
          </p:cNvPr>
          <p:cNvSpPr txBox="1"/>
          <p:nvPr/>
        </p:nvSpPr>
        <p:spPr>
          <a:xfrm>
            <a:off x="2136546" y="3351015"/>
            <a:ext cx="226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Alunissage dans 1 minute</a:t>
            </a:r>
          </a:p>
          <a:p>
            <a:r>
              <a:rPr lang="fr-FR" sz="1200" dirty="0"/>
              <a:t>Arrivée sur Mars dans 3 minutes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E5E420A-FF8D-582A-F98A-09AF3ED76FE6}"/>
              </a:ext>
            </a:extLst>
          </p:cNvPr>
          <p:cNvSpPr/>
          <p:nvPr/>
        </p:nvSpPr>
        <p:spPr>
          <a:xfrm>
            <a:off x="2041296" y="3450552"/>
            <a:ext cx="89559" cy="9340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078E192-7FFD-3322-F5B4-60313DAF6C31}"/>
              </a:ext>
            </a:extLst>
          </p:cNvPr>
          <p:cNvSpPr/>
          <p:nvPr/>
        </p:nvSpPr>
        <p:spPr>
          <a:xfrm>
            <a:off x="2063308" y="3689377"/>
            <a:ext cx="89559" cy="934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1613432-3E69-3E35-5B50-709C67578550}"/>
              </a:ext>
            </a:extLst>
          </p:cNvPr>
          <p:cNvGrpSpPr/>
          <p:nvPr/>
        </p:nvGrpSpPr>
        <p:grpSpPr>
          <a:xfrm>
            <a:off x="4058381" y="2737187"/>
            <a:ext cx="2110230" cy="2530044"/>
            <a:chOff x="2576145" y="4215840"/>
            <a:chExt cx="2244327" cy="283797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608BE3D-029A-4329-BB35-040C9E11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69030" y="4215840"/>
              <a:ext cx="1966575" cy="228499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3927C8F-3633-2FF5-96A5-454A5A289F60}"/>
                </a:ext>
              </a:extLst>
            </p:cNvPr>
            <p:cNvSpPr txBox="1"/>
            <p:nvPr/>
          </p:nvSpPr>
          <p:spPr>
            <a:xfrm>
              <a:off x="2576145" y="6499817"/>
              <a:ext cx="22443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2060"/>
                  </a:solidFill>
                </a:rPr>
                <a:t>Cône de lumière</a:t>
              </a:r>
              <a:endParaRPr lang="fr-FR" sz="1400" dirty="0"/>
            </a:p>
            <a:p>
              <a:r>
                <a:rPr lang="fr-FR" sz="800" dirty="0"/>
                <a:t>Wikipédia by Lithium57 – </a:t>
              </a:r>
            </a:p>
            <a:p>
              <a:r>
                <a:rPr lang="fr-FR" sz="800" dirty="0"/>
                <a:t>GNU Free Documentation License</a:t>
              </a: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79B1F009-4620-0D97-2201-160FB5BDE04B}"/>
              </a:ext>
            </a:extLst>
          </p:cNvPr>
          <p:cNvSpPr/>
          <p:nvPr/>
        </p:nvSpPr>
        <p:spPr>
          <a:xfrm>
            <a:off x="5261559" y="3574013"/>
            <a:ext cx="89559" cy="9340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133B27A-8E61-25E2-727D-43141DA38802}"/>
              </a:ext>
            </a:extLst>
          </p:cNvPr>
          <p:cNvSpPr/>
          <p:nvPr/>
        </p:nvSpPr>
        <p:spPr>
          <a:xfrm>
            <a:off x="4404309" y="3211940"/>
            <a:ext cx="89559" cy="934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44A8CE1-CC42-8E2E-7D5C-E43980E67835}"/>
                  </a:ext>
                </a:extLst>
              </p:cNvPr>
              <p:cNvSpPr txBox="1"/>
              <p:nvPr/>
            </p:nvSpPr>
            <p:spPr>
              <a:xfrm>
                <a:off x="2449286" y="1045029"/>
                <a:ext cx="59354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Un évènement dans l’espace-temps :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1600" dirty="0"/>
                  <a:t> </a:t>
                </a:r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44A8CE1-CC42-8E2E-7D5C-E43980E6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286" y="1045029"/>
                <a:ext cx="5935435" cy="338554"/>
              </a:xfrm>
              <a:prstGeom prst="rect">
                <a:avLst/>
              </a:prstGeom>
              <a:blipFill>
                <a:blip r:embed="rId3"/>
                <a:stretch>
                  <a:fillRect l="-617"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18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 animBg="1"/>
      <p:bldP spid="16" grpId="0" animBg="1"/>
      <p:bldP spid="5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4E5AF-D180-E69E-6186-C41EAE14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pied de page 1">
                <a:extLst>
                  <a:ext uri="{FF2B5EF4-FFF2-40B4-BE49-F238E27FC236}">
                    <a16:creationId xmlns:a16="http://schemas.microsoft.com/office/drawing/2014/main" id="{33FED3C4-62E0-D1E1-E54D-C00A807B27F6}"/>
                  </a:ext>
                </a:extLst>
              </p:cNvPr>
              <p:cNvSpPr>
                <a:spLocks noGrp="1"/>
              </p:cNvSpPr>
              <p:nvPr>
                <p:ph type="ftr" sz="quarter" idx="1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Comprendre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le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monde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...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les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deux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i="1" smtClean="0">
                          <a:latin typeface="Cambria Math" panose="02040503050406030204" pitchFamily="18" charset="0"/>
                        </a:rPr>
                        <m:t>infinis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                              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Espace réservé du pied de page 1">
                <a:extLst>
                  <a:ext uri="{FF2B5EF4-FFF2-40B4-BE49-F238E27FC236}">
                    <a16:creationId xmlns:a16="http://schemas.microsoft.com/office/drawing/2014/main" id="{33FED3C4-62E0-D1E1-E54D-C00A807B27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1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BBBB3E-5C2D-41AF-ED10-D9CC835C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77E4E2-28F3-3FF2-D65D-63793AE16DAD}"/>
              </a:ext>
            </a:extLst>
          </p:cNvPr>
          <p:cNvSpPr txBox="1"/>
          <p:nvPr/>
        </p:nvSpPr>
        <p:spPr>
          <a:xfrm>
            <a:off x="7477912" y="2498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Transformation de Lorentz (1)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B05F3ED-CF88-53B8-640E-8AD9AE4609EB}"/>
                  </a:ext>
                </a:extLst>
              </p:cNvPr>
              <p:cNvSpPr txBox="1"/>
              <p:nvPr/>
            </p:nvSpPr>
            <p:spPr>
              <a:xfrm>
                <a:off x="2096215" y="945928"/>
                <a:ext cx="6019085" cy="88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Plus généralement, pour 2 référentiels galiléens en translation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Référentiel de l’observateur : référentiel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fr-FR" sz="1200" dirty="0"/>
                  <a:t>, horloge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fr-FR" sz="12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200" dirty="0"/>
                  <a:t>Référentiel mobile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1200" dirty="0"/>
                  <a:t>, horloge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’</m:t>
                    </m:r>
                    <m:r>
                      <a:rPr lang="fr-FR" sz="1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/>
                  <a:t>; vitesse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2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 sz="1200" dirty="0">
                    <a:solidFill>
                      <a:srgbClr val="0070C0"/>
                    </a:solidFill>
                  </a:rPr>
                  <a:t> </a:t>
                </a:r>
                <a:r>
                  <a:rPr lang="fr-FR" sz="1200" dirty="0"/>
                  <a:t>par rapport à l’observateur</a:t>
                </a:r>
              </a:p>
              <a:p>
                <a:r>
                  <a:rPr lang="fr-FR" sz="1200" dirty="0"/>
                  <a:t>Les 2 référentiels coïncident au temps </a:t>
                </a:r>
                <a14:m>
                  <m:oMath xmlns:m="http://schemas.openxmlformats.org/officeDocument/2006/math">
                    <m:r>
                      <a:rPr lang="fr-FR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′=0</m:t>
                    </m:r>
                    <m:r>
                      <a:rPr lang="fr-FR" sz="1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B05F3ED-CF88-53B8-640E-8AD9AE460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15" y="945928"/>
                <a:ext cx="6019085" cy="884216"/>
              </a:xfrm>
              <a:prstGeom prst="rect">
                <a:avLst/>
              </a:prstGeom>
              <a:blipFill>
                <a:blip r:embed="rId3"/>
                <a:stretch>
                  <a:fillRect l="-304" t="-1379" b="-48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520FFD4-6574-AA80-29BC-1A56EEE15098}"/>
                  </a:ext>
                </a:extLst>
              </p:cNvPr>
              <p:cNvSpPr txBox="1"/>
              <p:nvPr/>
            </p:nvSpPr>
            <p:spPr>
              <a:xfrm>
                <a:off x="2290596" y="3959168"/>
                <a:ext cx="3703926" cy="398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Simplification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=0 ;</m:t>
                    </m:r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520FFD4-6574-AA80-29BC-1A56EEE1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6" y="3959168"/>
                <a:ext cx="3703926" cy="398251"/>
              </a:xfrm>
              <a:prstGeom prst="rect">
                <a:avLst/>
              </a:prstGeom>
              <a:blipFill>
                <a:blip r:embed="rId4"/>
                <a:stretch>
                  <a:fillRect l="-494" b="-15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EDD1D8C-8B03-A495-BCC4-565DEC70B543}"/>
                  </a:ext>
                </a:extLst>
              </p:cNvPr>
              <p:cNvSpPr txBox="1"/>
              <p:nvPr/>
            </p:nvSpPr>
            <p:spPr>
              <a:xfrm>
                <a:off x="2444713" y="4536478"/>
                <a:ext cx="2798289" cy="113800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fr-FR" sz="1600" b="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sz="1600" b="0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EDD1D8C-8B03-A495-BCC4-565DEC70B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713" y="4536478"/>
                <a:ext cx="2798289" cy="1138004"/>
              </a:xfrm>
              <a:prstGeom prst="rect">
                <a:avLst/>
              </a:prstGeom>
              <a:blipFill>
                <a:blip r:embed="rId5"/>
                <a:stretch>
                  <a:fillRect b="-52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99F4C68-3BCD-082A-D0AB-834F381BB22E}"/>
                  </a:ext>
                </a:extLst>
              </p:cNvPr>
              <p:cNvSpPr txBox="1"/>
              <p:nvPr/>
            </p:nvSpPr>
            <p:spPr>
              <a:xfrm>
                <a:off x="6948999" y="4597264"/>
                <a:ext cx="3093072" cy="1077218"/>
              </a:xfrm>
              <a:prstGeom prst="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Symétrie (rotation temps-espace)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6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sz="16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FR" sz="1600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𝑐𝑡</m:t>
                          </m:r>
                        </m:e>
                      </m:d>
                    </m:oMath>
                  </m:oMathPara>
                </a14:m>
                <a:endParaRPr lang="fr-FR" sz="1600" b="0" dirty="0">
                  <a:solidFill>
                    <a:srgbClr val="0070C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  <m:sSup>
                        <m:s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99F4C68-3BCD-082A-D0AB-834F381BB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4597264"/>
                <a:ext cx="3093072" cy="1077218"/>
              </a:xfrm>
              <a:prstGeom prst="rect">
                <a:avLst/>
              </a:prstGeom>
              <a:blipFill>
                <a:blip r:embed="rId6"/>
                <a:stretch>
                  <a:fillRect l="-195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45F8551-CBA1-D6E7-4B7F-656B38BD5332}"/>
              </a:ext>
            </a:extLst>
          </p:cNvPr>
          <p:cNvCxnSpPr/>
          <p:nvPr/>
        </p:nvCxnSpPr>
        <p:spPr>
          <a:xfrm>
            <a:off x="5629275" y="5183436"/>
            <a:ext cx="1102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521BCF7-AC41-C7EE-6DFC-D802ABEAE432}"/>
                  </a:ext>
                </a:extLst>
              </p:cNvPr>
              <p:cNvSpPr txBox="1"/>
              <p:nvPr/>
            </p:nvSpPr>
            <p:spPr>
              <a:xfrm>
                <a:off x="5511169" y="4637841"/>
                <a:ext cx="1329068" cy="51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fr-FR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521BCF7-AC41-C7EE-6DFC-D802ABEAE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169" y="4637841"/>
                <a:ext cx="1329068" cy="516745"/>
              </a:xfrm>
              <a:prstGeom prst="rect">
                <a:avLst/>
              </a:prstGeom>
              <a:blipFill>
                <a:blip r:embed="rId12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6651ABC-BAB8-67DB-982B-173B94DEE37D}"/>
                  </a:ext>
                </a:extLst>
              </p:cNvPr>
              <p:cNvSpPr txBox="1"/>
              <p:nvPr/>
            </p:nvSpPr>
            <p:spPr>
              <a:xfrm>
                <a:off x="8603376" y="2028656"/>
                <a:ext cx="2543175" cy="11387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Rappel  Galilée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𝑉𝑡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sz="1400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fr-FR" sz="14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FR" sz="1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6651ABC-BAB8-67DB-982B-173B94DEE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376" y="2028656"/>
                <a:ext cx="2543175" cy="11387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86A9B88C-1F23-ECE1-2B09-851CD2275206}"/>
                  </a:ext>
                </a:extLst>
              </p:cNvPr>
              <p:cNvSpPr txBox="1"/>
              <p:nvPr/>
            </p:nvSpPr>
            <p:spPr>
              <a:xfrm>
                <a:off x="6948999" y="1976762"/>
                <a:ext cx="1127873" cy="532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𝑂𝑀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86A9B88C-1F23-ECE1-2B09-851CD2275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1976762"/>
                <a:ext cx="1127873" cy="53258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B3923F9-2755-1EA2-C2F0-D6C1FAF3706D}"/>
                  </a:ext>
                </a:extLst>
              </p:cNvPr>
              <p:cNvSpPr txBox="1"/>
              <p:nvPr/>
            </p:nvSpPr>
            <p:spPr>
              <a:xfrm>
                <a:off x="6948999" y="2893890"/>
                <a:ext cx="1265666" cy="60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7B3923F9-2755-1EA2-C2F0-D6C1FAF37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999" y="2893890"/>
                <a:ext cx="1265666" cy="6072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Image 88">
            <a:extLst>
              <a:ext uri="{FF2B5EF4-FFF2-40B4-BE49-F238E27FC236}">
                <a16:creationId xmlns:a16="http://schemas.microsoft.com/office/drawing/2014/main" id="{956240F0-2D40-C6EE-341C-E02DF95A0B2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b="7336"/>
          <a:stretch>
            <a:fillRect/>
          </a:stretch>
        </p:blipFill>
        <p:spPr>
          <a:xfrm>
            <a:off x="2096215" y="1899032"/>
            <a:ext cx="4450466" cy="2039393"/>
          </a:xfrm>
          <a:prstGeom prst="rect">
            <a:avLst/>
          </a:prstGeom>
          <a:ln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32897C2D-B32E-2B4F-F2E8-08E15CC6BF3D}"/>
                  </a:ext>
                </a:extLst>
              </p:cNvPr>
              <p:cNvSpPr txBox="1"/>
              <p:nvPr/>
            </p:nvSpPr>
            <p:spPr>
              <a:xfrm>
                <a:off x="7366480" y="4135606"/>
                <a:ext cx="1769779" cy="35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2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𝛽𝛾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𝛽𝛾</m:t>
                                </m:r>
                              </m:e>
                              <m:e>
                                <m:r>
                                  <a:rPr lang="fr-FR" sz="12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2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2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𝑐𝑡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32897C2D-B32E-2B4F-F2E8-08E15CC6B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480" y="4135606"/>
                <a:ext cx="1769779" cy="351378"/>
              </a:xfrm>
              <a:prstGeom prst="rect">
                <a:avLst/>
              </a:prstGeom>
              <a:blipFill>
                <a:blip r:embed="rId17"/>
                <a:stretch>
                  <a:fillRect t="-3448" b="-189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6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5" grpId="0" animBg="1"/>
      <p:bldP spid="34" grpId="0"/>
      <p:bldP spid="8" grpId="0" animBg="1"/>
      <p:bldP spid="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01963" y="5856887"/>
            <a:ext cx="7621984" cy="365125"/>
          </a:xfrm>
        </p:spPr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EB001D-7EC6-46C7-B5F1-9B6D46ACB944}"/>
              </a:ext>
            </a:extLst>
          </p:cNvPr>
          <p:cNvSpPr txBox="1"/>
          <p:nvPr/>
        </p:nvSpPr>
        <p:spPr>
          <a:xfrm>
            <a:off x="2075798" y="2362965"/>
            <a:ext cx="632710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vitesse de la lumière c, est une limite absolue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EEDCD06-3AE9-5F2F-9455-88E7274483BE}"/>
                  </a:ext>
                </a:extLst>
              </p:cNvPr>
              <p:cNvSpPr txBox="1"/>
              <p:nvPr/>
            </p:nvSpPr>
            <p:spPr>
              <a:xfrm>
                <a:off x="2134598" y="1001113"/>
                <a:ext cx="7922804" cy="13091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La composition des vitesses devient (1 dimension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cas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fr-FR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fr-FR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fr-FR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fr-FR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∙</m:t>
                              </m:r>
                              <m:sSub>
                                <m:sSub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fr-FR" dirty="0"/>
              </a:p>
              <a:p>
                <a:r>
                  <a:rPr lang="fr-FR" sz="1600" dirty="0"/>
                  <a:t>On remarque que 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𝑜𝑢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EEDCD06-3AE9-5F2F-9455-88E727448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98" y="1001113"/>
                <a:ext cx="7922804" cy="1309141"/>
              </a:xfrm>
              <a:prstGeom prst="rect">
                <a:avLst/>
              </a:prstGeom>
              <a:blipFill>
                <a:blip r:embed="rId2"/>
                <a:stretch>
                  <a:fillRect l="-307" t="-1382" b="-18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1EF7958E-AE5D-2F20-9FBE-5C245907D759}"/>
              </a:ext>
            </a:extLst>
          </p:cNvPr>
          <p:cNvSpPr txBox="1"/>
          <p:nvPr/>
        </p:nvSpPr>
        <p:spPr>
          <a:xfrm>
            <a:off x="7477912" y="249874"/>
            <a:ext cx="324567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Transformation de Lorentz (3)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/>
              <p:cNvSpPr txBox="1"/>
              <p:nvPr/>
            </p:nvSpPr>
            <p:spPr>
              <a:xfrm>
                <a:off x="7934009" y="1881283"/>
                <a:ext cx="208496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Galilée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fr-FR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9" name="ZoneText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009" y="1881283"/>
                <a:ext cx="2084962" cy="307777"/>
              </a:xfrm>
              <a:prstGeom prst="rect">
                <a:avLst/>
              </a:prstGeom>
              <a:blipFill>
                <a:blip r:embed="rId3"/>
                <a:stretch>
                  <a:fillRect l="-877" t="-6000" b="-1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BF2E220-CCE6-85BC-8E06-44FE22CBF3BF}"/>
                  </a:ext>
                </a:extLst>
              </p:cNvPr>
              <p:cNvSpPr txBox="1"/>
              <p:nvPr/>
            </p:nvSpPr>
            <p:spPr>
              <a:xfrm>
                <a:off x="2134598" y="2926322"/>
                <a:ext cx="7922804" cy="9870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Dans tout référentiel galiléen (inertiel), l’énergie d’une particule est liée par l’invariant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  <a:p>
                <a:r>
                  <a:rPr lang="fr-FR" sz="1400" dirty="0"/>
                  <a:t>Où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400" dirty="0"/>
                  <a:t>est la quantité de mouvement relativiste :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𝑚𝑣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𝑚𝑣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sz="1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fr-FR" sz="14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BF2E220-CCE6-85BC-8E06-44FE22CBF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98" y="2926322"/>
                <a:ext cx="7922804" cy="987065"/>
              </a:xfrm>
              <a:prstGeom prst="rect">
                <a:avLst/>
              </a:prstGeom>
              <a:blipFill>
                <a:blip r:embed="rId4"/>
                <a:stretch>
                  <a:fillRect l="-154" t="-61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C1AA1E4-90BD-BFC6-4045-4419505A7C9D}"/>
                  </a:ext>
                </a:extLst>
              </p:cNvPr>
              <p:cNvSpPr txBox="1"/>
              <p:nvPr/>
            </p:nvSpPr>
            <p:spPr>
              <a:xfrm>
                <a:off x="2134598" y="4304652"/>
                <a:ext cx="7922804" cy="132087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Dans un référentiel donné (le laboratoire), l’énergie d’une particule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A la limite non relativiste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den>
                    </m:f>
                    <m:r>
                      <a:rPr lang="fr-FR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 ; 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≃1+</m:t>
                    </m:r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fr-FR" sz="1400" dirty="0"/>
                  <a:t> ; et :</a:t>
                </a:r>
                <a:endParaRPr lang="fr-FR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fr-FR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1/2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/>
                  <a:t>.</a:t>
                </a:r>
              </a:p>
              <a:p>
                <a:r>
                  <a:rPr lang="fr-FR" sz="1400" dirty="0"/>
                  <a:t>L’</a:t>
                </a:r>
                <a:r>
                  <a:rPr lang="fr-FR" sz="1400" dirty="0">
                    <a:solidFill>
                      <a:srgbClr val="00B050"/>
                    </a:solidFill>
                  </a:rPr>
                  <a:t>énergie de masse</a:t>
                </a:r>
                <a:r>
                  <a:rPr lang="fr-FR" sz="1400" dirty="0"/>
                  <a:t> plus l’</a:t>
                </a:r>
                <a:r>
                  <a:rPr lang="fr-FR" sz="1400" dirty="0">
                    <a:solidFill>
                      <a:srgbClr val="FF0000"/>
                    </a:solidFill>
                  </a:rPr>
                  <a:t>énergie cinétique classique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C1AA1E4-90BD-BFC6-4045-4419505A7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598" y="4304652"/>
                <a:ext cx="7922804" cy="1320874"/>
              </a:xfrm>
              <a:prstGeom prst="rect">
                <a:avLst/>
              </a:prstGeom>
              <a:blipFill>
                <a:blip r:embed="rId5"/>
                <a:stretch>
                  <a:fillRect l="-154" t="-457" b="-319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49" grpId="0" animBg="1"/>
      <p:bldP spid="5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F218418-9355-4BDA-AA3F-88597D6DAA61}"/>
              </a:ext>
            </a:extLst>
          </p:cNvPr>
          <p:cNvSpPr txBox="1"/>
          <p:nvPr/>
        </p:nvSpPr>
        <p:spPr>
          <a:xfrm>
            <a:off x="1801353" y="4156514"/>
            <a:ext cx="7080986" cy="9848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Un zoom de l’infiniment grand permet de percevoir :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La diversité des structures aux différentes échelles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Des zones « vides », entre le noyau et le nuage électronique ; la « solitude » du Soleil par rapport à ses voisines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142AB0-D55C-4B0C-868D-133C008929E8}"/>
              </a:ext>
            </a:extLst>
          </p:cNvPr>
          <p:cNvSpPr txBox="1"/>
          <p:nvPr/>
        </p:nvSpPr>
        <p:spPr>
          <a:xfrm>
            <a:off x="7749766" y="175553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EFFCEC2-A35E-ACF0-44E7-1EC570287C24}"/>
              </a:ext>
            </a:extLst>
          </p:cNvPr>
          <p:cNvSpPr txBox="1"/>
          <p:nvPr/>
        </p:nvSpPr>
        <p:spPr>
          <a:xfrm>
            <a:off x="8429625" y="314865"/>
            <a:ext cx="2713573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univers inimaginable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E2E578-639E-055E-5B1E-5B008F65D9D6}"/>
              </a:ext>
            </a:extLst>
          </p:cNvPr>
          <p:cNvGrpSpPr/>
          <p:nvPr/>
        </p:nvGrpSpPr>
        <p:grpSpPr>
          <a:xfrm>
            <a:off x="9119104" y="3503012"/>
            <a:ext cx="2024094" cy="2338069"/>
            <a:chOff x="9119104" y="3503012"/>
            <a:chExt cx="2024094" cy="2338069"/>
          </a:xfrm>
        </p:grpSpPr>
        <p:pic>
          <p:nvPicPr>
            <p:cNvPr id="11" name="Image 10">
              <a:hlinkClick r:id="rId2"/>
              <a:extLst>
                <a:ext uri="{FF2B5EF4-FFF2-40B4-BE49-F238E27FC236}">
                  <a16:creationId xmlns:a16="http://schemas.microsoft.com/office/drawing/2014/main" id="{CFCB2C39-2CBF-490E-B31D-657128F63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479" t="19864" r="50399" b="30785"/>
            <a:stretch/>
          </p:blipFill>
          <p:spPr>
            <a:xfrm>
              <a:off x="9470751" y="3503012"/>
              <a:ext cx="1672447" cy="23380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865C24-45F0-BC0A-9D62-D50821DD577E}"/>
                </a:ext>
              </a:extLst>
            </p:cNvPr>
            <p:cNvSpPr txBox="1"/>
            <p:nvPr/>
          </p:nvSpPr>
          <p:spPr>
            <a:xfrm rot="16200000">
              <a:off x="8221501" y="4558825"/>
              <a:ext cx="21337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De l'infiniment grand à l'infiniment petit</a:t>
              </a:r>
            </a:p>
            <a:p>
              <a:r>
                <a:rPr lang="fr-FR" sz="800" dirty="0"/>
                <a:t>Vidéo – YouTube k4mUV6FzIEU 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0B9E572-22CD-70B6-8AEE-6E61DCEDD5E9}"/>
              </a:ext>
            </a:extLst>
          </p:cNvPr>
          <p:cNvGrpSpPr/>
          <p:nvPr/>
        </p:nvGrpSpPr>
        <p:grpSpPr>
          <a:xfrm>
            <a:off x="7558720" y="864862"/>
            <a:ext cx="3290829" cy="2416174"/>
            <a:chOff x="7566885" y="855710"/>
            <a:chExt cx="3290829" cy="2416174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62686001-060A-47F5-9DDD-1529BC46D9F3}"/>
                </a:ext>
              </a:extLst>
            </p:cNvPr>
            <p:cNvGrpSpPr/>
            <p:nvPr/>
          </p:nvGrpSpPr>
          <p:grpSpPr>
            <a:xfrm>
              <a:off x="8890504" y="855710"/>
              <a:ext cx="1751766" cy="2416174"/>
              <a:chOff x="8075691" y="279780"/>
              <a:chExt cx="2285921" cy="2924176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8F818E0C-3CA4-4F6C-A498-313F24AAE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4199" y="279780"/>
                <a:ext cx="2157413" cy="2924176"/>
              </a:xfrm>
              <a:prstGeom prst="rect">
                <a:avLst/>
              </a:prstGeom>
            </p:spPr>
          </p:pic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46BC638B-3B06-4273-84C8-327785FBA0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691" y="1741868"/>
                <a:ext cx="1729212" cy="17999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E96559D-51E0-42CD-BC31-CA00635E31E2}"/>
                </a:ext>
              </a:extLst>
            </p:cNvPr>
            <p:cNvSpPr txBox="1"/>
            <p:nvPr/>
          </p:nvSpPr>
          <p:spPr>
            <a:xfrm>
              <a:off x="7566885" y="1818515"/>
              <a:ext cx="1552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La Terre vue de Voyager 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021C774-5B2D-4D75-161D-F73651E6C8E5}"/>
                </a:ext>
              </a:extLst>
            </p:cNvPr>
            <p:cNvSpPr txBox="1"/>
            <p:nvPr/>
          </p:nvSpPr>
          <p:spPr>
            <a:xfrm rot="5400000">
              <a:off x="9681263" y="2056987"/>
              <a:ext cx="21374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Pale </a:t>
              </a:r>
              <a:r>
                <a:rPr lang="fr-FR" sz="800" dirty="0" err="1"/>
                <a:t>blue</a:t>
              </a:r>
              <a:r>
                <a:rPr lang="fr-FR" sz="800" dirty="0"/>
                <a:t> dot -Nasa – domaine public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48D3D7-9B53-80B1-BE12-E439CD038C68}"/>
              </a:ext>
            </a:extLst>
          </p:cNvPr>
          <p:cNvGrpSpPr/>
          <p:nvPr/>
        </p:nvGrpSpPr>
        <p:grpSpPr>
          <a:xfrm>
            <a:off x="1984517" y="796591"/>
            <a:ext cx="4487349" cy="2706421"/>
            <a:chOff x="1975757" y="796591"/>
            <a:chExt cx="4392385" cy="2632409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D7FD163-4A36-07D4-5201-085606A6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1146" y="1342261"/>
              <a:ext cx="3690258" cy="1845129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AC39874-F3AF-54F0-42FC-3B93E6BE5F77}"/>
                </a:ext>
              </a:extLst>
            </p:cNvPr>
            <p:cNvSpPr txBox="1"/>
            <p:nvPr/>
          </p:nvSpPr>
          <p:spPr>
            <a:xfrm>
              <a:off x="1975757" y="3198168"/>
              <a:ext cx="43923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Super amas Laniakea – champ de vitesses et la Voie Lactée (point rouge)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74DA498-F74F-CE5A-DFD7-0119F48AAD75}"/>
                </a:ext>
              </a:extLst>
            </p:cNvPr>
            <p:cNvSpPr txBox="1"/>
            <p:nvPr/>
          </p:nvSpPr>
          <p:spPr>
            <a:xfrm>
              <a:off x="2348955" y="796591"/>
              <a:ext cx="342319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Extrait de vidéo </a:t>
              </a:r>
            </a:p>
            <a:p>
              <a:r>
                <a:rPr lang="fr-FR" sz="900" dirty="0">
                  <a:hlinkClick r:id="rId6"/>
                </a:rPr>
                <a:t>https://www.youtube.com/watch?v=No0omeHIxwo</a:t>
              </a:r>
              <a:r>
                <a:rPr lang="fr-FR" sz="900" dirty="0"/>
                <a:t>, </a:t>
              </a:r>
            </a:p>
            <a:p>
              <a:r>
                <a:rPr lang="fr-FR" sz="900" dirty="0"/>
                <a:t>par D. Pomarède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6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CF02-8299-566E-93CA-D806C1D4A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71F48B-270A-450B-4743-53D4943B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FC81A2-DFC1-0692-EDC2-C06F6F47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19635-29A2-FA90-D399-790DD8F7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30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078E8E-AFE0-1E7C-BC98-F2EF27532F4F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CA1DD-1031-27C9-E146-68C4BB20434E}"/>
              </a:ext>
            </a:extLst>
          </p:cNvPr>
          <p:cNvSpPr txBox="1"/>
          <p:nvPr/>
        </p:nvSpPr>
        <p:spPr>
          <a:xfrm>
            <a:off x="2272420" y="999241"/>
            <a:ext cx="8501204" cy="209288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  <a:endParaRPr lang="fr-FR" sz="16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6023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10756" y="5862638"/>
            <a:ext cx="2365155" cy="2678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by ESA/Hubble &amp; NASA –Public </a:t>
            </a:r>
            <a:r>
              <a:rPr lang="fr-FR" dirty="0" err="1">
                <a:solidFill>
                  <a:schemeClr val="tx1"/>
                </a:solidFill>
              </a:rPr>
              <a:t>domain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4264849" y="948539"/>
                <a:ext cx="6844109" cy="249869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Effet Doppler relativiste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𝑟𝑒𝑐𝑢</m:t>
                          </m:r>
                        </m:sub>
                      </m:sSub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fr-FR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fr-FR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den>
                          </m:f>
                        </m:e>
                      </m:rad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𝑚𝑖𝑠</m:t>
                          </m:r>
                        </m:sub>
                      </m:sSub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=(1+</m:t>
                      </m:r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fr-FR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𝑚𝑖𝑠</m:t>
                          </m:r>
                        </m:sub>
                      </m:sSub>
                    </m:oMath>
                  </m:oMathPara>
                </a14:m>
                <a:endParaRPr lang="fr-FR" sz="16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é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𝑚𝑖𝑠</m:t>
                        </m:r>
                      </m:sub>
                    </m:sSub>
                  </m:oMath>
                </a14:m>
                <a:r>
                  <a:rPr lang="fr-FR" sz="1600" dirty="0"/>
                  <a:t> </a:t>
                </a:r>
                <a:r>
                  <a:rPr lang="fr-FR" sz="1400" dirty="0"/>
                  <a:t>longueur d’onde émise par la source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𝑟𝑒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ç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sz="1400" dirty="0"/>
                  <a:t>longueur d’onde mesurée à la réception</a:t>
                </a:r>
              </a:p>
              <a:p>
                <a:r>
                  <a:rPr lang="fr-FR" sz="1400" dirty="0"/>
                  <a:t>Par convention,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sz="1400" i="1" dirty="0"/>
                  <a:t>&gt;0, </a:t>
                </a:r>
                <a:r>
                  <a:rPr lang="fr-FR" sz="1400" dirty="0"/>
                  <a:t>la source s’éloigne du récepteur, sinon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sz="1400" i="1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fr-FR" sz="1400" i="1" dirty="0"/>
                  <a:t>0.</a:t>
                </a:r>
              </a:p>
              <a:p>
                <a:pPr algn="ctr"/>
                <a:r>
                  <a:rPr lang="fr-FR" sz="1400" dirty="0"/>
                  <a:t>Si </a:t>
                </a:r>
                <a:r>
                  <a:rPr lang="fr-FR" sz="1400" i="1" dirty="0"/>
                  <a:t>v &lt;&lt; c,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fr-F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49" y="948539"/>
                <a:ext cx="6844109" cy="2498697"/>
              </a:xfrm>
              <a:prstGeom prst="rect">
                <a:avLst/>
              </a:prstGeom>
              <a:blipFill>
                <a:blip r:embed="rId2"/>
                <a:stretch>
                  <a:fillRect l="-712" t="-121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90" y="960495"/>
            <a:ext cx="1381884" cy="24371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16200000">
            <a:off x="1417536" y="1997831"/>
            <a:ext cx="2305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Décalage vers le rouge</a:t>
            </a:r>
          </a:p>
          <a:p>
            <a:r>
              <a:rPr lang="fr-FR" sz="800" dirty="0"/>
              <a:t>Wikipédia – By Georg </a:t>
            </a:r>
            <a:r>
              <a:rPr lang="fr-FR" sz="800" dirty="0" err="1"/>
              <a:t>Wiora</a:t>
            </a:r>
            <a:r>
              <a:rPr lang="fr-FR" sz="800" dirty="0"/>
              <a:t> - CC BY-SA 3.0</a:t>
            </a:r>
            <a:endParaRPr lang="en-GB" sz="1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7CBC9D-5BD6-4F6C-93B1-5965F0995CBF}"/>
              </a:ext>
            </a:extLst>
          </p:cNvPr>
          <p:cNvSpPr txBox="1"/>
          <p:nvPr/>
        </p:nvSpPr>
        <p:spPr>
          <a:xfrm>
            <a:off x="2510756" y="3569183"/>
            <a:ext cx="826086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Si la source s’éloigne de l’observateur, il y a un décalage vers les grandes longueurs d’onde </a:t>
            </a:r>
            <a:r>
              <a:rPr lang="fr-FR" sz="1400" dirty="0">
                <a:solidFill>
                  <a:srgbClr val="FF0000"/>
                </a:solidFill>
              </a:rPr>
              <a:t>(vers le rouge) </a:t>
            </a:r>
            <a:r>
              <a:rPr lang="fr-FR" sz="1400" dirty="0">
                <a:solidFill>
                  <a:srgbClr val="0070C0"/>
                </a:solidFill>
              </a:rPr>
              <a:t>de la lumière reçue</a:t>
            </a:r>
            <a:endParaRPr lang="en-GB" sz="1400" dirty="0">
              <a:solidFill>
                <a:srgbClr val="0070C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B92A8B-3A78-47A4-903E-4953A457F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311" y="4180819"/>
            <a:ext cx="2026287" cy="16818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88B50F-E2EA-4EE1-B97E-268D4BA4B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36"/>
          <a:stretch/>
        </p:blipFill>
        <p:spPr>
          <a:xfrm>
            <a:off x="8994966" y="4187291"/>
            <a:ext cx="2135628" cy="18482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DD72F2-FAE8-4E93-B29E-12412095FC33}"/>
              </a:ext>
            </a:extLst>
          </p:cNvPr>
          <p:cNvSpPr txBox="1"/>
          <p:nvPr/>
        </p:nvSpPr>
        <p:spPr>
          <a:xfrm>
            <a:off x="6022081" y="4575770"/>
            <a:ext cx="2244205" cy="984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Dans la réalité</a:t>
            </a:r>
          </a:p>
          <a:p>
            <a:r>
              <a:rPr lang="fr-FR" sz="1600" dirty="0">
                <a:solidFill>
                  <a:srgbClr val="0070C0"/>
                </a:solidFill>
              </a:rPr>
              <a:t>Ce qui est observé pour z=6,96</a:t>
            </a:r>
          </a:p>
          <a:p>
            <a:r>
              <a:rPr lang="fr-FR" sz="1000" dirty="0"/>
              <a:t>Pic de Lyman :1216 Ä au repos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7D9C23-2244-23E9-3A04-DD5F0D0D61C0}"/>
              </a:ext>
            </a:extLst>
          </p:cNvPr>
          <p:cNvSpPr txBox="1"/>
          <p:nvPr/>
        </p:nvSpPr>
        <p:spPr>
          <a:xfrm>
            <a:off x="5332663" y="197779"/>
            <a:ext cx="5797931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Décalage du spectre de la lumière</a:t>
            </a:r>
            <a:r>
              <a:rPr lang="fr-FR" sz="1200" dirty="0">
                <a:solidFill>
                  <a:srgbClr val="FF0000"/>
                </a:solidFill>
              </a:rPr>
              <a:t> (vers le rouge ou le bleu)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1702190" y="2080362"/>
            <a:ext cx="9628632" cy="22775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Einstein (1905) : </a:t>
            </a:r>
            <a:r>
              <a:rPr lang="fr-FR" dirty="0">
                <a:solidFill>
                  <a:srgbClr val="0070C0"/>
                </a:solidFill>
              </a:rPr>
              <a:t>Tout objet dont l’énergie augmente (diminue) d’une quantité </a:t>
            </a:r>
            <a:r>
              <a:rPr lang="el-GR" dirty="0">
                <a:solidFill>
                  <a:srgbClr val="0070C0"/>
                </a:solidFill>
              </a:rPr>
              <a:t>Δ</a:t>
            </a:r>
            <a:r>
              <a:rPr lang="fr-FR" dirty="0">
                <a:solidFill>
                  <a:srgbClr val="0070C0"/>
                </a:solidFill>
              </a:rPr>
              <a:t>E voit sa masse augmenter (diminuer) de</a:t>
            </a:r>
          </a:p>
          <a:p>
            <a:pPr algn="ctr"/>
            <a:r>
              <a:rPr lang="fr-FR" dirty="0"/>
              <a:t> </a:t>
            </a:r>
            <a:r>
              <a:rPr lang="el-GR" i="1" dirty="0">
                <a:solidFill>
                  <a:srgbClr val="FF0000"/>
                </a:solidFill>
              </a:rPr>
              <a:t>Δ</a:t>
            </a:r>
            <a:r>
              <a:rPr lang="fr-FR" i="1" dirty="0">
                <a:solidFill>
                  <a:srgbClr val="FF0000"/>
                </a:solidFill>
              </a:rPr>
              <a:t>m=</a:t>
            </a:r>
            <a:r>
              <a:rPr lang="el-GR" i="1" dirty="0">
                <a:solidFill>
                  <a:srgbClr val="FF0000"/>
                </a:solidFill>
              </a:rPr>
              <a:t> Δ</a:t>
            </a:r>
            <a:r>
              <a:rPr lang="fr-FR" i="1" dirty="0">
                <a:solidFill>
                  <a:srgbClr val="FF0000"/>
                </a:solidFill>
              </a:rPr>
              <a:t>E /c</a:t>
            </a:r>
            <a:r>
              <a:rPr lang="fr-FR" i="1" baseline="30000" dirty="0">
                <a:solidFill>
                  <a:srgbClr val="FF0000"/>
                </a:solidFill>
              </a:rPr>
              <a:t>2</a:t>
            </a:r>
          </a:p>
          <a:p>
            <a:pPr algn="ctr"/>
            <a:endParaRPr lang="fr-FR" dirty="0"/>
          </a:p>
          <a:p>
            <a:r>
              <a:rPr lang="fr-FR" sz="1400" dirty="0"/>
              <a:t>Dans un référentiel inertiel, l’équivalent en énergie d’un objet au repos de masse </a:t>
            </a:r>
            <a:r>
              <a:rPr lang="fr-FR" sz="1400" dirty="0">
                <a:solidFill>
                  <a:srgbClr val="FF0000"/>
                </a:solidFill>
              </a:rPr>
              <a:t>m</a:t>
            </a:r>
            <a:r>
              <a:rPr lang="fr-FR" sz="1400" baseline="-25000" dirty="0"/>
              <a:t>,</a:t>
            </a:r>
            <a:r>
              <a:rPr lang="fr-FR" sz="1400" dirty="0"/>
              <a:t> est :</a:t>
            </a:r>
          </a:p>
          <a:p>
            <a:endParaRPr lang="fr-FR" sz="1400" dirty="0"/>
          </a:p>
          <a:p>
            <a:pPr algn="ctr"/>
            <a:r>
              <a:rPr lang="fr-FR" sz="1400" i="1" dirty="0"/>
              <a:t> </a:t>
            </a:r>
            <a:r>
              <a:rPr lang="fr-FR" sz="1400" i="1" dirty="0">
                <a:solidFill>
                  <a:srgbClr val="FF0000"/>
                </a:solidFill>
              </a:rPr>
              <a:t>E = m c</a:t>
            </a:r>
            <a:r>
              <a:rPr lang="fr-FR" sz="1400" i="1" baseline="30000" dirty="0">
                <a:solidFill>
                  <a:srgbClr val="FF0000"/>
                </a:solidFill>
              </a:rPr>
              <a:t>2 </a:t>
            </a:r>
            <a:endParaRPr lang="fr-FR" sz="1400" i="1" dirty="0">
              <a:solidFill>
                <a:srgbClr val="FF0000"/>
              </a:solidFill>
            </a:endParaRPr>
          </a:p>
          <a:p>
            <a:endParaRPr lang="fr-FR" sz="1400" dirty="0"/>
          </a:p>
          <a:p>
            <a:r>
              <a:rPr lang="fr-FR" sz="1400" dirty="0"/>
              <a:t>Formule anticipée par Poincaré (1900) et autres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42E93A-BD6D-D512-45D5-8FC6E5ED4199}"/>
              </a:ext>
            </a:extLst>
          </p:cNvPr>
          <p:cNvSpPr txBox="1"/>
          <p:nvPr/>
        </p:nvSpPr>
        <p:spPr>
          <a:xfrm>
            <a:off x="9892684" y="289436"/>
            <a:ext cx="10420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 = mc</a:t>
            </a:r>
            <a:r>
              <a:rPr lang="fr-FR" sz="1600" baseline="30000" dirty="0">
                <a:solidFill>
                  <a:srgbClr val="FF0000"/>
                </a:solidFill>
              </a:rPr>
              <a:t>2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30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6276618" y="1487070"/>
            <a:ext cx="4533220" cy="13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Equivalent matière de l’énergie libérée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Bombe A, Hiroshima:</a:t>
            </a:r>
          </a:p>
          <a:p>
            <a:r>
              <a:rPr lang="fr-FR" sz="1600" dirty="0"/>
              <a:t>	</a:t>
            </a:r>
            <a:r>
              <a:rPr lang="fr-FR" sz="1600" dirty="0">
                <a:solidFill>
                  <a:srgbClr val="0070C0"/>
                </a:solidFill>
              </a:rPr>
              <a:t>1 g de matière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La plus grosse bombe H (russe),</a:t>
            </a:r>
          </a:p>
          <a:p>
            <a:pPr lvl="1"/>
            <a:r>
              <a:rPr lang="fr-FR" sz="1600" dirty="0">
                <a:solidFill>
                  <a:srgbClr val="0070C0"/>
                </a:solidFill>
              </a:rPr>
              <a:t>2,5 kg de matière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42" y="1147759"/>
            <a:ext cx="2787865" cy="18551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48" y="3569662"/>
            <a:ext cx="2209800" cy="20764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56632" y="3695729"/>
            <a:ext cx="1942189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 soleil perd plus de </a:t>
            </a:r>
          </a:p>
          <a:p>
            <a:r>
              <a:rPr lang="fr-FR" sz="1600" dirty="0">
                <a:solidFill>
                  <a:srgbClr val="0070C0"/>
                </a:solidFill>
              </a:rPr>
              <a:t> 4 000 000 de tonnes par seconde</a:t>
            </a:r>
          </a:p>
          <a:p>
            <a:r>
              <a:rPr lang="fr-FR" sz="1600" dirty="0"/>
              <a:t>Pour nous éclairer et chauffer</a:t>
            </a:r>
            <a:endParaRPr lang="en-GB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3815FB-5B7B-759A-2398-5F0D44A42A8F}"/>
              </a:ext>
            </a:extLst>
          </p:cNvPr>
          <p:cNvSpPr txBox="1"/>
          <p:nvPr/>
        </p:nvSpPr>
        <p:spPr>
          <a:xfrm>
            <a:off x="10045084" y="441836"/>
            <a:ext cx="10420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 = mc</a:t>
            </a:r>
            <a:r>
              <a:rPr lang="fr-FR" sz="1600" baseline="30000" dirty="0">
                <a:solidFill>
                  <a:srgbClr val="FF0000"/>
                </a:solidFill>
              </a:rPr>
              <a:t>2</a:t>
            </a:r>
            <a:endParaRPr lang="en-GB" sz="1600" baseline="300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35EE0FB-5081-EFD3-D5C2-075FAF83EF25}"/>
              </a:ext>
            </a:extLst>
          </p:cNvPr>
          <p:cNvSpPr txBox="1"/>
          <p:nvPr/>
        </p:nvSpPr>
        <p:spPr>
          <a:xfrm>
            <a:off x="2587848" y="2983602"/>
            <a:ext cx="2861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sz="1100" b="0" i="0" dirty="0">
                <a:solidFill>
                  <a:srgbClr val="002060"/>
                </a:solidFill>
                <a:effectLst/>
              </a:rPr>
              <a:t>Nuage atomique sur Hiroshima</a:t>
            </a:r>
          </a:p>
          <a:p>
            <a:pPr algn="l">
              <a:buNone/>
            </a:pPr>
            <a:r>
              <a:rPr lang="fr-FR" sz="800" dirty="0"/>
              <a:t>Wikipédia - </a:t>
            </a:r>
            <a:r>
              <a:rPr lang="fr-FR" sz="800" b="0" i="0" dirty="0">
                <a:effectLst/>
              </a:rPr>
              <a:t>Bombardements atomiques d'Hiroshima et de Nagasaki – domaine public</a:t>
            </a:r>
          </a:p>
        </p:txBody>
      </p:sp>
      <p:sp>
        <p:nvSpPr>
          <p:cNvPr id="14" name="Nuage 13">
            <a:extLst>
              <a:ext uri="{FF2B5EF4-FFF2-40B4-BE49-F238E27FC236}">
                <a16:creationId xmlns:a16="http://schemas.microsoft.com/office/drawing/2014/main" id="{F907E149-2DA1-700F-2102-27A91B433369}"/>
              </a:ext>
            </a:extLst>
          </p:cNvPr>
          <p:cNvSpPr/>
          <p:nvPr/>
        </p:nvSpPr>
        <p:spPr>
          <a:xfrm>
            <a:off x="7168242" y="3472820"/>
            <a:ext cx="3380015" cy="1967316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L’énergie électrique produite annuellement</a:t>
            </a:r>
          </a:p>
          <a:p>
            <a:pPr algn="ctr"/>
            <a:r>
              <a:rPr lang="fr-FR" sz="1400" dirty="0"/>
              <a:t>en France</a:t>
            </a:r>
          </a:p>
          <a:p>
            <a:pPr algn="ctr"/>
            <a:r>
              <a:rPr lang="fr-FR" sz="1400" dirty="0"/>
              <a:t>(500 TWh env.)</a:t>
            </a: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 20 kg de masse équivalente</a:t>
            </a:r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63BB9-AFB4-C96D-03EF-01D602EB4C22}"/>
              </a:ext>
            </a:extLst>
          </p:cNvPr>
          <p:cNvSpPr txBox="1"/>
          <p:nvPr/>
        </p:nvSpPr>
        <p:spPr>
          <a:xfrm>
            <a:off x="2510756" y="5646112"/>
            <a:ext cx="286134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sz="1100" b="0" i="0" dirty="0">
                <a:solidFill>
                  <a:srgbClr val="002060"/>
                </a:solidFill>
                <a:effectLst/>
              </a:rPr>
              <a:t>Soleil</a:t>
            </a:r>
          </a:p>
          <a:p>
            <a:pPr algn="l">
              <a:buNone/>
            </a:pPr>
            <a:r>
              <a:rPr lang="fr-FR" sz="800" dirty="0"/>
              <a:t>Wikipédia - </a:t>
            </a:r>
            <a:r>
              <a:rPr lang="fr-FR" sz="800" b="0" i="0" dirty="0">
                <a:effectLst/>
              </a:rPr>
              <a:t>Soleil– domaine public</a:t>
            </a:r>
          </a:p>
        </p:txBody>
      </p:sp>
    </p:spTree>
    <p:extLst>
      <p:ext uri="{BB962C8B-B14F-4D97-AF65-F5344CB8AC3E}">
        <p14:creationId xmlns:p14="http://schemas.microsoft.com/office/powerpoint/2010/main" val="234756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21B81-63C4-D486-CA41-9A3BCFE9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97C594-CF54-11EC-E536-01345C2A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AA0D696-B3DA-0F2F-00A4-CA05868B1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39AD06-95E5-8987-C85E-ADED32A7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34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CF9028-33C1-C967-9432-07458BF49B8E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F3D5D2-CDB3-B9DA-578B-4B82B985FD14}"/>
              </a:ext>
            </a:extLst>
          </p:cNvPr>
          <p:cNvSpPr txBox="1"/>
          <p:nvPr/>
        </p:nvSpPr>
        <p:spPr>
          <a:xfrm>
            <a:off x="2272420" y="999241"/>
            <a:ext cx="8501204" cy="2277547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</a:rPr>
              <a:t>Conséquences : Effet Doppler sur la lumière ; équivalence masse-énergie: E=mc</a:t>
            </a:r>
            <a:r>
              <a:rPr lang="fr-FR" sz="1600" baseline="30000" dirty="0">
                <a:solidFill>
                  <a:srgbClr val="0070C0"/>
                </a:solidFill>
              </a:rPr>
              <a:t>2</a:t>
            </a:r>
            <a:endParaRPr lang="fr-FR" sz="1600" baseline="30000" dirty="0">
              <a:solidFill>
                <a:srgbClr val="6AAC9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5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3373792-9C4B-7776-3D77-6CB0A7F8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16D703-E70D-15C8-D72C-0679F59C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F10AD2EA-03BA-4E99-BA42-970BB10DD4BF}"/>
              </a:ext>
            </a:extLst>
          </p:cNvPr>
          <p:cNvSpPr txBox="1"/>
          <p:nvPr/>
        </p:nvSpPr>
        <p:spPr>
          <a:xfrm>
            <a:off x="2751654" y="2105561"/>
            <a:ext cx="8054437" cy="132343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Le temps et l’espace sont </a:t>
            </a:r>
            <a:r>
              <a:rPr lang="fr-FR" sz="1600" strike="sngStrike" dirty="0">
                <a:ea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dépendants</a:t>
            </a:r>
          </a:p>
          <a:p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Il </a:t>
            </a:r>
            <a:r>
              <a:rPr lang="fr-FR" sz="1600" strike="sngStrike" dirty="0">
                <a:ea typeface="Calibri" panose="020F0502020204030204" pitchFamily="34" charset="0"/>
                <a:cs typeface="Arial" panose="020B0604020202020204" pitchFamily="34" charset="0"/>
              </a:rPr>
              <a:t>existe</a:t>
            </a:r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n’existe pas un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temps universel </a:t>
            </a:r>
          </a:p>
          <a:p>
            <a:r>
              <a:rPr lang="fr-FR" sz="16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 évènements peuvent être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simultanés </a:t>
            </a:r>
            <a:r>
              <a:rPr lang="fr-FR" sz="1600" strike="sngStrike" dirty="0">
                <a:ea typeface="Calibri" panose="020F0502020204030204" pitchFamily="34" charset="0"/>
                <a:cs typeface="Arial" panose="020B0604020202020204" pitchFamily="34" charset="0"/>
              </a:rPr>
              <a:t>dans des référentiels différents </a:t>
            </a:r>
            <a:r>
              <a:rPr lang="fr-FR" sz="1600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que dans un même référentiel</a:t>
            </a:r>
          </a:p>
          <a:p>
            <a:r>
              <a:rPr lang="fr-FR" sz="1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Les distances dans l’espace-temps sont </a:t>
            </a:r>
            <a:r>
              <a:rPr lang="fr-FR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euclidiennes </a:t>
            </a:r>
            <a:r>
              <a:rPr lang="fr-FR" sz="105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(les géodésiques sont des lignes droites)</a:t>
            </a:r>
            <a:endParaRPr lang="fr-FR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BBE17B-040B-68FD-E5F0-4E03BA5D6CBC}"/>
              </a:ext>
            </a:extLst>
          </p:cNvPr>
          <p:cNvSpPr txBox="1"/>
          <p:nvPr/>
        </p:nvSpPr>
        <p:spPr>
          <a:xfrm>
            <a:off x="8108300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restreinte</a:t>
            </a:r>
          </a:p>
        </p:txBody>
      </p:sp>
    </p:spTree>
    <p:extLst>
      <p:ext uri="{BB962C8B-B14F-4D97-AF65-F5344CB8AC3E}">
        <p14:creationId xmlns:p14="http://schemas.microsoft.com/office/powerpoint/2010/main" val="721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98CE-5B3F-9536-99FC-2F07A7BA3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13A1A87-0744-96D9-2D9A-D40CD5B8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5F0FF49-C397-145C-20D1-6342009E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527113-E937-406A-0722-8AA44C9D80C0}"/>
              </a:ext>
            </a:extLst>
          </p:cNvPr>
          <p:cNvSpPr txBox="1"/>
          <p:nvPr/>
        </p:nvSpPr>
        <p:spPr>
          <a:xfrm>
            <a:off x="4841136" y="2938605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générale</a:t>
            </a:r>
          </a:p>
        </p:txBody>
      </p:sp>
    </p:spTree>
    <p:extLst>
      <p:ext uri="{BB962C8B-B14F-4D97-AF65-F5344CB8AC3E}">
        <p14:creationId xmlns:p14="http://schemas.microsoft.com/office/powerpoint/2010/main" val="1142160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2700972" y="1683696"/>
            <a:ext cx="8470674" cy="276998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« La relativité générale est une théorie relativiste de la gravitation, c'est-à-dire qu'elle décrit l'influence sur le mouvement des astres de la présence de matière et, plus généralement d'énergie, en tenant compte des principes de la relativité restreinte ». </a:t>
            </a:r>
          </a:p>
          <a:p>
            <a:endParaRPr lang="fr-FR" dirty="0"/>
          </a:p>
          <a:p>
            <a:r>
              <a:rPr lang="fr-FR" dirty="0">
                <a:solidFill>
                  <a:srgbClr val="0070C0"/>
                </a:solidFill>
              </a:rPr>
              <a:t>Elle est principalement l'œuvre d'Albert Einstein, dont elle est considérée comme la réalisation majeure, qu'il a élaborée entre 1907 et 1915 </a:t>
            </a:r>
            <a:r>
              <a:rPr lang="fr-FR" sz="1200" dirty="0"/>
              <a:t>(</a:t>
            </a:r>
            <a:r>
              <a:rPr lang="fr-FR" sz="1200" dirty="0" err="1"/>
              <a:t>Wikipedia</a:t>
            </a:r>
            <a:r>
              <a:rPr lang="fr-FR" sz="1200" dirty="0"/>
              <a:t>).</a:t>
            </a:r>
          </a:p>
          <a:p>
            <a:endParaRPr lang="fr-FR" sz="1200" dirty="0"/>
          </a:p>
          <a:p>
            <a:r>
              <a:rPr lang="fr-FR" sz="1600" dirty="0"/>
              <a:t>Einstein l’a élaborée à une époque où la structure de l’univers était inconnue (galaxies, trous noirs, quasars, etc…)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F942D4-D4C8-41CE-DC9F-52F9E41DCC6F}"/>
              </a:ext>
            </a:extLst>
          </p:cNvPr>
          <p:cNvSpPr txBox="1"/>
          <p:nvPr/>
        </p:nvSpPr>
        <p:spPr>
          <a:xfrm>
            <a:off x="7973529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générale</a:t>
            </a:r>
          </a:p>
        </p:txBody>
      </p:sp>
    </p:spTree>
    <p:extLst>
      <p:ext uri="{BB962C8B-B14F-4D97-AF65-F5344CB8AC3E}">
        <p14:creationId xmlns:p14="http://schemas.microsoft.com/office/powerpoint/2010/main" val="1896468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 dirty="0"/>
          </a:p>
        </p:txBody>
      </p:sp>
      <p:grpSp>
        <p:nvGrpSpPr>
          <p:cNvPr id="19" name="Groupe 18"/>
          <p:cNvGrpSpPr/>
          <p:nvPr/>
        </p:nvGrpSpPr>
        <p:grpSpPr>
          <a:xfrm>
            <a:off x="3178125" y="826432"/>
            <a:ext cx="7299369" cy="5518072"/>
            <a:chOff x="1654124" y="826432"/>
            <a:chExt cx="7299369" cy="5518072"/>
          </a:xfrm>
        </p:grpSpPr>
        <p:sp>
          <p:nvSpPr>
            <p:cNvPr id="16" name="Forme libre : forme 15"/>
            <p:cNvSpPr/>
            <p:nvPr/>
          </p:nvSpPr>
          <p:spPr>
            <a:xfrm>
              <a:off x="1654124" y="826432"/>
              <a:ext cx="7299369" cy="5518072"/>
            </a:xfrm>
            <a:custGeom>
              <a:avLst/>
              <a:gdLst>
                <a:gd name="connsiteX0" fmla="*/ 6090442 w 7299369"/>
                <a:gd name="connsiteY0" fmla="*/ 241925 h 5518072"/>
                <a:gd name="connsiteX1" fmla="*/ 7253320 w 7299369"/>
                <a:gd name="connsiteY1" fmla="*/ 2508047 h 5518072"/>
                <a:gd name="connsiteX2" fmla="*/ 6398555 w 7299369"/>
                <a:gd name="connsiteY2" fmla="*/ 5479847 h 5518072"/>
                <a:gd name="connsiteX3" fmla="*/ 653738 w 7299369"/>
                <a:gd name="connsiteY3" fmla="*/ 3949221 h 5518072"/>
                <a:gd name="connsiteX4" fmla="*/ 733251 w 7299369"/>
                <a:gd name="connsiteY4" fmla="*/ 480464 h 5518072"/>
                <a:gd name="connsiteX5" fmla="*/ 6090442 w 7299369"/>
                <a:gd name="connsiteY5" fmla="*/ 241925 h 551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99369" h="5518072">
                  <a:moveTo>
                    <a:pt x="6090442" y="241925"/>
                  </a:moveTo>
                  <a:cubicBezTo>
                    <a:pt x="7177120" y="579855"/>
                    <a:pt x="7201968" y="1635060"/>
                    <a:pt x="7253320" y="2508047"/>
                  </a:cubicBezTo>
                  <a:cubicBezTo>
                    <a:pt x="7304672" y="3381034"/>
                    <a:pt x="7498485" y="5239651"/>
                    <a:pt x="6398555" y="5479847"/>
                  </a:cubicBezTo>
                  <a:cubicBezTo>
                    <a:pt x="5298625" y="5720043"/>
                    <a:pt x="1597955" y="4782451"/>
                    <a:pt x="653738" y="3949221"/>
                  </a:cubicBezTo>
                  <a:cubicBezTo>
                    <a:pt x="-290479" y="3115991"/>
                    <a:pt x="-166240" y="1095034"/>
                    <a:pt x="733251" y="480464"/>
                  </a:cubicBezTo>
                  <a:cubicBezTo>
                    <a:pt x="1632742" y="-134106"/>
                    <a:pt x="5003764" y="-96005"/>
                    <a:pt x="6090442" y="24192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Nuage 5"/>
            <p:cNvSpPr/>
            <p:nvPr/>
          </p:nvSpPr>
          <p:spPr>
            <a:xfrm>
              <a:off x="2300879" y="4337566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Nuage 6"/>
            <p:cNvSpPr/>
            <p:nvPr/>
          </p:nvSpPr>
          <p:spPr>
            <a:xfrm>
              <a:off x="2094815" y="1384851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Nuage 7"/>
            <p:cNvSpPr/>
            <p:nvPr/>
          </p:nvSpPr>
          <p:spPr>
            <a:xfrm>
              <a:off x="6038021" y="4216836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Nuage 8"/>
            <p:cNvSpPr/>
            <p:nvPr/>
          </p:nvSpPr>
          <p:spPr>
            <a:xfrm>
              <a:off x="6038021" y="1176110"/>
              <a:ext cx="2276120" cy="1918253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505206" y="1777741"/>
              <a:ext cx="1654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Espace</a:t>
              </a:r>
            </a:p>
            <a:p>
              <a:r>
                <a:rPr lang="fr-FR" sz="1400" dirty="0"/>
                <a:t>à 3 dimensions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281559" y="1562297"/>
              <a:ext cx="17890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Temps</a:t>
              </a:r>
            </a:p>
            <a:p>
              <a:r>
                <a:rPr lang="fr-FR" sz="1400" dirty="0"/>
                <a:t>à 1 dimension</a:t>
              </a:r>
            </a:p>
            <a:p>
              <a:r>
                <a:rPr lang="fr-FR" sz="1400" dirty="0"/>
                <a:t>Écoulement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505206" y="4856775"/>
              <a:ext cx="23705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Forces- énergie</a:t>
              </a:r>
            </a:p>
            <a:p>
              <a:r>
                <a:rPr lang="fr-FR" sz="1400"/>
                <a:t>Les 4 interactions fondamentales</a:t>
              </a:r>
              <a:endParaRPr lang="en-GB" sz="14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281559" y="4735955"/>
              <a:ext cx="18259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Matière</a:t>
              </a:r>
            </a:p>
            <a:p>
              <a:r>
                <a:rPr lang="fr-FR" sz="1400" dirty="0"/>
                <a:t>Caractérisée par la masse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421103" y="1409766"/>
              <a:ext cx="1406083" cy="1323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Le cadre espace-temps unifié</a:t>
              </a:r>
            </a:p>
            <a:p>
              <a:r>
                <a:rPr lang="fr-FR" sz="1600" dirty="0">
                  <a:solidFill>
                    <a:srgbClr val="FF0000"/>
                  </a:solidFill>
                </a:rPr>
                <a:t>Dépend des acteurs</a:t>
              </a:r>
            </a:p>
          </p:txBody>
        </p:sp>
        <p:cxnSp>
          <p:nvCxnSpPr>
            <p:cNvPr id="17" name="Connecteur droit avec flèche 16"/>
            <p:cNvCxnSpPr>
              <a:cxnSpLocks/>
            </p:cNvCxnSpPr>
            <p:nvPr/>
          </p:nvCxnSpPr>
          <p:spPr>
            <a:xfrm flipH="1">
              <a:off x="6088338" y="2991492"/>
              <a:ext cx="685753" cy="5313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>
              <a:cxnSpLocks/>
            </p:cNvCxnSpPr>
            <p:nvPr/>
          </p:nvCxnSpPr>
          <p:spPr>
            <a:xfrm>
              <a:off x="3530995" y="3016483"/>
              <a:ext cx="680472" cy="4005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4589437" y="4267321"/>
              <a:ext cx="1428744" cy="11079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Les « acteurs » unifiés</a:t>
              </a:r>
            </a:p>
            <a:p>
              <a:r>
                <a:rPr lang="fr-FR" dirty="0">
                  <a:solidFill>
                    <a:srgbClr val="0070C0"/>
                  </a:solidFill>
                </a:rPr>
                <a:t>   E=mc</a:t>
              </a:r>
              <a:r>
                <a:rPr lang="fr-FR" baseline="30000" dirty="0">
                  <a:solidFill>
                    <a:srgbClr val="0070C0"/>
                  </a:solidFill>
                </a:rPr>
                <a:t>2</a:t>
              </a:r>
              <a:endParaRPr lang="en-GB" baseline="30000" dirty="0">
                <a:solidFill>
                  <a:srgbClr val="0070C0"/>
                </a:solidFill>
              </a:endParaRPr>
            </a:p>
          </p:txBody>
        </p:sp>
        <p:cxnSp>
          <p:nvCxnSpPr>
            <p:cNvPr id="22" name="Connecteur droit avec flèche 21"/>
            <p:cNvCxnSpPr>
              <a:cxnSpLocks/>
            </p:cNvCxnSpPr>
            <p:nvPr/>
          </p:nvCxnSpPr>
          <p:spPr>
            <a:xfrm flipH="1" flipV="1">
              <a:off x="6127937" y="3842636"/>
              <a:ext cx="705592" cy="519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cxnSpLocks/>
            </p:cNvCxnSpPr>
            <p:nvPr/>
          </p:nvCxnSpPr>
          <p:spPr>
            <a:xfrm flipV="1">
              <a:off x="3413704" y="3901066"/>
              <a:ext cx="780811" cy="385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llipse 19"/>
          <p:cNvSpPr/>
          <p:nvPr/>
        </p:nvSpPr>
        <p:spPr>
          <a:xfrm>
            <a:off x="4391826" y="4453643"/>
            <a:ext cx="1599842" cy="907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Seule la gravitation est unifiée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EC38095-A946-2199-E52C-3BA031156D94}"/>
              </a:ext>
            </a:extLst>
          </p:cNvPr>
          <p:cNvSpPr txBox="1"/>
          <p:nvPr/>
        </p:nvSpPr>
        <p:spPr>
          <a:xfrm>
            <a:off x="8357530" y="346451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générale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399E27-9226-22A3-1262-70CDCE5C4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141" y="3124558"/>
            <a:ext cx="18289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2589212" y="1152908"/>
                <a:ext cx="8139144" cy="255454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Nous vivons dans un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espace plat (euclidien), </a:t>
                </a:r>
                <a:r>
                  <a:rPr lang="fr-FR" sz="1600" dirty="0"/>
                  <a:t>même dans les Alpes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La lumière se propage en ligne droite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La métrique est euclidienne (Pythagore généralisé) </a:t>
                </a:r>
                <a:endParaRPr lang="fr-FR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(Galilée) ou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600" dirty="0"/>
                  <a:t> (</a:t>
                </a:r>
                <a:r>
                  <a:rPr lang="fr-FR" sz="1600" dirty="0">
                    <a:solidFill>
                      <a:schemeClr val="tx1"/>
                    </a:solidFill>
                  </a:rPr>
                  <a:t>Minkowski) </a:t>
                </a:r>
                <a:endParaRPr lang="fr-FR" sz="16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« </a:t>
                </a:r>
                <a:r>
                  <a:rPr lang="fr-FR" sz="1600" dirty="0">
                    <a:solidFill>
                      <a:srgbClr val="0070C0"/>
                    </a:solidFill>
                  </a:rPr>
                  <a:t>Par un point donné, on peut mener une et une seule parallèle à une droite donnée</a:t>
                </a:r>
                <a:r>
                  <a:rPr lang="fr-FR" sz="1600" dirty="0"/>
                  <a:t> »  - axiome d’Euclide reformulé. 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Conséquences</a:t>
                </a:r>
                <a:r>
                  <a:rPr lang="fr-FR" sz="1600" dirty="0"/>
                  <a:t> :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La somme des angles d’un triangle est de 180°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fr-FR" sz="1600" dirty="0"/>
                  <a:t>2 droites parallèles ne se coupent jamais</a:t>
                </a: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12" y="1152908"/>
                <a:ext cx="8139144" cy="2554545"/>
              </a:xfrm>
              <a:prstGeom prst="rect">
                <a:avLst/>
              </a:prstGeom>
              <a:blipFill>
                <a:blip r:embed="rId2"/>
                <a:stretch>
                  <a:fillRect l="-374" t="-475" b="-19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13" y="4266970"/>
            <a:ext cx="2038350" cy="12763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40" y="4052879"/>
            <a:ext cx="1924900" cy="16040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7F8941A-D2E3-236E-DA6C-DB8614866441}"/>
              </a:ext>
            </a:extLst>
          </p:cNvPr>
          <p:cNvSpPr txBox="1"/>
          <p:nvPr/>
        </p:nvSpPr>
        <p:spPr>
          <a:xfrm>
            <a:off x="8154390" y="357167"/>
            <a:ext cx="29612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 euclidien (rappel)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1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69E7571-E7F0-4A4D-FE89-72B06E84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C190407-DEA3-6F7C-A306-092C24DD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466667-D0FE-65FE-39C3-943976344D58}"/>
              </a:ext>
            </a:extLst>
          </p:cNvPr>
          <p:cNvSpPr txBox="1"/>
          <p:nvPr/>
        </p:nvSpPr>
        <p:spPr>
          <a:xfrm>
            <a:off x="7877175" y="314865"/>
            <a:ext cx="326602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Du géocentrisme aux relativités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369C52D-D3E6-91F3-83ED-C5FAE485B57D}"/>
              </a:ext>
            </a:extLst>
          </p:cNvPr>
          <p:cNvGrpSpPr/>
          <p:nvPr/>
        </p:nvGrpSpPr>
        <p:grpSpPr>
          <a:xfrm>
            <a:off x="2254537" y="2182615"/>
            <a:ext cx="2866310" cy="2850648"/>
            <a:chOff x="2480364" y="1607602"/>
            <a:chExt cx="2949146" cy="287936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098630E-CB27-4EBD-D4C2-27042258D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0364" y="1607602"/>
              <a:ext cx="2949146" cy="2467905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1F673AC-5B77-E15D-E991-0EC055671C81}"/>
                </a:ext>
              </a:extLst>
            </p:cNvPr>
            <p:cNvSpPr txBox="1"/>
            <p:nvPr/>
          </p:nvSpPr>
          <p:spPr>
            <a:xfrm>
              <a:off x="2717552" y="4098368"/>
              <a:ext cx="2711958" cy="38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0" i="0" dirty="0">
                  <a:solidFill>
                    <a:srgbClr val="202122"/>
                  </a:solidFill>
                  <a:effectLst/>
                  <a:latin typeface="Century Gothic" panose="020B0502020202020204" pitchFamily="34" charset="0"/>
                </a:rPr>
                <a:t>Andreas </a:t>
              </a:r>
              <a:r>
                <a:rPr lang="fr-FR" sz="1100" b="0" i="0" dirty="0" err="1">
                  <a:solidFill>
                    <a:srgbClr val="202122"/>
                  </a:solidFill>
                  <a:effectLst/>
                  <a:latin typeface="Century Gothic" panose="020B0502020202020204" pitchFamily="34" charset="0"/>
                </a:rPr>
                <a:t>Cellarius</a:t>
              </a:r>
              <a:r>
                <a:rPr lang="fr-FR" sz="1100" b="0" i="0" dirty="0">
                  <a:solidFill>
                    <a:srgbClr val="202122"/>
                  </a:solidFill>
                  <a:effectLst/>
                  <a:latin typeface="Century Gothic" panose="020B0502020202020204" pitchFamily="34" charset="0"/>
                </a:rPr>
                <a:t>, 1660/61</a:t>
              </a:r>
            </a:p>
            <a:p>
              <a:r>
                <a:rPr lang="fr-FR" sz="800" dirty="0">
                  <a:solidFill>
                    <a:srgbClr val="202122"/>
                  </a:solidFill>
                  <a:latin typeface="Century Gothic" panose="020B0502020202020204" pitchFamily="34" charset="0"/>
                </a:rPr>
                <a:t>Wikipédia – Géocentrisme – domaine public</a:t>
              </a:r>
              <a:endParaRPr lang="fr-FR" sz="8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5C1B8EE-397D-0AF0-3916-A07FE35F1025}"/>
              </a:ext>
            </a:extLst>
          </p:cNvPr>
          <p:cNvSpPr txBox="1"/>
          <p:nvPr/>
        </p:nvSpPr>
        <p:spPr>
          <a:xfrm>
            <a:off x="2308292" y="1449853"/>
            <a:ext cx="32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Géocentrisme de Ptolémée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Aristote IVème siècle avant ère moderne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07DB5F-B3A9-F052-0A4B-E49BE905FA38}"/>
              </a:ext>
            </a:extLst>
          </p:cNvPr>
          <p:cNvCxnSpPr>
            <a:cxnSpLocks/>
          </p:cNvCxnSpPr>
          <p:nvPr/>
        </p:nvCxnSpPr>
        <p:spPr>
          <a:xfrm flipV="1">
            <a:off x="5343524" y="2189957"/>
            <a:ext cx="1660956" cy="485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D494F4A-E536-31FE-15C0-5D591112C5B9}"/>
              </a:ext>
            </a:extLst>
          </p:cNvPr>
          <p:cNvSpPr txBox="1"/>
          <p:nvPr/>
        </p:nvSpPr>
        <p:spPr>
          <a:xfrm>
            <a:off x="6096000" y="1441671"/>
            <a:ext cx="32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Relativité Galiléenne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Galilée XVIIème siècle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A408CF0-4C36-A95D-CD45-6D16B7AC58FD}"/>
              </a:ext>
            </a:extLst>
          </p:cNvPr>
          <p:cNvCxnSpPr>
            <a:cxnSpLocks/>
          </p:cNvCxnSpPr>
          <p:nvPr/>
        </p:nvCxnSpPr>
        <p:spPr>
          <a:xfrm>
            <a:off x="5343524" y="3300473"/>
            <a:ext cx="7524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07E19D3-6447-ADE8-8F5F-1E84CCDFC628}"/>
              </a:ext>
            </a:extLst>
          </p:cNvPr>
          <p:cNvCxnSpPr>
            <a:cxnSpLocks/>
          </p:cNvCxnSpPr>
          <p:nvPr/>
        </p:nvCxnSpPr>
        <p:spPr>
          <a:xfrm>
            <a:off x="5457217" y="3912459"/>
            <a:ext cx="1414711" cy="6761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B221FB8-F9D3-34AE-660D-A6FBF9FBE399}"/>
              </a:ext>
            </a:extLst>
          </p:cNvPr>
          <p:cNvSpPr txBox="1"/>
          <p:nvPr/>
        </p:nvSpPr>
        <p:spPr>
          <a:xfrm>
            <a:off x="6174002" y="2915728"/>
            <a:ext cx="3269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Relativité restreinte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Einstein 1905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4B03355-E193-DF90-35C4-2D4FAA73EBBB}"/>
              </a:ext>
            </a:extLst>
          </p:cNvPr>
          <p:cNvSpPr txBox="1"/>
          <p:nvPr/>
        </p:nvSpPr>
        <p:spPr>
          <a:xfrm>
            <a:off x="6096001" y="4653588"/>
            <a:ext cx="2635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Relativité générale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(</a:t>
            </a:r>
            <a:r>
              <a:rPr lang="fr-FR" sz="1100" dirty="0"/>
              <a:t>Einstein 1915</a:t>
            </a:r>
            <a:r>
              <a:rPr lang="fr-FR" sz="16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31" name="Image 30" descr="Une image contenant étoile, lumière&#10;&#10;Description générée automatiquement">
            <a:extLst>
              <a:ext uri="{FF2B5EF4-FFF2-40B4-BE49-F238E27FC236}">
                <a16:creationId xmlns:a16="http://schemas.microsoft.com/office/drawing/2014/main" id="{6AA527A2-BBAA-BE8B-616B-58E3BF57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9"/>
          <a:stretch/>
        </p:blipFill>
        <p:spPr>
          <a:xfrm>
            <a:off x="9095031" y="4296936"/>
            <a:ext cx="1817587" cy="17553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77D0376-B3C8-7B1A-F6E4-ABD2DBB22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356" y="2358458"/>
            <a:ext cx="1019616" cy="15294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C01CC50-EE3D-9FA5-4D11-9E7F42DE8D80}"/>
              </a:ext>
            </a:extLst>
          </p:cNvPr>
          <p:cNvSpPr txBox="1"/>
          <p:nvPr/>
        </p:nvSpPr>
        <p:spPr>
          <a:xfrm rot="5400000">
            <a:off x="9775881" y="2953893"/>
            <a:ext cx="1779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Généré par </a:t>
            </a:r>
            <a:r>
              <a:rPr lang="fr-FR" sz="800" dirty="0" err="1"/>
              <a:t>ChatGPT</a:t>
            </a:r>
            <a:r>
              <a:rPr lang="fr-FR" sz="800" dirty="0"/>
              <a:t> – montre déformée en caoutchouc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540626-1229-CCA3-D938-8926C7BE6A38}"/>
              </a:ext>
            </a:extLst>
          </p:cNvPr>
          <p:cNvSpPr txBox="1"/>
          <p:nvPr/>
        </p:nvSpPr>
        <p:spPr>
          <a:xfrm rot="5400000">
            <a:off x="10124851" y="5005338"/>
            <a:ext cx="2036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/>
              <a:t> Trou noir M87, by </a:t>
            </a:r>
            <a:r>
              <a:rPr lang="fr-FR" sz="800" dirty="0" err="1"/>
              <a:t>European</a:t>
            </a:r>
            <a:r>
              <a:rPr lang="fr-FR" sz="800" dirty="0"/>
              <a:t> </a:t>
            </a:r>
            <a:r>
              <a:rPr lang="fr-FR" sz="800" dirty="0" err="1"/>
              <a:t>Southern</a:t>
            </a:r>
            <a:r>
              <a:rPr lang="fr-FR" sz="800" dirty="0"/>
              <a:t> </a:t>
            </a:r>
            <a:r>
              <a:rPr lang="fr-FR" sz="800" dirty="0" err="1"/>
              <a:t>Observatory</a:t>
            </a:r>
            <a:r>
              <a:rPr lang="fr-FR" sz="800" dirty="0"/>
              <a:t> (ESO)CC A 4.0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60A3E8-747C-E0A1-8405-F4E2AEC38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673" y="1373005"/>
            <a:ext cx="1378069" cy="7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4" grpId="0"/>
      <p:bldP spid="12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1934233" y="1482535"/>
            <a:ext cx="9000520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 si nous vivions dans un espace courbe à 2 dimensions ?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La surface du globe, repérée par 2 nombres </a:t>
            </a:r>
            <a:r>
              <a:rPr lang="fr-FR" dirty="0">
                <a:solidFill>
                  <a:srgbClr val="0070C0"/>
                </a:solidFill>
              </a:rPr>
              <a:t>longitude-latitude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La courbure de l’espace se calcule à partir d’un triangle </a:t>
            </a:r>
            <a:r>
              <a:rPr lang="fr-FR" dirty="0">
                <a:solidFill>
                  <a:srgbClr val="FF0000"/>
                </a:solidFill>
              </a:rPr>
              <a:t>bi-rectangle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543" y="3062057"/>
            <a:ext cx="2653095" cy="21867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98" y="3588389"/>
            <a:ext cx="1651185" cy="1660461"/>
          </a:xfrm>
          <a:prstGeom prst="rect">
            <a:avLst/>
          </a:prstGeom>
        </p:spPr>
      </p:pic>
      <p:sp>
        <p:nvSpPr>
          <p:cNvPr id="10" name="AutoShape 2" descr="S=(\hat A+\hat B+\hat C-\pi)R^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phiqu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3988" y="3402325"/>
            <a:ext cx="2191256" cy="3130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D0FC537-3DE9-4BC2-900D-379065FBC9A0}"/>
              </a:ext>
            </a:extLst>
          </p:cNvPr>
          <p:cNvSpPr txBox="1"/>
          <p:nvPr/>
        </p:nvSpPr>
        <p:spPr>
          <a:xfrm>
            <a:off x="4620679" y="3757386"/>
            <a:ext cx="136855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</a:t>
            </a:r>
            <a:r>
              <a:rPr lang="fr-FR" sz="1600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∞</a:t>
            </a:r>
          </a:p>
          <a:p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Courbure nulle</a:t>
            </a:r>
          </a:p>
          <a:p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Espace plat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7678D5-9DAD-882A-5CFE-E50C9F2A08F6}"/>
              </a:ext>
            </a:extLst>
          </p:cNvPr>
          <p:cNvSpPr txBox="1"/>
          <p:nvPr/>
        </p:nvSpPr>
        <p:spPr>
          <a:xfrm>
            <a:off x="7253318" y="345441"/>
            <a:ext cx="368611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espace courbe (à 2 dimensions)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5EF23D-C6DD-D201-8EEA-6EAF4C119647}"/>
              </a:ext>
            </a:extLst>
          </p:cNvPr>
          <p:cNvSpPr txBox="1"/>
          <p:nvPr/>
        </p:nvSpPr>
        <p:spPr>
          <a:xfrm rot="5400000">
            <a:off x="8984669" y="4107159"/>
            <a:ext cx="2321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Wikipédia, by Lars H. </a:t>
            </a:r>
            <a:r>
              <a:rPr lang="fr-FR" sz="800" dirty="0" err="1"/>
              <a:t>Rohwedder</a:t>
            </a:r>
            <a:r>
              <a:rPr lang="fr-FR" sz="800" dirty="0"/>
              <a:t> CC by-SA</a:t>
            </a:r>
            <a:endParaRPr lang="fr-FR" dirty="0"/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CA6A68C0-19D8-6810-75CE-BB3B194E8F6D}"/>
              </a:ext>
            </a:extLst>
          </p:cNvPr>
          <p:cNvSpPr txBox="1">
            <a:spLocks/>
          </p:cNvSpPr>
          <p:nvPr/>
        </p:nvSpPr>
        <p:spPr>
          <a:xfrm>
            <a:off x="2663156" y="6015037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5D7AA08-47C0-CEA4-CAF9-2502DCE68EB4}"/>
              </a:ext>
            </a:extLst>
          </p:cNvPr>
          <p:cNvSpPr txBox="1"/>
          <p:nvPr/>
        </p:nvSpPr>
        <p:spPr>
          <a:xfrm flipH="1">
            <a:off x="7742776" y="5209191"/>
            <a:ext cx="1844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2060"/>
                </a:solidFill>
              </a:rPr>
              <a:t>Géométrie sphérique </a:t>
            </a:r>
          </a:p>
        </p:txBody>
      </p:sp>
    </p:spTree>
    <p:extLst>
      <p:ext uri="{BB962C8B-B14F-4D97-AF65-F5344CB8AC3E}">
        <p14:creationId xmlns:p14="http://schemas.microsoft.com/office/powerpoint/2010/main" val="1738904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41</a:t>
            </a:fld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2340429" y="1057244"/>
            <a:ext cx="8338457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Si un espace est courbe </a:t>
            </a:r>
            <a:r>
              <a:rPr lang="fr-FR" sz="1600" dirty="0">
                <a:solidFill>
                  <a:srgbClr val="FF0000"/>
                </a:solidFill>
              </a:rPr>
              <a:t>convexe</a:t>
            </a:r>
            <a:r>
              <a:rPr lang="fr-FR" sz="1600" dirty="0"/>
              <a:t> (il a un rayon de courbure fini)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lumière </a:t>
            </a:r>
            <a:r>
              <a:rPr lang="fr-FR" sz="1600" strike="dblStrike" dirty="0">
                <a:solidFill>
                  <a:srgbClr val="0070C0"/>
                </a:solidFill>
              </a:rPr>
              <a:t>se propage</a:t>
            </a:r>
            <a:r>
              <a:rPr lang="fr-FR" sz="1600" dirty="0">
                <a:solidFill>
                  <a:srgbClr val="FF0000"/>
                </a:solidFill>
              </a:rPr>
              <a:t> ne se propage plus </a:t>
            </a:r>
            <a:r>
              <a:rPr lang="fr-FR" sz="1600" dirty="0">
                <a:solidFill>
                  <a:srgbClr val="0070C0"/>
                </a:solidFill>
              </a:rPr>
              <a:t>en ligne droite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La métrique </a:t>
            </a:r>
            <a:r>
              <a:rPr lang="fr-FR" sz="1600" strike="dblStrike" dirty="0">
                <a:solidFill>
                  <a:srgbClr val="0070C0"/>
                </a:solidFill>
              </a:rPr>
              <a:t>est</a:t>
            </a:r>
            <a:r>
              <a:rPr lang="fr-FR" sz="1600" dirty="0">
                <a:solidFill>
                  <a:srgbClr val="0070C0"/>
                </a:solidFill>
              </a:rPr>
              <a:t> n’est </a:t>
            </a:r>
            <a:r>
              <a:rPr lang="fr-FR" sz="1600" dirty="0">
                <a:solidFill>
                  <a:srgbClr val="FF0000"/>
                </a:solidFill>
              </a:rPr>
              <a:t>pas euclidienne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« </a:t>
            </a:r>
            <a:r>
              <a:rPr lang="fr-FR" sz="1600" dirty="0">
                <a:solidFill>
                  <a:srgbClr val="0070C0"/>
                </a:solidFill>
              </a:rPr>
              <a:t>Par un point donné, on peut mener </a:t>
            </a:r>
            <a:r>
              <a:rPr lang="fr-FR" sz="1600" strike="dblStrike" dirty="0">
                <a:solidFill>
                  <a:srgbClr val="0070C0"/>
                </a:solidFill>
              </a:rPr>
              <a:t>une et une seule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plusieurs</a:t>
            </a:r>
            <a:r>
              <a:rPr lang="fr-FR" sz="1600" dirty="0">
                <a:solidFill>
                  <a:srgbClr val="0070C0"/>
                </a:solidFill>
              </a:rPr>
              <a:t> parallèles à une droite donnée</a:t>
            </a:r>
            <a:r>
              <a:rPr lang="fr-FR" sz="1600" dirty="0"/>
              <a:t>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Conséquences</a:t>
            </a:r>
            <a:r>
              <a:rPr lang="fr-FR" sz="1600" dirty="0"/>
              <a:t>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La somme des angles d’un triangle est </a:t>
            </a:r>
            <a:r>
              <a:rPr lang="fr-FR" sz="1600" strike="dblStrike" dirty="0"/>
              <a:t>de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0000"/>
                </a:solidFill>
              </a:rPr>
              <a:t>supérieure à </a:t>
            </a:r>
            <a:r>
              <a:rPr lang="fr-FR" sz="1600" dirty="0"/>
              <a:t>180°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2 droites parallèles </a:t>
            </a:r>
            <a:r>
              <a:rPr lang="fr-FR" sz="1600" strike="dblStrike" dirty="0"/>
              <a:t>ne se coupent jamais </a:t>
            </a:r>
            <a:r>
              <a:rPr lang="fr-FR" sz="1600" dirty="0">
                <a:solidFill>
                  <a:srgbClr val="FF0000"/>
                </a:solidFill>
              </a:rPr>
              <a:t>peuvent se couper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3B1821-F41C-44E8-8C0C-31374AA29AEE}"/>
              </a:ext>
            </a:extLst>
          </p:cNvPr>
          <p:cNvSpPr txBox="1"/>
          <p:nvPr/>
        </p:nvSpPr>
        <p:spPr>
          <a:xfrm>
            <a:off x="2340429" y="3547937"/>
            <a:ext cx="487676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types de courbures spatiales possibles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Plat</a:t>
            </a:r>
            <a:r>
              <a:rPr lang="fr-FR" dirty="0"/>
              <a:t> (</a:t>
            </a:r>
            <a:r>
              <a:rPr lang="el-GR" sz="1600" dirty="0"/>
              <a:t>Ω</a:t>
            </a:r>
            <a:r>
              <a:rPr lang="fr-FR" sz="1600" dirty="0"/>
              <a:t> = 1) Géométrie euclidienne courbure nulle, rayon de courbure infini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Courbe</a:t>
            </a:r>
            <a:r>
              <a:rPr lang="fr-FR" sz="1600" dirty="0"/>
              <a:t> (</a:t>
            </a:r>
            <a:r>
              <a:rPr lang="el-GR" sz="1600" dirty="0"/>
              <a:t>Ω</a:t>
            </a:r>
            <a:r>
              <a:rPr lang="fr-FR" sz="1600" dirty="0"/>
              <a:t> &gt; 1) Géométrie sphérique, courbure 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Courbe</a:t>
            </a:r>
            <a:r>
              <a:rPr lang="fr-FR" sz="1600" dirty="0"/>
              <a:t> (</a:t>
            </a:r>
            <a:r>
              <a:rPr lang="el-GR" sz="1600" dirty="0"/>
              <a:t>Ω</a:t>
            </a:r>
            <a:r>
              <a:rPr lang="fr-FR" sz="1600" dirty="0"/>
              <a:t> &lt; 1) Géométrie hyperbolique, courbure négative</a:t>
            </a:r>
            <a:endParaRPr lang="en-GB" sz="16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55D5386-1623-548D-FC54-F4D3243FC0C5}"/>
              </a:ext>
            </a:extLst>
          </p:cNvPr>
          <p:cNvGrpSpPr/>
          <p:nvPr/>
        </p:nvGrpSpPr>
        <p:grpSpPr>
          <a:xfrm>
            <a:off x="7905812" y="3453158"/>
            <a:ext cx="1945759" cy="2190848"/>
            <a:chOff x="8708073" y="3671789"/>
            <a:chExt cx="1945759" cy="219084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1146605-4AC7-4241-AAE3-9F0A596CF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08073" y="3671789"/>
              <a:ext cx="1945759" cy="175358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0D5C739-A372-4CFB-838E-BD19FBD01A62}"/>
                </a:ext>
              </a:extLst>
            </p:cNvPr>
            <p:cNvSpPr txBox="1"/>
            <p:nvPr/>
          </p:nvSpPr>
          <p:spPr>
            <a:xfrm>
              <a:off x="8802654" y="5462527"/>
              <a:ext cx="18511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</a:rPr>
                <a:t>Forme de l’Univers – </a:t>
              </a:r>
              <a:r>
                <a:rPr lang="fr-FR" sz="800" dirty="0"/>
                <a:t>Wikipédia – Domaine public</a:t>
              </a:r>
              <a:endParaRPr lang="en-GB" sz="8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B681E35-01EF-3AE6-62F7-4136564581BC}"/>
              </a:ext>
            </a:extLst>
          </p:cNvPr>
          <p:cNvSpPr txBox="1"/>
          <p:nvPr/>
        </p:nvSpPr>
        <p:spPr>
          <a:xfrm>
            <a:off x="7217196" y="273192"/>
            <a:ext cx="368611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 courbe (Riemann)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18323C-6472-4E80-9C00-026347A89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F2F23C7-D690-4297-9290-AA71CAF63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2E8334-7876-4585-B15A-2C129065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85D1FF-CBF4-4AB9-8FC4-29E2118B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18" y="2085960"/>
            <a:ext cx="3222995" cy="19337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18E1BA-3AF8-47D9-A276-5C45689D174D}"/>
              </a:ext>
            </a:extLst>
          </p:cNvPr>
          <p:cNvSpPr txBox="1"/>
          <p:nvPr/>
        </p:nvSpPr>
        <p:spPr>
          <a:xfrm>
            <a:off x="2782471" y="1583621"/>
            <a:ext cx="262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Métrique euclidienne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32B917-E4F2-4B25-A3F9-660B47878418}"/>
              </a:ext>
            </a:extLst>
          </p:cNvPr>
          <p:cNvSpPr txBox="1"/>
          <p:nvPr/>
        </p:nvSpPr>
        <p:spPr>
          <a:xfrm>
            <a:off x="5323438" y="970344"/>
            <a:ext cx="467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Distance Paris- San Francisco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8CDAAED-94BF-42CA-B1BA-79747A5849F4}"/>
              </a:ext>
            </a:extLst>
          </p:cNvPr>
          <p:cNvCxnSpPr>
            <a:cxnSpLocks/>
          </p:cNvCxnSpPr>
          <p:nvPr/>
        </p:nvCxnSpPr>
        <p:spPr>
          <a:xfrm>
            <a:off x="2384118" y="3052858"/>
            <a:ext cx="0" cy="376141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3B97507-7D57-4ECD-8AE4-F38F27E15ED8}"/>
              </a:ext>
            </a:extLst>
          </p:cNvPr>
          <p:cNvCxnSpPr>
            <a:cxnSpLocks/>
          </p:cNvCxnSpPr>
          <p:nvPr/>
        </p:nvCxnSpPr>
        <p:spPr>
          <a:xfrm flipH="1">
            <a:off x="2782471" y="4019757"/>
            <a:ext cx="2305577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21D722C-21B4-496C-B6CF-8E0B79AAB77F}"/>
              </a:ext>
            </a:extLst>
          </p:cNvPr>
          <p:cNvSpPr txBox="1"/>
          <p:nvPr/>
        </p:nvSpPr>
        <p:spPr>
          <a:xfrm>
            <a:off x="1794033" y="3087039"/>
            <a:ext cx="452672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0070C0"/>
                </a:solidFill>
              </a:rPr>
              <a:t>dy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66E9549-23D0-4772-AB30-55BADDF410A0}"/>
              </a:ext>
            </a:extLst>
          </p:cNvPr>
          <p:cNvSpPr txBox="1"/>
          <p:nvPr/>
        </p:nvSpPr>
        <p:spPr>
          <a:xfrm>
            <a:off x="3769279" y="4029653"/>
            <a:ext cx="45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dx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151561F-9D03-4FB3-AF9F-5EC99C0A7E9F}"/>
                  </a:ext>
                </a:extLst>
              </p:cNvPr>
              <p:cNvSpPr txBox="1"/>
              <p:nvPr/>
            </p:nvSpPr>
            <p:spPr>
              <a:xfrm>
                <a:off x="2528859" y="4347325"/>
                <a:ext cx="2812799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151561F-9D03-4FB3-AF9F-5EC99C0A7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859" y="4347325"/>
                <a:ext cx="2812799" cy="307777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B6AD8E26-E0AE-4E07-A025-933B5BE6E979}"/>
              </a:ext>
            </a:extLst>
          </p:cNvPr>
          <p:cNvSpPr txBox="1"/>
          <p:nvPr/>
        </p:nvSpPr>
        <p:spPr>
          <a:xfrm>
            <a:off x="4093695" y="2836434"/>
            <a:ext cx="452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dl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49D11F8-4975-4AE2-911D-A6B53C851AF2}"/>
              </a:ext>
            </a:extLst>
          </p:cNvPr>
          <p:cNvGrpSpPr/>
          <p:nvPr/>
        </p:nvGrpSpPr>
        <p:grpSpPr>
          <a:xfrm>
            <a:off x="6775301" y="2095856"/>
            <a:ext cx="3222995" cy="1933797"/>
            <a:chOff x="6775301" y="2095856"/>
            <a:chExt cx="3222995" cy="1933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1C0F54B-EAE1-4D85-84A8-73378AC00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301" y="2095856"/>
              <a:ext cx="3222995" cy="1933797"/>
            </a:xfrm>
            <a:prstGeom prst="rect">
              <a:avLst/>
            </a:prstGeom>
          </p:spPr>
        </p:pic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D69A85D-5AE2-45E5-B94D-D0FFA808A671}"/>
                </a:ext>
              </a:extLst>
            </p:cNvPr>
            <p:cNvSpPr/>
            <p:nvPr/>
          </p:nvSpPr>
          <p:spPr>
            <a:xfrm>
              <a:off x="7170345" y="2863317"/>
              <a:ext cx="2163778" cy="549839"/>
            </a:xfrm>
            <a:custGeom>
              <a:avLst/>
              <a:gdLst>
                <a:gd name="connsiteX0" fmla="*/ 2163778 w 2163778"/>
                <a:gd name="connsiteY0" fmla="*/ 169594 h 549839"/>
                <a:gd name="connsiteX1" fmla="*/ 1584356 w 2163778"/>
                <a:gd name="connsiteY1" fmla="*/ 33792 h 549839"/>
                <a:gd name="connsiteX2" fmla="*/ 995881 w 2163778"/>
                <a:gd name="connsiteY2" fmla="*/ 6632 h 549839"/>
                <a:gd name="connsiteX3" fmla="*/ 570368 w 2163778"/>
                <a:gd name="connsiteY3" fmla="*/ 133380 h 549839"/>
                <a:gd name="connsiteX4" fmla="*/ 0 w 2163778"/>
                <a:gd name="connsiteY4" fmla="*/ 549839 h 5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3778" h="549839">
                  <a:moveTo>
                    <a:pt x="2163778" y="169594"/>
                  </a:moveTo>
                  <a:cubicBezTo>
                    <a:pt x="1971391" y="115273"/>
                    <a:pt x="1779005" y="60952"/>
                    <a:pt x="1584356" y="33792"/>
                  </a:cubicBezTo>
                  <a:cubicBezTo>
                    <a:pt x="1389706" y="6632"/>
                    <a:pt x="1164879" y="-9966"/>
                    <a:pt x="995881" y="6632"/>
                  </a:cubicBezTo>
                  <a:cubicBezTo>
                    <a:pt x="826883" y="23230"/>
                    <a:pt x="736348" y="42846"/>
                    <a:pt x="570368" y="133380"/>
                  </a:cubicBezTo>
                  <a:cubicBezTo>
                    <a:pt x="404388" y="223914"/>
                    <a:pt x="95061" y="480429"/>
                    <a:pt x="0" y="54983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Nuage 23">
            <a:extLst>
              <a:ext uri="{FF2B5EF4-FFF2-40B4-BE49-F238E27FC236}">
                <a16:creationId xmlns:a16="http://schemas.microsoft.com/office/drawing/2014/main" id="{BF0400BE-D01C-4128-A0B4-16A85D557E38}"/>
              </a:ext>
            </a:extLst>
          </p:cNvPr>
          <p:cNvSpPr/>
          <p:nvPr/>
        </p:nvSpPr>
        <p:spPr>
          <a:xfrm>
            <a:off x="2782471" y="4816718"/>
            <a:ext cx="2061133" cy="100130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Pour les partisans de la Terre plate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7E9451-CBB7-454B-BB28-86FA85344037}"/>
                  </a:ext>
                </a:extLst>
              </p:cNvPr>
              <p:cNvSpPr txBox="1"/>
              <p:nvPr/>
            </p:nvSpPr>
            <p:spPr>
              <a:xfrm>
                <a:off x="6850344" y="4347324"/>
                <a:ext cx="301149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fr-FR" sz="14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14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  <m:r>
                        <a:rPr lang="fr-FR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57E9451-CBB7-454B-BB28-86FA85344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344" y="4347324"/>
                <a:ext cx="3011495" cy="307777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Nuage 26">
            <a:extLst>
              <a:ext uri="{FF2B5EF4-FFF2-40B4-BE49-F238E27FC236}">
                <a16:creationId xmlns:a16="http://schemas.microsoft.com/office/drawing/2014/main" id="{1ECE5DC9-71E4-43F1-88EE-AD44F7413C4F}"/>
              </a:ext>
            </a:extLst>
          </p:cNvPr>
          <p:cNvSpPr/>
          <p:nvPr/>
        </p:nvSpPr>
        <p:spPr>
          <a:xfrm>
            <a:off x="7434444" y="4785833"/>
            <a:ext cx="2061133" cy="100130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Car la Terre est ronde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9E827D-08F4-F16F-8CC2-DF61FCB7E3B6}"/>
              </a:ext>
            </a:extLst>
          </p:cNvPr>
          <p:cNvSpPr txBox="1"/>
          <p:nvPr/>
        </p:nvSpPr>
        <p:spPr>
          <a:xfrm>
            <a:off x="6782771" y="263283"/>
            <a:ext cx="439222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Métrique euclidienne – non euclidienne</a:t>
            </a:r>
          </a:p>
        </p:txBody>
      </p:sp>
    </p:spTree>
    <p:extLst>
      <p:ext uri="{BB962C8B-B14F-4D97-AF65-F5344CB8AC3E}">
        <p14:creationId xmlns:p14="http://schemas.microsoft.com/office/powerpoint/2010/main" val="62276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43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065169" y="3578022"/>
            <a:ext cx="699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Dans un espace courbe, le Théorème de Pythagore n’est plus valable pour calculer les distances</a:t>
            </a:r>
            <a:endParaRPr lang="en-GB" sz="16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126049" y="2407299"/>
            <a:ext cx="1161365" cy="920017"/>
            <a:chOff x="1400860" y="5000625"/>
            <a:chExt cx="1161365" cy="920017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1628775" y="5000625"/>
              <a:ext cx="9525" cy="70485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cxnSpLocks/>
            </p:cNvCxnSpPr>
            <p:nvPr/>
          </p:nvCxnSpPr>
          <p:spPr>
            <a:xfrm flipH="1">
              <a:off x="1638301" y="5705475"/>
              <a:ext cx="92392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 flipV="1">
              <a:off x="1638300" y="5000625"/>
              <a:ext cx="923925" cy="7048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1866215" y="5674421"/>
              <a:ext cx="15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x</a:t>
              </a:r>
              <a:endParaRPr lang="en-GB" sz="1000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400860" y="5229939"/>
              <a:ext cx="15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y</a:t>
              </a:r>
              <a:endParaRPr lang="en-GB" sz="1000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124074" y="5152031"/>
              <a:ext cx="152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z</a:t>
              </a:r>
              <a:endParaRPr lang="en-GB" sz="1000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327829" y="2105320"/>
            <a:ext cx="146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z</a:t>
            </a:r>
            <a:r>
              <a:rPr lang="fr-FR" sz="1400" baseline="30000" dirty="0"/>
              <a:t>2 </a:t>
            </a:r>
            <a:r>
              <a:rPr lang="fr-FR" sz="1400" dirty="0"/>
              <a:t>=x</a:t>
            </a:r>
            <a:r>
              <a:rPr lang="fr-FR" sz="1400" baseline="30000" dirty="0"/>
              <a:t>2</a:t>
            </a:r>
            <a:r>
              <a:rPr lang="fr-FR" sz="1400" dirty="0"/>
              <a:t>+y</a:t>
            </a:r>
            <a:r>
              <a:rPr lang="fr-FR" sz="1400" baseline="30000" dirty="0"/>
              <a:t>2</a:t>
            </a:r>
            <a:endParaRPr lang="en-GB" sz="1400" baseline="30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126048" y="4323261"/>
            <a:ext cx="283913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dl</a:t>
            </a:r>
            <a:r>
              <a:rPr lang="fr-FR" sz="1400" baseline="30000" dirty="0">
                <a:latin typeface="Century Gothic" panose="020B0502020202020204" pitchFamily="34" charset="0"/>
              </a:rPr>
              <a:t>2</a:t>
            </a:r>
            <a:r>
              <a:rPr lang="fr-FR" sz="1400" dirty="0">
                <a:latin typeface="Century Gothic" panose="020B0502020202020204" pitchFamily="34" charset="0"/>
              </a:rPr>
              <a:t> = </a:t>
            </a:r>
            <a:r>
              <a:rPr lang="el-GR" sz="1400" dirty="0">
                <a:latin typeface="Century Gothic" panose="020B0502020202020204" pitchFamily="34" charset="0"/>
              </a:rPr>
              <a:t>α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dx</a:t>
            </a:r>
            <a:r>
              <a:rPr lang="fr-FR" sz="1400" baseline="30000" dirty="0">
                <a:latin typeface="Century Gothic" panose="020B0502020202020204" pitchFamily="34" charset="0"/>
              </a:rPr>
              <a:t>2</a:t>
            </a:r>
            <a:r>
              <a:rPr lang="fr-FR" sz="1400" dirty="0">
                <a:latin typeface="Century Gothic" panose="020B0502020202020204" pitchFamily="34" charset="0"/>
              </a:rPr>
              <a:t>+ </a:t>
            </a:r>
            <a:r>
              <a:rPr lang="el-GR" sz="1400" dirty="0">
                <a:latin typeface="Century Gothic" panose="020B0502020202020204" pitchFamily="34" charset="0"/>
              </a:rPr>
              <a:t>β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dy</a:t>
            </a:r>
            <a:r>
              <a:rPr lang="fr-FR" sz="1400" baseline="30000" dirty="0">
                <a:latin typeface="Century Gothic" panose="020B0502020202020204" pitchFamily="34" charset="0"/>
              </a:rPr>
              <a:t>2 </a:t>
            </a:r>
            <a:r>
              <a:rPr lang="fr-FR" sz="1400" dirty="0">
                <a:latin typeface="Century Gothic" panose="020B0502020202020204" pitchFamily="34" charset="0"/>
              </a:rPr>
              <a:t>+ 2</a:t>
            </a:r>
            <a:r>
              <a:rPr lang="el-GR" sz="1400" dirty="0">
                <a:latin typeface="Century Gothic" panose="020B0502020202020204" pitchFamily="34" charset="0"/>
                <a:cs typeface="Calibri" panose="020F0502020204030204" pitchFamily="34" charset="0"/>
              </a:rPr>
              <a:t>λ</a:t>
            </a:r>
            <a:r>
              <a:rPr lang="fr-FR" sz="14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dx</a:t>
            </a:r>
            <a:r>
              <a:rPr lang="fr-FR" sz="1400" dirty="0">
                <a:latin typeface="Century Gothic" panose="020B0502020202020204" pitchFamily="34" charset="0"/>
                <a:cs typeface="Calibri" panose="020F0502020204030204" pitchFamily="34" charset="0"/>
              </a:rPr>
              <a:t>*</a:t>
            </a:r>
            <a:r>
              <a:rPr lang="fr-FR" sz="1400" dirty="0" err="1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</a:t>
            </a:r>
            <a:r>
              <a:rPr lang="fr-FR" sz="14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y</a:t>
            </a:r>
            <a:endParaRPr lang="en-GB" sz="1400" baseline="30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070476" y="4120549"/>
            <a:ext cx="2839136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Changement de métrique</a:t>
            </a:r>
          </a:p>
          <a:p>
            <a:r>
              <a:rPr lang="fr-FR" sz="1200" dirty="0">
                <a:latin typeface="+mj-lt"/>
              </a:rPr>
              <a:t>(</a:t>
            </a:r>
            <a:r>
              <a:rPr lang="el-GR" sz="1200" dirty="0">
                <a:latin typeface="+mj-lt"/>
              </a:rPr>
              <a:t>α</a:t>
            </a:r>
            <a:r>
              <a:rPr lang="fr-FR" sz="1200" dirty="0">
                <a:latin typeface="+mj-lt"/>
              </a:rPr>
              <a:t>,</a:t>
            </a:r>
            <a:r>
              <a:rPr lang="fr-FR" sz="1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l-GR" sz="1200" dirty="0">
                <a:latin typeface="+mj-lt"/>
              </a:rPr>
              <a:t>β</a:t>
            </a:r>
            <a:r>
              <a:rPr lang="fr-FR" sz="1200" dirty="0">
                <a:latin typeface="+mj-lt"/>
              </a:rPr>
              <a:t>, </a:t>
            </a:r>
            <a:r>
              <a:rPr lang="el-GR" sz="1200" dirty="0">
                <a:latin typeface="Century" panose="02040604050505020304" pitchFamily="18" charset="0"/>
                <a:cs typeface="Calibri" panose="020F0502020204030204" pitchFamily="34" charset="0"/>
              </a:rPr>
              <a:t>λ</a:t>
            </a:r>
            <a:r>
              <a:rPr lang="fr-FR" sz="1200" dirty="0">
                <a:latin typeface="+mj-lt"/>
              </a:rPr>
              <a:t>)</a:t>
            </a:r>
            <a:r>
              <a:rPr lang="fr-FR" sz="1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dépendent de la courbure</a:t>
            </a:r>
          </a:p>
          <a:p>
            <a:r>
              <a:rPr lang="fr-FR" sz="1600" dirty="0">
                <a:solidFill>
                  <a:srgbClr val="0070C0"/>
                </a:solidFill>
              </a:rPr>
              <a:t>plat 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lang="fr-FR" sz="1600" dirty="0">
                <a:solidFill>
                  <a:srgbClr val="0070C0"/>
                </a:solidFill>
              </a:rPr>
              <a:t>espace </a:t>
            </a:r>
            <a:r>
              <a:rPr lang="fr-FR" sz="1600" dirty="0">
                <a:solidFill>
                  <a:srgbClr val="0070C0"/>
                </a:solidFill>
                <a:sym typeface="Wingdings" panose="05000000000000000000" pitchFamily="2" charset="2"/>
              </a:rPr>
              <a:t>  </a:t>
            </a:r>
            <a:r>
              <a:rPr lang="fr-FR" sz="1600" dirty="0">
                <a:solidFill>
                  <a:srgbClr val="0070C0"/>
                </a:solidFill>
              </a:rPr>
              <a:t>courbe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585CBB-8E67-4EED-BE4F-9C6D169F834A}"/>
              </a:ext>
            </a:extLst>
          </p:cNvPr>
          <p:cNvSpPr txBox="1"/>
          <p:nvPr/>
        </p:nvSpPr>
        <p:spPr>
          <a:xfrm>
            <a:off x="3066951" y="1042275"/>
            <a:ext cx="720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clé qui ouvre la porte des univers courbes ?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EF640D1-62CE-4795-A1E8-385D573A3134}"/>
              </a:ext>
            </a:extLst>
          </p:cNvPr>
          <p:cNvSpPr txBox="1"/>
          <p:nvPr/>
        </p:nvSpPr>
        <p:spPr>
          <a:xfrm>
            <a:off x="3070339" y="1632658"/>
            <a:ext cx="61125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théorème « dit » de Pythagore (600 ans avant JC)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8DD40BE-5E1C-4F1A-9AF4-B74E61D4DBFF}"/>
              </a:ext>
            </a:extLst>
          </p:cNvPr>
          <p:cNvGrpSpPr/>
          <p:nvPr/>
        </p:nvGrpSpPr>
        <p:grpSpPr>
          <a:xfrm>
            <a:off x="5123822" y="2174881"/>
            <a:ext cx="2463872" cy="1415772"/>
            <a:chOff x="3599822" y="2174881"/>
            <a:chExt cx="2463872" cy="1415772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A482FB3F-92D3-485E-A49D-CBC9A7CE3C56}"/>
                </a:ext>
              </a:extLst>
            </p:cNvPr>
            <p:cNvSpPr txBox="1"/>
            <p:nvPr/>
          </p:nvSpPr>
          <p:spPr>
            <a:xfrm>
              <a:off x="3599822" y="2174881"/>
              <a:ext cx="2463872" cy="14157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Que l’on note en géométrie différentielle</a:t>
              </a:r>
            </a:p>
            <a:p>
              <a:endParaRPr lang="fr-FR" sz="1400" dirty="0">
                <a:solidFill>
                  <a:srgbClr val="0070C0"/>
                </a:solidFill>
              </a:endParaRPr>
            </a:p>
            <a:p>
              <a:endParaRPr lang="fr-FR" sz="1400" dirty="0">
                <a:solidFill>
                  <a:srgbClr val="0070C0"/>
                </a:solidFill>
              </a:endParaRPr>
            </a:p>
            <a:p>
              <a:endParaRPr lang="fr-FR" sz="1400" dirty="0">
                <a:solidFill>
                  <a:srgbClr val="0070C0"/>
                </a:solidFill>
              </a:endParaRPr>
            </a:p>
            <a:p>
              <a:r>
                <a:rPr lang="fr-FR" sz="1600" dirty="0">
                  <a:solidFill>
                    <a:srgbClr val="0070C0"/>
                  </a:solidFill>
                </a:rPr>
                <a:t>Métrique euclidienne</a:t>
              </a:r>
              <a:endParaRPr lang="en-GB" sz="1600" dirty="0">
                <a:solidFill>
                  <a:srgbClr val="0070C0"/>
                </a:solidFill>
              </a:endParaRP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01164F5-06E7-4ADC-A8D3-E66790B40DCE}"/>
                </a:ext>
              </a:extLst>
            </p:cNvPr>
            <p:cNvSpPr txBox="1"/>
            <p:nvPr/>
          </p:nvSpPr>
          <p:spPr>
            <a:xfrm>
              <a:off x="3864559" y="2815128"/>
              <a:ext cx="146685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dl</a:t>
              </a:r>
              <a:r>
                <a:rPr lang="fr-FR" sz="1400" baseline="30000" dirty="0"/>
                <a:t>2 </a:t>
              </a:r>
              <a:r>
                <a:rPr lang="fr-FR" sz="1400" dirty="0"/>
                <a:t>=</a:t>
              </a:r>
              <a:r>
                <a:rPr lang="fr-FR" sz="1400" dirty="0">
                  <a:solidFill>
                    <a:srgbClr val="0070C0"/>
                  </a:solidFill>
                </a:rPr>
                <a:t>dx</a:t>
              </a:r>
              <a:r>
                <a:rPr lang="fr-FR" sz="1400" baseline="30000" dirty="0"/>
                <a:t>2</a:t>
              </a:r>
              <a:r>
                <a:rPr lang="fr-FR" sz="1400" dirty="0"/>
                <a:t>+</a:t>
              </a:r>
              <a:r>
                <a:rPr lang="fr-FR" sz="1400" dirty="0">
                  <a:solidFill>
                    <a:srgbClr val="0070C0"/>
                  </a:solidFill>
                </a:rPr>
                <a:t>dy</a:t>
              </a:r>
              <a:r>
                <a:rPr lang="fr-FR" sz="1400" baseline="30000" dirty="0"/>
                <a:t>2</a:t>
              </a:r>
              <a:endParaRPr lang="en-GB" sz="1400" baseline="3000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E61BF09-4D4A-4731-8E51-B3A0B05D400B}"/>
              </a:ext>
            </a:extLst>
          </p:cNvPr>
          <p:cNvGrpSpPr/>
          <p:nvPr/>
        </p:nvGrpSpPr>
        <p:grpSpPr>
          <a:xfrm>
            <a:off x="8036482" y="2236407"/>
            <a:ext cx="1622156" cy="1425182"/>
            <a:chOff x="4954235" y="2192099"/>
            <a:chExt cx="1622156" cy="1425182"/>
          </a:xfrm>
        </p:grpSpPr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6B7B1635-2D44-41F0-8AB9-33B2864062DD}"/>
                </a:ext>
              </a:extLst>
            </p:cNvPr>
            <p:cNvGrpSpPr/>
            <p:nvPr/>
          </p:nvGrpSpPr>
          <p:grpSpPr>
            <a:xfrm>
              <a:off x="5229785" y="2300411"/>
              <a:ext cx="1270406" cy="989441"/>
              <a:chOff x="5957799" y="2274301"/>
              <a:chExt cx="1331015" cy="1090956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A628FD42-54EE-4E1B-ADE7-AC2036202025}"/>
                  </a:ext>
                </a:extLst>
              </p:cNvPr>
              <p:cNvGrpSpPr/>
              <p:nvPr/>
            </p:nvGrpSpPr>
            <p:grpSpPr>
              <a:xfrm>
                <a:off x="5957799" y="2274301"/>
                <a:ext cx="1331015" cy="1090956"/>
                <a:chOff x="6391276" y="2224611"/>
                <a:chExt cx="1331015" cy="1090956"/>
              </a:xfrm>
            </p:grpSpPr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189674A6-C255-4459-B789-8E51CC39B9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1276" y="2224611"/>
                  <a:ext cx="0" cy="10909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2E07B4BA-418D-4DB6-8C2B-F5D234842C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1276" y="3315567"/>
                  <a:ext cx="133101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49BE67C6-92B2-4C15-B1AE-B5E078BA2051}"/>
                  </a:ext>
                </a:extLst>
              </p:cNvPr>
              <p:cNvCxnSpPr/>
              <p:nvPr/>
            </p:nvCxnSpPr>
            <p:spPr>
              <a:xfrm>
                <a:off x="6436426" y="2451375"/>
                <a:ext cx="8095" cy="53672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0FC07E67-01CB-4899-9B29-32953815AC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44522" y="2988099"/>
                <a:ext cx="785240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EEA9C206-A1E1-4D02-B85A-37093273B5F3}"/>
                  </a:ext>
                </a:extLst>
              </p:cNvPr>
              <p:cNvSpPr txBox="1"/>
              <p:nvPr/>
            </p:nvSpPr>
            <p:spPr>
              <a:xfrm>
                <a:off x="6638225" y="2964451"/>
                <a:ext cx="357101" cy="27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dx</a:t>
                </a:r>
                <a:endParaRPr lang="en-GB" sz="1000" dirty="0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9EB8885C-A10F-4551-911F-49C492673936}"/>
                  </a:ext>
                </a:extLst>
              </p:cNvPr>
              <p:cNvSpPr txBox="1"/>
              <p:nvPr/>
            </p:nvSpPr>
            <p:spPr>
              <a:xfrm>
                <a:off x="6144304" y="2639203"/>
                <a:ext cx="357105" cy="27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 err="1"/>
                  <a:t>dy</a:t>
                </a:r>
                <a:endParaRPr lang="en-GB" sz="1000" dirty="0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4AD93551-152A-4F88-B531-CBEC6DB72C58}"/>
                  </a:ext>
                </a:extLst>
              </p:cNvPr>
              <p:cNvSpPr txBox="1"/>
              <p:nvPr/>
            </p:nvSpPr>
            <p:spPr>
              <a:xfrm>
                <a:off x="6857379" y="2566667"/>
                <a:ext cx="357104" cy="271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dl</a:t>
                </a:r>
                <a:endParaRPr lang="en-GB" sz="1000" dirty="0"/>
              </a:p>
            </p:txBody>
          </p: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53CBB611-E5AB-4107-ABE9-065A779FE8DC}"/>
                  </a:ext>
                </a:extLst>
              </p:cNvPr>
              <p:cNvCxnSpPr/>
              <p:nvPr/>
            </p:nvCxnSpPr>
            <p:spPr>
              <a:xfrm>
                <a:off x="6427999" y="2451375"/>
                <a:ext cx="801763" cy="5367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86A49CFD-4E06-47D4-849C-A6EFA7D5A9E1}"/>
                </a:ext>
              </a:extLst>
            </p:cNvPr>
            <p:cNvSpPr txBox="1"/>
            <p:nvPr/>
          </p:nvSpPr>
          <p:spPr>
            <a:xfrm>
              <a:off x="6423991" y="3309504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x</a:t>
              </a:r>
              <a:endParaRPr lang="en-GB" sz="1400" dirty="0"/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C4B1253-7F0A-4DBF-8594-4C1C5A45A297}"/>
                </a:ext>
              </a:extLst>
            </p:cNvPr>
            <p:cNvSpPr txBox="1"/>
            <p:nvPr/>
          </p:nvSpPr>
          <p:spPr>
            <a:xfrm>
              <a:off x="4999759" y="3241391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o</a:t>
              </a:r>
              <a:endParaRPr lang="en-GB" sz="1400" dirty="0"/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BF0652D-6EBA-4EDD-A477-7082E1D4BD86}"/>
                </a:ext>
              </a:extLst>
            </p:cNvPr>
            <p:cNvSpPr txBox="1"/>
            <p:nvPr/>
          </p:nvSpPr>
          <p:spPr>
            <a:xfrm>
              <a:off x="4954235" y="2192099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y</a:t>
              </a:r>
              <a:endParaRPr lang="en-GB" sz="1400" dirty="0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C7FFF38B-6412-4CBA-B6C7-76B714E32B1F}"/>
              </a:ext>
            </a:extLst>
          </p:cNvPr>
          <p:cNvGrpSpPr/>
          <p:nvPr/>
        </p:nvGrpSpPr>
        <p:grpSpPr>
          <a:xfrm>
            <a:off x="3394587" y="4836438"/>
            <a:ext cx="1418685" cy="997675"/>
            <a:chOff x="5990535" y="5055019"/>
            <a:chExt cx="1418685" cy="997675"/>
          </a:xfrm>
        </p:grpSpPr>
        <p:sp>
          <p:nvSpPr>
            <p:cNvPr id="25" name="ZoneTexte 24"/>
            <p:cNvSpPr txBox="1"/>
            <p:nvPr/>
          </p:nvSpPr>
          <p:spPr>
            <a:xfrm>
              <a:off x="6694706" y="5806473"/>
              <a:ext cx="4197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dx</a:t>
              </a:r>
              <a:endParaRPr lang="en-GB" sz="10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990535" y="5247821"/>
              <a:ext cx="4007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/>
                <a:t>dy</a:t>
              </a:r>
              <a:endParaRPr lang="en-GB" sz="1000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064422" y="5088805"/>
              <a:ext cx="3447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dl</a:t>
              </a:r>
              <a:endParaRPr lang="en-GB" sz="1000" dirty="0"/>
            </a:p>
          </p:txBody>
        </p:sp>
        <p:sp>
          <p:nvSpPr>
            <p:cNvPr id="28" name="Forme libre : forme 27"/>
            <p:cNvSpPr/>
            <p:nvPr/>
          </p:nvSpPr>
          <p:spPr>
            <a:xfrm rot="872298">
              <a:off x="6412364" y="5055019"/>
              <a:ext cx="45719" cy="695541"/>
            </a:xfrm>
            <a:custGeom>
              <a:avLst/>
              <a:gdLst>
                <a:gd name="connsiteX0" fmla="*/ 49001 w 96626"/>
                <a:gd name="connsiteY0" fmla="*/ 676275 h 676275"/>
                <a:gd name="connsiteX1" fmla="*/ 1376 w 96626"/>
                <a:gd name="connsiteY1" fmla="*/ 333375 h 676275"/>
                <a:gd name="connsiteX2" fmla="*/ 96626 w 96626"/>
                <a:gd name="connsiteY2" fmla="*/ 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626" h="676275">
                  <a:moveTo>
                    <a:pt x="49001" y="676275"/>
                  </a:moveTo>
                  <a:cubicBezTo>
                    <a:pt x="21220" y="561181"/>
                    <a:pt x="-6561" y="446087"/>
                    <a:pt x="1376" y="333375"/>
                  </a:cubicBezTo>
                  <a:cubicBezTo>
                    <a:pt x="9313" y="220663"/>
                    <a:pt x="79164" y="50800"/>
                    <a:pt x="96626" y="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orme libre : forme 28"/>
            <p:cNvSpPr/>
            <p:nvPr/>
          </p:nvSpPr>
          <p:spPr>
            <a:xfrm>
              <a:off x="6340675" y="5753316"/>
              <a:ext cx="966213" cy="85852"/>
            </a:xfrm>
            <a:custGeom>
              <a:avLst/>
              <a:gdLst>
                <a:gd name="connsiteX0" fmla="*/ 966213 w 966213"/>
                <a:gd name="connsiteY0" fmla="*/ 0 h 85852"/>
                <a:gd name="connsiteX1" fmla="*/ 480438 w 966213"/>
                <a:gd name="connsiteY1" fmla="*/ 85725 h 85852"/>
                <a:gd name="connsiteX2" fmla="*/ 51813 w 966213"/>
                <a:gd name="connsiteY2" fmla="*/ 19050 h 85852"/>
                <a:gd name="connsiteX3" fmla="*/ 23238 w 966213"/>
                <a:gd name="connsiteY3" fmla="*/ 9525 h 8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213" h="85852">
                  <a:moveTo>
                    <a:pt x="966213" y="0"/>
                  </a:moveTo>
                  <a:cubicBezTo>
                    <a:pt x="799525" y="41275"/>
                    <a:pt x="632838" y="82550"/>
                    <a:pt x="480438" y="85725"/>
                  </a:cubicBezTo>
                  <a:cubicBezTo>
                    <a:pt x="328038" y="88900"/>
                    <a:pt x="128013" y="31750"/>
                    <a:pt x="51813" y="19050"/>
                  </a:cubicBezTo>
                  <a:cubicBezTo>
                    <a:pt x="-24387" y="6350"/>
                    <a:pt x="-575" y="7937"/>
                    <a:pt x="23238" y="9525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orme libre : forme 29"/>
            <p:cNvSpPr/>
            <p:nvPr/>
          </p:nvSpPr>
          <p:spPr>
            <a:xfrm>
              <a:off x="6554645" y="5087609"/>
              <a:ext cx="756518" cy="648088"/>
            </a:xfrm>
            <a:custGeom>
              <a:avLst/>
              <a:gdLst>
                <a:gd name="connsiteX0" fmla="*/ 914400 w 914400"/>
                <a:gd name="connsiteY0" fmla="*/ 647700 h 647700"/>
                <a:gd name="connsiteX1" fmla="*/ 619125 w 914400"/>
                <a:gd name="connsiteY1" fmla="*/ 190500 h 647700"/>
                <a:gd name="connsiteX2" fmla="*/ 0 w 914400"/>
                <a:gd name="connsiteY2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647700">
                  <a:moveTo>
                    <a:pt x="914400" y="647700"/>
                  </a:moveTo>
                  <a:cubicBezTo>
                    <a:pt x="842962" y="473075"/>
                    <a:pt x="771525" y="298450"/>
                    <a:pt x="619125" y="190500"/>
                  </a:cubicBezTo>
                  <a:cubicBezTo>
                    <a:pt x="466725" y="82550"/>
                    <a:pt x="98425" y="3492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B71341B-F01D-4C45-80AF-B0DE2581C3C3}"/>
                </a:ext>
              </a:extLst>
            </p:cNvPr>
            <p:cNvSpPr/>
            <p:nvPr/>
          </p:nvSpPr>
          <p:spPr>
            <a:xfrm rot="862603">
              <a:off x="6348002" y="5655026"/>
              <a:ext cx="152268" cy="1175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6E1C6EE2-ACE5-4869-B81E-7CCBD6A5F277}"/>
              </a:ext>
            </a:extLst>
          </p:cNvPr>
          <p:cNvSpPr/>
          <p:nvPr/>
        </p:nvSpPr>
        <p:spPr>
          <a:xfrm>
            <a:off x="8788741" y="2882834"/>
            <a:ext cx="80317" cy="9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78A4589E-777E-4D7F-9A49-B8E57F3FBEBB}"/>
                  </a:ext>
                </a:extLst>
              </p:cNvPr>
              <p:cNvSpPr txBox="1"/>
              <p:nvPr/>
            </p:nvSpPr>
            <p:spPr>
              <a:xfrm>
                <a:off x="5791565" y="5089127"/>
                <a:ext cx="4234070" cy="804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On passe de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1200" dirty="0"/>
                  <a:t>  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2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  <m:m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sz="1200" dirty="0"/>
              </a:p>
              <a:p>
                <a:endParaRPr lang="fr-FR" sz="1200" dirty="0"/>
              </a:p>
              <a:p>
                <a:r>
                  <a:rPr lang="fr-FR" sz="1200" dirty="0"/>
                  <a:t>Se généralise à 3, 4, … dimensions</a:t>
                </a:r>
                <a:endParaRPr lang="en-GB" sz="1200" dirty="0"/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78A4589E-777E-4D7F-9A49-B8E57F3FB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565" y="5089127"/>
                <a:ext cx="4234070" cy="804516"/>
              </a:xfrm>
              <a:prstGeom prst="rect">
                <a:avLst/>
              </a:prstGeom>
              <a:blipFill>
                <a:blip r:embed="rId2"/>
                <a:stretch>
                  <a:fillRect b="-53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E77171B7-C0DC-7CA0-C298-9367FE9651F1}"/>
              </a:ext>
            </a:extLst>
          </p:cNvPr>
          <p:cNvSpPr txBox="1"/>
          <p:nvPr/>
        </p:nvSpPr>
        <p:spPr>
          <a:xfrm>
            <a:off x="7217196" y="273192"/>
            <a:ext cx="368611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 courbe (Riemann)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9" grpId="0"/>
      <p:bldP spid="31" grpId="0" animBg="1"/>
      <p:bldP spid="32" grpId="0" animBg="1"/>
      <p:bldP spid="9" grpId="0" animBg="1"/>
      <p:bldP spid="65" grpId="0" animBg="1"/>
      <p:bldP spid="6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6D580-BC0F-C92B-CEA1-358BE1B63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1E5D96-B766-DD3A-4CA8-08F33D69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44AE96-78EB-8A65-68F8-77E038977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84138B-BF7A-CF9E-B38E-B2FA6A8A0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44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EB4B12E-9CA0-7947-61FD-0A3FDECF7A05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6E5C9D-240F-B26F-77DB-0FA478F17D1A}"/>
              </a:ext>
            </a:extLst>
          </p:cNvPr>
          <p:cNvSpPr txBox="1"/>
          <p:nvPr/>
        </p:nvSpPr>
        <p:spPr>
          <a:xfrm>
            <a:off x="2272420" y="999241"/>
            <a:ext cx="8501204" cy="3170099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L’écoulement du temps dépend du référentiel : les horloges des référentiels en mouvement ralentissent pour un observateur extérieur. Le Temps absolu n’existe pas.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Conséquences : Effet Doppler sur la lumière ; équivalence masse-énergie: E=mc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  <a:latin typeface="Century Gothic" panose="020B0502020202020204"/>
              </a:rPr>
              <a:t>Dans un espace courbe, la lumière suit les géodésiques de l’espace, elle ne se propage pas en ligne droite.</a:t>
            </a:r>
          </a:p>
        </p:txBody>
      </p:sp>
    </p:spTree>
    <p:extLst>
      <p:ext uri="{BB962C8B-B14F-4D97-AF65-F5344CB8AC3E}">
        <p14:creationId xmlns:p14="http://schemas.microsoft.com/office/powerpoint/2010/main" val="1471521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45</a:t>
            </a:fld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589211" y="1046976"/>
            <a:ext cx="63996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Les masses (l’énergie en général) déforment l’espace-temps ; </a:t>
            </a:r>
          </a:p>
          <a:p>
            <a:r>
              <a:rPr lang="fr-FR" sz="1400" dirty="0"/>
              <a:t>la métrique n’est plus euclidienne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529454-7D7D-42DE-9D20-6290386C07D2}"/>
              </a:ext>
            </a:extLst>
          </p:cNvPr>
          <p:cNvSpPr txBox="1"/>
          <p:nvPr/>
        </p:nvSpPr>
        <p:spPr>
          <a:xfrm>
            <a:off x="2589211" y="4696847"/>
            <a:ext cx="77724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L’équation de la relativité générale d’Einstein permet de calculer la déformation (courbure) de l’espace en tout point de l’univers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3BF6E-A563-4570-9DD1-A5FE35EE6591}"/>
              </a:ext>
            </a:extLst>
          </p:cNvPr>
          <p:cNvSpPr/>
          <p:nvPr/>
        </p:nvSpPr>
        <p:spPr>
          <a:xfrm>
            <a:off x="5794563" y="1231642"/>
            <a:ext cx="2591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𝑑𝑠² </a:t>
            </a:r>
            <a:r>
              <a:rPr lang="en-GB" sz="1600" dirty="0"/>
              <a:t>≠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𝑐²</a:t>
            </a:r>
            <a:r>
              <a:rPr lang="en-GB" sz="1600" dirty="0">
                <a:solidFill>
                  <a:srgbClr val="FF0000"/>
                </a:solidFill>
                <a:latin typeface="Cambria Math" panose="02040503050406030204" pitchFamily="18" charset="0"/>
              </a:rPr>
              <a:t>𝑑𝑡²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en-GB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𝑑𝑥²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en-GB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𝑑𝑦²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−</a:t>
            </a:r>
            <a:r>
              <a:rPr lang="en-GB" sz="1600" dirty="0">
                <a:solidFill>
                  <a:srgbClr val="00B050"/>
                </a:solidFill>
                <a:latin typeface="Cambria Math" panose="02040503050406030204" pitchFamily="18" charset="0"/>
              </a:rPr>
              <a:t>𝑑𝑧²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D3CE10-61A0-A5DA-6A12-37016446382D}"/>
              </a:ext>
            </a:extLst>
          </p:cNvPr>
          <p:cNvSpPr txBox="1"/>
          <p:nvPr/>
        </p:nvSpPr>
        <p:spPr>
          <a:xfrm>
            <a:off x="6815436" y="273192"/>
            <a:ext cx="40878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L’espace-temps relativiste généralisé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EE123A-1B54-6ABC-104F-5A8F2368CBAB}"/>
                  </a:ext>
                </a:extLst>
              </p:cNvPr>
              <p:cNvSpPr txBox="1"/>
              <p:nvPr/>
            </p:nvSpPr>
            <p:spPr>
              <a:xfrm>
                <a:off x="2510756" y="2294649"/>
                <a:ext cx="4073026" cy="14157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dimensions</m:t>
                      </m:r>
                    </m:oMath>
                  </m:oMathPara>
                </a14:m>
                <a:endParaRPr lang="fr-FR" sz="1600" b="0" i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GB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GB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GB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𝑥𝑑𝑡</m:t>
                      </m:r>
                      <m:r>
                        <a:rPr lang="fr-FR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FR" sz="1400" b="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en-GB" sz="1400" dirty="0">
                  <a:latin typeface="Cambria Math" panose="02040503050406030204" pitchFamily="18" charset="0"/>
                </a:endParaRPr>
              </a:p>
              <a:p>
                <a:endParaRPr lang="fr-FR" sz="1400" noProof="0" dirty="0"/>
              </a:p>
              <a:p>
                <a:r>
                  <a:rPr lang="fr-FR" sz="1400" noProof="0" dirty="0"/>
                  <a:t>Les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fr-FR" sz="14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4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4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40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fr-FR" sz="1400" b="0" i="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400" i="1" noProof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400" b="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r>
                  <a:rPr lang="fr-FR" sz="1400" noProof="0" dirty="0"/>
                  <a:t> dépendent de la position dans l’espace courbe ( non-euclidien)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7EE123A-1B54-6ABC-104F-5A8F2368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756" y="2294649"/>
                <a:ext cx="4073026" cy="1415772"/>
              </a:xfrm>
              <a:prstGeom prst="rect">
                <a:avLst/>
              </a:prstGeom>
              <a:blipFill>
                <a:blip r:embed="rId2"/>
                <a:stretch>
                  <a:fillRect l="-449" b="-34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1C335279-BDF9-39EF-D2DA-250F34595498}"/>
              </a:ext>
            </a:extLst>
          </p:cNvPr>
          <p:cNvGrpSpPr/>
          <p:nvPr/>
        </p:nvGrpSpPr>
        <p:grpSpPr>
          <a:xfrm>
            <a:off x="7149269" y="2038791"/>
            <a:ext cx="3103585" cy="2437940"/>
            <a:chOff x="7149269" y="2038791"/>
            <a:chExt cx="3103585" cy="2437940"/>
          </a:xfrm>
        </p:grpSpPr>
        <p:sp>
          <p:nvSpPr>
            <p:cNvPr id="12" name="ZoneTexte 11"/>
            <p:cNvSpPr txBox="1"/>
            <p:nvPr/>
          </p:nvSpPr>
          <p:spPr>
            <a:xfrm>
              <a:off x="7215279" y="3953511"/>
              <a:ext cx="2779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2060"/>
                  </a:solidFill>
                </a:rPr>
                <a:t>D</a:t>
              </a:r>
              <a:r>
                <a:rPr lang="fr-FR" sz="1200" dirty="0">
                  <a:solidFill>
                    <a:srgbClr val="002060"/>
                  </a:solidFill>
                </a:rPr>
                <a:t>éformation </a:t>
              </a:r>
              <a:r>
                <a:rPr lang="fr-FR" sz="1200" dirty="0"/>
                <a:t>de l’espace-temps autour de la Terre (analogie)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D0F845A-04C2-1095-FFAB-DE9669738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742" r="24377" b="2814"/>
            <a:stretch>
              <a:fillRect/>
            </a:stretch>
          </p:blipFill>
          <p:spPr>
            <a:xfrm>
              <a:off x="7149269" y="2038791"/>
              <a:ext cx="2845786" cy="1784376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6D8F92E-2E6B-6EDA-1B12-5AACA0C10EA7}"/>
                </a:ext>
              </a:extLst>
            </p:cNvPr>
            <p:cNvSpPr txBox="1"/>
            <p:nvPr/>
          </p:nvSpPr>
          <p:spPr>
            <a:xfrm rot="5400000">
              <a:off x="9194156" y="2894813"/>
              <a:ext cx="190195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" dirty="0"/>
                <a:t>Wikipédia – by </a:t>
              </a:r>
              <a:r>
                <a:rPr lang="fr-FR" sz="800" dirty="0" err="1"/>
                <a:t>Mysid</a:t>
              </a:r>
              <a:r>
                <a:rPr lang="fr-FR" sz="800" dirty="0"/>
                <a:t> - CC A SA 4.0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98B5D495-FFF8-F3B8-6DBE-F8B5175330AD}"/>
                </a:ext>
              </a:extLst>
            </p:cNvPr>
            <p:cNvCxnSpPr/>
            <p:nvPr/>
          </p:nvCxnSpPr>
          <p:spPr>
            <a:xfrm flipV="1">
              <a:off x="8988878" y="2930979"/>
              <a:ext cx="302078" cy="2122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868AF55F-CEAC-BC60-AB54-E7B765F6FC1A}"/>
                </a:ext>
              </a:extLst>
            </p:cNvPr>
            <p:cNvCxnSpPr>
              <a:cxnSpLocks/>
            </p:cNvCxnSpPr>
            <p:nvPr/>
          </p:nvCxnSpPr>
          <p:spPr>
            <a:xfrm>
              <a:off x="8988878" y="3143250"/>
              <a:ext cx="465364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1E0346B-52D6-5462-A4FF-79C134352487}"/>
                </a:ext>
              </a:extLst>
            </p:cNvPr>
            <p:cNvSpPr txBox="1"/>
            <p:nvPr/>
          </p:nvSpPr>
          <p:spPr>
            <a:xfrm>
              <a:off x="9080045" y="3116612"/>
              <a:ext cx="4849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dx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D3A40F0-F794-B52C-0F04-F4DBB0EBFA2D}"/>
                </a:ext>
              </a:extLst>
            </p:cNvPr>
            <p:cNvSpPr txBox="1"/>
            <p:nvPr/>
          </p:nvSpPr>
          <p:spPr>
            <a:xfrm>
              <a:off x="8897449" y="2807867"/>
              <a:ext cx="4849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err="1">
                  <a:solidFill>
                    <a:schemeClr val="bg1"/>
                  </a:solidFill>
                </a:rPr>
                <a:t>dt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3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46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705154" y="4738821"/>
            <a:ext cx="822959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En tout point de l’espace-temps: la courbure de l’espace-temps (</a:t>
            </a:r>
            <a:r>
              <a:rPr lang="fr-FR" dirty="0">
                <a:solidFill>
                  <a:srgbClr val="FF0000"/>
                </a:solidFill>
              </a:rPr>
              <a:t>R</a:t>
            </a:r>
            <a:r>
              <a:rPr lang="fr-FR" dirty="0">
                <a:solidFill>
                  <a:srgbClr val="0070C0"/>
                </a:solidFill>
              </a:rPr>
              <a:t>) est proportionnelle à la densité d’énergie (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>
                <a:solidFill>
                  <a:srgbClr val="0070C0"/>
                </a:solidFill>
              </a:rPr>
              <a:t>).</a:t>
            </a:r>
            <a:endParaRPr lang="en-GB" dirty="0">
              <a:solidFill>
                <a:srgbClr val="0070C0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3D77EA8-A828-409A-BB76-93ED6E41A0CD}"/>
              </a:ext>
            </a:extLst>
          </p:cNvPr>
          <p:cNvGrpSpPr/>
          <p:nvPr/>
        </p:nvGrpSpPr>
        <p:grpSpPr>
          <a:xfrm>
            <a:off x="4191001" y="1921452"/>
            <a:ext cx="4811341" cy="2217468"/>
            <a:chOff x="2819400" y="1381125"/>
            <a:chExt cx="4811341" cy="221746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1381125"/>
              <a:ext cx="4591050" cy="895350"/>
            </a:xfrm>
            <a:prstGeom prst="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8" name="Accolade fermante 7"/>
            <p:cNvSpPr/>
            <p:nvPr/>
          </p:nvSpPr>
          <p:spPr>
            <a:xfrm rot="5400000">
              <a:off x="4303643" y="1345041"/>
              <a:ext cx="258418" cy="2723321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ccolade fermante 9"/>
            <p:cNvSpPr/>
            <p:nvPr/>
          </p:nvSpPr>
          <p:spPr>
            <a:xfrm rot="5400000">
              <a:off x="6684187" y="2217715"/>
              <a:ext cx="251546" cy="752061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001617" y="2952262"/>
              <a:ext cx="2882348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La courbure de l’espace-temps</a:t>
              </a:r>
              <a:endParaRPr lang="en-GB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104256" y="2940236"/>
              <a:ext cx="1526485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La densité d’énergie</a:t>
              </a:r>
              <a:endParaRPr lang="en-GB" dirty="0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341AC650-B868-40A4-BB52-4B0BB2849629}"/>
              </a:ext>
            </a:extLst>
          </p:cNvPr>
          <p:cNvSpPr txBox="1"/>
          <p:nvPr/>
        </p:nvSpPr>
        <p:spPr>
          <a:xfrm>
            <a:off x="3466416" y="1152908"/>
            <a:ext cx="659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L’équation de la Relativité générale d’Einstein</a:t>
            </a:r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7BECFAD-ADB6-7DA0-513F-18FE9C8E5303}"/>
              </a:ext>
            </a:extLst>
          </p:cNvPr>
          <p:cNvSpPr txBox="1"/>
          <p:nvPr/>
        </p:nvSpPr>
        <p:spPr>
          <a:xfrm>
            <a:off x="6958405" y="319870"/>
            <a:ext cx="40878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monument de la pensée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07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47</a:t>
            </a:fld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381125"/>
            <a:ext cx="4591050" cy="8953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ZoneTexte 6"/>
          <p:cNvSpPr txBox="1"/>
          <p:nvPr/>
        </p:nvSpPr>
        <p:spPr>
          <a:xfrm>
            <a:off x="2743200" y="2691871"/>
            <a:ext cx="8078923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La courbure de l’espace-temps (</a:t>
            </a:r>
            <a:r>
              <a:rPr lang="fr-FR" dirty="0">
                <a:solidFill>
                  <a:srgbClr val="FF0000"/>
                </a:solidFill>
              </a:rPr>
              <a:t>R</a:t>
            </a:r>
            <a:r>
              <a:rPr lang="fr-FR" dirty="0"/>
              <a:t>) est proportionnelle à la densité d’énergie (</a:t>
            </a:r>
            <a:r>
              <a:rPr lang="fr-FR" dirty="0">
                <a:solidFill>
                  <a:srgbClr val="FF0000"/>
                </a:solidFill>
              </a:rPr>
              <a:t>T</a:t>
            </a:r>
            <a:r>
              <a:rPr lang="fr-FR" dirty="0"/>
              <a:t>). Cette équation prévoit: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lentilles gravitationnelles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 ralentissement des horloges dans un champ de pesanteur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trous noirs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ondes gravitationnelles</a:t>
            </a:r>
          </a:p>
          <a:p>
            <a:endParaRPr lang="fr-FR" dirty="0"/>
          </a:p>
          <a:p>
            <a:r>
              <a:rPr lang="fr-FR" dirty="0"/>
              <a:t>C’est l’équation modèle pour </a:t>
            </a:r>
            <a:r>
              <a:rPr lang="fr-FR" dirty="0">
                <a:solidFill>
                  <a:srgbClr val="FF0000"/>
                </a:solidFill>
              </a:rPr>
              <a:t>étudier l’histoire de l’Univers (« big bang ») et son avenir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1F1D47-DC72-F53E-1BB5-9396BAB733C3}"/>
              </a:ext>
            </a:extLst>
          </p:cNvPr>
          <p:cNvSpPr txBox="1"/>
          <p:nvPr/>
        </p:nvSpPr>
        <p:spPr>
          <a:xfrm>
            <a:off x="7715250" y="319870"/>
            <a:ext cx="371474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 monument de la pensée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59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E2536-3DF3-ECE7-0A28-7D1CBCA97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1BC877-9505-3CF8-AC0F-AB06C9FE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25C82D1-13EF-271D-4D6C-2F9CA919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3E1F68-5C71-8432-0C6F-CEE96C19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48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7FA335-29B0-6A5C-E259-A5C76D76A370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C4F2CF-B56B-2859-53D3-0DC1C65B1B92}"/>
              </a:ext>
            </a:extLst>
          </p:cNvPr>
          <p:cNvSpPr txBox="1"/>
          <p:nvPr/>
        </p:nvSpPr>
        <p:spPr>
          <a:xfrm>
            <a:off x="2272420" y="999241"/>
            <a:ext cx="8501204" cy="366254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L’écoulement du temps dépend du référentiel : les horloges des référentiels en mouvement ralentissent pour un observateur extérieur. Le Temps absolu n’existe pas.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Conséquences : Effet Doppler sur la lumière ; équivalence masse-énergie: E=mc</a:t>
            </a:r>
            <a:r>
              <a:rPr lang="fr-FR" sz="1400" baseline="300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Dans un espace courbe, la lumière suit les géodésiques de l’espace, elle ne se propage pas en ligne droite.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</a:rPr>
              <a:t>Les phénomènes physiques se produisent dans un espace-temps (à 4 dimensions) courbé localement par l’énergie. Cette courbure est l’origine de la gravité.</a:t>
            </a:r>
          </a:p>
        </p:txBody>
      </p:sp>
    </p:spTree>
    <p:extLst>
      <p:ext uri="{BB962C8B-B14F-4D97-AF65-F5344CB8AC3E}">
        <p14:creationId xmlns:p14="http://schemas.microsoft.com/office/powerpoint/2010/main" val="2947972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81BF48-6509-4CF6-AA98-F45EE3A6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396647-905F-4C35-81A8-DD525BF3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5C4ABB9-46F6-4282-A42E-BDEA9F33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49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C6114F-82D9-452D-8CE2-6B691BDC7526}"/>
                  </a:ext>
                </a:extLst>
              </p:cNvPr>
              <p:cNvSpPr txBox="1"/>
              <p:nvPr/>
            </p:nvSpPr>
            <p:spPr>
              <a:xfrm>
                <a:off x="4525330" y="3620024"/>
                <a:ext cx="4119164" cy="7073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C6114F-82D9-452D-8CE2-6B691BDC7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330" y="3620024"/>
                <a:ext cx="4119164" cy="707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AF5655BB-649A-40E6-AA8C-E85D719549A4}"/>
              </a:ext>
            </a:extLst>
          </p:cNvPr>
          <p:cNvSpPr txBox="1"/>
          <p:nvPr/>
        </p:nvSpPr>
        <p:spPr>
          <a:xfrm>
            <a:off x="2079466" y="5438811"/>
            <a:ext cx="874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La ligne droite dans l’espace n’est plus le plus court chemin d’un point à un autre : les photons se déplacent selon les géodésiques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7815E5-AFB0-4022-A410-0B219808B2E2}"/>
              </a:ext>
            </a:extLst>
          </p:cNvPr>
          <p:cNvSpPr/>
          <p:nvPr/>
        </p:nvSpPr>
        <p:spPr>
          <a:xfrm>
            <a:off x="2597832" y="3208318"/>
            <a:ext cx="76527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entury Gothic" panose="020B0502020202020204" pitchFamily="34" charset="0"/>
              </a:rPr>
              <a:t>À l’espace courbe de la relativité générale </a:t>
            </a:r>
            <a:r>
              <a:rPr lang="fr-FR" sz="1200" dirty="0">
                <a:latin typeface="Century Gothic" panose="020B0502020202020204" pitchFamily="34" charset="0"/>
              </a:rPr>
              <a:t>(métrique selon une direction radiale) 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grpSp>
        <p:nvGrpSpPr>
          <p:cNvPr id="1026" name="Groupe 1025">
            <a:extLst>
              <a:ext uri="{FF2B5EF4-FFF2-40B4-BE49-F238E27FC236}">
                <a16:creationId xmlns:a16="http://schemas.microsoft.com/office/drawing/2014/main" id="{7A3FEE1D-D1A6-807D-7F51-13A34ABCB19C}"/>
              </a:ext>
            </a:extLst>
          </p:cNvPr>
          <p:cNvGrpSpPr/>
          <p:nvPr/>
        </p:nvGrpSpPr>
        <p:grpSpPr>
          <a:xfrm>
            <a:off x="2771709" y="2786553"/>
            <a:ext cx="7519427" cy="307777"/>
            <a:chOff x="2801775" y="2576641"/>
            <a:chExt cx="7519427" cy="307777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61D65AC-32B7-43A8-87CD-12A59959F758}"/>
                </a:ext>
              </a:extLst>
            </p:cNvPr>
            <p:cNvSpPr txBox="1"/>
            <p:nvPr/>
          </p:nvSpPr>
          <p:spPr>
            <a:xfrm>
              <a:off x="2801775" y="2576641"/>
              <a:ext cx="4466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De l’espace plat </a:t>
              </a:r>
              <a:endParaRPr lang="en-GB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40CD52E-C824-452F-98F7-60C685C26B11}"/>
                    </a:ext>
                  </a:extLst>
                </p:cNvPr>
                <p:cNvSpPr txBox="1"/>
                <p:nvPr/>
              </p:nvSpPr>
              <p:spPr>
                <a:xfrm>
                  <a:off x="5029740" y="2659733"/>
                  <a:ext cx="5291462" cy="21544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sz="1400" dirty="0"/>
                    <a:t> </a:t>
                  </a:r>
                  <a14:m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sz="1400" dirty="0">
                      <a:solidFill>
                        <a:srgbClr val="00B050"/>
                      </a:solidFill>
                    </a:rPr>
                    <a:t>+</a:t>
                  </a:r>
                  <a14:m>
                    <m:oMath xmlns:m="http://schemas.openxmlformats.org/officeDocument/2006/math"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sz="1400" dirty="0"/>
                    <a:t>   à </a:t>
                  </a:r>
                  <a:r>
                    <a:rPr lang="fr-FR" sz="1400" dirty="0"/>
                    <a:t>l’infini</a:t>
                  </a: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C40CD52E-C824-452F-98F7-60C685C26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740" y="2659733"/>
                  <a:ext cx="5291462" cy="215444"/>
                </a:xfrm>
                <a:prstGeom prst="rect">
                  <a:avLst/>
                </a:prstGeom>
                <a:blipFill>
                  <a:blip r:embed="rId3"/>
                  <a:stretch>
                    <a:fillRect t="-24324" b="-45946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1749BED7-F44C-D8B9-F26B-4268083C6381}"/>
              </a:ext>
            </a:extLst>
          </p:cNvPr>
          <p:cNvSpPr txBox="1"/>
          <p:nvPr/>
        </p:nvSpPr>
        <p:spPr>
          <a:xfrm>
            <a:off x="5640309" y="297859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CEDACB5-1F73-96D1-D3B8-5344AAE10E0C}"/>
              </a:ext>
            </a:extLst>
          </p:cNvPr>
          <p:cNvSpPr txBox="1"/>
          <p:nvPr/>
        </p:nvSpPr>
        <p:spPr>
          <a:xfrm>
            <a:off x="2226608" y="1033580"/>
            <a:ext cx="88497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Équation d’Einstein – extrêmement difficile (impossible) à résoudre dans le cas général.</a:t>
            </a:r>
          </a:p>
          <a:p>
            <a:r>
              <a:rPr lang="fr-FR" sz="1200" dirty="0"/>
              <a:t>Solutions connues que pour quelques cas particuliers (masse isolée, masse isolée tournante, etc.)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98FFA1C-5A50-7479-A324-B5D323A422BD}"/>
              </a:ext>
            </a:extLst>
          </p:cNvPr>
          <p:cNvSpPr txBox="1"/>
          <p:nvPr/>
        </p:nvSpPr>
        <p:spPr>
          <a:xfrm>
            <a:off x="2292233" y="1611348"/>
            <a:ext cx="4466195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masse isolée dans l’espace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8F18C648-5831-F795-968F-0F37A8BA54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36546" y="2320895"/>
            <a:ext cx="485668" cy="487117"/>
            <a:chOff x="2407" y="2408"/>
            <a:chExt cx="1341" cy="1345"/>
          </a:xfrm>
        </p:grpSpPr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9138123E-3D8F-1111-80FF-3B8F0A17F17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7" y="2408"/>
              <a:ext cx="1341" cy="1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6770C205-86DC-24F5-ADA1-96E961152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" y="2408"/>
              <a:ext cx="1347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117DC60-D57E-6127-B5ED-F1655508CAA1}"/>
              </a:ext>
            </a:extLst>
          </p:cNvPr>
          <p:cNvCxnSpPr>
            <a:cxnSpLocks/>
          </p:cNvCxnSpPr>
          <p:nvPr/>
        </p:nvCxnSpPr>
        <p:spPr>
          <a:xfrm>
            <a:off x="3779380" y="2564544"/>
            <a:ext cx="1688913" cy="18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4E6A0E7-B50A-CEF8-B86C-A76BE2146D99}"/>
              </a:ext>
            </a:extLst>
          </p:cNvPr>
          <p:cNvCxnSpPr>
            <a:cxnSpLocks/>
          </p:cNvCxnSpPr>
          <p:nvPr/>
        </p:nvCxnSpPr>
        <p:spPr>
          <a:xfrm>
            <a:off x="3779380" y="2564411"/>
            <a:ext cx="6242806" cy="4412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0D208A5C-7985-7938-9DE2-9AC390C42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199" y="2175728"/>
            <a:ext cx="329937" cy="36933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FB1D5D1-BBAC-4929-2781-CC136FC39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271" y="2164790"/>
            <a:ext cx="349480" cy="39121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838D021-1FB2-5752-28BC-43C5A2283514}"/>
              </a:ext>
            </a:extLst>
          </p:cNvPr>
          <p:cNvSpPr txBox="1"/>
          <p:nvPr/>
        </p:nvSpPr>
        <p:spPr>
          <a:xfrm>
            <a:off x="5192163" y="2217784"/>
            <a:ext cx="25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7A300344-FED4-177B-D282-6CC321D70C2A}"/>
                  </a:ext>
                </a:extLst>
              </p:cNvPr>
              <p:cNvSpPr txBox="1"/>
              <p:nvPr/>
            </p:nvSpPr>
            <p:spPr>
              <a:xfrm>
                <a:off x="10250554" y="2019885"/>
                <a:ext cx="867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fr-FR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24" name="ZoneTexte 1023">
                <a:extLst>
                  <a:ext uri="{FF2B5EF4-FFF2-40B4-BE49-F238E27FC236}">
                    <a16:creationId xmlns:a16="http://schemas.microsoft.com/office/drawing/2014/main" id="{7A300344-FED4-177B-D282-6CC321D70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0554" y="2019885"/>
                <a:ext cx="86710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439984E3-62CF-79F4-41CE-153F60ED8C69}"/>
                  </a:ext>
                </a:extLst>
              </p:cNvPr>
              <p:cNvSpPr txBox="1"/>
              <p:nvPr/>
            </p:nvSpPr>
            <p:spPr>
              <a:xfrm>
                <a:off x="5784359" y="2091548"/>
                <a:ext cx="8671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25" name="ZoneTexte 1024">
                <a:extLst>
                  <a:ext uri="{FF2B5EF4-FFF2-40B4-BE49-F238E27FC236}">
                    <a16:creationId xmlns:a16="http://schemas.microsoft.com/office/drawing/2014/main" id="{439984E3-62CF-79F4-41CE-153F60ED8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359" y="2091548"/>
                <a:ext cx="867101" cy="369332"/>
              </a:xfrm>
              <a:prstGeom prst="rect">
                <a:avLst/>
              </a:prstGeom>
              <a:blipFill>
                <a:blip r:embed="rId7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C5D7AFB-CDA7-1090-4C74-DB5E74AA4AA9}"/>
              </a:ext>
            </a:extLst>
          </p:cNvPr>
          <p:cNvCxnSpPr>
            <a:cxnSpLocks/>
          </p:cNvCxnSpPr>
          <p:nvPr/>
        </p:nvCxnSpPr>
        <p:spPr>
          <a:xfrm>
            <a:off x="6453033" y="3177422"/>
            <a:ext cx="968303" cy="586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A1C8639-EC64-E173-4693-9BBFC9981F16}"/>
              </a:ext>
            </a:extLst>
          </p:cNvPr>
          <p:cNvCxnSpPr>
            <a:cxnSpLocks/>
          </p:cNvCxnSpPr>
          <p:nvPr/>
        </p:nvCxnSpPr>
        <p:spPr>
          <a:xfrm>
            <a:off x="5660682" y="3123117"/>
            <a:ext cx="69348" cy="330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FC1603E-91C0-CDB9-A4FB-3CC0CF3BBDF5}"/>
              </a:ext>
            </a:extLst>
          </p:cNvPr>
          <p:cNvSpPr txBox="1"/>
          <p:nvPr/>
        </p:nvSpPr>
        <p:spPr>
          <a:xfrm>
            <a:off x="4525330" y="319870"/>
            <a:ext cx="69046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La courbure de l’espace-temps près d’un corps de grande masse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1172D30-CEDA-D78D-10BD-9D769EFE66FA}"/>
                  </a:ext>
                </a:extLst>
              </p:cNvPr>
              <p:cNvSpPr txBox="1"/>
              <p:nvPr/>
            </p:nvSpPr>
            <p:spPr>
              <a:xfrm>
                <a:off x="2226609" y="4320272"/>
                <a:ext cx="87276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Dans le cas général, où les directions interviennent, on utilise les cordonnées polaires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fr-FR" sz="12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1172D30-CEDA-D78D-10BD-9D769EFE6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609" y="4320272"/>
                <a:ext cx="8727666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AA0B1D5-4B02-E63E-B36D-5953691032FD}"/>
                  </a:ext>
                </a:extLst>
              </p:cNvPr>
              <p:cNvSpPr txBox="1"/>
              <p:nvPr/>
            </p:nvSpPr>
            <p:spPr>
              <a:xfrm>
                <a:off x="3928115" y="4739067"/>
                <a:ext cx="6322439" cy="5304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fr-FR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fr-FR" sz="1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den>
                      </m:f>
                      <m:r>
                        <a:rPr lang="fr-FR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fr-FR" sz="1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2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l-G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fr-FR" sz="1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2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AA0B1D5-4B02-E63E-B36D-595369103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115" y="4739067"/>
                <a:ext cx="6322439" cy="530466"/>
              </a:xfrm>
              <a:prstGeom prst="rect">
                <a:avLst/>
              </a:prstGeom>
              <a:blipFill>
                <a:blip r:embed="rId9"/>
                <a:stretch>
                  <a:fillRect b="-8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543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 animBg="1"/>
      <p:bldP spid="31" grpId="0"/>
      <p:bldP spid="1024" grpId="0"/>
      <p:bldP spid="1025" grpId="0"/>
      <p:bldP spid="22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5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72420" y="999241"/>
            <a:ext cx="8501204" cy="64633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Par rapport au modèle fixiste </a:t>
            </a:r>
            <a:r>
              <a:rPr lang="fr-FR" dirty="0" err="1">
                <a:solidFill>
                  <a:srgbClr val="0070C0"/>
                </a:solidFill>
                <a:latin typeface="Century Gothic" panose="020B0502020202020204"/>
              </a:rPr>
              <a:t>géocentré</a:t>
            </a:r>
            <a:r>
              <a:rPr lang="fr-FR" dirty="0">
                <a:solidFill>
                  <a:srgbClr val="0070C0"/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  <a:endParaRPr lang="fr-FR" sz="1200" dirty="0">
              <a:solidFill>
                <a:srgbClr val="6AAC91">
                  <a:lumMod val="40000"/>
                  <a:lumOff val="6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98702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50</a:t>
            </a:fld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03" y="3960776"/>
            <a:ext cx="3576579" cy="184581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93" y="905838"/>
            <a:ext cx="2774755" cy="18351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580916" y="1513954"/>
            <a:ext cx="184785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L’espace vu par le satellite Hubble</a:t>
            </a:r>
            <a:endParaRPr lang="en-GB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371583" y="3246345"/>
            <a:ext cx="4670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La lumière courbée par un trou noir (ou autre objet extrêmement massif), </a:t>
            </a:r>
            <a:r>
              <a:rPr lang="fr-FR" sz="1200" dirty="0"/>
              <a:t>exactement comme prédit par Einstein</a:t>
            </a:r>
            <a:endParaRPr lang="en-GB" sz="12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CFDBD4-F341-E2D2-9835-2691B4C7135F}"/>
              </a:ext>
            </a:extLst>
          </p:cNvPr>
          <p:cNvSpPr txBox="1"/>
          <p:nvPr/>
        </p:nvSpPr>
        <p:spPr>
          <a:xfrm>
            <a:off x="10342483" y="3661526"/>
            <a:ext cx="87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>
                    <a:lumMod val="75000"/>
                  </a:schemeClr>
                </a:solidFill>
              </a:rPr>
              <a:t>3 copies de la même galaxie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22BD48-5D8F-B335-C651-35B110BAD6FA}"/>
              </a:ext>
            </a:extLst>
          </p:cNvPr>
          <p:cNvSpPr txBox="1"/>
          <p:nvPr/>
        </p:nvSpPr>
        <p:spPr>
          <a:xfrm>
            <a:off x="8583913" y="291684"/>
            <a:ext cx="254920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Lentille gravitationnelle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94C1C5-408D-7DBA-BB37-50423D8D2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149" y="1230612"/>
            <a:ext cx="4169788" cy="413178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139FA72-685B-A59B-6A8B-99CC186BFA17}"/>
              </a:ext>
            </a:extLst>
          </p:cNvPr>
          <p:cNvSpPr txBox="1"/>
          <p:nvPr/>
        </p:nvSpPr>
        <p:spPr>
          <a:xfrm>
            <a:off x="2470593" y="2784199"/>
            <a:ext cx="271256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2060"/>
                </a:solidFill>
              </a:rPr>
              <a:t>Lentille gravitationnelle </a:t>
            </a:r>
          </a:p>
          <a:p>
            <a:r>
              <a:rPr lang="fr-FR" sz="1000" dirty="0"/>
              <a:t>by ESA/Hubble &amp; NASA –Public </a:t>
            </a:r>
            <a:r>
              <a:rPr lang="fr-FR" sz="1000" dirty="0" err="1"/>
              <a:t>domain</a:t>
            </a:r>
            <a:endParaRPr lang="fr-FR" sz="1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A36140-BAFD-08A6-B77F-DD3939AD791E}"/>
              </a:ext>
            </a:extLst>
          </p:cNvPr>
          <p:cNvSpPr txBox="1"/>
          <p:nvPr/>
        </p:nvSpPr>
        <p:spPr>
          <a:xfrm>
            <a:off x="7855317" y="5474779"/>
            <a:ext cx="26954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Lentille gravitationnelle </a:t>
            </a:r>
          </a:p>
          <a:p>
            <a:r>
              <a:rPr lang="fr-FR" sz="800" dirty="0"/>
              <a:t>By Hubble - NASA/ESA/</a:t>
            </a:r>
            <a:r>
              <a:rPr lang="fr-FR" sz="800" dirty="0" err="1"/>
              <a:t>STScI</a:t>
            </a:r>
            <a:r>
              <a:rPr lang="fr-FR" sz="800" dirty="0"/>
              <a:t>/UCLA –Public </a:t>
            </a:r>
            <a:r>
              <a:rPr lang="fr-FR" sz="800" dirty="0" err="1"/>
              <a:t>domain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6479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3" grpId="0"/>
      <p:bldP spid="20" grpId="0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45C8AC0-6E6F-4B99-BC9F-9F51CE906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2CC2980-E02F-4CE1-B6EC-31A425C7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99179"/>
            <a:ext cx="7619999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C4CEE9-6299-493A-A770-B64F51B3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BD4217C-B167-4FEE-8DD1-4B62B50ED295}"/>
                  </a:ext>
                </a:extLst>
              </p:cNvPr>
              <p:cNvSpPr txBox="1"/>
              <p:nvPr/>
            </p:nvSpPr>
            <p:spPr>
              <a:xfrm>
                <a:off x="2299580" y="1053800"/>
                <a:ext cx="8437830" cy="16115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 ralentissement des horloges  à une distance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r</a:t>
                </a:r>
                <a:r>
                  <a:rPr lang="fr-FR" sz="1600" dirty="0"/>
                  <a:t> d’une grande masse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(1−</m:t>
                          </m:r>
                          <m:f>
                            <m:fPr>
                              <m:ctrlPr>
                                <a:rPr lang="fr-FR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fr-FR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dirty="0"/>
                  <a:t>est le temps mesuré par une horloge se rapprochant de la masse (distance r)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1600" dirty="0"/>
                  <a:t> est le temps mesuré par une horloge très éloignée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BD4217C-B167-4FEE-8DD1-4B62B50E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580" y="1053800"/>
                <a:ext cx="8437830" cy="1611531"/>
              </a:xfrm>
              <a:prstGeom prst="rect">
                <a:avLst/>
              </a:prstGeom>
              <a:blipFill>
                <a:blip r:embed="rId2"/>
                <a:stretch>
                  <a:fillRect l="-289" t="-7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B09B951-41EF-424E-8DFD-63AE72C0165B}"/>
              </a:ext>
            </a:extLst>
          </p:cNvPr>
          <p:cNvSpPr/>
          <p:nvPr/>
        </p:nvSpPr>
        <p:spPr>
          <a:xfrm>
            <a:off x="7464357" y="5148402"/>
            <a:ext cx="34237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𝑟=100000 𝑟</a:t>
            </a:r>
            <a:r>
              <a:rPr lang="en-GB" sz="12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𝑠</a:t>
            </a:r>
            <a:r>
              <a:rPr lang="en-GB" sz="1200" dirty="0">
                <a:solidFill>
                  <a:srgbClr val="000000"/>
                </a:solidFill>
                <a:latin typeface="Cambria Math" panose="02040503050406030204" pitchFamily="18" charset="0"/>
              </a:rPr>
              <a:t>    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𝑡</a:t>
            </a:r>
            <a:r>
              <a:rPr lang="en-GB" sz="12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0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=0,999995 𝑡</a:t>
            </a:r>
            <a:r>
              <a:rPr lang="en-GB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𝑓</a:t>
            </a:r>
            <a:endParaRPr lang="en-GB" sz="1200" baseline="-2500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𝑟=10 𝑟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𝑠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           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0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=0,95 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𝑓   </a:t>
            </a:r>
            <a:r>
              <a:rPr lang="en-GB" sz="1050" dirty="0">
                <a:solidFill>
                  <a:srgbClr val="FF0000"/>
                </a:solidFill>
                <a:latin typeface="Century Gothic" panose="020B0502020202020204" pitchFamily="34" charset="0"/>
              </a:rPr>
              <a:t>5% de retard</a:t>
            </a:r>
          </a:p>
          <a:p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𝑟=1,01 𝑟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𝑠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         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0</a:t>
            </a:r>
            <a:r>
              <a:rPr lang="en-GB" sz="1600" dirty="0">
                <a:solidFill>
                  <a:srgbClr val="000000"/>
                </a:solidFill>
                <a:latin typeface="Cambria Math" panose="02040503050406030204" pitchFamily="18" charset="0"/>
              </a:rPr>
              <a:t>=0,0995𝑡</a:t>
            </a:r>
            <a:r>
              <a:rPr lang="en-GB" sz="1600" baseline="-25000" dirty="0">
                <a:solidFill>
                  <a:srgbClr val="000000"/>
                </a:solidFill>
                <a:latin typeface="Cambria Math" panose="02040503050406030204" pitchFamily="18" charset="0"/>
              </a:rPr>
              <a:t>𝑓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5BA5AB9-17E7-43C9-BEB6-7D34A9AF593E}"/>
              </a:ext>
            </a:extLst>
          </p:cNvPr>
          <p:cNvGrpSpPr/>
          <p:nvPr/>
        </p:nvGrpSpPr>
        <p:grpSpPr>
          <a:xfrm>
            <a:off x="3821151" y="3885432"/>
            <a:ext cx="2129400" cy="2135742"/>
            <a:chOff x="2671259" y="4182629"/>
            <a:chExt cx="2129400" cy="213574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AEED058-EE66-4AAC-9181-BB783AF5D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1259" y="4182629"/>
              <a:ext cx="2129400" cy="2135742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68BDF0-27C7-497D-A889-94E373DFDE26}"/>
                </a:ext>
              </a:extLst>
            </p:cNvPr>
            <p:cNvGrpSpPr/>
            <p:nvPr/>
          </p:nvGrpSpPr>
          <p:grpSpPr>
            <a:xfrm>
              <a:off x="3166946" y="4371315"/>
              <a:ext cx="1620669" cy="1069642"/>
              <a:chOff x="3166946" y="4371315"/>
              <a:chExt cx="1620669" cy="1069642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D10FDE37-02A1-4FE8-9C13-2CFD606B2E2B}"/>
                  </a:ext>
                </a:extLst>
              </p:cNvPr>
              <p:cNvSpPr/>
              <p:nvPr/>
            </p:nvSpPr>
            <p:spPr>
              <a:xfrm>
                <a:off x="3166946" y="4500866"/>
                <a:ext cx="1248937" cy="66740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6FB15E42-AEE2-4AE6-B562-0D888C9464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0144" y="4552226"/>
                <a:ext cx="473505" cy="7073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62F80E82-D807-4328-A625-3DFC2EB53175}"/>
                  </a:ext>
                </a:extLst>
              </p:cNvPr>
              <p:cNvCxnSpPr/>
              <p:nvPr/>
            </p:nvCxnSpPr>
            <p:spPr>
              <a:xfrm>
                <a:off x="3635840" y="5247078"/>
                <a:ext cx="55455" cy="1938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A426ED5-846E-4F18-BEF4-8F7295379E28}"/>
                  </a:ext>
                </a:extLst>
              </p:cNvPr>
              <p:cNvSpPr txBox="1"/>
              <p:nvPr/>
            </p:nvSpPr>
            <p:spPr>
              <a:xfrm flipH="1">
                <a:off x="3999805" y="4516621"/>
                <a:ext cx="301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r</a:t>
                </a:r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2AC44C0-E717-4401-8DD5-46767F769475}"/>
                      </a:ext>
                    </a:extLst>
                  </p:cNvPr>
                  <p:cNvSpPr/>
                  <p:nvPr/>
                </p:nvSpPr>
                <p:spPr>
                  <a:xfrm>
                    <a:off x="3635414" y="5051241"/>
                    <a:ext cx="40132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a14:m>
                    <a:r>
                      <a:rPr lang="en-GB" baseline="-25000" dirty="0">
                        <a:solidFill>
                          <a:srgbClr val="00B050"/>
                        </a:solidFill>
                      </a:rPr>
                      <a:t>s </a:t>
                    </a:r>
                    <a:endParaRPr lang="en-GB" dirty="0"/>
                  </a:p>
                </p:txBody>
              </p:sp>
            </mc:Choice>
            <mc:Fallback xmlns=""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2AC44C0-E717-4401-8DD5-46767F7694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5414" y="5051241"/>
                    <a:ext cx="401328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13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3DE6B10-5413-4602-853F-7CDDA57A3633}"/>
                  </a:ext>
                </a:extLst>
              </p:cNvPr>
              <p:cNvSpPr/>
              <p:nvPr/>
            </p:nvSpPr>
            <p:spPr>
              <a:xfrm>
                <a:off x="4415883" y="4852939"/>
                <a:ext cx="360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GB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0</a:t>
                </a:r>
                <a:endParaRPr lang="en-GB" baseline="-25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EB3D5C61-DB9D-44A7-9867-3734EED45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79595" y="4371315"/>
                <a:ext cx="408020" cy="458060"/>
              </a:xfrm>
              <a:prstGeom prst="rect">
                <a:avLst/>
              </a:prstGeom>
            </p:spPr>
          </p:pic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784B2C-E22B-4191-A1D3-D4E8FEE69414}"/>
              </a:ext>
            </a:extLst>
          </p:cNvPr>
          <p:cNvGrpSpPr/>
          <p:nvPr/>
        </p:nvGrpSpPr>
        <p:grpSpPr>
          <a:xfrm>
            <a:off x="8871424" y="3891020"/>
            <a:ext cx="731328" cy="485777"/>
            <a:chOff x="7347424" y="4030844"/>
            <a:chExt cx="731328" cy="4857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9C1A9B-B243-43A6-AF22-080F55A8D7D8}"/>
                </a:ext>
              </a:extLst>
            </p:cNvPr>
            <p:cNvSpPr/>
            <p:nvPr/>
          </p:nvSpPr>
          <p:spPr>
            <a:xfrm>
              <a:off x="7347424" y="4030844"/>
              <a:ext cx="360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Cambria Math" panose="02040503050406030204" pitchFamily="18" charset="0"/>
                </a:rPr>
                <a:t>𝑡</a:t>
              </a:r>
              <a:r>
                <a:rPr lang="en-GB" baseline="-25000" dirty="0">
                  <a:solidFill>
                    <a:srgbClr val="0070C0"/>
                  </a:solidFill>
                  <a:latin typeface="Cambria Math" panose="02040503050406030204" pitchFamily="18" charset="0"/>
                </a:rPr>
                <a:t>𝑓</a:t>
              </a:r>
              <a:endParaRPr lang="en-GB" baseline="-25000" dirty="0">
                <a:solidFill>
                  <a:srgbClr val="0070C0"/>
                </a:solidFill>
              </a:endParaRP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365FD72-3A98-4398-BE81-24E25880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8903" y="4046640"/>
              <a:ext cx="419849" cy="469981"/>
            </a:xfrm>
            <a:prstGeom prst="rect">
              <a:avLst/>
            </a:prstGeom>
          </p:spPr>
        </p:pic>
      </p:grp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26393F3-A035-4023-80BC-AF0A8521506A}"/>
              </a:ext>
            </a:extLst>
          </p:cNvPr>
          <p:cNvCxnSpPr>
            <a:cxnSpLocks/>
            <a:endCxn id="35" idx="1"/>
          </p:cNvCxnSpPr>
          <p:nvPr/>
        </p:nvCxnSpPr>
        <p:spPr>
          <a:xfrm flipV="1">
            <a:off x="5451263" y="4578935"/>
            <a:ext cx="4026188" cy="431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02ABD46A-9323-468F-9C07-5A9FC1FD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451" y="4376796"/>
            <a:ext cx="404278" cy="404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009812-22C3-CAE0-CB87-69F9C624B228}"/>
                  </a:ext>
                </a:extLst>
              </p:cNvPr>
              <p:cNvSpPr txBox="1"/>
              <p:nvPr/>
            </p:nvSpPr>
            <p:spPr>
              <a:xfrm>
                <a:off x="2331458" y="3047352"/>
                <a:ext cx="8405952" cy="487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𝐺𝑚</m:t>
                        </m:r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dirty="0"/>
                  <a:t> (rayon de Schwarzschild) joue un rôle particulier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B009812-22C3-CAE0-CB87-69F9C624B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458" y="3047352"/>
                <a:ext cx="8405952" cy="487249"/>
              </a:xfrm>
              <a:prstGeom prst="rect">
                <a:avLst/>
              </a:prstGeom>
              <a:blipFill>
                <a:blip r:embed="rId8"/>
                <a:stretch>
                  <a:fillRect l="-580" b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37357BEC-2A10-AD0E-7B01-3160767CB93A}"/>
              </a:ext>
            </a:extLst>
          </p:cNvPr>
          <p:cNvSpPr txBox="1"/>
          <p:nvPr/>
        </p:nvSpPr>
        <p:spPr>
          <a:xfrm>
            <a:off x="7800975" y="291684"/>
            <a:ext cx="333214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ralentissement des horloges</a:t>
            </a:r>
          </a:p>
        </p:txBody>
      </p:sp>
    </p:spTree>
    <p:extLst>
      <p:ext uri="{BB962C8B-B14F-4D97-AF65-F5344CB8AC3E}">
        <p14:creationId xmlns:p14="http://schemas.microsoft.com/office/powerpoint/2010/main" val="6336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52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31329" y="2666718"/>
            <a:ext cx="5049119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2 corrections relativistes par rapport aux horloges terrestres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Retard </a:t>
            </a:r>
            <a:r>
              <a:rPr lang="fr-FR" sz="1400" dirty="0">
                <a:solidFill>
                  <a:prstClr val="black"/>
                </a:solidFill>
                <a:latin typeface="Century Gothic" panose="020B0502020202020204"/>
              </a:rPr>
              <a:t>(mouvement des satellites)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Avance : densité d’énergie plus faible dans l’espace qu’au niveau de la Terre</a:t>
            </a:r>
          </a:p>
          <a:p>
            <a:pPr>
              <a:defRPr/>
            </a:pPr>
            <a:r>
              <a:rPr lang="fr-FR" sz="1600" dirty="0">
                <a:latin typeface="Century Gothic" panose="020B0502020202020204"/>
              </a:rPr>
              <a:t>Au bilan 37 </a:t>
            </a:r>
            <a:r>
              <a:rPr lang="el-GR" sz="1600" dirty="0">
                <a:latin typeface="Century Gothic" panose="020B0502020202020204"/>
              </a:rPr>
              <a:t>μ</a:t>
            </a:r>
            <a:r>
              <a:rPr lang="fr-FR" sz="1600" dirty="0">
                <a:latin typeface="Century Gothic" panose="020B0502020202020204"/>
              </a:rPr>
              <a:t>s/ jour, une dérive de 10 km environ par jour</a:t>
            </a:r>
            <a:endParaRPr lang="en-GB" sz="1200" dirty="0">
              <a:latin typeface="Century Gothic" panose="020B0502020202020204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39435" y="1096531"/>
            <a:ext cx="405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Le GPS (Global </a:t>
            </a:r>
            <a:r>
              <a:rPr lang="fr-FR" sz="1600" dirty="0" err="1">
                <a:solidFill>
                  <a:prstClr val="black"/>
                </a:solidFill>
                <a:latin typeface="Century Gothic" panose="020B0502020202020204"/>
              </a:rPr>
              <a:t>positioning</a:t>
            </a: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 system</a:t>
            </a:r>
            <a:r>
              <a:rPr lang="fr-FR" dirty="0">
                <a:solidFill>
                  <a:prstClr val="black"/>
                </a:solidFill>
                <a:latin typeface="Century Gothic" panose="020B0502020202020204"/>
              </a:rPr>
              <a:t>)</a:t>
            </a:r>
            <a:endParaRPr lang="en-GB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2144764"/>
            <a:ext cx="2286000" cy="18288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273289" y="4043076"/>
            <a:ext cx="245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000" dirty="0">
                <a:solidFill>
                  <a:srgbClr val="002060"/>
                </a:solidFill>
                <a:latin typeface="Century Gothic" panose="020B0502020202020204"/>
              </a:rPr>
              <a:t>Système de positionnement par satellites</a:t>
            </a:r>
            <a:r>
              <a:rPr lang="fr-FR" sz="8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</a:p>
          <a:p>
            <a:pPr>
              <a:defRPr/>
            </a:pPr>
            <a:r>
              <a:rPr lang="fr-FR" sz="800" dirty="0" err="1">
                <a:solidFill>
                  <a:prstClr val="black"/>
                </a:solidFill>
                <a:latin typeface="Century Gothic" panose="020B0502020202020204"/>
              </a:rPr>
              <a:t>Wikipedia</a:t>
            </a:r>
            <a:r>
              <a:rPr lang="fr-FR" sz="800" dirty="0">
                <a:solidFill>
                  <a:prstClr val="black"/>
                </a:solidFill>
                <a:latin typeface="Century Gothic" panose="020B0502020202020204"/>
              </a:rPr>
              <a:t> – Domaine public</a:t>
            </a:r>
            <a:endParaRPr lang="en-GB" sz="1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1D0C8B-61C0-489F-8BCB-D84DD4612EA3}"/>
              </a:ext>
            </a:extLst>
          </p:cNvPr>
          <p:cNvSpPr txBox="1"/>
          <p:nvPr/>
        </p:nvSpPr>
        <p:spPr>
          <a:xfrm>
            <a:off x="2333790" y="4970988"/>
            <a:ext cx="8570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centre de la Terre est plus jeune de 2 ans que sa surface </a:t>
            </a:r>
          </a:p>
          <a:p>
            <a:r>
              <a:rPr lang="fr-FR" sz="1200" i="1" dirty="0"/>
              <a:t>(et votre tête plus vieille –un peu- que vos pieds, si vous passez plus de temps debout que couché…)</a:t>
            </a:r>
            <a:endParaRPr lang="en-GB" sz="16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C2B610-5C50-5A30-E976-E17EB57BB4A6}"/>
              </a:ext>
            </a:extLst>
          </p:cNvPr>
          <p:cNvSpPr txBox="1"/>
          <p:nvPr/>
        </p:nvSpPr>
        <p:spPr>
          <a:xfrm>
            <a:off x="7602611" y="291684"/>
            <a:ext cx="333214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ralentissement des horloges</a:t>
            </a:r>
          </a:p>
        </p:txBody>
      </p:sp>
      <p:pic>
        <p:nvPicPr>
          <p:cNvPr id="9" name="Image 8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E9B5C321-0C79-E697-3D5F-DF922EAD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15" t="9190" r="17239" b="26667"/>
          <a:stretch>
            <a:fillRect/>
          </a:stretch>
        </p:blipFill>
        <p:spPr>
          <a:xfrm>
            <a:off x="6939642" y="919237"/>
            <a:ext cx="2391459" cy="15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3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1" grpId="0"/>
      <p:bldP spid="13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B242BF-2EB6-445A-A95E-77A1FAC5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59E683-0E3E-4C22-B01D-CCD23AC6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2" y="6130437"/>
            <a:ext cx="7619999" cy="365125"/>
          </a:xfrm>
        </p:spPr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6E91F-4DDC-4182-83BC-D0C00F15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53</a:t>
            </a:fld>
            <a:endParaRPr lang="en-GB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25A66BF-895B-46D3-88FA-D726E596B1BF}"/>
              </a:ext>
            </a:extLst>
          </p:cNvPr>
          <p:cNvGrpSpPr/>
          <p:nvPr/>
        </p:nvGrpSpPr>
        <p:grpSpPr>
          <a:xfrm>
            <a:off x="2172833" y="1297119"/>
            <a:ext cx="8935770" cy="4125907"/>
            <a:chOff x="2752647" y="1297119"/>
            <a:chExt cx="8011885" cy="425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6BFD68-62DA-4D34-9A13-54CCBDCE5B40}"/>
                    </a:ext>
                  </a:extLst>
                </p:cNvPr>
                <p:cNvSpPr/>
                <p:nvPr/>
              </p:nvSpPr>
              <p:spPr>
                <a:xfrm>
                  <a:off x="2752647" y="1297119"/>
                  <a:ext cx="8011885" cy="4256999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Que se passe-t-il si </a:t>
                  </a:r>
                  <a:r>
                    <a:rPr lang="fr-FR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𝑟→𝑟</a:t>
                  </a:r>
                  <a:r>
                    <a:rPr lang="fr-FR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𝑠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?</a:t>
                  </a: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r>
                    <a:rPr lang="fr-FR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Singularité dans la métrique ?</a:t>
                  </a: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r>
                    <a:rPr lang="fr-FR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Les horloges ralentissent indéfiniment en se rapprochant de la limite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fr-FR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 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(pour un observateur lointain) :</a:t>
                  </a:r>
                  <a:endParaRPr lang="fr-FR" dirty="0">
                    <a:solidFill>
                      <a:srgbClr val="000000"/>
                    </a:solidFill>
                    <a:latin typeface="Century Gothic" panose="020B0502020202020204" pitchFamily="34" charset="0"/>
                  </a:endParaRPr>
                </a:p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F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f>
                              <m:fPr>
                                <m:ctrlPr>
                                  <a:rPr lang="fr-F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Si  r 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 </a:t>
                  </a:r>
                  <a:r>
                    <a:rPr lang="fr-FR" dirty="0" err="1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r</a:t>
                  </a:r>
                  <a:r>
                    <a:rPr lang="fr-FR" baseline="-25000" dirty="0" err="1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s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  </a:t>
                  </a:r>
                  <a:r>
                    <a:rPr lang="fr-FR" dirty="0"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alors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  <a:sym typeface="Wingdings" panose="05000000000000000000" pitchFamily="2" charset="2"/>
                    </a:rPr>
                    <a:t> </a:t>
                  </a:r>
                  <a:r>
                    <a:rPr lang="fr-FR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𝑡</a:t>
                  </a:r>
                  <a:r>
                    <a:rPr lang="fr-FR" sz="1300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0</a:t>
                  </a:r>
                  <a:r>
                    <a:rPr lang="fr-FR" dirty="0">
                      <a:solidFill>
                        <a:srgbClr val="FF0000"/>
                      </a:solidFill>
                      <a:latin typeface="Wingdings" panose="05000000000000000000" pitchFamily="2" charset="2"/>
                    </a:rPr>
                    <a:t></a:t>
                  </a:r>
                  <a:r>
                    <a:rPr lang="fr-FR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0</a:t>
                  </a:r>
                </a:p>
                <a:p>
                  <a:r>
                    <a:rPr lang="fr-FR" sz="14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𝑟</a:t>
                  </a:r>
                  <a:r>
                    <a:rPr lang="fr-FR" sz="1400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𝑠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est </a:t>
                  </a:r>
                  <a:r>
                    <a:rPr lang="fr-FR" sz="14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l’horizon</a:t>
                  </a:r>
                  <a:r>
                    <a:rPr lang="fr-FR" sz="1400" dirty="0">
                      <a:solidFill>
                        <a:srgbClr val="000000"/>
                      </a:solidFill>
                      <a:latin typeface="Century Gothic" panose="020B0502020202020204" pitchFamily="34" charset="0"/>
                    </a:rPr>
                    <a:t> des évènements</a:t>
                  </a:r>
                  <a:endParaRPr lang="fr-FR" sz="1400" dirty="0">
                    <a:solidFill>
                      <a:srgbClr val="FF0000"/>
                    </a:solidFill>
                  </a:endParaRPr>
                </a:p>
                <a:p>
                  <a:pPr algn="ctr"/>
                  <a:endParaRPr lang="fr-FR" dirty="0">
                    <a:solidFill>
                      <a:srgbClr val="FF0000"/>
                    </a:solidFill>
                    <a:latin typeface="Century Gothic" panose="020B0502020202020204" pitchFamily="34" charset="0"/>
                  </a:endParaRPr>
                </a:p>
                <a:p>
                  <a:r>
                    <a:rPr lang="fr-FR" sz="1400" dirty="0">
                      <a:latin typeface="Century Gothic" panose="020B0502020202020204" pitchFamily="34" charset="0"/>
                    </a:rPr>
                    <a:t>À des distances proches du rayon de Schwarzschild 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𝑟</a:t>
                  </a:r>
                  <a:r>
                    <a:rPr lang="fr-FR" sz="1600" baseline="-250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𝑠</a:t>
                  </a:r>
                  <a:r>
                    <a:rPr lang="fr-FR" sz="1400" dirty="0">
                      <a:latin typeface="Century Gothic" panose="020B0502020202020204" pitchFamily="34" charset="0"/>
                    </a:rPr>
                    <a:t>, le </a:t>
                  </a:r>
                  <a:r>
                    <a:rPr lang="fr-FR" sz="14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temps se fige </a:t>
                  </a:r>
                  <a:r>
                    <a:rPr lang="fr-FR" sz="1400" dirty="0">
                      <a:latin typeface="Century Gothic" panose="020B0502020202020204" pitchFamily="34" charset="0"/>
                    </a:rPr>
                    <a:t>(pour un observateur extérieur), la courbure de l’espace est infinie (</a:t>
                  </a:r>
                  <a:r>
                    <a:rPr lang="fr-FR" sz="1400" dirty="0">
                      <a:solidFill>
                        <a:srgbClr val="FF0000"/>
                      </a:solidFill>
                      <a:latin typeface="Century Gothic" panose="020B0502020202020204" pitchFamily="34" charset="0"/>
                    </a:rPr>
                    <a:t>rayon de courbure infiniment petit</a:t>
                  </a:r>
                  <a:r>
                    <a:rPr lang="fr-FR" sz="1400" dirty="0">
                      <a:latin typeface="Century Gothic" panose="020B0502020202020204" pitchFamily="34" charset="0"/>
                    </a:rPr>
                    <a:t>).</a:t>
                  </a: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AD6BFD68-62DA-4D34-9A13-54CCBDCE5B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2647" y="1297119"/>
                  <a:ext cx="8011885" cy="4256999"/>
                </a:xfrm>
                <a:prstGeom prst="rect">
                  <a:avLst/>
                </a:prstGeom>
                <a:blipFill>
                  <a:blip r:embed="rId2"/>
                  <a:stretch>
                    <a:fillRect l="-477" t="-736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91A37F16-38DD-496A-A308-780C5943F886}"/>
                    </a:ext>
                  </a:extLst>
                </p:cNvPr>
                <p:cNvSpPr txBox="1"/>
                <p:nvPr/>
              </p:nvSpPr>
              <p:spPr>
                <a:xfrm>
                  <a:off x="5122664" y="2331072"/>
                  <a:ext cx="3271852" cy="733278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fr-FR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" name="ZoneTexte 6">
                  <a:extLst>
                    <a:ext uri="{FF2B5EF4-FFF2-40B4-BE49-F238E27FC236}">
                      <a16:creationId xmlns:a16="http://schemas.microsoft.com/office/drawing/2014/main" id="{91A37F16-38DD-496A-A308-780C5943F8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2664" y="2331072"/>
                  <a:ext cx="3271852" cy="733278"/>
                </a:xfrm>
                <a:prstGeom prst="rect">
                  <a:avLst/>
                </a:prstGeom>
                <a:blipFill>
                  <a:blip r:embed="rId3"/>
                  <a:stretch>
                    <a:fillRect b="-168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E60146F7-32EC-FE67-A7DE-299A63C70C19}"/>
              </a:ext>
            </a:extLst>
          </p:cNvPr>
          <p:cNvSpPr txBox="1"/>
          <p:nvPr/>
        </p:nvSpPr>
        <p:spPr>
          <a:xfrm>
            <a:off x="7776461" y="357167"/>
            <a:ext cx="333214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limite de Schwarzschild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99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8FB88-5E2D-3A84-CCC3-ECE8C374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BFD774-12AE-6CEE-95FA-A05C4BAD4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C27FBB-95F8-607E-2C57-D22A2BE9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E5148D-0CE2-B625-1752-1D93060A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54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2CE99E-1CF7-7DC3-198F-5D2F62FE92BE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E7AF24-C08B-138F-8337-E0D934D039A3}"/>
              </a:ext>
            </a:extLst>
          </p:cNvPr>
          <p:cNvSpPr txBox="1"/>
          <p:nvPr/>
        </p:nvSpPr>
        <p:spPr>
          <a:xfrm>
            <a:off x="2272420" y="999241"/>
            <a:ext cx="8501204" cy="5016758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Par rapport au modèle fixiste </a:t>
            </a:r>
            <a:r>
              <a:rPr lang="fr-FR" sz="1600" dirty="0" err="1">
                <a:solidFill>
                  <a:srgbClr val="002060"/>
                </a:solidFill>
                <a:latin typeface="Century Gothic" panose="020B0502020202020204"/>
              </a:rPr>
              <a:t>géocentré</a:t>
            </a: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</a:rPr>
              <a:t>Principe d’équivalence : masse gravitationnelle et masse inertielle sont identiques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Relativité galiléenne: les lois physiques sont identiques dans des référentiels inertiels : pas de référentiel absolu, temps universel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La relativité restreinte est la conséquence de la constance de la vitesse de la lumière dans tous les référentiels galiléens </a:t>
            </a:r>
            <a:r>
              <a:rPr lang="fr-FR" sz="1600" dirty="0">
                <a:solidFill>
                  <a:srgbClr val="002060"/>
                </a:solidFill>
                <a:latin typeface="Century Gothic" panose="020B0502020202020204"/>
                <a:sym typeface="Wingdings" panose="05000000000000000000" pitchFamily="2" charset="2"/>
              </a:rPr>
              <a:t> </a:t>
            </a: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 ralentissement des horloges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La loi d’addition des vitesses galiléenne est modifiée: la vitesse de la lumière est une limite absolue.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L’écoulement du temps dépend du référentiel : les horloges des référentiels en mouvement ralentissent pour un observateur extérieur. Le Temps absolu n’existe pas.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Conséquences : Effet Doppler sur la lumière ; équivalence masse-énergie: E=mc</a:t>
            </a:r>
            <a:r>
              <a:rPr lang="fr-FR" sz="1600" baseline="30000" dirty="0">
                <a:solidFill>
                  <a:srgbClr val="002060"/>
                </a:solidFill>
                <a:latin typeface="Century Gothic" panose="020B0502020202020204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  <a:latin typeface="Century Gothic" panose="020B0502020202020204"/>
              </a:rPr>
              <a:t>Dans un espace courbe, la lumière suit les géodésiques de l’espace, elle ne se propage pas en ligne droite.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</a:rPr>
              <a:t>Les phénomènes physiques se produisent dans un espace-temps (à 4 dimensions) courbé localement par l’énergie. Cette courbure est l’origine de la gravité.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2060"/>
                </a:solidFill>
              </a:rPr>
              <a:t>La courbure est calculable au voisinage d’un corps pesant et rend compte de phénomènes comme les lentilles gravitationnelles, le ralentissement des horloges et les trous noirs.</a:t>
            </a:r>
          </a:p>
        </p:txBody>
      </p:sp>
    </p:spTree>
    <p:extLst>
      <p:ext uri="{BB962C8B-B14F-4D97-AF65-F5344CB8AC3E}">
        <p14:creationId xmlns:p14="http://schemas.microsoft.com/office/powerpoint/2010/main" val="2064904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AB87ED-265B-443E-84AF-6202233D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98935E-E978-449D-841E-69CCD95B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55</a:t>
            </a:fld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AEF472-55BE-4444-A8F4-0F5DCC2D38EB}"/>
              </a:ext>
            </a:extLst>
          </p:cNvPr>
          <p:cNvSpPr txBox="1"/>
          <p:nvPr/>
        </p:nvSpPr>
        <p:spPr>
          <a:xfrm>
            <a:off x="2709168" y="1254935"/>
            <a:ext cx="7324928" cy="369332"/>
          </a:xfrm>
          <a:custGeom>
            <a:avLst/>
            <a:gdLst>
              <a:gd name="csX0" fmla="*/ 0 w 7324928"/>
              <a:gd name="csY0" fmla="*/ 0 h 369332"/>
              <a:gd name="csX1" fmla="*/ 416957 w 7324928"/>
              <a:gd name="csY1" fmla="*/ 0 h 369332"/>
              <a:gd name="csX2" fmla="*/ 907164 w 7324928"/>
              <a:gd name="csY2" fmla="*/ 0 h 369332"/>
              <a:gd name="csX3" fmla="*/ 1543869 w 7324928"/>
              <a:gd name="csY3" fmla="*/ 0 h 369332"/>
              <a:gd name="csX4" fmla="*/ 2180575 w 7324928"/>
              <a:gd name="csY4" fmla="*/ 0 h 369332"/>
              <a:gd name="csX5" fmla="*/ 2817280 w 7324928"/>
              <a:gd name="csY5" fmla="*/ 0 h 369332"/>
              <a:gd name="csX6" fmla="*/ 3380736 w 7324928"/>
              <a:gd name="csY6" fmla="*/ 0 h 369332"/>
              <a:gd name="csX7" fmla="*/ 3724444 w 7324928"/>
              <a:gd name="csY7" fmla="*/ 0 h 369332"/>
              <a:gd name="csX8" fmla="*/ 4434399 w 7324928"/>
              <a:gd name="csY8" fmla="*/ 0 h 369332"/>
              <a:gd name="csX9" fmla="*/ 4924605 w 7324928"/>
              <a:gd name="csY9" fmla="*/ 0 h 369332"/>
              <a:gd name="csX10" fmla="*/ 5414812 w 7324928"/>
              <a:gd name="csY10" fmla="*/ 0 h 369332"/>
              <a:gd name="csX11" fmla="*/ 5758520 w 7324928"/>
              <a:gd name="csY11" fmla="*/ 0 h 369332"/>
              <a:gd name="csX12" fmla="*/ 6102228 w 7324928"/>
              <a:gd name="csY12" fmla="*/ 0 h 369332"/>
              <a:gd name="csX13" fmla="*/ 6519186 w 7324928"/>
              <a:gd name="csY13" fmla="*/ 0 h 369332"/>
              <a:gd name="csX14" fmla="*/ 7324928 w 7324928"/>
              <a:gd name="csY14" fmla="*/ 0 h 369332"/>
              <a:gd name="csX15" fmla="*/ 7324928 w 7324928"/>
              <a:gd name="csY15" fmla="*/ 369332 h 369332"/>
              <a:gd name="csX16" fmla="*/ 6907971 w 7324928"/>
              <a:gd name="csY16" fmla="*/ 369332 h 369332"/>
              <a:gd name="csX17" fmla="*/ 6271265 w 7324928"/>
              <a:gd name="csY17" fmla="*/ 369332 h 369332"/>
              <a:gd name="csX18" fmla="*/ 5854308 w 7324928"/>
              <a:gd name="csY18" fmla="*/ 369332 h 369332"/>
              <a:gd name="csX19" fmla="*/ 5144353 w 7324928"/>
              <a:gd name="csY19" fmla="*/ 369332 h 369332"/>
              <a:gd name="csX20" fmla="*/ 4654147 w 7324928"/>
              <a:gd name="csY20" fmla="*/ 369332 h 369332"/>
              <a:gd name="csX21" fmla="*/ 4163940 w 7324928"/>
              <a:gd name="csY21" fmla="*/ 369332 h 369332"/>
              <a:gd name="csX22" fmla="*/ 3820232 w 7324928"/>
              <a:gd name="csY22" fmla="*/ 369332 h 369332"/>
              <a:gd name="csX23" fmla="*/ 3476524 w 7324928"/>
              <a:gd name="csY23" fmla="*/ 369332 h 369332"/>
              <a:gd name="csX24" fmla="*/ 2766569 w 7324928"/>
              <a:gd name="csY24" fmla="*/ 369332 h 369332"/>
              <a:gd name="csX25" fmla="*/ 2056614 w 7324928"/>
              <a:gd name="csY25" fmla="*/ 369332 h 369332"/>
              <a:gd name="csX26" fmla="*/ 1566408 w 7324928"/>
              <a:gd name="csY26" fmla="*/ 369332 h 369332"/>
              <a:gd name="csX27" fmla="*/ 1222700 w 7324928"/>
              <a:gd name="csY27" fmla="*/ 369332 h 369332"/>
              <a:gd name="csX28" fmla="*/ 878991 w 7324928"/>
              <a:gd name="csY28" fmla="*/ 369332 h 369332"/>
              <a:gd name="csX29" fmla="*/ 535283 w 7324928"/>
              <a:gd name="csY29" fmla="*/ 369332 h 369332"/>
              <a:gd name="csX30" fmla="*/ 0 w 7324928"/>
              <a:gd name="csY30" fmla="*/ 369332 h 369332"/>
              <a:gd name="csX31" fmla="*/ 0 w 7324928"/>
              <a:gd name="csY31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7324928" h="369332" extrusionOk="0">
                <a:moveTo>
                  <a:pt x="0" y="0"/>
                </a:moveTo>
                <a:cubicBezTo>
                  <a:pt x="178741" y="-18220"/>
                  <a:pt x="246816" y="36461"/>
                  <a:pt x="416957" y="0"/>
                </a:cubicBezTo>
                <a:cubicBezTo>
                  <a:pt x="587098" y="-36461"/>
                  <a:pt x="783169" y="5604"/>
                  <a:pt x="907164" y="0"/>
                </a:cubicBezTo>
                <a:cubicBezTo>
                  <a:pt x="1031159" y="-5604"/>
                  <a:pt x="1308976" y="9229"/>
                  <a:pt x="1543869" y="0"/>
                </a:cubicBezTo>
                <a:cubicBezTo>
                  <a:pt x="1778763" y="-9229"/>
                  <a:pt x="1997562" y="11387"/>
                  <a:pt x="2180575" y="0"/>
                </a:cubicBezTo>
                <a:cubicBezTo>
                  <a:pt x="2363588" y="-11387"/>
                  <a:pt x="2610155" y="2224"/>
                  <a:pt x="2817280" y="0"/>
                </a:cubicBezTo>
                <a:cubicBezTo>
                  <a:pt x="3024406" y="-2224"/>
                  <a:pt x="3216358" y="33024"/>
                  <a:pt x="3380736" y="0"/>
                </a:cubicBezTo>
                <a:cubicBezTo>
                  <a:pt x="3545114" y="-33024"/>
                  <a:pt x="3654989" y="27925"/>
                  <a:pt x="3724444" y="0"/>
                </a:cubicBezTo>
                <a:cubicBezTo>
                  <a:pt x="3793899" y="-27925"/>
                  <a:pt x="4201225" y="27826"/>
                  <a:pt x="4434399" y="0"/>
                </a:cubicBezTo>
                <a:cubicBezTo>
                  <a:pt x="4667573" y="-27826"/>
                  <a:pt x="4737662" y="9301"/>
                  <a:pt x="4924605" y="0"/>
                </a:cubicBezTo>
                <a:cubicBezTo>
                  <a:pt x="5111548" y="-9301"/>
                  <a:pt x="5190827" y="25380"/>
                  <a:pt x="5414812" y="0"/>
                </a:cubicBezTo>
                <a:cubicBezTo>
                  <a:pt x="5638797" y="-25380"/>
                  <a:pt x="5650570" y="18013"/>
                  <a:pt x="5758520" y="0"/>
                </a:cubicBezTo>
                <a:cubicBezTo>
                  <a:pt x="5866470" y="-18013"/>
                  <a:pt x="6031486" y="18301"/>
                  <a:pt x="6102228" y="0"/>
                </a:cubicBezTo>
                <a:cubicBezTo>
                  <a:pt x="6172970" y="-18301"/>
                  <a:pt x="6409160" y="5052"/>
                  <a:pt x="6519186" y="0"/>
                </a:cubicBezTo>
                <a:cubicBezTo>
                  <a:pt x="6629212" y="-5052"/>
                  <a:pt x="7050742" y="34974"/>
                  <a:pt x="7324928" y="0"/>
                </a:cubicBezTo>
                <a:cubicBezTo>
                  <a:pt x="7333041" y="182354"/>
                  <a:pt x="7322267" y="227005"/>
                  <a:pt x="7324928" y="369332"/>
                </a:cubicBezTo>
                <a:cubicBezTo>
                  <a:pt x="7180273" y="413953"/>
                  <a:pt x="7084879" y="356812"/>
                  <a:pt x="6907971" y="369332"/>
                </a:cubicBezTo>
                <a:cubicBezTo>
                  <a:pt x="6731063" y="381852"/>
                  <a:pt x="6488639" y="293960"/>
                  <a:pt x="6271265" y="369332"/>
                </a:cubicBezTo>
                <a:cubicBezTo>
                  <a:pt x="6053891" y="444704"/>
                  <a:pt x="5955582" y="358155"/>
                  <a:pt x="5854308" y="369332"/>
                </a:cubicBezTo>
                <a:cubicBezTo>
                  <a:pt x="5753034" y="380509"/>
                  <a:pt x="5392814" y="297600"/>
                  <a:pt x="5144353" y="369332"/>
                </a:cubicBezTo>
                <a:cubicBezTo>
                  <a:pt x="4895892" y="441064"/>
                  <a:pt x="4826971" y="323167"/>
                  <a:pt x="4654147" y="369332"/>
                </a:cubicBezTo>
                <a:cubicBezTo>
                  <a:pt x="4481323" y="415497"/>
                  <a:pt x="4332806" y="364802"/>
                  <a:pt x="4163940" y="369332"/>
                </a:cubicBezTo>
                <a:cubicBezTo>
                  <a:pt x="3995074" y="373862"/>
                  <a:pt x="3891731" y="331670"/>
                  <a:pt x="3820232" y="369332"/>
                </a:cubicBezTo>
                <a:cubicBezTo>
                  <a:pt x="3748733" y="406994"/>
                  <a:pt x="3642765" y="329723"/>
                  <a:pt x="3476524" y="369332"/>
                </a:cubicBezTo>
                <a:cubicBezTo>
                  <a:pt x="3310283" y="408941"/>
                  <a:pt x="2932675" y="324875"/>
                  <a:pt x="2766569" y="369332"/>
                </a:cubicBezTo>
                <a:cubicBezTo>
                  <a:pt x="2600464" y="413789"/>
                  <a:pt x="2288454" y="317952"/>
                  <a:pt x="2056614" y="369332"/>
                </a:cubicBezTo>
                <a:cubicBezTo>
                  <a:pt x="1824775" y="420712"/>
                  <a:pt x="1764043" y="321366"/>
                  <a:pt x="1566408" y="369332"/>
                </a:cubicBezTo>
                <a:cubicBezTo>
                  <a:pt x="1368773" y="417298"/>
                  <a:pt x="1388576" y="357124"/>
                  <a:pt x="1222700" y="369332"/>
                </a:cubicBezTo>
                <a:cubicBezTo>
                  <a:pt x="1056824" y="381540"/>
                  <a:pt x="957402" y="358587"/>
                  <a:pt x="878991" y="369332"/>
                </a:cubicBezTo>
                <a:cubicBezTo>
                  <a:pt x="800580" y="380077"/>
                  <a:pt x="694004" y="343664"/>
                  <a:pt x="535283" y="369332"/>
                </a:cubicBezTo>
                <a:cubicBezTo>
                  <a:pt x="376562" y="395000"/>
                  <a:pt x="242139" y="366371"/>
                  <a:pt x="0" y="369332"/>
                </a:cubicBezTo>
                <a:cubicBezTo>
                  <a:pt x="-38680" y="197506"/>
                  <a:pt x="29431" y="118159"/>
                  <a:pt x="0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1528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dirty="0"/>
              <a:t>Et notre Univers dans tout çà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D3D584-4EA7-4E0E-A430-B5EDF353492E}"/>
              </a:ext>
            </a:extLst>
          </p:cNvPr>
          <p:cNvSpPr txBox="1"/>
          <p:nvPr/>
        </p:nvSpPr>
        <p:spPr>
          <a:xfrm>
            <a:off x="2709168" y="2258684"/>
            <a:ext cx="530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vidéo conférences sur la chaîne YouTube : </a:t>
            </a:r>
            <a:r>
              <a:rPr lang="fr-FR" sz="1600" dirty="0">
                <a:solidFill>
                  <a:srgbClr val="FF0000"/>
                </a:solidFill>
              </a:rPr>
              <a:t>la Science de Bernie – Saison 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2706F2-15BA-4A97-84C4-3ACFD93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597" y="4814132"/>
            <a:ext cx="2453989" cy="70674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21C7EAD-F763-4147-9D92-1E9F4D4C627D}"/>
              </a:ext>
            </a:extLst>
          </p:cNvPr>
          <p:cNvSpPr txBox="1"/>
          <p:nvPr/>
        </p:nvSpPr>
        <p:spPr>
          <a:xfrm>
            <a:off x="2709168" y="4936106"/>
            <a:ext cx="4877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Mon blog </a:t>
            </a:r>
            <a:r>
              <a:rPr lang="fr-FR" sz="1600" dirty="0">
                <a:hlinkClick r:id="rId3"/>
              </a:rPr>
              <a:t>https://un-peu-de-physique.fr/</a:t>
            </a:r>
            <a:r>
              <a:rPr lang="fr-FR" sz="1600" dirty="0"/>
              <a:t> </a:t>
            </a:r>
          </a:p>
          <a:p>
            <a:r>
              <a:rPr lang="fr-FR" sz="1600" dirty="0"/>
              <a:t>Des cours, des ressources…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6846E0-39B1-4785-9C4C-30ED3172F59C}"/>
              </a:ext>
            </a:extLst>
          </p:cNvPr>
          <p:cNvSpPr txBox="1"/>
          <p:nvPr/>
        </p:nvSpPr>
        <p:spPr>
          <a:xfrm>
            <a:off x="8157171" y="357065"/>
            <a:ext cx="324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2 infinis</a:t>
            </a:r>
          </a:p>
        </p:txBody>
      </p:sp>
      <p:pic>
        <p:nvPicPr>
          <p:cNvPr id="16" name="Image 15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759C7204-AF81-408B-82A3-6087B3E2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530" y="2119963"/>
            <a:ext cx="1300603" cy="13006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F047A7-E93C-2C3C-509B-9C863EDF2DE7}"/>
              </a:ext>
            </a:extLst>
          </p:cNvPr>
          <p:cNvSpPr txBox="1"/>
          <p:nvPr/>
        </p:nvSpPr>
        <p:spPr>
          <a:xfrm>
            <a:off x="4429089" y="3619490"/>
            <a:ext cx="29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Des podcasts sur Spotify</a:t>
            </a:r>
          </a:p>
          <a:p>
            <a:r>
              <a:rPr lang="fr-FR" sz="1600" dirty="0">
                <a:hlinkClick r:id="rId5"/>
              </a:rPr>
              <a:t>La science de Bernie </a:t>
            </a:r>
            <a:endParaRPr lang="fr-FR" sz="1600" dirty="0"/>
          </a:p>
        </p:txBody>
      </p:sp>
      <p:pic>
        <p:nvPicPr>
          <p:cNvPr id="13" name="Image 12" descr="Une image contenant habits, personne, dessin, croquis&#10;&#10;Description générée automatiquement">
            <a:extLst>
              <a:ext uri="{FF2B5EF4-FFF2-40B4-BE49-F238E27FC236}">
                <a16:creationId xmlns:a16="http://schemas.microsoft.com/office/drawing/2014/main" id="{531500BB-E1F3-813C-91BB-FC6283562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68" y="3050133"/>
            <a:ext cx="1624267" cy="16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7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6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89212" y="980807"/>
            <a:ext cx="784038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</a:t>
            </a: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 : quantité de matière, se mesure en kg</a:t>
            </a:r>
          </a:p>
          <a:p>
            <a:pPr>
              <a:defRPr/>
            </a:pPr>
            <a:r>
              <a:rPr lang="fr-FR" sz="1600" dirty="0">
                <a:solidFill>
                  <a:srgbClr val="FF0000"/>
                </a:solidFill>
              </a:rPr>
              <a:t>Poids</a:t>
            </a:r>
            <a:r>
              <a:rPr lang="fr-FR" sz="1600" dirty="0">
                <a:solidFill>
                  <a:prstClr val="black"/>
                </a:solidFill>
              </a:rPr>
              <a:t> : attraction d’une masse par la Terre (la Lune, etc.)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453238" y="3534788"/>
            <a:ext cx="582264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Un appareil mesure la </a:t>
            </a: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</a:t>
            </a:r>
            <a:r>
              <a:rPr lang="fr-FR" sz="1600" dirty="0">
                <a:solidFill>
                  <a:prstClr val="black"/>
                </a:solidFill>
                <a:latin typeface="Century Gothic" panose="020B0502020202020204"/>
              </a:rPr>
              <a:t> ; l’autre mesure le </a:t>
            </a: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poids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89214" y="3964547"/>
            <a:ext cx="777239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1400" dirty="0">
                <a:solidFill>
                  <a:prstClr val="black"/>
                </a:solidFill>
              </a:rPr>
              <a:t>L’un indiquera la </a:t>
            </a:r>
            <a:r>
              <a:rPr lang="fr-FR" sz="1400" dirty="0">
                <a:solidFill>
                  <a:srgbClr val="0070C0"/>
                </a:solidFill>
              </a:rPr>
              <a:t>même mesure partout sur la Terre ou sur la Lune</a:t>
            </a:r>
          </a:p>
          <a:p>
            <a:pPr lvl="0">
              <a:defRPr/>
            </a:pPr>
            <a:r>
              <a:rPr lang="fr-FR" sz="1400" dirty="0">
                <a:solidFill>
                  <a:prstClr val="black"/>
                </a:solidFill>
              </a:rPr>
              <a:t>L’autre aura des </a:t>
            </a:r>
            <a:r>
              <a:rPr lang="fr-FR" sz="1400" dirty="0">
                <a:solidFill>
                  <a:srgbClr val="0070C0"/>
                </a:solidFill>
              </a:rPr>
              <a:t>indications différentes à l’équateur ou au pôle Nord</a:t>
            </a:r>
            <a:r>
              <a:rPr lang="fr-FR" sz="1400" dirty="0">
                <a:solidFill>
                  <a:prstClr val="black"/>
                </a:solidFill>
              </a:rPr>
              <a:t>, et bien sûr sur la Lune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9BC56B-33A9-9E5B-59CC-E2FB5A49B7F1}"/>
              </a:ext>
            </a:extLst>
          </p:cNvPr>
          <p:cNvSpPr txBox="1"/>
          <p:nvPr/>
        </p:nvSpPr>
        <p:spPr>
          <a:xfrm>
            <a:off x="3264316" y="4822387"/>
            <a:ext cx="64901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prstClr val="black"/>
                </a:solidFill>
                <a:latin typeface="Century Gothic" panose="020B0502020202020204"/>
              </a:rPr>
              <a:t>Une masse de 1 kg </a:t>
            </a:r>
            <a:r>
              <a:rPr lang="fr-FR" sz="1200" dirty="0">
                <a:solidFill>
                  <a:srgbClr val="FF0000"/>
                </a:solidFill>
                <a:latin typeface="Century Gothic" panose="020B0502020202020204"/>
              </a:rPr>
              <a:t>pèsera</a:t>
            </a:r>
            <a:r>
              <a:rPr lang="fr-FR" sz="1200" dirty="0">
                <a:solidFill>
                  <a:prstClr val="black"/>
                </a:solidFill>
                <a:latin typeface="Century Gothic" panose="020B0502020202020204"/>
              </a:rPr>
              <a:t> (en Newtons)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  <a:latin typeface="Century Gothic" panose="020B0502020202020204"/>
              </a:rPr>
              <a:t>9,832 N aux pôles,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</a:rPr>
              <a:t>9,809 N à l’équateur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prstClr val="black"/>
                </a:solidFill>
              </a:rPr>
              <a:t>1,622 N sur la lune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085BF5-5C13-AB19-4CF4-E14471B56D34}"/>
              </a:ext>
            </a:extLst>
          </p:cNvPr>
          <p:cNvSpPr txBox="1"/>
          <p:nvPr/>
        </p:nvSpPr>
        <p:spPr>
          <a:xfrm>
            <a:off x="8505824" y="323290"/>
            <a:ext cx="264689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 et poids (1)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190AB2-93E0-3BEE-5970-C16EB054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238" y="1770057"/>
            <a:ext cx="1993639" cy="13282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EC2B9F9-F66E-A76D-6656-37EC95E953B2}"/>
              </a:ext>
            </a:extLst>
          </p:cNvPr>
          <p:cNvSpPr txBox="1"/>
          <p:nvPr/>
        </p:nvSpPr>
        <p:spPr>
          <a:xfrm>
            <a:off x="3453238" y="3100074"/>
            <a:ext cx="22420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Balance Roberval</a:t>
            </a:r>
          </a:p>
          <a:p>
            <a:r>
              <a:rPr lang="fr-FR" sz="800" dirty="0"/>
              <a:t>Wikipédia – by Cquoi CC BY-SA 4.0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492EB6-59D6-3841-3860-F873D3F274CF}"/>
              </a:ext>
            </a:extLst>
          </p:cNvPr>
          <p:cNvGrpSpPr/>
          <p:nvPr/>
        </p:nvGrpSpPr>
        <p:grpSpPr>
          <a:xfrm>
            <a:off x="7400996" y="1867511"/>
            <a:ext cx="2013088" cy="1695243"/>
            <a:chOff x="7400996" y="1867511"/>
            <a:chExt cx="2013088" cy="169524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996" y="1867511"/>
              <a:ext cx="2013088" cy="133961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7D04B4-88A3-03EC-B92C-F1D88BBD301B}"/>
                </a:ext>
              </a:extLst>
            </p:cNvPr>
            <p:cNvSpPr txBox="1"/>
            <p:nvPr/>
          </p:nvSpPr>
          <p:spPr>
            <a:xfrm>
              <a:off x="7432832" y="3147256"/>
              <a:ext cx="194941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2060"/>
                  </a:solidFill>
                </a:rPr>
                <a:t>Balance électronique </a:t>
              </a:r>
              <a:r>
                <a:rPr lang="fr-FR" sz="1200" dirty="0"/>
                <a:t>– </a:t>
              </a:r>
              <a:r>
                <a:rPr lang="fr-FR" sz="800" dirty="0"/>
                <a:t>travail personnel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68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1" grpId="0" animBg="1"/>
      <p:bldP spid="1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234230" y="1275917"/>
            <a:ext cx="27324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Expérience de pensée</a:t>
            </a:r>
          </a:p>
          <a:p>
            <a:r>
              <a:rPr lang="fr-FR" sz="1200" dirty="0">
                <a:solidFill>
                  <a:srgbClr val="002060"/>
                </a:solidFill>
              </a:rPr>
              <a:t>Le chat – enfermé dans une boîte - se sent attiré vers le plancher et regarde tomber la pomme.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60892" y="3357010"/>
            <a:ext cx="830072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Les effets </a:t>
            </a:r>
            <a:r>
              <a:rPr lang="fr-FR" sz="1400" i="1" dirty="0">
                <a:solidFill>
                  <a:srgbClr val="FF0000"/>
                </a:solidFill>
              </a:rPr>
              <a:t>locaux</a:t>
            </a:r>
            <a:r>
              <a:rPr lang="fr-FR" sz="1400" dirty="0">
                <a:solidFill>
                  <a:srgbClr val="FF0000"/>
                </a:solidFill>
              </a:rPr>
              <a:t> de la gravitation et d'un référentiel accéléré pour l'observateur ne sont pas physiquement distinguables (Einstein)</a:t>
            </a:r>
            <a:r>
              <a:rPr lang="fr-FR" sz="1400" dirty="0"/>
              <a:t> : il y a équivalence </a:t>
            </a:r>
            <a:r>
              <a:rPr lang="fr-FR" sz="1400" i="1" dirty="0"/>
              <a:t>locale</a:t>
            </a:r>
            <a:r>
              <a:rPr lang="fr-FR" sz="1400" dirty="0"/>
              <a:t>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7C373A2-A4F4-8726-80AF-53208FEC1E35}"/>
              </a:ext>
            </a:extLst>
          </p:cNvPr>
          <p:cNvSpPr txBox="1"/>
          <p:nvPr/>
        </p:nvSpPr>
        <p:spPr>
          <a:xfrm>
            <a:off x="6628604" y="343482"/>
            <a:ext cx="447569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FF0000"/>
                </a:solidFill>
                <a:latin typeface="Century Gothic" panose="020B0502020202020204"/>
              </a:rPr>
              <a:t>Masse gravitationnelle et masse inertielle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796D350-A539-1657-D0CE-DDE4C2A57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211" y="1001454"/>
            <a:ext cx="3170214" cy="2063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F9D70B-2D0A-D29D-7E09-DFEE2A9C8C56}"/>
                  </a:ext>
                </a:extLst>
              </p:cNvPr>
              <p:cNvSpPr txBox="1"/>
              <p:nvPr/>
            </p:nvSpPr>
            <p:spPr>
              <a:xfrm>
                <a:off x="2060891" y="4172317"/>
                <a:ext cx="8339393" cy="11960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Équivalence</a:t>
                </a:r>
                <a:r>
                  <a:rPr lang="fr-FR" sz="1600" dirty="0"/>
                  <a:t> </a:t>
                </a:r>
                <a:r>
                  <a:rPr lang="fr-FR" sz="1600" dirty="0">
                    <a:solidFill>
                      <a:srgbClr val="0070C0"/>
                    </a:solidFill>
                  </a:rPr>
                  <a:t>masse inertielle </a:t>
                </a:r>
                <a:r>
                  <a:rPr lang="fr-FR" sz="16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 </a:t>
                </a:r>
                <a:r>
                  <a:rPr lang="fr-FR" sz="1600" dirty="0">
                    <a:solidFill>
                      <a:srgbClr val="0070C0"/>
                    </a:solidFill>
                  </a:rPr>
                  <a:t>masse gravitationnelle </a:t>
                </a:r>
                <a:r>
                  <a:rPr lang="fr-FR" sz="1200" dirty="0">
                    <a:sym typeface="Wingdings" panose="05000000000000000000" pitchFamily="2" charset="2"/>
                  </a:rPr>
                  <a:t>(Newton  XVIIème , Einstein 1905)</a:t>
                </a:r>
                <a:endParaRPr lang="fr-FR" sz="1600" dirty="0">
                  <a:solidFill>
                    <a:srgbClr val="0070C0"/>
                  </a:solidFill>
                </a:endParaRPr>
              </a:p>
              <a:p>
                <a:r>
                  <a:rPr lang="fr-FR" sz="16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					</a:t>
                </a:r>
                <a:endParaRPr lang="fr-FR" sz="1200" dirty="0"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1600" b="0" dirty="0">
                    <a:sym typeface="Wingdings" panose="05000000000000000000" pitchFamily="2" charset="2"/>
                  </a:rPr>
                  <a:t>Gravitation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𝐹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𝑔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num>
                      <m:den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𝑑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sz="1600" b="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ctr"/>
                <a:r>
                  <a:rPr lang="fr-FR" sz="1600" dirty="0">
                    <a:sym typeface="Wingdings" panose="05000000000000000000" pitchFamily="2" charset="2"/>
                  </a:rPr>
                  <a:t>Inertie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EF9D70B-2D0A-D29D-7E09-DFEE2A9C8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891" y="4172317"/>
                <a:ext cx="8339393" cy="1196033"/>
              </a:xfrm>
              <a:prstGeom prst="rect">
                <a:avLst/>
              </a:prstGeom>
              <a:blipFill>
                <a:blip r:embed="rId3"/>
                <a:stretch>
                  <a:fillRect l="-365" t="-2030" b="-50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DBA650E3-3989-EB75-28E2-2D6F9103F5ED}"/>
              </a:ext>
            </a:extLst>
          </p:cNvPr>
          <p:cNvSpPr txBox="1"/>
          <p:nvPr/>
        </p:nvSpPr>
        <p:spPr>
          <a:xfrm>
            <a:off x="6594457" y="2874005"/>
            <a:ext cx="1081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Pesanteur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D1E7B22-76C2-52CE-9C98-C7658940031D}"/>
              </a:ext>
            </a:extLst>
          </p:cNvPr>
          <p:cNvSpPr txBox="1"/>
          <p:nvPr/>
        </p:nvSpPr>
        <p:spPr>
          <a:xfrm>
            <a:off x="7984318" y="2896144"/>
            <a:ext cx="736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Inertie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751EDA8-D73C-37EB-A3A4-72BB51AA19BC}"/>
              </a:ext>
            </a:extLst>
          </p:cNvPr>
          <p:cNvGrpSpPr/>
          <p:nvPr/>
        </p:nvGrpSpPr>
        <p:grpSpPr>
          <a:xfrm>
            <a:off x="6489017" y="4665833"/>
            <a:ext cx="3081215" cy="702517"/>
            <a:chOff x="6489017" y="4665833"/>
            <a:chExt cx="3081215" cy="702517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9649C9B0-1A7D-4A01-918E-CE07BBC3E01F}"/>
                </a:ext>
              </a:extLst>
            </p:cNvPr>
            <p:cNvGrpSpPr/>
            <p:nvPr/>
          </p:nvGrpSpPr>
          <p:grpSpPr>
            <a:xfrm>
              <a:off x="6809013" y="4665833"/>
              <a:ext cx="2761219" cy="575613"/>
              <a:chOff x="6809013" y="4665833"/>
              <a:chExt cx="2761219" cy="575613"/>
            </a:xfrm>
          </p:grpSpPr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ACD7C5E5-54EF-661B-56B9-DED0C7A409DD}"/>
                  </a:ext>
                </a:extLst>
              </p:cNvPr>
              <p:cNvCxnSpPr>
                <a:cxnSpLocks/>
                <a:stCxn id="23" idx="0"/>
                <a:endCxn id="20" idx="1"/>
              </p:cNvCxnSpPr>
              <p:nvPr/>
            </p:nvCxnSpPr>
            <p:spPr>
              <a:xfrm>
                <a:off x="7207624" y="4792738"/>
                <a:ext cx="663017" cy="151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431A423D-F6B9-C27C-232C-20FEB23BE4AE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flipV="1">
                <a:off x="6887629" y="4944721"/>
                <a:ext cx="983012" cy="2967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F5D45AC-28E3-ED98-C963-D7650252F526}"/>
                  </a:ext>
                </a:extLst>
              </p:cNvPr>
              <p:cNvSpPr txBox="1"/>
              <p:nvPr/>
            </p:nvSpPr>
            <p:spPr>
              <a:xfrm>
                <a:off x="7870641" y="4790833"/>
                <a:ext cx="16995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</a:rPr>
                  <a:t>Le même « m » ?</a:t>
                </a:r>
              </a:p>
            </p:txBody>
          </p:sp>
          <p:sp>
            <p:nvSpPr>
              <p:cNvPr id="23" name="Nuage 22">
                <a:extLst>
                  <a:ext uri="{FF2B5EF4-FFF2-40B4-BE49-F238E27FC236}">
                    <a16:creationId xmlns:a16="http://schemas.microsoft.com/office/drawing/2014/main" id="{EB38BEAB-7B5C-6CF6-91DB-CBABA7613326}"/>
                  </a:ext>
                </a:extLst>
              </p:cNvPr>
              <p:cNvSpPr/>
              <p:nvPr/>
            </p:nvSpPr>
            <p:spPr>
              <a:xfrm>
                <a:off x="6809013" y="4665833"/>
                <a:ext cx="398943" cy="253809"/>
              </a:xfrm>
              <a:prstGeom prst="cloud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4" name="Nuage 23">
              <a:extLst>
                <a:ext uri="{FF2B5EF4-FFF2-40B4-BE49-F238E27FC236}">
                  <a16:creationId xmlns:a16="http://schemas.microsoft.com/office/drawing/2014/main" id="{0477DCE2-B498-FAE4-46C9-A1DB2D0953A8}"/>
                </a:ext>
              </a:extLst>
            </p:cNvPr>
            <p:cNvSpPr/>
            <p:nvPr/>
          </p:nvSpPr>
          <p:spPr>
            <a:xfrm>
              <a:off x="6489017" y="5114541"/>
              <a:ext cx="398944" cy="253809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AEFF2184-4961-AD83-E45A-5DA94A7E71CF}"/>
              </a:ext>
            </a:extLst>
          </p:cNvPr>
          <p:cNvSpPr txBox="1"/>
          <p:nvPr/>
        </p:nvSpPr>
        <p:spPr>
          <a:xfrm>
            <a:off x="2257739" y="2767418"/>
            <a:ext cx="3292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Est-il sur Terre ou dans une fusée qui accélère dans l’espace ?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7E6A48F-2B9A-728B-C3D8-0E11504FFE17}"/>
              </a:ext>
            </a:extLst>
          </p:cNvPr>
          <p:cNvSpPr txBox="1"/>
          <p:nvPr/>
        </p:nvSpPr>
        <p:spPr>
          <a:xfrm>
            <a:off x="2060891" y="5573806"/>
            <a:ext cx="8339394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Principe : vérifié expérimentalement avec une précision supérieure à 10</a:t>
            </a:r>
            <a:r>
              <a:rPr lang="fr-FR" sz="1600" baseline="30000" dirty="0">
                <a:solidFill>
                  <a:srgbClr val="FF0000"/>
                </a:solidFill>
              </a:rPr>
              <a:t>-13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760B9AB-5C92-CA6B-9E1D-E5F57A00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639" y="1275917"/>
            <a:ext cx="715267" cy="10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7" grpId="0"/>
      <p:bldP spid="21" grpId="0"/>
      <p:bldP spid="22" grpId="0"/>
      <p:bldP spid="31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FCAC-4556-D67C-BF68-E198343E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65D5D3-6DC9-A69A-19E5-74E7F9A4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/>
              <a:t>2025-2026</a:t>
            </a:r>
            <a:endParaRPr lang="en-GB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E9700C-ACE7-6739-64D1-9CA43E62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  <a:latin typeface="Century Gothic" panose="020B0502020202020204"/>
              </a:rPr>
              <a:t>Comprendre le monde ... les deux infinis                               </a:t>
            </a:r>
            <a:endParaRPr lang="en-GB" dirty="0">
              <a:solidFill>
                <a:prstClr val="black">
                  <a:tint val="7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5070D2-07BD-68F6-DDC7-46424A73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F56FF-A9C7-48CE-B5A8-E2EC5C60375F}" type="slidenum">
              <a:rPr lang="en-GB">
                <a:latin typeface="Century Gothic" panose="020B0502020202020204"/>
              </a:rPr>
              <a:pPr>
                <a:defRPr/>
              </a:pPr>
              <a:t>8</a:t>
            </a:fld>
            <a:endParaRPr lang="en-GB" dirty="0">
              <a:latin typeface="Century Gothic" panose="020B05020202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7087A2-AE60-7445-3C41-801B8DA4ECA5}"/>
              </a:ext>
            </a:extLst>
          </p:cNvPr>
          <p:cNvSpPr txBox="1"/>
          <p:nvPr/>
        </p:nvSpPr>
        <p:spPr>
          <a:xfrm>
            <a:off x="5558672" y="395926"/>
            <a:ext cx="4504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Century Gothic" panose="020B0502020202020204"/>
              </a:rPr>
              <a:t>Les 3 relativités - en résumé</a:t>
            </a:r>
            <a:endParaRPr lang="en-GB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8A7C0E-47EC-DD18-E945-EFDBE13F545F}"/>
              </a:ext>
            </a:extLst>
          </p:cNvPr>
          <p:cNvSpPr txBox="1"/>
          <p:nvPr/>
        </p:nvSpPr>
        <p:spPr>
          <a:xfrm>
            <a:off x="2272420" y="999241"/>
            <a:ext cx="8501204" cy="76944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Par rapport au modèle fixiste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géocentré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, Les 3 relativités vont proposer au cours des siècles une autre vision de notre Univers.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0070C0"/>
                </a:solidFill>
              </a:rPr>
              <a:t>Principe d’équivalence : masse gravitationnelle et masse inertielle sont identiques</a:t>
            </a:r>
          </a:p>
        </p:txBody>
      </p:sp>
    </p:spTree>
    <p:extLst>
      <p:ext uri="{BB962C8B-B14F-4D97-AF65-F5344CB8AC3E}">
        <p14:creationId xmlns:p14="http://schemas.microsoft.com/office/powerpoint/2010/main" val="17690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FF10F8D-712B-BE2D-2045-76582ECB1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Comprendre le monde ... les deux infinis                               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212813-9341-B63E-A405-4D641499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C37EF2-EFAF-2F5B-D3EB-2A09D3C5BD99}"/>
              </a:ext>
            </a:extLst>
          </p:cNvPr>
          <p:cNvSpPr txBox="1"/>
          <p:nvPr/>
        </p:nvSpPr>
        <p:spPr>
          <a:xfrm>
            <a:off x="5019675" y="2568159"/>
            <a:ext cx="30942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La relativité galiléenne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09920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5531</Words>
  <Application>Microsoft Office PowerPoint</Application>
  <PresentationFormat>Grand écran</PresentationFormat>
  <Paragraphs>773</Paragraphs>
  <Slides>55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5" baseType="lpstr">
      <vt:lpstr>Arial Unicode MS</vt:lpstr>
      <vt:lpstr>Aptos</vt:lpstr>
      <vt:lpstr>Arial</vt:lpstr>
      <vt:lpstr>Calibri</vt:lpstr>
      <vt:lpstr>Cambria Math</vt:lpstr>
      <vt:lpstr>Century</vt:lpstr>
      <vt:lpstr>Century Gothic</vt:lpstr>
      <vt:lpstr>Wingdings</vt:lpstr>
      <vt:lpstr>Wingdings 3</vt:lpstr>
      <vt:lpstr>Brin</vt:lpstr>
      <vt:lpstr>            Un peu de Science pour comprendre le monde moderne  Les 2 infinis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peu de Physique pour comprendre le monde moderne – différent (2019-2020)                                   Bernard Remaud</dc:title>
  <dc:creator>Remaud Bernard</dc:creator>
  <cp:lastModifiedBy>Remaud Bernard</cp:lastModifiedBy>
  <cp:revision>141</cp:revision>
  <dcterms:created xsi:type="dcterms:W3CDTF">2019-10-08T12:41:07Z</dcterms:created>
  <dcterms:modified xsi:type="dcterms:W3CDTF">2026-02-09T10:04:18Z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iveCommonsLicenseID">
    <vt:lpwstr>standard&amp;commercial=y&amp;derivatives=sa&amp;jurisdiction=fr</vt:lpwstr>
  </property>
  <property fmtid="{D5CDD505-2E9C-101B-9397-08002B2CF9AE}" pid="3" name="CreativeCommonsLicenseURL">
    <vt:lpwstr>http://creativecommons.org/licenses/by-sa/3.0/fr/</vt:lpwstr>
  </property>
  <property fmtid="{D5CDD505-2E9C-101B-9397-08002B2CF9AE}" pid="4" name="CreativeCommonsLicenseXml">
    <vt:lpwstr>&lt;?xml version="1.0" encoding="utf-8"?&gt;&lt;result&gt;&lt;license-uri&gt;http://creativecommons.org/licenses/by-sa/3.0/fr/&lt;/license-uri&gt;&lt;license-name&gt;Attribution-ShareAlike 3.0 France&lt;/license-name&gt;&lt;deprecated&gt;false&lt;/deprecated&gt;&lt;rdf&gt;&lt;rdf:RDF xmlns="http://creativecommons.org/ns#" xmlns:rdf="http://www.w3.org/1999/02/22-rdf-syntax-ns#"&gt;&lt;Work xmlns:dc="http://purl.org/dc/elements/1.1/" rdf:about=""&gt;&lt;license rdf:resource="http://creativecommons.org/licenses/by-sa/3.0/fr/" /&gt;&lt;/Work&gt;&lt;License rdf:about="http://creativecommons.org/licenses/by-sa/3.0/fr/"&gt;&lt;permits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/&gt;&lt;/License&gt;&lt;/rdf:RDF&gt;&lt;/rdf&gt;&lt;licenserdf&gt;&lt;rdf:RDF xmlns="http://creativecommons.org/ns#" xmlns:rdf="http://www.w3.org/1999/02/22-rdf-syntax-ns#"&gt;&lt;License rdf:about="http://creativecommons.org/licenses/by-sa/3.0/fr/"&gt;&lt;permits rdf:resource="http://creativecommons.org/ns#DerivativeWorks" /&gt;&lt;permits rdf:resource="http://creativecommons.org/ns#Distribution" /&gt;&lt;permits rdf:resource="http://creativecommons.org/ns#Reproduction" /&gt;&lt;requires rdf:resource="http://creativecommons.org/ns#Attribution" /&gt;&lt;requires rdf:resource="http://creativecommons.org/ns#Notice" /&gt;&lt;requires rdf:resource="http://creativecommons.org/ns#ShareAlike" /&gt;&lt;/License&gt;&lt;/rdf:RDF&gt;&lt;/licenserdf&gt;&lt;html&gt;&lt;a rel="license" href="http://creativecommons.org/licenses/by-sa/3.0/fr/"&gt;&lt;img alt="Creative Commons License" style="border-width:0" src="http://i.creativecommons.org/l/by-sa/3.0/fr/88x31.png" /&gt;&lt;/a&gt;&lt;br /&gt;This work is licensed under a &lt;a rel="license" href="http://creativecommons.org/licenses/by-sa/3.0/fr/"&gt;Creative Commons Attribution-ShareAlike 3.0 France License&lt;/a&gt;.&lt;/html&gt;&lt;/result&gt;</vt:lpwstr>
  </property>
</Properties>
</file>