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handoutMasterIdLst>
    <p:handoutMasterId r:id="rId57"/>
  </p:handoutMasterIdLst>
  <p:sldIdLst>
    <p:sldId id="282" r:id="rId2"/>
    <p:sldId id="589" r:id="rId3"/>
    <p:sldId id="357" r:id="rId4"/>
    <p:sldId id="622" r:id="rId5"/>
    <p:sldId id="453" r:id="rId6"/>
    <p:sldId id="628" r:id="rId7"/>
    <p:sldId id="623" r:id="rId8"/>
    <p:sldId id="343" r:id="rId9"/>
    <p:sldId id="348" r:id="rId10"/>
    <p:sldId id="280" r:id="rId11"/>
    <p:sldId id="353" r:id="rId12"/>
    <p:sldId id="455" r:id="rId13"/>
    <p:sldId id="342" r:id="rId14"/>
    <p:sldId id="588" r:id="rId15"/>
    <p:sldId id="364" r:id="rId16"/>
    <p:sldId id="462" r:id="rId17"/>
    <p:sldId id="624" r:id="rId18"/>
    <p:sldId id="629" r:id="rId19"/>
    <p:sldId id="283" r:id="rId20"/>
    <p:sldId id="286" r:id="rId21"/>
    <p:sldId id="630" r:id="rId22"/>
    <p:sldId id="590" r:id="rId23"/>
    <p:sldId id="277" r:id="rId24"/>
    <p:sldId id="321" r:id="rId25"/>
    <p:sldId id="591" r:id="rId26"/>
    <p:sldId id="631" r:id="rId27"/>
    <p:sldId id="323" r:id="rId28"/>
    <p:sldId id="460" r:id="rId29"/>
    <p:sldId id="632" r:id="rId30"/>
    <p:sldId id="633" r:id="rId31"/>
    <p:sldId id="626" r:id="rId32"/>
    <p:sldId id="625" r:id="rId33"/>
    <p:sldId id="627" r:id="rId34"/>
    <p:sldId id="463" r:id="rId35"/>
    <p:sldId id="634" r:id="rId36"/>
    <p:sldId id="350" r:id="rId37"/>
    <p:sldId id="638" r:id="rId38"/>
    <p:sldId id="352" r:id="rId39"/>
    <p:sldId id="362" r:id="rId40"/>
    <p:sldId id="635" r:id="rId41"/>
    <p:sldId id="637" r:id="rId42"/>
    <p:sldId id="336" r:id="rId43"/>
    <p:sldId id="356" r:id="rId44"/>
    <p:sldId id="368" r:id="rId45"/>
    <p:sldId id="366" r:id="rId46"/>
    <p:sldId id="367" r:id="rId47"/>
    <p:sldId id="372" r:id="rId48"/>
    <p:sldId id="373" r:id="rId49"/>
    <p:sldId id="374" r:id="rId50"/>
    <p:sldId id="375" r:id="rId51"/>
    <p:sldId id="377" r:id="rId52"/>
    <p:sldId id="376" r:id="rId53"/>
    <p:sldId id="324" r:id="rId54"/>
    <p:sldId id="305"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maud Bernard" initials="RB" lastIdx="1" clrIdx="0">
    <p:extLst>
      <p:ext uri="{19B8F6BF-5375-455C-9EA6-DF929625EA0E}">
        <p15:presenceInfo xmlns:p15="http://schemas.microsoft.com/office/powerpoint/2012/main" userId="0a9b62a6bed289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117" d="100"/>
          <a:sy n="117" d="100"/>
        </p:scale>
        <p:origin x="36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018C188-E446-1EB3-26F4-20F547CC69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C64C925-B766-C867-1382-A8CE44F257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fr-FR"/>
              <a:t>2024-2025</a:t>
            </a:r>
          </a:p>
        </p:txBody>
      </p:sp>
      <p:sp>
        <p:nvSpPr>
          <p:cNvPr id="4" name="Espace réservé du pied de page 3">
            <a:extLst>
              <a:ext uri="{FF2B5EF4-FFF2-40B4-BE49-F238E27FC236}">
                <a16:creationId xmlns:a16="http://schemas.microsoft.com/office/drawing/2014/main" id="{F307AE6A-B72A-10F2-C9E3-B0EF58502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D361C9F-9ED8-6F8B-99A4-92A4CF77F0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5899D3-69E2-41EA-9DD3-98566B9AA053}" type="slidenum">
              <a:rPr lang="fr-FR" smtClean="0"/>
              <a:t>‹N°›</a:t>
            </a:fld>
            <a:endParaRPr lang="fr-FR"/>
          </a:p>
        </p:txBody>
      </p:sp>
    </p:spTree>
    <p:extLst>
      <p:ext uri="{BB962C8B-B14F-4D97-AF65-F5344CB8AC3E}">
        <p14:creationId xmlns:p14="http://schemas.microsoft.com/office/powerpoint/2010/main" val="118119407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fr-FR"/>
              <a:t>2024-2025</a:t>
            </a: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19F3-3771-491C-A6FA-E494FC2478DD}" type="slidenum">
              <a:rPr lang="fr-FR" smtClean="0"/>
              <a:t>‹N°›</a:t>
            </a:fld>
            <a:endParaRPr lang="fr-FR"/>
          </a:p>
        </p:txBody>
      </p:sp>
    </p:spTree>
    <p:extLst>
      <p:ext uri="{BB962C8B-B14F-4D97-AF65-F5344CB8AC3E}">
        <p14:creationId xmlns:p14="http://schemas.microsoft.com/office/powerpoint/2010/main" val="35161412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r.wikipedia.org/wiki/M87*"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fr.wikipedia.org/wiki/M87*"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F1C7-3443-C642-711B-B6818965CD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D6DDE8-716F-B047-7EB6-8CCC878C1C24}"/>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FCB1C0DE-19E3-1BC8-547C-E4E56695D2CF}"/>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37782C6F-27DF-EA66-08C3-233C4954CF1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45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FAC4C-2703-9460-7F2D-77AA82BFA5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B0140A-0910-7498-CF7A-203675A3B1ED}"/>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D0F693AD-E313-49B4-2D94-70D4468E63D3}"/>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8C9A236F-76E5-A874-60A3-5118C3261CB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83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A66C8-6CF3-164E-81BC-7358A56708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F1264C-D231-F980-CC9A-AA07331E5521}"/>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29CBECBB-8FFF-EBFE-727D-386114165478}"/>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9A6E84BF-ACDB-6843-04FC-2AE1B97F59C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448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ctr"/>
                <a14:m>
                  <m:oMath xmlns:m="http://schemas.openxmlformats.org/officeDocument/2006/math">
                    <m:r>
                      <a:rPr lang="en-GB" i="1" smtClean="0">
                        <a:latin typeface="Cambria Math" panose="02040503050406030204" pitchFamily="18" charset="0"/>
                      </a:rPr>
                      <m:t>𝑑</m:t>
                    </m:r>
                    <m:r>
                      <a:rPr lang="en-GB" i="1" smtClean="0">
                        <a:latin typeface="Cambria Math" panose="02040503050406030204" pitchFamily="18" charset="0"/>
                      </a:rPr>
                      <m:t>=</m:t>
                    </m:r>
                    <m:f>
                      <m:fPr>
                        <m:ctrlPr>
                          <a:rPr lang="fr-FR" i="1">
                            <a:latin typeface="Cambria Math" panose="02040503050406030204" pitchFamily="18" charset="0"/>
                          </a:rPr>
                        </m:ctrlPr>
                      </m:fPr>
                      <m:num>
                        <m:r>
                          <a:rPr lang="en-GB" i="1">
                            <a:latin typeface="Cambria Math" panose="02040503050406030204" pitchFamily="18" charset="0"/>
                          </a:rPr>
                          <m:t>3 </m:t>
                        </m:r>
                        <m:sSup>
                          <m:sSupPr>
                            <m:ctrlPr>
                              <a:rPr lang="fr-FR"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6</m:t>
                            </m:r>
                          </m:sup>
                        </m:sSup>
                      </m:num>
                      <m:den>
                        <m:r>
                          <a:rPr lang="en-GB" i="1">
                            <a:latin typeface="Cambria Math" panose="02040503050406030204" pitchFamily="18" charset="0"/>
                          </a:rPr>
                          <m:t>32</m:t>
                        </m:r>
                        <m:r>
                          <a:rPr lang="en-GB" i="1">
                            <a:latin typeface="Cambria Math" panose="02040503050406030204" pitchFamily="18" charset="0"/>
                          </a:rPr>
                          <m:t>𝜋</m:t>
                        </m:r>
                        <m:r>
                          <a:rPr lang="en-GB" i="1">
                            <a:latin typeface="Cambria Math" panose="02040503050406030204" pitchFamily="18" charset="0"/>
                          </a:rPr>
                          <m:t> </m:t>
                        </m:r>
                        <m:sSup>
                          <m:sSupPr>
                            <m:ctrlPr>
                              <a:rPr lang="fr-FR"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3</m:t>
                            </m:r>
                          </m:sup>
                        </m:sSup>
                      </m:den>
                    </m:f>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𝑀</m:t>
                                </m:r>
                              </m:den>
                            </m:f>
                          </m:e>
                        </m:d>
                      </m:e>
                      <m:sup>
                        <m:r>
                          <a:rPr lang="en-GB" i="1">
                            <a:latin typeface="Cambria Math" panose="02040503050406030204" pitchFamily="18" charset="0"/>
                          </a:rPr>
                          <m:t>2</m:t>
                        </m:r>
                      </m:sup>
                    </m:sSup>
                  </m:oMath>
                </a14:m>
                <a:r>
                  <a:rPr lang="fr-FR" dirty="0"/>
                  <a:t>M en kg </a:t>
                </a:r>
              </a:p>
              <a:p>
                <a:pPr algn="ctr"/>
                <a14:m>
                  <m:oMath xmlns:m="http://schemas.openxmlformats.org/officeDocument/2006/math">
                    <m:r>
                      <a:rPr lang="en-GB" i="1">
                        <a:latin typeface="Cambria Math" panose="02040503050406030204" pitchFamily="18" charset="0"/>
                      </a:rPr>
                      <m:t>𝑑</m:t>
                    </m:r>
                    <m:r>
                      <a:rPr lang="en-GB" i="1">
                        <a:latin typeface="Cambria Math" panose="02040503050406030204" pitchFamily="18" charset="0"/>
                      </a:rPr>
                      <m:t>≈</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p>
                                  <m:sSupPr>
                                    <m:ctrlPr>
                                      <a:rPr lang="fr-FR"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40</m:t>
                                    </m:r>
                                  </m:sup>
                                </m:sSup>
                              </m:num>
                              <m:den>
                                <m:r>
                                  <a:rPr lang="en-GB" i="1">
                                    <a:latin typeface="Cambria Math" panose="02040503050406030204" pitchFamily="18" charset="0"/>
                                  </a:rPr>
                                  <m:t>𝑀</m:t>
                                </m:r>
                              </m:den>
                            </m:f>
                          </m:e>
                        </m:d>
                      </m:e>
                      <m:sup>
                        <m:r>
                          <a:rPr lang="en-GB" i="1">
                            <a:latin typeface="Cambria Math" panose="02040503050406030204" pitchFamily="18" charset="0"/>
                          </a:rPr>
                          <m:t>2</m:t>
                        </m:r>
                      </m:sup>
                    </m:sSup>
                  </m:oMath>
                </a14:m>
                <a:r>
                  <a:rPr lang="fr-FR" dirty="0"/>
                  <a:t>= </a:t>
                </a:r>
                <a14:m>
                  <m:oMath xmlns:m="http://schemas.openxmlformats.org/officeDocument/2006/math">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p>
                                  <m:sSupPr>
                                    <m:ctrlPr>
                                      <a:rPr lang="fr-FR" i="1">
                                        <a:latin typeface="Cambria Math" panose="02040503050406030204" pitchFamily="18" charset="0"/>
                                      </a:rPr>
                                    </m:ctrlPr>
                                  </m:sSupPr>
                                  <m:e>
                                    <m:r>
                                      <a:rPr lang="fr-FR" b="0" i="1" smtClean="0">
                                        <a:latin typeface="Cambria Math" panose="02040503050406030204" pitchFamily="18" charset="0"/>
                                      </a:rPr>
                                      <m:t>0,5 </m:t>
                                    </m:r>
                                    <m:r>
                                      <a:rPr lang="en-GB" i="1">
                                        <a:latin typeface="Cambria Math" panose="02040503050406030204" pitchFamily="18" charset="0"/>
                                      </a:rPr>
                                      <m:t>10</m:t>
                                    </m:r>
                                  </m:e>
                                  <m:sup>
                                    <m:r>
                                      <a:rPr lang="fr-FR" b="0" i="1" smtClean="0">
                                        <a:latin typeface="Cambria Math" panose="02040503050406030204" pitchFamily="18" charset="0"/>
                                      </a:rPr>
                                      <m:t>1</m:t>
                                    </m:r>
                                    <m:r>
                                      <a:rPr lang="en-GB" i="1">
                                        <a:latin typeface="Cambria Math" panose="02040503050406030204" pitchFamily="18" charset="0"/>
                                      </a:rPr>
                                      <m:t>0</m:t>
                                    </m:r>
                                  </m:sup>
                                </m:sSup>
                              </m:num>
                              <m:den>
                                <m:sSub>
                                  <m:sSubPr>
                                    <m:ctrlPr>
                                      <a:rPr lang="fr-FR" b="0" i="1" smtClean="0">
                                        <a:latin typeface="Cambria Math" panose="02040503050406030204" pitchFamily="18" charset="0"/>
                                      </a:rPr>
                                    </m:ctrlPr>
                                  </m:sSubPr>
                                  <m:e>
                                    <m:r>
                                      <m:rPr>
                                        <m:nor/>
                                      </m:rPr>
                                      <a:rPr lang="fr-FR" b="0" i="0" smtClean="0">
                                        <a:latin typeface="Cambria Math" panose="02040503050406030204" pitchFamily="18" charset="0"/>
                                      </a:rPr>
                                      <m:t>M</m:t>
                                    </m:r>
                                  </m:e>
                                  <m:sub>
                                    <m:r>
                                      <m:rPr>
                                        <m:nor/>
                                      </m:rPr>
                                      <a:rPr lang="fr-FR"/>
                                      <m:t>☉</m:t>
                                    </m:r>
                                  </m:sub>
                                </m:sSub>
                              </m:den>
                            </m:f>
                          </m:e>
                        </m:d>
                      </m:e>
                      <m:sup>
                        <m:r>
                          <a:rPr lang="en-GB" i="1">
                            <a:latin typeface="Cambria Math" panose="02040503050406030204" pitchFamily="18" charset="0"/>
                          </a:rPr>
                          <m:t>2</m:t>
                        </m:r>
                      </m:sup>
                    </m:sSup>
                  </m:oMath>
                </a14:m>
                <a:endParaRPr lang="fr-FR" dirty="0"/>
              </a:p>
              <a:p>
                <a:endParaRPr lang="fr-FR" dirty="0"/>
              </a:p>
              <a:p>
                <a:r>
                  <a:rPr lang="fr-FR" dirty="0"/>
                  <a:t>Le trou noir </a:t>
                </a:r>
                <a:r>
                  <a:rPr lang="fr-FR" dirty="0">
                    <a:hlinkClick r:id="rId3" tooltip="M87*"/>
                  </a:rPr>
                  <a:t>M87*</a:t>
                </a:r>
                <a:r>
                  <a:rPr lang="fr-FR" dirty="0"/>
                  <a:t> a une masse de l'ordre de 6,5 × 10</a:t>
                </a:r>
                <a:r>
                  <a:rPr lang="fr-FR" baseline="30000" dirty="0"/>
                  <a:t>9</a:t>
                </a:r>
                <a:r>
                  <a:rPr lang="fr-FR" dirty="0"/>
                  <a:t> masses solaires et une densité plus faible que celle de l’eau</a:t>
                </a:r>
              </a:p>
            </p:txBody>
          </p:sp>
        </mc:Choice>
        <mc:Fallback xmlns="">
          <p:sp>
            <p:nvSpPr>
              <p:cNvPr id="3" name="Espace réservé des notes 2"/>
              <p:cNvSpPr>
                <a:spLocks noGrp="1"/>
              </p:cNvSpPr>
              <p:nvPr>
                <p:ph type="body" idx="1"/>
              </p:nvPr>
            </p:nvSpPr>
            <p:spPr/>
            <p:txBody>
              <a:bodyPr/>
              <a:lstStyle/>
              <a:p>
                <a:pPr algn="ctr"/>
                <a:r>
                  <a:rPr lang="en-GB" i="0"/>
                  <a:t>𝑑=</a:t>
                </a:r>
                <a:r>
                  <a:rPr lang="fr-FR" i="0"/>
                  <a:t>(</a:t>
                </a:r>
                <a:r>
                  <a:rPr lang="en-GB" i="0"/>
                  <a:t>3 𝑐</a:t>
                </a:r>
                <a:r>
                  <a:rPr lang="fr-FR" i="0"/>
                  <a:t>^</a:t>
                </a:r>
                <a:r>
                  <a:rPr lang="en-GB" i="0"/>
                  <a:t>6</a:t>
                </a:r>
                <a:r>
                  <a:rPr lang="fr-FR" i="0"/>
                  <a:t>)/(</a:t>
                </a:r>
                <a:r>
                  <a:rPr lang="en-GB" i="0"/>
                  <a:t>32𝜋 𝐺</a:t>
                </a:r>
                <a:r>
                  <a:rPr lang="fr-FR" i="0"/>
                  <a:t>^</a:t>
                </a:r>
                <a:r>
                  <a:rPr lang="en-GB" i="0"/>
                  <a:t>3 </a:t>
                </a:r>
                <a:r>
                  <a:rPr lang="fr-FR" i="0"/>
                  <a:t>) (</a:t>
                </a:r>
                <a:r>
                  <a:rPr lang="en-GB" i="0"/>
                  <a:t>1</a:t>
                </a:r>
                <a:r>
                  <a:rPr lang="fr-FR" i="0"/>
                  <a:t>/</a:t>
                </a:r>
                <a:r>
                  <a:rPr lang="en-GB" i="0"/>
                  <a:t>𝑀)</a:t>
                </a:r>
                <a:r>
                  <a:rPr lang="fr-FR" i="0"/>
                  <a:t>^</a:t>
                </a:r>
                <a:r>
                  <a:rPr lang="en-GB" i="0"/>
                  <a:t>2</a:t>
                </a:r>
                <a:r>
                  <a:rPr lang="fr-FR" dirty="0"/>
                  <a:t>M en kg </a:t>
                </a:r>
              </a:p>
              <a:p>
                <a:pPr algn="ctr"/>
                <a:r>
                  <a:rPr lang="en-GB" i="0"/>
                  <a:t>𝑑≈</a:t>
                </a:r>
                <a:r>
                  <a:rPr lang="fr-FR" i="0"/>
                  <a:t>(</a:t>
                </a:r>
                <a:r>
                  <a:rPr lang="en-GB" i="0"/>
                  <a:t>10</a:t>
                </a:r>
                <a:r>
                  <a:rPr lang="fr-FR" i="0"/>
                  <a:t>^</a:t>
                </a:r>
                <a:r>
                  <a:rPr lang="en-GB" i="0"/>
                  <a:t>40</a:t>
                </a:r>
                <a:r>
                  <a:rPr lang="fr-FR" i="0"/>
                  <a:t>/</a:t>
                </a:r>
                <a:r>
                  <a:rPr lang="en-GB" i="0"/>
                  <a:t>𝑀)</a:t>
                </a:r>
                <a:r>
                  <a:rPr lang="fr-FR" i="0"/>
                  <a:t>^</a:t>
                </a:r>
                <a:r>
                  <a:rPr lang="en-GB" i="0"/>
                  <a:t>2</a:t>
                </a:r>
                <a:r>
                  <a:rPr lang="fr-FR" dirty="0"/>
                  <a:t>= </a:t>
                </a:r>
                <a:r>
                  <a:rPr lang="fr-FR" i="0">
                    <a:latin typeface="Cambria Math" panose="02040503050406030204" pitchFamily="18" charset="0"/>
                  </a:rPr>
                  <a:t>(〖</a:t>
                </a:r>
                <a:r>
                  <a:rPr lang="fr-FR" b="0" i="0">
                    <a:latin typeface="Cambria Math" panose="02040503050406030204" pitchFamily="18" charset="0"/>
                  </a:rPr>
                  <a:t>0,5 </a:t>
                </a:r>
                <a:r>
                  <a:rPr lang="en-GB" i="0">
                    <a:latin typeface="Cambria Math" panose="02040503050406030204" pitchFamily="18" charset="0"/>
                  </a:rPr>
                  <a:t>10</a:t>
                </a:r>
                <a:r>
                  <a:rPr lang="fr-FR" i="0">
                    <a:latin typeface="Cambria Math" panose="02040503050406030204" pitchFamily="18" charset="0"/>
                  </a:rPr>
                  <a:t>〗^</a:t>
                </a:r>
                <a:r>
                  <a:rPr lang="fr-FR" b="0" i="0">
                    <a:latin typeface="Cambria Math" panose="02040503050406030204" pitchFamily="18" charset="0"/>
                  </a:rPr>
                  <a:t>1</a:t>
                </a:r>
                <a:r>
                  <a:rPr lang="en-GB" i="0">
                    <a:latin typeface="Cambria Math" panose="02040503050406030204" pitchFamily="18" charset="0"/>
                  </a:rPr>
                  <a:t>0</a:t>
                </a:r>
                <a:r>
                  <a:rPr lang="fr-FR" i="0">
                    <a:latin typeface="Cambria Math" panose="02040503050406030204" pitchFamily="18" charset="0"/>
                  </a:rPr>
                  <a:t>/</a:t>
                </a:r>
                <a:r>
                  <a:rPr lang="fr-FR" b="0" i="0">
                    <a:latin typeface="Cambria Math" panose="02040503050406030204" pitchFamily="18" charset="0"/>
                  </a:rPr>
                  <a:t>"M" _"</a:t>
                </a:r>
                <a:r>
                  <a:rPr lang="fr-FR" i="0"/>
                  <a:t>☉</a:t>
                </a:r>
                <a:r>
                  <a:rPr lang="fr-FR" b="0" i="0">
                    <a:latin typeface="Cambria Math" panose="02040503050406030204" pitchFamily="18" charset="0"/>
                  </a:rPr>
                  <a:t>" </a:t>
                </a:r>
                <a:r>
                  <a:rPr lang="en-GB" b="0" i="0">
                    <a:latin typeface="Cambria Math" panose="02040503050406030204" pitchFamily="18" charset="0"/>
                  </a:rPr>
                  <a:t> )</a:t>
                </a:r>
                <a:r>
                  <a:rPr lang="fr-FR" b="0" i="0">
                    <a:latin typeface="Cambria Math" panose="02040503050406030204" pitchFamily="18" charset="0"/>
                  </a:rPr>
                  <a:t>^</a:t>
                </a:r>
                <a:r>
                  <a:rPr lang="en-GB" i="0">
                    <a:latin typeface="Cambria Math" panose="02040503050406030204" pitchFamily="18" charset="0"/>
                  </a:rPr>
                  <a:t>2</a:t>
                </a:r>
                <a:endParaRPr lang="fr-FR" dirty="0"/>
              </a:p>
              <a:p>
                <a:endParaRPr lang="fr-FR" dirty="0"/>
              </a:p>
              <a:p>
                <a:r>
                  <a:rPr lang="fr-FR" dirty="0"/>
                  <a:t>Le trou noir </a:t>
                </a:r>
                <a:r>
                  <a:rPr lang="fr-FR" dirty="0">
                    <a:hlinkClick r:id="rId4" tooltip="M87*"/>
                  </a:rPr>
                  <a:t>M87*</a:t>
                </a:r>
                <a:r>
                  <a:rPr lang="fr-FR" dirty="0"/>
                  <a:t> a une masse de l'ordre de 6,5 × 10</a:t>
                </a:r>
                <a:r>
                  <a:rPr lang="fr-FR" baseline="30000" dirty="0"/>
                  <a:t>9</a:t>
                </a:r>
                <a:r>
                  <a:rPr lang="fr-FR" dirty="0"/>
                  <a:t> masses solaires et une densité plus faible que celle de l’eau</a:t>
                </a:r>
              </a:p>
            </p:txBody>
          </p:sp>
        </mc:Fallback>
      </mc:AlternateContent>
      <p:sp>
        <p:nvSpPr>
          <p:cNvPr id="4" name="Espace réservé du numéro de diapositive 3"/>
          <p:cNvSpPr>
            <a:spLocks noGrp="1"/>
          </p:cNvSpPr>
          <p:nvPr>
            <p:ph type="sldNum" sz="quarter" idx="5"/>
          </p:nvPr>
        </p:nvSpPr>
        <p:spPr/>
        <p:txBody>
          <a:bodyPr/>
          <a:lstStyle/>
          <a:p>
            <a:fld id="{839AD21F-9328-4FDF-B011-8639040226CD}" type="slidenum">
              <a:rPr lang="en-GB" smtClean="0"/>
              <a:t>45</a:t>
            </a:fld>
            <a:endParaRPr lang="en-GB"/>
          </a:p>
        </p:txBody>
      </p:sp>
    </p:spTree>
    <p:extLst>
      <p:ext uri="{BB962C8B-B14F-4D97-AF65-F5344CB8AC3E}">
        <p14:creationId xmlns:p14="http://schemas.microsoft.com/office/powerpoint/2010/main" val="2637831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46</a:t>
            </a:fld>
            <a:endParaRPr lang="en-GB"/>
          </a:p>
        </p:txBody>
      </p:sp>
    </p:spTree>
    <p:extLst>
      <p:ext uri="{BB962C8B-B14F-4D97-AF65-F5344CB8AC3E}">
        <p14:creationId xmlns:p14="http://schemas.microsoft.com/office/powerpoint/2010/main" val="24863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47</a:t>
            </a:fld>
            <a:endParaRPr lang="en-GB"/>
          </a:p>
        </p:txBody>
      </p:sp>
    </p:spTree>
    <p:extLst>
      <p:ext uri="{BB962C8B-B14F-4D97-AF65-F5344CB8AC3E}">
        <p14:creationId xmlns:p14="http://schemas.microsoft.com/office/powerpoint/2010/main" val="265541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48</a:t>
            </a:fld>
            <a:endParaRPr lang="en-GB"/>
          </a:p>
        </p:txBody>
      </p:sp>
    </p:spTree>
    <p:extLst>
      <p:ext uri="{BB962C8B-B14F-4D97-AF65-F5344CB8AC3E}">
        <p14:creationId xmlns:p14="http://schemas.microsoft.com/office/powerpoint/2010/main" val="17226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49</a:t>
            </a:fld>
            <a:endParaRPr lang="en-GB"/>
          </a:p>
        </p:txBody>
      </p:sp>
    </p:spTree>
    <p:extLst>
      <p:ext uri="{BB962C8B-B14F-4D97-AF65-F5344CB8AC3E}">
        <p14:creationId xmlns:p14="http://schemas.microsoft.com/office/powerpoint/2010/main" val="1316349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50</a:t>
            </a:fld>
            <a:endParaRPr lang="en-GB"/>
          </a:p>
        </p:txBody>
      </p:sp>
    </p:spTree>
    <p:extLst>
      <p:ext uri="{BB962C8B-B14F-4D97-AF65-F5344CB8AC3E}">
        <p14:creationId xmlns:p14="http://schemas.microsoft.com/office/powerpoint/2010/main" val="2004317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51</a:t>
            </a:fld>
            <a:endParaRPr lang="en-GB"/>
          </a:p>
        </p:txBody>
      </p:sp>
    </p:spTree>
    <p:extLst>
      <p:ext uri="{BB962C8B-B14F-4D97-AF65-F5344CB8AC3E}">
        <p14:creationId xmlns:p14="http://schemas.microsoft.com/office/powerpoint/2010/main" val="1766685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52</a:t>
            </a:fld>
            <a:endParaRPr lang="en-GB"/>
          </a:p>
        </p:txBody>
      </p:sp>
    </p:spTree>
    <p:extLst>
      <p:ext uri="{BB962C8B-B14F-4D97-AF65-F5344CB8AC3E}">
        <p14:creationId xmlns:p14="http://schemas.microsoft.com/office/powerpoint/2010/main" val="345459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13</a:t>
            </a:fld>
            <a:endParaRPr lang="en-GB"/>
          </a:p>
        </p:txBody>
      </p:sp>
    </p:spTree>
    <p:extLst>
      <p:ext uri="{BB962C8B-B14F-4D97-AF65-F5344CB8AC3E}">
        <p14:creationId xmlns:p14="http://schemas.microsoft.com/office/powerpoint/2010/main" val="4009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14</a:t>
            </a:fld>
            <a:endParaRPr lang="en-GB"/>
          </a:p>
        </p:txBody>
      </p:sp>
    </p:spTree>
    <p:extLst>
      <p:ext uri="{BB962C8B-B14F-4D97-AF65-F5344CB8AC3E}">
        <p14:creationId xmlns:p14="http://schemas.microsoft.com/office/powerpoint/2010/main" val="150800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15</a:t>
            </a:fld>
            <a:endParaRPr lang="en-GB"/>
          </a:p>
        </p:txBody>
      </p:sp>
    </p:spTree>
    <p:extLst>
      <p:ext uri="{BB962C8B-B14F-4D97-AF65-F5344CB8AC3E}">
        <p14:creationId xmlns:p14="http://schemas.microsoft.com/office/powerpoint/2010/main" val="2872405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F802E-9A69-7B08-1C4E-9E88F5E794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E5CF35-7ECE-BECF-7737-667E3BC7021F}"/>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44CD68D4-F1BB-1143-6AF6-1622712B1B29}"/>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B3C1A4BD-6266-7D8D-1BC4-682EF724356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85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C9148-5F73-E4ED-9450-830C893D61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971B32-3192-7E82-A71B-52742CEC5F0D}"/>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79B689CA-05F7-A409-2CBB-06D50F3478BF}"/>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C1441C7B-70B6-D5D4-554D-51B02A183F4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45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2F75-843A-948C-5705-949DFE78F5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BD8A01-6EFD-AAA0-8787-9E38326D5A4D}"/>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20277404-A05C-06CC-903C-6B33EB7E651E}"/>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24090421-82DE-64EC-9E0D-115A7CCFAFC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51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01DFE-415D-9235-3003-C01F7C2A4B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099C00-DF9C-5B95-0B73-FE96E015E987}"/>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B4A8C6F6-B70A-246E-48B5-38450D1AAD65}"/>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1DD46A2E-1E9E-D08B-EC22-DF3AA561146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22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FBC8F-5E98-F8F3-C338-4103724C62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7ADEA6-1D4D-DDC6-9D0E-87EAB20BC153}"/>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703C66AE-BDBB-EDB9-7534-B0DEA9D0366A}"/>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E44C7BE4-33BB-7AAB-BDEF-B8151F8C944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863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Comprendre le monde ... les deux infinis                    </a:t>
            </a:r>
            <a:endParaRPr lang="en-GB"/>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a:xfrm>
            <a:off x="564445" y="4529542"/>
            <a:ext cx="779971" cy="365125"/>
          </a:xfrm>
        </p:spPr>
        <p:txBody>
          <a:bodyPr/>
          <a:lstStyle/>
          <a:p>
            <a:fld id="{28CF56FF-A9C7-48CE-B5A8-E2EC5C60375F}" type="slidenum">
              <a:rPr lang="en-GB" smtClean="0"/>
              <a:t>‹N°›</a:t>
            </a:fld>
            <a:endParaRPr lang="en-GB"/>
          </a:p>
        </p:txBody>
      </p:sp>
      <p:pic>
        <p:nvPicPr>
          <p:cNvPr id="8" name="Image 7"/>
          <p:cNvPicPr>
            <a:picLocks noChangeAspect="1"/>
          </p:cNvPicPr>
          <p:nvPr userDrawn="1"/>
        </p:nvPicPr>
        <p:blipFill>
          <a:blip r:embed="rId2"/>
          <a:stretch>
            <a:fillRect/>
          </a:stretch>
        </p:blipFill>
        <p:spPr>
          <a:xfrm>
            <a:off x="3705765" y="3627120"/>
            <a:ext cx="6962235" cy="60965"/>
          </a:xfrm>
          <a:prstGeom prst="rect">
            <a:avLst/>
          </a:prstGeom>
        </p:spPr>
      </p:pic>
    </p:spTree>
    <p:extLst>
      <p:ext uri="{BB962C8B-B14F-4D97-AF65-F5344CB8AC3E}">
        <p14:creationId xmlns:p14="http://schemas.microsoft.com/office/powerpoint/2010/main" val="361018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Comprendre le monde ... les deux infinis                    </a:t>
            </a:r>
            <a:endParaRPr lang="en-GB"/>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39595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                    </a:t>
            </a:r>
            <a:endParaRPr lang="en-GB"/>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94690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8" name="Footer Placeholder 7"/>
          <p:cNvSpPr>
            <a:spLocks noGrp="1"/>
          </p:cNvSpPr>
          <p:nvPr>
            <p:ph type="ftr" sz="quarter" idx="11"/>
          </p:nvPr>
        </p:nvSpPr>
        <p:spPr/>
        <p:txBody>
          <a:bodyPr/>
          <a:lstStyle/>
          <a:p>
            <a:r>
              <a:rPr lang="fr-FR"/>
              <a:t>Comprendre le monde ... les deux infinis                    </a:t>
            </a:r>
            <a:endParaRPr lang="en-GB"/>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98275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4" name="Footer Placeholder 3"/>
          <p:cNvSpPr>
            <a:spLocks noGrp="1"/>
          </p:cNvSpPr>
          <p:nvPr>
            <p:ph type="ftr" sz="quarter" idx="11"/>
          </p:nvPr>
        </p:nvSpPr>
        <p:spPr/>
        <p:txBody>
          <a:bodyPr/>
          <a:lstStyle/>
          <a:p>
            <a:r>
              <a:rPr lang="fr-FR"/>
              <a:t>Comprendre le monde ... les deux infinis                    </a:t>
            </a:r>
            <a:endParaRPr lang="en-GB"/>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3743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p>
            <a:endParaRPr lang="fr-FR"/>
          </a:p>
        </p:txBody>
      </p:sp>
      <p:cxnSp>
        <p:nvCxnSpPr>
          <p:cNvPr id="7" name="Connecteur droit 6"/>
          <p:cNvCxnSpPr/>
          <p:nvPr userDrawn="1"/>
        </p:nvCxnSpPr>
        <p:spPr>
          <a:xfrm flipV="1">
            <a:off x="4508501" y="812800"/>
            <a:ext cx="6946900" cy="38100"/>
          </a:xfrm>
          <a:prstGeom prst="line">
            <a:avLst/>
          </a:prstGeom>
        </p:spPr>
        <p:style>
          <a:lnRef idx="3">
            <a:schemeClr val="accent2"/>
          </a:lnRef>
          <a:fillRef idx="0">
            <a:schemeClr val="accent2"/>
          </a:fillRef>
          <a:effectRef idx="2">
            <a:schemeClr val="accent2"/>
          </a:effectRef>
          <a:fontRef idx="minor">
            <a:schemeClr val="tx1"/>
          </a:fontRef>
        </p:style>
      </p:cxnSp>
      <p:sp>
        <p:nvSpPr>
          <p:cNvPr id="11" name="Espace réservé du pied de page 10">
            <a:extLst>
              <a:ext uri="{FF2B5EF4-FFF2-40B4-BE49-F238E27FC236}">
                <a16:creationId xmlns:a16="http://schemas.microsoft.com/office/drawing/2014/main" id="{FE7859B3-0816-4612-A48D-C46AA0239820}"/>
              </a:ext>
            </a:extLst>
          </p:cNvPr>
          <p:cNvSpPr>
            <a:spLocks noGrp="1"/>
          </p:cNvSpPr>
          <p:nvPr>
            <p:ph type="ftr" sz="quarter" idx="11"/>
          </p:nvPr>
        </p:nvSpPr>
        <p:spPr>
          <a:xfrm>
            <a:off x="2510756" y="5862637"/>
            <a:ext cx="7621984" cy="365125"/>
          </a:xfrm>
        </p:spPr>
        <p:txBody>
          <a:bodyPr/>
          <a:lstStyle/>
          <a:p>
            <a:r>
              <a:rPr lang="fr-FR"/>
              <a:t>Comprendre le monde ... les deux infinis                    </a:t>
            </a:r>
            <a:endParaRPr lang="en-GB" dirty="0"/>
          </a:p>
        </p:txBody>
      </p:sp>
      <p:sp>
        <p:nvSpPr>
          <p:cNvPr id="12" name="Espace réservé du numéro de diapositive 11">
            <a:extLst>
              <a:ext uri="{FF2B5EF4-FFF2-40B4-BE49-F238E27FC236}">
                <a16:creationId xmlns:a16="http://schemas.microsoft.com/office/drawing/2014/main" id="{4FF2FEBF-71DE-4B1A-BDAB-23C074EFD72B}"/>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5659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                    </a:t>
            </a:r>
            <a:endParaRPr lang="en-GB"/>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513986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62" name="Rectangle 61"/>
          <p:cNvSpPr/>
          <p:nvPr/>
        </p:nvSpPr>
        <p:spPr>
          <a:xfrm>
            <a:off x="0" y="-131205"/>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2593600" y="624110"/>
            <a:ext cx="8785600" cy="617798"/>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620789" y="1515036"/>
            <a:ext cx="9758412" cy="450476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Comprendre le monde ... les deux infinis                    </a:t>
            </a:r>
            <a:endParaRPr lang="en-GB" dirty="0"/>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28CF56FF-A9C7-48CE-B5A8-E2EC5C60375F}" type="slidenum">
              <a:rPr lang="en-GB" smtClean="0"/>
              <a:t>‹N°›</a:t>
            </a:fld>
            <a:endParaRPr lang="en-GB"/>
          </a:p>
        </p:txBody>
      </p:sp>
      <p:sp>
        <p:nvSpPr>
          <p:cNvPr id="7" name="Espace réservé de la date 6">
            <a:extLst>
              <a:ext uri="{FF2B5EF4-FFF2-40B4-BE49-F238E27FC236}">
                <a16:creationId xmlns:a16="http://schemas.microsoft.com/office/drawing/2014/main" id="{8ED765C6-ADAD-409A-BF48-B1F1E2E3A546}"/>
              </a:ext>
            </a:extLst>
          </p:cNvPr>
          <p:cNvSpPr>
            <a:spLocks noGrp="1"/>
          </p:cNvSpPr>
          <p:nvPr>
            <p:ph type="dt" sz="half" idx="2"/>
          </p:nvPr>
        </p:nvSpPr>
        <p:spPr>
          <a:xfrm>
            <a:off x="10390902" y="6135809"/>
            <a:ext cx="145685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2025-2026</a:t>
            </a:r>
            <a:endParaRPr lang="en-GB"/>
          </a:p>
        </p:txBody>
      </p:sp>
    </p:spTree>
    <p:extLst>
      <p:ext uri="{BB962C8B-B14F-4D97-AF65-F5344CB8AC3E}">
        <p14:creationId xmlns:p14="http://schemas.microsoft.com/office/powerpoint/2010/main" val="226887873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Lst>
  <p:hf hdr="0"/>
  <p:txStyles>
    <p:titleStyle>
      <a:lvl1pPr algn="l" defTabSz="457200" rtl="0" eaLnBrk="1" latinLnBrk="0" hangingPunct="1">
        <a:spcBef>
          <a:spcPct val="0"/>
        </a:spcBef>
        <a:buNone/>
        <a:defRPr sz="2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rnard.remaud@univ-nantes.fr" TargetMode="External"/><Relationship Id="rId7" Type="http://schemas.openxmlformats.org/officeDocument/2006/relationships/image" Target="../media/image3.png"/><Relationship Id="rId2" Type="http://schemas.openxmlformats.org/officeDocument/2006/relationships/hyperlink" Target="https://intraperso.univ-nantes.fr/m-bernard-remaud-4061.kjsp?RH=1273152357689" TargetMode="External"/><Relationship Id="rId1" Type="http://schemas.openxmlformats.org/officeDocument/2006/relationships/slideLayout" Target="../slideLayouts/slideLayout1.xml"/><Relationship Id="rId6" Type="http://schemas.openxmlformats.org/officeDocument/2006/relationships/hyperlink" Target="https://www.youtube.com/channel/UCdPBh5KXlol50MEV8p1DrlA/" TargetMode="External"/><Relationship Id="rId5" Type="http://schemas.openxmlformats.org/officeDocument/2006/relationships/image" Target="../media/image2.jpg"/><Relationship Id="rId4" Type="http://schemas.openxmlformats.org/officeDocument/2006/relationships/hyperlink" Target="https://www.un-peu-de-physique.f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14.emf"/><Relationship Id="rId1" Type="http://schemas.openxmlformats.org/officeDocument/2006/relationships/slideLayout" Target="../slideLayouts/slideLayout6.xml"/><Relationship Id="rId4" Type="http://schemas.openxmlformats.org/officeDocument/2006/relationships/image" Target="../media/image58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xml"/><Relationship Id="rId7"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video" Target="https://www.youtube.com/embed/u_gggKHvfGw?feature=oembed" TargetMode="External"/><Relationship Id="rId6" Type="http://schemas.openxmlformats.org/officeDocument/2006/relationships/hyperlink" Target="https://www.youtube.com/watch?v=u_gggKHvfGw" TargetMode="Externa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hyperlink" Target="https://www.youtube.com/watch?v=GWRzVyX53ZU" TargetMode="Externa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TrustMyScience/videos/collision-entre-deux-trous-noirs/1017220855101594/" TargetMode="External"/><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6.xml"/><Relationship Id="rId1" Type="http://schemas.openxmlformats.org/officeDocument/2006/relationships/video" Target="https://www.youtube.com/embed/WgE6lb_i78A?feature=oembed" TargetMode="Externa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260.png"/><Relationship Id="rId4" Type="http://schemas.openxmlformats.org/officeDocument/2006/relationships/image" Target="../media/image250.png"/></Relationships>
</file>

<file path=ppt/slides/_rels/slide2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OVDzfqxUm54" TargetMode="Externa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1211.1677" TargetMode="External"/><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arxiv.org/pdf/0909.3983.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omnimagazine.com/interview-freeman-dyson-future-universe/" TargetMode="External"/><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hyperlink" Target="https://www.in2p3.cnrs.fr/fr/cnrsinfo/les-premiers-resultats-de-desi-constituent-la-mesure-la-plus-precise-de-lexpansion-de"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70.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36.sv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36.sv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36.sv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36.sv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arxiv.org/search/astro-ph?searchtype=author&amp;query=Lineweaver%2C+C+H" TargetMode="External"/><Relationship Id="rId5" Type="http://schemas.openxmlformats.org/officeDocument/2006/relationships/hyperlink" Target="https://arxiv.org/search/astro-ph?searchtype=author&amp;query=Egan%2C+C+A" TargetMode="External"/><Relationship Id="rId4" Type="http://schemas.openxmlformats.org/officeDocument/2006/relationships/image" Target="../media/image36.sv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36.sv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hyperlink" Target="https://un-peu-de-physique.fr/" TargetMode="External"/><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hyperlink" Target="https://open.spotify.com/show/42wWpSd2qk9Lx9y7dy5bYI" TargetMode="Externa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NULL"/><Relationship Id="rId7"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42883" y="888822"/>
            <a:ext cx="8039794" cy="1110526"/>
          </a:xfrm>
          <a:solidFill>
            <a:schemeClr val="bg2"/>
          </a:solidFill>
          <a:ln>
            <a:solidFill>
              <a:srgbClr val="FF0000"/>
            </a:solidFill>
          </a:ln>
          <a:effectLst>
            <a:glow rad="101600">
              <a:schemeClr val="accent1">
                <a:satMod val="175000"/>
                <a:alpha val="40000"/>
              </a:schemeClr>
            </a:glow>
            <a:softEdge rad="12700"/>
          </a:effectLst>
        </p:spPr>
        <p:txBody>
          <a:bodyPr>
            <a:noAutofit/>
          </a:bodyPr>
          <a:lstStyle/>
          <a:p>
            <a:pPr algn="ct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r>
              <a:rPr lang="fr-FR" sz="2400" dirty="0">
                <a:latin typeface="+mn-lt"/>
              </a:rPr>
              <a:t>Un peu de Science pour comprendre le monde moderne </a:t>
            </a:r>
            <a:br>
              <a:rPr lang="fr-FR" sz="2400" dirty="0">
                <a:latin typeface="+mn-lt"/>
              </a:rPr>
            </a:br>
            <a:r>
              <a:rPr lang="fr-FR" sz="2400" dirty="0">
                <a:solidFill>
                  <a:srgbClr val="FF0000"/>
                </a:solidFill>
                <a:latin typeface="+mn-lt"/>
              </a:rPr>
              <a:t>Les 2 infinis</a:t>
            </a:r>
            <a:endParaRPr lang="en-GB" sz="900" dirty="0">
              <a:solidFill>
                <a:srgbClr val="FF0000"/>
              </a:solidFill>
              <a:latin typeface="+mn-lt"/>
            </a:endParaRPr>
          </a:p>
        </p:txBody>
      </p:sp>
      <p:sp>
        <p:nvSpPr>
          <p:cNvPr id="5" name="Rectangle 4">
            <a:extLst>
              <a:ext uri="{FF2B5EF4-FFF2-40B4-BE49-F238E27FC236}">
                <a16:creationId xmlns:a16="http://schemas.microsoft.com/office/drawing/2014/main" id="{335E469A-CA11-49F7-A1C6-871C553C9DD1}"/>
              </a:ext>
            </a:extLst>
          </p:cNvPr>
          <p:cNvSpPr/>
          <p:nvPr/>
        </p:nvSpPr>
        <p:spPr>
          <a:xfrm>
            <a:off x="4227909" y="5711350"/>
            <a:ext cx="3736181" cy="323165"/>
          </a:xfrm>
          <a:prstGeom prst="rect">
            <a:avLst/>
          </a:prstGeom>
        </p:spPr>
        <p:txBody>
          <a:bodyPr wrap="square">
            <a:spAutoFit/>
          </a:bodyPr>
          <a:lstStyle/>
          <a:p>
            <a:pPr defTabSz="342900"/>
            <a:r>
              <a:rPr lang="fr-FR" sz="750" dirty="0">
                <a:solidFill>
                  <a:srgbClr val="FF0000"/>
                </a:solidFill>
                <a:latin typeface="Century Gothic" panose="020B0502020202020204"/>
              </a:rPr>
              <a:t>Cette œuvre est sous licence Creative Commons Attribution - Pas d’Utilisation Commerciale 4.0 International.</a:t>
            </a:r>
          </a:p>
        </p:txBody>
      </p:sp>
      <p:sp>
        <p:nvSpPr>
          <p:cNvPr id="4" name="Rectangle 3">
            <a:extLst>
              <a:ext uri="{FF2B5EF4-FFF2-40B4-BE49-F238E27FC236}">
                <a16:creationId xmlns:a16="http://schemas.microsoft.com/office/drawing/2014/main" id="{8F483092-4450-42C2-A2A7-F63B72841F6A}"/>
              </a:ext>
            </a:extLst>
          </p:cNvPr>
          <p:cNvSpPr/>
          <p:nvPr/>
        </p:nvSpPr>
        <p:spPr>
          <a:xfrm>
            <a:off x="2742883" y="2291991"/>
            <a:ext cx="1847850" cy="323165"/>
          </a:xfrm>
          <a:prstGeom prst="rect">
            <a:avLst/>
          </a:prstGeom>
        </p:spPr>
        <p:txBody>
          <a:bodyPr wrap="square">
            <a:spAutoFit/>
          </a:bodyPr>
          <a:lstStyle/>
          <a:p>
            <a:pPr defTabSz="685800"/>
            <a:r>
              <a:rPr lang="fr-FR" sz="1500" dirty="0">
                <a:solidFill>
                  <a:prstClr val="black"/>
                </a:solidFill>
                <a:latin typeface="Century Gothic" panose="020B0502020202020204"/>
                <a:hlinkClick r:id="rId2"/>
              </a:rPr>
              <a:t>Bernard Remaud</a:t>
            </a:r>
            <a:r>
              <a:rPr lang="fr-FR" sz="1500" dirty="0">
                <a:solidFill>
                  <a:prstClr val="black"/>
                </a:solidFill>
                <a:latin typeface="Century Gothic" panose="020B0502020202020204"/>
              </a:rPr>
              <a:t>                                                 </a:t>
            </a:r>
          </a:p>
        </p:txBody>
      </p:sp>
      <p:sp>
        <p:nvSpPr>
          <p:cNvPr id="7" name="Sous-titre 2">
            <a:extLst>
              <a:ext uri="{FF2B5EF4-FFF2-40B4-BE49-F238E27FC236}">
                <a16:creationId xmlns:a16="http://schemas.microsoft.com/office/drawing/2014/main" id="{7DA348C4-78EE-411D-A357-FC56EF4DCFB7}"/>
              </a:ext>
            </a:extLst>
          </p:cNvPr>
          <p:cNvSpPr txBox="1">
            <a:spLocks/>
          </p:cNvSpPr>
          <p:nvPr/>
        </p:nvSpPr>
        <p:spPr>
          <a:xfrm>
            <a:off x="2742883" y="4140519"/>
            <a:ext cx="6863697" cy="987227"/>
          </a:xfrm>
          <a:prstGeom prst="rect">
            <a:avLst/>
          </a:prstGeom>
          <a:ln>
            <a:solidFill>
              <a:srgbClr val="C00000"/>
            </a:solidFill>
          </a:ln>
        </p:spPr>
        <p:txBody>
          <a:bodyPr vert="horz" lIns="91440" tIns="45720" rIns="91440" bIns="45720" rtlCol="0" anchor="t">
            <a:normAutofit fontScale="925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fr-FR" sz="1400" dirty="0" err="1">
                <a:solidFill>
                  <a:schemeClr val="tx1"/>
                </a:solidFill>
              </a:rPr>
              <a:t>Ch</a:t>
            </a:r>
            <a:r>
              <a:rPr lang="fr-FR" sz="1400" dirty="0">
                <a:solidFill>
                  <a:schemeClr val="tx1"/>
                </a:solidFill>
              </a:rPr>
              <a:t> 3b</a:t>
            </a:r>
            <a:endParaRPr lang="fr-FR" sz="1600" dirty="0">
              <a:solidFill>
                <a:srgbClr val="FF0000"/>
              </a:solidFill>
            </a:endParaRPr>
          </a:p>
          <a:p>
            <a:r>
              <a:rPr lang="fr-FR" sz="1900" dirty="0">
                <a:solidFill>
                  <a:srgbClr val="FF0000"/>
                </a:solidFill>
              </a:rPr>
              <a:t>L’espace-temps</a:t>
            </a:r>
          </a:p>
          <a:p>
            <a:r>
              <a:rPr lang="fr-FR" sz="2000" dirty="0">
                <a:solidFill>
                  <a:srgbClr val="0070C0"/>
                </a:solidFill>
              </a:rPr>
              <a:t>Notre univers</a:t>
            </a:r>
            <a:endParaRPr lang="fr-FR" sz="1900" dirty="0">
              <a:solidFill>
                <a:srgbClr val="FF0000"/>
              </a:solidFill>
            </a:endParaRPr>
          </a:p>
        </p:txBody>
      </p:sp>
      <p:sp>
        <p:nvSpPr>
          <p:cNvPr id="10" name="Rectangle 9">
            <a:extLst>
              <a:ext uri="{FF2B5EF4-FFF2-40B4-BE49-F238E27FC236}">
                <a16:creationId xmlns:a16="http://schemas.microsoft.com/office/drawing/2014/main" id="{AB92BC63-9DEE-45F6-B994-3EBE082F169E}"/>
              </a:ext>
            </a:extLst>
          </p:cNvPr>
          <p:cNvSpPr/>
          <p:nvPr/>
        </p:nvSpPr>
        <p:spPr>
          <a:xfrm>
            <a:off x="2742883" y="3085908"/>
            <a:ext cx="2802370" cy="461665"/>
          </a:xfrm>
          <a:prstGeom prst="rect">
            <a:avLst/>
          </a:prstGeom>
        </p:spPr>
        <p:txBody>
          <a:bodyPr wrap="none">
            <a:spAutoFit/>
          </a:bodyPr>
          <a:lstStyle/>
          <a:p>
            <a:pPr defTabSz="685800"/>
            <a:r>
              <a:rPr lang="fr-FR" sz="1200" dirty="0">
                <a:solidFill>
                  <a:prstClr val="black"/>
                </a:solidFill>
                <a:latin typeface="Century Gothic" panose="020B0502020202020204"/>
                <a:hlinkClick r:id="rId3"/>
              </a:rPr>
              <a:t>bernard.remaud@univ-nantes.fr</a:t>
            </a:r>
            <a:endParaRPr lang="fr-FR" sz="1200" dirty="0">
              <a:solidFill>
                <a:prstClr val="black"/>
              </a:solidFill>
              <a:latin typeface="Century Gothic" panose="020B0502020202020204"/>
            </a:endParaRPr>
          </a:p>
          <a:p>
            <a:pPr defTabSz="685800"/>
            <a:r>
              <a:rPr lang="fr-FR" sz="1200" dirty="0">
                <a:solidFill>
                  <a:prstClr val="black"/>
                </a:solidFill>
                <a:hlinkClick r:id="rId4"/>
              </a:rPr>
              <a:t>https://www.un-peu-de-physique.fr</a:t>
            </a:r>
            <a:endParaRPr lang="fr-FR" sz="1200" dirty="0">
              <a:solidFill>
                <a:prstClr val="black"/>
              </a:solidFill>
            </a:endParaRPr>
          </a:p>
        </p:txBody>
      </p:sp>
      <p:pic>
        <p:nvPicPr>
          <p:cNvPr id="14" name="Image 13">
            <a:hlinkClick r:id="rId4"/>
            <a:extLst>
              <a:ext uri="{FF2B5EF4-FFF2-40B4-BE49-F238E27FC236}">
                <a16:creationId xmlns:a16="http://schemas.microsoft.com/office/drawing/2014/main" id="{219162BA-5CCD-4E55-BF1F-246552E60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1116" y="2186910"/>
            <a:ext cx="1330414" cy="1046840"/>
          </a:xfrm>
          <a:prstGeom prst="rect">
            <a:avLst/>
          </a:prstGeom>
        </p:spPr>
      </p:pic>
      <p:grpSp>
        <p:nvGrpSpPr>
          <p:cNvPr id="18" name="Groupe 17">
            <a:extLst>
              <a:ext uri="{FF2B5EF4-FFF2-40B4-BE49-F238E27FC236}">
                <a16:creationId xmlns:a16="http://schemas.microsoft.com/office/drawing/2014/main" id="{A01A39BD-79CB-461F-B139-B96AD365B5E9}"/>
              </a:ext>
            </a:extLst>
          </p:cNvPr>
          <p:cNvGrpSpPr/>
          <p:nvPr/>
        </p:nvGrpSpPr>
        <p:grpSpPr>
          <a:xfrm>
            <a:off x="7437829" y="2186910"/>
            <a:ext cx="1407697" cy="1301185"/>
            <a:chOff x="7437829" y="2186910"/>
            <a:chExt cx="1407697" cy="1301185"/>
          </a:xfrm>
        </p:grpSpPr>
        <p:pic>
          <p:nvPicPr>
            <p:cNvPr id="8" name="Image 7">
              <a:hlinkClick r:id="rId6"/>
              <a:extLst>
                <a:ext uri="{FF2B5EF4-FFF2-40B4-BE49-F238E27FC236}">
                  <a16:creationId xmlns:a16="http://schemas.microsoft.com/office/drawing/2014/main" id="{8BD5DFFB-0CB7-40FA-959B-A118266F53EF}"/>
                </a:ext>
              </a:extLst>
            </p:cNvPr>
            <p:cNvPicPr>
              <a:picLocks noChangeAspect="1"/>
            </p:cNvPicPr>
            <p:nvPr/>
          </p:nvPicPr>
          <p:blipFill>
            <a:blip r:embed="rId7"/>
            <a:stretch>
              <a:fillRect/>
            </a:stretch>
          </p:blipFill>
          <p:spPr>
            <a:xfrm>
              <a:off x="7601269" y="2186910"/>
              <a:ext cx="1055694" cy="1055694"/>
            </a:xfrm>
            <a:prstGeom prst="rect">
              <a:avLst/>
            </a:prstGeom>
          </p:spPr>
        </p:pic>
        <p:sp>
          <p:nvSpPr>
            <p:cNvPr id="15" name="ZoneTexte 14">
              <a:extLst>
                <a:ext uri="{FF2B5EF4-FFF2-40B4-BE49-F238E27FC236}">
                  <a16:creationId xmlns:a16="http://schemas.microsoft.com/office/drawing/2014/main" id="{13E95F3A-F8AA-4D22-BF2A-916E33B2FD58}"/>
                </a:ext>
              </a:extLst>
            </p:cNvPr>
            <p:cNvSpPr txBox="1"/>
            <p:nvPr/>
          </p:nvSpPr>
          <p:spPr>
            <a:xfrm>
              <a:off x="7437829" y="3241874"/>
              <a:ext cx="1407697" cy="246221"/>
            </a:xfrm>
            <a:prstGeom prst="rect">
              <a:avLst/>
            </a:prstGeom>
            <a:noFill/>
          </p:spPr>
          <p:txBody>
            <a:bodyPr wrap="square" rtlCol="0">
              <a:spAutoFit/>
            </a:bodyPr>
            <a:lstStyle/>
            <a:p>
              <a:r>
                <a:rPr lang="fr-FR" sz="1000" dirty="0">
                  <a:solidFill>
                    <a:srgbClr val="00B050"/>
                  </a:solidFill>
                </a:rPr>
                <a:t>La chaîne YouTube</a:t>
              </a:r>
            </a:p>
          </p:txBody>
        </p:sp>
      </p:grpSp>
      <p:sp>
        <p:nvSpPr>
          <p:cNvPr id="17" name="ZoneTexte 16">
            <a:extLst>
              <a:ext uri="{FF2B5EF4-FFF2-40B4-BE49-F238E27FC236}">
                <a16:creationId xmlns:a16="http://schemas.microsoft.com/office/drawing/2014/main" id="{C1E986DC-7A0A-474A-9F2F-0167759A7847}"/>
              </a:ext>
            </a:extLst>
          </p:cNvPr>
          <p:cNvSpPr txBox="1"/>
          <p:nvPr/>
        </p:nvSpPr>
        <p:spPr>
          <a:xfrm>
            <a:off x="9407670" y="3219814"/>
            <a:ext cx="705051" cy="246221"/>
          </a:xfrm>
          <a:prstGeom prst="rect">
            <a:avLst/>
          </a:prstGeom>
          <a:noFill/>
        </p:spPr>
        <p:txBody>
          <a:bodyPr wrap="square" rtlCol="0">
            <a:spAutoFit/>
          </a:bodyPr>
          <a:lstStyle/>
          <a:p>
            <a:r>
              <a:rPr lang="fr-FR" sz="1000" dirty="0">
                <a:solidFill>
                  <a:srgbClr val="0070C0"/>
                </a:solidFill>
              </a:rPr>
              <a:t>Le blog</a:t>
            </a:r>
          </a:p>
        </p:txBody>
      </p:sp>
      <p:sp>
        <p:nvSpPr>
          <p:cNvPr id="3" name="Espace réservé de la date 2">
            <a:extLst>
              <a:ext uri="{FF2B5EF4-FFF2-40B4-BE49-F238E27FC236}">
                <a16:creationId xmlns:a16="http://schemas.microsoft.com/office/drawing/2014/main" id="{CC4ED978-1E9B-B982-970A-EE478C5C3E35}"/>
              </a:ext>
            </a:extLst>
          </p:cNvPr>
          <p:cNvSpPr>
            <a:spLocks noGrp="1"/>
          </p:cNvSpPr>
          <p:nvPr>
            <p:ph type="dt" sz="half" idx="10"/>
          </p:nvPr>
        </p:nvSpPr>
        <p:spPr/>
        <p:txBody>
          <a:bodyPr/>
          <a:lstStyle/>
          <a:p>
            <a:r>
              <a:rPr lang="fr-FR"/>
              <a:t>2025-2026</a:t>
            </a:r>
            <a:endParaRPr lang="en-GB" dirty="0"/>
          </a:p>
        </p:txBody>
      </p:sp>
      <p:sp>
        <p:nvSpPr>
          <p:cNvPr id="6" name="Espace réservé du pied de page 5">
            <a:extLst>
              <a:ext uri="{FF2B5EF4-FFF2-40B4-BE49-F238E27FC236}">
                <a16:creationId xmlns:a16="http://schemas.microsoft.com/office/drawing/2014/main" id="{C808949E-A5E7-9F2A-EBB8-802FB4B7DCB3}"/>
              </a:ext>
            </a:extLst>
          </p:cNvPr>
          <p:cNvSpPr>
            <a:spLocks noGrp="1"/>
          </p:cNvSpPr>
          <p:nvPr>
            <p:ph type="ftr" sz="quarter" idx="11"/>
          </p:nvPr>
        </p:nvSpPr>
        <p:spPr/>
        <p:txBody>
          <a:bodyPr/>
          <a:lstStyle/>
          <a:p>
            <a:r>
              <a:rPr lang="fr-FR"/>
              <a:t>Comprendre le monde ... les deux infinis                    </a:t>
            </a:r>
            <a:endParaRPr lang="en-GB" dirty="0"/>
          </a:p>
        </p:txBody>
      </p:sp>
      <p:sp>
        <p:nvSpPr>
          <p:cNvPr id="9" name="Espace réservé du numéro de diapositive 8">
            <a:extLst>
              <a:ext uri="{FF2B5EF4-FFF2-40B4-BE49-F238E27FC236}">
                <a16:creationId xmlns:a16="http://schemas.microsoft.com/office/drawing/2014/main" id="{D89602A5-5B08-EDEA-B22C-468B2FA85B30}"/>
              </a:ext>
            </a:extLst>
          </p:cNvPr>
          <p:cNvSpPr>
            <a:spLocks noGrp="1"/>
          </p:cNvSpPr>
          <p:nvPr>
            <p:ph type="sldNum" sz="quarter" idx="12"/>
          </p:nvPr>
        </p:nvSpPr>
        <p:spPr/>
        <p:txBody>
          <a:bodyPr/>
          <a:lstStyle/>
          <a:p>
            <a:fld id="{28CF56FF-A9C7-48CE-B5A8-E2EC5C60375F}" type="slidenum">
              <a:rPr lang="en-GB" smtClean="0"/>
              <a:t>1</a:t>
            </a:fld>
            <a:endParaRPr lang="en-GB"/>
          </a:p>
        </p:txBody>
      </p:sp>
    </p:spTree>
    <p:extLst>
      <p:ext uri="{BB962C8B-B14F-4D97-AF65-F5344CB8AC3E}">
        <p14:creationId xmlns:p14="http://schemas.microsoft.com/office/powerpoint/2010/main" val="204456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10</a:t>
            </a:fld>
            <a:endParaRPr lang="en-GB" dirty="0"/>
          </a:p>
        </p:txBody>
      </p:sp>
      <p:sp>
        <p:nvSpPr>
          <p:cNvPr id="6" name="ZoneTexte 5"/>
          <p:cNvSpPr txBox="1"/>
          <p:nvPr/>
        </p:nvSpPr>
        <p:spPr>
          <a:xfrm>
            <a:off x="2344849" y="1025585"/>
            <a:ext cx="8618898" cy="707886"/>
          </a:xfrm>
          <a:prstGeom prst="rect">
            <a:avLst/>
          </a:prstGeom>
          <a:noFill/>
          <a:ln>
            <a:solidFill>
              <a:srgbClr val="FF0000"/>
            </a:solidFill>
          </a:ln>
        </p:spPr>
        <p:txBody>
          <a:bodyPr wrap="square" rtlCol="0">
            <a:spAutoFit/>
          </a:bodyPr>
          <a:lstStyle/>
          <a:p>
            <a:r>
              <a:rPr lang="fr-FR" sz="1400" dirty="0"/>
              <a:t>Dans la plupart des cas (Terre, Soleil, …), </a:t>
            </a:r>
            <a:r>
              <a:rPr lang="fr-FR" sz="1400" dirty="0">
                <a:solidFill>
                  <a:srgbClr val="0070C0"/>
                </a:solidFill>
              </a:rPr>
              <a:t>la limite de Schwarzschild est virtuelle</a:t>
            </a:r>
            <a:r>
              <a:rPr lang="fr-FR" sz="1400" dirty="0"/>
              <a:t> : elle est à l’intérieur de l’astre.</a:t>
            </a:r>
          </a:p>
          <a:p>
            <a:r>
              <a:rPr lang="fr-FR" sz="1200" dirty="0"/>
              <a:t>A l’extérieur de l’astre, l’espace est courbe et dévie la lumière (sans la capturer).</a:t>
            </a:r>
          </a:p>
        </p:txBody>
      </p:sp>
      <p:grpSp>
        <p:nvGrpSpPr>
          <p:cNvPr id="31" name="Groupe 30">
            <a:extLst>
              <a:ext uri="{FF2B5EF4-FFF2-40B4-BE49-F238E27FC236}">
                <a16:creationId xmlns:a16="http://schemas.microsoft.com/office/drawing/2014/main" id="{DB938519-0FFE-4FB7-9324-EF58E89BE06F}"/>
              </a:ext>
            </a:extLst>
          </p:cNvPr>
          <p:cNvGrpSpPr/>
          <p:nvPr/>
        </p:nvGrpSpPr>
        <p:grpSpPr>
          <a:xfrm>
            <a:off x="3362994" y="3568507"/>
            <a:ext cx="2560234" cy="2135742"/>
            <a:chOff x="2179296" y="3829792"/>
            <a:chExt cx="2560234" cy="2135742"/>
          </a:xfrm>
        </p:grpSpPr>
        <p:pic>
          <p:nvPicPr>
            <p:cNvPr id="14" name="Image 13">
              <a:extLst>
                <a:ext uri="{FF2B5EF4-FFF2-40B4-BE49-F238E27FC236}">
                  <a16:creationId xmlns:a16="http://schemas.microsoft.com/office/drawing/2014/main" id="{31CDDD59-54EB-4575-BA69-580B8A7250B7}"/>
                </a:ext>
              </a:extLst>
            </p:cNvPr>
            <p:cNvPicPr>
              <a:picLocks noChangeAspect="1"/>
            </p:cNvPicPr>
            <p:nvPr/>
          </p:nvPicPr>
          <p:blipFill>
            <a:blip r:embed="rId2"/>
            <a:stretch>
              <a:fillRect/>
            </a:stretch>
          </p:blipFill>
          <p:spPr>
            <a:xfrm>
              <a:off x="2266790" y="3829792"/>
              <a:ext cx="2129400" cy="2135742"/>
            </a:xfrm>
            <a:prstGeom prst="rect">
              <a:avLst/>
            </a:prstGeom>
          </p:spPr>
        </p:pic>
        <p:sp>
          <p:nvSpPr>
            <p:cNvPr id="8" name="Ellipse 7">
              <a:extLst>
                <a:ext uri="{FF2B5EF4-FFF2-40B4-BE49-F238E27FC236}">
                  <a16:creationId xmlns:a16="http://schemas.microsoft.com/office/drawing/2014/main" id="{996CB98E-84BA-45E0-BF98-F8B8BF30D414}"/>
                </a:ext>
              </a:extLst>
            </p:cNvPr>
            <p:cNvSpPr/>
            <p:nvPr/>
          </p:nvSpPr>
          <p:spPr>
            <a:xfrm>
              <a:off x="3122768" y="4742073"/>
              <a:ext cx="401328" cy="369332"/>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cteur droit avec flèche 17">
              <a:extLst>
                <a:ext uri="{FF2B5EF4-FFF2-40B4-BE49-F238E27FC236}">
                  <a16:creationId xmlns:a16="http://schemas.microsoft.com/office/drawing/2014/main" id="{D41DE3E8-5FE3-43F9-B41D-ACDE55CD606C}"/>
                </a:ext>
              </a:extLst>
            </p:cNvPr>
            <p:cNvCxnSpPr>
              <a:cxnSpLocks/>
            </p:cNvCxnSpPr>
            <p:nvPr/>
          </p:nvCxnSpPr>
          <p:spPr>
            <a:xfrm>
              <a:off x="3323432" y="4912930"/>
              <a:ext cx="135981" cy="18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2AF90E6-B3F3-4DFE-8991-D59EA2292831}"/>
                    </a:ext>
                  </a:extLst>
                </p:cNvPr>
                <p:cNvSpPr/>
                <p:nvPr/>
              </p:nvSpPr>
              <p:spPr>
                <a:xfrm>
                  <a:off x="3502371" y="4662988"/>
                  <a:ext cx="401328" cy="369332"/>
                </a:xfrm>
                <a:prstGeom prst="rect">
                  <a:avLst/>
                </a:prstGeom>
              </p:spPr>
              <p:txBody>
                <a:bodyPr wrap="none">
                  <a:spAutoFit/>
                </a:bodyPr>
                <a:lstStyle/>
                <a:p>
                  <a14:m>
                    <m:oMath xmlns:m="http://schemas.openxmlformats.org/officeDocument/2006/math">
                      <m:r>
                        <a:rPr lang="en-US" i="1">
                          <a:solidFill>
                            <a:srgbClr val="00B050"/>
                          </a:solidFill>
                          <a:latin typeface="Cambria Math" panose="02040503050406030204" pitchFamily="18" charset="0"/>
                        </a:rPr>
                        <m:t>𝑟</m:t>
                      </m:r>
                    </m:oMath>
                  </a14:m>
                  <a:r>
                    <a:rPr lang="en-GB" baseline="-25000" dirty="0">
                      <a:solidFill>
                        <a:srgbClr val="00B050"/>
                      </a:solidFill>
                    </a:rPr>
                    <a:t>s </a:t>
                  </a:r>
                  <a:endParaRPr lang="en-GB" dirty="0"/>
                </a:p>
              </p:txBody>
            </p:sp>
          </mc:Choice>
          <mc:Fallback xmlns="">
            <p:sp>
              <p:nvSpPr>
                <p:cNvPr id="20" name="Rectangle 19">
                  <a:extLst>
                    <a:ext uri="{FF2B5EF4-FFF2-40B4-BE49-F238E27FC236}">
                      <a16:creationId xmlns:a16="http://schemas.microsoft.com/office/drawing/2014/main" id="{A2AF90E6-B3F3-4DFE-8991-D59EA2292831}"/>
                    </a:ext>
                  </a:extLst>
                </p:cNvPr>
                <p:cNvSpPr>
                  <a:spLocks noRot="1" noChangeAspect="1" noMove="1" noResize="1" noEditPoints="1" noAdjustHandles="1" noChangeArrowheads="1" noChangeShapeType="1" noTextEdit="1"/>
                </p:cNvSpPr>
                <p:nvPr/>
              </p:nvSpPr>
              <p:spPr>
                <a:xfrm>
                  <a:off x="3502371" y="4662988"/>
                  <a:ext cx="401328" cy="369332"/>
                </a:xfrm>
                <a:prstGeom prst="rect">
                  <a:avLst/>
                </a:prstGeom>
                <a:blipFill>
                  <a:blip r:embed="rId3"/>
                  <a:stretch>
                    <a:fillRect b="-21311"/>
                  </a:stretch>
                </a:blipFill>
              </p:spPr>
              <p:txBody>
                <a:bodyPr/>
                <a:lstStyle/>
                <a:p>
                  <a:r>
                    <a:rPr lang="en-GB">
                      <a:noFill/>
                    </a:rPr>
                    <a:t> </a:t>
                  </a:r>
                </a:p>
              </p:txBody>
            </p:sp>
          </mc:Fallback>
        </mc:AlternateContent>
        <p:sp>
          <p:nvSpPr>
            <p:cNvPr id="10" name="ZoneTexte 9">
              <a:extLst>
                <a:ext uri="{FF2B5EF4-FFF2-40B4-BE49-F238E27FC236}">
                  <a16:creationId xmlns:a16="http://schemas.microsoft.com/office/drawing/2014/main" id="{E535A51C-8999-4498-B54B-0821645A2AE4}"/>
                </a:ext>
              </a:extLst>
            </p:cNvPr>
            <p:cNvSpPr txBox="1"/>
            <p:nvPr/>
          </p:nvSpPr>
          <p:spPr>
            <a:xfrm>
              <a:off x="2179296" y="3829792"/>
              <a:ext cx="2560234" cy="307777"/>
            </a:xfrm>
            <a:prstGeom prst="rect">
              <a:avLst/>
            </a:prstGeom>
            <a:noFill/>
          </p:spPr>
          <p:txBody>
            <a:bodyPr wrap="square" rtlCol="0">
              <a:spAutoFit/>
            </a:bodyPr>
            <a:lstStyle/>
            <a:p>
              <a:r>
                <a:rPr lang="fr-FR" sz="1400" dirty="0">
                  <a:solidFill>
                    <a:srgbClr val="0070C0"/>
                  </a:solidFill>
                </a:rPr>
                <a:t>Un astre ordinaire – le soleil</a:t>
              </a:r>
              <a:endParaRPr lang="en-GB" sz="1400" dirty="0">
                <a:solidFill>
                  <a:srgbClr val="0070C0"/>
                </a:solidFill>
              </a:endParaRPr>
            </a:p>
          </p:txBody>
        </p:sp>
      </p:grpSp>
      <p:grpSp>
        <p:nvGrpSpPr>
          <p:cNvPr id="32" name="Groupe 31">
            <a:extLst>
              <a:ext uri="{FF2B5EF4-FFF2-40B4-BE49-F238E27FC236}">
                <a16:creationId xmlns:a16="http://schemas.microsoft.com/office/drawing/2014/main" id="{AFFA7987-4730-46DD-BAE0-7F33D9274977}"/>
              </a:ext>
            </a:extLst>
          </p:cNvPr>
          <p:cNvGrpSpPr/>
          <p:nvPr/>
        </p:nvGrpSpPr>
        <p:grpSpPr>
          <a:xfrm>
            <a:off x="7738230" y="3667674"/>
            <a:ext cx="1610820" cy="1655781"/>
            <a:chOff x="6161580" y="3829792"/>
            <a:chExt cx="1610820" cy="1655781"/>
          </a:xfrm>
        </p:grpSpPr>
        <p:sp>
          <p:nvSpPr>
            <p:cNvPr id="11" name="ZoneTexte 10">
              <a:extLst>
                <a:ext uri="{FF2B5EF4-FFF2-40B4-BE49-F238E27FC236}">
                  <a16:creationId xmlns:a16="http://schemas.microsoft.com/office/drawing/2014/main" id="{45560B69-DB20-4AA8-9D39-5FD71B0AD232}"/>
                </a:ext>
              </a:extLst>
            </p:cNvPr>
            <p:cNvSpPr txBox="1"/>
            <p:nvPr/>
          </p:nvSpPr>
          <p:spPr>
            <a:xfrm>
              <a:off x="6161580" y="3829792"/>
              <a:ext cx="1610820" cy="307777"/>
            </a:xfrm>
            <a:prstGeom prst="rect">
              <a:avLst/>
            </a:prstGeom>
            <a:noFill/>
          </p:spPr>
          <p:txBody>
            <a:bodyPr wrap="square" rtlCol="0">
              <a:spAutoFit/>
            </a:bodyPr>
            <a:lstStyle/>
            <a:p>
              <a:r>
                <a:rPr lang="fr-FR" sz="1400" dirty="0">
                  <a:solidFill>
                    <a:srgbClr val="0070C0"/>
                  </a:solidFill>
                </a:rPr>
                <a:t>Un trou noir</a:t>
              </a:r>
              <a:endParaRPr lang="en-GB" sz="1400" dirty="0">
                <a:solidFill>
                  <a:srgbClr val="0070C0"/>
                </a:solidFill>
              </a:endParaRPr>
            </a:p>
          </p:txBody>
        </p:sp>
        <p:sp>
          <p:nvSpPr>
            <p:cNvPr id="12" name="Ellipse 11">
              <a:extLst>
                <a:ext uri="{FF2B5EF4-FFF2-40B4-BE49-F238E27FC236}">
                  <a16:creationId xmlns:a16="http://schemas.microsoft.com/office/drawing/2014/main" id="{4BD3AD05-5925-4C93-A55B-5D814A413392}"/>
                </a:ext>
              </a:extLst>
            </p:cNvPr>
            <p:cNvSpPr/>
            <p:nvPr/>
          </p:nvSpPr>
          <p:spPr>
            <a:xfrm>
              <a:off x="6271591" y="4309752"/>
              <a:ext cx="1222513" cy="117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cteur droit avec flèche 23">
              <a:extLst>
                <a:ext uri="{FF2B5EF4-FFF2-40B4-BE49-F238E27FC236}">
                  <a16:creationId xmlns:a16="http://schemas.microsoft.com/office/drawing/2014/main" id="{7E788FA5-94E8-44BA-90DA-D8BFE6AA6F50}"/>
                </a:ext>
              </a:extLst>
            </p:cNvPr>
            <p:cNvCxnSpPr>
              <a:cxnSpLocks/>
              <a:endCxn id="12" idx="7"/>
            </p:cNvCxnSpPr>
            <p:nvPr/>
          </p:nvCxnSpPr>
          <p:spPr>
            <a:xfrm flipV="1">
              <a:off x="6877210" y="4481947"/>
              <a:ext cx="437861" cy="4157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975BBF18-F839-461F-BF88-BF046E70A4AE}"/>
                    </a:ext>
                  </a:extLst>
                </p:cNvPr>
                <p:cNvSpPr txBox="1"/>
                <p:nvPr/>
              </p:nvSpPr>
              <p:spPr>
                <a:xfrm>
                  <a:off x="7089547" y="4589764"/>
                  <a:ext cx="404557" cy="646331"/>
                </a:xfrm>
                <a:prstGeom prst="rect">
                  <a:avLst/>
                </a:prstGeom>
                <a:noFill/>
                <a:ln>
                  <a:noFill/>
                </a:ln>
              </p:spPr>
              <p:txBody>
                <a:bodyPr wrap="square" rtlCol="0">
                  <a:spAutoFit/>
                </a:bodyPr>
                <a:lstStyle/>
                <a:p>
                  <a14:m>
                    <m:oMath xmlns:m="http://schemas.openxmlformats.org/officeDocument/2006/math">
                      <m:r>
                        <a:rPr lang="en-US" i="1">
                          <a:solidFill>
                            <a:schemeClr val="bg1"/>
                          </a:solidFill>
                          <a:latin typeface="Cambria Math" panose="02040503050406030204" pitchFamily="18" charset="0"/>
                        </a:rPr>
                        <m:t>𝑟</m:t>
                      </m:r>
                    </m:oMath>
                  </a14:m>
                  <a:r>
                    <a:rPr lang="en-GB" baseline="-25000" dirty="0">
                      <a:solidFill>
                        <a:schemeClr val="bg1"/>
                      </a:solidFill>
                    </a:rPr>
                    <a:t>s </a:t>
                  </a:r>
                  <a:endParaRPr lang="en-GB" dirty="0">
                    <a:solidFill>
                      <a:schemeClr val="bg1"/>
                    </a:solidFill>
                  </a:endParaRPr>
                </a:p>
                <a:p>
                  <a:endParaRPr lang="en-GB" dirty="0">
                    <a:solidFill>
                      <a:schemeClr val="bg1"/>
                    </a:solidFill>
                  </a:endParaRPr>
                </a:p>
              </p:txBody>
            </p:sp>
          </mc:Choice>
          <mc:Fallback xmlns="">
            <p:sp>
              <p:nvSpPr>
                <p:cNvPr id="30" name="ZoneTexte 29">
                  <a:extLst>
                    <a:ext uri="{FF2B5EF4-FFF2-40B4-BE49-F238E27FC236}">
                      <a16:creationId xmlns:a16="http://schemas.microsoft.com/office/drawing/2014/main" id="{975BBF18-F839-461F-BF88-BF046E70A4AE}"/>
                    </a:ext>
                  </a:extLst>
                </p:cNvPr>
                <p:cNvSpPr txBox="1">
                  <a:spLocks noRot="1" noChangeAspect="1" noMove="1" noResize="1" noEditPoints="1" noAdjustHandles="1" noChangeArrowheads="1" noChangeShapeType="1" noTextEdit="1"/>
                </p:cNvSpPr>
                <p:nvPr/>
              </p:nvSpPr>
              <p:spPr>
                <a:xfrm>
                  <a:off x="7089547" y="4589764"/>
                  <a:ext cx="404557" cy="646331"/>
                </a:xfrm>
                <a:prstGeom prst="rect">
                  <a:avLst/>
                </a:prstGeom>
                <a:blipFill>
                  <a:blip r:embed="rId4"/>
                  <a:stretch>
                    <a:fillRect/>
                  </a:stretch>
                </a:blipFill>
                <a:ln>
                  <a:noFill/>
                </a:ln>
              </p:spPr>
              <p:txBody>
                <a:bodyPr/>
                <a:lstStyle/>
                <a:p>
                  <a:r>
                    <a:rPr lang="en-GB">
                      <a:noFill/>
                    </a:rPr>
                    <a:t> </a:t>
                  </a:r>
                </a:p>
              </p:txBody>
            </p:sp>
          </mc:Fallback>
        </mc:AlternateContent>
      </p:grpSp>
      <p:sp>
        <p:nvSpPr>
          <p:cNvPr id="33" name="Rectangle 32">
            <a:extLst>
              <a:ext uri="{FF2B5EF4-FFF2-40B4-BE49-F238E27FC236}">
                <a16:creationId xmlns:a16="http://schemas.microsoft.com/office/drawing/2014/main" id="{519593B6-4056-4693-A54B-B1FE19084306}"/>
              </a:ext>
            </a:extLst>
          </p:cNvPr>
          <p:cNvSpPr/>
          <p:nvPr/>
        </p:nvSpPr>
        <p:spPr>
          <a:xfrm>
            <a:off x="2654256" y="2326879"/>
            <a:ext cx="7478484" cy="523220"/>
          </a:xfrm>
          <a:prstGeom prst="rect">
            <a:avLst/>
          </a:prstGeom>
          <a:ln>
            <a:solidFill>
              <a:srgbClr val="FF0000"/>
            </a:solidFill>
          </a:ln>
        </p:spPr>
        <p:txBody>
          <a:bodyPr wrap="square">
            <a:spAutoFit/>
          </a:bodyPr>
          <a:lstStyle/>
          <a:p>
            <a:r>
              <a:rPr lang="fr-FR" sz="1400" dirty="0"/>
              <a:t>Si la densité d’énergie devient très, très grande, ou si la masse devient très grande : </a:t>
            </a:r>
            <a:r>
              <a:rPr lang="fr-FR" sz="1400" dirty="0">
                <a:solidFill>
                  <a:srgbClr val="0070C0"/>
                </a:solidFill>
              </a:rPr>
              <a:t>le rayon de Schwarzschild est extérieur à l’astre</a:t>
            </a:r>
            <a:r>
              <a:rPr lang="fr-FR" sz="1400" dirty="0"/>
              <a:t>  </a:t>
            </a:r>
            <a:r>
              <a:rPr lang="fr-FR" sz="1400" dirty="0">
                <a:sym typeface="Wingdings" panose="05000000000000000000" pitchFamily="2" charset="2"/>
              </a:rPr>
              <a:t> </a:t>
            </a:r>
            <a:r>
              <a:rPr lang="fr-FR" sz="1400" dirty="0">
                <a:solidFill>
                  <a:srgbClr val="FF0000"/>
                </a:solidFill>
                <a:sym typeface="Wingdings" panose="05000000000000000000" pitchFamily="2" charset="2"/>
              </a:rPr>
              <a:t>un trou noir</a:t>
            </a:r>
            <a:endParaRPr lang="fr-FR" sz="1400" dirty="0">
              <a:solidFill>
                <a:srgbClr val="FF0000"/>
              </a:solidFill>
            </a:endParaRPr>
          </a:p>
        </p:txBody>
      </p:sp>
      <p:pic>
        <p:nvPicPr>
          <p:cNvPr id="19" name="Image 18">
            <a:extLst>
              <a:ext uri="{FF2B5EF4-FFF2-40B4-BE49-F238E27FC236}">
                <a16:creationId xmlns:a16="http://schemas.microsoft.com/office/drawing/2014/main" id="{ECCAE028-346B-45AF-860A-FB9E0F9CC16A}"/>
              </a:ext>
            </a:extLst>
          </p:cNvPr>
          <p:cNvPicPr>
            <a:picLocks noChangeAspect="1"/>
          </p:cNvPicPr>
          <p:nvPr/>
        </p:nvPicPr>
        <p:blipFill>
          <a:blip r:embed="rId2"/>
          <a:stretch>
            <a:fillRect/>
          </a:stretch>
        </p:blipFill>
        <p:spPr>
          <a:xfrm>
            <a:off x="8052656" y="4311202"/>
            <a:ext cx="859203" cy="861762"/>
          </a:xfrm>
          <a:prstGeom prst="rect">
            <a:avLst/>
          </a:prstGeom>
          <a:effectLst>
            <a:softEdge rad="215900"/>
          </a:effectLst>
        </p:spPr>
      </p:pic>
      <p:sp>
        <p:nvSpPr>
          <p:cNvPr id="7" name="ZoneTexte 6">
            <a:extLst>
              <a:ext uri="{FF2B5EF4-FFF2-40B4-BE49-F238E27FC236}">
                <a16:creationId xmlns:a16="http://schemas.microsoft.com/office/drawing/2014/main" id="{D70F4B8C-9DCF-FC3C-6446-2D26D2585852}"/>
              </a:ext>
            </a:extLst>
          </p:cNvPr>
          <p:cNvSpPr txBox="1"/>
          <p:nvPr/>
        </p:nvSpPr>
        <p:spPr>
          <a:xfrm>
            <a:off x="8175911" y="284994"/>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(1)</a:t>
            </a:r>
            <a:endParaRPr lang="en-GB" sz="1600" dirty="0">
              <a:solidFill>
                <a:srgbClr val="FF0000"/>
              </a:solidFill>
            </a:endParaRPr>
          </a:p>
        </p:txBody>
      </p:sp>
    </p:spTree>
    <p:extLst>
      <p:ext uri="{BB962C8B-B14F-4D97-AF65-F5344CB8AC3E}">
        <p14:creationId xmlns:p14="http://schemas.microsoft.com/office/powerpoint/2010/main" val="310713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a:xfrm>
            <a:off x="3466415" y="6170306"/>
            <a:ext cx="5716488" cy="365125"/>
          </a:xfrm>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11</a:t>
            </a:fld>
            <a:endParaRPr lang="en-GB" dirty="0"/>
          </a:p>
        </p:txBody>
      </p:sp>
      <p:sp>
        <p:nvSpPr>
          <p:cNvPr id="6" name="ZoneTexte 5"/>
          <p:cNvSpPr txBox="1"/>
          <p:nvPr/>
        </p:nvSpPr>
        <p:spPr>
          <a:xfrm>
            <a:off x="2039007" y="1025584"/>
            <a:ext cx="9385737" cy="584775"/>
          </a:xfrm>
          <a:prstGeom prst="rect">
            <a:avLst/>
          </a:prstGeom>
          <a:noFill/>
          <a:ln>
            <a:solidFill>
              <a:srgbClr val="FF0000"/>
            </a:solidFill>
          </a:ln>
        </p:spPr>
        <p:txBody>
          <a:bodyPr wrap="square" rtlCol="0">
            <a:spAutoFit/>
          </a:bodyPr>
          <a:lstStyle/>
          <a:p>
            <a:r>
              <a:rPr lang="fr-FR" sz="1600" dirty="0"/>
              <a:t>Si la densité d’énergie devient très, très grande, ou si la masse devient très grande : la </a:t>
            </a:r>
            <a:r>
              <a:rPr lang="fr-FR" sz="1600" dirty="0">
                <a:solidFill>
                  <a:srgbClr val="FF0000"/>
                </a:solidFill>
              </a:rPr>
              <a:t>courbure</a:t>
            </a:r>
            <a:r>
              <a:rPr lang="fr-FR" sz="1600" dirty="0"/>
              <a:t> de l’espace peut devenir </a:t>
            </a:r>
            <a:r>
              <a:rPr lang="fr-FR" sz="1600" dirty="0">
                <a:solidFill>
                  <a:srgbClr val="FF0000"/>
                </a:solidFill>
              </a:rPr>
              <a:t>infinie</a:t>
            </a:r>
          </a:p>
        </p:txBody>
      </p:sp>
      <p:grpSp>
        <p:nvGrpSpPr>
          <p:cNvPr id="5" name="Groupe 4">
            <a:extLst>
              <a:ext uri="{FF2B5EF4-FFF2-40B4-BE49-F238E27FC236}">
                <a16:creationId xmlns:a16="http://schemas.microsoft.com/office/drawing/2014/main" id="{2724B595-DBA3-AC47-093F-8A87B5C67DC9}"/>
              </a:ext>
            </a:extLst>
          </p:cNvPr>
          <p:cNvGrpSpPr/>
          <p:nvPr/>
        </p:nvGrpSpPr>
        <p:grpSpPr>
          <a:xfrm>
            <a:off x="7554859" y="1951651"/>
            <a:ext cx="2926263" cy="4164012"/>
            <a:chOff x="7554859" y="1951651"/>
            <a:chExt cx="2926263" cy="4164012"/>
          </a:xfrm>
        </p:grpSpPr>
        <p:sp>
          <p:nvSpPr>
            <p:cNvPr id="7" name="Rectangle 6">
              <a:extLst>
                <a:ext uri="{FF2B5EF4-FFF2-40B4-BE49-F238E27FC236}">
                  <a16:creationId xmlns:a16="http://schemas.microsoft.com/office/drawing/2014/main" id="{1E15F07F-D7D5-43F5-B117-54A9427F3C92}"/>
                </a:ext>
              </a:extLst>
            </p:cNvPr>
            <p:cNvSpPr/>
            <p:nvPr/>
          </p:nvSpPr>
          <p:spPr>
            <a:xfrm>
              <a:off x="7554859" y="5561665"/>
              <a:ext cx="2926263" cy="553998"/>
            </a:xfrm>
            <a:prstGeom prst="rect">
              <a:avLst/>
            </a:prstGeom>
          </p:spPr>
          <p:txBody>
            <a:bodyPr wrap="square">
              <a:spAutoFit/>
            </a:bodyPr>
            <a:lstStyle/>
            <a:p>
              <a:r>
                <a:rPr lang="en-US" sz="1200" dirty="0" err="1">
                  <a:solidFill>
                    <a:srgbClr val="002060"/>
                  </a:solidFill>
                </a:rPr>
                <a:t>Visualisation</a:t>
              </a:r>
              <a:r>
                <a:rPr lang="en-US" sz="1200" dirty="0">
                  <a:solidFill>
                    <a:srgbClr val="002060"/>
                  </a:solidFill>
                </a:rPr>
                <a:t> du trou noir M87*</a:t>
              </a:r>
            </a:p>
            <a:p>
              <a:r>
                <a:rPr lang="en-US" sz="900" dirty="0"/>
                <a:t>By The Event Horizon Telescope Collaboration CC A 4.0</a:t>
              </a:r>
              <a:endParaRPr lang="fr-FR" sz="900" dirty="0"/>
            </a:p>
          </p:txBody>
        </p:sp>
        <p:pic>
          <p:nvPicPr>
            <p:cNvPr id="9" name="Image 8" descr="Une image contenant étoile, lumière&#10;&#10;Description générée automatiquement">
              <a:extLst>
                <a:ext uri="{FF2B5EF4-FFF2-40B4-BE49-F238E27FC236}">
                  <a16:creationId xmlns:a16="http://schemas.microsoft.com/office/drawing/2014/main" id="{CE758ACF-F603-4EB1-8CA3-2367FA048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563" y="1951651"/>
              <a:ext cx="2384854" cy="3610014"/>
            </a:xfrm>
            <a:prstGeom prst="rect">
              <a:avLst/>
            </a:prstGeom>
          </p:spPr>
        </p:pic>
      </p:grpSp>
      <p:sp>
        <p:nvSpPr>
          <p:cNvPr id="8" name="ZoneTexte 7">
            <a:extLst>
              <a:ext uri="{FF2B5EF4-FFF2-40B4-BE49-F238E27FC236}">
                <a16:creationId xmlns:a16="http://schemas.microsoft.com/office/drawing/2014/main" id="{EE34E732-9DB6-4FC8-8FBB-DD87BBFB4D31}"/>
              </a:ext>
            </a:extLst>
          </p:cNvPr>
          <p:cNvSpPr txBox="1"/>
          <p:nvPr/>
        </p:nvSpPr>
        <p:spPr>
          <a:xfrm>
            <a:off x="1912882" y="4487917"/>
            <a:ext cx="5580993" cy="1508105"/>
          </a:xfrm>
          <a:prstGeom prst="rect">
            <a:avLst/>
          </a:prstGeom>
          <a:noFill/>
        </p:spPr>
        <p:txBody>
          <a:bodyPr wrap="square" rtlCol="0">
            <a:spAutoFit/>
          </a:bodyPr>
          <a:lstStyle/>
          <a:p>
            <a:r>
              <a:rPr lang="fr-FR" sz="1600" dirty="0"/>
              <a:t>2017 – première </a:t>
            </a:r>
            <a:r>
              <a:rPr lang="fr-FR" sz="1600" dirty="0">
                <a:solidFill>
                  <a:srgbClr val="FF0000"/>
                </a:solidFill>
              </a:rPr>
              <a:t>« observation » </a:t>
            </a:r>
            <a:r>
              <a:rPr lang="fr-FR" sz="1600" dirty="0"/>
              <a:t>d’un trou noir »</a:t>
            </a:r>
          </a:p>
          <a:p>
            <a:r>
              <a:rPr lang="fr-FR" sz="1400" dirty="0"/>
              <a:t>Transposition dans le visible des signaux </a:t>
            </a:r>
            <a:r>
              <a:rPr lang="fr-FR" sz="1400" dirty="0">
                <a:solidFill>
                  <a:srgbClr val="FF0000"/>
                </a:solidFill>
              </a:rPr>
              <a:t>« radio » </a:t>
            </a:r>
            <a:r>
              <a:rPr lang="fr-FR" sz="1400" dirty="0"/>
              <a:t>obtenus, par interférométrie de plusieurs observatoires répartis su la Terre.</a:t>
            </a:r>
          </a:p>
          <a:p>
            <a:endParaRPr lang="fr-FR" dirty="0"/>
          </a:p>
          <a:p>
            <a:r>
              <a:rPr lang="fr-FR" sz="1400" dirty="0"/>
              <a:t>Les fausses couleurs donnent des </a:t>
            </a:r>
            <a:r>
              <a:rPr lang="fr-FR" sz="1400" dirty="0">
                <a:solidFill>
                  <a:srgbClr val="FF0000"/>
                </a:solidFill>
              </a:rPr>
              <a:t>échelles de la température </a:t>
            </a:r>
            <a:r>
              <a:rPr lang="fr-FR" sz="1400" dirty="0"/>
              <a:t>du disque d’accrétion</a:t>
            </a:r>
          </a:p>
        </p:txBody>
      </p:sp>
      <p:sp>
        <p:nvSpPr>
          <p:cNvPr id="10" name="ZoneTexte 9">
            <a:extLst>
              <a:ext uri="{FF2B5EF4-FFF2-40B4-BE49-F238E27FC236}">
                <a16:creationId xmlns:a16="http://schemas.microsoft.com/office/drawing/2014/main" id="{E394662E-8647-43D1-BC0A-56671B186722}"/>
              </a:ext>
            </a:extLst>
          </p:cNvPr>
          <p:cNvSpPr txBox="1"/>
          <p:nvPr/>
        </p:nvSpPr>
        <p:spPr>
          <a:xfrm>
            <a:off x="8175911" y="284994"/>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(2)</a:t>
            </a:r>
            <a:endParaRPr lang="en-GB" sz="1600" dirty="0">
              <a:solidFill>
                <a:srgbClr val="FF0000"/>
              </a:solidFill>
            </a:endParaRPr>
          </a:p>
        </p:txBody>
      </p:sp>
      <p:grpSp>
        <p:nvGrpSpPr>
          <p:cNvPr id="14" name="Groupe 13">
            <a:extLst>
              <a:ext uri="{FF2B5EF4-FFF2-40B4-BE49-F238E27FC236}">
                <a16:creationId xmlns:a16="http://schemas.microsoft.com/office/drawing/2014/main" id="{55CC1873-EE20-4B8B-E877-BE46ECC1F9CF}"/>
              </a:ext>
            </a:extLst>
          </p:cNvPr>
          <p:cNvGrpSpPr/>
          <p:nvPr/>
        </p:nvGrpSpPr>
        <p:grpSpPr>
          <a:xfrm>
            <a:off x="2534948" y="2086960"/>
            <a:ext cx="4336860" cy="2072282"/>
            <a:chOff x="2533236" y="1997153"/>
            <a:chExt cx="4336860" cy="2072282"/>
          </a:xfrm>
        </p:grpSpPr>
        <p:pic>
          <p:nvPicPr>
            <p:cNvPr id="11" name="Image 10">
              <a:extLst>
                <a:ext uri="{FF2B5EF4-FFF2-40B4-BE49-F238E27FC236}">
                  <a16:creationId xmlns:a16="http://schemas.microsoft.com/office/drawing/2014/main" id="{96B4ACCD-B542-40EE-75D2-4EFE024E208E}"/>
                </a:ext>
              </a:extLst>
            </p:cNvPr>
            <p:cNvPicPr>
              <a:picLocks noChangeAspect="1"/>
            </p:cNvPicPr>
            <p:nvPr/>
          </p:nvPicPr>
          <p:blipFill>
            <a:blip r:embed="rId3"/>
            <a:srcRect l="8504"/>
            <a:stretch>
              <a:fillRect/>
            </a:stretch>
          </p:blipFill>
          <p:spPr>
            <a:xfrm>
              <a:off x="2533236" y="1997153"/>
              <a:ext cx="4005172" cy="1954197"/>
            </a:xfrm>
            <a:prstGeom prst="rect">
              <a:avLst/>
            </a:prstGeom>
          </p:spPr>
        </p:pic>
        <p:sp>
          <p:nvSpPr>
            <p:cNvPr id="13" name="ZoneTexte 12">
              <a:extLst>
                <a:ext uri="{FF2B5EF4-FFF2-40B4-BE49-F238E27FC236}">
                  <a16:creationId xmlns:a16="http://schemas.microsoft.com/office/drawing/2014/main" id="{69B2E79E-2E51-2B3E-651C-D5FFDE9CF131}"/>
                </a:ext>
              </a:extLst>
            </p:cNvPr>
            <p:cNvSpPr txBox="1"/>
            <p:nvPr/>
          </p:nvSpPr>
          <p:spPr>
            <a:xfrm rot="5400000">
              <a:off x="5718993" y="2918333"/>
              <a:ext cx="2040595" cy="261610"/>
            </a:xfrm>
            <a:prstGeom prst="rect">
              <a:avLst/>
            </a:prstGeom>
            <a:noFill/>
          </p:spPr>
          <p:txBody>
            <a:bodyPr wrap="square">
              <a:spAutoFit/>
            </a:bodyPr>
            <a:lstStyle/>
            <a:p>
              <a:r>
                <a:rPr lang="fr-FR" sz="1050" dirty="0"/>
                <a:t>Dossier trou noir : fr.u-paris.fr</a:t>
              </a:r>
              <a:r>
                <a:rPr lang="fr-FR" sz="1100" dirty="0"/>
                <a:t>/</a:t>
              </a:r>
            </a:p>
          </p:txBody>
        </p:sp>
      </p:grpSp>
    </p:spTree>
    <p:extLst>
      <p:ext uri="{BB962C8B-B14F-4D97-AF65-F5344CB8AC3E}">
        <p14:creationId xmlns:p14="http://schemas.microsoft.com/office/powerpoint/2010/main" val="52046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8DBABF3-A236-4B18-A6BC-D1531F63F036}"/>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48844259-4425-4AD0-9AA5-87DC536D0EAB}"/>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29AF759F-6C0A-4E94-A074-AED98CB6B565}"/>
              </a:ext>
            </a:extLst>
          </p:cNvPr>
          <p:cNvSpPr>
            <a:spLocks noGrp="1"/>
          </p:cNvSpPr>
          <p:nvPr>
            <p:ph type="sldNum" sz="quarter" idx="12"/>
          </p:nvPr>
        </p:nvSpPr>
        <p:spPr/>
        <p:txBody>
          <a:bodyPr/>
          <a:lstStyle/>
          <a:p>
            <a:fld id="{28CF56FF-A9C7-48CE-B5A8-E2EC5C60375F}" type="slidenum">
              <a:rPr lang="en-GB" smtClean="0"/>
              <a:t>12</a:t>
            </a:fld>
            <a:endParaRPr lang="en-GB"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90516D0E-7C1E-4251-AF5B-FF3E3EB040FF}"/>
                  </a:ext>
                </a:extLst>
              </p:cNvPr>
              <p:cNvSpPr txBox="1"/>
              <p:nvPr/>
            </p:nvSpPr>
            <p:spPr>
              <a:xfrm>
                <a:off x="2490952" y="1292772"/>
                <a:ext cx="8713076" cy="2382319"/>
              </a:xfrm>
              <a:prstGeom prst="rect">
                <a:avLst/>
              </a:prstGeom>
              <a:noFill/>
              <a:ln>
                <a:solidFill>
                  <a:srgbClr val="C00000"/>
                </a:solidFill>
              </a:ln>
            </p:spPr>
            <p:txBody>
              <a:bodyPr wrap="square" rtlCol="0">
                <a:spAutoFit/>
              </a:bodyPr>
              <a:lstStyle/>
              <a:p>
                <a:r>
                  <a:rPr lang="fr-FR" sz="1600" dirty="0"/>
                  <a:t>La limite (ou horizon) de </a:t>
                </a:r>
                <a:r>
                  <a:rPr lang="fr-FR" sz="1600" dirty="0">
                    <a:solidFill>
                      <a:srgbClr val="FF0000"/>
                    </a:solidFill>
                  </a:rPr>
                  <a:t>Schwarzschild </a:t>
                </a:r>
                <a14:m>
                  <m:oMath xmlns:m="http://schemas.openxmlformats.org/officeDocument/2006/math">
                    <m:sSub>
                      <m:sSubPr>
                        <m:ctrlPr>
                          <a:rPr lang="en-GB" sz="1600" i="1" smtClean="0">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1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1600" i="1">
                            <a:latin typeface="Cambria Math" panose="02040503050406030204" pitchFamily="18" charset="0"/>
                            <a:ea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cs typeface="Times New Roman" panose="02020603050405020304" pitchFamily="18" charset="0"/>
                          </a:rPr>
                          <m:t>2</m:t>
                        </m:r>
                        <m:r>
                          <a:rPr lang="en-US" sz="1600" i="1">
                            <a:latin typeface="Cambria Math" panose="02040503050406030204" pitchFamily="18" charset="0"/>
                            <a:ea typeface="Times New Roman" panose="02020603050405020304" pitchFamily="18" charset="0"/>
                            <a:cs typeface="Times New Roman" panose="02020603050405020304" pitchFamily="18" charset="0"/>
                          </a:rPr>
                          <m:t>𝐺𝑚</m:t>
                        </m:r>
                      </m:num>
                      <m:den>
                        <m:sSup>
                          <m:sSupPr>
                            <m:ctrlPr>
                              <a:rPr lang="en-GB" sz="1600" i="1">
                                <a:latin typeface="Cambria Math" panose="02040503050406030204" pitchFamily="18" charset="0"/>
                                <a:ea typeface="Times New Roman" panose="02020603050405020304" pitchFamily="18" charset="0"/>
                              </a:rPr>
                            </m:ctrlPr>
                          </m:sSupPr>
                          <m:e>
                            <m:r>
                              <a:rPr lang="en-US" sz="1600" i="1">
                                <a:latin typeface="Cambria Math" panose="02040503050406030204" pitchFamily="18" charset="0"/>
                                <a:ea typeface="Times New Roman" panose="02020603050405020304" pitchFamily="18" charset="0"/>
                                <a:cs typeface="Times New Roman" panose="02020603050405020304" pitchFamily="18" charset="0"/>
                              </a:rPr>
                              <m:t>𝑐</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fr-FR" sz="1600" dirty="0"/>
              </a:p>
              <a:p>
                <a:pPr marL="285750" indent="-285750">
                  <a:buFont typeface="Arial" panose="020B0604020202020204" pitchFamily="34" charset="0"/>
                  <a:buChar char="•"/>
                </a:pPr>
                <a:r>
                  <a:rPr lang="fr-FR" sz="1400" dirty="0"/>
                  <a:t>Vitesse d’échappement (ou de libération) </a:t>
                </a:r>
                <a:r>
                  <a:rPr lang="fr-FR" sz="1400" dirty="0">
                    <a:solidFill>
                      <a:srgbClr val="FF0000"/>
                    </a:solidFill>
                  </a:rPr>
                  <a:t>plus grande que c</a:t>
                </a:r>
                <a:r>
                  <a:rPr lang="fr-FR" sz="1400" dirty="0"/>
                  <a:t>, la vitesse de la lumière</a:t>
                </a:r>
                <a:br>
                  <a:rPr lang="fr-FR" sz="1400" dirty="0"/>
                </a:br>
                <a:r>
                  <a:rPr lang="fr-FR" sz="1400" dirty="0"/>
                  <a:t>Toute matière, énergie ou information passant la limite </a:t>
                </a:r>
                <a14:m>
                  <m:oMath xmlns:m="http://schemas.openxmlformats.org/officeDocument/2006/math">
                    <m:sSub>
                      <m:sSubPr>
                        <m:ctrlPr>
                          <a:rPr lang="en-GB" sz="1400" i="1" smtClean="0">
                            <a:latin typeface="Cambria Math" panose="02040503050406030204" pitchFamily="18" charset="0"/>
                            <a:ea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1400" dirty="0"/>
                  <a:t>devient </a:t>
                </a:r>
                <a:r>
                  <a:rPr lang="fr-FR" sz="1400" dirty="0">
                    <a:solidFill>
                      <a:srgbClr val="FF0000"/>
                    </a:solidFill>
                  </a:rPr>
                  <a:t>inaccessible à tout observateur extérieur.</a:t>
                </a:r>
              </a:p>
              <a:p>
                <a:pPr marL="285750" indent="-285750">
                  <a:buFont typeface="Arial" panose="020B0604020202020204" pitchFamily="34" charset="0"/>
                  <a:buChar char="•"/>
                </a:pPr>
                <a:r>
                  <a:rPr lang="fr-FR" sz="1400" dirty="0"/>
                  <a:t>Ce n’est </a:t>
                </a:r>
                <a:r>
                  <a:rPr lang="fr-FR" sz="1400" dirty="0">
                    <a:solidFill>
                      <a:srgbClr val="FF0000"/>
                    </a:solidFill>
                  </a:rPr>
                  <a:t>pas une discontinuité physique </a:t>
                </a:r>
                <a:r>
                  <a:rPr lang="fr-FR" sz="1400" dirty="0"/>
                  <a:t>: permutation du rôle des variables d’espace et de temps </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a:solidFill>
                      <a:srgbClr val="FF0000"/>
                    </a:solidFill>
                  </a:rPr>
                  <a:t>Prolongement analytique</a:t>
                </a:r>
                <a:r>
                  <a:rPr lang="fr-FR" sz="1400" dirty="0"/>
                  <a:t> : métrique de </a:t>
                </a:r>
                <a:r>
                  <a:rPr lang="fr-FR" sz="1400" dirty="0" err="1"/>
                  <a:t>Kruskal</a:t>
                </a:r>
                <a:r>
                  <a:rPr lang="fr-FR" sz="1400" dirty="0"/>
                  <a:t>- </a:t>
                </a:r>
                <a:r>
                  <a:rPr lang="fr-FR" sz="1400" b="0" i="0" dirty="0" err="1">
                    <a:solidFill>
                      <a:srgbClr val="202122"/>
                    </a:solidFill>
                    <a:effectLst/>
                  </a:rPr>
                  <a:t>Szekeres</a:t>
                </a:r>
                <a:r>
                  <a:rPr lang="fr-FR" sz="1400" b="0" i="0" dirty="0">
                    <a:solidFill>
                      <a:srgbClr val="202122"/>
                    </a:solidFill>
                    <a:effectLst/>
                  </a:rPr>
                  <a:t> </a:t>
                </a:r>
                <a:r>
                  <a:rPr lang="fr-FR" sz="1400" b="0" i="0" dirty="0">
                    <a:solidFill>
                      <a:srgbClr val="202122"/>
                    </a:solidFill>
                    <a:effectLst/>
                    <a:sym typeface="Wingdings" panose="05000000000000000000" pitchFamily="2" charset="2"/>
                  </a:rPr>
                  <a:t> trou blanc</a:t>
                </a:r>
                <a:r>
                  <a:rPr lang="fr-FR" sz="1400" dirty="0"/>
                  <a:t> </a:t>
                </a:r>
              </a:p>
            </p:txBody>
          </p:sp>
        </mc:Choice>
        <mc:Fallback xmlns="">
          <p:sp>
            <p:nvSpPr>
              <p:cNvPr id="7" name="ZoneTexte 6">
                <a:extLst>
                  <a:ext uri="{FF2B5EF4-FFF2-40B4-BE49-F238E27FC236}">
                    <a16:creationId xmlns:a16="http://schemas.microsoft.com/office/drawing/2014/main" id="{90516D0E-7C1E-4251-AF5B-FF3E3EB040FF}"/>
                  </a:ext>
                </a:extLst>
              </p:cNvPr>
              <p:cNvSpPr txBox="1">
                <a:spLocks noRot="1" noChangeAspect="1" noMove="1" noResize="1" noEditPoints="1" noAdjustHandles="1" noChangeArrowheads="1" noChangeShapeType="1" noTextEdit="1"/>
              </p:cNvSpPr>
              <p:nvPr/>
            </p:nvSpPr>
            <p:spPr>
              <a:xfrm>
                <a:off x="2490952" y="1292772"/>
                <a:ext cx="8713076" cy="2382319"/>
              </a:xfrm>
              <a:prstGeom prst="rect">
                <a:avLst/>
              </a:prstGeom>
              <a:blipFill>
                <a:blip r:embed="rId2"/>
                <a:stretch>
                  <a:fillRect l="-349" b="-1527"/>
                </a:stretch>
              </a:blipFill>
              <a:ln>
                <a:solidFill>
                  <a:srgbClr val="C0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729FF54F-45B6-4AE4-B7CF-179C6226C5AC}"/>
                  </a:ext>
                </a:extLst>
              </p:cNvPr>
              <p:cNvSpPr txBox="1"/>
              <p:nvPr/>
            </p:nvSpPr>
            <p:spPr>
              <a:xfrm>
                <a:off x="4966973" y="2665335"/>
                <a:ext cx="3271852" cy="488916"/>
              </a:xfrm>
              <a:prstGeom prst="rect">
                <a:avLst/>
              </a:prstGeom>
              <a:noFill/>
              <a:ln>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200" i="1" smtClean="0">
                          <a:solidFill>
                            <a:srgbClr val="FF0000"/>
                          </a:solidFill>
                          <a:latin typeface="Cambria Math" panose="02040503050406030204" pitchFamily="18" charset="0"/>
                        </a:rPr>
                        <m:t>𝑑</m:t>
                      </m:r>
                      <m:sSup>
                        <m:sSupPr>
                          <m:ctrlPr>
                            <a:rPr lang="fr-FR" sz="1200" i="1">
                              <a:solidFill>
                                <a:srgbClr val="FF0000"/>
                              </a:solidFill>
                              <a:latin typeface="Cambria Math" panose="02040503050406030204" pitchFamily="18" charset="0"/>
                            </a:rPr>
                          </m:ctrlPr>
                        </m:sSupPr>
                        <m:e>
                          <m:r>
                            <a:rPr lang="fr-FR" sz="1200" i="1">
                              <a:solidFill>
                                <a:srgbClr val="FF0000"/>
                              </a:solidFill>
                              <a:latin typeface="Cambria Math" panose="02040503050406030204" pitchFamily="18" charset="0"/>
                            </a:rPr>
                            <m:t>𝑠</m:t>
                          </m:r>
                        </m:e>
                        <m:sup>
                          <m:r>
                            <a:rPr lang="fr-FR" sz="1200" i="1">
                              <a:solidFill>
                                <a:srgbClr val="FF0000"/>
                              </a:solidFill>
                              <a:latin typeface="Cambria Math" panose="02040503050406030204" pitchFamily="18" charset="0"/>
                            </a:rPr>
                            <m:t>2</m:t>
                          </m:r>
                        </m:sup>
                      </m:sSup>
                      <m:r>
                        <a:rPr lang="fr-FR" sz="1200" i="1">
                          <a:latin typeface="Cambria Math" panose="02040503050406030204" pitchFamily="18" charset="0"/>
                        </a:rPr>
                        <m:t>=</m:t>
                      </m:r>
                      <m:d>
                        <m:dPr>
                          <m:ctrlPr>
                            <a:rPr lang="fr-FR" sz="1200" i="1">
                              <a:latin typeface="Cambria Math" panose="02040503050406030204" pitchFamily="18" charset="0"/>
                            </a:rPr>
                          </m:ctrlPr>
                        </m:dPr>
                        <m:e>
                          <m:r>
                            <a:rPr lang="fr-FR" sz="1200" i="1">
                              <a:latin typeface="Cambria Math" panose="02040503050406030204" pitchFamily="18" charset="0"/>
                            </a:rPr>
                            <m:t>1−</m:t>
                          </m:r>
                          <m:f>
                            <m:fPr>
                              <m:ctrlPr>
                                <a:rPr lang="fr-FR" sz="1200" i="1">
                                  <a:latin typeface="Cambria Math" panose="02040503050406030204" pitchFamily="18" charset="0"/>
                                </a:rPr>
                              </m:ctrlPr>
                            </m:fPr>
                            <m:num>
                              <m:sSub>
                                <m:sSubPr>
                                  <m:ctrlPr>
                                    <a:rPr lang="fr-FR" sz="1200" i="1">
                                      <a:latin typeface="Cambria Math" panose="02040503050406030204" pitchFamily="18" charset="0"/>
                                    </a:rPr>
                                  </m:ctrlPr>
                                </m:sSubPr>
                                <m:e>
                                  <m:r>
                                    <a:rPr lang="fr-FR" sz="1200" i="1">
                                      <a:latin typeface="Cambria Math" panose="02040503050406030204" pitchFamily="18" charset="0"/>
                                    </a:rPr>
                                    <m:t>𝑟</m:t>
                                  </m:r>
                                </m:e>
                                <m:sub>
                                  <m:r>
                                    <a:rPr lang="fr-FR" sz="1200" i="1">
                                      <a:latin typeface="Cambria Math" panose="02040503050406030204" pitchFamily="18" charset="0"/>
                                    </a:rPr>
                                    <m:t>𝑠</m:t>
                                  </m:r>
                                </m:sub>
                              </m:sSub>
                            </m:num>
                            <m:den>
                              <m:r>
                                <a:rPr lang="fr-FR" sz="1200" i="1">
                                  <a:latin typeface="Cambria Math" panose="02040503050406030204" pitchFamily="18" charset="0"/>
                                </a:rPr>
                                <m:t>𝑟</m:t>
                              </m:r>
                            </m:den>
                          </m:f>
                        </m:e>
                      </m:d>
                      <m:sSup>
                        <m:sSupPr>
                          <m:ctrlPr>
                            <a:rPr lang="fr-FR" sz="1200" i="1">
                              <a:latin typeface="Cambria Math" panose="02040503050406030204" pitchFamily="18" charset="0"/>
                            </a:rPr>
                          </m:ctrlPr>
                        </m:sSupPr>
                        <m:e>
                          <m:r>
                            <a:rPr lang="fr-FR" sz="1200" i="1">
                              <a:latin typeface="Cambria Math" panose="02040503050406030204" pitchFamily="18" charset="0"/>
                            </a:rPr>
                            <m:t>𝑐</m:t>
                          </m:r>
                        </m:e>
                        <m:sup>
                          <m:r>
                            <a:rPr lang="fr-FR" sz="1200" i="1">
                              <a:latin typeface="Cambria Math" panose="02040503050406030204" pitchFamily="18" charset="0"/>
                            </a:rPr>
                            <m:t>2</m:t>
                          </m:r>
                        </m:sup>
                      </m:sSup>
                      <m:r>
                        <a:rPr lang="fr-FR" sz="1200" i="1">
                          <a:solidFill>
                            <a:srgbClr val="0070C0"/>
                          </a:solidFill>
                          <a:latin typeface="Cambria Math" panose="02040503050406030204" pitchFamily="18" charset="0"/>
                        </a:rPr>
                        <m:t>𝑑</m:t>
                      </m:r>
                      <m:sSup>
                        <m:sSupPr>
                          <m:ctrlPr>
                            <a:rPr lang="fr-FR" sz="1200" i="1">
                              <a:solidFill>
                                <a:srgbClr val="0070C0"/>
                              </a:solidFill>
                              <a:latin typeface="Cambria Math" panose="02040503050406030204" pitchFamily="18" charset="0"/>
                            </a:rPr>
                          </m:ctrlPr>
                        </m:sSupPr>
                        <m:e>
                          <m:r>
                            <a:rPr lang="fr-FR" sz="1200" i="1">
                              <a:solidFill>
                                <a:srgbClr val="0070C0"/>
                              </a:solidFill>
                              <a:latin typeface="Cambria Math" panose="02040503050406030204" pitchFamily="18" charset="0"/>
                            </a:rPr>
                            <m:t>𝑡</m:t>
                          </m:r>
                        </m:e>
                        <m:sup>
                          <m:r>
                            <a:rPr lang="fr-FR" sz="1200" i="1">
                              <a:solidFill>
                                <a:srgbClr val="0070C0"/>
                              </a:solidFill>
                              <a:latin typeface="Cambria Math" panose="02040503050406030204" pitchFamily="18" charset="0"/>
                            </a:rPr>
                            <m:t>2</m:t>
                          </m:r>
                        </m:sup>
                      </m:sSup>
                      <m:r>
                        <a:rPr lang="fr-FR" sz="1200" i="1">
                          <a:solidFill>
                            <a:srgbClr val="0070C0"/>
                          </a:solidFill>
                          <a:latin typeface="Cambria Math" panose="02040503050406030204" pitchFamily="18" charset="0"/>
                        </a:rPr>
                        <m:t> </m:t>
                      </m:r>
                      <m:r>
                        <a:rPr lang="fr-FR" sz="1200" i="1">
                          <a:latin typeface="Cambria Math" panose="02040503050406030204" pitchFamily="18" charset="0"/>
                        </a:rPr>
                        <m:t>−</m:t>
                      </m:r>
                      <m:f>
                        <m:fPr>
                          <m:ctrlPr>
                            <a:rPr lang="fr-FR" sz="1200" i="1">
                              <a:latin typeface="Cambria Math" panose="02040503050406030204" pitchFamily="18" charset="0"/>
                            </a:rPr>
                          </m:ctrlPr>
                        </m:fPr>
                        <m:num>
                          <m:r>
                            <a:rPr lang="fr-FR" sz="1200" i="1">
                              <a:solidFill>
                                <a:srgbClr val="0070C0"/>
                              </a:solidFill>
                              <a:latin typeface="Cambria Math" panose="02040503050406030204" pitchFamily="18" charset="0"/>
                            </a:rPr>
                            <m:t>𝑑</m:t>
                          </m:r>
                          <m:sSup>
                            <m:sSupPr>
                              <m:ctrlPr>
                                <a:rPr lang="fr-FR" sz="1200" i="1">
                                  <a:solidFill>
                                    <a:srgbClr val="0070C0"/>
                                  </a:solidFill>
                                  <a:latin typeface="Cambria Math" panose="02040503050406030204" pitchFamily="18" charset="0"/>
                                </a:rPr>
                              </m:ctrlPr>
                            </m:sSupPr>
                            <m:e>
                              <m:r>
                                <a:rPr lang="fr-FR" sz="1200" i="1">
                                  <a:solidFill>
                                    <a:srgbClr val="0070C0"/>
                                  </a:solidFill>
                                  <a:latin typeface="Cambria Math" panose="02040503050406030204" pitchFamily="18" charset="0"/>
                                </a:rPr>
                                <m:t>𝑙</m:t>
                              </m:r>
                            </m:e>
                            <m:sup>
                              <m:r>
                                <a:rPr lang="fr-FR" sz="1200" i="1">
                                  <a:solidFill>
                                    <a:srgbClr val="0070C0"/>
                                  </a:solidFill>
                                  <a:latin typeface="Cambria Math" panose="02040503050406030204" pitchFamily="18" charset="0"/>
                                </a:rPr>
                                <m:t>2</m:t>
                              </m:r>
                            </m:sup>
                          </m:sSup>
                          <m:r>
                            <a:rPr lang="fr-FR" sz="1200" b="0" i="1" smtClean="0">
                              <a:solidFill>
                                <a:srgbClr val="0070C0"/>
                              </a:solidFill>
                              <a:latin typeface="Cambria Math" panose="02040503050406030204" pitchFamily="18" charset="0"/>
                            </a:rPr>
                            <m:t>(</m:t>
                          </m:r>
                          <m:r>
                            <a:rPr lang="fr-FR" sz="1200" b="0" i="1" smtClean="0">
                              <a:solidFill>
                                <a:srgbClr val="0070C0"/>
                              </a:solidFill>
                              <a:latin typeface="Cambria Math" panose="02040503050406030204" pitchFamily="18" charset="0"/>
                            </a:rPr>
                            <m:t>𝑟</m:t>
                          </m:r>
                          <m:r>
                            <a:rPr lang="fr-FR" sz="1200" b="0" i="1" smtClean="0">
                              <a:solidFill>
                                <a:srgbClr val="0070C0"/>
                              </a:solidFill>
                              <a:latin typeface="Cambria Math" panose="02040503050406030204" pitchFamily="18" charset="0"/>
                            </a:rPr>
                            <m:t>)</m:t>
                          </m:r>
                        </m:num>
                        <m:den>
                          <m:r>
                            <a:rPr lang="fr-FR" sz="1200" i="1">
                              <a:latin typeface="Cambria Math" panose="02040503050406030204" pitchFamily="18" charset="0"/>
                            </a:rPr>
                            <m:t>1−</m:t>
                          </m:r>
                          <m:f>
                            <m:fPr>
                              <m:ctrlPr>
                                <a:rPr lang="fr-FR" sz="1200" i="1">
                                  <a:latin typeface="Cambria Math" panose="02040503050406030204" pitchFamily="18" charset="0"/>
                                </a:rPr>
                              </m:ctrlPr>
                            </m:fPr>
                            <m:num>
                              <m:sSub>
                                <m:sSubPr>
                                  <m:ctrlPr>
                                    <a:rPr lang="fr-FR" sz="1200" i="1">
                                      <a:latin typeface="Cambria Math" panose="02040503050406030204" pitchFamily="18" charset="0"/>
                                    </a:rPr>
                                  </m:ctrlPr>
                                </m:sSubPr>
                                <m:e>
                                  <m:r>
                                    <a:rPr lang="fr-FR" sz="1200" i="1">
                                      <a:latin typeface="Cambria Math" panose="02040503050406030204" pitchFamily="18" charset="0"/>
                                    </a:rPr>
                                    <m:t>𝑟</m:t>
                                  </m:r>
                                </m:e>
                                <m:sub>
                                  <m:r>
                                    <a:rPr lang="fr-FR" sz="1200" i="1">
                                      <a:latin typeface="Cambria Math" panose="02040503050406030204" pitchFamily="18" charset="0"/>
                                    </a:rPr>
                                    <m:t>𝑠</m:t>
                                  </m:r>
                                </m:sub>
                              </m:sSub>
                            </m:num>
                            <m:den>
                              <m:r>
                                <a:rPr lang="fr-FR" sz="1200" i="1">
                                  <a:latin typeface="Cambria Math" panose="02040503050406030204" pitchFamily="18" charset="0"/>
                                </a:rPr>
                                <m:t>𝑟</m:t>
                              </m:r>
                            </m:den>
                          </m:f>
                        </m:den>
                      </m:f>
                    </m:oMath>
                  </m:oMathPara>
                </a14:m>
                <a:endParaRPr lang="fr-FR" sz="1200" dirty="0"/>
              </a:p>
            </p:txBody>
          </p:sp>
        </mc:Choice>
        <mc:Fallback xmlns="">
          <p:sp>
            <p:nvSpPr>
              <p:cNvPr id="10" name="ZoneTexte 9">
                <a:extLst>
                  <a:ext uri="{FF2B5EF4-FFF2-40B4-BE49-F238E27FC236}">
                    <a16:creationId xmlns:a16="http://schemas.microsoft.com/office/drawing/2014/main" id="{729FF54F-45B6-4AE4-B7CF-179C6226C5AC}"/>
                  </a:ext>
                </a:extLst>
              </p:cNvPr>
              <p:cNvSpPr txBox="1">
                <a:spLocks noRot="1" noChangeAspect="1" noMove="1" noResize="1" noEditPoints="1" noAdjustHandles="1" noChangeArrowheads="1" noChangeShapeType="1" noTextEdit="1"/>
              </p:cNvSpPr>
              <p:nvPr/>
            </p:nvSpPr>
            <p:spPr>
              <a:xfrm>
                <a:off x="4966973" y="2665335"/>
                <a:ext cx="3271852" cy="488916"/>
              </a:xfrm>
              <a:prstGeom prst="rect">
                <a:avLst/>
              </a:prstGeom>
              <a:blipFill>
                <a:blip r:embed="rId3"/>
                <a:stretch>
                  <a:fillRect b="-7317"/>
                </a:stretch>
              </a:blipFill>
              <a:ln>
                <a:solidFill>
                  <a:srgbClr val="FF0000"/>
                </a:solidFill>
              </a:ln>
            </p:spPr>
            <p:txBody>
              <a:bodyPr/>
              <a:lstStyle/>
              <a:p>
                <a:r>
                  <a:rPr lang="fr-FR">
                    <a:noFill/>
                  </a:rPr>
                  <a:t> </a:t>
                </a:r>
              </a:p>
            </p:txBody>
          </p:sp>
        </mc:Fallback>
      </mc:AlternateContent>
      <p:grpSp>
        <p:nvGrpSpPr>
          <p:cNvPr id="5" name="Groupe 4">
            <a:extLst>
              <a:ext uri="{FF2B5EF4-FFF2-40B4-BE49-F238E27FC236}">
                <a16:creationId xmlns:a16="http://schemas.microsoft.com/office/drawing/2014/main" id="{3F45A895-677C-9C8B-F6C1-FE4E6A7B817E}"/>
              </a:ext>
            </a:extLst>
          </p:cNvPr>
          <p:cNvGrpSpPr/>
          <p:nvPr/>
        </p:nvGrpSpPr>
        <p:grpSpPr>
          <a:xfrm>
            <a:off x="7717689" y="3992027"/>
            <a:ext cx="3302687" cy="1988699"/>
            <a:chOff x="7717689" y="3992027"/>
            <a:chExt cx="3302687" cy="1988699"/>
          </a:xfrm>
        </p:grpSpPr>
        <p:sp>
          <p:nvSpPr>
            <p:cNvPr id="12" name="ZoneTexte 11">
              <a:extLst>
                <a:ext uri="{FF2B5EF4-FFF2-40B4-BE49-F238E27FC236}">
                  <a16:creationId xmlns:a16="http://schemas.microsoft.com/office/drawing/2014/main" id="{95A7A65D-0BC5-48D2-B83B-76456201CA31}"/>
                </a:ext>
              </a:extLst>
            </p:cNvPr>
            <p:cNvSpPr txBox="1"/>
            <p:nvPr/>
          </p:nvSpPr>
          <p:spPr>
            <a:xfrm>
              <a:off x="7717689" y="5565228"/>
              <a:ext cx="2998354" cy="415498"/>
            </a:xfrm>
            <a:prstGeom prst="rect">
              <a:avLst/>
            </a:prstGeom>
            <a:noFill/>
          </p:spPr>
          <p:txBody>
            <a:bodyPr wrap="square">
              <a:spAutoFit/>
            </a:bodyPr>
            <a:lstStyle/>
            <a:p>
              <a:r>
                <a:rPr lang="fr-FR" sz="1200" dirty="0">
                  <a:solidFill>
                    <a:srgbClr val="002060"/>
                  </a:solidFill>
                </a:rPr>
                <a:t>Spaghettification près d’un trou noir</a:t>
              </a:r>
            </a:p>
            <a:p>
              <a:r>
                <a:rPr lang="fr-FR" sz="900" dirty="0"/>
                <a:t>Theresa Knott at the English </a:t>
              </a:r>
              <a:r>
                <a:rPr lang="fr-FR" sz="900" dirty="0" err="1"/>
                <a:t>Wikipedia</a:t>
              </a:r>
              <a:r>
                <a:rPr lang="fr-FR" sz="900" dirty="0"/>
                <a:t> CC A SA 3.0</a:t>
              </a:r>
            </a:p>
          </p:txBody>
        </p:sp>
        <p:pic>
          <p:nvPicPr>
            <p:cNvPr id="16" name="Graphique 15">
              <a:extLst>
                <a:ext uri="{FF2B5EF4-FFF2-40B4-BE49-F238E27FC236}">
                  <a16:creationId xmlns:a16="http://schemas.microsoft.com/office/drawing/2014/main" id="{3DB25157-7A00-4BFA-8B61-7727843E57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7689" y="3992027"/>
              <a:ext cx="3302687" cy="1486209"/>
            </a:xfrm>
            <a:prstGeom prst="rect">
              <a:avLst/>
            </a:prstGeom>
          </p:spPr>
        </p:pic>
      </p:gr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4FA10646-536A-4423-A41A-080D47B11A80}"/>
                  </a:ext>
                </a:extLst>
              </p:cNvPr>
              <p:cNvSpPr txBox="1"/>
              <p:nvPr/>
            </p:nvSpPr>
            <p:spPr>
              <a:xfrm>
                <a:off x="2666064" y="4462153"/>
                <a:ext cx="4992414" cy="523220"/>
              </a:xfrm>
              <a:prstGeom prst="rect">
                <a:avLst/>
              </a:prstGeom>
              <a:noFill/>
            </p:spPr>
            <p:txBody>
              <a:bodyPr wrap="square">
                <a:spAutoFit/>
              </a:bodyPr>
              <a:lstStyle/>
              <a:p>
                <a:r>
                  <a:rPr lang="fr-FR" sz="1400" dirty="0"/>
                  <a:t>Le problème majeur au voisinage de </a:t>
                </a:r>
                <a14:m>
                  <m:oMath xmlns:m="http://schemas.openxmlformats.org/officeDocument/2006/math">
                    <m:sSub>
                      <m:sSubPr>
                        <m:ctrlPr>
                          <a:rPr lang="en-GB" sz="1400" i="1" smtClean="0">
                            <a:latin typeface="Cambria Math" panose="02040503050406030204" pitchFamily="18" charset="0"/>
                            <a:ea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𝑠</m:t>
                        </m:r>
                      </m:sub>
                    </m:sSub>
                  </m:oMath>
                </a14:m>
                <a:r>
                  <a:rPr lang="fr-FR" sz="1400" dirty="0"/>
                  <a:t> : </a:t>
                </a:r>
                <a:r>
                  <a:rPr lang="fr-FR" sz="1400" dirty="0">
                    <a:solidFill>
                      <a:srgbClr val="FF0000"/>
                    </a:solidFill>
                  </a:rPr>
                  <a:t>effet de marée (limite de Roche)</a:t>
                </a:r>
              </a:p>
            </p:txBody>
          </p:sp>
        </mc:Choice>
        <mc:Fallback xmlns="">
          <p:sp>
            <p:nvSpPr>
              <p:cNvPr id="18" name="ZoneTexte 17">
                <a:extLst>
                  <a:ext uri="{FF2B5EF4-FFF2-40B4-BE49-F238E27FC236}">
                    <a16:creationId xmlns:a16="http://schemas.microsoft.com/office/drawing/2014/main" id="{4FA10646-536A-4423-A41A-080D47B11A80}"/>
                  </a:ext>
                </a:extLst>
              </p:cNvPr>
              <p:cNvSpPr txBox="1">
                <a:spLocks noRot="1" noChangeAspect="1" noMove="1" noResize="1" noEditPoints="1" noAdjustHandles="1" noChangeArrowheads="1" noChangeShapeType="1" noTextEdit="1"/>
              </p:cNvSpPr>
              <p:nvPr/>
            </p:nvSpPr>
            <p:spPr>
              <a:xfrm>
                <a:off x="2666064" y="4462153"/>
                <a:ext cx="4992414" cy="523220"/>
              </a:xfrm>
              <a:prstGeom prst="rect">
                <a:avLst/>
              </a:prstGeom>
              <a:blipFill>
                <a:blip r:embed="rId6"/>
                <a:stretch>
                  <a:fillRect l="-366" t="-2326" b="-10465"/>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D88A15AB-6BF7-C9A3-166A-3CE1AF7547F4}"/>
              </a:ext>
            </a:extLst>
          </p:cNvPr>
          <p:cNvSpPr txBox="1"/>
          <p:nvPr/>
        </p:nvSpPr>
        <p:spPr>
          <a:xfrm>
            <a:off x="8157129" y="383693"/>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(3)</a:t>
            </a:r>
            <a:endParaRPr lang="en-GB" sz="1600" dirty="0">
              <a:solidFill>
                <a:srgbClr val="FF0000"/>
              </a:solidFill>
            </a:endParaRPr>
          </a:p>
        </p:txBody>
      </p:sp>
    </p:spTree>
    <p:extLst>
      <p:ext uri="{BB962C8B-B14F-4D97-AF65-F5344CB8AC3E}">
        <p14:creationId xmlns:p14="http://schemas.microsoft.com/office/powerpoint/2010/main" val="393056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13</a:t>
            </a:fld>
            <a:endParaRPr lang="en-GB" dirty="0"/>
          </a:p>
        </p:txBody>
      </p:sp>
      <p:sp>
        <p:nvSpPr>
          <p:cNvPr id="6" name="ZoneTexte 5"/>
          <p:cNvSpPr txBox="1"/>
          <p:nvPr/>
        </p:nvSpPr>
        <p:spPr>
          <a:xfrm>
            <a:off x="3581922" y="2777508"/>
            <a:ext cx="6443280" cy="338554"/>
          </a:xfrm>
          <a:prstGeom prst="rect">
            <a:avLst/>
          </a:prstGeom>
          <a:noFill/>
          <a:ln>
            <a:solidFill>
              <a:srgbClr val="FF0000"/>
            </a:solidFill>
          </a:ln>
        </p:spPr>
        <p:txBody>
          <a:bodyPr wrap="square" rtlCol="0">
            <a:spAutoFit/>
          </a:bodyPr>
          <a:lstStyle/>
          <a:p>
            <a:r>
              <a:rPr lang="fr-FR" sz="1600" dirty="0"/>
              <a:t>Et si la Terre ou le Soleil devenait un trou noir…</a:t>
            </a:r>
            <a:endParaRPr lang="fr-FR" sz="1600" dirty="0">
              <a:solidFill>
                <a:srgbClr val="FF0000"/>
              </a:solidFill>
            </a:endParaRPr>
          </a:p>
        </p:txBody>
      </p:sp>
      <p:graphicFrame>
        <p:nvGraphicFramePr>
          <p:cNvPr id="12" name="Tableau 11"/>
          <p:cNvGraphicFramePr>
            <a:graphicFrameLocks noGrp="1"/>
          </p:cNvGraphicFramePr>
          <p:nvPr/>
        </p:nvGraphicFramePr>
        <p:xfrm>
          <a:off x="4383940" y="3614333"/>
          <a:ext cx="3881438" cy="872681"/>
        </p:xfrm>
        <a:graphic>
          <a:graphicData uri="http://schemas.openxmlformats.org/drawingml/2006/table">
            <a:tbl>
              <a:tblPr firstRow="1" firstCol="1" bandRow="1">
                <a:tableStyleId>{5C22544A-7EE6-4342-B048-85BDC9FD1C3A}</a:tableStyleId>
              </a:tblPr>
              <a:tblGrid>
                <a:gridCol w="742950">
                  <a:extLst>
                    <a:ext uri="{9D8B030D-6E8A-4147-A177-3AD203B41FA5}">
                      <a16:colId xmlns:a16="http://schemas.microsoft.com/office/drawing/2014/main" val="3007087039"/>
                    </a:ext>
                  </a:extLst>
                </a:gridCol>
                <a:gridCol w="878410">
                  <a:extLst>
                    <a:ext uri="{9D8B030D-6E8A-4147-A177-3AD203B41FA5}">
                      <a16:colId xmlns:a16="http://schemas.microsoft.com/office/drawing/2014/main" val="3552785356"/>
                    </a:ext>
                  </a:extLst>
                </a:gridCol>
                <a:gridCol w="874552">
                  <a:extLst>
                    <a:ext uri="{9D8B030D-6E8A-4147-A177-3AD203B41FA5}">
                      <a16:colId xmlns:a16="http://schemas.microsoft.com/office/drawing/2014/main" val="1842141931"/>
                    </a:ext>
                  </a:extLst>
                </a:gridCol>
                <a:gridCol w="1385526">
                  <a:extLst>
                    <a:ext uri="{9D8B030D-6E8A-4147-A177-3AD203B41FA5}">
                      <a16:colId xmlns:a16="http://schemas.microsoft.com/office/drawing/2014/main" val="4160253049"/>
                    </a:ext>
                  </a:extLst>
                </a:gridCol>
              </a:tblGrid>
              <a:tr h="0">
                <a:tc>
                  <a:txBody>
                    <a:bodyPr/>
                    <a:lstStyle/>
                    <a:p>
                      <a:pPr>
                        <a:lnSpc>
                          <a:spcPct val="107000"/>
                        </a:lnSpc>
                        <a:spcAft>
                          <a:spcPts val="800"/>
                        </a:spcAft>
                      </a:pPr>
                      <a:r>
                        <a:rPr lang="en-GB" sz="1100">
                          <a:effectLst/>
                        </a:rPr>
                        <a:t>Objet céleste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Masse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Rayon </a:t>
                      </a:r>
                      <a:r>
                        <a:rPr lang="en-GB" sz="1100" dirty="0" err="1">
                          <a:effectLst/>
                        </a:rPr>
                        <a:t>réel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Rayon de Schwarzschild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991520437"/>
                  </a:ext>
                </a:extLst>
              </a:tr>
              <a:tr h="0">
                <a:tc>
                  <a:txBody>
                    <a:bodyPr/>
                    <a:lstStyle/>
                    <a:p>
                      <a:pPr>
                        <a:lnSpc>
                          <a:spcPct val="107000"/>
                        </a:lnSpc>
                        <a:spcAft>
                          <a:spcPts val="800"/>
                        </a:spcAft>
                      </a:pPr>
                      <a:r>
                        <a:rPr lang="en-GB" sz="1100">
                          <a:effectLst/>
                        </a:rPr>
                        <a:t>Terre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 6  10</a:t>
                      </a:r>
                      <a:r>
                        <a:rPr lang="en-GB" sz="1100" baseline="30000" dirty="0">
                          <a:effectLst/>
                        </a:rPr>
                        <a:t>24</a:t>
                      </a:r>
                      <a:r>
                        <a:rPr lang="en-GB" sz="1100" dirty="0">
                          <a:effectLst/>
                        </a:rPr>
                        <a:t>kg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 6 000 km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0,9 cm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044138828"/>
                  </a:ext>
                </a:extLst>
              </a:tr>
              <a:tr h="0">
                <a:tc>
                  <a:txBody>
                    <a:bodyPr/>
                    <a:lstStyle/>
                    <a:p>
                      <a:pPr>
                        <a:lnSpc>
                          <a:spcPct val="107000"/>
                        </a:lnSpc>
                        <a:spcAft>
                          <a:spcPts val="800"/>
                        </a:spcAft>
                      </a:pPr>
                      <a:r>
                        <a:rPr lang="en-GB" sz="1100">
                          <a:effectLst/>
                        </a:rPr>
                        <a:t>Soleil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 2  10</a:t>
                      </a:r>
                      <a:r>
                        <a:rPr lang="en-GB" sz="1100" baseline="30000" dirty="0">
                          <a:effectLst/>
                        </a:rPr>
                        <a:t>30</a:t>
                      </a:r>
                      <a:r>
                        <a:rPr lang="en-GB" sz="1100" dirty="0">
                          <a:effectLst/>
                        </a:rPr>
                        <a:t>kg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 70 000 km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3 km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148525781"/>
                  </a:ext>
                </a:extLst>
              </a:tr>
            </a:tbl>
          </a:graphicData>
        </a:graphic>
      </p:graphicFrame>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3276600"/>
            <a:ext cx="304800" cy="304800"/>
          </a:xfrm>
          <a:prstGeom prst="rect">
            <a:avLst/>
          </a:prstGeom>
        </p:spPr>
      </p:pic>
      <p:sp>
        <p:nvSpPr>
          <p:cNvPr id="10" name="ZoneTexte 9">
            <a:extLst>
              <a:ext uri="{FF2B5EF4-FFF2-40B4-BE49-F238E27FC236}">
                <a16:creationId xmlns:a16="http://schemas.microsoft.com/office/drawing/2014/main" id="{AB76ED41-1736-4839-A53D-4CC29E3A3751}"/>
              </a:ext>
            </a:extLst>
          </p:cNvPr>
          <p:cNvSpPr txBox="1"/>
          <p:nvPr/>
        </p:nvSpPr>
        <p:spPr>
          <a:xfrm>
            <a:off x="3581922" y="4954507"/>
            <a:ext cx="6242841" cy="253916"/>
          </a:xfrm>
          <a:prstGeom prst="rect">
            <a:avLst/>
          </a:prstGeom>
          <a:noFill/>
        </p:spPr>
        <p:txBody>
          <a:bodyPr wrap="square" rtlCol="0">
            <a:spAutoFit/>
          </a:bodyPr>
          <a:lstStyle/>
          <a:p>
            <a:r>
              <a:rPr lang="fr-FR" sz="1050" dirty="0"/>
              <a:t>Si le soleil était un trou noir, rien ne serait changé pour </a:t>
            </a:r>
            <a:r>
              <a:rPr lang="fr-FR" sz="1050" dirty="0">
                <a:solidFill>
                  <a:srgbClr val="FF0000"/>
                </a:solidFill>
              </a:rPr>
              <a:t>l’orbite</a:t>
            </a:r>
            <a:r>
              <a:rPr lang="fr-FR" sz="1050" dirty="0"/>
              <a:t> de la Terre (sauf l’éclairement)</a:t>
            </a:r>
            <a:endParaRPr lang="en-GB" sz="1050" dirty="0"/>
          </a:p>
        </p:txBody>
      </p:sp>
      <p:sp>
        <p:nvSpPr>
          <p:cNvPr id="14" name="ZoneTexte 13">
            <a:extLst>
              <a:ext uri="{FF2B5EF4-FFF2-40B4-BE49-F238E27FC236}">
                <a16:creationId xmlns:a16="http://schemas.microsoft.com/office/drawing/2014/main" id="{BF32A170-EE59-4C37-837C-105CF548E94F}"/>
              </a:ext>
            </a:extLst>
          </p:cNvPr>
          <p:cNvSpPr txBox="1"/>
          <p:nvPr/>
        </p:nvSpPr>
        <p:spPr>
          <a:xfrm>
            <a:off x="2510757" y="1138853"/>
            <a:ext cx="7552024" cy="1077218"/>
          </a:xfrm>
          <a:prstGeom prst="rect">
            <a:avLst/>
          </a:prstGeom>
          <a:noFill/>
          <a:ln>
            <a:solidFill>
              <a:srgbClr val="FF0000"/>
            </a:solidFill>
          </a:ln>
        </p:spPr>
        <p:txBody>
          <a:bodyPr wrap="square" rtlCol="0">
            <a:spAutoFit/>
          </a:bodyPr>
          <a:lstStyle/>
          <a:p>
            <a:r>
              <a:rPr lang="fr-FR" sz="1600" dirty="0"/>
              <a:t>Un trou noir est un corps « simple », 3 paramètres :</a:t>
            </a:r>
          </a:p>
          <a:p>
            <a:pPr marL="285750" indent="-285750">
              <a:buFont typeface="Arial" panose="020B0604020202020204" pitchFamily="34" charset="0"/>
              <a:buChar char="•"/>
            </a:pPr>
            <a:r>
              <a:rPr lang="fr-FR" sz="1600" dirty="0">
                <a:solidFill>
                  <a:srgbClr val="0070C0"/>
                </a:solidFill>
              </a:rPr>
              <a:t>Sa masse</a:t>
            </a:r>
          </a:p>
          <a:p>
            <a:pPr marL="285750" indent="-285750">
              <a:buFont typeface="Arial" panose="020B0604020202020204" pitchFamily="34" charset="0"/>
              <a:buChar char="•"/>
            </a:pPr>
            <a:r>
              <a:rPr lang="fr-FR" sz="1600" dirty="0">
                <a:solidFill>
                  <a:srgbClr val="0070C0"/>
                </a:solidFill>
              </a:rPr>
              <a:t>Son moment angulaire (il tourne)</a:t>
            </a:r>
          </a:p>
          <a:p>
            <a:pPr marL="285750" indent="-285750">
              <a:buFont typeface="Arial" panose="020B0604020202020204" pitchFamily="34" charset="0"/>
              <a:buChar char="•"/>
            </a:pPr>
            <a:r>
              <a:rPr lang="fr-FR" sz="1600" dirty="0">
                <a:solidFill>
                  <a:srgbClr val="0070C0"/>
                </a:solidFill>
              </a:rPr>
              <a:t>Sa charge électrique (éventuellement)</a:t>
            </a:r>
          </a:p>
        </p:txBody>
      </p:sp>
      <p:sp>
        <p:nvSpPr>
          <p:cNvPr id="8" name="ZoneTexte 7">
            <a:extLst>
              <a:ext uri="{FF2B5EF4-FFF2-40B4-BE49-F238E27FC236}">
                <a16:creationId xmlns:a16="http://schemas.microsoft.com/office/drawing/2014/main" id="{C9B6DDCA-ECE7-CCAF-F337-A64CF6CB3E53}"/>
              </a:ext>
            </a:extLst>
          </p:cNvPr>
          <p:cNvSpPr txBox="1"/>
          <p:nvPr/>
        </p:nvSpPr>
        <p:spPr>
          <a:xfrm>
            <a:off x="8108177" y="332806"/>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(4)</a:t>
            </a:r>
            <a:endParaRPr lang="en-GB" sz="1600" dirty="0">
              <a:solidFill>
                <a:srgbClr val="FF0000"/>
              </a:solidFill>
            </a:endParaRPr>
          </a:p>
        </p:txBody>
      </p:sp>
    </p:spTree>
    <p:extLst>
      <p:ext uri="{BB962C8B-B14F-4D97-AF65-F5344CB8AC3E}">
        <p14:creationId xmlns:p14="http://schemas.microsoft.com/office/powerpoint/2010/main" val="1983331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14</a:t>
            </a:fld>
            <a:endParaRPr lang="en-GB" dirty="0"/>
          </a:p>
        </p:txBody>
      </p:sp>
      <p:pic>
        <p:nvPicPr>
          <p:cNvPr id="7" name="Graphiqu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182823">
            <a:off x="5943600" y="3276600"/>
            <a:ext cx="304800" cy="304800"/>
          </a:xfrm>
          <a:prstGeom prst="rect">
            <a:avLst/>
          </a:prstGeom>
        </p:spPr>
      </p:pic>
      <p:sp>
        <p:nvSpPr>
          <p:cNvPr id="9" name="ZoneTexte 8"/>
          <p:cNvSpPr txBox="1"/>
          <p:nvPr/>
        </p:nvSpPr>
        <p:spPr>
          <a:xfrm>
            <a:off x="2648562" y="1128388"/>
            <a:ext cx="8504860" cy="584775"/>
          </a:xfrm>
          <a:prstGeom prst="rect">
            <a:avLst/>
          </a:prstGeom>
          <a:noFill/>
          <a:ln>
            <a:solidFill>
              <a:srgbClr val="FF0000"/>
            </a:solidFill>
          </a:ln>
        </p:spPr>
        <p:txBody>
          <a:bodyPr wrap="square" rtlCol="0">
            <a:spAutoFit/>
          </a:bodyPr>
          <a:lstStyle/>
          <a:p>
            <a:r>
              <a:rPr lang="fr-FR" sz="1600" dirty="0"/>
              <a:t>Au centre de notre Voie Lactée, un immense trou noir </a:t>
            </a:r>
          </a:p>
          <a:p>
            <a:r>
              <a:rPr lang="fr-FR" sz="1600" dirty="0"/>
              <a:t>4 millions de fois la masse du Soleil </a:t>
            </a:r>
            <a:endParaRPr lang="en-GB" sz="1600" dirty="0"/>
          </a:p>
        </p:txBody>
      </p:sp>
      <p:sp>
        <p:nvSpPr>
          <p:cNvPr id="13" name="Rectangle 12">
            <a:extLst>
              <a:ext uri="{FF2B5EF4-FFF2-40B4-BE49-F238E27FC236}">
                <a16:creationId xmlns:a16="http://schemas.microsoft.com/office/drawing/2014/main" id="{0E0460C8-5AF7-47DD-BAE4-27F3EEA5CB35}"/>
              </a:ext>
            </a:extLst>
          </p:cNvPr>
          <p:cNvSpPr/>
          <p:nvPr/>
        </p:nvSpPr>
        <p:spPr>
          <a:xfrm>
            <a:off x="8271372" y="5643270"/>
            <a:ext cx="3027000" cy="438582"/>
          </a:xfrm>
          <a:prstGeom prst="rect">
            <a:avLst/>
          </a:prstGeom>
        </p:spPr>
        <p:txBody>
          <a:bodyPr wrap="square">
            <a:spAutoFit/>
          </a:bodyPr>
          <a:lstStyle/>
          <a:p>
            <a:r>
              <a:rPr lang="fr-FR" sz="1200" dirty="0">
                <a:hlinkClick r:id="rId6"/>
              </a:rPr>
              <a:t>Trou Noir de la Voie lactée</a:t>
            </a:r>
            <a:r>
              <a:rPr lang="fr-FR" sz="1200" dirty="0"/>
              <a:t> </a:t>
            </a:r>
            <a:r>
              <a:rPr lang="fr-FR" sz="1000" dirty="0"/>
              <a:t>youtube.com/</a:t>
            </a:r>
            <a:r>
              <a:rPr lang="fr-FR" sz="1000" dirty="0" err="1"/>
              <a:t>u_gggKHvfGw</a:t>
            </a:r>
            <a:endParaRPr lang="en-GB" sz="1200" dirty="0"/>
          </a:p>
        </p:txBody>
      </p:sp>
      <p:pic>
        <p:nvPicPr>
          <p:cNvPr id="10" name="Média en ligne 9" title="Motion of &quot;S2&quot; and other stars around the central Black Hole">
            <a:hlinkClick r:id="" action="ppaction://media"/>
            <a:extLst>
              <a:ext uri="{FF2B5EF4-FFF2-40B4-BE49-F238E27FC236}">
                <a16:creationId xmlns:a16="http://schemas.microsoft.com/office/drawing/2014/main" id="{BD6C39F0-3860-4AAA-A06C-CB602BC08CA4}"/>
              </a:ext>
            </a:extLst>
          </p:cNvPr>
          <p:cNvPicPr>
            <a:picLocks noRot="1" noChangeAspect="1"/>
          </p:cNvPicPr>
          <p:nvPr>
            <a:videoFile r:link="rId1"/>
          </p:nvPr>
        </p:nvPicPr>
        <p:blipFill>
          <a:blip r:embed="rId7"/>
          <a:stretch>
            <a:fillRect/>
          </a:stretch>
        </p:blipFill>
        <p:spPr>
          <a:xfrm>
            <a:off x="6670377" y="2017766"/>
            <a:ext cx="4837518" cy="3625504"/>
          </a:xfrm>
          <a:prstGeom prst="rect">
            <a:avLst/>
          </a:prstGeom>
        </p:spPr>
      </p:pic>
      <p:sp>
        <p:nvSpPr>
          <p:cNvPr id="6" name="ZoneTexte 5">
            <a:extLst>
              <a:ext uri="{FF2B5EF4-FFF2-40B4-BE49-F238E27FC236}">
                <a16:creationId xmlns:a16="http://schemas.microsoft.com/office/drawing/2014/main" id="{9A827076-A417-D858-E168-F7581738E32F}"/>
              </a:ext>
            </a:extLst>
          </p:cNvPr>
          <p:cNvSpPr txBox="1"/>
          <p:nvPr/>
        </p:nvSpPr>
        <p:spPr>
          <a:xfrm>
            <a:off x="8175911" y="284994"/>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(5)</a:t>
            </a:r>
            <a:endParaRPr lang="en-GB" sz="1600" dirty="0">
              <a:solidFill>
                <a:srgbClr val="FF0000"/>
              </a:solidFill>
            </a:endParaRPr>
          </a:p>
        </p:txBody>
      </p:sp>
      <p:grpSp>
        <p:nvGrpSpPr>
          <p:cNvPr id="17" name="Groupe 16">
            <a:extLst>
              <a:ext uri="{FF2B5EF4-FFF2-40B4-BE49-F238E27FC236}">
                <a16:creationId xmlns:a16="http://schemas.microsoft.com/office/drawing/2014/main" id="{E7F5B455-0617-FF22-E00F-5E1364BB1317}"/>
              </a:ext>
            </a:extLst>
          </p:cNvPr>
          <p:cNvGrpSpPr/>
          <p:nvPr/>
        </p:nvGrpSpPr>
        <p:grpSpPr>
          <a:xfrm>
            <a:off x="1693728" y="2523952"/>
            <a:ext cx="4572000" cy="2822468"/>
            <a:chOff x="1846550" y="2017766"/>
            <a:chExt cx="4572000" cy="2822468"/>
          </a:xfrm>
        </p:grpSpPr>
        <p:sp>
          <p:nvSpPr>
            <p:cNvPr id="11" name="ZoneTexte 10">
              <a:extLst>
                <a:ext uri="{FF2B5EF4-FFF2-40B4-BE49-F238E27FC236}">
                  <a16:creationId xmlns:a16="http://schemas.microsoft.com/office/drawing/2014/main" id="{EC4B413F-1722-FD5F-51C1-EE78BF90998E}"/>
                </a:ext>
              </a:extLst>
            </p:cNvPr>
            <p:cNvSpPr txBox="1"/>
            <p:nvPr/>
          </p:nvSpPr>
          <p:spPr>
            <a:xfrm>
              <a:off x="2144805" y="4424736"/>
              <a:ext cx="4120923" cy="415498"/>
            </a:xfrm>
            <a:prstGeom prst="rect">
              <a:avLst/>
            </a:prstGeom>
            <a:noFill/>
          </p:spPr>
          <p:txBody>
            <a:bodyPr wrap="square">
              <a:spAutoFit/>
            </a:bodyPr>
            <a:lstStyle/>
            <a:p>
              <a:r>
                <a:rPr lang="fr-FR" sz="1200" dirty="0">
                  <a:solidFill>
                    <a:srgbClr val="0070C0"/>
                  </a:solidFill>
                </a:rPr>
                <a:t>Région centrale de la Voie Lactée</a:t>
              </a:r>
            </a:p>
            <a:p>
              <a:r>
                <a:rPr lang="fr-FR" sz="900" dirty="0"/>
                <a:t>Crédit NASA/JPL-Caltech/ESA/CXC/</a:t>
              </a:r>
              <a:r>
                <a:rPr lang="fr-FR" sz="900" dirty="0" err="1"/>
                <a:t>STScI</a:t>
              </a:r>
              <a:r>
                <a:rPr lang="fr-FR" sz="900" dirty="0"/>
                <a:t> – public </a:t>
              </a:r>
              <a:r>
                <a:rPr lang="fr-FR" sz="900" dirty="0" err="1"/>
                <a:t>domain</a:t>
              </a:r>
              <a:endParaRPr lang="fr-FR" sz="900" dirty="0"/>
            </a:p>
          </p:txBody>
        </p:sp>
        <p:pic>
          <p:nvPicPr>
            <p:cNvPr id="12" name="Image 11">
              <a:extLst>
                <a:ext uri="{FF2B5EF4-FFF2-40B4-BE49-F238E27FC236}">
                  <a16:creationId xmlns:a16="http://schemas.microsoft.com/office/drawing/2014/main" id="{1E209B0A-22A3-CC38-6130-8E495EB3799F}"/>
                </a:ext>
              </a:extLst>
            </p:cNvPr>
            <p:cNvPicPr>
              <a:picLocks noChangeAspect="1"/>
            </p:cNvPicPr>
            <p:nvPr/>
          </p:nvPicPr>
          <p:blipFill>
            <a:blip r:embed="rId8"/>
            <a:stretch>
              <a:fillRect/>
            </a:stretch>
          </p:blipFill>
          <p:spPr>
            <a:xfrm>
              <a:off x="1846550" y="2017766"/>
              <a:ext cx="4572000" cy="2286000"/>
            </a:xfrm>
            <a:prstGeom prst="rect">
              <a:avLst/>
            </a:prstGeom>
          </p:spPr>
        </p:pic>
        <p:cxnSp>
          <p:nvCxnSpPr>
            <p:cNvPr id="15" name="Connecteur droit avec flèche 14">
              <a:extLst>
                <a:ext uri="{FF2B5EF4-FFF2-40B4-BE49-F238E27FC236}">
                  <a16:creationId xmlns:a16="http://schemas.microsoft.com/office/drawing/2014/main" id="{632184A1-4F58-61EA-319A-5AD2E6668302}"/>
                </a:ext>
              </a:extLst>
            </p:cNvPr>
            <p:cNvCxnSpPr/>
            <p:nvPr/>
          </p:nvCxnSpPr>
          <p:spPr>
            <a:xfrm flipV="1">
              <a:off x="3845379" y="3397969"/>
              <a:ext cx="1012371" cy="40151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Nuage 15">
              <a:extLst>
                <a:ext uri="{FF2B5EF4-FFF2-40B4-BE49-F238E27FC236}">
                  <a16:creationId xmlns:a16="http://schemas.microsoft.com/office/drawing/2014/main" id="{00B098AF-6727-BA65-A710-8E8EC7AD9F17}"/>
                </a:ext>
              </a:extLst>
            </p:cNvPr>
            <p:cNvSpPr/>
            <p:nvPr/>
          </p:nvSpPr>
          <p:spPr>
            <a:xfrm>
              <a:off x="2897744" y="3774226"/>
              <a:ext cx="1229201" cy="259789"/>
            </a:xfrm>
            <a:prstGeom prst="clou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C00000"/>
                  </a:solidFill>
                </a:rPr>
                <a:t>Sagittaire A</a:t>
              </a:r>
            </a:p>
          </p:txBody>
        </p:sp>
      </p:grpSp>
    </p:spTree>
    <p:extLst>
      <p:ext uri="{BB962C8B-B14F-4D97-AF65-F5344CB8AC3E}">
        <p14:creationId xmlns:p14="http://schemas.microsoft.com/office/powerpoint/2010/main" val="315408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a:xfrm>
            <a:off x="2437408" y="5883467"/>
            <a:ext cx="7621984" cy="365125"/>
          </a:xfrm>
        </p:spPr>
        <p:txBody>
          <a:bodyPr/>
          <a:lstStyle/>
          <a:p>
            <a:r>
              <a:rPr lang="fr-FR" dirty="0"/>
              <a:t>Comprendre le monde ... les deux infinis</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15</a:t>
            </a:fld>
            <a:endParaRPr lang="en-GB" dirty="0"/>
          </a:p>
        </p:txBody>
      </p:sp>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3276600"/>
            <a:ext cx="304800" cy="304800"/>
          </a:xfrm>
          <a:prstGeom prst="rect">
            <a:avLst/>
          </a:prstGeom>
        </p:spPr>
      </p:pic>
      <p:sp>
        <p:nvSpPr>
          <p:cNvPr id="8" name="ZoneTexte 7">
            <a:extLst>
              <a:ext uri="{FF2B5EF4-FFF2-40B4-BE49-F238E27FC236}">
                <a16:creationId xmlns:a16="http://schemas.microsoft.com/office/drawing/2014/main" id="{A5A8EDD8-4027-4C2F-9708-32F278A1C627}"/>
              </a:ext>
            </a:extLst>
          </p:cNvPr>
          <p:cNvSpPr txBox="1"/>
          <p:nvPr/>
        </p:nvSpPr>
        <p:spPr>
          <a:xfrm>
            <a:off x="2236206" y="1152907"/>
            <a:ext cx="8530381" cy="1446550"/>
          </a:xfrm>
          <a:prstGeom prst="rect">
            <a:avLst/>
          </a:prstGeom>
          <a:noFill/>
          <a:ln>
            <a:solidFill>
              <a:srgbClr val="FF0000"/>
            </a:solidFill>
          </a:ln>
        </p:spPr>
        <p:txBody>
          <a:bodyPr wrap="square" rtlCol="0">
            <a:spAutoFit/>
          </a:bodyPr>
          <a:lstStyle/>
          <a:p>
            <a:r>
              <a:rPr lang="fr-FR" dirty="0"/>
              <a:t>La fabrique des trous noirs :</a:t>
            </a:r>
          </a:p>
          <a:p>
            <a:pPr marL="285750" indent="-285750">
              <a:buFont typeface="Arial" panose="020B0604020202020204" pitchFamily="34" charset="0"/>
              <a:buChar char="•"/>
            </a:pPr>
            <a:r>
              <a:rPr lang="fr-FR" sz="1400" dirty="0">
                <a:solidFill>
                  <a:srgbClr val="FF0000"/>
                </a:solidFill>
              </a:rPr>
              <a:t>Les trous noirs stellaires </a:t>
            </a:r>
            <a:r>
              <a:rPr lang="fr-FR" sz="1400" dirty="0"/>
              <a:t>(effondrement sur elles -mêmes des étoiles massives) de 5 à quelques dizaines de masses solaires. </a:t>
            </a:r>
            <a:r>
              <a:rPr lang="fr-FR" sz="1400" dirty="0">
                <a:solidFill>
                  <a:srgbClr val="0070C0"/>
                </a:solidFill>
              </a:rPr>
              <a:t>Ils sont très denses.</a:t>
            </a:r>
          </a:p>
          <a:p>
            <a:pPr marL="285750" indent="-285750">
              <a:buFont typeface="Arial" panose="020B0604020202020204" pitchFamily="34" charset="0"/>
              <a:buChar char="•"/>
            </a:pPr>
            <a:r>
              <a:rPr lang="fr-FR" sz="1400" dirty="0">
                <a:solidFill>
                  <a:srgbClr val="FF0000"/>
                </a:solidFill>
              </a:rPr>
              <a:t>Les trous noir (super) massifs </a:t>
            </a:r>
            <a:r>
              <a:rPr lang="fr-FR" sz="1400" dirty="0"/>
              <a:t>du million à plusieurs dizaines de milliards de masse solaires. La majeure des galaxies en a un à leur centre. </a:t>
            </a:r>
            <a:r>
              <a:rPr lang="fr-FR" sz="1400" dirty="0">
                <a:solidFill>
                  <a:srgbClr val="0070C0"/>
                </a:solidFill>
              </a:rPr>
              <a:t>Très peu denses (densité de l’eau)</a:t>
            </a:r>
          </a:p>
          <a:p>
            <a:pPr marL="285750" indent="-285750">
              <a:buFont typeface="Arial" panose="020B0604020202020204" pitchFamily="34" charset="0"/>
              <a:buChar char="•"/>
            </a:pPr>
            <a:r>
              <a:rPr lang="fr-FR" sz="1400" dirty="0">
                <a:solidFill>
                  <a:srgbClr val="FF0000"/>
                </a:solidFill>
              </a:rPr>
              <a:t>Les trous noirs primordiaux </a:t>
            </a:r>
            <a:r>
              <a:rPr lang="fr-FR" sz="1400" dirty="0"/>
              <a:t>(hypothétiques) formés à </a:t>
            </a:r>
            <a:r>
              <a:rPr lang="fr-FR" sz="1400" dirty="0">
                <a:solidFill>
                  <a:srgbClr val="0070C0"/>
                </a:solidFill>
              </a:rPr>
              <a:t>la genèse de l’univers.</a:t>
            </a:r>
          </a:p>
        </p:txBody>
      </p:sp>
      <p:sp>
        <p:nvSpPr>
          <p:cNvPr id="12" name="ZoneTexte 11">
            <a:extLst>
              <a:ext uri="{FF2B5EF4-FFF2-40B4-BE49-F238E27FC236}">
                <a16:creationId xmlns:a16="http://schemas.microsoft.com/office/drawing/2014/main" id="{0C1F9659-9412-466D-A402-6EC22E400EC8}"/>
              </a:ext>
            </a:extLst>
          </p:cNvPr>
          <p:cNvSpPr txBox="1"/>
          <p:nvPr/>
        </p:nvSpPr>
        <p:spPr>
          <a:xfrm>
            <a:off x="1870280" y="4672851"/>
            <a:ext cx="5887067" cy="854080"/>
          </a:xfrm>
          <a:prstGeom prst="rect">
            <a:avLst/>
          </a:prstGeom>
          <a:noFill/>
          <a:ln>
            <a:solidFill>
              <a:srgbClr val="0070C0"/>
            </a:solidFill>
          </a:ln>
        </p:spPr>
        <p:txBody>
          <a:bodyPr wrap="square" rtlCol="0">
            <a:spAutoFit/>
          </a:bodyPr>
          <a:lstStyle/>
          <a:p>
            <a:r>
              <a:rPr lang="fr-FR" dirty="0">
                <a:solidFill>
                  <a:srgbClr val="0070C0"/>
                </a:solidFill>
              </a:rPr>
              <a:t>Pour passer plus de 30 minutes autour d’un trou noir</a:t>
            </a:r>
          </a:p>
          <a:p>
            <a:r>
              <a:rPr lang="fr-FR" sz="1050" dirty="0"/>
              <a:t>6’ Le trou noir de la voie lactée</a:t>
            </a:r>
          </a:p>
          <a:p>
            <a:r>
              <a:rPr lang="fr-FR" sz="1050" dirty="0"/>
              <a:t>20’50 la courbure de l’espace</a:t>
            </a:r>
          </a:p>
          <a:p>
            <a:r>
              <a:rPr lang="fr-FR" sz="1050" dirty="0"/>
              <a:t>24’, 26:30, 28’, 29:30, orbite autour d’un trou noir</a:t>
            </a:r>
            <a:endParaRPr lang="en-GB" sz="1050" dirty="0"/>
          </a:p>
        </p:txBody>
      </p:sp>
      <p:graphicFrame>
        <p:nvGraphicFramePr>
          <p:cNvPr id="10" name="Tableau 9">
            <a:extLst>
              <a:ext uri="{FF2B5EF4-FFF2-40B4-BE49-F238E27FC236}">
                <a16:creationId xmlns:a16="http://schemas.microsoft.com/office/drawing/2014/main" id="{D741EB75-FA99-4B4E-A39F-9AEEC8FE70F4}"/>
              </a:ext>
            </a:extLst>
          </p:cNvPr>
          <p:cNvGraphicFramePr>
            <a:graphicFrameLocks noGrp="1"/>
          </p:cNvGraphicFramePr>
          <p:nvPr/>
        </p:nvGraphicFramePr>
        <p:xfrm>
          <a:off x="2468880" y="2904073"/>
          <a:ext cx="4794057" cy="1434402"/>
        </p:xfrm>
        <a:graphic>
          <a:graphicData uri="http://schemas.openxmlformats.org/drawingml/2006/table">
            <a:tbl>
              <a:tblPr firstRow="1" firstCol="1" bandRow="1">
                <a:tableStyleId>{5C22544A-7EE6-4342-B048-85BDC9FD1C3A}</a:tableStyleId>
              </a:tblPr>
              <a:tblGrid>
                <a:gridCol w="1483360">
                  <a:extLst>
                    <a:ext uri="{9D8B030D-6E8A-4147-A177-3AD203B41FA5}">
                      <a16:colId xmlns:a16="http://schemas.microsoft.com/office/drawing/2014/main" val="3007087039"/>
                    </a:ext>
                  </a:extLst>
                </a:gridCol>
                <a:gridCol w="822819">
                  <a:extLst>
                    <a:ext uri="{9D8B030D-6E8A-4147-A177-3AD203B41FA5}">
                      <a16:colId xmlns:a16="http://schemas.microsoft.com/office/drawing/2014/main" val="3552785356"/>
                    </a:ext>
                  </a:extLst>
                </a:gridCol>
                <a:gridCol w="1243939">
                  <a:extLst>
                    <a:ext uri="{9D8B030D-6E8A-4147-A177-3AD203B41FA5}">
                      <a16:colId xmlns:a16="http://schemas.microsoft.com/office/drawing/2014/main" val="1842141931"/>
                    </a:ext>
                  </a:extLst>
                </a:gridCol>
                <a:gridCol w="1243939">
                  <a:extLst>
                    <a:ext uri="{9D8B030D-6E8A-4147-A177-3AD203B41FA5}">
                      <a16:colId xmlns:a16="http://schemas.microsoft.com/office/drawing/2014/main" val="3851685589"/>
                    </a:ext>
                  </a:extLst>
                </a:gridCol>
              </a:tblGrid>
              <a:tr h="0">
                <a:tc>
                  <a:txBody>
                    <a:bodyPr/>
                    <a:lstStyle/>
                    <a:p>
                      <a:pPr>
                        <a:lnSpc>
                          <a:spcPct val="107000"/>
                        </a:lnSpc>
                        <a:spcAft>
                          <a:spcPts val="800"/>
                        </a:spcAft>
                      </a:pPr>
                      <a:r>
                        <a:rPr lang="en-GB" sz="1200" dirty="0">
                          <a:effectLst/>
                        </a:rPr>
                        <a:t>Type de </a:t>
                      </a:r>
                      <a:r>
                        <a:rPr lang="en-GB" sz="1200" dirty="0" err="1">
                          <a:effectLst/>
                        </a:rPr>
                        <a:t>trou</a:t>
                      </a:r>
                      <a:r>
                        <a:rPr lang="en-GB" sz="1200" dirty="0">
                          <a:effectLst/>
                        </a:rPr>
                        <a:t> noir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Masse (soleil)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Rayon de Schwarzschild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Masse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volumique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991520437"/>
                  </a:ext>
                </a:extLst>
              </a:tr>
              <a:tr h="100556">
                <a:tc>
                  <a:txBody>
                    <a:bodyPr/>
                    <a:lstStyle/>
                    <a:p>
                      <a:pPr>
                        <a:lnSpc>
                          <a:spcPct val="107000"/>
                        </a:lnSpc>
                        <a:spcAft>
                          <a:spcPts val="800"/>
                        </a:spcAft>
                      </a:pPr>
                      <a:r>
                        <a:rPr lang="en-GB" sz="1200">
                          <a:effectLst/>
                        </a:rPr>
                        <a:t>Terre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 3  10</a:t>
                      </a:r>
                      <a:r>
                        <a:rPr lang="en-GB" sz="1200" baseline="30000" dirty="0">
                          <a:effectLst/>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0,9 cm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1,5 10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30</a:t>
                      </a:r>
                      <a:r>
                        <a:rPr lang="en-GB" sz="1200" dirty="0">
                          <a:effectLst/>
                          <a:latin typeface="Calibri" panose="020F0502020204030204" pitchFamily="34" charset="0"/>
                          <a:ea typeface="Calibri" panose="020F0502020204030204" pitchFamily="34" charset="0"/>
                          <a:cs typeface="Times New Roman" panose="02020603050405020304" pitchFamily="18" charset="0"/>
                        </a:rPr>
                        <a:t> kg/m</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960" marR="60960" marT="30480" marB="30480" anchor="ctr"/>
                </a:tc>
                <a:extLst>
                  <a:ext uri="{0D108BD9-81ED-4DB2-BD59-A6C34878D82A}">
                    <a16:rowId xmlns:a16="http://schemas.microsoft.com/office/drawing/2014/main" val="3044138828"/>
                  </a:ext>
                </a:extLst>
              </a:tr>
              <a:tr h="0">
                <a:tc>
                  <a:txBody>
                    <a:bodyPr/>
                    <a:lstStyle/>
                    <a:p>
                      <a:pPr>
                        <a:lnSpc>
                          <a:spcPct val="107000"/>
                        </a:lnSpc>
                        <a:spcAft>
                          <a:spcPts val="800"/>
                        </a:spcAft>
                      </a:pPr>
                      <a:r>
                        <a:rPr lang="en-GB" sz="1200" dirty="0">
                          <a:effectLst/>
                        </a:rPr>
                        <a:t>Soleil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 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3 km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1,7 10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19</a:t>
                      </a:r>
                      <a:r>
                        <a:rPr lang="en-GB" sz="1200" dirty="0">
                          <a:effectLst/>
                          <a:latin typeface="Calibri" panose="020F0502020204030204" pitchFamily="34" charset="0"/>
                          <a:ea typeface="Calibri" panose="020F0502020204030204" pitchFamily="34" charset="0"/>
                          <a:cs typeface="Times New Roman" panose="02020603050405020304" pitchFamily="18" charset="0"/>
                        </a:rPr>
                        <a:t> kg/m</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960" marR="60960" marT="30480" marB="30480" anchor="ctr"/>
                </a:tc>
                <a:extLst>
                  <a:ext uri="{0D108BD9-81ED-4DB2-BD59-A6C34878D82A}">
                    <a16:rowId xmlns:a16="http://schemas.microsoft.com/office/drawing/2014/main" val="3148525781"/>
                  </a:ext>
                </a:extLst>
              </a:tr>
              <a:tr h="0">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Trou noir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stellaire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2</a:t>
                      </a: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rPr>
                        <a:t>300 km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1,7 10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15</a:t>
                      </a:r>
                      <a:r>
                        <a:rPr lang="en-GB" sz="1200" dirty="0">
                          <a:effectLst/>
                          <a:latin typeface="Calibri" panose="020F0502020204030204" pitchFamily="34" charset="0"/>
                          <a:ea typeface="Calibri" panose="020F0502020204030204" pitchFamily="34" charset="0"/>
                          <a:cs typeface="Times New Roman" panose="02020603050405020304" pitchFamily="18" charset="0"/>
                        </a:rPr>
                        <a:t> kg/m</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960" marR="60960" marT="30480" marB="30480" anchor="ctr"/>
                </a:tc>
                <a:extLst>
                  <a:ext uri="{0D108BD9-81ED-4DB2-BD59-A6C34878D82A}">
                    <a16:rowId xmlns:a16="http://schemas.microsoft.com/office/drawing/2014/main" val="3752492864"/>
                  </a:ext>
                </a:extLst>
              </a:tr>
              <a:tr h="0">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Trou noir massif</a:t>
                      </a:r>
                    </a:p>
                  </a:txBody>
                  <a:tcPr marL="60960" marR="60960" marT="30480" marB="30480" anchor="ct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9</a:t>
                      </a: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rPr>
                        <a:t>3 10</a:t>
                      </a:r>
                      <a:r>
                        <a:rPr lang="en-GB" sz="1200" baseline="30000" dirty="0">
                          <a:effectLst/>
                        </a:rPr>
                        <a:t>9 </a:t>
                      </a:r>
                      <a:r>
                        <a:rPr lang="en-GB" sz="1200" dirty="0">
                          <a:effectLst/>
                        </a:rPr>
                        <a:t>km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17 kg/m</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960" marR="60960" marT="30480" marB="30480" anchor="ctr"/>
                </a:tc>
                <a:extLst>
                  <a:ext uri="{0D108BD9-81ED-4DB2-BD59-A6C34878D82A}">
                    <a16:rowId xmlns:a16="http://schemas.microsoft.com/office/drawing/2014/main" val="2170172256"/>
                  </a:ext>
                </a:extLst>
              </a:tr>
            </a:tbl>
          </a:graphicData>
        </a:graphic>
      </p:graphicFrame>
      <p:sp>
        <p:nvSpPr>
          <p:cNvPr id="6" name="AutoShape 2" descr="{\displaystyle M_{\odot }}">
            <a:extLst>
              <a:ext uri="{FF2B5EF4-FFF2-40B4-BE49-F238E27FC236}">
                <a16:creationId xmlns:a16="http://schemas.microsoft.com/office/drawing/2014/main" id="{8ABF237E-8B4E-4271-A8A8-CDEC24154D2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ZoneTexte 8">
            <a:extLst>
              <a:ext uri="{FF2B5EF4-FFF2-40B4-BE49-F238E27FC236}">
                <a16:creationId xmlns:a16="http://schemas.microsoft.com/office/drawing/2014/main" id="{D07D7FA6-E7AD-6322-1730-721FB7059AA7}"/>
              </a:ext>
            </a:extLst>
          </p:cNvPr>
          <p:cNvSpPr txBox="1"/>
          <p:nvPr/>
        </p:nvSpPr>
        <p:spPr>
          <a:xfrm>
            <a:off x="7879387" y="322450"/>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(6)</a:t>
            </a:r>
            <a:endParaRPr lang="en-GB" sz="1600" dirty="0">
              <a:solidFill>
                <a:srgbClr val="FF0000"/>
              </a:solidFill>
            </a:endParaRPr>
          </a:p>
        </p:txBody>
      </p:sp>
      <p:grpSp>
        <p:nvGrpSpPr>
          <p:cNvPr id="15" name="Groupe 14">
            <a:extLst>
              <a:ext uri="{FF2B5EF4-FFF2-40B4-BE49-F238E27FC236}">
                <a16:creationId xmlns:a16="http://schemas.microsoft.com/office/drawing/2014/main" id="{C7987CDE-5182-8CA3-C269-D67BC53FD0BA}"/>
              </a:ext>
            </a:extLst>
          </p:cNvPr>
          <p:cNvGrpSpPr/>
          <p:nvPr/>
        </p:nvGrpSpPr>
        <p:grpSpPr>
          <a:xfrm>
            <a:off x="8095714" y="3191985"/>
            <a:ext cx="3254812" cy="2594727"/>
            <a:chOff x="8253083" y="2628649"/>
            <a:chExt cx="3254812" cy="2594727"/>
          </a:xfrm>
        </p:grpSpPr>
        <p:pic>
          <p:nvPicPr>
            <p:cNvPr id="14" name="Picture 2" descr="https://encrypted-tbn0.gstatic.com/images?q=tbn:ANd9GcRpyFAG0fP_DxOCqI8-gu4QlcRGxksG-tUtfZZz9xIfD9fyGyR1DCLOeEC5">
              <a:hlinkClick r:id="rId5"/>
              <a:extLst>
                <a:ext uri="{FF2B5EF4-FFF2-40B4-BE49-F238E27FC236}">
                  <a16:creationId xmlns:a16="http://schemas.microsoft.com/office/drawing/2014/main" id="{0563A71E-F571-48C6-962D-A439E6944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3083" y="2628649"/>
              <a:ext cx="3254812" cy="230396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161C06DC-0363-6173-5609-5D4F90E29BA3}"/>
                </a:ext>
              </a:extLst>
            </p:cNvPr>
            <p:cNvSpPr txBox="1"/>
            <p:nvPr/>
          </p:nvSpPr>
          <p:spPr>
            <a:xfrm>
              <a:off x="9018425" y="4854044"/>
              <a:ext cx="1907861" cy="369332"/>
            </a:xfrm>
            <a:prstGeom prst="rect">
              <a:avLst/>
            </a:prstGeom>
            <a:noFill/>
          </p:spPr>
          <p:txBody>
            <a:bodyPr wrap="square">
              <a:spAutoFit/>
            </a:bodyPr>
            <a:lstStyle/>
            <a:p>
              <a:r>
                <a:rPr lang="en-US" dirty="0"/>
                <a:t> </a:t>
              </a:r>
              <a:r>
                <a:rPr lang="en-US" sz="900" dirty="0"/>
                <a:t>youtube.com/GWRzVyX53ZU</a:t>
              </a:r>
              <a:endParaRPr lang="fr-FR" sz="900" dirty="0"/>
            </a:p>
          </p:txBody>
        </p:sp>
      </p:grpSp>
    </p:spTree>
    <p:extLst>
      <p:ext uri="{BB962C8B-B14F-4D97-AF65-F5344CB8AC3E}">
        <p14:creationId xmlns:p14="http://schemas.microsoft.com/office/powerpoint/2010/main" val="418262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5F8E390-1FFA-4650-8FEB-A6101DB9E227}"/>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64A9A0EC-36A9-4CE1-B9AA-D9D8A974A2E2}"/>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E984F915-3F60-441A-8252-5A8379BA4E9A}"/>
              </a:ext>
            </a:extLst>
          </p:cNvPr>
          <p:cNvSpPr>
            <a:spLocks noGrp="1"/>
          </p:cNvSpPr>
          <p:nvPr>
            <p:ph type="sldNum" sz="quarter" idx="12"/>
          </p:nvPr>
        </p:nvSpPr>
        <p:spPr/>
        <p:txBody>
          <a:bodyPr/>
          <a:lstStyle/>
          <a:p>
            <a:fld id="{28CF56FF-A9C7-48CE-B5A8-E2EC5C60375F}" type="slidenum">
              <a:rPr lang="en-GB" smtClean="0"/>
              <a:t>16</a:t>
            </a:fld>
            <a:endParaRPr lang="en-GB" dirty="0"/>
          </a:p>
        </p:txBody>
      </p:sp>
      <p:sp>
        <p:nvSpPr>
          <p:cNvPr id="6" name="ZoneTexte 5">
            <a:extLst>
              <a:ext uri="{FF2B5EF4-FFF2-40B4-BE49-F238E27FC236}">
                <a16:creationId xmlns:a16="http://schemas.microsoft.com/office/drawing/2014/main" id="{3CF4EEBE-A149-4100-A70E-AEBD2C481565}"/>
              </a:ext>
            </a:extLst>
          </p:cNvPr>
          <p:cNvSpPr txBox="1"/>
          <p:nvPr/>
        </p:nvSpPr>
        <p:spPr>
          <a:xfrm>
            <a:off x="1973657" y="1152906"/>
            <a:ext cx="5151420" cy="800219"/>
          </a:xfrm>
          <a:prstGeom prst="rect">
            <a:avLst/>
          </a:prstGeom>
          <a:noFill/>
        </p:spPr>
        <p:txBody>
          <a:bodyPr wrap="square" rtlCol="0">
            <a:spAutoFit/>
          </a:bodyPr>
          <a:lstStyle/>
          <a:p>
            <a:r>
              <a:rPr lang="fr-FR" dirty="0">
                <a:solidFill>
                  <a:srgbClr val="FF0000"/>
                </a:solidFill>
              </a:rPr>
              <a:t>Les trous noirs et l’entropie ?</a:t>
            </a:r>
          </a:p>
          <a:p>
            <a:r>
              <a:rPr lang="fr-FR" sz="1400" dirty="0"/>
              <a:t>Les trous noirs violent-ils le principe de croissance globale de l’entropie de l’Univers</a:t>
            </a:r>
          </a:p>
        </p:txBody>
      </p:sp>
      <p:pic>
        <p:nvPicPr>
          <p:cNvPr id="7" name="Image 6">
            <a:extLst>
              <a:ext uri="{FF2B5EF4-FFF2-40B4-BE49-F238E27FC236}">
                <a16:creationId xmlns:a16="http://schemas.microsoft.com/office/drawing/2014/main" id="{55128FA5-859C-4C11-A959-DB96DC9713F7}"/>
              </a:ext>
            </a:extLst>
          </p:cNvPr>
          <p:cNvPicPr>
            <a:picLocks noChangeAspect="1"/>
          </p:cNvPicPr>
          <p:nvPr/>
        </p:nvPicPr>
        <p:blipFill rotWithShape="1">
          <a:blip r:embed="rId2"/>
          <a:srcRect r="-1131" b="34386"/>
          <a:stretch/>
        </p:blipFill>
        <p:spPr>
          <a:xfrm>
            <a:off x="9055785" y="2706936"/>
            <a:ext cx="1878967" cy="1845768"/>
          </a:xfrm>
          <a:prstGeom prst="rect">
            <a:avLst/>
          </a:prstGeo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D33D6961-6196-476C-92CB-2BF74A92EBD6}"/>
                  </a:ext>
                </a:extLst>
              </p:cNvPr>
              <p:cNvSpPr txBox="1"/>
              <p:nvPr/>
            </p:nvSpPr>
            <p:spPr>
              <a:xfrm>
                <a:off x="2091352" y="2098480"/>
                <a:ext cx="6491333" cy="1465401"/>
              </a:xfrm>
              <a:prstGeom prst="rect">
                <a:avLst/>
              </a:prstGeom>
              <a:noFill/>
              <a:ln>
                <a:solidFill>
                  <a:schemeClr val="accent1"/>
                </a:solidFill>
              </a:ln>
            </p:spPr>
            <p:txBody>
              <a:bodyPr wrap="square" rtlCol="0">
                <a:spAutoFit/>
              </a:bodyPr>
              <a:lstStyle/>
              <a:p>
                <a:r>
                  <a:rPr lang="fr-FR" sz="1600" dirty="0">
                    <a:solidFill>
                      <a:srgbClr val="0070C0"/>
                    </a:solidFill>
                  </a:rPr>
                  <a:t>L’entropie d’un trou noir (</a:t>
                </a:r>
                <a:r>
                  <a:rPr lang="fr-FR" sz="1600" b="0" i="0" dirty="0" err="1">
                    <a:solidFill>
                      <a:srgbClr val="0070C0"/>
                    </a:solidFill>
                    <a:effectLst/>
                    <a:latin typeface="Arial" panose="020B0604020202020204" pitchFamily="34" charset="0"/>
                  </a:rPr>
                  <a:t>Bekenstein</a:t>
                </a:r>
                <a:r>
                  <a:rPr lang="fr-FR" sz="1600" b="0" i="0" dirty="0">
                    <a:solidFill>
                      <a:srgbClr val="0070C0"/>
                    </a:solidFill>
                    <a:effectLst/>
                    <a:latin typeface="Arial" panose="020B0604020202020204" pitchFamily="34" charset="0"/>
                  </a:rPr>
                  <a:t>-Hawking)</a:t>
                </a:r>
              </a:p>
              <a:p>
                <a:pPr/>
                <a14:m>
                  <m:oMathPara xmlns:m="http://schemas.openxmlformats.org/officeDocument/2006/math">
                    <m:oMathParaPr>
                      <m:jc m:val="centerGroup"/>
                    </m:oMathParaPr>
                    <m:oMath xmlns:m="http://schemas.openxmlformats.org/officeDocument/2006/math">
                      <m:r>
                        <a:rPr lang="fr-FR" sz="1600" b="0" i="1" smtClean="0">
                          <a:solidFill>
                            <a:srgbClr val="FF0000"/>
                          </a:solidFill>
                          <a:latin typeface="Cambria Math" panose="02040503050406030204" pitchFamily="18" charset="0"/>
                        </a:rPr>
                        <m:t>𝑆</m:t>
                      </m:r>
                      <m:r>
                        <a:rPr lang="fr-FR" sz="1600" b="0" i="1" smtClean="0">
                          <a:solidFill>
                            <a:srgbClr val="FF0000"/>
                          </a:solidFill>
                          <a:latin typeface="Cambria Math" panose="02040503050406030204" pitchFamily="18" charset="0"/>
                        </a:rPr>
                        <m:t>=</m:t>
                      </m:r>
                      <m:f>
                        <m:fPr>
                          <m:ctrlPr>
                            <a:rPr lang="fr-FR" sz="1600" b="0" i="1" smtClean="0">
                              <a:solidFill>
                                <a:srgbClr val="FF0000"/>
                              </a:solidFill>
                              <a:latin typeface="Cambria Math" panose="02040503050406030204" pitchFamily="18" charset="0"/>
                            </a:rPr>
                          </m:ctrlPr>
                        </m:fPr>
                        <m:num>
                          <m:r>
                            <a:rPr lang="fr-FR" sz="1600" b="0" i="1" smtClean="0">
                              <a:solidFill>
                                <a:srgbClr val="FF0000"/>
                              </a:solidFill>
                              <a:latin typeface="Cambria Math" panose="02040503050406030204" pitchFamily="18" charset="0"/>
                              <a:ea typeface="Cambria Math" panose="02040503050406030204" pitchFamily="18" charset="0"/>
                            </a:rPr>
                            <m:t>𝜋</m:t>
                          </m:r>
                        </m:num>
                        <m:den>
                          <m:r>
                            <a:rPr lang="fr-FR" sz="1600" b="0" i="1" smtClean="0">
                              <a:solidFill>
                                <a:srgbClr val="FF0000"/>
                              </a:solidFill>
                              <a:latin typeface="Cambria Math" panose="02040503050406030204" pitchFamily="18" charset="0"/>
                            </a:rPr>
                            <m:t>2</m:t>
                          </m:r>
                        </m:den>
                      </m:f>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𝑘</m:t>
                          </m:r>
                        </m:e>
                        <m:sub>
                          <m:r>
                            <a:rPr lang="fr-FR" sz="1600" b="0" i="1" smtClean="0">
                              <a:solidFill>
                                <a:srgbClr val="FF0000"/>
                              </a:solidFill>
                              <a:latin typeface="Cambria Math" panose="02040503050406030204" pitchFamily="18" charset="0"/>
                            </a:rPr>
                            <m:t>𝐵</m:t>
                          </m:r>
                        </m:sub>
                      </m:sSub>
                      <m:f>
                        <m:fPr>
                          <m:ctrlPr>
                            <a:rPr lang="fr-FR" sz="1600" b="0" i="1" smtClean="0">
                              <a:solidFill>
                                <a:srgbClr val="FF0000"/>
                              </a:solidFill>
                              <a:latin typeface="Cambria Math" panose="02040503050406030204" pitchFamily="18" charset="0"/>
                            </a:rPr>
                          </m:ctrlPr>
                        </m:fPr>
                        <m:num>
                          <m:sSup>
                            <m:sSupPr>
                              <m:ctrlPr>
                                <a:rPr lang="fr-FR" sz="1600" b="0" i="1" smtClean="0">
                                  <a:solidFill>
                                    <a:srgbClr val="FF0000"/>
                                  </a:solidFill>
                                  <a:latin typeface="Cambria Math" panose="02040503050406030204" pitchFamily="18" charset="0"/>
                                </a:rPr>
                              </m:ctrlPr>
                            </m:sSupPr>
                            <m:e>
                              <m:r>
                                <a:rPr lang="fr-FR" sz="1600" b="0" i="1" smtClean="0">
                                  <a:solidFill>
                                    <a:srgbClr val="FF0000"/>
                                  </a:solidFill>
                                  <a:latin typeface="Cambria Math" panose="02040503050406030204" pitchFamily="18" charset="0"/>
                                </a:rPr>
                                <m:t>𝑐</m:t>
                              </m:r>
                            </m:e>
                            <m:sup>
                              <m:r>
                                <a:rPr lang="fr-FR" sz="1600" b="0" i="1" smtClean="0">
                                  <a:solidFill>
                                    <a:srgbClr val="FF0000"/>
                                  </a:solidFill>
                                  <a:latin typeface="Cambria Math" panose="02040503050406030204" pitchFamily="18" charset="0"/>
                                </a:rPr>
                                <m:t>3</m:t>
                              </m:r>
                            </m:sup>
                          </m:sSup>
                        </m:num>
                        <m:den>
                          <m:r>
                            <a:rPr lang="fr-FR" sz="1600" b="0" i="1" smtClean="0">
                              <a:solidFill>
                                <a:srgbClr val="FF0000"/>
                              </a:solidFill>
                              <a:latin typeface="Cambria Math" panose="02040503050406030204" pitchFamily="18" charset="0"/>
                            </a:rPr>
                            <m:t>h𝐺</m:t>
                          </m:r>
                        </m:den>
                      </m:f>
                      <m:r>
                        <a:rPr lang="fr-FR" sz="1600" b="0" i="1" smtClean="0">
                          <a:solidFill>
                            <a:srgbClr val="FF0000"/>
                          </a:solidFill>
                          <a:latin typeface="Cambria Math" panose="02040503050406030204" pitchFamily="18" charset="0"/>
                        </a:rPr>
                        <m:t>𝐴</m:t>
                      </m:r>
                    </m:oMath>
                  </m:oMathPara>
                </a14:m>
                <a:endParaRPr lang="fr-FR" sz="1600" dirty="0">
                  <a:solidFill>
                    <a:srgbClr val="FF0000"/>
                  </a:solidFill>
                </a:endParaRPr>
              </a:p>
              <a:p>
                <a:r>
                  <a:rPr lang="fr-FR" sz="1200" dirty="0"/>
                  <a:t>Une des plus belles formules de la physique</a:t>
                </a:r>
              </a:p>
              <a:p>
                <a:r>
                  <a:rPr lang="fr-FR" sz="1200" dirty="0"/>
                  <a:t>L’entropie est proportionnelle à l’aire de la sphère de rayon </a:t>
                </a:r>
                <a14:m>
                  <m:oMath xmlns:m="http://schemas.openxmlformats.org/officeDocument/2006/math">
                    <m:sSub>
                      <m:sSubPr>
                        <m:ctrlPr>
                          <a:rPr lang="en-GB" sz="1200" i="1" smtClean="0">
                            <a:latin typeface="Cambria Math" panose="02040503050406030204" pitchFamily="18" charset="0"/>
                            <a:ea typeface="Times New Roman" panose="02020603050405020304" pitchFamily="18" charset="0"/>
                          </a:rPr>
                        </m:ctrlPr>
                      </m:sSubPr>
                      <m:e>
                        <m:r>
                          <a:rPr lang="en-US" sz="1200" i="1">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200" i="1">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1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1200" i="1">
                            <a:latin typeface="Cambria Math" panose="02040503050406030204" pitchFamily="18" charset="0"/>
                            <a:ea typeface="Times New Roman" panose="02020603050405020304" pitchFamily="18" charset="0"/>
                          </a:rPr>
                        </m:ctrlPr>
                      </m:fPr>
                      <m:num>
                        <m:r>
                          <a:rPr lang="en-US" sz="1200" i="1">
                            <a:latin typeface="Cambria Math" panose="02040503050406030204" pitchFamily="18" charset="0"/>
                            <a:ea typeface="Times New Roman" panose="02020603050405020304" pitchFamily="18" charset="0"/>
                            <a:cs typeface="Times New Roman" panose="02020603050405020304" pitchFamily="18" charset="0"/>
                          </a:rPr>
                          <m:t>2</m:t>
                        </m:r>
                        <m:r>
                          <a:rPr lang="en-US" sz="1200" i="1">
                            <a:latin typeface="Cambria Math" panose="02040503050406030204" pitchFamily="18" charset="0"/>
                            <a:ea typeface="Times New Roman" panose="02020603050405020304" pitchFamily="18" charset="0"/>
                            <a:cs typeface="Times New Roman" panose="02020603050405020304" pitchFamily="18" charset="0"/>
                          </a:rPr>
                          <m:t>𝐺𝑚</m:t>
                        </m:r>
                      </m:num>
                      <m:den>
                        <m:sSup>
                          <m:sSupPr>
                            <m:ctrlPr>
                              <a:rPr lang="en-GB" sz="1200" i="1">
                                <a:latin typeface="Cambria Math" panose="02040503050406030204" pitchFamily="18" charset="0"/>
                                <a:ea typeface="Times New Roman" panose="02020603050405020304" pitchFamily="18" charset="0"/>
                              </a:rPr>
                            </m:ctrlPr>
                          </m:sSupPr>
                          <m:e>
                            <m:r>
                              <a:rPr lang="en-US" sz="1200" i="1">
                                <a:latin typeface="Cambria Math" panose="02040503050406030204" pitchFamily="18" charset="0"/>
                                <a:ea typeface="Times New Roman" panose="02020603050405020304" pitchFamily="18" charset="0"/>
                                <a:cs typeface="Times New Roman" panose="02020603050405020304" pitchFamily="18" charset="0"/>
                              </a:rPr>
                              <m:t>𝑐</m:t>
                            </m:r>
                          </m:e>
                          <m:sup>
                            <m:r>
                              <a:rPr lang="en-US" sz="12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fr-FR" sz="1200" dirty="0"/>
                  <a:t> (</a:t>
                </a:r>
                <a:r>
                  <a:rPr lang="fr-FR" sz="1200" dirty="0">
                    <a:solidFill>
                      <a:srgbClr val="FF0000"/>
                    </a:solidFill>
                  </a:rPr>
                  <a:t>Schwarzschild)</a:t>
                </a:r>
                <a:br>
                  <a:rPr lang="fr-FR" sz="1200" dirty="0">
                    <a:solidFill>
                      <a:srgbClr val="FF0000"/>
                    </a:solidFill>
                  </a:rPr>
                </a:br>
                <a:r>
                  <a:rPr lang="fr-FR" sz="1200" dirty="0"/>
                  <a:t>donc proportionnelle au carré de la masse</a:t>
                </a:r>
              </a:p>
            </p:txBody>
          </p:sp>
        </mc:Choice>
        <mc:Fallback xmlns="">
          <p:sp>
            <p:nvSpPr>
              <p:cNvPr id="8" name="ZoneTexte 7">
                <a:extLst>
                  <a:ext uri="{FF2B5EF4-FFF2-40B4-BE49-F238E27FC236}">
                    <a16:creationId xmlns:a16="http://schemas.microsoft.com/office/drawing/2014/main" id="{D33D6961-6196-476C-92CB-2BF74A92EBD6}"/>
                  </a:ext>
                </a:extLst>
              </p:cNvPr>
              <p:cNvSpPr txBox="1">
                <a:spLocks noRot="1" noChangeAspect="1" noMove="1" noResize="1" noEditPoints="1" noAdjustHandles="1" noChangeArrowheads="1" noChangeShapeType="1" noTextEdit="1"/>
              </p:cNvSpPr>
              <p:nvPr/>
            </p:nvSpPr>
            <p:spPr>
              <a:xfrm>
                <a:off x="2091352" y="2098480"/>
                <a:ext cx="6491333" cy="1465401"/>
              </a:xfrm>
              <a:prstGeom prst="rect">
                <a:avLst/>
              </a:prstGeom>
              <a:blipFill>
                <a:blip r:embed="rId3"/>
                <a:stretch>
                  <a:fillRect l="-375" t="-1235" b="-2058"/>
                </a:stretch>
              </a:blipFill>
              <a:ln>
                <a:solidFill>
                  <a:schemeClr val="accent1"/>
                </a:solidFill>
              </a:ln>
            </p:spPr>
            <p:txBody>
              <a:bodyPr/>
              <a:lstStyle/>
              <a:p>
                <a:r>
                  <a:rPr lang="fr-FR">
                    <a:noFill/>
                  </a:rPr>
                  <a:t> </a:t>
                </a:r>
              </a:p>
            </p:txBody>
          </p:sp>
        </mc:Fallback>
      </mc:AlternateContent>
      <p:sp>
        <p:nvSpPr>
          <p:cNvPr id="9" name="ZoneTexte 8">
            <a:extLst>
              <a:ext uri="{FF2B5EF4-FFF2-40B4-BE49-F238E27FC236}">
                <a16:creationId xmlns:a16="http://schemas.microsoft.com/office/drawing/2014/main" id="{5F3BBC41-FE21-43D3-B136-94712E9D231B}"/>
              </a:ext>
            </a:extLst>
          </p:cNvPr>
          <p:cNvSpPr txBox="1"/>
          <p:nvPr/>
        </p:nvSpPr>
        <p:spPr>
          <a:xfrm>
            <a:off x="2091352" y="3618693"/>
            <a:ext cx="6491333" cy="523220"/>
          </a:xfrm>
          <a:prstGeom prst="rect">
            <a:avLst/>
          </a:prstGeom>
          <a:noFill/>
          <a:ln>
            <a:solidFill>
              <a:schemeClr val="accent1"/>
            </a:solidFill>
          </a:ln>
        </p:spPr>
        <p:txBody>
          <a:bodyPr wrap="square" rtlCol="0">
            <a:spAutoFit/>
          </a:bodyPr>
          <a:lstStyle/>
          <a:p>
            <a:r>
              <a:rPr lang="fr-FR" sz="1400" dirty="0"/>
              <a:t>Dans un processus d’absorption de matière ou de fusion de 2 trous noirs : l’entropie croît.</a:t>
            </a:r>
            <a:endParaRPr lang="fr-FR" sz="1100" dirty="0"/>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BABBB875-23FC-4BB1-A9E5-9749B60E0591}"/>
                  </a:ext>
                </a:extLst>
              </p:cNvPr>
              <p:cNvSpPr txBox="1"/>
              <p:nvPr/>
            </p:nvSpPr>
            <p:spPr>
              <a:xfrm>
                <a:off x="2236206" y="4454476"/>
                <a:ext cx="6346479" cy="1521122"/>
              </a:xfrm>
              <a:prstGeom prst="rect">
                <a:avLst/>
              </a:prstGeom>
              <a:noFill/>
              <a:ln>
                <a:solidFill>
                  <a:schemeClr val="accent1"/>
                </a:solidFill>
              </a:ln>
            </p:spPr>
            <p:txBody>
              <a:bodyPr wrap="square" rtlCol="0">
                <a:spAutoFit/>
              </a:bodyPr>
              <a:lstStyle/>
              <a:p>
                <a:r>
                  <a:rPr lang="fr-FR" sz="1600" dirty="0"/>
                  <a:t>Dans un trou noir isolé, l’</a:t>
                </a:r>
                <a:r>
                  <a:rPr lang="fr-FR" sz="1600" dirty="0">
                    <a:solidFill>
                      <a:srgbClr val="0070C0"/>
                    </a:solidFill>
                  </a:rPr>
                  <a:t>entropie est-elle constante ?</a:t>
                </a:r>
              </a:p>
              <a:p>
                <a:pPr algn="ctr"/>
                <a14:m>
                  <m:oMath xmlns:m="http://schemas.openxmlformats.org/officeDocument/2006/math">
                    <m:r>
                      <a:rPr lang="fr-FR" sz="1600" b="0" i="1" smtClean="0">
                        <a:solidFill>
                          <a:srgbClr val="FF0000"/>
                        </a:solidFill>
                        <a:latin typeface="Cambria Math" panose="02040503050406030204" pitchFamily="18" charset="0"/>
                      </a:rPr>
                      <m:t>𝑇</m:t>
                    </m:r>
                    <m:r>
                      <a:rPr lang="fr-FR" sz="1600" b="0" i="1" smtClean="0">
                        <a:solidFill>
                          <a:srgbClr val="FF0000"/>
                        </a:solidFill>
                        <a:latin typeface="Cambria Math" panose="02040503050406030204" pitchFamily="18" charset="0"/>
                      </a:rPr>
                      <m:t>=</m:t>
                    </m:r>
                    <m:f>
                      <m:fPr>
                        <m:ctrlPr>
                          <a:rPr lang="fr-FR" sz="1600" b="0" i="1" smtClean="0">
                            <a:solidFill>
                              <a:srgbClr val="FF0000"/>
                            </a:solidFill>
                            <a:latin typeface="Cambria Math" panose="02040503050406030204" pitchFamily="18" charset="0"/>
                          </a:rPr>
                        </m:ctrlPr>
                      </m:fPr>
                      <m:num>
                        <m:r>
                          <a:rPr lang="fr-FR" sz="1600" b="0" i="1" smtClean="0">
                            <a:solidFill>
                              <a:srgbClr val="FF0000"/>
                            </a:solidFill>
                            <a:latin typeface="Cambria Math" panose="02040503050406030204" pitchFamily="18" charset="0"/>
                          </a:rPr>
                          <m:t>h</m:t>
                        </m:r>
                        <m:sSup>
                          <m:sSupPr>
                            <m:ctrlPr>
                              <a:rPr lang="fr-FR" sz="1600" b="0" i="1" smtClean="0">
                                <a:solidFill>
                                  <a:srgbClr val="FF0000"/>
                                </a:solidFill>
                                <a:latin typeface="Cambria Math" panose="02040503050406030204" pitchFamily="18" charset="0"/>
                              </a:rPr>
                            </m:ctrlPr>
                          </m:sSupPr>
                          <m:e>
                            <m:r>
                              <a:rPr lang="fr-FR" sz="1600" b="0" i="1" smtClean="0">
                                <a:solidFill>
                                  <a:srgbClr val="FF0000"/>
                                </a:solidFill>
                                <a:latin typeface="Cambria Math" panose="02040503050406030204" pitchFamily="18" charset="0"/>
                              </a:rPr>
                              <m:t>𝑐</m:t>
                            </m:r>
                          </m:e>
                          <m:sup>
                            <m:r>
                              <a:rPr lang="fr-FR" sz="1600" b="0" i="1" smtClean="0">
                                <a:solidFill>
                                  <a:srgbClr val="FF0000"/>
                                </a:solidFill>
                                <a:latin typeface="Cambria Math" panose="02040503050406030204" pitchFamily="18" charset="0"/>
                              </a:rPr>
                              <m:t>3</m:t>
                            </m:r>
                          </m:sup>
                        </m:sSup>
                      </m:num>
                      <m:den>
                        <m:r>
                          <a:rPr lang="fr-FR" sz="1600" b="0" i="1" smtClean="0">
                            <a:solidFill>
                              <a:srgbClr val="FF0000"/>
                            </a:solidFill>
                            <a:latin typeface="Cambria Math" panose="02040503050406030204" pitchFamily="18" charset="0"/>
                          </a:rPr>
                          <m:t>16</m:t>
                        </m:r>
                        <m:sSup>
                          <m:sSupPr>
                            <m:ctrlPr>
                              <a:rPr lang="fr-FR" sz="1600" b="0" i="1" smtClean="0">
                                <a:solidFill>
                                  <a:srgbClr val="FF0000"/>
                                </a:solidFill>
                                <a:latin typeface="Cambria Math" panose="02040503050406030204" pitchFamily="18" charset="0"/>
                                <a:ea typeface="Cambria Math" panose="02040503050406030204" pitchFamily="18" charset="0"/>
                              </a:rPr>
                            </m:ctrlPr>
                          </m:sSupPr>
                          <m:e>
                            <m:r>
                              <a:rPr lang="fr-FR" sz="1600" b="0" i="1" smtClean="0">
                                <a:solidFill>
                                  <a:srgbClr val="FF0000"/>
                                </a:solidFill>
                                <a:latin typeface="Cambria Math" panose="02040503050406030204" pitchFamily="18" charset="0"/>
                                <a:ea typeface="Cambria Math" panose="02040503050406030204" pitchFamily="18" charset="0"/>
                              </a:rPr>
                              <m:t>𝜋</m:t>
                            </m:r>
                          </m:e>
                          <m:sup>
                            <m:r>
                              <a:rPr lang="fr-FR" sz="1600" b="0" i="1" smtClean="0">
                                <a:solidFill>
                                  <a:srgbClr val="FF0000"/>
                                </a:solidFill>
                                <a:latin typeface="Cambria Math" panose="02040503050406030204" pitchFamily="18" charset="0"/>
                                <a:ea typeface="Cambria Math" panose="02040503050406030204" pitchFamily="18" charset="0"/>
                              </a:rPr>
                              <m:t>2</m:t>
                            </m:r>
                          </m:sup>
                        </m:sSup>
                        <m:sSub>
                          <m:sSubPr>
                            <m:ctrlPr>
                              <a:rPr lang="fr-FR" sz="1600" b="0" i="1" smtClean="0">
                                <a:solidFill>
                                  <a:srgbClr val="FF0000"/>
                                </a:solidFill>
                                <a:latin typeface="Cambria Math" panose="02040503050406030204" pitchFamily="18" charset="0"/>
                                <a:ea typeface="Cambria Math" panose="02040503050406030204" pitchFamily="18" charset="0"/>
                              </a:rPr>
                            </m:ctrlPr>
                          </m:sSubPr>
                          <m:e>
                            <m:r>
                              <a:rPr lang="fr-FR" sz="1600" b="0" i="1" smtClean="0">
                                <a:solidFill>
                                  <a:srgbClr val="FF0000"/>
                                </a:solidFill>
                                <a:latin typeface="Cambria Math" panose="02040503050406030204" pitchFamily="18" charset="0"/>
                                <a:ea typeface="Cambria Math" panose="02040503050406030204" pitchFamily="18" charset="0"/>
                              </a:rPr>
                              <m:t>𝑘</m:t>
                            </m:r>
                          </m:e>
                          <m:sub>
                            <m:r>
                              <a:rPr lang="fr-FR" sz="1600" b="0" i="1" smtClean="0">
                                <a:solidFill>
                                  <a:srgbClr val="FF0000"/>
                                </a:solidFill>
                                <a:latin typeface="Cambria Math" panose="02040503050406030204" pitchFamily="18" charset="0"/>
                                <a:ea typeface="Cambria Math" panose="02040503050406030204" pitchFamily="18" charset="0"/>
                              </a:rPr>
                              <m:t>𝐵</m:t>
                            </m:r>
                          </m:sub>
                        </m:sSub>
                        <m:r>
                          <a:rPr lang="fr-FR" sz="1600" b="0" i="1" smtClean="0">
                            <a:solidFill>
                              <a:srgbClr val="FF0000"/>
                            </a:solidFill>
                            <a:latin typeface="Cambria Math" panose="02040503050406030204" pitchFamily="18" charset="0"/>
                            <a:ea typeface="Cambria Math" panose="02040503050406030204" pitchFamily="18" charset="0"/>
                          </a:rPr>
                          <m:t>𝐺𝑀</m:t>
                        </m:r>
                      </m:den>
                    </m:f>
                  </m:oMath>
                </a14:m>
                <a:r>
                  <a:rPr lang="fr-FR" sz="1600" dirty="0">
                    <a:solidFill>
                      <a:srgbClr val="FF0000"/>
                    </a:solidFill>
                  </a:rPr>
                  <a:t>  </a:t>
                </a:r>
                <a:r>
                  <a:rPr lang="fr-FR" sz="1000" dirty="0"/>
                  <a:t>(Température de Hawking)</a:t>
                </a:r>
              </a:p>
              <a:p>
                <a:r>
                  <a:rPr lang="fr-FR" sz="1200" dirty="0"/>
                  <a:t>C’est très froid : un trou noir de masse solaire </a:t>
                </a:r>
                <a:r>
                  <a:rPr lang="fr-FR" sz="1200" dirty="0">
                    <a:solidFill>
                      <a:srgbClr val="FF0000"/>
                    </a:solidFill>
                  </a:rPr>
                  <a:t>T </a:t>
                </a:r>
                <a:r>
                  <a:rPr lang="fr-FR" sz="1200" dirty="0">
                    <a:solidFill>
                      <a:srgbClr val="FF0000"/>
                    </a:solidFill>
                    <a:sym typeface="Wingdings" panose="05000000000000000000" pitchFamily="2" charset="2"/>
                  </a:rPr>
                  <a:t> 0,12 </a:t>
                </a:r>
                <a:r>
                  <a:rPr lang="el-GR" sz="1200" dirty="0">
                    <a:solidFill>
                      <a:srgbClr val="FF0000"/>
                    </a:solidFill>
                    <a:sym typeface="Wingdings" panose="05000000000000000000" pitchFamily="2" charset="2"/>
                  </a:rPr>
                  <a:t>μ</a:t>
                </a:r>
                <a:r>
                  <a:rPr lang="fr-FR" sz="1200" dirty="0">
                    <a:solidFill>
                      <a:srgbClr val="FF0000"/>
                    </a:solidFill>
                    <a:sym typeface="Wingdings" panose="05000000000000000000" pitchFamily="2" charset="2"/>
                  </a:rPr>
                  <a:t>K (0,12 10</a:t>
                </a:r>
                <a:r>
                  <a:rPr lang="fr-FR" sz="1200" baseline="30000" dirty="0">
                    <a:solidFill>
                      <a:srgbClr val="FF0000"/>
                    </a:solidFill>
                    <a:sym typeface="Wingdings" panose="05000000000000000000" pitchFamily="2" charset="2"/>
                  </a:rPr>
                  <a:t>-6</a:t>
                </a:r>
                <a:r>
                  <a:rPr lang="fr-FR" sz="1200" dirty="0">
                    <a:solidFill>
                      <a:srgbClr val="FF0000"/>
                    </a:solidFill>
                    <a:sym typeface="Wingdings" panose="05000000000000000000" pitchFamily="2" charset="2"/>
                  </a:rPr>
                  <a:t> K)</a:t>
                </a:r>
              </a:p>
              <a:p>
                <a:endParaRPr lang="fr-FR" sz="1400" dirty="0">
                  <a:sym typeface="Wingdings" panose="05000000000000000000" pitchFamily="2" charset="2"/>
                </a:endParaRPr>
              </a:p>
              <a:p>
                <a:r>
                  <a:rPr lang="fr-FR" sz="1200" dirty="0"/>
                  <a:t>Donc un trou noir rayonne, et s’évapore en libérant son entropie (multipliée par 7)</a:t>
                </a:r>
              </a:p>
              <a:p>
                <a:r>
                  <a:rPr lang="fr-FR" sz="1050" dirty="0"/>
                  <a:t>Wikipédia</a:t>
                </a:r>
                <a:endParaRPr lang="fr-FR" sz="1400" dirty="0"/>
              </a:p>
            </p:txBody>
          </p:sp>
        </mc:Choice>
        <mc:Fallback xmlns="">
          <p:sp>
            <p:nvSpPr>
              <p:cNvPr id="10" name="ZoneTexte 9">
                <a:extLst>
                  <a:ext uri="{FF2B5EF4-FFF2-40B4-BE49-F238E27FC236}">
                    <a16:creationId xmlns:a16="http://schemas.microsoft.com/office/drawing/2014/main" id="{BABBB875-23FC-4BB1-A9E5-9749B60E0591}"/>
                  </a:ext>
                </a:extLst>
              </p:cNvPr>
              <p:cNvSpPr txBox="1">
                <a:spLocks noRot="1" noChangeAspect="1" noMove="1" noResize="1" noEditPoints="1" noAdjustHandles="1" noChangeArrowheads="1" noChangeShapeType="1" noTextEdit="1"/>
              </p:cNvSpPr>
              <p:nvPr/>
            </p:nvSpPr>
            <p:spPr>
              <a:xfrm>
                <a:off x="2236206" y="4454476"/>
                <a:ext cx="6346479" cy="1521122"/>
              </a:xfrm>
              <a:prstGeom prst="rect">
                <a:avLst/>
              </a:prstGeom>
              <a:blipFill>
                <a:blip r:embed="rId4"/>
                <a:stretch>
                  <a:fillRect l="-479" t="-797"/>
                </a:stretch>
              </a:blipFill>
              <a:ln>
                <a:solidFill>
                  <a:schemeClr val="accent1"/>
                </a:solidFill>
              </a:ln>
            </p:spPr>
            <p:txBody>
              <a:bodyPr/>
              <a:lstStyle/>
              <a:p>
                <a:r>
                  <a:rPr lang="fr-FR">
                    <a:noFill/>
                  </a:rPr>
                  <a:t> </a:t>
                </a:r>
              </a:p>
            </p:txBody>
          </p:sp>
        </mc:Fallback>
      </mc:AlternateContent>
      <p:sp>
        <p:nvSpPr>
          <p:cNvPr id="12" name="ZoneTexte 11">
            <a:extLst>
              <a:ext uri="{FF2B5EF4-FFF2-40B4-BE49-F238E27FC236}">
                <a16:creationId xmlns:a16="http://schemas.microsoft.com/office/drawing/2014/main" id="{BB4645EE-D3E9-4C8B-70D2-17716068B5C4}"/>
              </a:ext>
            </a:extLst>
          </p:cNvPr>
          <p:cNvSpPr txBox="1"/>
          <p:nvPr/>
        </p:nvSpPr>
        <p:spPr>
          <a:xfrm>
            <a:off x="8175911" y="284994"/>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(7)</a:t>
            </a:r>
            <a:endParaRPr lang="en-GB" sz="1600" dirty="0">
              <a:solidFill>
                <a:srgbClr val="FF0000"/>
              </a:solidFill>
            </a:endParaRPr>
          </a:p>
        </p:txBody>
      </p:sp>
      <p:sp>
        <p:nvSpPr>
          <p:cNvPr id="13" name="ZoneTexte 12">
            <a:extLst>
              <a:ext uri="{FF2B5EF4-FFF2-40B4-BE49-F238E27FC236}">
                <a16:creationId xmlns:a16="http://schemas.microsoft.com/office/drawing/2014/main" id="{EA2B6A9C-D912-5A3F-F6F6-C80561873471}"/>
              </a:ext>
            </a:extLst>
          </p:cNvPr>
          <p:cNvSpPr txBox="1"/>
          <p:nvPr/>
        </p:nvSpPr>
        <p:spPr>
          <a:xfrm rot="5400000">
            <a:off x="10197956" y="3530726"/>
            <a:ext cx="1737646" cy="338554"/>
          </a:xfrm>
          <a:prstGeom prst="rect">
            <a:avLst/>
          </a:prstGeom>
          <a:noFill/>
        </p:spPr>
        <p:txBody>
          <a:bodyPr wrap="square">
            <a:spAutoFit/>
          </a:bodyPr>
          <a:lstStyle/>
          <a:p>
            <a:r>
              <a:rPr lang="fr-FR" sz="800" dirty="0"/>
              <a:t>By The Event Horizon </a:t>
            </a:r>
            <a:r>
              <a:rPr lang="fr-FR" sz="800" dirty="0" err="1"/>
              <a:t>Telescope</a:t>
            </a:r>
            <a:r>
              <a:rPr lang="fr-FR" sz="800" dirty="0"/>
              <a:t> </a:t>
            </a:r>
          </a:p>
          <a:p>
            <a:r>
              <a:rPr lang="fr-FR" sz="800" dirty="0"/>
              <a:t>Collaboration CC A 4.0</a:t>
            </a:r>
          </a:p>
        </p:txBody>
      </p:sp>
    </p:spTree>
    <p:extLst>
      <p:ext uri="{BB962C8B-B14F-4D97-AF65-F5344CB8AC3E}">
        <p14:creationId xmlns:p14="http://schemas.microsoft.com/office/powerpoint/2010/main" val="16118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D011F-A8E9-91C9-46A5-64236D5A1D43}"/>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4D6FEE2-D186-3460-0B82-3562C978D081}"/>
              </a:ext>
            </a:extLst>
          </p:cNvPr>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8B58A502-20C7-5C44-97BA-AB1952F59357}"/>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D06C107B-CB70-45B0-EBC2-691978EDB645}"/>
              </a:ext>
            </a:extLst>
          </p:cNvPr>
          <p:cNvSpPr>
            <a:spLocks noGrp="1"/>
          </p:cNvSpPr>
          <p:nvPr>
            <p:ph type="sldNum" sz="quarter" idx="12"/>
          </p:nvPr>
        </p:nvSpPr>
        <p:spPr/>
        <p:txBody>
          <a:bodyPr/>
          <a:lstStyle/>
          <a:p>
            <a:fld id="{28CF56FF-A9C7-48CE-B5A8-E2EC5C60375F}" type="slidenum">
              <a:rPr lang="en-GB" smtClean="0"/>
              <a:t>17</a:t>
            </a:fld>
            <a:endParaRPr lang="en-GB" dirty="0"/>
          </a:p>
        </p:txBody>
      </p:sp>
      <p:pic>
        <p:nvPicPr>
          <p:cNvPr id="7" name="Graphique 6">
            <a:extLst>
              <a:ext uri="{FF2B5EF4-FFF2-40B4-BE49-F238E27FC236}">
                <a16:creationId xmlns:a16="http://schemas.microsoft.com/office/drawing/2014/main" id="{1BE7F039-8B81-BBA9-9633-AB61B64837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182823">
            <a:off x="5918200" y="4364503"/>
            <a:ext cx="304800" cy="304800"/>
          </a:xfrm>
          <a:prstGeom prst="rect">
            <a:avLst/>
          </a:prstGeom>
        </p:spPr>
      </p:pic>
      <p:sp>
        <p:nvSpPr>
          <p:cNvPr id="8" name="ZoneTexte 7">
            <a:extLst>
              <a:ext uri="{FF2B5EF4-FFF2-40B4-BE49-F238E27FC236}">
                <a16:creationId xmlns:a16="http://schemas.microsoft.com/office/drawing/2014/main" id="{AC053267-2958-8FF9-7054-022C012C3429}"/>
              </a:ext>
            </a:extLst>
          </p:cNvPr>
          <p:cNvSpPr txBox="1"/>
          <p:nvPr/>
        </p:nvSpPr>
        <p:spPr>
          <a:xfrm>
            <a:off x="3248818" y="3525102"/>
            <a:ext cx="6330696" cy="276999"/>
          </a:xfrm>
          <a:prstGeom prst="rect">
            <a:avLst/>
          </a:prstGeom>
          <a:noFill/>
          <a:ln>
            <a:solidFill>
              <a:srgbClr val="FF0000"/>
            </a:solidFill>
          </a:ln>
        </p:spPr>
        <p:txBody>
          <a:bodyPr wrap="square" rtlCol="0">
            <a:spAutoFit/>
          </a:bodyPr>
          <a:lstStyle/>
          <a:p>
            <a:r>
              <a:rPr lang="fr-FR" sz="1200" dirty="0"/>
              <a:t>6 - Les trous noirs sont indétectables </a:t>
            </a:r>
          </a:p>
        </p:txBody>
      </p:sp>
      <p:sp>
        <p:nvSpPr>
          <p:cNvPr id="12" name="ZoneTexte 11">
            <a:extLst>
              <a:ext uri="{FF2B5EF4-FFF2-40B4-BE49-F238E27FC236}">
                <a16:creationId xmlns:a16="http://schemas.microsoft.com/office/drawing/2014/main" id="{AA9FF17A-3CC0-6640-882F-6FE8B9B8146E}"/>
              </a:ext>
            </a:extLst>
          </p:cNvPr>
          <p:cNvSpPr txBox="1"/>
          <p:nvPr/>
        </p:nvSpPr>
        <p:spPr>
          <a:xfrm>
            <a:off x="3248818" y="2704107"/>
            <a:ext cx="6330696" cy="276999"/>
          </a:xfrm>
          <a:prstGeom prst="rect">
            <a:avLst/>
          </a:prstGeom>
          <a:noFill/>
          <a:ln>
            <a:solidFill>
              <a:srgbClr val="FF0000"/>
            </a:solidFill>
          </a:ln>
        </p:spPr>
        <p:txBody>
          <a:bodyPr wrap="square" rtlCol="0">
            <a:spAutoFit/>
          </a:bodyPr>
          <a:lstStyle/>
          <a:p>
            <a:r>
              <a:rPr lang="fr-FR" sz="1200" dirty="0"/>
              <a:t>4 - La limite de Schwarzschild est un mur infranchissable</a:t>
            </a:r>
          </a:p>
        </p:txBody>
      </p:sp>
      <p:sp>
        <p:nvSpPr>
          <p:cNvPr id="13" name="ZoneTexte 12">
            <a:extLst>
              <a:ext uri="{FF2B5EF4-FFF2-40B4-BE49-F238E27FC236}">
                <a16:creationId xmlns:a16="http://schemas.microsoft.com/office/drawing/2014/main" id="{4EE6759D-63DF-90DF-D55A-5C13804E0FBC}"/>
              </a:ext>
            </a:extLst>
          </p:cNvPr>
          <p:cNvSpPr txBox="1"/>
          <p:nvPr/>
        </p:nvSpPr>
        <p:spPr>
          <a:xfrm>
            <a:off x="3248818" y="3133513"/>
            <a:ext cx="6330696" cy="276999"/>
          </a:xfrm>
          <a:prstGeom prst="rect">
            <a:avLst/>
          </a:prstGeom>
          <a:noFill/>
          <a:ln>
            <a:solidFill>
              <a:srgbClr val="FF0000"/>
            </a:solidFill>
          </a:ln>
        </p:spPr>
        <p:txBody>
          <a:bodyPr wrap="square" rtlCol="0">
            <a:spAutoFit/>
          </a:bodyPr>
          <a:lstStyle/>
          <a:p>
            <a:r>
              <a:rPr lang="fr-FR" sz="1200" dirty="0"/>
              <a:t>5 - Les trous noirs ne meurent jamais</a:t>
            </a:r>
          </a:p>
        </p:txBody>
      </p:sp>
      <p:sp>
        <p:nvSpPr>
          <p:cNvPr id="18" name="ZoneTexte 17">
            <a:extLst>
              <a:ext uri="{FF2B5EF4-FFF2-40B4-BE49-F238E27FC236}">
                <a16:creationId xmlns:a16="http://schemas.microsoft.com/office/drawing/2014/main" id="{FF2328E7-D9E4-C88B-528F-35F387B06994}"/>
              </a:ext>
            </a:extLst>
          </p:cNvPr>
          <p:cNvSpPr txBox="1"/>
          <p:nvPr/>
        </p:nvSpPr>
        <p:spPr>
          <a:xfrm>
            <a:off x="3248818" y="1258308"/>
            <a:ext cx="6330696" cy="276999"/>
          </a:xfrm>
          <a:prstGeom prst="rect">
            <a:avLst/>
          </a:prstGeom>
          <a:noFill/>
          <a:ln>
            <a:solidFill>
              <a:srgbClr val="FF0000"/>
            </a:solidFill>
          </a:ln>
        </p:spPr>
        <p:txBody>
          <a:bodyPr wrap="square" rtlCol="0">
            <a:spAutoFit/>
          </a:bodyPr>
          <a:lstStyle/>
          <a:p>
            <a:r>
              <a:rPr lang="fr-FR" sz="1200" dirty="0"/>
              <a:t>1- Les trous noirs sont extrêmement denses </a:t>
            </a:r>
          </a:p>
        </p:txBody>
      </p:sp>
      <p:sp>
        <p:nvSpPr>
          <p:cNvPr id="19" name="ZoneTexte 18">
            <a:extLst>
              <a:ext uri="{FF2B5EF4-FFF2-40B4-BE49-F238E27FC236}">
                <a16:creationId xmlns:a16="http://schemas.microsoft.com/office/drawing/2014/main" id="{9B9F37E2-18FA-8135-5A82-3A03080803BE}"/>
              </a:ext>
            </a:extLst>
          </p:cNvPr>
          <p:cNvSpPr txBox="1"/>
          <p:nvPr/>
        </p:nvSpPr>
        <p:spPr>
          <a:xfrm>
            <a:off x="3248818" y="1672717"/>
            <a:ext cx="6330696" cy="276999"/>
          </a:xfrm>
          <a:prstGeom prst="rect">
            <a:avLst/>
          </a:prstGeom>
          <a:noFill/>
          <a:ln>
            <a:solidFill>
              <a:srgbClr val="FF0000"/>
            </a:solidFill>
          </a:ln>
        </p:spPr>
        <p:txBody>
          <a:bodyPr wrap="square" rtlCol="0">
            <a:spAutoFit/>
          </a:bodyPr>
          <a:lstStyle/>
          <a:p>
            <a:r>
              <a:rPr lang="fr-FR" sz="1200" dirty="0"/>
              <a:t>2 - L’attraction (gravitationnelle) d’un trou noir est énorme  </a:t>
            </a:r>
          </a:p>
        </p:txBody>
      </p:sp>
      <p:sp>
        <p:nvSpPr>
          <p:cNvPr id="10" name="ZoneTexte 9">
            <a:extLst>
              <a:ext uri="{FF2B5EF4-FFF2-40B4-BE49-F238E27FC236}">
                <a16:creationId xmlns:a16="http://schemas.microsoft.com/office/drawing/2014/main" id="{9C8C5AEC-70DA-140F-2B1E-7EB1719DE990}"/>
              </a:ext>
            </a:extLst>
          </p:cNvPr>
          <p:cNvSpPr txBox="1"/>
          <p:nvPr/>
        </p:nvSpPr>
        <p:spPr>
          <a:xfrm>
            <a:off x="3248818" y="2054276"/>
            <a:ext cx="6330696" cy="461665"/>
          </a:xfrm>
          <a:prstGeom prst="rect">
            <a:avLst/>
          </a:prstGeom>
          <a:noFill/>
          <a:ln>
            <a:solidFill>
              <a:srgbClr val="C00000"/>
            </a:solidFill>
          </a:ln>
        </p:spPr>
        <p:txBody>
          <a:bodyPr wrap="square" rtlCol="0">
            <a:spAutoFit/>
          </a:bodyPr>
          <a:lstStyle/>
          <a:p>
            <a:r>
              <a:rPr lang="fr-FR" sz="1200" dirty="0"/>
              <a:t>3 - La vitesse de libération (nécessaire pour échapper à l’attraction) d’un trou noir est infinie</a:t>
            </a:r>
          </a:p>
        </p:txBody>
      </p:sp>
      <p:sp>
        <p:nvSpPr>
          <p:cNvPr id="20" name="ZoneTexte 19">
            <a:extLst>
              <a:ext uri="{FF2B5EF4-FFF2-40B4-BE49-F238E27FC236}">
                <a16:creationId xmlns:a16="http://schemas.microsoft.com/office/drawing/2014/main" id="{D0F32CF7-5956-5D69-E5D7-A34A29D35305}"/>
              </a:ext>
            </a:extLst>
          </p:cNvPr>
          <p:cNvSpPr txBox="1"/>
          <p:nvPr/>
        </p:nvSpPr>
        <p:spPr>
          <a:xfrm>
            <a:off x="3248818" y="3956325"/>
            <a:ext cx="6330696" cy="276999"/>
          </a:xfrm>
          <a:prstGeom prst="rect">
            <a:avLst/>
          </a:prstGeom>
          <a:noFill/>
          <a:ln>
            <a:solidFill>
              <a:srgbClr val="FF0000"/>
            </a:solidFill>
          </a:ln>
        </p:spPr>
        <p:txBody>
          <a:bodyPr wrap="square" rtlCol="0">
            <a:spAutoFit/>
          </a:bodyPr>
          <a:lstStyle/>
          <a:p>
            <a:r>
              <a:rPr lang="fr-FR" sz="1200" dirty="0"/>
              <a:t>7 - Les trous noirs aspirent toute la matière qui les entoure</a:t>
            </a:r>
          </a:p>
        </p:txBody>
      </p:sp>
      <p:sp>
        <p:nvSpPr>
          <p:cNvPr id="21" name="ZoneTexte 20">
            <a:extLst>
              <a:ext uri="{FF2B5EF4-FFF2-40B4-BE49-F238E27FC236}">
                <a16:creationId xmlns:a16="http://schemas.microsoft.com/office/drawing/2014/main" id="{60F44CE2-8DF2-98FE-E27B-4728C58A079F}"/>
              </a:ext>
            </a:extLst>
          </p:cNvPr>
          <p:cNvSpPr txBox="1"/>
          <p:nvPr/>
        </p:nvSpPr>
        <p:spPr>
          <a:xfrm>
            <a:off x="3248818" y="5223172"/>
            <a:ext cx="6330696" cy="461665"/>
          </a:xfrm>
          <a:prstGeom prst="rect">
            <a:avLst/>
          </a:prstGeom>
          <a:noFill/>
          <a:ln>
            <a:solidFill>
              <a:srgbClr val="FF0000"/>
            </a:solidFill>
          </a:ln>
        </p:spPr>
        <p:txBody>
          <a:bodyPr wrap="square" rtlCol="0">
            <a:spAutoFit/>
          </a:bodyPr>
          <a:lstStyle/>
          <a:p>
            <a:r>
              <a:rPr lang="fr-FR" sz="1200" dirty="0"/>
              <a:t>10 - Si l’on tombait dans un trou noir, à la limite de Schwarzschild, on reverrait toute notre vie en un éclair </a:t>
            </a:r>
          </a:p>
        </p:txBody>
      </p:sp>
      <p:sp>
        <p:nvSpPr>
          <p:cNvPr id="16" name="ZoneTexte 15">
            <a:extLst>
              <a:ext uri="{FF2B5EF4-FFF2-40B4-BE49-F238E27FC236}">
                <a16:creationId xmlns:a16="http://schemas.microsoft.com/office/drawing/2014/main" id="{FB09248E-94ED-9B63-994F-2053AF6DA911}"/>
              </a:ext>
            </a:extLst>
          </p:cNvPr>
          <p:cNvSpPr txBox="1"/>
          <p:nvPr/>
        </p:nvSpPr>
        <p:spPr>
          <a:xfrm>
            <a:off x="3248818" y="4376492"/>
            <a:ext cx="6330696" cy="276999"/>
          </a:xfrm>
          <a:prstGeom prst="rect">
            <a:avLst/>
          </a:prstGeom>
          <a:noFill/>
          <a:ln>
            <a:solidFill>
              <a:srgbClr val="FF0000"/>
            </a:solidFill>
          </a:ln>
        </p:spPr>
        <p:txBody>
          <a:bodyPr wrap="square" rtlCol="0">
            <a:spAutoFit/>
          </a:bodyPr>
          <a:lstStyle/>
          <a:p>
            <a:r>
              <a:rPr lang="fr-FR" sz="1200" dirty="0"/>
              <a:t>8 - Les lois de thermodynamique ne s’appliquent pas aux trous noirs</a:t>
            </a:r>
          </a:p>
        </p:txBody>
      </p:sp>
      <p:sp>
        <p:nvSpPr>
          <p:cNvPr id="17" name="ZoneTexte 16">
            <a:extLst>
              <a:ext uri="{FF2B5EF4-FFF2-40B4-BE49-F238E27FC236}">
                <a16:creationId xmlns:a16="http://schemas.microsoft.com/office/drawing/2014/main" id="{C63A97D7-A3EC-4F2A-6161-6C330EA270FD}"/>
              </a:ext>
            </a:extLst>
          </p:cNvPr>
          <p:cNvSpPr txBox="1"/>
          <p:nvPr/>
        </p:nvSpPr>
        <p:spPr>
          <a:xfrm>
            <a:off x="3248818" y="4839038"/>
            <a:ext cx="6330696" cy="276999"/>
          </a:xfrm>
          <a:prstGeom prst="rect">
            <a:avLst/>
          </a:prstGeom>
          <a:noFill/>
          <a:ln>
            <a:solidFill>
              <a:srgbClr val="FF0000"/>
            </a:solidFill>
          </a:ln>
        </p:spPr>
        <p:txBody>
          <a:bodyPr wrap="square" rtlCol="0">
            <a:spAutoFit/>
          </a:bodyPr>
          <a:lstStyle/>
          <a:p>
            <a:r>
              <a:rPr lang="fr-FR" sz="1200" dirty="0"/>
              <a:t>9 – L’entropie d’un trou noir est très basse</a:t>
            </a:r>
          </a:p>
        </p:txBody>
      </p:sp>
      <p:sp>
        <p:nvSpPr>
          <p:cNvPr id="6" name="ZoneTexte 5">
            <a:extLst>
              <a:ext uri="{FF2B5EF4-FFF2-40B4-BE49-F238E27FC236}">
                <a16:creationId xmlns:a16="http://schemas.microsoft.com/office/drawing/2014/main" id="{5547E119-0906-0678-9529-5D2E9E62084B}"/>
              </a:ext>
            </a:extLst>
          </p:cNvPr>
          <p:cNvSpPr txBox="1"/>
          <p:nvPr/>
        </p:nvSpPr>
        <p:spPr>
          <a:xfrm>
            <a:off x="4637351" y="5669698"/>
            <a:ext cx="6096000" cy="307777"/>
          </a:xfrm>
          <a:prstGeom prst="rect">
            <a:avLst/>
          </a:prstGeom>
          <a:noFill/>
        </p:spPr>
        <p:txBody>
          <a:bodyPr wrap="square" rtlCol="0">
            <a:spAutoFit/>
          </a:bodyPr>
          <a:lstStyle/>
          <a:p>
            <a:r>
              <a:rPr lang="fr-FR" sz="1400" dirty="0">
                <a:solidFill>
                  <a:srgbClr val="0070C0"/>
                </a:solidFill>
              </a:rPr>
              <a:t>Les réponses la fin de la représentation</a:t>
            </a:r>
          </a:p>
        </p:txBody>
      </p:sp>
      <p:sp>
        <p:nvSpPr>
          <p:cNvPr id="11" name="ZoneTexte 10">
            <a:extLst>
              <a:ext uri="{FF2B5EF4-FFF2-40B4-BE49-F238E27FC236}">
                <a16:creationId xmlns:a16="http://schemas.microsoft.com/office/drawing/2014/main" id="{6CD811B8-DE2C-2340-BD26-AE25DEAFF30F}"/>
              </a:ext>
            </a:extLst>
          </p:cNvPr>
          <p:cNvSpPr txBox="1"/>
          <p:nvPr/>
        </p:nvSpPr>
        <p:spPr>
          <a:xfrm>
            <a:off x="3248818" y="935872"/>
            <a:ext cx="1380863" cy="307777"/>
          </a:xfrm>
          <a:prstGeom prst="rect">
            <a:avLst/>
          </a:prstGeom>
          <a:noFill/>
        </p:spPr>
        <p:txBody>
          <a:bodyPr wrap="square" rtlCol="0">
            <a:spAutoFit/>
          </a:bodyPr>
          <a:lstStyle/>
          <a:p>
            <a:r>
              <a:rPr lang="fr-FR" sz="1400" dirty="0">
                <a:solidFill>
                  <a:srgbClr val="0070C0"/>
                </a:solidFill>
              </a:rPr>
              <a:t>Vrai ou faux</a:t>
            </a:r>
          </a:p>
        </p:txBody>
      </p:sp>
      <p:sp>
        <p:nvSpPr>
          <p:cNvPr id="14" name="ZoneTexte 13">
            <a:extLst>
              <a:ext uri="{FF2B5EF4-FFF2-40B4-BE49-F238E27FC236}">
                <a16:creationId xmlns:a16="http://schemas.microsoft.com/office/drawing/2014/main" id="{A2BBB98E-4A89-57D0-0BA1-681633D71B29}"/>
              </a:ext>
            </a:extLst>
          </p:cNvPr>
          <p:cNvSpPr txBox="1"/>
          <p:nvPr/>
        </p:nvSpPr>
        <p:spPr>
          <a:xfrm>
            <a:off x="8602133" y="284994"/>
            <a:ext cx="2620677"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 quizz des trous noirs</a:t>
            </a:r>
            <a:endParaRPr lang="en-GB" sz="1600" dirty="0">
              <a:solidFill>
                <a:srgbClr val="FF0000"/>
              </a:solidFill>
            </a:endParaRPr>
          </a:p>
        </p:txBody>
      </p:sp>
    </p:spTree>
    <p:extLst>
      <p:ext uri="{BB962C8B-B14F-4D97-AF65-F5344CB8AC3E}">
        <p14:creationId xmlns:p14="http://schemas.microsoft.com/office/powerpoint/2010/main" val="942277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AB4F6-DE1D-664F-749C-32441580E770}"/>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A214B61-C320-7418-588D-A667A9106C28}"/>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D2524999-69C0-5A9C-F2BC-1754FDA92B76}"/>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287CA08E-F2BB-CB65-EFF0-84A1DC6FA750}"/>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18</a:t>
            </a:fld>
            <a:endParaRPr lang="en-GB" dirty="0">
              <a:latin typeface="Century Gothic" panose="020B0502020202020204"/>
            </a:endParaRPr>
          </a:p>
        </p:txBody>
      </p:sp>
      <p:sp>
        <p:nvSpPr>
          <p:cNvPr id="5" name="ZoneTexte 4">
            <a:extLst>
              <a:ext uri="{FF2B5EF4-FFF2-40B4-BE49-F238E27FC236}">
                <a16:creationId xmlns:a16="http://schemas.microsoft.com/office/drawing/2014/main" id="{AD8BEF68-5C74-1AE1-DC64-3E7D43104823}"/>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74D60F23-3115-8745-020F-583E94F11FC1}"/>
              </a:ext>
            </a:extLst>
          </p:cNvPr>
          <p:cNvSpPr txBox="1"/>
          <p:nvPr/>
        </p:nvSpPr>
        <p:spPr>
          <a:xfrm>
            <a:off x="2327717" y="1572377"/>
            <a:ext cx="8609846" cy="1015663"/>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Les trous noirs sont les manifestations ultimes de la courbure de l’espace-temps près des objets (très) massifs</a:t>
            </a:r>
            <a:endParaRPr lang="fr-FR" sz="1600" dirty="0">
              <a:solidFill>
                <a:srgbClr val="002060"/>
              </a:solidFill>
            </a:endParaRPr>
          </a:p>
        </p:txBody>
      </p:sp>
    </p:spTree>
    <p:extLst>
      <p:ext uri="{BB962C8B-B14F-4D97-AF65-F5344CB8AC3E}">
        <p14:creationId xmlns:p14="http://schemas.microsoft.com/office/powerpoint/2010/main" val="2355332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dirty="0"/>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19</a:t>
            </a:fld>
            <a:endParaRPr lang="en-GB" dirty="0"/>
          </a:p>
        </p:txBody>
      </p:sp>
      <p:sp>
        <p:nvSpPr>
          <p:cNvPr id="6" name="ZoneTexte 5"/>
          <p:cNvSpPr txBox="1"/>
          <p:nvPr/>
        </p:nvSpPr>
        <p:spPr>
          <a:xfrm>
            <a:off x="1995855" y="1057275"/>
            <a:ext cx="8870620" cy="954107"/>
          </a:xfrm>
          <a:prstGeom prst="rect">
            <a:avLst/>
          </a:prstGeom>
          <a:noFill/>
          <a:ln>
            <a:solidFill>
              <a:srgbClr val="FF0000"/>
            </a:solidFill>
          </a:ln>
        </p:spPr>
        <p:txBody>
          <a:bodyPr wrap="square" rtlCol="0">
            <a:spAutoFit/>
          </a:bodyPr>
          <a:lstStyle/>
          <a:p>
            <a:r>
              <a:rPr lang="fr-FR" sz="1400" dirty="0"/>
              <a:t>Selon la Relativité Générale : </a:t>
            </a:r>
            <a:r>
              <a:rPr lang="fr-FR" sz="1400" i="1" dirty="0">
                <a:solidFill>
                  <a:srgbClr val="0070C0"/>
                </a:solidFill>
              </a:rPr>
              <a:t>de même que les ondes électromagnétiques (</a:t>
            </a:r>
            <a:r>
              <a:rPr lang="fr-FR" sz="1400" i="1" dirty="0"/>
              <a:t>voir cours sur les ondes, lumière, ondes radio, rayons X, etc</a:t>
            </a:r>
            <a:r>
              <a:rPr lang="fr-FR" sz="1400" i="1" dirty="0">
                <a:solidFill>
                  <a:srgbClr val="0070C0"/>
                </a:solidFill>
              </a:rPr>
              <a:t>.) sont produites par les particules chargées accélérées, les ondes gravitationnelles seraient produites par des masses accélérées et se propageraient à la vitesse de la lumière dans le vide </a:t>
            </a:r>
            <a:r>
              <a:rPr lang="fr-FR" sz="1050" dirty="0"/>
              <a:t>(</a:t>
            </a:r>
            <a:r>
              <a:rPr lang="fr-FR" sz="1050" dirty="0" err="1"/>
              <a:t>Wikipedia</a:t>
            </a:r>
            <a:r>
              <a:rPr lang="fr-FR" sz="1050" dirty="0"/>
              <a:t>).</a:t>
            </a:r>
            <a:endParaRPr lang="en-GB" sz="1050" dirty="0"/>
          </a:p>
        </p:txBody>
      </p:sp>
      <p:sp>
        <p:nvSpPr>
          <p:cNvPr id="9" name="ZoneTexte 8"/>
          <p:cNvSpPr txBox="1"/>
          <p:nvPr/>
        </p:nvSpPr>
        <p:spPr>
          <a:xfrm>
            <a:off x="4208936" y="4925238"/>
            <a:ext cx="3682677" cy="861774"/>
          </a:xfrm>
          <a:prstGeom prst="rect">
            <a:avLst/>
          </a:prstGeom>
          <a:noFill/>
          <a:ln>
            <a:solidFill>
              <a:srgbClr val="FF0000"/>
            </a:solidFill>
          </a:ln>
        </p:spPr>
        <p:txBody>
          <a:bodyPr wrap="square" rtlCol="0">
            <a:spAutoFit/>
          </a:bodyPr>
          <a:lstStyle/>
          <a:p>
            <a:r>
              <a:rPr lang="fr-FR" sz="1400" dirty="0">
                <a:solidFill>
                  <a:srgbClr val="0070C0"/>
                </a:solidFill>
              </a:rPr>
              <a:t>Première observation en 2015</a:t>
            </a:r>
          </a:p>
          <a:p>
            <a:pPr marL="285750" indent="-285750">
              <a:buFont typeface="Arial" panose="020B0604020202020204" pitchFamily="34" charset="0"/>
              <a:buChar char="•"/>
            </a:pPr>
            <a:r>
              <a:rPr lang="fr-FR" sz="1200" dirty="0"/>
              <a:t>Fusion de 2 trous noirs à plus d’un milliard d’années-lumière. </a:t>
            </a:r>
          </a:p>
          <a:p>
            <a:pPr marL="285750" indent="-285750">
              <a:buFont typeface="Arial" panose="020B0604020202020204" pitchFamily="34" charset="0"/>
              <a:buChar char="•"/>
            </a:pPr>
            <a:r>
              <a:rPr lang="fr-FR" sz="1200" dirty="0"/>
              <a:t>L’énergie dissipée : plusieurs masses solaires</a:t>
            </a:r>
          </a:p>
        </p:txBody>
      </p:sp>
      <p:sp>
        <p:nvSpPr>
          <p:cNvPr id="11" name="ZoneTexte 10">
            <a:extLst>
              <a:ext uri="{FF2B5EF4-FFF2-40B4-BE49-F238E27FC236}">
                <a16:creationId xmlns:a16="http://schemas.microsoft.com/office/drawing/2014/main" id="{3961EF5B-4BA7-4F82-8761-2A21E0AE58BF}"/>
              </a:ext>
            </a:extLst>
          </p:cNvPr>
          <p:cNvSpPr txBox="1"/>
          <p:nvPr/>
        </p:nvSpPr>
        <p:spPr>
          <a:xfrm>
            <a:off x="4941118" y="2793096"/>
            <a:ext cx="2660694" cy="1338828"/>
          </a:xfrm>
          <a:prstGeom prst="rect">
            <a:avLst/>
          </a:prstGeom>
          <a:noFill/>
          <a:ln>
            <a:solidFill>
              <a:srgbClr val="FF0000"/>
            </a:solidFill>
          </a:ln>
        </p:spPr>
        <p:txBody>
          <a:bodyPr wrap="square" rtlCol="0">
            <a:spAutoFit/>
          </a:bodyPr>
          <a:lstStyle/>
          <a:p>
            <a:r>
              <a:rPr lang="fr-FR" sz="1400" dirty="0"/>
              <a:t>Lorsque 2 trous noirs fusionnent : ils déforment l’espace-temps et émettent un train d’ondes gravitationnelles</a:t>
            </a:r>
          </a:p>
          <a:p>
            <a:r>
              <a:rPr lang="fr-FR" sz="1100" dirty="0"/>
              <a:t>(Mode quadripolaire)</a:t>
            </a:r>
          </a:p>
        </p:txBody>
      </p:sp>
      <p:sp>
        <p:nvSpPr>
          <p:cNvPr id="7" name="ZoneTexte 6">
            <a:extLst>
              <a:ext uri="{FF2B5EF4-FFF2-40B4-BE49-F238E27FC236}">
                <a16:creationId xmlns:a16="http://schemas.microsoft.com/office/drawing/2014/main" id="{A40F02D4-F269-CAC9-B7D1-CCE114B1DE20}"/>
              </a:ext>
            </a:extLst>
          </p:cNvPr>
          <p:cNvSpPr txBox="1"/>
          <p:nvPr/>
        </p:nvSpPr>
        <p:spPr>
          <a:xfrm>
            <a:off x="7769668" y="357167"/>
            <a:ext cx="3096806"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ondes gravitationnelles</a:t>
            </a:r>
            <a:endParaRPr lang="en-GB" sz="1600" dirty="0">
              <a:solidFill>
                <a:srgbClr val="FF0000"/>
              </a:solidFill>
            </a:endParaRPr>
          </a:p>
        </p:txBody>
      </p:sp>
      <p:grpSp>
        <p:nvGrpSpPr>
          <p:cNvPr id="19" name="Groupe 18">
            <a:extLst>
              <a:ext uri="{FF2B5EF4-FFF2-40B4-BE49-F238E27FC236}">
                <a16:creationId xmlns:a16="http://schemas.microsoft.com/office/drawing/2014/main" id="{D3908E7E-060E-1D63-C3A0-191594C1F690}"/>
              </a:ext>
            </a:extLst>
          </p:cNvPr>
          <p:cNvGrpSpPr/>
          <p:nvPr/>
        </p:nvGrpSpPr>
        <p:grpSpPr>
          <a:xfrm>
            <a:off x="7891613" y="2440415"/>
            <a:ext cx="2852916" cy="2660559"/>
            <a:chOff x="7891613" y="2440415"/>
            <a:chExt cx="2852916" cy="2660559"/>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613" y="2440415"/>
              <a:ext cx="2852916" cy="1778050"/>
            </a:xfrm>
            <a:prstGeom prst="rect">
              <a:avLst/>
            </a:prstGeom>
          </p:spPr>
        </p:pic>
        <p:sp>
          <p:nvSpPr>
            <p:cNvPr id="10" name="ZoneTexte 9">
              <a:extLst>
                <a:ext uri="{FF2B5EF4-FFF2-40B4-BE49-F238E27FC236}">
                  <a16:creationId xmlns:a16="http://schemas.microsoft.com/office/drawing/2014/main" id="{300CD16A-6FE8-8D10-8021-211189AD682C}"/>
                </a:ext>
              </a:extLst>
            </p:cNvPr>
            <p:cNvSpPr txBox="1"/>
            <p:nvPr/>
          </p:nvSpPr>
          <p:spPr>
            <a:xfrm>
              <a:off x="7953768" y="4362310"/>
              <a:ext cx="2728605" cy="738664"/>
            </a:xfrm>
            <a:prstGeom prst="rect">
              <a:avLst/>
            </a:prstGeom>
            <a:noFill/>
          </p:spPr>
          <p:txBody>
            <a:bodyPr wrap="square">
              <a:spAutoFit/>
            </a:bodyPr>
            <a:lstStyle/>
            <a:p>
              <a:r>
                <a:rPr lang="fr-FR" sz="1200" dirty="0">
                  <a:solidFill>
                    <a:srgbClr val="002060"/>
                  </a:solidFill>
                </a:rPr>
                <a:t> Comparaison expérience-théorie du signal</a:t>
              </a:r>
            </a:p>
            <a:p>
              <a:r>
                <a:rPr lang="fr-FR" sz="900" dirty="0"/>
                <a:t>Futura-Sciences.com © </a:t>
              </a:r>
              <a:r>
                <a:rPr lang="fr-FR" sz="900" dirty="0" err="1"/>
                <a:t>Ligo</a:t>
              </a:r>
              <a:r>
                <a:rPr lang="fr-FR" sz="900" dirty="0"/>
                <a:t>, </a:t>
              </a:r>
              <a:r>
                <a:rPr lang="fr-FR" sz="900" dirty="0" err="1"/>
                <a:t>nsf</a:t>
              </a:r>
              <a:r>
                <a:rPr lang="fr-FR" sz="900" dirty="0"/>
                <a:t>, Aurore </a:t>
              </a:r>
              <a:r>
                <a:rPr lang="fr-FR" sz="900" dirty="0" err="1"/>
                <a:t>Simonnet</a:t>
              </a:r>
              <a:endParaRPr lang="fr-FR" sz="900" dirty="0"/>
            </a:p>
          </p:txBody>
        </p:sp>
      </p:grpSp>
      <p:grpSp>
        <p:nvGrpSpPr>
          <p:cNvPr id="20" name="Groupe 19">
            <a:extLst>
              <a:ext uri="{FF2B5EF4-FFF2-40B4-BE49-F238E27FC236}">
                <a16:creationId xmlns:a16="http://schemas.microsoft.com/office/drawing/2014/main" id="{52DAC1A6-C91B-F423-DE59-25DE040CEA1F}"/>
              </a:ext>
            </a:extLst>
          </p:cNvPr>
          <p:cNvGrpSpPr/>
          <p:nvPr/>
        </p:nvGrpSpPr>
        <p:grpSpPr>
          <a:xfrm>
            <a:off x="2105853" y="2205240"/>
            <a:ext cx="3566441" cy="2703819"/>
            <a:chOff x="2105853" y="2205240"/>
            <a:chExt cx="3566441" cy="2703819"/>
          </a:xfrm>
        </p:grpSpPr>
        <p:pic>
          <p:nvPicPr>
            <p:cNvPr id="12" name="Image 11">
              <a:hlinkClick r:id="rId3"/>
              <a:extLst>
                <a:ext uri="{FF2B5EF4-FFF2-40B4-BE49-F238E27FC236}">
                  <a16:creationId xmlns:a16="http://schemas.microsoft.com/office/drawing/2014/main" id="{8AC46E31-9DFA-3E04-7BCF-322439566363}"/>
                </a:ext>
              </a:extLst>
            </p:cNvPr>
            <p:cNvPicPr>
              <a:picLocks noChangeAspect="1"/>
            </p:cNvPicPr>
            <p:nvPr/>
          </p:nvPicPr>
          <p:blipFill>
            <a:blip r:embed="rId4"/>
            <a:srcRect l="23870" t="19103" r="50673" b="35132"/>
            <a:stretch/>
          </p:blipFill>
          <p:spPr>
            <a:xfrm>
              <a:off x="2571751" y="2205240"/>
              <a:ext cx="2223416" cy="2248400"/>
            </a:xfrm>
            <a:prstGeom prst="rect">
              <a:avLst/>
            </a:prstGeom>
          </p:spPr>
        </p:pic>
        <p:sp>
          <p:nvSpPr>
            <p:cNvPr id="16" name="ZoneTexte 15">
              <a:extLst>
                <a:ext uri="{FF2B5EF4-FFF2-40B4-BE49-F238E27FC236}">
                  <a16:creationId xmlns:a16="http://schemas.microsoft.com/office/drawing/2014/main" id="{C63CA700-6D84-344F-B809-AAE3DF736E67}"/>
                </a:ext>
              </a:extLst>
            </p:cNvPr>
            <p:cNvSpPr txBox="1"/>
            <p:nvPr/>
          </p:nvSpPr>
          <p:spPr>
            <a:xfrm>
              <a:off x="2105853" y="4462783"/>
              <a:ext cx="3566441" cy="446276"/>
            </a:xfrm>
            <a:prstGeom prst="rect">
              <a:avLst/>
            </a:prstGeom>
            <a:noFill/>
          </p:spPr>
          <p:txBody>
            <a:bodyPr wrap="square">
              <a:spAutoFit/>
            </a:bodyPr>
            <a:lstStyle/>
            <a:p>
              <a:r>
                <a:rPr lang="fr-FR" sz="1400" dirty="0">
                  <a:solidFill>
                    <a:srgbClr val="002060"/>
                  </a:solidFill>
                </a:rPr>
                <a:t>Fusion de deux trous noirs (simulation)</a:t>
              </a:r>
            </a:p>
            <a:p>
              <a:r>
                <a:rPr lang="fr-FR" sz="900" dirty="0"/>
                <a:t>Vidéo - TrustMyScience.com – source laboratoire Logo</a:t>
              </a:r>
            </a:p>
          </p:txBody>
        </p:sp>
      </p:grpSp>
    </p:spTree>
    <p:extLst>
      <p:ext uri="{BB962C8B-B14F-4D97-AF65-F5344CB8AC3E}">
        <p14:creationId xmlns:p14="http://schemas.microsoft.com/office/powerpoint/2010/main" val="20786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C1973271-B000-CC0F-359D-B9EF88FC97F2}"/>
              </a:ext>
            </a:extLst>
          </p:cNvPr>
          <p:cNvSpPr>
            <a:spLocks noGrp="1"/>
          </p:cNvSpPr>
          <p:nvPr>
            <p:ph type="ftr" sz="quarter" idx="11"/>
          </p:nvPr>
        </p:nvSpPr>
        <p:spPr/>
        <p:txBody>
          <a:bodyPr/>
          <a:lstStyle/>
          <a:p>
            <a:r>
              <a:rPr lang="fr-FR"/>
              <a:t>Comprendre le monde ... les deux infinis                    </a:t>
            </a:r>
            <a:endParaRPr lang="en-GB"/>
          </a:p>
        </p:txBody>
      </p:sp>
      <p:sp>
        <p:nvSpPr>
          <p:cNvPr id="6" name="Espace réservé du numéro de diapositive 5">
            <a:extLst>
              <a:ext uri="{FF2B5EF4-FFF2-40B4-BE49-F238E27FC236}">
                <a16:creationId xmlns:a16="http://schemas.microsoft.com/office/drawing/2014/main" id="{392AEC32-4287-AA0C-436E-932002CBEE8A}"/>
              </a:ext>
            </a:extLst>
          </p:cNvPr>
          <p:cNvSpPr>
            <a:spLocks noGrp="1"/>
          </p:cNvSpPr>
          <p:nvPr>
            <p:ph type="sldNum" sz="quarter" idx="12"/>
          </p:nvPr>
        </p:nvSpPr>
        <p:spPr/>
        <p:txBody>
          <a:bodyPr/>
          <a:lstStyle/>
          <a:p>
            <a:fld id="{28CF56FF-A9C7-48CE-B5A8-E2EC5C60375F}" type="slidenum">
              <a:rPr lang="en-GB" smtClean="0"/>
              <a:t>2</a:t>
            </a:fld>
            <a:endParaRPr lang="en-GB"/>
          </a:p>
        </p:txBody>
      </p:sp>
      <p:sp>
        <p:nvSpPr>
          <p:cNvPr id="4" name="Espace réservé de la date 3">
            <a:extLst>
              <a:ext uri="{FF2B5EF4-FFF2-40B4-BE49-F238E27FC236}">
                <a16:creationId xmlns:a16="http://schemas.microsoft.com/office/drawing/2014/main" id="{21F308B6-BF8F-7368-86B1-20BE4C946F6F}"/>
              </a:ext>
            </a:extLst>
          </p:cNvPr>
          <p:cNvSpPr>
            <a:spLocks noGrp="1"/>
          </p:cNvSpPr>
          <p:nvPr>
            <p:ph type="dt" sz="half" idx="4294967295"/>
          </p:nvPr>
        </p:nvSpPr>
        <p:spPr>
          <a:xfrm>
            <a:off x="11169650" y="6135688"/>
            <a:ext cx="1022350" cy="369887"/>
          </a:xfrm>
        </p:spPr>
        <p:txBody>
          <a:bodyPr/>
          <a:lstStyle/>
          <a:p>
            <a:r>
              <a:rPr lang="fr-FR"/>
              <a:t>2025-2026</a:t>
            </a:r>
            <a:endParaRPr lang="en-GB" dirty="0"/>
          </a:p>
        </p:txBody>
      </p:sp>
      <p:sp>
        <p:nvSpPr>
          <p:cNvPr id="7" name="ZoneTexte 6">
            <a:extLst>
              <a:ext uri="{FF2B5EF4-FFF2-40B4-BE49-F238E27FC236}">
                <a16:creationId xmlns:a16="http://schemas.microsoft.com/office/drawing/2014/main" id="{9D5C0278-7ED0-9721-44FC-A65AE61AF134}"/>
              </a:ext>
            </a:extLst>
          </p:cNvPr>
          <p:cNvSpPr txBox="1"/>
          <p:nvPr/>
        </p:nvSpPr>
        <p:spPr>
          <a:xfrm>
            <a:off x="4841136" y="2938605"/>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L’arpentage de l’Univers</a:t>
            </a:r>
          </a:p>
        </p:txBody>
      </p:sp>
    </p:spTree>
    <p:extLst>
      <p:ext uri="{BB962C8B-B14F-4D97-AF65-F5344CB8AC3E}">
        <p14:creationId xmlns:p14="http://schemas.microsoft.com/office/powerpoint/2010/main" val="2523084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fr-FR" dirty="0"/>
          </a:p>
        </p:txBody>
      </p:sp>
      <p:sp>
        <p:nvSpPr>
          <p:cNvPr id="3" name="Espace réservé du pied de page 2"/>
          <p:cNvSpPr>
            <a:spLocks noGrp="1"/>
          </p:cNvSpPr>
          <p:nvPr>
            <p:ph type="ftr" sz="quarter" idx="11"/>
          </p:nvPr>
        </p:nvSpPr>
        <p:spPr/>
        <p:txBody>
          <a:bodyPr/>
          <a:lstStyle/>
          <a:p>
            <a:r>
              <a:rPr lang="fr-FR"/>
              <a:t>Comprendre le monde ... les deux infinis                    </a:t>
            </a:r>
            <a:endParaRPr lang="fr-FR" dirty="0"/>
          </a:p>
        </p:txBody>
      </p:sp>
      <p:sp>
        <p:nvSpPr>
          <p:cNvPr id="4" name="Espace réservé du numéro de diapositive 3"/>
          <p:cNvSpPr>
            <a:spLocks noGrp="1"/>
          </p:cNvSpPr>
          <p:nvPr>
            <p:ph type="sldNum" sz="quarter" idx="12"/>
          </p:nvPr>
        </p:nvSpPr>
        <p:spPr/>
        <p:txBody>
          <a:bodyPr/>
          <a:lstStyle/>
          <a:p>
            <a:fld id="{28CF56FF-A9C7-48CE-B5A8-E2EC5C60375F}" type="slidenum">
              <a:rPr lang="fr-FR" smtClean="0"/>
              <a:t>20</a:t>
            </a:fld>
            <a:endParaRPr lang="fr-FR" dirty="0"/>
          </a:p>
        </p:txBody>
      </p:sp>
      <p:sp>
        <p:nvSpPr>
          <p:cNvPr id="40" name="ZoneTexte 39"/>
          <p:cNvSpPr txBox="1"/>
          <p:nvPr/>
        </p:nvSpPr>
        <p:spPr>
          <a:xfrm>
            <a:off x="2241012" y="4947035"/>
            <a:ext cx="8808230" cy="677108"/>
          </a:xfrm>
          <a:prstGeom prst="rect">
            <a:avLst/>
          </a:prstGeom>
          <a:noFill/>
          <a:ln>
            <a:solidFill>
              <a:srgbClr val="FF0000"/>
            </a:solidFill>
          </a:ln>
        </p:spPr>
        <p:txBody>
          <a:bodyPr wrap="square" rtlCol="0">
            <a:spAutoFit/>
          </a:bodyPr>
          <a:lstStyle/>
          <a:p>
            <a:r>
              <a:rPr lang="fr-FR" sz="1400" dirty="0"/>
              <a:t>Les sources des ondes, observées jusqu’ici, sont très éloignées, leurs effets sont minimes.</a:t>
            </a:r>
          </a:p>
          <a:p>
            <a:r>
              <a:rPr lang="fr-FR" altLang="en-US" sz="1200" dirty="0">
                <a:solidFill>
                  <a:srgbClr val="FF0000"/>
                </a:solidFill>
              </a:rPr>
              <a:t>Un cercle de la taille de la Terre subirait une déformation d'environ 10</a:t>
            </a:r>
            <a:r>
              <a:rPr lang="fr-FR" altLang="en-US" sz="1200" baseline="30000" dirty="0">
                <a:solidFill>
                  <a:srgbClr val="FF0000"/>
                </a:solidFill>
              </a:rPr>
              <a:t>-18 </a:t>
            </a:r>
            <a:r>
              <a:rPr lang="fr-FR" altLang="en-US" sz="1200" dirty="0">
                <a:solidFill>
                  <a:srgbClr val="FF0000"/>
                </a:solidFill>
              </a:rPr>
              <a:t>m</a:t>
            </a:r>
            <a:r>
              <a:rPr lang="fr-FR" altLang="en-US" sz="1200" dirty="0">
                <a:solidFill>
                  <a:srgbClr val="252525"/>
                </a:solidFill>
              </a:rPr>
              <a:t>, </a:t>
            </a:r>
            <a:r>
              <a:rPr lang="fr-FR" altLang="en-US" sz="1200" dirty="0">
                <a:solidFill>
                  <a:srgbClr val="252525"/>
                </a:solidFill>
                <a:cs typeface="Arial" panose="020B0604020202020204" pitchFamily="34" charset="0"/>
              </a:rPr>
              <a:t>soit mille fois plus petite qu'un atome (</a:t>
            </a:r>
            <a:r>
              <a:rPr lang="fr-FR" altLang="en-US" sz="1200" dirty="0" err="1">
                <a:solidFill>
                  <a:srgbClr val="252525"/>
                </a:solidFill>
                <a:cs typeface="Arial" panose="020B0604020202020204" pitchFamily="34" charset="0"/>
              </a:rPr>
              <a:t>Wikipedia</a:t>
            </a:r>
            <a:r>
              <a:rPr lang="fr-FR" altLang="en-US" sz="1200" dirty="0">
                <a:solidFill>
                  <a:srgbClr val="252525"/>
                </a:solidFill>
                <a:cs typeface="Arial" panose="020B0604020202020204" pitchFamily="34" charset="0"/>
              </a:rPr>
              <a:t>)</a:t>
            </a:r>
            <a:endParaRPr lang="fr-FR" sz="1200" dirty="0"/>
          </a:p>
        </p:txBody>
      </p:sp>
      <p:sp>
        <p:nvSpPr>
          <p:cNvPr id="42" name="AutoShape 2" descr="{\displaystyle {\rm {10^{-13}\;m}}}"/>
          <p:cNvSpPr>
            <a:spLocks noChangeAspect="1" noChangeArrowheads="1"/>
          </p:cNvSpPr>
          <p:nvPr/>
        </p:nvSpPr>
        <p:spPr bwMode="auto">
          <a:xfrm>
            <a:off x="53800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44" name="AutoShape 4" descr="{\displaystyle {\rm {10^{-13}\;m}}}"/>
          <p:cNvSpPr>
            <a:spLocks noChangeAspect="1" noChangeArrowheads="1"/>
          </p:cNvSpPr>
          <p:nvPr/>
        </p:nvSpPr>
        <p:spPr bwMode="auto">
          <a:xfrm>
            <a:off x="5532438"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46" name="AutoShape 6" descr="{\displaystyle {\rm {10^{-13}\;m}}}"/>
          <p:cNvSpPr>
            <a:spLocks noChangeAspect="1" noChangeArrowheads="1"/>
          </p:cNvSpPr>
          <p:nvPr/>
        </p:nvSpPr>
        <p:spPr bwMode="auto">
          <a:xfrm>
            <a:off x="5684838"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11" name="Groupe 10">
            <a:extLst>
              <a:ext uri="{FF2B5EF4-FFF2-40B4-BE49-F238E27FC236}">
                <a16:creationId xmlns:a16="http://schemas.microsoft.com/office/drawing/2014/main" id="{BD985C81-DDC0-6DE5-A214-2E03D0147105}"/>
              </a:ext>
            </a:extLst>
          </p:cNvPr>
          <p:cNvGrpSpPr/>
          <p:nvPr/>
        </p:nvGrpSpPr>
        <p:grpSpPr>
          <a:xfrm>
            <a:off x="2279960" y="1207918"/>
            <a:ext cx="4659216" cy="3024623"/>
            <a:chOff x="2279960" y="1207918"/>
            <a:chExt cx="4659216" cy="3024623"/>
          </a:xfrm>
        </p:grpSpPr>
        <p:pic>
          <p:nvPicPr>
            <p:cNvPr id="47" name="Imag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960" y="1207918"/>
              <a:ext cx="4659216" cy="2329608"/>
            </a:xfrm>
            <a:prstGeom prst="rect">
              <a:avLst/>
            </a:prstGeom>
          </p:spPr>
        </p:pic>
        <p:sp>
          <p:nvSpPr>
            <p:cNvPr id="6" name="ZoneTexte 5">
              <a:extLst>
                <a:ext uri="{FF2B5EF4-FFF2-40B4-BE49-F238E27FC236}">
                  <a16:creationId xmlns:a16="http://schemas.microsoft.com/office/drawing/2014/main" id="{D81DD16C-48CD-417B-934C-A38E910BEAC2}"/>
                </a:ext>
              </a:extLst>
            </p:cNvPr>
            <p:cNvSpPr txBox="1"/>
            <p:nvPr/>
          </p:nvSpPr>
          <p:spPr>
            <a:xfrm>
              <a:off x="2703275" y="3632377"/>
              <a:ext cx="4170502" cy="600164"/>
            </a:xfrm>
            <a:prstGeom prst="rect">
              <a:avLst/>
            </a:prstGeom>
            <a:noFill/>
          </p:spPr>
          <p:txBody>
            <a:bodyPr wrap="square" rtlCol="0">
              <a:spAutoFit/>
            </a:bodyPr>
            <a:lstStyle/>
            <a:p>
              <a:r>
                <a:rPr lang="fr-FR" sz="1200" dirty="0">
                  <a:solidFill>
                    <a:srgbClr val="002060"/>
                  </a:solidFill>
                </a:rPr>
                <a:t>Observatoire d’ondes gravitationnelles - </a:t>
              </a:r>
              <a:r>
                <a:rPr lang="fr-FR" sz="1200" dirty="0" err="1">
                  <a:solidFill>
                    <a:srgbClr val="002060"/>
                  </a:solidFill>
                </a:rPr>
                <a:t>Virgo</a:t>
              </a:r>
              <a:r>
                <a:rPr lang="fr-FR" sz="1200" dirty="0">
                  <a:solidFill>
                    <a:srgbClr val="002060"/>
                  </a:solidFill>
                </a:rPr>
                <a:t> (Europe – Italie) </a:t>
              </a:r>
            </a:p>
            <a:p>
              <a:r>
                <a:rPr lang="fr-FR" sz="900" dirty="0"/>
                <a:t>The </a:t>
              </a:r>
              <a:r>
                <a:rPr lang="fr-FR" sz="900" dirty="0" err="1"/>
                <a:t>Virgo</a:t>
              </a:r>
              <a:r>
                <a:rPr lang="fr-FR" sz="900" dirty="0"/>
                <a:t> Collaboration – Public </a:t>
              </a:r>
              <a:r>
                <a:rPr lang="fr-FR" sz="900" dirty="0" err="1"/>
                <a:t>domain</a:t>
              </a:r>
              <a:endParaRPr lang="fr-FR" sz="900" dirty="0"/>
            </a:p>
          </p:txBody>
        </p:sp>
      </p:grpSp>
      <p:grpSp>
        <p:nvGrpSpPr>
          <p:cNvPr id="10" name="Groupe 9">
            <a:extLst>
              <a:ext uri="{FF2B5EF4-FFF2-40B4-BE49-F238E27FC236}">
                <a16:creationId xmlns:a16="http://schemas.microsoft.com/office/drawing/2014/main" id="{9BC9F0C3-2ECD-17C8-9DCE-808195FD3DFF}"/>
              </a:ext>
            </a:extLst>
          </p:cNvPr>
          <p:cNvGrpSpPr/>
          <p:nvPr/>
        </p:nvGrpSpPr>
        <p:grpSpPr>
          <a:xfrm>
            <a:off x="8175058" y="2041862"/>
            <a:ext cx="3161831" cy="2398879"/>
            <a:chOff x="8175058" y="2041862"/>
            <a:chExt cx="3161831" cy="2398879"/>
          </a:xfrm>
        </p:grpSpPr>
        <p:pic>
          <p:nvPicPr>
            <p:cNvPr id="8" name="Média en ligne 7" title="Exaggerated Effects of Gravitational Waves on Earth">
              <a:hlinkClick r:id="" action="ppaction://media"/>
              <a:extLst>
                <a:ext uri="{FF2B5EF4-FFF2-40B4-BE49-F238E27FC236}">
                  <a16:creationId xmlns:a16="http://schemas.microsoft.com/office/drawing/2014/main" id="{17F779A3-5B87-42FC-9D11-091073C1E8F9}"/>
                </a:ext>
              </a:extLst>
            </p:cNvPr>
            <p:cNvPicPr>
              <a:picLocks noRot="1" noChangeAspect="1"/>
            </p:cNvPicPr>
            <p:nvPr>
              <a:videoFile r:link="rId1"/>
            </p:nvPr>
          </p:nvPicPr>
          <p:blipFill>
            <a:blip r:embed="rId4"/>
            <a:stretch>
              <a:fillRect/>
            </a:stretch>
          </p:blipFill>
          <p:spPr>
            <a:xfrm>
              <a:off x="8175058" y="2824013"/>
              <a:ext cx="2874184" cy="1616728"/>
            </a:xfrm>
            <a:prstGeom prst="rect">
              <a:avLst/>
            </a:prstGeom>
          </p:spPr>
        </p:pic>
        <p:sp>
          <p:nvSpPr>
            <p:cNvPr id="29" name="ZoneTexte 28">
              <a:extLst>
                <a:ext uri="{FF2B5EF4-FFF2-40B4-BE49-F238E27FC236}">
                  <a16:creationId xmlns:a16="http://schemas.microsoft.com/office/drawing/2014/main" id="{FA378CDD-808E-4FC3-AD85-616825342AB3}"/>
                </a:ext>
              </a:extLst>
            </p:cNvPr>
            <p:cNvSpPr txBox="1"/>
            <p:nvPr/>
          </p:nvSpPr>
          <p:spPr>
            <a:xfrm>
              <a:off x="8288023" y="2041862"/>
              <a:ext cx="3048866" cy="661720"/>
            </a:xfrm>
            <a:prstGeom prst="rect">
              <a:avLst/>
            </a:prstGeom>
            <a:noFill/>
          </p:spPr>
          <p:txBody>
            <a:bodyPr wrap="square">
              <a:spAutoFit/>
            </a:bodyPr>
            <a:lstStyle/>
            <a:p>
              <a:r>
                <a:rPr lang="fr-FR" altLang="en-US" sz="1400" dirty="0">
                  <a:solidFill>
                    <a:srgbClr val="002060"/>
                  </a:solidFill>
                  <a:cs typeface="Arial" panose="020B0604020202020204" pitchFamily="34" charset="0"/>
                </a:rPr>
                <a:t>Effet (exagéré) des ondes  gravitationnelles</a:t>
              </a:r>
            </a:p>
            <a:p>
              <a:r>
                <a:rPr lang="fr-FR" sz="900" dirty="0">
                  <a:solidFill>
                    <a:srgbClr val="252525"/>
                  </a:solidFill>
                  <a:cs typeface="Arial" panose="020B0604020202020204" pitchFamily="34" charset="0"/>
                </a:rPr>
                <a:t>LIGO </a:t>
              </a:r>
              <a:r>
                <a:rPr lang="fr-FR" sz="900" dirty="0" err="1">
                  <a:solidFill>
                    <a:srgbClr val="252525"/>
                  </a:solidFill>
                  <a:cs typeface="Arial" panose="020B0604020202020204" pitchFamily="34" charset="0"/>
                </a:rPr>
                <a:t>Lab</a:t>
              </a:r>
              <a:r>
                <a:rPr lang="fr-FR" sz="900" dirty="0">
                  <a:solidFill>
                    <a:srgbClr val="252525"/>
                  </a:solidFill>
                  <a:cs typeface="Arial" panose="020B0604020202020204" pitchFamily="34" charset="0"/>
                </a:rPr>
                <a:t> Caltech : MIT</a:t>
              </a:r>
              <a:endParaRPr lang="fr-FR" sz="900" dirty="0"/>
            </a:p>
          </p:txBody>
        </p:sp>
      </p:grpSp>
      <p:sp>
        <p:nvSpPr>
          <p:cNvPr id="7" name="ZoneTexte 6">
            <a:extLst>
              <a:ext uri="{FF2B5EF4-FFF2-40B4-BE49-F238E27FC236}">
                <a16:creationId xmlns:a16="http://schemas.microsoft.com/office/drawing/2014/main" id="{A9FFA3AA-CCA7-ED29-6A0E-85585008B56C}"/>
              </a:ext>
            </a:extLst>
          </p:cNvPr>
          <p:cNvSpPr txBox="1"/>
          <p:nvPr/>
        </p:nvSpPr>
        <p:spPr>
          <a:xfrm>
            <a:off x="7769668" y="357167"/>
            <a:ext cx="3096806"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ondes gravitationnelles</a:t>
            </a:r>
            <a:endParaRPr lang="en-GB" sz="1600" dirty="0">
              <a:solidFill>
                <a:srgbClr val="FF0000"/>
              </a:solidFill>
            </a:endParaRPr>
          </a:p>
        </p:txBody>
      </p:sp>
    </p:spTree>
    <p:extLst>
      <p:ext uri="{BB962C8B-B14F-4D97-AF65-F5344CB8AC3E}">
        <p14:creationId xmlns:p14="http://schemas.microsoft.com/office/powerpoint/2010/main" val="16914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bldLst>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84B2C-40C1-B9E7-D250-CE196514D64F}"/>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C2DD57-A861-462E-2D3C-CFB1C597599D}"/>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E3F0EB30-7342-4849-B937-B30F7FFD1146}"/>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95A6E447-7E14-462D-701A-49469C89D99C}"/>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21</a:t>
            </a:fld>
            <a:endParaRPr lang="en-GB" dirty="0">
              <a:latin typeface="Century Gothic" panose="020B0502020202020204"/>
            </a:endParaRPr>
          </a:p>
        </p:txBody>
      </p:sp>
      <p:sp>
        <p:nvSpPr>
          <p:cNvPr id="5" name="ZoneTexte 4">
            <a:extLst>
              <a:ext uri="{FF2B5EF4-FFF2-40B4-BE49-F238E27FC236}">
                <a16:creationId xmlns:a16="http://schemas.microsoft.com/office/drawing/2014/main" id="{E3ACF340-0958-67C6-E188-38CE69BAF16C}"/>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CC43A98D-821E-250C-7206-F50EB35D996D}"/>
              </a:ext>
            </a:extLst>
          </p:cNvPr>
          <p:cNvSpPr txBox="1"/>
          <p:nvPr/>
        </p:nvSpPr>
        <p:spPr>
          <a:xfrm>
            <a:off x="2327717" y="1572377"/>
            <a:ext cx="8609846" cy="129266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400" dirty="0">
                <a:solidFill>
                  <a:srgbClr val="002060"/>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endParaRPr lang="fr-FR" sz="1400" dirty="0">
              <a:solidFill>
                <a:srgbClr val="002060"/>
              </a:solidFill>
            </a:endParaRPr>
          </a:p>
        </p:txBody>
      </p:sp>
    </p:spTree>
    <p:extLst>
      <p:ext uri="{BB962C8B-B14F-4D97-AF65-F5344CB8AC3E}">
        <p14:creationId xmlns:p14="http://schemas.microsoft.com/office/powerpoint/2010/main" val="3718654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CDDA-0D73-C688-FE83-264E0DE6EF9F}"/>
            </a:ext>
          </a:extLst>
        </p:cNvPr>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6513BDF2-52EA-1912-6F3E-2E6EEBF3CB9F}"/>
              </a:ext>
            </a:extLst>
          </p:cNvPr>
          <p:cNvSpPr>
            <a:spLocks noGrp="1"/>
          </p:cNvSpPr>
          <p:nvPr>
            <p:ph type="ftr" sz="quarter" idx="11"/>
          </p:nvPr>
        </p:nvSpPr>
        <p:spPr/>
        <p:txBody>
          <a:bodyPr/>
          <a:lstStyle/>
          <a:p>
            <a:r>
              <a:rPr lang="fr-FR"/>
              <a:t>Comprendre le monde ... les deux infinis                    </a:t>
            </a:r>
            <a:endParaRPr lang="en-GB"/>
          </a:p>
        </p:txBody>
      </p:sp>
      <p:sp>
        <p:nvSpPr>
          <p:cNvPr id="6" name="Espace réservé du numéro de diapositive 5">
            <a:extLst>
              <a:ext uri="{FF2B5EF4-FFF2-40B4-BE49-F238E27FC236}">
                <a16:creationId xmlns:a16="http://schemas.microsoft.com/office/drawing/2014/main" id="{68858A8E-6784-165A-6813-7B6052FBC370}"/>
              </a:ext>
            </a:extLst>
          </p:cNvPr>
          <p:cNvSpPr>
            <a:spLocks noGrp="1"/>
          </p:cNvSpPr>
          <p:nvPr>
            <p:ph type="sldNum" sz="quarter" idx="12"/>
          </p:nvPr>
        </p:nvSpPr>
        <p:spPr/>
        <p:txBody>
          <a:bodyPr/>
          <a:lstStyle/>
          <a:p>
            <a:fld id="{28CF56FF-A9C7-48CE-B5A8-E2EC5C60375F}" type="slidenum">
              <a:rPr lang="en-GB" smtClean="0"/>
              <a:t>22</a:t>
            </a:fld>
            <a:endParaRPr lang="en-GB"/>
          </a:p>
        </p:txBody>
      </p:sp>
      <p:sp>
        <p:nvSpPr>
          <p:cNvPr id="4" name="Espace réservé de la date 3">
            <a:extLst>
              <a:ext uri="{FF2B5EF4-FFF2-40B4-BE49-F238E27FC236}">
                <a16:creationId xmlns:a16="http://schemas.microsoft.com/office/drawing/2014/main" id="{BD47A273-B6FA-1598-34AB-52CF2B3ED3EA}"/>
              </a:ext>
            </a:extLst>
          </p:cNvPr>
          <p:cNvSpPr>
            <a:spLocks noGrp="1"/>
          </p:cNvSpPr>
          <p:nvPr>
            <p:ph type="dt" sz="half" idx="4294967295"/>
          </p:nvPr>
        </p:nvSpPr>
        <p:spPr>
          <a:xfrm>
            <a:off x="11169650" y="6135688"/>
            <a:ext cx="1022350" cy="369887"/>
          </a:xfrm>
        </p:spPr>
        <p:txBody>
          <a:bodyPr/>
          <a:lstStyle/>
          <a:p>
            <a:r>
              <a:rPr lang="fr-FR"/>
              <a:t>2025-2026</a:t>
            </a:r>
            <a:endParaRPr lang="en-GB" dirty="0"/>
          </a:p>
        </p:txBody>
      </p:sp>
      <p:sp>
        <p:nvSpPr>
          <p:cNvPr id="7" name="ZoneTexte 6">
            <a:extLst>
              <a:ext uri="{FF2B5EF4-FFF2-40B4-BE49-F238E27FC236}">
                <a16:creationId xmlns:a16="http://schemas.microsoft.com/office/drawing/2014/main" id="{35083B4C-27C3-E600-3302-455C27B069AD}"/>
              </a:ext>
            </a:extLst>
          </p:cNvPr>
          <p:cNvSpPr txBox="1"/>
          <p:nvPr/>
        </p:nvSpPr>
        <p:spPr>
          <a:xfrm>
            <a:off x="4841136" y="2938605"/>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en équations</a:t>
            </a:r>
          </a:p>
        </p:txBody>
      </p:sp>
    </p:spTree>
    <p:extLst>
      <p:ext uri="{BB962C8B-B14F-4D97-AF65-F5344CB8AC3E}">
        <p14:creationId xmlns:p14="http://schemas.microsoft.com/office/powerpoint/2010/main" val="1231572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23</a:t>
            </a:fld>
            <a:endParaRPr lang="en-GB" dirty="0"/>
          </a:p>
        </p:txBody>
      </p:sp>
      <p:sp>
        <p:nvSpPr>
          <p:cNvPr id="7" name="ZoneTexte 6"/>
          <p:cNvSpPr txBox="1"/>
          <p:nvPr/>
        </p:nvSpPr>
        <p:spPr>
          <a:xfrm>
            <a:off x="2442782" y="977766"/>
            <a:ext cx="8446891" cy="369332"/>
          </a:xfrm>
          <a:prstGeom prst="rect">
            <a:avLst/>
          </a:prstGeom>
          <a:noFill/>
          <a:ln>
            <a:solidFill>
              <a:srgbClr val="FF0000"/>
            </a:solidFill>
          </a:ln>
        </p:spPr>
        <p:txBody>
          <a:bodyPr wrap="square" rtlCol="0">
            <a:spAutoFit/>
          </a:bodyPr>
          <a:lstStyle/>
          <a:p>
            <a:r>
              <a:rPr lang="fr-FR" dirty="0">
                <a:solidFill>
                  <a:srgbClr val="0070C0"/>
                </a:solidFill>
              </a:rPr>
              <a:t>De l’équation d’Einstein découlent des modèles d’évolution d’Univers</a:t>
            </a:r>
            <a:endParaRPr lang="en-GB" dirty="0">
              <a:solidFill>
                <a:srgbClr val="0070C0"/>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326" y="1572800"/>
            <a:ext cx="3836203" cy="748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a14="http://schemas.microsoft.com/office/drawing/2010/main">
        <mc:Choice Requires="a14">
          <p:sp>
            <p:nvSpPr>
              <p:cNvPr id="6" name="ZoneTexte 5"/>
              <p:cNvSpPr txBox="1"/>
              <p:nvPr/>
            </p:nvSpPr>
            <p:spPr>
              <a:xfrm>
                <a:off x="2442783" y="2699808"/>
                <a:ext cx="8446890" cy="523220"/>
              </a:xfrm>
              <a:prstGeom prst="rect">
                <a:avLst/>
              </a:prstGeom>
              <a:noFill/>
              <a:ln>
                <a:noFill/>
              </a:ln>
            </p:spPr>
            <p:txBody>
              <a:bodyPr wrap="square" rtlCol="0">
                <a:spAutoFit/>
              </a:bodyPr>
              <a:lstStyle/>
              <a:p>
                <a14:m>
                  <m:oMath xmlns:m="http://schemas.openxmlformats.org/officeDocument/2006/math">
                    <m:r>
                      <m:rPr>
                        <m:nor/>
                      </m:rPr>
                      <a:rPr lang="el-GR" sz="1400" b="1">
                        <a:latin typeface="Century Schoolbook" panose="02040604050505020304" pitchFamily="18" charset="0"/>
                      </a:rPr>
                      <m:t>Λ</m:t>
                    </m:r>
                  </m:oMath>
                </a14:m>
                <a:r>
                  <a:rPr lang="fr-FR" sz="1400" dirty="0"/>
                  <a:t> est une constante (introduite par Einstein) qui conditionne la stabilité de l’univers (stable, en expansion perpétuelle ou cyclique)</a:t>
                </a:r>
              </a:p>
            </p:txBody>
          </p:sp>
        </mc:Choice>
        <mc:Fallback xmlns="">
          <p:sp>
            <p:nvSpPr>
              <p:cNvPr id="6" name="ZoneTexte 5"/>
              <p:cNvSpPr txBox="1">
                <a:spLocks noRot="1" noChangeAspect="1" noMove="1" noResize="1" noEditPoints="1" noAdjustHandles="1" noChangeArrowheads="1" noChangeShapeType="1" noTextEdit="1"/>
              </p:cNvSpPr>
              <p:nvPr/>
            </p:nvSpPr>
            <p:spPr>
              <a:xfrm>
                <a:off x="2442783" y="2699808"/>
                <a:ext cx="8446890" cy="523220"/>
              </a:xfrm>
              <a:prstGeom prst="rect">
                <a:avLst/>
              </a:prstGeom>
              <a:blipFill>
                <a:blip r:embed="rId3"/>
                <a:stretch>
                  <a:fillRect l="-217" t="-2326" b="-10465"/>
                </a:stretch>
              </a:blipFill>
              <a:ln>
                <a:noFill/>
              </a:ln>
            </p:spPr>
            <p:txBody>
              <a:bodyPr/>
              <a:lstStyle/>
              <a:p>
                <a:r>
                  <a:rPr lang="fr-FR">
                    <a:noFill/>
                  </a:rPr>
                  <a:t> </a:t>
                </a:r>
              </a:p>
            </p:txBody>
          </p:sp>
        </mc:Fallback>
      </mc:AlternateContent>
      <p:sp>
        <p:nvSpPr>
          <p:cNvPr id="9" name="ZoneTexte 8"/>
          <p:cNvSpPr txBox="1"/>
          <p:nvPr/>
        </p:nvSpPr>
        <p:spPr>
          <a:xfrm>
            <a:off x="2342053" y="3461757"/>
            <a:ext cx="6849428" cy="2246769"/>
          </a:xfrm>
          <a:prstGeom prst="rect">
            <a:avLst/>
          </a:prstGeom>
          <a:noFill/>
          <a:ln>
            <a:solidFill>
              <a:srgbClr val="FF0000"/>
            </a:solidFill>
          </a:ln>
        </p:spPr>
        <p:txBody>
          <a:bodyPr wrap="square" rtlCol="0">
            <a:spAutoFit/>
          </a:bodyPr>
          <a:lstStyle/>
          <a:p>
            <a:r>
              <a:rPr lang="fr-FR" sz="1600" dirty="0"/>
              <a:t>L’équation d’Einstein définit les propriétés de l’Univers à l’échelle locale</a:t>
            </a:r>
          </a:p>
          <a:p>
            <a:endParaRPr lang="fr-FR" dirty="0"/>
          </a:p>
          <a:p>
            <a:r>
              <a:rPr lang="fr-FR" sz="1600" dirty="0">
                <a:solidFill>
                  <a:srgbClr val="0070C0"/>
                </a:solidFill>
              </a:rPr>
              <a:t>Hypothèse : l’Univers est homogène et isotrope </a:t>
            </a:r>
          </a:p>
          <a:p>
            <a:pPr algn="ctr"/>
            <a:r>
              <a:rPr lang="fr-FR" sz="1600" dirty="0">
                <a:solidFill>
                  <a:srgbClr val="FF0000"/>
                </a:solidFill>
                <a:sym typeface="Wingdings" panose="05000000000000000000" pitchFamily="2" charset="2"/>
              </a:rPr>
              <a:t></a:t>
            </a:r>
            <a:r>
              <a:rPr lang="fr-FR" sz="1600" dirty="0">
                <a:sym typeface="Wingdings" panose="05000000000000000000" pitchFamily="2" charset="2"/>
              </a:rPr>
              <a:t> </a:t>
            </a:r>
            <a:r>
              <a:rPr lang="fr-FR" sz="1600" dirty="0">
                <a:solidFill>
                  <a:srgbClr val="FF0000"/>
                </a:solidFill>
              </a:rPr>
              <a:t>Équations de Friedmann-Lemaître pour l’Univers</a:t>
            </a:r>
          </a:p>
          <a:p>
            <a:endParaRPr lang="fr-FR" dirty="0"/>
          </a:p>
          <a:p>
            <a:r>
              <a:rPr lang="fr-FR" dirty="0"/>
              <a:t>Équations décrivant l’évolution au cours du temps de la courbure globale de l’Univers et donc son histoire</a:t>
            </a:r>
          </a:p>
        </p:txBody>
      </p:sp>
      <p:sp>
        <p:nvSpPr>
          <p:cNvPr id="11" name="ZoneTexte 10">
            <a:extLst>
              <a:ext uri="{FF2B5EF4-FFF2-40B4-BE49-F238E27FC236}">
                <a16:creationId xmlns:a16="http://schemas.microsoft.com/office/drawing/2014/main" id="{5D02C821-B03E-4563-3BF0-8FD867C87393}"/>
              </a:ext>
            </a:extLst>
          </p:cNvPr>
          <p:cNvSpPr txBox="1"/>
          <p:nvPr/>
        </p:nvSpPr>
        <p:spPr>
          <a:xfrm>
            <a:off x="7973529" y="413510"/>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en équations (1)</a:t>
            </a:r>
          </a:p>
        </p:txBody>
      </p:sp>
      <p:grpSp>
        <p:nvGrpSpPr>
          <p:cNvPr id="12" name="Groupe 11">
            <a:extLst>
              <a:ext uri="{FF2B5EF4-FFF2-40B4-BE49-F238E27FC236}">
                <a16:creationId xmlns:a16="http://schemas.microsoft.com/office/drawing/2014/main" id="{10F53974-1E47-23C4-35EB-EE6F318536B3}"/>
              </a:ext>
            </a:extLst>
          </p:cNvPr>
          <p:cNvGrpSpPr/>
          <p:nvPr/>
        </p:nvGrpSpPr>
        <p:grpSpPr>
          <a:xfrm>
            <a:off x="9271544" y="3428523"/>
            <a:ext cx="1951264" cy="2719052"/>
            <a:chOff x="9271544" y="3428523"/>
            <a:chExt cx="1951264" cy="2719052"/>
          </a:xfrm>
        </p:grpSpPr>
        <p:pic>
          <p:nvPicPr>
            <p:cNvPr id="10" name="Image 9">
              <a:extLst>
                <a:ext uri="{FF2B5EF4-FFF2-40B4-BE49-F238E27FC236}">
                  <a16:creationId xmlns:a16="http://schemas.microsoft.com/office/drawing/2014/main" id="{BADC2B1C-06EE-4636-8E5B-59FE243F211E}"/>
                </a:ext>
              </a:extLst>
            </p:cNvPr>
            <p:cNvPicPr>
              <a:picLocks noChangeAspect="1"/>
            </p:cNvPicPr>
            <p:nvPr/>
          </p:nvPicPr>
          <p:blipFill>
            <a:blip r:embed="rId4"/>
            <a:stretch>
              <a:fillRect/>
            </a:stretch>
          </p:blipFill>
          <p:spPr>
            <a:xfrm>
              <a:off x="9428113" y="3428523"/>
              <a:ext cx="1562195" cy="2329090"/>
            </a:xfrm>
            <a:prstGeom prst="rect">
              <a:avLst/>
            </a:prstGeom>
          </p:spPr>
        </p:pic>
        <p:sp>
          <p:nvSpPr>
            <p:cNvPr id="5" name="ZoneTexte 4">
              <a:extLst>
                <a:ext uri="{FF2B5EF4-FFF2-40B4-BE49-F238E27FC236}">
                  <a16:creationId xmlns:a16="http://schemas.microsoft.com/office/drawing/2014/main" id="{00C39D14-ABAA-5390-8AA4-839BAF4D2352}"/>
                </a:ext>
              </a:extLst>
            </p:cNvPr>
            <p:cNvSpPr txBox="1"/>
            <p:nvPr/>
          </p:nvSpPr>
          <p:spPr>
            <a:xfrm>
              <a:off x="9271544" y="5732077"/>
              <a:ext cx="1951264" cy="415498"/>
            </a:xfrm>
            <a:prstGeom prst="rect">
              <a:avLst/>
            </a:prstGeom>
            <a:noFill/>
          </p:spPr>
          <p:txBody>
            <a:bodyPr wrap="square" rtlCol="0">
              <a:spAutoFit/>
            </a:bodyPr>
            <a:lstStyle/>
            <a:p>
              <a:r>
                <a:rPr lang="fr-FR" sz="1200" dirty="0">
                  <a:solidFill>
                    <a:srgbClr val="002060"/>
                  </a:solidFill>
                </a:rPr>
                <a:t>Alexander Friedmann</a:t>
              </a:r>
            </a:p>
            <a:p>
              <a:r>
                <a:rPr lang="fr-FR" sz="900" dirty="0"/>
                <a:t>Wikipédia- Public </a:t>
              </a:r>
              <a:r>
                <a:rPr lang="fr-FR" sz="900" dirty="0" err="1"/>
                <a:t>domain</a:t>
              </a:r>
              <a:endParaRPr lang="fr-FR" sz="900" dirty="0"/>
            </a:p>
          </p:txBody>
        </p:sp>
      </p:grpSp>
    </p:spTree>
    <p:extLst>
      <p:ext uri="{BB962C8B-B14F-4D97-AF65-F5344CB8AC3E}">
        <p14:creationId xmlns:p14="http://schemas.microsoft.com/office/powerpoint/2010/main" val="338331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24</a:t>
            </a:fld>
            <a:endParaRPr lang="en-GB" dirty="0"/>
          </a:p>
        </p:txBody>
      </p:sp>
      <p:sp>
        <p:nvSpPr>
          <p:cNvPr id="7" name="ZoneTexte 6"/>
          <p:cNvSpPr txBox="1"/>
          <p:nvPr/>
        </p:nvSpPr>
        <p:spPr>
          <a:xfrm>
            <a:off x="2442782" y="977766"/>
            <a:ext cx="8415718" cy="338554"/>
          </a:xfrm>
          <a:prstGeom prst="rect">
            <a:avLst/>
          </a:prstGeom>
          <a:noFill/>
          <a:ln>
            <a:solidFill>
              <a:srgbClr val="FF0000"/>
            </a:solidFill>
          </a:ln>
        </p:spPr>
        <p:txBody>
          <a:bodyPr wrap="square" rtlCol="0">
            <a:spAutoFit/>
          </a:bodyPr>
          <a:lstStyle/>
          <a:p>
            <a:r>
              <a:rPr lang="fr-FR" sz="1600" dirty="0">
                <a:solidFill>
                  <a:srgbClr val="0070C0"/>
                </a:solidFill>
              </a:rPr>
              <a:t>De l’équation d’Einstein découlent des modèles d’évolution d’Univers</a:t>
            </a:r>
            <a:endParaRPr lang="en-GB" sz="1600" dirty="0">
              <a:solidFill>
                <a:srgbClr val="0070C0"/>
              </a:solidFil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FF9553C3-85EC-C918-E1BA-09947FCF2DF5}"/>
                  </a:ext>
                </a:extLst>
              </p:cNvPr>
              <p:cNvSpPr txBox="1"/>
              <p:nvPr/>
            </p:nvSpPr>
            <p:spPr>
              <a:xfrm>
                <a:off x="2510756" y="2983238"/>
                <a:ext cx="8181974" cy="681725"/>
              </a:xfrm>
              <a:prstGeom prst="rect">
                <a:avLst/>
              </a:prstGeom>
              <a:noFill/>
              <a:ln>
                <a:solidFill>
                  <a:srgbClr val="C00000"/>
                </a:solidFill>
              </a:ln>
            </p:spPr>
            <p:txBody>
              <a:bodyPr wrap="square" rtlCol="0">
                <a:spAutoFit/>
              </a:bodyPr>
              <a:lstStyle/>
              <a:p>
                <a:r>
                  <a:rPr lang="fr-FR" sz="1400" dirty="0"/>
                  <a:t>La « constante » de Hubble </a:t>
                </a:r>
                <a14:m>
                  <m:oMath xmlns:m="http://schemas.openxmlformats.org/officeDocument/2006/math">
                    <m:sSub>
                      <m:sSubPr>
                        <m:ctrlPr>
                          <a:rPr lang="fr-FR" sz="1400" i="1">
                            <a:solidFill>
                              <a:srgbClr val="FF0000"/>
                            </a:solidFill>
                            <a:latin typeface="Cambria Math" panose="02040503050406030204" pitchFamily="18" charset="0"/>
                          </a:rPr>
                        </m:ctrlPr>
                      </m:sSubPr>
                      <m:e>
                        <m:r>
                          <a:rPr lang="fr-FR" sz="1400" i="1">
                            <a:solidFill>
                              <a:srgbClr val="FF0000"/>
                            </a:solidFill>
                            <a:latin typeface="Cambria Math" panose="02040503050406030204" pitchFamily="18" charset="0"/>
                          </a:rPr>
                          <m:t>𝐻</m:t>
                        </m:r>
                      </m:e>
                      <m:sub>
                        <m:r>
                          <a:rPr lang="fr-FR" sz="1400" i="1">
                            <a:solidFill>
                              <a:srgbClr val="FF0000"/>
                            </a:solidFill>
                            <a:latin typeface="Cambria Math" panose="02040503050406030204" pitchFamily="18" charset="0"/>
                          </a:rPr>
                          <m:t>0</m:t>
                        </m:r>
                      </m:sub>
                    </m:sSub>
                    <m:r>
                      <a:rPr lang="fr-FR" sz="1400" b="0" i="1" smtClean="0">
                        <a:solidFill>
                          <a:srgbClr val="FF0000"/>
                        </a:solidFill>
                        <a:latin typeface="Cambria Math" panose="02040503050406030204" pitchFamily="18" charset="0"/>
                      </a:rPr>
                      <m:t>=</m:t>
                    </m:r>
                    <m:f>
                      <m:fPr>
                        <m:ctrlPr>
                          <a:rPr lang="fr-FR" sz="1400" b="0" i="1" smtClean="0">
                            <a:latin typeface="Cambria Math" panose="02040503050406030204" pitchFamily="18" charset="0"/>
                          </a:rPr>
                        </m:ctrlPr>
                      </m:fPr>
                      <m:num>
                        <m:r>
                          <a:rPr lang="fr-FR" sz="1400" b="0" i="1" smtClean="0">
                            <a:latin typeface="Cambria Math" panose="02040503050406030204" pitchFamily="18" charset="0"/>
                          </a:rPr>
                          <m:t>1</m:t>
                        </m:r>
                      </m:num>
                      <m:den>
                        <m:r>
                          <a:rPr lang="fr-FR" sz="1400" b="0" i="1" smtClean="0">
                            <a:latin typeface="Cambria Math" panose="02040503050406030204" pitchFamily="18" charset="0"/>
                          </a:rPr>
                          <m:t>𝑎</m:t>
                        </m:r>
                        <m:r>
                          <a:rPr lang="fr-FR" sz="1400" b="0" i="1" smtClean="0">
                            <a:latin typeface="Cambria Math" panose="02040503050406030204" pitchFamily="18" charset="0"/>
                          </a:rPr>
                          <m:t>(</m:t>
                        </m:r>
                        <m:r>
                          <a:rPr lang="fr-FR" sz="1400" b="0" i="1" smtClean="0">
                            <a:latin typeface="Cambria Math" panose="02040503050406030204" pitchFamily="18" charset="0"/>
                          </a:rPr>
                          <m:t>𝑡</m:t>
                        </m:r>
                        <m:r>
                          <a:rPr lang="fr-FR" sz="1400" b="0" i="1" smtClean="0">
                            <a:latin typeface="Cambria Math" panose="02040503050406030204" pitchFamily="18" charset="0"/>
                          </a:rPr>
                          <m:t>)</m:t>
                        </m:r>
                      </m:den>
                    </m:f>
                    <m:f>
                      <m:fPr>
                        <m:ctrlPr>
                          <a:rPr lang="fr-FR" sz="1400" b="0" i="1" smtClean="0">
                            <a:latin typeface="Cambria Math" panose="02040503050406030204" pitchFamily="18" charset="0"/>
                          </a:rPr>
                        </m:ctrlPr>
                      </m:fPr>
                      <m:num>
                        <m:r>
                          <a:rPr lang="fr-FR" sz="1400" b="0" i="1" smtClean="0">
                            <a:latin typeface="Cambria Math" panose="02040503050406030204" pitchFamily="18" charset="0"/>
                          </a:rPr>
                          <m:t>𝑑𝑎</m:t>
                        </m:r>
                        <m:r>
                          <a:rPr lang="fr-FR" sz="1400" b="0" i="1" smtClean="0">
                            <a:latin typeface="Cambria Math" panose="02040503050406030204" pitchFamily="18" charset="0"/>
                          </a:rPr>
                          <m:t>(</m:t>
                        </m:r>
                        <m:r>
                          <a:rPr lang="fr-FR" sz="1400" b="0" i="1" smtClean="0">
                            <a:latin typeface="Cambria Math" panose="02040503050406030204" pitchFamily="18" charset="0"/>
                          </a:rPr>
                          <m:t>𝑡</m:t>
                        </m:r>
                        <m:r>
                          <a:rPr lang="fr-FR" sz="1400" b="0" i="1" smtClean="0">
                            <a:latin typeface="Cambria Math" panose="02040503050406030204" pitchFamily="18" charset="0"/>
                          </a:rPr>
                          <m:t>)</m:t>
                        </m:r>
                      </m:num>
                      <m:den>
                        <m:r>
                          <a:rPr lang="fr-FR" sz="1400" b="0" i="1" smtClean="0">
                            <a:latin typeface="Cambria Math" panose="02040503050406030204" pitchFamily="18" charset="0"/>
                          </a:rPr>
                          <m:t>𝑑𝑡</m:t>
                        </m:r>
                      </m:den>
                    </m:f>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𝑎</m:t>
                    </m:r>
                    <m:d>
                      <m:dPr>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𝑡</m:t>
                        </m:r>
                      </m:e>
                    </m:d>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𝑎</m:t>
                    </m:r>
                    <m:r>
                      <a:rPr lang="fr-FR" sz="1400" b="0" i="1" smtClean="0">
                        <a:latin typeface="Cambria Math" panose="02040503050406030204" pitchFamily="18" charset="0"/>
                        <a:ea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𝑡</m:t>
                        </m:r>
                      </m:e>
                      <m:sub>
                        <m:r>
                          <a:rPr lang="fr-FR" sz="1400" b="0" i="1" smtClean="0">
                            <a:latin typeface="Cambria Math" panose="02040503050406030204" pitchFamily="18" charset="0"/>
                            <a:ea typeface="Cambria Math" panose="02040503050406030204" pitchFamily="18" charset="0"/>
                          </a:rPr>
                          <m:t>0</m:t>
                        </m:r>
                      </m:sub>
                    </m:sSub>
                    <m:r>
                      <a:rPr lang="fr-FR" sz="1400" b="0" i="1" smtClean="0">
                        <a:latin typeface="Cambria Math" panose="02040503050406030204" pitchFamily="18" charset="0"/>
                        <a:ea typeface="Cambria Math" panose="02040503050406030204" pitchFamily="18" charset="0"/>
                      </a:rPr>
                      <m:t>)</m:t>
                    </m:r>
                    <m:sSup>
                      <m:sSupPr>
                        <m:ctrlPr>
                          <a:rPr lang="fr-FR" sz="1400" b="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𝑒</m:t>
                        </m:r>
                      </m:e>
                      <m:sup>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𝐻</m:t>
                            </m:r>
                          </m:e>
                          <m:sub>
                            <m:r>
                              <a:rPr lang="fr-FR" sz="1400" b="0" i="1" smtClean="0">
                                <a:latin typeface="Cambria Math" panose="02040503050406030204" pitchFamily="18" charset="0"/>
                                <a:ea typeface="Cambria Math" panose="02040503050406030204" pitchFamily="18" charset="0"/>
                              </a:rPr>
                              <m:t>0</m:t>
                            </m:r>
                          </m:sub>
                        </m:sSub>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𝑡</m:t>
                        </m:r>
                        <m:r>
                          <a:rPr lang="fr-FR" sz="1400" b="0" i="1" smtClean="0">
                            <a:latin typeface="Cambria Math" panose="02040503050406030204" pitchFamily="18" charset="0"/>
                            <a:ea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𝑡</m:t>
                            </m:r>
                          </m:e>
                          <m:sub>
                            <m:r>
                              <a:rPr lang="fr-FR" sz="1400" b="0" i="1" smtClean="0">
                                <a:latin typeface="Cambria Math" panose="02040503050406030204" pitchFamily="18" charset="0"/>
                                <a:ea typeface="Cambria Math" panose="02040503050406030204" pitchFamily="18" charset="0"/>
                              </a:rPr>
                              <m:t>0</m:t>
                            </m:r>
                          </m:sub>
                        </m:sSub>
                        <m:r>
                          <a:rPr lang="fr-FR" sz="1400" b="0" i="1" smtClean="0">
                            <a:latin typeface="Cambria Math" panose="02040503050406030204" pitchFamily="18" charset="0"/>
                            <a:ea typeface="Cambria Math" panose="02040503050406030204" pitchFamily="18" charset="0"/>
                          </a:rPr>
                          <m:t>)</m:t>
                        </m:r>
                      </m:sup>
                    </m:sSup>
                  </m:oMath>
                </a14:m>
                <a:r>
                  <a:rPr lang="fr-FR" sz="1600" dirty="0"/>
                  <a:t>, si </a:t>
                </a:r>
                <a14:m>
                  <m:oMath xmlns:m="http://schemas.openxmlformats.org/officeDocument/2006/math">
                    <m:sSub>
                      <m:sSubPr>
                        <m:ctrlPr>
                          <a:rPr lang="fr-FR"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𝐻</m:t>
                        </m:r>
                      </m:e>
                      <m:sub>
                        <m:r>
                          <a:rPr lang="fr-FR" sz="1600" i="1">
                            <a:solidFill>
                              <a:srgbClr val="FF0000"/>
                            </a:solidFill>
                            <a:latin typeface="Cambria Math" panose="02040503050406030204" pitchFamily="18" charset="0"/>
                          </a:rPr>
                          <m:t>0</m:t>
                        </m:r>
                      </m:sub>
                    </m:sSub>
                    <m:r>
                      <a:rPr lang="fr-FR" sz="1600" b="0" i="0" smtClean="0">
                        <a:solidFill>
                          <a:srgbClr val="FF0000"/>
                        </a:solidFill>
                        <a:latin typeface="Cambria Math" panose="02040503050406030204" pitchFamily="18" charset="0"/>
                      </a:rPr>
                      <m:t> </m:t>
                    </m:r>
                  </m:oMath>
                </a14:m>
                <a:r>
                  <a:rPr lang="fr-FR" sz="1400" dirty="0"/>
                  <a:t>est constant </a:t>
                </a:r>
                <a:r>
                  <a:rPr lang="fr-FR" sz="1600" dirty="0">
                    <a:solidFill>
                      <a:srgbClr val="0070C0"/>
                    </a:solidFill>
                  </a:rPr>
                  <a:t>Actuellement, </a:t>
                </a:r>
                <a14:m>
                  <m:oMath xmlns:m="http://schemas.openxmlformats.org/officeDocument/2006/math">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𝐻</m:t>
                        </m:r>
                      </m:e>
                      <m:sub>
                        <m:r>
                          <a:rPr lang="fr-FR" sz="1600" b="0" i="1" smtClean="0">
                            <a:solidFill>
                              <a:srgbClr val="FF0000"/>
                            </a:solidFill>
                            <a:latin typeface="Cambria Math" panose="02040503050406030204" pitchFamily="18" charset="0"/>
                          </a:rPr>
                          <m:t>0</m:t>
                        </m:r>
                      </m:sub>
                    </m:sSub>
                    <m:r>
                      <a:rPr lang="fr-FR" sz="1600" b="0" i="1" smtClean="0">
                        <a:solidFill>
                          <a:srgbClr val="FF0000"/>
                        </a:solidFill>
                        <a:latin typeface="Cambria Math" panose="02040503050406030204" pitchFamily="18" charset="0"/>
                        <a:ea typeface="Cambria Math" panose="02040503050406030204" pitchFamily="18" charset="0"/>
                      </a:rPr>
                      <m:t>≃70 </m:t>
                    </m:r>
                    <m:r>
                      <a:rPr lang="fr-FR" sz="1600" b="0" i="1" smtClean="0">
                        <a:solidFill>
                          <a:srgbClr val="FF0000"/>
                        </a:solidFill>
                        <a:latin typeface="Cambria Math" panose="02040503050406030204" pitchFamily="18" charset="0"/>
                        <a:ea typeface="Cambria Math" panose="02040503050406030204" pitchFamily="18" charset="0"/>
                      </a:rPr>
                      <m:t>𝑘𝑚</m:t>
                    </m:r>
                    <m:r>
                      <a:rPr lang="fr-FR" sz="1600" b="0" i="1" smtClean="0">
                        <a:solidFill>
                          <a:srgbClr val="FF0000"/>
                        </a:solidFill>
                        <a:latin typeface="Cambria Math" panose="02040503050406030204" pitchFamily="18" charset="0"/>
                        <a:ea typeface="Cambria Math" panose="02040503050406030204" pitchFamily="18" charset="0"/>
                      </a:rPr>
                      <m:t>.</m:t>
                    </m:r>
                    <m:sSup>
                      <m:sSupPr>
                        <m:ctrlPr>
                          <a:rPr lang="fr-FR" sz="1600" b="0" i="1" smtClean="0">
                            <a:solidFill>
                              <a:srgbClr val="FF0000"/>
                            </a:solidFill>
                            <a:latin typeface="Cambria Math" panose="02040503050406030204" pitchFamily="18" charset="0"/>
                            <a:ea typeface="Cambria Math" panose="02040503050406030204" pitchFamily="18" charset="0"/>
                          </a:rPr>
                        </m:ctrlPr>
                      </m:sSupPr>
                      <m:e>
                        <m:r>
                          <a:rPr lang="fr-FR" sz="1600" b="0" i="1" smtClean="0">
                            <a:solidFill>
                              <a:srgbClr val="FF0000"/>
                            </a:solidFill>
                            <a:latin typeface="Cambria Math" panose="02040503050406030204" pitchFamily="18" charset="0"/>
                            <a:ea typeface="Cambria Math" panose="02040503050406030204" pitchFamily="18" charset="0"/>
                          </a:rPr>
                          <m:t>𝑠</m:t>
                        </m:r>
                      </m:e>
                      <m:sup>
                        <m:r>
                          <a:rPr lang="fr-FR" sz="1600" b="0" i="1" smtClean="0">
                            <a:solidFill>
                              <a:srgbClr val="FF0000"/>
                            </a:solidFill>
                            <a:latin typeface="Cambria Math" panose="02040503050406030204" pitchFamily="18" charset="0"/>
                            <a:ea typeface="Cambria Math" panose="02040503050406030204" pitchFamily="18" charset="0"/>
                          </a:rPr>
                          <m:t>−1</m:t>
                        </m:r>
                      </m:sup>
                    </m:sSup>
                    <m:r>
                      <a:rPr lang="fr-FR" sz="1600" b="0" i="1" smtClean="0">
                        <a:solidFill>
                          <a:srgbClr val="FF0000"/>
                        </a:solidFill>
                        <a:latin typeface="Cambria Math" panose="02040503050406030204" pitchFamily="18" charset="0"/>
                        <a:ea typeface="Cambria Math" panose="02040503050406030204" pitchFamily="18" charset="0"/>
                      </a:rPr>
                      <m:t>/</m:t>
                    </m:r>
                    <m:r>
                      <a:rPr lang="fr-FR" sz="1600" b="0" i="1" smtClean="0">
                        <a:solidFill>
                          <a:srgbClr val="FF0000"/>
                        </a:solidFill>
                        <a:latin typeface="Cambria Math" panose="02040503050406030204" pitchFamily="18" charset="0"/>
                        <a:ea typeface="Cambria Math" panose="02040503050406030204" pitchFamily="18" charset="0"/>
                      </a:rPr>
                      <m:t>𝑀𝑝𝑐</m:t>
                    </m:r>
                  </m:oMath>
                </a14:m>
                <a:r>
                  <a:rPr lang="fr-FR" sz="1600" dirty="0"/>
                  <a:t>, soit environ </a:t>
                </a:r>
                <a14:m>
                  <m:oMath xmlns:m="http://schemas.openxmlformats.org/officeDocument/2006/math">
                    <m:r>
                      <a:rPr lang="fr-FR" sz="1600" b="0" i="1" smtClean="0">
                        <a:solidFill>
                          <a:srgbClr val="FF0000"/>
                        </a:solidFill>
                        <a:latin typeface="Cambria Math" panose="02040503050406030204" pitchFamily="18" charset="0"/>
                        <a:ea typeface="Cambria Math" panose="02040503050406030204" pitchFamily="18" charset="0"/>
                      </a:rPr>
                      <m:t>21,5</m:t>
                    </m:r>
                    <m:r>
                      <a:rPr lang="fr-FR" sz="1600" i="1">
                        <a:solidFill>
                          <a:srgbClr val="FF0000"/>
                        </a:solidFill>
                        <a:latin typeface="Cambria Math" panose="02040503050406030204" pitchFamily="18" charset="0"/>
                        <a:ea typeface="Cambria Math" panose="02040503050406030204" pitchFamily="18" charset="0"/>
                      </a:rPr>
                      <m:t> </m:t>
                    </m:r>
                    <m:sSup>
                      <m:sSupPr>
                        <m:ctrlPr>
                          <a:rPr lang="fr-FR" sz="1600" b="0" i="1" smtClean="0">
                            <a:solidFill>
                              <a:srgbClr val="FF0000"/>
                            </a:solidFill>
                            <a:latin typeface="Cambria Math" panose="02040503050406030204" pitchFamily="18" charset="0"/>
                            <a:ea typeface="Cambria Math" panose="02040503050406030204" pitchFamily="18" charset="0"/>
                          </a:rPr>
                        </m:ctrlPr>
                      </m:sSupPr>
                      <m:e>
                        <m:r>
                          <a:rPr lang="fr-FR" sz="1600" b="0" i="1" smtClean="0">
                            <a:solidFill>
                              <a:srgbClr val="FF0000"/>
                            </a:solidFill>
                            <a:latin typeface="Cambria Math" panose="02040503050406030204" pitchFamily="18" charset="0"/>
                            <a:ea typeface="Cambria Math" panose="02040503050406030204" pitchFamily="18" charset="0"/>
                          </a:rPr>
                          <m:t>10</m:t>
                        </m:r>
                      </m:e>
                      <m:sup>
                        <m:r>
                          <a:rPr lang="fr-FR" sz="1600" b="0" i="1" smtClean="0">
                            <a:solidFill>
                              <a:srgbClr val="FF0000"/>
                            </a:solidFill>
                            <a:latin typeface="Cambria Math" panose="02040503050406030204" pitchFamily="18" charset="0"/>
                            <a:ea typeface="Cambria Math" panose="02040503050406030204" pitchFamily="18" charset="0"/>
                          </a:rPr>
                          <m:t>−6</m:t>
                        </m:r>
                      </m:sup>
                    </m:sSup>
                    <m:r>
                      <a:rPr lang="fr-FR" sz="1600" i="1">
                        <a:solidFill>
                          <a:srgbClr val="FF0000"/>
                        </a:solidFill>
                        <a:latin typeface="Cambria Math" panose="02040503050406030204" pitchFamily="18" charset="0"/>
                        <a:ea typeface="Cambria Math" panose="02040503050406030204" pitchFamily="18" charset="0"/>
                      </a:rPr>
                      <m:t>𝑘𝑚</m:t>
                    </m:r>
                    <m:r>
                      <a:rPr lang="fr-FR" sz="1600" i="1">
                        <a:solidFill>
                          <a:srgbClr val="FF0000"/>
                        </a:solidFill>
                        <a:latin typeface="Cambria Math" panose="02040503050406030204" pitchFamily="18" charset="0"/>
                        <a:ea typeface="Cambria Math" panose="02040503050406030204" pitchFamily="18" charset="0"/>
                      </a:rPr>
                      <m:t>.</m:t>
                    </m:r>
                    <m:sSup>
                      <m:sSupPr>
                        <m:ctrlPr>
                          <a:rPr lang="fr-FR" sz="1600" b="0" i="1" smtClean="0">
                            <a:solidFill>
                              <a:srgbClr val="FF0000"/>
                            </a:solidFill>
                            <a:latin typeface="Cambria Math" panose="02040503050406030204" pitchFamily="18" charset="0"/>
                            <a:ea typeface="Cambria Math" panose="02040503050406030204" pitchFamily="18" charset="0"/>
                          </a:rPr>
                        </m:ctrlPr>
                      </m:sSupPr>
                      <m:e>
                        <m:r>
                          <a:rPr lang="fr-FR" sz="1600" b="0" i="1" smtClean="0">
                            <a:solidFill>
                              <a:srgbClr val="FF0000"/>
                            </a:solidFill>
                            <a:latin typeface="Cambria Math" panose="02040503050406030204" pitchFamily="18" charset="0"/>
                            <a:ea typeface="Cambria Math" panose="02040503050406030204" pitchFamily="18" charset="0"/>
                          </a:rPr>
                          <m:t>𝑠</m:t>
                        </m:r>
                      </m:e>
                      <m:sup>
                        <m:r>
                          <a:rPr lang="fr-FR" sz="1600" b="0" i="1" smtClean="0">
                            <a:solidFill>
                              <a:srgbClr val="FF0000"/>
                            </a:solidFill>
                            <a:latin typeface="Cambria Math" panose="02040503050406030204" pitchFamily="18" charset="0"/>
                            <a:ea typeface="Cambria Math" panose="02040503050406030204" pitchFamily="18" charset="0"/>
                          </a:rPr>
                          <m:t>−1</m:t>
                        </m:r>
                      </m:sup>
                    </m:sSup>
                    <m:r>
                      <a:rPr lang="fr-FR" sz="1600" b="0" i="1" smtClean="0">
                        <a:solidFill>
                          <a:srgbClr val="FF0000"/>
                        </a:solidFill>
                        <a:latin typeface="Cambria Math" panose="02040503050406030204" pitchFamily="18" charset="0"/>
                        <a:ea typeface="Cambria Math" panose="02040503050406030204" pitchFamily="18" charset="0"/>
                      </a:rPr>
                      <m:t>/</m:t>
                    </m:r>
                    <m:r>
                      <a:rPr lang="fr-FR" sz="1600" b="0" i="1" smtClean="0">
                        <a:solidFill>
                          <a:srgbClr val="FF0000"/>
                        </a:solidFill>
                        <a:latin typeface="Cambria Math" panose="02040503050406030204" pitchFamily="18" charset="0"/>
                        <a:ea typeface="Cambria Math" panose="02040503050406030204" pitchFamily="18" charset="0"/>
                      </a:rPr>
                      <m:t>𝑎𝑙</m:t>
                    </m:r>
                  </m:oMath>
                </a14:m>
                <a:r>
                  <a:rPr lang="fr-FR" sz="1600" dirty="0"/>
                  <a:t> (</a:t>
                </a:r>
                <a:r>
                  <a:rPr lang="fr-FR" sz="1200" i="1" dirty="0"/>
                  <a:t>al</a:t>
                </a:r>
                <a:r>
                  <a:rPr lang="fr-FR" sz="1200" dirty="0"/>
                  <a:t>=année-lumière)</a:t>
                </a:r>
              </a:p>
            </p:txBody>
          </p:sp>
        </mc:Choice>
        <mc:Fallback xmlns="">
          <p:sp>
            <p:nvSpPr>
              <p:cNvPr id="5" name="ZoneTexte 4">
                <a:extLst>
                  <a:ext uri="{FF2B5EF4-FFF2-40B4-BE49-F238E27FC236}">
                    <a16:creationId xmlns:a16="http://schemas.microsoft.com/office/drawing/2014/main" id="{FF9553C3-85EC-C918-E1BA-09947FCF2DF5}"/>
                  </a:ext>
                </a:extLst>
              </p:cNvPr>
              <p:cNvSpPr txBox="1">
                <a:spLocks noRot="1" noChangeAspect="1" noMove="1" noResize="1" noEditPoints="1" noAdjustHandles="1" noChangeArrowheads="1" noChangeShapeType="1" noTextEdit="1"/>
              </p:cNvSpPr>
              <p:nvPr/>
            </p:nvSpPr>
            <p:spPr>
              <a:xfrm>
                <a:off x="2510756" y="2983238"/>
                <a:ext cx="8181974" cy="681725"/>
              </a:xfrm>
              <a:prstGeom prst="rect">
                <a:avLst/>
              </a:prstGeom>
              <a:blipFill>
                <a:blip r:embed="rId2"/>
                <a:stretch>
                  <a:fillRect l="-372" b="-8772"/>
                </a:stretch>
              </a:blipFill>
              <a:ln>
                <a:solidFill>
                  <a:srgbClr val="C00000"/>
                </a:solidFill>
              </a:ln>
            </p:spPr>
            <p:txBody>
              <a:bodyPr/>
              <a:lstStyle/>
              <a:p>
                <a:r>
                  <a:rPr lang="fr-FR">
                    <a:noFill/>
                  </a:rPr>
                  <a:t> </a:t>
                </a:r>
              </a:p>
            </p:txBody>
          </p:sp>
        </mc:Fallback>
      </mc:AlternateContent>
      <p:sp>
        <p:nvSpPr>
          <p:cNvPr id="10" name="ZoneTexte 9">
            <a:extLst>
              <a:ext uri="{FF2B5EF4-FFF2-40B4-BE49-F238E27FC236}">
                <a16:creationId xmlns:a16="http://schemas.microsoft.com/office/drawing/2014/main" id="{873F9186-58CE-9D6A-B1E1-2BD0E99AD074}"/>
              </a:ext>
            </a:extLst>
          </p:cNvPr>
          <p:cNvSpPr txBox="1"/>
          <p:nvPr/>
        </p:nvSpPr>
        <p:spPr>
          <a:xfrm>
            <a:off x="7973529" y="413510"/>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en équations (2)</a:t>
            </a:r>
          </a:p>
        </p:txBody>
      </p:sp>
      <p:sp>
        <p:nvSpPr>
          <p:cNvPr id="14" name="ZoneTexte 13">
            <a:extLst>
              <a:ext uri="{FF2B5EF4-FFF2-40B4-BE49-F238E27FC236}">
                <a16:creationId xmlns:a16="http://schemas.microsoft.com/office/drawing/2014/main" id="{098ED199-95F5-6274-8823-3361419E1F99}"/>
              </a:ext>
            </a:extLst>
          </p:cNvPr>
          <p:cNvSpPr txBox="1"/>
          <p:nvPr/>
        </p:nvSpPr>
        <p:spPr>
          <a:xfrm>
            <a:off x="2510756" y="1453451"/>
            <a:ext cx="8347744" cy="338554"/>
          </a:xfrm>
          <a:prstGeom prst="rect">
            <a:avLst/>
          </a:prstGeom>
          <a:noFill/>
        </p:spPr>
        <p:txBody>
          <a:bodyPr wrap="square" rtlCol="0">
            <a:spAutoFit/>
          </a:bodyPr>
          <a:lstStyle/>
          <a:p>
            <a:r>
              <a:rPr lang="fr-FR" sz="1600" dirty="0"/>
              <a:t>Comportement monotone d’un univers homogène au cours du temps</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CD313065-6F2E-6F72-EF4D-FC3039E4058C}"/>
                  </a:ext>
                </a:extLst>
              </p:cNvPr>
              <p:cNvSpPr txBox="1"/>
              <p:nvPr/>
            </p:nvSpPr>
            <p:spPr>
              <a:xfrm>
                <a:off x="4232357" y="1882848"/>
                <a:ext cx="4782793" cy="215444"/>
              </a:xfrm>
              <a:prstGeom prst="rect">
                <a:avLst/>
              </a:prstGeom>
              <a:noFill/>
              <a:ln>
                <a:solidFill>
                  <a:srgbClr val="FF0000"/>
                </a:solidFill>
              </a:ln>
            </p:spPr>
            <p:txBody>
              <a:bodyPr wrap="square" lIns="0" tIns="0" rIns="0" bIns="0" rtlCol="0">
                <a:spAutoFit/>
              </a:bodyPr>
              <a:lstStyle/>
              <a:p>
                <a14:m>
                  <m:oMath xmlns:m="http://schemas.openxmlformats.org/officeDocument/2006/math">
                    <m:r>
                      <a:rPr lang="fr-FR" sz="1400" i="1" smtClean="0">
                        <a:solidFill>
                          <a:schemeClr val="tx1"/>
                        </a:solidFill>
                        <a:latin typeface="Cambria Math" panose="02040503050406030204" pitchFamily="18" charset="0"/>
                      </a:rPr>
                      <m:t>  </m:t>
                    </m:r>
                    <m:r>
                      <a:rPr lang="fr-FR" sz="1400" i="1" smtClean="0">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𝑠</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𝑐</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𝑡</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m:t>
                    </m:r>
                    <m:r>
                      <a:rPr lang="fr-FR" sz="1400" b="0" i="1" smtClean="0">
                        <a:solidFill>
                          <a:srgbClr val="FF0000"/>
                        </a:solidFill>
                        <a:latin typeface="Cambria Math" panose="02040503050406030204" pitchFamily="18" charset="0"/>
                      </a:rPr>
                      <m:t>𝑎</m:t>
                    </m:r>
                    <m:sSup>
                      <m:sSupPr>
                        <m:ctrlPr>
                          <a:rPr lang="fr-FR" sz="1400" b="0" i="1" smtClean="0">
                            <a:solidFill>
                              <a:srgbClr val="FF0000"/>
                            </a:solidFill>
                            <a:latin typeface="Cambria Math" panose="02040503050406030204" pitchFamily="18" charset="0"/>
                          </a:rPr>
                        </m:ctrlPr>
                      </m:sSupPr>
                      <m:e>
                        <m:d>
                          <m:dPr>
                            <m:ctrlPr>
                              <a:rPr lang="fr-FR" sz="1400" b="0" i="1" smtClean="0">
                                <a:solidFill>
                                  <a:srgbClr val="FF0000"/>
                                </a:solidFill>
                                <a:latin typeface="Cambria Math" panose="02040503050406030204" pitchFamily="18" charset="0"/>
                              </a:rPr>
                            </m:ctrlPr>
                          </m:dPr>
                          <m:e>
                            <m:r>
                              <a:rPr lang="fr-FR" sz="1400" b="0" i="1" smtClean="0">
                                <a:solidFill>
                                  <a:srgbClr val="FF0000"/>
                                </a:solidFill>
                                <a:latin typeface="Cambria Math" panose="02040503050406030204" pitchFamily="18" charset="0"/>
                              </a:rPr>
                              <m:t>𝑡</m:t>
                            </m:r>
                          </m:e>
                        </m:d>
                      </m:e>
                      <m:sup>
                        <m:r>
                          <a:rPr lang="fr-FR" sz="1400" b="0" i="1" smtClean="0">
                            <a:solidFill>
                              <a:srgbClr val="FF0000"/>
                            </a:solidFill>
                            <a:latin typeface="Cambria Math" panose="02040503050406030204" pitchFamily="18" charset="0"/>
                          </a:rPr>
                          <m:t>2</m:t>
                        </m:r>
                      </m:sup>
                    </m:sSup>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𝑙</m:t>
                        </m:r>
                      </m:e>
                      <m:sup>
                        <m:r>
                          <a:rPr lang="fr-FR" sz="1400" i="1">
                            <a:solidFill>
                              <a:schemeClr val="tx1"/>
                            </a:solidFill>
                            <a:latin typeface="Cambria Math" panose="02040503050406030204" pitchFamily="18" charset="0"/>
                          </a:rPr>
                          <m:t>2</m:t>
                        </m:r>
                      </m:sup>
                    </m:sSup>
                  </m:oMath>
                </a14:m>
                <a:r>
                  <a:rPr lang="fr-FR" sz="1400" dirty="0">
                    <a:solidFill>
                      <a:schemeClr val="tx1"/>
                    </a:solidFill>
                  </a:rPr>
                  <a:t> </a:t>
                </a:r>
                <a14:m>
                  <m:oMath xmlns:m="http://schemas.openxmlformats.org/officeDocument/2006/math">
                    <m:r>
                      <a:rPr lang="fr-FR" sz="1400" i="1">
                        <a:solidFill>
                          <a:schemeClr val="tx1"/>
                        </a:solidFill>
                        <a:latin typeface="Cambria Math" panose="02040503050406030204" pitchFamily="18" charset="0"/>
                      </a:rPr>
                      <m:t>=</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𝑐</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𝑡</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m:t>
                    </m:r>
                    <m:r>
                      <a:rPr lang="fr-FR" sz="1400" i="1">
                        <a:solidFill>
                          <a:srgbClr val="FF0000"/>
                        </a:solidFill>
                        <a:latin typeface="Cambria Math" panose="02040503050406030204" pitchFamily="18" charset="0"/>
                      </a:rPr>
                      <m:t>𝑎</m:t>
                    </m:r>
                    <m:sSup>
                      <m:sSupPr>
                        <m:ctrlPr>
                          <a:rPr lang="fr-FR" sz="1400" i="1">
                            <a:solidFill>
                              <a:srgbClr val="FF0000"/>
                            </a:solidFill>
                            <a:latin typeface="Cambria Math" panose="02040503050406030204" pitchFamily="18" charset="0"/>
                          </a:rPr>
                        </m:ctrlPr>
                      </m:sSupPr>
                      <m:e>
                        <m:d>
                          <m:dPr>
                            <m:ctrlPr>
                              <a:rPr lang="fr-FR" sz="1400" i="1">
                                <a:solidFill>
                                  <a:srgbClr val="FF0000"/>
                                </a:solidFill>
                                <a:latin typeface="Cambria Math" panose="02040503050406030204" pitchFamily="18" charset="0"/>
                              </a:rPr>
                            </m:ctrlPr>
                          </m:dPr>
                          <m:e>
                            <m:r>
                              <a:rPr lang="fr-FR" sz="1400" i="1">
                                <a:solidFill>
                                  <a:srgbClr val="FF0000"/>
                                </a:solidFill>
                                <a:latin typeface="Cambria Math" panose="02040503050406030204" pitchFamily="18" charset="0"/>
                              </a:rPr>
                              <m:t>𝑡</m:t>
                            </m:r>
                          </m:e>
                        </m:d>
                      </m:e>
                      <m:sup>
                        <m:r>
                          <a:rPr lang="fr-FR" sz="1400" i="1">
                            <a:solidFill>
                              <a:srgbClr val="FF0000"/>
                            </a:solidFill>
                            <a:latin typeface="Cambria Math" panose="02040503050406030204" pitchFamily="18" charset="0"/>
                          </a:rPr>
                          <m:t>2</m:t>
                        </m:r>
                      </m:sup>
                    </m:sSup>
                    <m:r>
                      <a:rPr lang="fr-FR" sz="1400" b="0" i="1" smtClean="0">
                        <a:solidFill>
                          <a:schemeClr val="tx1"/>
                        </a:solidFill>
                        <a:latin typeface="Cambria Math" panose="02040503050406030204" pitchFamily="18" charset="0"/>
                      </a:rPr>
                      <m:t>(</m:t>
                    </m:r>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𝑥</m:t>
                        </m:r>
                      </m:e>
                      <m:sup>
                        <m:r>
                          <a:rPr lang="fr-FR" sz="1400" i="1">
                            <a:solidFill>
                              <a:schemeClr val="tx1"/>
                            </a:solidFill>
                            <a:latin typeface="Cambria Math" panose="02040503050406030204" pitchFamily="18" charset="0"/>
                          </a:rPr>
                          <m:t>2</m:t>
                        </m:r>
                      </m:sup>
                    </m:sSup>
                  </m:oMath>
                </a14:m>
                <a:r>
                  <a:rPr lang="fr-FR" sz="1400" dirty="0">
                    <a:solidFill>
                      <a:schemeClr val="tx1"/>
                    </a:solidFill>
                  </a:rPr>
                  <a:t>+</a:t>
                </a:r>
                <a14:m>
                  <m:oMath xmlns:m="http://schemas.openxmlformats.org/officeDocument/2006/math">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𝑦</m:t>
                        </m:r>
                      </m:e>
                      <m:sup>
                        <m:r>
                          <a:rPr lang="fr-FR" sz="1400" i="1">
                            <a:solidFill>
                              <a:schemeClr val="tx1"/>
                            </a:solidFill>
                            <a:latin typeface="Cambria Math" panose="02040503050406030204" pitchFamily="18" charset="0"/>
                          </a:rPr>
                          <m:t>2</m:t>
                        </m:r>
                      </m:sup>
                    </m:sSup>
                    <m:r>
                      <a:rPr lang="fr-FR" sz="1400" b="0" i="0" smtClean="0">
                        <a:solidFill>
                          <a:schemeClr val="tx1"/>
                        </a:solidFill>
                        <a:latin typeface="Cambria Math" panose="02040503050406030204" pitchFamily="18" charset="0"/>
                      </a:rPr>
                      <m:t>+</m:t>
                    </m:r>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𝑧</m:t>
                        </m:r>
                      </m:e>
                      <m:sup>
                        <m:r>
                          <a:rPr lang="fr-FR" sz="1400" i="1">
                            <a:solidFill>
                              <a:schemeClr val="tx1"/>
                            </a:solidFill>
                            <a:latin typeface="Cambria Math" panose="02040503050406030204" pitchFamily="18" charset="0"/>
                          </a:rPr>
                          <m:t>2</m:t>
                        </m:r>
                      </m:sup>
                    </m:sSup>
                    <m:r>
                      <a:rPr lang="fr-FR" sz="1400" b="0" i="1" smtClean="0">
                        <a:solidFill>
                          <a:schemeClr val="tx1"/>
                        </a:solidFill>
                        <a:latin typeface="Cambria Math" panose="02040503050406030204" pitchFamily="18" charset="0"/>
                      </a:rPr>
                      <m:t>)</m:t>
                    </m:r>
                  </m:oMath>
                </a14:m>
                <a:endParaRPr lang="fr-FR" sz="1400" dirty="0">
                  <a:solidFill>
                    <a:schemeClr val="tx1"/>
                  </a:solidFill>
                </a:endParaRPr>
              </a:p>
            </p:txBody>
          </p:sp>
        </mc:Choice>
        <mc:Fallback xmlns="">
          <p:sp>
            <p:nvSpPr>
              <p:cNvPr id="17" name="ZoneTexte 16">
                <a:extLst>
                  <a:ext uri="{FF2B5EF4-FFF2-40B4-BE49-F238E27FC236}">
                    <a16:creationId xmlns:a16="http://schemas.microsoft.com/office/drawing/2014/main" id="{CD313065-6F2E-6F72-EF4D-FC3039E4058C}"/>
                  </a:ext>
                </a:extLst>
              </p:cNvPr>
              <p:cNvSpPr txBox="1">
                <a:spLocks noRot="1" noChangeAspect="1" noMove="1" noResize="1" noEditPoints="1" noAdjustHandles="1" noChangeArrowheads="1" noChangeShapeType="1" noTextEdit="1"/>
              </p:cNvSpPr>
              <p:nvPr/>
            </p:nvSpPr>
            <p:spPr>
              <a:xfrm>
                <a:off x="4232357" y="1882848"/>
                <a:ext cx="4782793" cy="215444"/>
              </a:xfrm>
              <a:prstGeom prst="rect">
                <a:avLst/>
              </a:prstGeom>
              <a:blipFill>
                <a:blip r:embed="rId3"/>
                <a:stretch>
                  <a:fillRect t="-21622" b="-45946"/>
                </a:stretch>
              </a:blipFill>
              <a:ln>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C2AD6D07-7969-FCF3-8B96-4486EFE8C656}"/>
                  </a:ext>
                </a:extLst>
              </p:cNvPr>
              <p:cNvSpPr txBox="1"/>
              <p:nvPr/>
            </p:nvSpPr>
            <p:spPr>
              <a:xfrm>
                <a:off x="2369044" y="2231270"/>
                <a:ext cx="7453912" cy="523220"/>
              </a:xfrm>
              <a:prstGeom prst="rect">
                <a:avLst/>
              </a:prstGeom>
              <a:noFill/>
            </p:spPr>
            <p:txBody>
              <a:bodyPr wrap="square" rtlCol="0">
                <a:spAutoFit/>
              </a:bodyPr>
              <a:lstStyle/>
              <a:p>
                <a14:m>
                  <m:oMath xmlns:m="http://schemas.openxmlformats.org/officeDocument/2006/math">
                    <m:r>
                      <a:rPr lang="fr-FR" sz="1400" b="0" i="1" smtClean="0">
                        <a:solidFill>
                          <a:srgbClr val="FF0000"/>
                        </a:solidFill>
                        <a:latin typeface="Cambria Math" panose="02040503050406030204" pitchFamily="18" charset="0"/>
                      </a:rPr>
                      <m:t>𝑎</m:t>
                    </m:r>
                    <m:d>
                      <m:dPr>
                        <m:ctrlPr>
                          <a:rPr lang="fr-FR" sz="1400" b="0" i="1" smtClean="0">
                            <a:solidFill>
                              <a:srgbClr val="FF0000"/>
                            </a:solidFill>
                            <a:latin typeface="Cambria Math" panose="02040503050406030204" pitchFamily="18" charset="0"/>
                          </a:rPr>
                        </m:ctrlPr>
                      </m:dPr>
                      <m:e>
                        <m:r>
                          <a:rPr lang="fr-FR" sz="1400" b="0" i="1" smtClean="0">
                            <a:solidFill>
                              <a:srgbClr val="FF0000"/>
                            </a:solidFill>
                            <a:latin typeface="Cambria Math" panose="02040503050406030204" pitchFamily="18" charset="0"/>
                          </a:rPr>
                          <m:t>𝑡</m:t>
                        </m:r>
                      </m:e>
                    </m:d>
                  </m:oMath>
                </a14:m>
                <a:r>
                  <a:rPr lang="fr-FR" sz="1400" dirty="0"/>
                  <a:t> est le facteur d‘échelle cosmologique : </a:t>
                </a:r>
                <a:endParaRPr lang="fr-FR" sz="1400" i="1" dirty="0">
                  <a:solidFill>
                    <a:srgbClr val="FF0000"/>
                  </a:solidFill>
                  <a:latin typeface="Cambria Math" panose="02040503050406030204" pitchFamily="18" charset="0"/>
                </a:endParaRPr>
              </a:p>
              <a:p>
                <a14:m>
                  <m:oMath xmlns:m="http://schemas.openxmlformats.org/officeDocument/2006/math">
                    <m:r>
                      <a:rPr lang="fr-FR" sz="1400" i="1">
                        <a:solidFill>
                          <a:srgbClr val="FF0000"/>
                        </a:solidFill>
                        <a:latin typeface="Cambria Math" panose="02040503050406030204" pitchFamily="18" charset="0"/>
                      </a:rPr>
                      <m:t>𝑎</m:t>
                    </m:r>
                    <m:d>
                      <m:dPr>
                        <m:ctrlPr>
                          <a:rPr lang="fr-FR" sz="1400" i="1">
                            <a:solidFill>
                              <a:srgbClr val="FF0000"/>
                            </a:solidFill>
                            <a:latin typeface="Cambria Math" panose="02040503050406030204" pitchFamily="18" charset="0"/>
                          </a:rPr>
                        </m:ctrlPr>
                      </m:dPr>
                      <m:e>
                        <m:r>
                          <a:rPr lang="fr-FR" sz="1400" i="1">
                            <a:solidFill>
                              <a:srgbClr val="FF0000"/>
                            </a:solidFill>
                            <a:latin typeface="Cambria Math" panose="02040503050406030204" pitchFamily="18" charset="0"/>
                          </a:rPr>
                          <m:t>𝑡</m:t>
                        </m:r>
                      </m:e>
                    </m:d>
                    <m:r>
                      <a:rPr lang="fr-FR" sz="1400" b="0" i="1" smtClean="0">
                        <a:solidFill>
                          <a:srgbClr val="FF0000"/>
                        </a:solidFill>
                        <a:latin typeface="Cambria Math" panose="02040503050406030204" pitchFamily="18" charset="0"/>
                      </a:rPr>
                      <m:t>&gt;0</m:t>
                    </m:r>
                  </m:oMath>
                </a14:m>
                <a:r>
                  <a:rPr lang="fr-FR" sz="1400" dirty="0"/>
                  <a:t> univers en expansion, </a:t>
                </a:r>
                <a14:m>
                  <m:oMath xmlns:m="http://schemas.openxmlformats.org/officeDocument/2006/math">
                    <m:r>
                      <a:rPr lang="fr-FR" sz="1400" i="1">
                        <a:solidFill>
                          <a:srgbClr val="FF0000"/>
                        </a:solidFill>
                        <a:latin typeface="Cambria Math" panose="02040503050406030204" pitchFamily="18" charset="0"/>
                      </a:rPr>
                      <m:t>𝑎</m:t>
                    </m:r>
                    <m:d>
                      <m:dPr>
                        <m:ctrlPr>
                          <a:rPr lang="fr-FR" sz="1400" i="1">
                            <a:solidFill>
                              <a:srgbClr val="FF0000"/>
                            </a:solidFill>
                            <a:latin typeface="Cambria Math" panose="02040503050406030204" pitchFamily="18" charset="0"/>
                          </a:rPr>
                        </m:ctrlPr>
                      </m:dPr>
                      <m:e>
                        <m:r>
                          <a:rPr lang="fr-FR" sz="1400" i="1">
                            <a:solidFill>
                              <a:srgbClr val="FF0000"/>
                            </a:solidFill>
                            <a:latin typeface="Cambria Math" panose="02040503050406030204" pitchFamily="18" charset="0"/>
                          </a:rPr>
                          <m:t>𝑡</m:t>
                        </m:r>
                      </m:e>
                    </m:d>
                    <m:r>
                      <a:rPr lang="fr-FR" sz="1400" b="0" i="1" smtClean="0">
                        <a:solidFill>
                          <a:srgbClr val="FF0000"/>
                        </a:solidFill>
                        <a:latin typeface="Cambria Math" panose="02040503050406030204" pitchFamily="18" charset="0"/>
                      </a:rPr>
                      <m:t>&lt;</m:t>
                    </m:r>
                    <m:r>
                      <a:rPr lang="fr-FR" sz="1400" i="1">
                        <a:solidFill>
                          <a:srgbClr val="FF0000"/>
                        </a:solidFill>
                        <a:latin typeface="Cambria Math" panose="02040503050406030204" pitchFamily="18" charset="0"/>
                      </a:rPr>
                      <m:t>0</m:t>
                    </m:r>
                  </m:oMath>
                </a14:m>
                <a:r>
                  <a:rPr lang="fr-FR" sz="1400" dirty="0"/>
                  <a:t> en compression, </a:t>
                </a:r>
                <a14:m>
                  <m:oMath xmlns:m="http://schemas.openxmlformats.org/officeDocument/2006/math">
                    <m:r>
                      <a:rPr lang="fr-FR" sz="1400" i="1">
                        <a:solidFill>
                          <a:srgbClr val="FF0000"/>
                        </a:solidFill>
                        <a:latin typeface="Cambria Math" panose="02040503050406030204" pitchFamily="18" charset="0"/>
                      </a:rPr>
                      <m:t>𝑎</m:t>
                    </m:r>
                    <m:d>
                      <m:dPr>
                        <m:ctrlPr>
                          <a:rPr lang="fr-FR" sz="1400" i="1">
                            <a:solidFill>
                              <a:srgbClr val="FF0000"/>
                            </a:solidFill>
                            <a:latin typeface="Cambria Math" panose="02040503050406030204" pitchFamily="18" charset="0"/>
                          </a:rPr>
                        </m:ctrlPr>
                      </m:dPr>
                      <m:e>
                        <m:r>
                          <a:rPr lang="fr-FR" sz="1400" i="1">
                            <a:solidFill>
                              <a:srgbClr val="FF0000"/>
                            </a:solidFill>
                            <a:latin typeface="Cambria Math" panose="02040503050406030204" pitchFamily="18" charset="0"/>
                          </a:rPr>
                          <m:t>𝑡</m:t>
                        </m:r>
                      </m:e>
                    </m:d>
                    <m:r>
                      <a:rPr lang="fr-FR" sz="1400" b="0" i="1" smtClean="0">
                        <a:solidFill>
                          <a:srgbClr val="FF0000"/>
                        </a:solidFill>
                        <a:latin typeface="Cambria Math" panose="02040503050406030204" pitchFamily="18" charset="0"/>
                      </a:rPr>
                      <m:t>=</m:t>
                    </m:r>
                    <m:r>
                      <a:rPr lang="fr-FR" sz="1400" i="1">
                        <a:solidFill>
                          <a:srgbClr val="FF0000"/>
                        </a:solidFill>
                        <a:latin typeface="Cambria Math" panose="02040503050406030204" pitchFamily="18" charset="0"/>
                      </a:rPr>
                      <m:t>0</m:t>
                    </m:r>
                  </m:oMath>
                </a14:m>
                <a:r>
                  <a:rPr lang="fr-FR" sz="1400" dirty="0"/>
                  <a:t> stable </a:t>
                </a:r>
              </a:p>
            </p:txBody>
          </p:sp>
        </mc:Choice>
        <mc:Fallback xmlns="">
          <p:sp>
            <p:nvSpPr>
              <p:cNvPr id="18" name="ZoneTexte 17">
                <a:extLst>
                  <a:ext uri="{FF2B5EF4-FFF2-40B4-BE49-F238E27FC236}">
                    <a16:creationId xmlns:a16="http://schemas.microsoft.com/office/drawing/2014/main" id="{C2AD6D07-7969-FCF3-8B96-4486EFE8C656}"/>
                  </a:ext>
                </a:extLst>
              </p:cNvPr>
              <p:cNvSpPr txBox="1">
                <a:spLocks noRot="1" noChangeAspect="1" noMove="1" noResize="1" noEditPoints="1" noAdjustHandles="1" noChangeArrowheads="1" noChangeShapeType="1" noTextEdit="1"/>
              </p:cNvSpPr>
              <p:nvPr/>
            </p:nvSpPr>
            <p:spPr>
              <a:xfrm>
                <a:off x="2369044" y="2231270"/>
                <a:ext cx="7453912" cy="523220"/>
              </a:xfrm>
              <a:prstGeom prst="rect">
                <a:avLst/>
              </a:prstGeom>
              <a:blipFill>
                <a:blip r:embed="rId4"/>
                <a:stretch>
                  <a:fillRect t="-3488" b="-1162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58282F11-F25B-7ABD-501C-51AFBADA10FB}"/>
                  </a:ext>
                </a:extLst>
              </p:cNvPr>
              <p:cNvSpPr txBox="1"/>
              <p:nvPr/>
            </p:nvSpPr>
            <p:spPr>
              <a:xfrm>
                <a:off x="2510756" y="4179024"/>
                <a:ext cx="5918869" cy="1292662"/>
              </a:xfrm>
              <a:prstGeom prst="rect">
                <a:avLst/>
              </a:prstGeom>
              <a:noFill/>
            </p:spPr>
            <p:txBody>
              <a:bodyPr wrap="square" rtlCol="0">
                <a:spAutoFit/>
              </a:bodyPr>
              <a:lstStyle/>
              <a:p>
                <a14:m>
                  <m:oMath xmlns:m="http://schemas.openxmlformats.org/officeDocument/2006/math">
                    <m:sSub>
                      <m:sSubPr>
                        <m:ctrlPr>
                          <a:rPr lang="fr-FR" sz="1400" b="0" i="1" smtClean="0">
                            <a:solidFill>
                              <a:srgbClr val="FF0000"/>
                            </a:solidFill>
                            <a:latin typeface="Cambria Math" panose="02040503050406030204" pitchFamily="18" charset="0"/>
                          </a:rPr>
                        </m:ctrlPr>
                      </m:sSubPr>
                      <m:e>
                        <m:r>
                          <a:rPr lang="fr-FR" sz="1400" b="0" i="1" smtClean="0">
                            <a:solidFill>
                              <a:srgbClr val="FF0000"/>
                            </a:solidFill>
                            <a:latin typeface="Cambria Math" panose="02040503050406030204" pitchFamily="18" charset="0"/>
                          </a:rPr>
                          <m:t>𝐻</m:t>
                        </m:r>
                      </m:e>
                      <m:sub>
                        <m:r>
                          <a:rPr lang="fr-FR" sz="1400" b="0" i="1" smtClean="0">
                            <a:solidFill>
                              <a:srgbClr val="FF0000"/>
                            </a:solidFill>
                            <a:latin typeface="Cambria Math" panose="02040503050406030204" pitchFamily="18" charset="0"/>
                          </a:rPr>
                          <m:t>0</m:t>
                        </m:r>
                      </m:sub>
                    </m:sSub>
                  </m:oMath>
                </a14:m>
                <a:r>
                  <a:rPr lang="fr-FR" sz="1400" dirty="0"/>
                  <a:t> détermine la vitesse d’éloignement réciproque, actuelle, de 2 objets cosmologiques (galaxies) de distance relative </a:t>
                </a:r>
                <a14:m>
                  <m:oMath xmlns:m="http://schemas.openxmlformats.org/officeDocument/2006/math">
                    <m:r>
                      <a:rPr lang="fr-FR" sz="1400" b="0" i="1" smtClean="0">
                        <a:solidFill>
                          <a:srgbClr val="FF0000"/>
                        </a:solidFill>
                        <a:latin typeface="Cambria Math" panose="02040503050406030204" pitchFamily="18" charset="0"/>
                      </a:rPr>
                      <m:t>𝑑</m:t>
                    </m:r>
                  </m:oMath>
                </a14:m>
                <a:r>
                  <a:rPr lang="fr-FR" sz="1400" dirty="0"/>
                  <a:t> : </a:t>
                </a:r>
                <a14:m>
                  <m:oMath xmlns:m="http://schemas.openxmlformats.org/officeDocument/2006/math">
                    <m:r>
                      <a:rPr lang="fr-FR" sz="1400" b="0" i="1" smtClean="0">
                        <a:solidFill>
                          <a:srgbClr val="FF0000"/>
                        </a:solidFill>
                        <a:latin typeface="Cambria Math" panose="02040503050406030204" pitchFamily="18" charset="0"/>
                      </a:rPr>
                      <m:t>𝑣</m:t>
                    </m:r>
                    <m:r>
                      <a:rPr lang="fr-FR" sz="1400" b="0" i="1" smtClean="0">
                        <a:solidFill>
                          <a:srgbClr val="FF0000"/>
                        </a:solidFill>
                        <a:latin typeface="Cambria Math" panose="02040503050406030204" pitchFamily="18" charset="0"/>
                      </a:rPr>
                      <m:t>=</m:t>
                    </m:r>
                    <m:sSub>
                      <m:sSubPr>
                        <m:ctrlPr>
                          <a:rPr lang="fr-FR" sz="1400" b="0" i="1" smtClean="0">
                            <a:solidFill>
                              <a:srgbClr val="FF0000"/>
                            </a:solidFill>
                            <a:latin typeface="Cambria Math" panose="02040503050406030204" pitchFamily="18" charset="0"/>
                          </a:rPr>
                        </m:ctrlPr>
                      </m:sSubPr>
                      <m:e>
                        <m:r>
                          <a:rPr lang="fr-FR" sz="1400" b="0" i="1" smtClean="0">
                            <a:solidFill>
                              <a:srgbClr val="FF0000"/>
                            </a:solidFill>
                            <a:latin typeface="Cambria Math" panose="02040503050406030204" pitchFamily="18" charset="0"/>
                          </a:rPr>
                          <m:t>𝐻</m:t>
                        </m:r>
                      </m:e>
                      <m:sub>
                        <m:r>
                          <a:rPr lang="fr-FR" sz="1400" b="0" i="1" smtClean="0">
                            <a:solidFill>
                              <a:srgbClr val="FF0000"/>
                            </a:solidFill>
                            <a:latin typeface="Cambria Math" panose="02040503050406030204" pitchFamily="18" charset="0"/>
                          </a:rPr>
                          <m:t>0</m:t>
                        </m:r>
                      </m:sub>
                    </m:sSub>
                    <m:r>
                      <a:rPr lang="fr-FR" sz="1400" b="0" i="1" smtClean="0">
                        <a:solidFill>
                          <a:srgbClr val="FF0000"/>
                        </a:solidFill>
                        <a:latin typeface="Cambria Math" panose="02040503050406030204" pitchFamily="18" charset="0"/>
                      </a:rPr>
                      <m:t>𝑑</m:t>
                    </m:r>
                  </m:oMath>
                </a14:m>
                <a:r>
                  <a:rPr lang="fr-FR" sz="1400" dirty="0"/>
                  <a:t>.</a:t>
                </a:r>
              </a:p>
              <a:p>
                <a:endParaRPr lang="fr-FR" sz="1400" dirty="0"/>
              </a:p>
              <a:p>
                <a:r>
                  <a:rPr lang="fr-FR" sz="1200" dirty="0"/>
                  <a:t>Ainsi, la galaxie d’Andromède est située à 2,5 millions d’années-lumière de la Voie Lactée : elles s’éloignent l’une de l’autre à </a:t>
                </a:r>
                <a14:m>
                  <m:oMath xmlns:m="http://schemas.openxmlformats.org/officeDocument/2006/math">
                    <m:r>
                      <a:rPr lang="fr-FR" sz="1200" b="0" i="1" dirty="0" smtClean="0">
                        <a:latin typeface="Cambria Math" panose="02040503050406030204" pitchFamily="18" charset="0"/>
                      </a:rPr>
                      <m:t>54 </m:t>
                    </m:r>
                    <m:r>
                      <a:rPr lang="fr-FR" sz="1200" b="0" i="1" dirty="0" smtClean="0">
                        <a:latin typeface="Cambria Math" panose="02040503050406030204" pitchFamily="18" charset="0"/>
                      </a:rPr>
                      <m:t>𝑘𝑚</m:t>
                    </m:r>
                    <m:r>
                      <a:rPr lang="fr-FR" sz="1200" b="0" i="1" dirty="0" smtClean="0">
                        <a:latin typeface="Cambria Math" panose="02040503050406030204" pitchFamily="18" charset="0"/>
                      </a:rPr>
                      <m:t>/</m:t>
                    </m:r>
                    <m:r>
                      <a:rPr lang="fr-FR" sz="1200" b="0" i="1" dirty="0" smtClean="0">
                        <a:latin typeface="Cambria Math" panose="02040503050406030204" pitchFamily="18" charset="0"/>
                      </a:rPr>
                      <m:t>𝑠</m:t>
                    </m:r>
                  </m:oMath>
                </a14:m>
                <a:r>
                  <a:rPr lang="fr-FR" sz="1200" dirty="0"/>
                  <a:t> ; vitesse qui se conjugue avec leur mouvement local (selon lequel elles se rapprochent) </a:t>
                </a:r>
              </a:p>
            </p:txBody>
          </p:sp>
        </mc:Choice>
        <mc:Fallback xmlns="">
          <p:sp>
            <p:nvSpPr>
              <p:cNvPr id="22" name="ZoneTexte 21">
                <a:extLst>
                  <a:ext uri="{FF2B5EF4-FFF2-40B4-BE49-F238E27FC236}">
                    <a16:creationId xmlns:a16="http://schemas.microsoft.com/office/drawing/2014/main" id="{58282F11-F25B-7ABD-501C-51AFBADA10FB}"/>
                  </a:ext>
                </a:extLst>
              </p:cNvPr>
              <p:cNvSpPr txBox="1">
                <a:spLocks noRot="1" noChangeAspect="1" noMove="1" noResize="1" noEditPoints="1" noAdjustHandles="1" noChangeArrowheads="1" noChangeShapeType="1" noTextEdit="1"/>
              </p:cNvSpPr>
              <p:nvPr/>
            </p:nvSpPr>
            <p:spPr>
              <a:xfrm>
                <a:off x="2510756" y="4179024"/>
                <a:ext cx="5918869" cy="1292662"/>
              </a:xfrm>
              <a:prstGeom prst="rect">
                <a:avLst/>
              </a:prstGeom>
              <a:blipFill>
                <a:blip r:embed="rId5"/>
                <a:stretch>
                  <a:fillRect l="-309" t="-943" b="-2830"/>
                </a:stretch>
              </a:blipFill>
            </p:spPr>
            <p:txBody>
              <a:bodyPr/>
              <a:lstStyle/>
              <a:p>
                <a:r>
                  <a:rPr lang="fr-FR">
                    <a:noFill/>
                  </a:rPr>
                  <a:t> </a:t>
                </a:r>
              </a:p>
            </p:txBody>
          </p:sp>
        </mc:Fallback>
      </mc:AlternateContent>
      <p:pic>
        <p:nvPicPr>
          <p:cNvPr id="26" name="Image 25">
            <a:extLst>
              <a:ext uri="{FF2B5EF4-FFF2-40B4-BE49-F238E27FC236}">
                <a16:creationId xmlns:a16="http://schemas.microsoft.com/office/drawing/2014/main" id="{0D948EF6-7AB5-4C72-9EFE-1A706476BF4B}"/>
              </a:ext>
            </a:extLst>
          </p:cNvPr>
          <p:cNvPicPr>
            <a:picLocks noChangeAspect="1"/>
          </p:cNvPicPr>
          <p:nvPr/>
        </p:nvPicPr>
        <p:blipFill>
          <a:blip r:embed="rId6"/>
          <a:stretch>
            <a:fillRect/>
          </a:stretch>
        </p:blipFill>
        <p:spPr>
          <a:xfrm>
            <a:off x="8467778" y="3865478"/>
            <a:ext cx="2466975" cy="1847850"/>
          </a:xfrm>
          <a:prstGeom prst="rect">
            <a:avLst/>
          </a:prstGeom>
        </p:spPr>
      </p:pic>
    </p:spTree>
    <p:extLst>
      <p:ext uri="{BB962C8B-B14F-4D97-AF65-F5344CB8AC3E}">
        <p14:creationId xmlns:p14="http://schemas.microsoft.com/office/powerpoint/2010/main" val="1525649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A38E1-A31E-D701-6C14-FEFCA5FECC24}"/>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8E88AFC-EE16-C372-4D6F-14CF7D48B0C4}"/>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C496F694-EAC7-37CE-048C-3046951353C8}"/>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0E7183C3-7A31-6271-36FB-5D9408819E6D}"/>
              </a:ext>
            </a:extLst>
          </p:cNvPr>
          <p:cNvSpPr>
            <a:spLocks noGrp="1"/>
          </p:cNvSpPr>
          <p:nvPr>
            <p:ph type="sldNum" sz="quarter" idx="12"/>
          </p:nvPr>
        </p:nvSpPr>
        <p:spPr/>
        <p:txBody>
          <a:bodyPr/>
          <a:lstStyle/>
          <a:p>
            <a:fld id="{28CF56FF-A9C7-48CE-B5A8-E2EC5C60375F}" type="slidenum">
              <a:rPr lang="en-GB" smtClean="0"/>
              <a:t>25</a:t>
            </a:fld>
            <a:endParaRPr lang="en-GB" dirty="0"/>
          </a:p>
        </p:txBody>
      </p:sp>
      <p:sp>
        <p:nvSpPr>
          <p:cNvPr id="10" name="ZoneTexte 9">
            <a:extLst>
              <a:ext uri="{FF2B5EF4-FFF2-40B4-BE49-F238E27FC236}">
                <a16:creationId xmlns:a16="http://schemas.microsoft.com/office/drawing/2014/main" id="{F90F9AD2-9C95-5303-4BF7-DD206986B513}"/>
              </a:ext>
            </a:extLst>
          </p:cNvPr>
          <p:cNvSpPr txBox="1"/>
          <p:nvPr/>
        </p:nvSpPr>
        <p:spPr>
          <a:xfrm>
            <a:off x="7973529" y="413510"/>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en équations (3)</a:t>
            </a:r>
          </a:p>
        </p:txBody>
      </p:sp>
      <p:grpSp>
        <p:nvGrpSpPr>
          <p:cNvPr id="29" name="Groupe 28">
            <a:extLst>
              <a:ext uri="{FF2B5EF4-FFF2-40B4-BE49-F238E27FC236}">
                <a16:creationId xmlns:a16="http://schemas.microsoft.com/office/drawing/2014/main" id="{552616DB-46FF-4573-8D80-1912A06EBC06}"/>
              </a:ext>
            </a:extLst>
          </p:cNvPr>
          <p:cNvGrpSpPr/>
          <p:nvPr/>
        </p:nvGrpSpPr>
        <p:grpSpPr>
          <a:xfrm>
            <a:off x="2814885" y="1199697"/>
            <a:ext cx="7013725" cy="2241553"/>
            <a:chOff x="2823014" y="1187446"/>
            <a:chExt cx="7013725" cy="2241553"/>
          </a:xfrm>
        </p:grpSpPr>
        <p:cxnSp>
          <p:nvCxnSpPr>
            <p:cNvPr id="11" name="Connecteur droit avec flèche 10">
              <a:extLst>
                <a:ext uri="{FF2B5EF4-FFF2-40B4-BE49-F238E27FC236}">
                  <a16:creationId xmlns:a16="http://schemas.microsoft.com/office/drawing/2014/main" id="{5F53D6CB-AF3D-2E3E-0009-8B4F35680933}"/>
                </a:ext>
              </a:extLst>
            </p:cNvPr>
            <p:cNvCxnSpPr>
              <a:cxnSpLocks/>
            </p:cNvCxnSpPr>
            <p:nvPr/>
          </p:nvCxnSpPr>
          <p:spPr>
            <a:xfrm flipV="1">
              <a:off x="4544631" y="2021477"/>
              <a:ext cx="850006" cy="586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D6A9ED7-7BF9-F559-7740-34DA9143EDE7}"/>
                </a:ext>
              </a:extLst>
            </p:cNvPr>
            <p:cNvCxnSpPr>
              <a:cxnSpLocks/>
            </p:cNvCxnSpPr>
            <p:nvPr/>
          </p:nvCxnSpPr>
          <p:spPr>
            <a:xfrm flipV="1">
              <a:off x="6071098" y="2177108"/>
              <a:ext cx="0" cy="367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C0BAAAE0-B964-41C6-9CDF-14881B7C444C}"/>
                </a:ext>
              </a:extLst>
            </p:cNvPr>
            <p:cNvCxnSpPr>
              <a:cxnSpLocks/>
            </p:cNvCxnSpPr>
            <p:nvPr/>
          </p:nvCxnSpPr>
          <p:spPr>
            <a:xfrm flipH="1" flipV="1">
              <a:off x="7210820" y="2080584"/>
              <a:ext cx="329749" cy="561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F0CFD413-BBB4-73DC-062B-73013B6CE1A8}"/>
                </a:ext>
              </a:extLst>
            </p:cNvPr>
            <p:cNvSpPr txBox="1"/>
            <p:nvPr/>
          </p:nvSpPr>
          <p:spPr>
            <a:xfrm>
              <a:off x="5110808" y="2544077"/>
              <a:ext cx="2163532" cy="830997"/>
            </a:xfrm>
            <a:prstGeom prst="rect">
              <a:avLst/>
            </a:prstGeom>
            <a:noFill/>
          </p:spPr>
          <p:txBody>
            <a:bodyPr wrap="square" rtlCol="0">
              <a:spAutoFit/>
            </a:bodyPr>
            <a:lstStyle/>
            <a:p>
              <a:r>
                <a:rPr lang="fr-FR" sz="1600" dirty="0"/>
                <a:t>Courbure </a:t>
              </a:r>
              <a:r>
                <a:rPr lang="fr-FR" sz="1600" dirty="0">
                  <a:solidFill>
                    <a:srgbClr val="0070C0"/>
                  </a:solidFill>
                </a:rPr>
                <a:t>moyenne</a:t>
              </a:r>
              <a:r>
                <a:rPr lang="fr-FR" sz="1600" dirty="0"/>
                <a:t> de l’univers </a:t>
              </a:r>
              <a:r>
                <a:rPr lang="fr-FR" sz="1400" dirty="0"/>
                <a:t>(C</a:t>
              </a:r>
              <a:r>
                <a:rPr lang="fr-FR" sz="1400" baseline="30000" dirty="0"/>
                <a:t>te</a:t>
              </a:r>
              <a:r>
                <a:rPr lang="fr-FR" sz="1400" dirty="0"/>
                <a:t> cosmologique</a:t>
              </a:r>
              <a:r>
                <a:rPr lang="fr-FR" sz="1600" dirty="0"/>
                <a:t>)</a:t>
              </a:r>
              <a:endParaRPr lang="en-GB" sz="1600" dirty="0"/>
            </a:p>
          </p:txBody>
        </p:sp>
        <p:sp>
          <p:nvSpPr>
            <p:cNvPr id="20" name="ZoneTexte 19">
              <a:extLst>
                <a:ext uri="{FF2B5EF4-FFF2-40B4-BE49-F238E27FC236}">
                  <a16:creationId xmlns:a16="http://schemas.microsoft.com/office/drawing/2014/main" id="{84174551-8161-CC31-E471-8621DF89ADB3}"/>
                </a:ext>
              </a:extLst>
            </p:cNvPr>
            <p:cNvSpPr txBox="1"/>
            <p:nvPr/>
          </p:nvSpPr>
          <p:spPr>
            <a:xfrm>
              <a:off x="2897127" y="2510310"/>
              <a:ext cx="2275672" cy="862535"/>
            </a:xfrm>
            <a:prstGeom prst="rect">
              <a:avLst/>
            </a:prstGeom>
            <a:noFill/>
          </p:spPr>
          <p:txBody>
            <a:bodyPr wrap="square" rtlCol="0">
              <a:spAutoFit/>
            </a:bodyPr>
            <a:lstStyle/>
            <a:p>
              <a:r>
                <a:rPr lang="fr-FR" sz="1600" dirty="0"/>
                <a:t>Taux d’expansion de l’univers (constante de Hubble)</a:t>
              </a:r>
            </a:p>
          </p:txBody>
        </p:sp>
        <p:sp>
          <p:nvSpPr>
            <p:cNvPr id="24" name="ZoneTexte 23">
              <a:extLst>
                <a:ext uri="{FF2B5EF4-FFF2-40B4-BE49-F238E27FC236}">
                  <a16:creationId xmlns:a16="http://schemas.microsoft.com/office/drawing/2014/main" id="{F5725150-ABED-65B6-4464-4DB8C22C97A4}"/>
                </a:ext>
              </a:extLst>
            </p:cNvPr>
            <p:cNvSpPr txBox="1"/>
            <p:nvPr/>
          </p:nvSpPr>
          <p:spPr>
            <a:xfrm>
              <a:off x="7210820" y="2645800"/>
              <a:ext cx="2369799" cy="606968"/>
            </a:xfrm>
            <a:prstGeom prst="rect">
              <a:avLst/>
            </a:prstGeom>
            <a:noFill/>
          </p:spPr>
          <p:txBody>
            <a:bodyPr wrap="square" rtlCol="0">
              <a:spAutoFit/>
            </a:bodyPr>
            <a:lstStyle/>
            <a:p>
              <a:r>
                <a:rPr lang="fr-FR" sz="1600" dirty="0"/>
                <a:t>Densité </a:t>
              </a:r>
              <a:r>
                <a:rPr lang="fr-FR" sz="1600" dirty="0">
                  <a:solidFill>
                    <a:srgbClr val="0070C0"/>
                  </a:solidFill>
                </a:rPr>
                <a:t>moyenne</a:t>
              </a:r>
            </a:p>
            <a:p>
              <a:r>
                <a:rPr lang="fr-FR" sz="1600" dirty="0"/>
                <a:t>d’énergie de l’univers</a:t>
              </a:r>
              <a:endParaRPr lang="en-GB" sz="1600" dirty="0"/>
            </a:p>
          </p:txBody>
        </p:sp>
        <p:sp>
          <p:nvSpPr>
            <p:cNvPr id="25" name="Rectangle 24">
              <a:extLst>
                <a:ext uri="{FF2B5EF4-FFF2-40B4-BE49-F238E27FC236}">
                  <a16:creationId xmlns:a16="http://schemas.microsoft.com/office/drawing/2014/main" id="{5FFDD5C2-DFBA-817C-F67C-8E5AB08356E8}"/>
                </a:ext>
              </a:extLst>
            </p:cNvPr>
            <p:cNvSpPr/>
            <p:nvPr/>
          </p:nvSpPr>
          <p:spPr>
            <a:xfrm>
              <a:off x="2823014" y="1187446"/>
              <a:ext cx="6757605" cy="2241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A42229C2-2B9A-2D70-442B-1DE2093AC214}"/>
                    </a:ext>
                  </a:extLst>
                </p:cNvPr>
                <p:cNvSpPr txBox="1"/>
                <p:nvPr/>
              </p:nvSpPr>
              <p:spPr>
                <a:xfrm>
                  <a:off x="3079134" y="1218771"/>
                  <a:ext cx="6757605" cy="925125"/>
                </a:xfrm>
                <a:prstGeom prst="rect">
                  <a:avLst/>
                </a:prstGeom>
                <a:noFill/>
              </p:spPr>
              <p:txBody>
                <a:bodyPr wrap="square" rtlCol="0">
                  <a:spAutoFit/>
                </a:bodyPr>
                <a:lstStyle/>
                <a:p>
                  <a:r>
                    <a:rPr lang="fr-FR" dirty="0"/>
                    <a:t>Équation d’Einstein </a:t>
                  </a:r>
                  <a:r>
                    <a:rPr lang="fr-FR" dirty="0">
                      <a:sym typeface="Wingdings" panose="05000000000000000000" pitchFamily="2" charset="2"/>
                    </a:rPr>
                    <a:t>  </a:t>
                  </a:r>
                  <a:r>
                    <a:rPr lang="fr-FR" dirty="0">
                      <a:solidFill>
                        <a:srgbClr val="0070C0"/>
                      </a:solidFill>
                    </a:rPr>
                    <a:t>Équation(s) de Friedmann </a:t>
                  </a:r>
                  <a:endParaRPr lang="fr-FR" dirty="0"/>
                </a:p>
                <a:p>
                  <a:pPr/>
                  <a14:m>
                    <m:oMathPara xmlns:m="http://schemas.openxmlformats.org/officeDocument/2006/math">
                      <m:oMathParaPr>
                        <m:jc m:val="centerGroup"/>
                      </m:oMathParaPr>
                      <m:oMath xmlns:m="http://schemas.openxmlformats.org/officeDocument/2006/math">
                        <m:sSup>
                          <m:sSupPr>
                            <m:ctrlPr>
                              <a:rPr lang="en-GB"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𝐻</m:t>
                            </m:r>
                          </m:e>
                          <m:sup>
                            <m:r>
                              <a:rPr lang="en-US" i="1">
                                <a:solidFill>
                                  <a:srgbClr val="FF0000"/>
                                </a:solidFill>
                                <a:latin typeface="Cambria Math" panose="02040503050406030204" pitchFamily="18" charset="0"/>
                              </a:rPr>
                              <m:t>2</m:t>
                            </m:r>
                          </m:sup>
                        </m:sSup>
                        <m:r>
                          <a:rPr lang="en-US" i="1">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𝐾</m:t>
                            </m:r>
                            <m:r>
                              <a:rPr lang="fr-FR" b="0" i="1" smtClean="0">
                                <a:solidFill>
                                  <a:srgbClr val="FF0000"/>
                                </a:solidFill>
                                <a:latin typeface="Cambria Math" panose="02040503050406030204" pitchFamily="18" charset="0"/>
                              </a:rPr>
                              <m:t> </m:t>
                            </m:r>
                            <m:sSup>
                              <m:sSupPr>
                                <m:ctrlPr>
                                  <a:rPr lang="fr-FR" b="0" i="1" smtClean="0">
                                    <a:solidFill>
                                      <a:srgbClr val="FF0000"/>
                                    </a:solidFill>
                                    <a:latin typeface="Cambria Math" panose="02040503050406030204" pitchFamily="18" charset="0"/>
                                  </a:rPr>
                                </m:ctrlPr>
                              </m:sSupPr>
                              <m:e>
                                <m:r>
                                  <a:rPr lang="fr-FR" b="0" i="1" smtClean="0">
                                    <a:solidFill>
                                      <a:srgbClr val="FF0000"/>
                                    </a:solidFill>
                                    <a:latin typeface="Cambria Math" panose="02040503050406030204" pitchFamily="18" charset="0"/>
                                  </a:rPr>
                                  <m:t>𝑐</m:t>
                                </m:r>
                              </m:e>
                              <m:sup>
                                <m:r>
                                  <a:rPr lang="fr-FR" b="0" i="1" smtClean="0">
                                    <a:solidFill>
                                      <a:srgbClr val="FF0000"/>
                                    </a:solidFill>
                                    <a:latin typeface="Cambria Math" panose="02040503050406030204" pitchFamily="18" charset="0"/>
                                  </a:rPr>
                                  <m:t>2</m:t>
                                </m:r>
                              </m:sup>
                            </m:sSup>
                          </m:num>
                          <m:den>
                            <m:sSup>
                              <m:sSupPr>
                                <m:ctrlPr>
                                  <a:rPr lang="en-GB"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𝑎</m:t>
                                </m:r>
                              </m:e>
                              <m:sup>
                                <m:r>
                                  <a:rPr lang="en-US" i="1">
                                    <a:solidFill>
                                      <a:srgbClr val="FF0000"/>
                                    </a:solidFill>
                                    <a:latin typeface="Cambria Math" panose="02040503050406030204" pitchFamily="18" charset="0"/>
                                  </a:rPr>
                                  <m:t>2</m:t>
                                </m:r>
                              </m:sup>
                            </m:sSup>
                          </m:den>
                        </m:f>
                        <m:r>
                          <a:rPr lang="en-US" i="1">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8</m:t>
                            </m:r>
                            <m:r>
                              <a:rPr lang="en-US" i="1">
                                <a:solidFill>
                                  <a:srgbClr val="FF0000"/>
                                </a:solidFill>
                                <a:latin typeface="Cambria Math" panose="02040503050406030204" pitchFamily="18" charset="0"/>
                              </a:rPr>
                              <m:t>𝜋</m:t>
                            </m:r>
                            <m:r>
                              <a:rPr lang="en-US" i="1">
                                <a:solidFill>
                                  <a:srgbClr val="FF0000"/>
                                </a:solidFill>
                                <a:latin typeface="Cambria Math" panose="02040503050406030204" pitchFamily="18" charset="0"/>
                              </a:rPr>
                              <m:t>𝐺</m:t>
                            </m:r>
                          </m:num>
                          <m:den>
                            <m:r>
                              <a:rPr lang="en-US" i="1">
                                <a:solidFill>
                                  <a:srgbClr val="FF0000"/>
                                </a:solidFill>
                                <a:latin typeface="Cambria Math" panose="02040503050406030204" pitchFamily="18" charset="0"/>
                              </a:rPr>
                              <m:t>3</m:t>
                            </m:r>
                          </m:den>
                        </m:f>
                        <m:r>
                          <a:rPr lang="en-US" i="1">
                            <a:solidFill>
                              <a:srgbClr val="FF0000"/>
                            </a:solidFill>
                            <a:latin typeface="Cambria Math" panose="02040503050406030204" pitchFamily="18" charset="0"/>
                          </a:rPr>
                          <m:t>𝜌</m:t>
                        </m:r>
                        <m:d>
                          <m:dPr>
                            <m:ctrlPr>
                              <a:rPr lang="en-GB"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oMath>
                    </m:oMathPara>
                  </a14:m>
                  <a:endParaRPr lang="fr-FR" dirty="0"/>
                </a:p>
              </p:txBody>
            </p:sp>
          </mc:Choice>
          <mc:Fallback xmlns="">
            <p:sp>
              <p:nvSpPr>
                <p:cNvPr id="26" name="ZoneTexte 25">
                  <a:extLst>
                    <a:ext uri="{FF2B5EF4-FFF2-40B4-BE49-F238E27FC236}">
                      <a16:creationId xmlns:a16="http://schemas.microsoft.com/office/drawing/2014/main" id="{A42229C2-2B9A-2D70-442B-1DE2093AC214}"/>
                    </a:ext>
                  </a:extLst>
                </p:cNvPr>
                <p:cNvSpPr txBox="1">
                  <a:spLocks noRot="1" noChangeAspect="1" noMove="1" noResize="1" noEditPoints="1" noAdjustHandles="1" noChangeArrowheads="1" noChangeShapeType="1" noTextEdit="1"/>
                </p:cNvSpPr>
                <p:nvPr/>
              </p:nvSpPr>
              <p:spPr>
                <a:xfrm>
                  <a:off x="3079134" y="1218771"/>
                  <a:ext cx="6757605" cy="925125"/>
                </a:xfrm>
                <a:prstGeom prst="rect">
                  <a:avLst/>
                </a:prstGeom>
                <a:blipFill>
                  <a:blip r:embed="rId2"/>
                  <a:stretch>
                    <a:fillRect l="-812" t="-4636"/>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A0117176-96DE-F279-E4B6-6D25381D7CEC}"/>
                  </a:ext>
                </a:extLst>
              </p:cNvPr>
              <p:cNvSpPr txBox="1"/>
              <p:nvPr/>
            </p:nvSpPr>
            <p:spPr>
              <a:xfrm>
                <a:off x="2510756" y="4049815"/>
                <a:ext cx="7621984" cy="1707647"/>
              </a:xfrm>
              <a:prstGeom prst="rect">
                <a:avLst/>
              </a:prstGeom>
              <a:noFill/>
            </p:spPr>
            <p:txBody>
              <a:bodyPr wrap="square" rtlCol="0">
                <a:spAutoFit/>
              </a:bodyPr>
              <a:lstStyle/>
              <a:p>
                <a:r>
                  <a:rPr lang="fr-FR" sz="1200" dirty="0"/>
                  <a:t>Cas particuliers :</a:t>
                </a:r>
              </a:p>
              <a:p>
                <a:pPr marL="285750" indent="-285750">
                  <a:buFont typeface="Arial" panose="020B0604020202020204" pitchFamily="34" charset="0"/>
                  <a:buChar char="•"/>
                </a:pPr>
                <a:r>
                  <a:rPr lang="fr-FR" sz="1200" dirty="0"/>
                  <a:t>Énergie noire(ni matière, ni radiation)	</a:t>
                </a:r>
                <a:r>
                  <a:rPr lang="fr-FR" sz="1200" b="0" dirty="0">
                    <a:ea typeface="Cambria Math" panose="02040503050406030204" pitchFamily="18" charset="0"/>
                  </a:rPr>
                  <a:t> </a:t>
                </a:r>
                <a14:m>
                  <m:oMath xmlns:m="http://schemas.openxmlformats.org/officeDocument/2006/math">
                    <m:f>
                      <m:fPr>
                        <m:ctrlPr>
                          <a:rPr lang="fr-FR" sz="1200" b="0" i="1" smtClean="0">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𝑎</m:t>
                        </m:r>
                        <m:d>
                          <m:dPr>
                            <m:ctrlPr>
                              <a:rPr lang="fr-FR" sz="1200" i="1">
                                <a:latin typeface="Cambria Math" panose="02040503050406030204" pitchFamily="18" charset="0"/>
                                <a:ea typeface="Cambria Math" panose="02040503050406030204" pitchFamily="18" charset="0"/>
                              </a:rPr>
                            </m:ctrlPr>
                          </m:dPr>
                          <m:e>
                            <m:r>
                              <a:rPr lang="fr-FR" sz="1200" i="1">
                                <a:latin typeface="Cambria Math" panose="02040503050406030204" pitchFamily="18" charset="0"/>
                                <a:ea typeface="Cambria Math" panose="02040503050406030204" pitchFamily="18" charset="0"/>
                              </a:rPr>
                              <m:t>𝑡</m:t>
                            </m:r>
                          </m:e>
                        </m:d>
                      </m:num>
                      <m:den>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𝑎</m:t>
                            </m:r>
                          </m:e>
                          <m:sub>
                            <m:r>
                              <a:rPr lang="fr-FR" sz="1200" b="0" i="1" smtClean="0">
                                <a:latin typeface="Cambria Math" panose="02040503050406030204" pitchFamily="18" charset="0"/>
                                <a:ea typeface="Cambria Math" panose="02040503050406030204" pitchFamily="18" charset="0"/>
                              </a:rPr>
                              <m:t>0</m:t>
                            </m:r>
                          </m:sub>
                        </m:sSub>
                      </m:den>
                    </m:f>
                    <m:r>
                      <a:rPr lang="fr-FR" sz="1200" i="1">
                        <a:latin typeface="Cambria Math" panose="02040503050406030204" pitchFamily="18" charset="0"/>
                        <a:ea typeface="Cambria Math" panose="02040503050406030204" pitchFamily="18" charset="0"/>
                      </a:rPr>
                      <m:t>≃</m:t>
                    </m:r>
                    <m:sSup>
                      <m:sSupPr>
                        <m:ctrlPr>
                          <a:rPr lang="fr-FR" sz="1200" i="1" smtClean="0">
                            <a:latin typeface="Cambria Math" panose="02040503050406030204" pitchFamily="18" charset="0"/>
                            <a:ea typeface="Cambria Math" panose="02040503050406030204" pitchFamily="18" charset="0"/>
                          </a:rPr>
                        </m:ctrlPr>
                      </m:sSupPr>
                      <m:e>
                        <m:r>
                          <a:rPr lang="fr-FR" sz="1200" b="0" i="1" smtClean="0">
                            <a:latin typeface="Cambria Math" panose="02040503050406030204" pitchFamily="18" charset="0"/>
                            <a:ea typeface="Cambria Math" panose="02040503050406030204" pitchFamily="18" charset="0"/>
                          </a:rPr>
                          <m:t>𝑒</m:t>
                        </m:r>
                      </m:e>
                      <m:sup>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𝐻</m:t>
                            </m:r>
                          </m:e>
                          <m:sub>
                            <m:r>
                              <a:rPr lang="fr-FR" sz="1200" b="0" i="1" smtClean="0">
                                <a:latin typeface="Cambria Math" panose="02040503050406030204" pitchFamily="18" charset="0"/>
                                <a:ea typeface="Cambria Math" panose="02040503050406030204" pitchFamily="18" charset="0"/>
                              </a:rPr>
                              <m:t>0</m:t>
                            </m:r>
                          </m:sub>
                        </m:sSub>
                        <m:d>
                          <m:dPr>
                            <m:ctrlPr>
                              <a:rPr lang="fr-FR" sz="1200" b="0" i="1" smtClean="0">
                                <a:latin typeface="Cambria Math" panose="02040503050406030204" pitchFamily="18" charset="0"/>
                                <a:ea typeface="Cambria Math" panose="02040503050406030204" pitchFamily="18" charset="0"/>
                              </a:rPr>
                            </m:ctrlPr>
                          </m:dPr>
                          <m:e>
                            <m:r>
                              <a:rPr lang="fr-FR" sz="1200" b="0" i="1" smtClean="0">
                                <a:latin typeface="Cambria Math" panose="02040503050406030204" pitchFamily="18" charset="0"/>
                                <a:ea typeface="Cambria Math" panose="02040503050406030204" pitchFamily="18" charset="0"/>
                              </a:rPr>
                              <m:t>𝑡</m:t>
                            </m:r>
                            <m:r>
                              <a:rPr lang="fr-FR" sz="1200" b="0" i="1" smtClean="0">
                                <a:latin typeface="Cambria Math" panose="02040503050406030204" pitchFamily="18" charset="0"/>
                                <a:ea typeface="Cambria Math" panose="02040503050406030204" pitchFamily="18" charset="0"/>
                              </a:rPr>
                              <m:t>−</m:t>
                            </m:r>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𝑡</m:t>
                                </m:r>
                              </m:e>
                              <m:sub>
                                <m:r>
                                  <a:rPr lang="fr-FR" sz="1200" b="0" i="1" smtClean="0">
                                    <a:latin typeface="Cambria Math" panose="02040503050406030204" pitchFamily="18" charset="0"/>
                                    <a:ea typeface="Cambria Math" panose="02040503050406030204" pitchFamily="18" charset="0"/>
                                  </a:rPr>
                                  <m:t>0</m:t>
                                </m:r>
                              </m:sub>
                            </m:sSub>
                          </m:e>
                        </m:d>
                        <m:r>
                          <a:rPr lang="fr-FR" sz="1200" b="0" i="1" smtClean="0">
                            <a:latin typeface="Cambria Math" panose="02040503050406030204" pitchFamily="18" charset="0"/>
                            <a:ea typeface="Cambria Math" panose="02040503050406030204" pitchFamily="18" charset="0"/>
                          </a:rPr>
                          <m:t> </m:t>
                        </m:r>
                      </m:sup>
                    </m:sSup>
                    <m:r>
                      <a:rPr lang="fr-FR" sz="1200" b="0" i="1" smtClean="0">
                        <a:latin typeface="Cambria Math" panose="02040503050406030204" pitchFamily="18" charset="0"/>
                        <a:ea typeface="Cambria Math" panose="02040503050406030204" pitchFamily="18" charset="0"/>
                      </a:rPr>
                      <m:t> </m:t>
                    </m:r>
                  </m:oMath>
                </a14:m>
                <a:r>
                  <a:rPr lang="fr-FR" sz="1200" dirty="0"/>
                  <a:t>	</a:t>
                </a:r>
              </a:p>
              <a:p>
                <a:pPr marL="285750" indent="-285750">
                  <a:buFont typeface="Arial" panose="020B0604020202020204" pitchFamily="34" charset="0"/>
                  <a:buChar char="•"/>
                </a:pPr>
                <a:r>
                  <a:rPr lang="fr-FR" sz="1200" dirty="0"/>
                  <a:t>Univers de poussière	(matière)		</a:t>
                </a:r>
                <a:r>
                  <a:rPr lang="fr-FR" sz="1200" b="0" dirty="0">
                    <a:ea typeface="Cambria Math" panose="02040503050406030204" pitchFamily="18" charset="0"/>
                  </a:rPr>
                  <a:t> </a:t>
                </a:r>
                <a14:m>
                  <m:oMath xmlns:m="http://schemas.openxmlformats.org/officeDocument/2006/math">
                    <m:f>
                      <m:fPr>
                        <m:ctrlPr>
                          <a:rPr lang="fr-FR" sz="1200" b="0" i="1" smtClean="0">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𝑎</m:t>
                        </m:r>
                        <m:d>
                          <m:dPr>
                            <m:ctrlPr>
                              <a:rPr lang="fr-FR" sz="1200" i="1">
                                <a:latin typeface="Cambria Math" panose="02040503050406030204" pitchFamily="18" charset="0"/>
                                <a:ea typeface="Cambria Math" panose="02040503050406030204" pitchFamily="18" charset="0"/>
                              </a:rPr>
                            </m:ctrlPr>
                          </m:dPr>
                          <m:e>
                            <m:r>
                              <a:rPr lang="fr-FR" sz="1200" i="1">
                                <a:latin typeface="Cambria Math" panose="02040503050406030204" pitchFamily="18" charset="0"/>
                                <a:ea typeface="Cambria Math" panose="02040503050406030204" pitchFamily="18" charset="0"/>
                              </a:rPr>
                              <m:t>𝑡</m:t>
                            </m:r>
                          </m:e>
                        </m:d>
                      </m:num>
                      <m:den>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𝑎</m:t>
                            </m:r>
                          </m:e>
                          <m:sub>
                            <m:r>
                              <a:rPr lang="fr-FR" sz="1200" b="0" i="1" smtClean="0">
                                <a:latin typeface="Cambria Math" panose="02040503050406030204" pitchFamily="18" charset="0"/>
                                <a:ea typeface="Cambria Math" panose="02040503050406030204" pitchFamily="18" charset="0"/>
                              </a:rPr>
                              <m:t>0</m:t>
                            </m:r>
                          </m:sub>
                        </m:sSub>
                      </m:den>
                    </m:f>
                    <m:r>
                      <a:rPr lang="fr-FR" sz="1200" i="1">
                        <a:latin typeface="Cambria Math" panose="02040503050406030204" pitchFamily="18" charset="0"/>
                        <a:ea typeface="Cambria Math" panose="02040503050406030204" pitchFamily="18" charset="0"/>
                      </a:rPr>
                      <m:t>≃</m:t>
                    </m:r>
                    <m:sSup>
                      <m:sSupPr>
                        <m:ctrlPr>
                          <a:rPr lang="fr-FR" sz="1200" b="0" i="1" smtClean="0">
                            <a:latin typeface="Cambria Math" panose="02040503050406030204" pitchFamily="18" charset="0"/>
                            <a:ea typeface="Cambria Math" panose="02040503050406030204" pitchFamily="18" charset="0"/>
                          </a:rPr>
                        </m:ctrlPr>
                      </m:sSupPr>
                      <m:e>
                        <m:d>
                          <m:dPr>
                            <m:ctrlPr>
                              <a:rPr lang="fr-FR" sz="1200" i="1" smtClean="0">
                                <a:latin typeface="Cambria Math" panose="02040503050406030204" pitchFamily="18" charset="0"/>
                                <a:ea typeface="Cambria Math" panose="02040503050406030204" pitchFamily="18" charset="0"/>
                              </a:rPr>
                            </m:ctrlPr>
                          </m:dPr>
                          <m:e>
                            <m:f>
                              <m:fPr>
                                <m:ctrlPr>
                                  <a:rPr lang="fr-FR" sz="1200" i="1" smtClean="0">
                                    <a:latin typeface="Cambria Math" panose="02040503050406030204" pitchFamily="18" charset="0"/>
                                    <a:ea typeface="Cambria Math" panose="02040503050406030204" pitchFamily="18" charset="0"/>
                                  </a:rPr>
                                </m:ctrlPr>
                              </m:fPr>
                              <m:num>
                                <m:r>
                                  <a:rPr lang="fr-FR" sz="1200" b="0" i="1" smtClean="0">
                                    <a:latin typeface="Cambria Math" panose="02040503050406030204" pitchFamily="18" charset="0"/>
                                    <a:ea typeface="Cambria Math" panose="02040503050406030204" pitchFamily="18" charset="0"/>
                                  </a:rPr>
                                  <m:t>𝑡</m:t>
                                </m:r>
                              </m:num>
                              <m:den>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𝑡</m:t>
                                    </m:r>
                                  </m:e>
                                  <m:sub>
                                    <m:r>
                                      <a:rPr lang="fr-FR" sz="1200" b="0" i="1" smtClean="0">
                                        <a:latin typeface="Cambria Math" panose="02040503050406030204" pitchFamily="18" charset="0"/>
                                        <a:ea typeface="Cambria Math" panose="02040503050406030204" pitchFamily="18" charset="0"/>
                                      </a:rPr>
                                      <m:t>0</m:t>
                                    </m:r>
                                  </m:sub>
                                </m:sSub>
                              </m:den>
                            </m:f>
                          </m:e>
                        </m:d>
                      </m:e>
                      <m:sup>
                        <m:f>
                          <m:fPr>
                            <m:ctrlPr>
                              <a:rPr lang="fr-FR" sz="1200" b="0" i="1" smtClean="0">
                                <a:latin typeface="Cambria Math" panose="02040503050406030204" pitchFamily="18" charset="0"/>
                                <a:ea typeface="Cambria Math" panose="02040503050406030204" pitchFamily="18" charset="0"/>
                              </a:rPr>
                            </m:ctrlPr>
                          </m:fPr>
                          <m:num>
                            <m:r>
                              <a:rPr lang="fr-FR" sz="1200" b="0" i="1" smtClean="0">
                                <a:latin typeface="Cambria Math" panose="02040503050406030204" pitchFamily="18" charset="0"/>
                                <a:ea typeface="Cambria Math" panose="02040503050406030204" pitchFamily="18" charset="0"/>
                              </a:rPr>
                              <m:t>2</m:t>
                            </m:r>
                          </m:num>
                          <m:den>
                            <m:r>
                              <a:rPr lang="fr-FR" sz="1200" b="0" i="1" smtClean="0">
                                <a:latin typeface="Cambria Math" panose="02040503050406030204" pitchFamily="18" charset="0"/>
                                <a:ea typeface="Cambria Math" panose="02040503050406030204" pitchFamily="18" charset="0"/>
                              </a:rPr>
                              <m:t>3</m:t>
                            </m:r>
                          </m:den>
                        </m:f>
                      </m:sup>
                    </m:sSup>
                  </m:oMath>
                </a14:m>
                <a:endParaRPr lang="fr-FR" sz="1200" dirty="0"/>
              </a:p>
              <a:p>
                <a:pPr marL="285750" indent="-285750">
                  <a:buFont typeface="Arial" panose="020B0604020202020204" pitchFamily="34" charset="0"/>
                  <a:buChar char="•"/>
                </a:pPr>
                <a:r>
                  <a:rPr lang="fr-FR" sz="1200" dirty="0"/>
                  <a:t>Univers de radiations			</a:t>
                </a:r>
                <a:r>
                  <a:rPr lang="fr-FR" sz="1200" b="0" dirty="0">
                    <a:ea typeface="Cambria Math" panose="02040503050406030204" pitchFamily="18" charset="0"/>
                  </a:rPr>
                  <a:t> </a:t>
                </a:r>
                <a14:m>
                  <m:oMath xmlns:m="http://schemas.openxmlformats.org/officeDocument/2006/math">
                    <m:f>
                      <m:fPr>
                        <m:ctrlPr>
                          <a:rPr lang="fr-FR" sz="1200" b="0" i="1" smtClean="0">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𝑎</m:t>
                        </m:r>
                        <m:d>
                          <m:dPr>
                            <m:ctrlPr>
                              <a:rPr lang="fr-FR" sz="1200" i="1">
                                <a:latin typeface="Cambria Math" panose="02040503050406030204" pitchFamily="18" charset="0"/>
                                <a:ea typeface="Cambria Math" panose="02040503050406030204" pitchFamily="18" charset="0"/>
                              </a:rPr>
                            </m:ctrlPr>
                          </m:dPr>
                          <m:e>
                            <m:r>
                              <a:rPr lang="fr-FR" sz="1200" i="1">
                                <a:latin typeface="Cambria Math" panose="02040503050406030204" pitchFamily="18" charset="0"/>
                                <a:ea typeface="Cambria Math" panose="02040503050406030204" pitchFamily="18" charset="0"/>
                              </a:rPr>
                              <m:t>𝑡</m:t>
                            </m:r>
                          </m:e>
                        </m:d>
                      </m:num>
                      <m:den>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𝑎</m:t>
                            </m:r>
                          </m:e>
                          <m:sub>
                            <m:r>
                              <a:rPr lang="fr-FR" sz="1200" b="0" i="1" smtClean="0">
                                <a:latin typeface="Cambria Math" panose="02040503050406030204" pitchFamily="18" charset="0"/>
                                <a:ea typeface="Cambria Math" panose="02040503050406030204" pitchFamily="18" charset="0"/>
                              </a:rPr>
                              <m:t>0</m:t>
                            </m:r>
                          </m:sub>
                        </m:sSub>
                      </m:den>
                    </m:f>
                    <m:r>
                      <a:rPr lang="fr-FR" sz="1200" i="1">
                        <a:latin typeface="Cambria Math" panose="02040503050406030204" pitchFamily="18" charset="0"/>
                        <a:ea typeface="Cambria Math" panose="02040503050406030204" pitchFamily="18" charset="0"/>
                      </a:rPr>
                      <m:t>≃</m:t>
                    </m:r>
                    <m:sSup>
                      <m:sSupPr>
                        <m:ctrlPr>
                          <a:rPr lang="fr-FR" sz="1200" i="1">
                            <a:latin typeface="Cambria Math" panose="02040503050406030204" pitchFamily="18" charset="0"/>
                            <a:ea typeface="Cambria Math" panose="02040503050406030204" pitchFamily="18" charset="0"/>
                          </a:rPr>
                        </m:ctrlPr>
                      </m:sSupPr>
                      <m:e>
                        <m:d>
                          <m:dPr>
                            <m:ctrlPr>
                              <a:rPr lang="fr-FR" sz="1200" i="1">
                                <a:latin typeface="Cambria Math" panose="02040503050406030204" pitchFamily="18" charset="0"/>
                                <a:ea typeface="Cambria Math" panose="02040503050406030204" pitchFamily="18" charset="0"/>
                              </a:rPr>
                            </m:ctrlPr>
                          </m:dPr>
                          <m:e>
                            <m:f>
                              <m:fPr>
                                <m:ctrlPr>
                                  <a:rPr lang="fr-FR" sz="1200" i="1">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𝑡</m:t>
                                </m:r>
                              </m:num>
                              <m:den>
                                <m:sSub>
                                  <m:sSubPr>
                                    <m:ctrlPr>
                                      <a:rPr lang="fr-FR" sz="1200" i="1">
                                        <a:latin typeface="Cambria Math" panose="02040503050406030204" pitchFamily="18" charset="0"/>
                                        <a:ea typeface="Cambria Math" panose="02040503050406030204" pitchFamily="18" charset="0"/>
                                      </a:rPr>
                                    </m:ctrlPr>
                                  </m:sSubPr>
                                  <m:e>
                                    <m:r>
                                      <a:rPr lang="fr-FR" sz="1200" i="1">
                                        <a:latin typeface="Cambria Math" panose="02040503050406030204" pitchFamily="18" charset="0"/>
                                        <a:ea typeface="Cambria Math" panose="02040503050406030204" pitchFamily="18" charset="0"/>
                                      </a:rPr>
                                      <m:t>𝑡</m:t>
                                    </m:r>
                                  </m:e>
                                  <m:sub>
                                    <m:r>
                                      <a:rPr lang="fr-FR" sz="1200" i="1">
                                        <a:latin typeface="Cambria Math" panose="02040503050406030204" pitchFamily="18" charset="0"/>
                                        <a:ea typeface="Cambria Math" panose="02040503050406030204" pitchFamily="18" charset="0"/>
                                      </a:rPr>
                                      <m:t>0</m:t>
                                    </m:r>
                                  </m:sub>
                                </m:sSub>
                              </m:den>
                            </m:f>
                          </m:e>
                        </m:d>
                      </m:e>
                      <m:sup>
                        <m:f>
                          <m:fPr>
                            <m:ctrlPr>
                              <a:rPr lang="fr-FR" sz="1200" i="1">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1</m:t>
                            </m:r>
                          </m:num>
                          <m:den>
                            <m:r>
                              <a:rPr lang="fr-FR" sz="1200" b="0" i="1" smtClean="0">
                                <a:latin typeface="Cambria Math" panose="02040503050406030204" pitchFamily="18" charset="0"/>
                                <a:ea typeface="Cambria Math" panose="02040503050406030204" pitchFamily="18" charset="0"/>
                              </a:rPr>
                              <m:t>2</m:t>
                            </m:r>
                          </m:den>
                        </m:f>
                      </m:sup>
                    </m:sSup>
                  </m:oMath>
                </a14:m>
                <a:endParaRPr lang="fr-FR" sz="1200" dirty="0"/>
              </a:p>
              <a:p>
                <a:r>
                  <a:rPr lang="fr-FR" sz="1200" dirty="0"/>
                  <a:t>Suivant les différents stades de l’évolution de l’Univers, la « constante » de Hubble a évolué ; actuellement elle semble dominée par l’énergie noire. </a:t>
                </a:r>
                <a:r>
                  <a:rPr lang="fr-FR" sz="1050" dirty="0"/>
                  <a:t>(Wikipédia)</a:t>
                </a:r>
                <a:endParaRPr lang="fr-FR" sz="1200" dirty="0"/>
              </a:p>
            </p:txBody>
          </p:sp>
        </mc:Choice>
        <mc:Fallback xmlns="">
          <p:sp>
            <p:nvSpPr>
              <p:cNvPr id="28" name="ZoneTexte 27">
                <a:extLst>
                  <a:ext uri="{FF2B5EF4-FFF2-40B4-BE49-F238E27FC236}">
                    <a16:creationId xmlns:a16="http://schemas.microsoft.com/office/drawing/2014/main" id="{A0117176-96DE-F279-E4B6-6D25381D7CEC}"/>
                  </a:ext>
                </a:extLst>
              </p:cNvPr>
              <p:cNvSpPr txBox="1">
                <a:spLocks noRot="1" noChangeAspect="1" noMove="1" noResize="1" noEditPoints="1" noAdjustHandles="1" noChangeArrowheads="1" noChangeShapeType="1" noTextEdit="1"/>
              </p:cNvSpPr>
              <p:nvPr/>
            </p:nvSpPr>
            <p:spPr>
              <a:xfrm>
                <a:off x="2510756" y="4049815"/>
                <a:ext cx="7621984" cy="1707647"/>
              </a:xfrm>
              <a:prstGeom prst="rect">
                <a:avLst/>
              </a:prstGeom>
              <a:blipFill>
                <a:blip r:embed="rId3"/>
                <a:stretch>
                  <a:fillRect l="-80" b="-2143"/>
                </a:stretch>
              </a:blipFill>
            </p:spPr>
            <p:txBody>
              <a:bodyPr/>
              <a:lstStyle/>
              <a:p>
                <a:r>
                  <a:rPr lang="fr-FR">
                    <a:noFill/>
                  </a:rPr>
                  <a:t> </a:t>
                </a:r>
              </a:p>
            </p:txBody>
          </p:sp>
        </mc:Fallback>
      </mc:AlternateContent>
    </p:spTree>
    <p:extLst>
      <p:ext uri="{BB962C8B-B14F-4D97-AF65-F5344CB8AC3E}">
        <p14:creationId xmlns:p14="http://schemas.microsoft.com/office/powerpoint/2010/main" val="3086989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0641C-8AF0-66C8-A36B-EFE76A07C143}"/>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DC55D33-721B-A0AA-6411-0D2650AF032F}"/>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5BD50015-C083-CA8C-2867-F1D8B3F27455}"/>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7F4C91CA-C708-CC95-8026-E8990AEC3D05}"/>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26</a:t>
            </a:fld>
            <a:endParaRPr lang="en-GB" dirty="0">
              <a:latin typeface="Century Gothic" panose="020B0502020202020204"/>
            </a:endParaRPr>
          </a:p>
        </p:txBody>
      </p:sp>
      <p:sp>
        <p:nvSpPr>
          <p:cNvPr id="5" name="ZoneTexte 4">
            <a:extLst>
              <a:ext uri="{FF2B5EF4-FFF2-40B4-BE49-F238E27FC236}">
                <a16:creationId xmlns:a16="http://schemas.microsoft.com/office/drawing/2014/main" id="{7851C5AF-0E1F-1391-4513-F977E60C797C}"/>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9DCBA775-F0D1-39CD-336E-1345306AAD47}"/>
              </a:ext>
            </a:extLst>
          </p:cNvPr>
          <p:cNvSpPr txBox="1"/>
          <p:nvPr/>
        </p:nvSpPr>
        <p:spPr>
          <a:xfrm>
            <a:off x="2327717" y="1572377"/>
            <a:ext cx="8609846" cy="1661993"/>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400" dirty="0">
                <a:solidFill>
                  <a:srgbClr val="002060"/>
                </a:solidFill>
              </a:rPr>
              <a:t>Avec l’hypothèse de l’uniformité et de l’isotropie cosmologique, il est possible de déduire de l’équation d’Einstein, l’équation d’état de l’Univers reliant sa densité, sa courbure moyenne et son taux d’expansion </a:t>
            </a:r>
          </a:p>
        </p:txBody>
      </p:sp>
    </p:spTree>
    <p:extLst>
      <p:ext uri="{BB962C8B-B14F-4D97-AF65-F5344CB8AC3E}">
        <p14:creationId xmlns:p14="http://schemas.microsoft.com/office/powerpoint/2010/main" val="351808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27</a:t>
            </a:fld>
            <a:endParaRPr lang="en-GB" dirty="0"/>
          </a:p>
        </p:txBody>
      </p:sp>
      <p:sp>
        <p:nvSpPr>
          <p:cNvPr id="10" name="Rectangle 9"/>
          <p:cNvSpPr/>
          <p:nvPr/>
        </p:nvSpPr>
        <p:spPr>
          <a:xfrm>
            <a:off x="7115821" y="1757523"/>
            <a:ext cx="3765553" cy="923330"/>
          </a:xfrm>
          <a:prstGeom prst="rect">
            <a:avLst/>
          </a:prstGeom>
        </p:spPr>
        <p:txBody>
          <a:bodyPr wrap="square">
            <a:spAutoFit/>
          </a:bodyPr>
          <a:lstStyle/>
          <a:p>
            <a:r>
              <a:rPr lang="fr-FR" sz="1600" dirty="0">
                <a:solidFill>
                  <a:srgbClr val="0070C0"/>
                </a:solidFill>
              </a:rPr>
              <a:t>Une expansion de l’espace-temps </a:t>
            </a:r>
            <a:r>
              <a:rPr lang="fr-FR" sz="1600" dirty="0">
                <a:solidFill>
                  <a:srgbClr val="FF0000"/>
                </a:solidFill>
              </a:rPr>
              <a:t>c’est la métrique qui change</a:t>
            </a:r>
          </a:p>
          <a:p>
            <a:r>
              <a:rPr lang="fr-FR" sz="1100" dirty="0"/>
              <a:t>(Big bang à 2 dimensions : image d’un ballon que l’on gonfle)</a:t>
            </a:r>
            <a:endParaRPr lang="en-GB" sz="1100" dirty="0"/>
          </a:p>
        </p:txBody>
      </p:sp>
      <p:sp>
        <p:nvSpPr>
          <p:cNvPr id="11" name="ZoneTexte 10">
            <a:extLst>
              <a:ext uri="{FF2B5EF4-FFF2-40B4-BE49-F238E27FC236}">
                <a16:creationId xmlns:a16="http://schemas.microsoft.com/office/drawing/2014/main" id="{50DF6594-FBDC-4F40-9291-F771A7B979FC}"/>
              </a:ext>
            </a:extLst>
          </p:cNvPr>
          <p:cNvSpPr txBox="1"/>
          <p:nvPr/>
        </p:nvSpPr>
        <p:spPr>
          <a:xfrm>
            <a:off x="6844238" y="5477700"/>
            <a:ext cx="3761386" cy="523220"/>
          </a:xfrm>
          <a:prstGeom prst="rect">
            <a:avLst/>
          </a:prstGeom>
          <a:noFill/>
        </p:spPr>
        <p:txBody>
          <a:bodyPr wrap="square" rtlCol="0">
            <a:spAutoFit/>
          </a:bodyPr>
          <a:lstStyle/>
          <a:p>
            <a:r>
              <a:rPr lang="fr-FR" sz="1400" dirty="0">
                <a:solidFill>
                  <a:srgbClr val="0070C0"/>
                </a:solidFill>
              </a:rPr>
              <a:t>Voir aussi la </a:t>
            </a:r>
            <a:r>
              <a:rPr lang="fr-FR" sz="1400" dirty="0">
                <a:solidFill>
                  <a:srgbClr val="0070C0"/>
                </a:solidFill>
                <a:hlinkClick r:id="rId2"/>
              </a:rPr>
              <a:t>vidéo</a:t>
            </a:r>
            <a:r>
              <a:rPr lang="fr-FR" sz="1400" dirty="0">
                <a:solidFill>
                  <a:srgbClr val="0070C0"/>
                </a:solidFill>
              </a:rPr>
              <a:t> du CEA sur l’histoire de l’Univers</a:t>
            </a:r>
            <a:endParaRPr lang="en-GB" sz="1400" dirty="0">
              <a:solidFill>
                <a:srgbClr val="0070C0"/>
              </a:solidFill>
            </a:endParaRPr>
          </a:p>
        </p:txBody>
      </p:sp>
      <p:pic>
        <p:nvPicPr>
          <p:cNvPr id="8" name="Image 7">
            <a:extLst>
              <a:ext uri="{FF2B5EF4-FFF2-40B4-BE49-F238E27FC236}">
                <a16:creationId xmlns:a16="http://schemas.microsoft.com/office/drawing/2014/main" id="{183A5117-4947-4B94-97E9-8B0190182E80}"/>
              </a:ext>
            </a:extLst>
          </p:cNvPr>
          <p:cNvPicPr>
            <a:picLocks noChangeAspect="1"/>
          </p:cNvPicPr>
          <p:nvPr/>
        </p:nvPicPr>
        <p:blipFill>
          <a:blip r:embed="rId3"/>
          <a:stretch>
            <a:fillRect/>
          </a:stretch>
        </p:blipFill>
        <p:spPr>
          <a:xfrm>
            <a:off x="2591721" y="1942754"/>
            <a:ext cx="3914367" cy="2970927"/>
          </a:xfrm>
          <a:prstGeom prst="rect">
            <a:avLst/>
          </a:prstGeom>
        </p:spPr>
      </p:pic>
      <p:sp>
        <p:nvSpPr>
          <p:cNvPr id="6" name="ZoneTexte 5">
            <a:extLst>
              <a:ext uri="{FF2B5EF4-FFF2-40B4-BE49-F238E27FC236}">
                <a16:creationId xmlns:a16="http://schemas.microsoft.com/office/drawing/2014/main" id="{F0C33182-C0E8-8E3E-292A-289C23A847C1}"/>
              </a:ext>
            </a:extLst>
          </p:cNvPr>
          <p:cNvSpPr txBox="1"/>
          <p:nvPr/>
        </p:nvSpPr>
        <p:spPr>
          <a:xfrm>
            <a:off x="7991475" y="332178"/>
            <a:ext cx="2943278"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a une histoire</a:t>
            </a:r>
          </a:p>
        </p:txBody>
      </p:sp>
      <p:sp>
        <p:nvSpPr>
          <p:cNvPr id="7" name="ZoneTexte 6">
            <a:extLst>
              <a:ext uri="{FF2B5EF4-FFF2-40B4-BE49-F238E27FC236}">
                <a16:creationId xmlns:a16="http://schemas.microsoft.com/office/drawing/2014/main" id="{BC8A3E5C-E9D4-CC85-3A50-51F4D715048E}"/>
              </a:ext>
            </a:extLst>
          </p:cNvPr>
          <p:cNvSpPr txBox="1"/>
          <p:nvPr/>
        </p:nvSpPr>
        <p:spPr>
          <a:xfrm>
            <a:off x="2510756" y="1023403"/>
            <a:ext cx="8666964" cy="584775"/>
          </a:xfrm>
          <a:prstGeom prst="rect">
            <a:avLst/>
          </a:prstGeom>
          <a:noFill/>
        </p:spPr>
        <p:txBody>
          <a:bodyPr wrap="square" rtlCol="0">
            <a:spAutoFit/>
          </a:bodyPr>
          <a:lstStyle/>
          <a:p>
            <a:r>
              <a:rPr lang="fr-FR" sz="1600" dirty="0">
                <a:solidFill>
                  <a:srgbClr val="FF0000"/>
                </a:solidFill>
              </a:rPr>
              <a:t>D’après les données actuelles, l’Univers a une « origine » </a:t>
            </a:r>
            <a:r>
              <a:rPr lang="fr-FR" sz="1600" dirty="0"/>
              <a:t>: extrêmement dense et chaud, il y a 13,4 milliards d’années</a:t>
            </a:r>
          </a:p>
        </p:txBody>
      </p:sp>
      <p:sp>
        <p:nvSpPr>
          <p:cNvPr id="5" name="ZoneTexte 4">
            <a:extLst>
              <a:ext uri="{FF2B5EF4-FFF2-40B4-BE49-F238E27FC236}">
                <a16:creationId xmlns:a16="http://schemas.microsoft.com/office/drawing/2014/main" id="{65A6EC8A-D39B-2669-0A89-2053FA1A7E2C}"/>
              </a:ext>
            </a:extLst>
          </p:cNvPr>
          <p:cNvSpPr txBox="1"/>
          <p:nvPr/>
        </p:nvSpPr>
        <p:spPr>
          <a:xfrm>
            <a:off x="3118757" y="4941883"/>
            <a:ext cx="3224893" cy="661720"/>
          </a:xfrm>
          <a:prstGeom prst="rect">
            <a:avLst/>
          </a:prstGeom>
          <a:noFill/>
        </p:spPr>
        <p:txBody>
          <a:bodyPr wrap="square" rtlCol="0">
            <a:spAutoFit/>
          </a:bodyPr>
          <a:lstStyle/>
          <a:p>
            <a:r>
              <a:rPr lang="fr-FR" sz="1400" dirty="0">
                <a:solidFill>
                  <a:srgbClr val="002060"/>
                </a:solidFill>
              </a:rPr>
              <a:t>Visualisation de l’expansion de l’Univers </a:t>
            </a:r>
          </a:p>
          <a:p>
            <a:r>
              <a:rPr lang="fr-FR" sz="900" dirty="0"/>
              <a:t>Wikipédia – domaine public</a:t>
            </a:r>
          </a:p>
        </p:txBody>
      </p:sp>
      <p:grpSp>
        <p:nvGrpSpPr>
          <p:cNvPr id="14" name="Groupe 13">
            <a:extLst>
              <a:ext uri="{FF2B5EF4-FFF2-40B4-BE49-F238E27FC236}">
                <a16:creationId xmlns:a16="http://schemas.microsoft.com/office/drawing/2014/main" id="{6AE85CAC-3A54-1036-C1FA-9D5325B33E34}"/>
              </a:ext>
            </a:extLst>
          </p:cNvPr>
          <p:cNvGrpSpPr/>
          <p:nvPr/>
        </p:nvGrpSpPr>
        <p:grpSpPr>
          <a:xfrm>
            <a:off x="7343900" y="2758516"/>
            <a:ext cx="3833820" cy="2262887"/>
            <a:chOff x="7343900" y="2758516"/>
            <a:chExt cx="3833820" cy="2262887"/>
          </a:xfrm>
        </p:grpSpPr>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8904" y="2758516"/>
              <a:ext cx="2761139" cy="1742585"/>
            </a:xfrm>
            <a:prstGeom prst="rect">
              <a:avLst/>
            </a:prstGeom>
            <a:ln>
              <a:solidFill>
                <a:schemeClr val="tx1"/>
              </a:solidFill>
            </a:ln>
          </p:spPr>
        </p:pic>
        <p:sp>
          <p:nvSpPr>
            <p:cNvPr id="13" name="ZoneTexte 12">
              <a:extLst>
                <a:ext uri="{FF2B5EF4-FFF2-40B4-BE49-F238E27FC236}">
                  <a16:creationId xmlns:a16="http://schemas.microsoft.com/office/drawing/2014/main" id="{861CE008-A9A4-F7A1-0C3B-905D57E8F37A}"/>
                </a:ext>
              </a:extLst>
            </p:cNvPr>
            <p:cNvSpPr txBox="1"/>
            <p:nvPr/>
          </p:nvSpPr>
          <p:spPr>
            <a:xfrm>
              <a:off x="7343900" y="4575127"/>
              <a:ext cx="3833820" cy="446276"/>
            </a:xfrm>
            <a:prstGeom prst="rect">
              <a:avLst/>
            </a:prstGeom>
            <a:noFill/>
          </p:spPr>
          <p:txBody>
            <a:bodyPr wrap="square">
              <a:spAutoFit/>
            </a:bodyPr>
            <a:lstStyle/>
            <a:p>
              <a:r>
                <a:rPr lang="en-US" sz="1400" dirty="0">
                  <a:solidFill>
                    <a:srgbClr val="002060"/>
                  </a:solidFill>
                </a:rPr>
                <a:t>Expansion d’un </a:t>
              </a:r>
              <a:r>
                <a:rPr lang="en-US" sz="1400" dirty="0" err="1">
                  <a:solidFill>
                    <a:srgbClr val="002060"/>
                  </a:solidFill>
                </a:rPr>
                <a:t>univers</a:t>
              </a:r>
              <a:r>
                <a:rPr lang="en-US" sz="1400" dirty="0">
                  <a:solidFill>
                    <a:srgbClr val="002060"/>
                  </a:solidFill>
                </a:rPr>
                <a:t> à 2 dimensions</a:t>
              </a:r>
            </a:p>
            <a:p>
              <a:r>
                <a:rPr lang="en-US" sz="900" dirty="0"/>
                <a:t>Observatoire de Paris -Crédit : James N. Imamura of U. of Oregon</a:t>
              </a:r>
              <a:endParaRPr lang="fr-FR" sz="900" dirty="0"/>
            </a:p>
          </p:txBody>
        </p:sp>
      </p:grpSp>
    </p:spTree>
    <p:extLst>
      <p:ext uri="{BB962C8B-B14F-4D97-AF65-F5344CB8AC3E}">
        <p14:creationId xmlns:p14="http://schemas.microsoft.com/office/powerpoint/2010/main" val="97220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CA104C0-21CF-46B9-A965-EF6B778BA363}"/>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99A10D4D-DF21-4E04-8D09-65B5CACEF9D0}"/>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64A2C6A8-C948-4AAE-960D-37C2C3D9F586}"/>
              </a:ext>
            </a:extLst>
          </p:cNvPr>
          <p:cNvSpPr>
            <a:spLocks noGrp="1"/>
          </p:cNvSpPr>
          <p:nvPr>
            <p:ph type="sldNum" sz="quarter" idx="12"/>
          </p:nvPr>
        </p:nvSpPr>
        <p:spPr/>
        <p:txBody>
          <a:bodyPr/>
          <a:lstStyle/>
          <a:p>
            <a:fld id="{28CF56FF-A9C7-48CE-B5A8-E2EC5C60375F}" type="slidenum">
              <a:rPr lang="en-GB" smtClean="0"/>
              <a:t>28</a:t>
            </a:fld>
            <a:endParaRPr lang="en-GB" dirty="0"/>
          </a:p>
        </p:txBody>
      </p:sp>
      <p:sp>
        <p:nvSpPr>
          <p:cNvPr id="17" name="Nuage 16">
            <a:extLst>
              <a:ext uri="{FF2B5EF4-FFF2-40B4-BE49-F238E27FC236}">
                <a16:creationId xmlns:a16="http://schemas.microsoft.com/office/drawing/2014/main" id="{22AC7107-40ED-4946-95F8-40B1D450A80B}"/>
              </a:ext>
            </a:extLst>
          </p:cNvPr>
          <p:cNvSpPr/>
          <p:nvPr/>
        </p:nvSpPr>
        <p:spPr>
          <a:xfrm>
            <a:off x="1879611" y="3429000"/>
            <a:ext cx="3065261" cy="1239062"/>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 Mur » de Planck</a:t>
            </a:r>
          </a:p>
          <a:p>
            <a:pPr algn="ctr"/>
            <a:r>
              <a:rPr lang="fr-FR" sz="1600" dirty="0"/>
              <a:t>t &lt; 10</a:t>
            </a:r>
            <a:r>
              <a:rPr lang="fr-FR" sz="1600" baseline="30000" dirty="0"/>
              <a:t>-42</a:t>
            </a:r>
            <a:r>
              <a:rPr lang="fr-FR" sz="1600" dirty="0"/>
              <a:t> sec</a:t>
            </a:r>
          </a:p>
          <a:p>
            <a:pPr algn="ctr"/>
            <a:r>
              <a:rPr lang="fr-FR" sz="1600" dirty="0"/>
              <a:t>T ≈ 2 10 </a:t>
            </a:r>
            <a:r>
              <a:rPr lang="fr-FR" sz="1600" baseline="30000" dirty="0"/>
              <a:t>28</a:t>
            </a:r>
            <a:r>
              <a:rPr lang="fr-FR" sz="1600" dirty="0"/>
              <a:t> K(</a:t>
            </a:r>
            <a:r>
              <a:rPr lang="fr-FR" sz="1600" dirty="0" err="1"/>
              <a:t>elvin</a:t>
            </a:r>
            <a:r>
              <a:rPr lang="fr-FR" sz="1600" dirty="0"/>
              <a:t>)</a:t>
            </a:r>
          </a:p>
          <a:p>
            <a:pPr algn="ctr"/>
            <a:r>
              <a:rPr lang="fr-FR" sz="1600" dirty="0"/>
              <a:t>L ≈ 1,6 10</a:t>
            </a:r>
            <a:r>
              <a:rPr lang="fr-FR" sz="1600" baseline="30000" dirty="0"/>
              <a:t>-36</a:t>
            </a:r>
            <a:r>
              <a:rPr lang="fr-FR" sz="1600" dirty="0"/>
              <a:t> m</a:t>
            </a:r>
          </a:p>
        </p:txBody>
      </p:sp>
      <p:sp>
        <p:nvSpPr>
          <p:cNvPr id="8" name="ZoneTexte 7">
            <a:extLst>
              <a:ext uri="{FF2B5EF4-FFF2-40B4-BE49-F238E27FC236}">
                <a16:creationId xmlns:a16="http://schemas.microsoft.com/office/drawing/2014/main" id="{4C1E7B63-40FC-CF12-E724-2A77AB6FA83E}"/>
              </a:ext>
            </a:extLst>
          </p:cNvPr>
          <p:cNvSpPr txBox="1"/>
          <p:nvPr/>
        </p:nvSpPr>
        <p:spPr>
          <a:xfrm>
            <a:off x="7991475" y="332178"/>
            <a:ext cx="2943278"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a une histoire</a:t>
            </a:r>
          </a:p>
        </p:txBody>
      </p:sp>
      <p:grpSp>
        <p:nvGrpSpPr>
          <p:cNvPr id="19" name="Groupe 18">
            <a:extLst>
              <a:ext uri="{FF2B5EF4-FFF2-40B4-BE49-F238E27FC236}">
                <a16:creationId xmlns:a16="http://schemas.microsoft.com/office/drawing/2014/main" id="{4820826B-D7F5-DCA2-3227-6F25C445CCEB}"/>
              </a:ext>
            </a:extLst>
          </p:cNvPr>
          <p:cNvGrpSpPr/>
          <p:nvPr/>
        </p:nvGrpSpPr>
        <p:grpSpPr>
          <a:xfrm>
            <a:off x="6392333" y="1022063"/>
            <a:ext cx="5008005" cy="4399716"/>
            <a:chOff x="6998780" y="1022063"/>
            <a:chExt cx="4401558" cy="3912761"/>
          </a:xfrm>
        </p:grpSpPr>
        <p:pic>
          <p:nvPicPr>
            <p:cNvPr id="2050" name="Picture 2">
              <a:extLst>
                <a:ext uri="{FF2B5EF4-FFF2-40B4-BE49-F238E27FC236}">
                  <a16:creationId xmlns:a16="http://schemas.microsoft.com/office/drawing/2014/main" id="{742D9ED2-C326-91B1-FC95-63C1B3C74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80" y="1022063"/>
              <a:ext cx="4387902" cy="3392708"/>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2C8C35AB-7CA7-66F3-E59B-D1506BC4B5E8}"/>
                </a:ext>
              </a:extLst>
            </p:cNvPr>
            <p:cNvSpPr txBox="1"/>
            <p:nvPr/>
          </p:nvSpPr>
          <p:spPr>
            <a:xfrm>
              <a:off x="7594623" y="4414771"/>
              <a:ext cx="3805715" cy="520053"/>
            </a:xfrm>
            <a:prstGeom prst="rect">
              <a:avLst/>
            </a:prstGeom>
            <a:noFill/>
          </p:spPr>
          <p:txBody>
            <a:bodyPr wrap="square" rtlCol="0">
              <a:spAutoFit/>
            </a:bodyPr>
            <a:lstStyle/>
            <a:p>
              <a:r>
                <a:rPr lang="fr-FR" sz="1400" dirty="0">
                  <a:solidFill>
                    <a:srgbClr val="002060"/>
                  </a:solidFill>
                </a:rPr>
                <a:t>Frise de l’histoire de l’Univers</a:t>
              </a:r>
            </a:p>
            <a:p>
              <a:r>
                <a:rPr lang="fr-FR" sz="900" dirty="0"/>
                <a:t>Wikipédia, National Science </a:t>
              </a:r>
              <a:r>
                <a:rPr lang="fr-FR" sz="900" dirty="0" err="1"/>
                <a:t>Foundation</a:t>
              </a:r>
              <a:r>
                <a:rPr lang="fr-FR" sz="900" dirty="0"/>
                <a:t> – CC A SA 3. 0</a:t>
              </a:r>
            </a:p>
            <a:p>
              <a:r>
                <a:rPr lang="fr-FR" sz="900" dirty="0"/>
                <a:t>Et Max Planck – Public </a:t>
              </a:r>
              <a:r>
                <a:rPr lang="fr-FR" sz="900" dirty="0" err="1"/>
                <a:t>domain</a:t>
              </a:r>
              <a:endParaRPr lang="fr-FR" sz="900" dirty="0"/>
            </a:p>
          </p:txBody>
        </p:sp>
      </p:grpSp>
      <p:sp>
        <p:nvSpPr>
          <p:cNvPr id="23" name="ZoneTexte 22">
            <a:extLst>
              <a:ext uri="{FF2B5EF4-FFF2-40B4-BE49-F238E27FC236}">
                <a16:creationId xmlns:a16="http://schemas.microsoft.com/office/drawing/2014/main" id="{11A513F1-B221-BB5B-B18B-D54EB6F0456E}"/>
              </a:ext>
            </a:extLst>
          </p:cNvPr>
          <p:cNvSpPr txBox="1"/>
          <p:nvPr/>
        </p:nvSpPr>
        <p:spPr>
          <a:xfrm>
            <a:off x="1665081" y="2115865"/>
            <a:ext cx="4656667" cy="646331"/>
          </a:xfrm>
          <a:prstGeom prst="rect">
            <a:avLst/>
          </a:prstGeom>
          <a:noFill/>
        </p:spPr>
        <p:txBody>
          <a:bodyPr wrap="square" rtlCol="0">
            <a:spAutoFit/>
          </a:bodyPr>
          <a:lstStyle/>
          <a:p>
            <a:r>
              <a:rPr lang="fr-FR" sz="1200" dirty="0"/>
              <a:t>Le début de cette histoire est masqué – actuellement – par les limites de nos modèles </a:t>
            </a:r>
          </a:p>
          <a:p>
            <a:pPr algn="ctr"/>
            <a:r>
              <a:rPr lang="fr-FR" sz="1200" dirty="0"/>
              <a:t>Quantique </a:t>
            </a:r>
            <a:r>
              <a:rPr lang="fr-FR" sz="1200" dirty="0">
                <a:sym typeface="Wingdings" panose="05000000000000000000" pitchFamily="2" charset="2"/>
              </a:rPr>
              <a:t> Relativité</a:t>
            </a:r>
            <a:endParaRPr lang="fr-FR" sz="1200" dirty="0"/>
          </a:p>
        </p:txBody>
      </p:sp>
      <p:grpSp>
        <p:nvGrpSpPr>
          <p:cNvPr id="29" name="Groupe 28">
            <a:extLst>
              <a:ext uri="{FF2B5EF4-FFF2-40B4-BE49-F238E27FC236}">
                <a16:creationId xmlns:a16="http://schemas.microsoft.com/office/drawing/2014/main" id="{51AC2858-6832-FB9C-828F-EEC1E03703B6}"/>
              </a:ext>
            </a:extLst>
          </p:cNvPr>
          <p:cNvGrpSpPr/>
          <p:nvPr/>
        </p:nvGrpSpPr>
        <p:grpSpPr>
          <a:xfrm>
            <a:off x="6648431" y="2577596"/>
            <a:ext cx="594173" cy="1514475"/>
            <a:chOff x="7149652" y="2381250"/>
            <a:chExt cx="594173" cy="1514475"/>
          </a:xfrm>
        </p:grpSpPr>
        <p:sp>
          <p:nvSpPr>
            <p:cNvPr id="20" name="Rectangle 19">
              <a:extLst>
                <a:ext uri="{FF2B5EF4-FFF2-40B4-BE49-F238E27FC236}">
                  <a16:creationId xmlns:a16="http://schemas.microsoft.com/office/drawing/2014/main" id="{0F88DAE0-7DA9-C470-6D3C-0FBC4146569D}"/>
                </a:ext>
              </a:extLst>
            </p:cNvPr>
            <p:cNvSpPr/>
            <p:nvPr/>
          </p:nvSpPr>
          <p:spPr>
            <a:xfrm>
              <a:off x="7149652" y="2381250"/>
              <a:ext cx="594173" cy="1514475"/>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FCFA1CE7-7A70-4665-BBBC-5225D2692959}"/>
                </a:ext>
              </a:extLst>
            </p:cNvPr>
            <p:cNvPicPr>
              <a:picLocks noChangeAspect="1"/>
            </p:cNvPicPr>
            <p:nvPr/>
          </p:nvPicPr>
          <p:blipFill>
            <a:blip r:embed="rId3"/>
            <a:stretch>
              <a:fillRect/>
            </a:stretch>
          </p:blipFill>
          <p:spPr>
            <a:xfrm flipH="1">
              <a:off x="7149652" y="2806932"/>
              <a:ext cx="558662" cy="812776"/>
            </a:xfrm>
            <a:prstGeom prst="rect">
              <a:avLst/>
            </a:prstGeom>
            <a:effectLst>
              <a:softEdge rad="101600"/>
            </a:effectLst>
          </p:spPr>
        </p:pic>
      </p:grpSp>
      <p:cxnSp>
        <p:nvCxnSpPr>
          <p:cNvPr id="25" name="Connecteur droit avec flèche 24">
            <a:extLst>
              <a:ext uri="{FF2B5EF4-FFF2-40B4-BE49-F238E27FC236}">
                <a16:creationId xmlns:a16="http://schemas.microsoft.com/office/drawing/2014/main" id="{BA9F97B3-F446-6316-7D36-FA977EB67A5C}"/>
              </a:ext>
            </a:extLst>
          </p:cNvPr>
          <p:cNvCxnSpPr>
            <a:cxnSpLocks/>
            <a:stCxn id="17" idx="0"/>
          </p:cNvCxnSpPr>
          <p:nvPr/>
        </p:nvCxnSpPr>
        <p:spPr>
          <a:xfrm flipV="1">
            <a:off x="4942318" y="3742309"/>
            <a:ext cx="1932615" cy="30622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5E639306-EE30-3F43-61BF-ECFAAFF15846}"/>
              </a:ext>
            </a:extLst>
          </p:cNvPr>
          <p:cNvSpPr txBox="1"/>
          <p:nvPr/>
        </p:nvSpPr>
        <p:spPr>
          <a:xfrm>
            <a:off x="1665081" y="5216979"/>
            <a:ext cx="5405190" cy="461665"/>
          </a:xfrm>
          <a:prstGeom prst="rect">
            <a:avLst/>
          </a:prstGeom>
          <a:noFill/>
        </p:spPr>
        <p:txBody>
          <a:bodyPr wrap="square" rtlCol="0">
            <a:spAutoFit/>
          </a:bodyPr>
          <a:lstStyle/>
          <a:p>
            <a:r>
              <a:rPr lang="fr-FR" sz="1200" dirty="0"/>
              <a:t>Échelle de temps propre : extraordinairement ralenti par rapport à une « horloge » externe.</a:t>
            </a:r>
          </a:p>
        </p:txBody>
      </p:sp>
    </p:spTree>
    <p:extLst>
      <p:ext uri="{BB962C8B-B14F-4D97-AF65-F5344CB8AC3E}">
        <p14:creationId xmlns:p14="http://schemas.microsoft.com/office/powerpoint/2010/main" val="376504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948FC-EA83-51B6-CD04-9970646E68E4}"/>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460B82-38CB-B384-1718-4E8287E084D4}"/>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0BE8148C-94C3-91A5-1882-96F7525EB14E}"/>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4AF6AAA0-C86B-DE55-6904-F8CE0C3F572C}"/>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29</a:t>
            </a:fld>
            <a:endParaRPr lang="en-GB" dirty="0">
              <a:latin typeface="Century Gothic" panose="020B0502020202020204"/>
            </a:endParaRPr>
          </a:p>
        </p:txBody>
      </p:sp>
      <p:sp>
        <p:nvSpPr>
          <p:cNvPr id="5" name="ZoneTexte 4">
            <a:extLst>
              <a:ext uri="{FF2B5EF4-FFF2-40B4-BE49-F238E27FC236}">
                <a16:creationId xmlns:a16="http://schemas.microsoft.com/office/drawing/2014/main" id="{5410E1BD-BBB1-217C-3EED-B61D96A419CE}"/>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7421B4ED-68D8-725D-626F-0DF12ABC147E}"/>
              </a:ext>
            </a:extLst>
          </p:cNvPr>
          <p:cNvSpPr txBox="1"/>
          <p:nvPr/>
        </p:nvSpPr>
        <p:spPr>
          <a:xfrm>
            <a:off x="2327717" y="1572377"/>
            <a:ext cx="8609846" cy="181588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200" dirty="0">
                <a:solidFill>
                  <a:schemeClr val="bg1">
                    <a:lumMod val="50000"/>
                  </a:schemeClr>
                </a:solidFill>
              </a:rPr>
              <a:t>Avec l’hypothèse de l’uniformité et de l’isotropie cosmologique, il est possible de déduire de l’équation d’Einstein, l’équation d’état de l’Univers reliant sa densité, sa courbure moyenne et son taux d’expansion </a:t>
            </a:r>
          </a:p>
          <a:p>
            <a:pPr marL="285750" indent="-285750">
              <a:buFont typeface="Arial" panose="020B0604020202020204" pitchFamily="34" charset="0"/>
              <a:buChar char="•"/>
            </a:pPr>
            <a:r>
              <a:rPr lang="fr-FR" sz="1400" dirty="0">
                <a:solidFill>
                  <a:srgbClr val="002060"/>
                </a:solidFill>
              </a:rPr>
              <a:t>Ces équations sont à la base du modèle dit du « Big Bang », modèle décrivant l’évolution de l’Univers à partir d’une phase extrêmement dense et chaude</a:t>
            </a:r>
          </a:p>
        </p:txBody>
      </p:sp>
    </p:spTree>
    <p:extLst>
      <p:ext uri="{BB962C8B-B14F-4D97-AF65-F5344CB8AC3E}">
        <p14:creationId xmlns:p14="http://schemas.microsoft.com/office/powerpoint/2010/main" val="2866812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3</a:t>
            </a:fld>
            <a:endParaRPr lang="en-GB" dirty="0"/>
          </a:p>
        </p:txBody>
      </p:sp>
      <p:sp>
        <p:nvSpPr>
          <p:cNvPr id="11" name="ZoneTexte 10">
            <a:extLst>
              <a:ext uri="{FF2B5EF4-FFF2-40B4-BE49-F238E27FC236}">
                <a16:creationId xmlns:a16="http://schemas.microsoft.com/office/drawing/2014/main" id="{D37CBC9D-5BD6-4F6C-93B1-5965F0995CBF}"/>
              </a:ext>
            </a:extLst>
          </p:cNvPr>
          <p:cNvSpPr txBox="1"/>
          <p:nvPr/>
        </p:nvSpPr>
        <p:spPr>
          <a:xfrm>
            <a:off x="3984559" y="3008108"/>
            <a:ext cx="6844109" cy="461665"/>
          </a:xfrm>
          <a:prstGeom prst="rect">
            <a:avLst/>
          </a:prstGeom>
          <a:noFill/>
          <a:ln>
            <a:solidFill>
              <a:schemeClr val="tx1"/>
            </a:solidFill>
          </a:ln>
        </p:spPr>
        <p:txBody>
          <a:bodyPr wrap="square" rtlCol="0">
            <a:spAutoFit/>
          </a:bodyPr>
          <a:lstStyle/>
          <a:p>
            <a:r>
              <a:rPr lang="fr-FR" sz="1200" dirty="0">
                <a:solidFill>
                  <a:srgbClr val="0070C0"/>
                </a:solidFill>
              </a:rPr>
              <a:t>Si la source s’éloigne de l’observateur, il y a un décalage vers les grandes longueurs d’onde </a:t>
            </a:r>
            <a:r>
              <a:rPr lang="fr-FR" sz="1200" dirty="0">
                <a:solidFill>
                  <a:srgbClr val="FF0000"/>
                </a:solidFill>
              </a:rPr>
              <a:t>(vers le rouge) </a:t>
            </a:r>
            <a:r>
              <a:rPr lang="fr-FR" sz="1200" dirty="0">
                <a:solidFill>
                  <a:srgbClr val="0070C0"/>
                </a:solidFill>
              </a:rPr>
              <a:t>de la lumière reçue</a:t>
            </a:r>
            <a:endParaRPr lang="en-GB" sz="1200" dirty="0">
              <a:solidFill>
                <a:srgbClr val="0070C0"/>
              </a:solidFill>
            </a:endParaRPr>
          </a:p>
        </p:txBody>
      </p:sp>
      <p:sp>
        <p:nvSpPr>
          <p:cNvPr id="8" name="ZoneTexte 7">
            <a:extLst>
              <a:ext uri="{FF2B5EF4-FFF2-40B4-BE49-F238E27FC236}">
                <a16:creationId xmlns:a16="http://schemas.microsoft.com/office/drawing/2014/main" id="{0183851D-4789-69EA-853A-A0BBF8A8F527}"/>
              </a:ext>
            </a:extLst>
          </p:cNvPr>
          <p:cNvSpPr txBox="1"/>
          <p:nvPr/>
        </p:nvSpPr>
        <p:spPr>
          <a:xfrm>
            <a:off x="5457217" y="332178"/>
            <a:ext cx="5477536"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Mesurer les vitesses (relatives) des objets cosmiques</a:t>
            </a:r>
            <a:endParaRPr lang="en-GB" sz="1600" dirty="0">
              <a:solidFill>
                <a:srgbClr val="FF0000"/>
              </a:solidFill>
            </a:endParaRPr>
          </a:p>
        </p:txBody>
      </p:sp>
      <p:sp>
        <p:nvSpPr>
          <p:cNvPr id="14" name="ZoneTexte 13">
            <a:extLst>
              <a:ext uri="{FF2B5EF4-FFF2-40B4-BE49-F238E27FC236}">
                <a16:creationId xmlns:a16="http://schemas.microsoft.com/office/drawing/2014/main" id="{693E294A-3E8A-DC8A-94B7-5841B18B7190}"/>
              </a:ext>
            </a:extLst>
          </p:cNvPr>
          <p:cNvSpPr txBox="1"/>
          <p:nvPr/>
        </p:nvSpPr>
        <p:spPr>
          <a:xfrm>
            <a:off x="4875911" y="912328"/>
            <a:ext cx="6446467" cy="338554"/>
          </a:xfrm>
          <a:prstGeom prst="rect">
            <a:avLst/>
          </a:prstGeom>
          <a:noFill/>
        </p:spPr>
        <p:txBody>
          <a:bodyPr wrap="square" rtlCol="0">
            <a:spAutoFit/>
          </a:bodyPr>
          <a:lstStyle/>
          <a:p>
            <a:r>
              <a:rPr lang="fr-FR" sz="1600" dirty="0">
                <a:solidFill>
                  <a:srgbClr val="0070C0"/>
                </a:solidFill>
              </a:rPr>
              <a:t>Conséquence de la relativité restreinte</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66BA6AFC-B474-0BB2-C020-BC0362A91D00}"/>
                  </a:ext>
                </a:extLst>
              </p:cNvPr>
              <p:cNvSpPr txBox="1"/>
              <p:nvPr/>
            </p:nvSpPr>
            <p:spPr>
              <a:xfrm>
                <a:off x="3984559" y="1257757"/>
                <a:ext cx="6844109" cy="1634678"/>
              </a:xfrm>
              <a:prstGeom prst="rect">
                <a:avLst/>
              </a:prstGeom>
              <a:noFill/>
              <a:ln>
                <a:solidFill>
                  <a:srgbClr val="FF0000"/>
                </a:solidFill>
              </a:ln>
            </p:spPr>
            <p:txBody>
              <a:bodyPr wrap="square" rtlCol="0">
                <a:spAutoFit/>
              </a:bodyPr>
              <a:lstStyle/>
              <a:p>
                <a:r>
                  <a:rPr lang="fr-FR" sz="1400" dirty="0">
                    <a:solidFill>
                      <a:srgbClr val="FF0000"/>
                    </a:solidFill>
                  </a:rPr>
                  <a:t>Effet Doppler relativiste</a:t>
                </a:r>
              </a:p>
              <a:p>
                <a:pPr/>
                <a14:m>
                  <m:oMathPara xmlns:m="http://schemas.openxmlformats.org/officeDocument/2006/math">
                    <m:oMathParaPr>
                      <m:jc m:val="centerGroup"/>
                    </m:oMathParaPr>
                    <m:oMath xmlns:m="http://schemas.openxmlformats.org/officeDocument/2006/math">
                      <m:sSub>
                        <m:sSubPr>
                          <m:ctrlPr>
                            <a:rPr lang="en-GB" sz="1100" i="1">
                              <a:solidFill>
                                <a:srgbClr val="0070C0"/>
                              </a:solidFill>
                              <a:latin typeface="Cambria Math" panose="02040503050406030204" pitchFamily="18" charset="0"/>
                            </a:rPr>
                          </m:ctrlPr>
                        </m:sSubPr>
                        <m:e>
                          <m:r>
                            <a:rPr lang="fr-FR" sz="1100" i="1">
                              <a:solidFill>
                                <a:srgbClr val="0070C0"/>
                              </a:solidFill>
                              <a:latin typeface="Cambria Math" panose="02040503050406030204" pitchFamily="18" charset="0"/>
                            </a:rPr>
                            <m:t>𝜆</m:t>
                          </m:r>
                        </m:e>
                        <m:sub>
                          <m:r>
                            <a:rPr lang="fr-FR" sz="1100" i="1">
                              <a:solidFill>
                                <a:srgbClr val="0070C0"/>
                              </a:solidFill>
                              <a:latin typeface="Cambria Math" panose="02040503050406030204" pitchFamily="18" charset="0"/>
                            </a:rPr>
                            <m:t>𝑟𝑒𝑐𝑢</m:t>
                          </m:r>
                        </m:sub>
                      </m:sSub>
                      <m:r>
                        <a:rPr lang="fr-FR" sz="1100" i="1">
                          <a:solidFill>
                            <a:srgbClr val="0070C0"/>
                          </a:solidFill>
                          <a:latin typeface="Cambria Math" panose="02040503050406030204" pitchFamily="18" charset="0"/>
                        </a:rPr>
                        <m:t>= </m:t>
                      </m:r>
                      <m:rad>
                        <m:radPr>
                          <m:degHide m:val="on"/>
                          <m:ctrlPr>
                            <a:rPr lang="en-GB" sz="1100" i="1">
                              <a:solidFill>
                                <a:srgbClr val="0070C0"/>
                              </a:solidFill>
                              <a:latin typeface="Cambria Math" panose="02040503050406030204" pitchFamily="18" charset="0"/>
                            </a:rPr>
                          </m:ctrlPr>
                        </m:radPr>
                        <m:deg/>
                        <m:e>
                          <m:f>
                            <m:fPr>
                              <m:ctrlPr>
                                <a:rPr lang="en-GB" sz="1100" i="1">
                                  <a:solidFill>
                                    <a:srgbClr val="0070C0"/>
                                  </a:solidFill>
                                  <a:latin typeface="Cambria Math" panose="02040503050406030204" pitchFamily="18" charset="0"/>
                                </a:rPr>
                              </m:ctrlPr>
                            </m:fPr>
                            <m:num>
                              <m:r>
                                <a:rPr lang="fr-FR" sz="1100" i="1">
                                  <a:solidFill>
                                    <a:srgbClr val="0070C0"/>
                                  </a:solidFill>
                                  <a:latin typeface="Cambria Math" panose="02040503050406030204" pitchFamily="18" charset="0"/>
                                </a:rPr>
                                <m:t>1+</m:t>
                              </m:r>
                              <m:f>
                                <m:fPr>
                                  <m:ctrlPr>
                                    <a:rPr lang="en-GB" sz="1100" i="1">
                                      <a:solidFill>
                                        <a:srgbClr val="0070C0"/>
                                      </a:solidFill>
                                      <a:latin typeface="Cambria Math" panose="02040503050406030204" pitchFamily="18" charset="0"/>
                                    </a:rPr>
                                  </m:ctrlPr>
                                </m:fPr>
                                <m:num>
                                  <m:r>
                                    <a:rPr lang="fr-FR" sz="1100" i="1">
                                      <a:solidFill>
                                        <a:srgbClr val="0070C0"/>
                                      </a:solidFill>
                                      <a:latin typeface="Cambria Math" panose="02040503050406030204" pitchFamily="18" charset="0"/>
                                    </a:rPr>
                                    <m:t>𝑣</m:t>
                                  </m:r>
                                </m:num>
                                <m:den>
                                  <m:r>
                                    <a:rPr lang="fr-FR" sz="1100" i="1">
                                      <a:solidFill>
                                        <a:srgbClr val="0070C0"/>
                                      </a:solidFill>
                                      <a:latin typeface="Cambria Math" panose="02040503050406030204" pitchFamily="18" charset="0"/>
                                    </a:rPr>
                                    <m:t>𝑐</m:t>
                                  </m:r>
                                </m:den>
                              </m:f>
                            </m:num>
                            <m:den>
                              <m:r>
                                <a:rPr lang="fr-FR" sz="1100" i="1">
                                  <a:solidFill>
                                    <a:srgbClr val="0070C0"/>
                                  </a:solidFill>
                                  <a:latin typeface="Cambria Math" panose="02040503050406030204" pitchFamily="18" charset="0"/>
                                </a:rPr>
                                <m:t>1−</m:t>
                              </m:r>
                              <m:f>
                                <m:fPr>
                                  <m:ctrlPr>
                                    <a:rPr lang="en-GB" sz="1100" i="1">
                                      <a:solidFill>
                                        <a:srgbClr val="0070C0"/>
                                      </a:solidFill>
                                      <a:latin typeface="Cambria Math" panose="02040503050406030204" pitchFamily="18" charset="0"/>
                                    </a:rPr>
                                  </m:ctrlPr>
                                </m:fPr>
                                <m:num>
                                  <m:r>
                                    <a:rPr lang="fr-FR" sz="1100" i="1">
                                      <a:solidFill>
                                        <a:srgbClr val="0070C0"/>
                                      </a:solidFill>
                                      <a:latin typeface="Cambria Math" panose="02040503050406030204" pitchFamily="18" charset="0"/>
                                    </a:rPr>
                                    <m:t>𝑣</m:t>
                                  </m:r>
                                </m:num>
                                <m:den>
                                  <m:r>
                                    <a:rPr lang="fr-FR" sz="1100" i="1">
                                      <a:solidFill>
                                        <a:srgbClr val="0070C0"/>
                                      </a:solidFill>
                                      <a:latin typeface="Cambria Math" panose="02040503050406030204" pitchFamily="18" charset="0"/>
                                    </a:rPr>
                                    <m:t>𝑐</m:t>
                                  </m:r>
                                </m:den>
                              </m:f>
                            </m:den>
                          </m:f>
                        </m:e>
                      </m:rad>
                      <m:r>
                        <a:rPr lang="fr-FR" sz="1100" i="1">
                          <a:solidFill>
                            <a:srgbClr val="0070C0"/>
                          </a:solidFill>
                          <a:latin typeface="Cambria Math" panose="02040503050406030204" pitchFamily="18" charset="0"/>
                        </a:rPr>
                        <m:t> </m:t>
                      </m:r>
                      <m:sSub>
                        <m:sSubPr>
                          <m:ctrlPr>
                            <a:rPr lang="en-GB" sz="1100" i="1">
                              <a:solidFill>
                                <a:srgbClr val="0070C0"/>
                              </a:solidFill>
                              <a:latin typeface="Cambria Math" panose="02040503050406030204" pitchFamily="18" charset="0"/>
                            </a:rPr>
                          </m:ctrlPr>
                        </m:sSubPr>
                        <m:e>
                          <m:r>
                            <a:rPr lang="fr-FR" sz="1100" i="1">
                              <a:solidFill>
                                <a:srgbClr val="0070C0"/>
                              </a:solidFill>
                              <a:latin typeface="Cambria Math" panose="02040503050406030204" pitchFamily="18" charset="0"/>
                            </a:rPr>
                            <m:t>𝜆</m:t>
                          </m:r>
                        </m:e>
                        <m:sub>
                          <m:r>
                            <a:rPr lang="fr-FR" sz="1100" i="1">
                              <a:solidFill>
                                <a:srgbClr val="0070C0"/>
                              </a:solidFill>
                              <a:latin typeface="Cambria Math" panose="02040503050406030204" pitchFamily="18" charset="0"/>
                            </a:rPr>
                            <m:t>é</m:t>
                          </m:r>
                          <m:r>
                            <a:rPr lang="fr-FR" sz="1100" i="1">
                              <a:solidFill>
                                <a:srgbClr val="0070C0"/>
                              </a:solidFill>
                              <a:latin typeface="Cambria Math" panose="02040503050406030204" pitchFamily="18" charset="0"/>
                            </a:rPr>
                            <m:t>𝑚𝑖𝑠</m:t>
                          </m:r>
                        </m:sub>
                      </m:sSub>
                      <m:r>
                        <a:rPr lang="fr-FR" sz="1100" i="1">
                          <a:solidFill>
                            <a:srgbClr val="0070C0"/>
                          </a:solidFill>
                          <a:latin typeface="Cambria Math" panose="02040503050406030204" pitchFamily="18" charset="0"/>
                        </a:rPr>
                        <m:t>=(1+</m:t>
                      </m:r>
                      <m:r>
                        <a:rPr lang="fr-FR" sz="1100" i="1">
                          <a:solidFill>
                            <a:srgbClr val="0070C0"/>
                          </a:solidFill>
                          <a:latin typeface="Cambria Math" panose="02040503050406030204" pitchFamily="18" charset="0"/>
                        </a:rPr>
                        <m:t>𝑧</m:t>
                      </m:r>
                      <m:r>
                        <a:rPr lang="fr-FR" sz="1100" i="1">
                          <a:solidFill>
                            <a:srgbClr val="0070C0"/>
                          </a:solidFill>
                          <a:latin typeface="Cambria Math" panose="02040503050406030204" pitchFamily="18" charset="0"/>
                        </a:rPr>
                        <m:t>) </m:t>
                      </m:r>
                      <m:sSub>
                        <m:sSubPr>
                          <m:ctrlPr>
                            <a:rPr lang="en-GB" sz="1100" i="1">
                              <a:solidFill>
                                <a:srgbClr val="0070C0"/>
                              </a:solidFill>
                              <a:latin typeface="Cambria Math" panose="02040503050406030204" pitchFamily="18" charset="0"/>
                            </a:rPr>
                          </m:ctrlPr>
                        </m:sSubPr>
                        <m:e>
                          <m:r>
                            <a:rPr lang="fr-FR" sz="1100" i="1">
                              <a:solidFill>
                                <a:srgbClr val="0070C0"/>
                              </a:solidFill>
                              <a:latin typeface="Cambria Math" panose="02040503050406030204" pitchFamily="18" charset="0"/>
                            </a:rPr>
                            <m:t>𝜆</m:t>
                          </m:r>
                        </m:e>
                        <m:sub>
                          <m:r>
                            <a:rPr lang="fr-FR" sz="1100" i="1">
                              <a:solidFill>
                                <a:srgbClr val="0070C0"/>
                              </a:solidFill>
                              <a:latin typeface="Cambria Math" panose="02040503050406030204" pitchFamily="18" charset="0"/>
                            </a:rPr>
                            <m:t>é</m:t>
                          </m:r>
                          <m:r>
                            <a:rPr lang="fr-FR" sz="1100" i="1">
                              <a:solidFill>
                                <a:srgbClr val="0070C0"/>
                              </a:solidFill>
                              <a:latin typeface="Cambria Math" panose="02040503050406030204" pitchFamily="18" charset="0"/>
                            </a:rPr>
                            <m:t>𝑚𝑖𝑠</m:t>
                          </m:r>
                        </m:sub>
                      </m:sSub>
                    </m:oMath>
                  </m:oMathPara>
                </a14:m>
                <a:endParaRPr lang="fr-FR" sz="1400" i="1" dirty="0"/>
              </a:p>
              <a:p>
                <a14:m>
                  <m:oMath xmlns:m="http://schemas.openxmlformats.org/officeDocument/2006/math">
                    <m:sSub>
                      <m:sSubPr>
                        <m:ctrlPr>
                          <a:rPr lang="en-GB" sz="1400" i="1">
                            <a:latin typeface="Cambria Math" panose="02040503050406030204" pitchFamily="18" charset="0"/>
                          </a:rPr>
                        </m:ctrlPr>
                      </m:sSubPr>
                      <m:e>
                        <m:r>
                          <a:rPr lang="fr-FR" sz="1400" i="1">
                            <a:latin typeface="Cambria Math" panose="02040503050406030204" pitchFamily="18" charset="0"/>
                          </a:rPr>
                          <m:t>𝜆</m:t>
                        </m:r>
                      </m:e>
                      <m:sub>
                        <m:r>
                          <a:rPr lang="fr-FR" sz="1400" i="1">
                            <a:latin typeface="Cambria Math" panose="02040503050406030204" pitchFamily="18" charset="0"/>
                          </a:rPr>
                          <m:t>é</m:t>
                        </m:r>
                        <m:r>
                          <a:rPr lang="fr-FR" sz="1400" i="1">
                            <a:latin typeface="Cambria Math" panose="02040503050406030204" pitchFamily="18" charset="0"/>
                          </a:rPr>
                          <m:t>𝑚𝑖𝑠</m:t>
                        </m:r>
                      </m:sub>
                    </m:sSub>
                  </m:oMath>
                </a14:m>
                <a:r>
                  <a:rPr lang="fr-FR" sz="1400" dirty="0"/>
                  <a:t> </a:t>
                </a:r>
                <a:r>
                  <a:rPr lang="fr-FR" sz="1200" dirty="0"/>
                  <a:t>longueur d’onde émise par la source</a:t>
                </a:r>
              </a:p>
              <a:p>
                <a14:m>
                  <m:oMath xmlns:m="http://schemas.openxmlformats.org/officeDocument/2006/math">
                    <m:sSub>
                      <m:sSubPr>
                        <m:ctrlPr>
                          <a:rPr lang="en-GB" sz="1600" i="1">
                            <a:latin typeface="Cambria Math" panose="02040503050406030204" pitchFamily="18" charset="0"/>
                          </a:rPr>
                        </m:ctrlPr>
                      </m:sSubPr>
                      <m:e>
                        <m:r>
                          <a:rPr lang="fr-FR" sz="1600" i="1">
                            <a:latin typeface="Cambria Math" panose="02040503050406030204" pitchFamily="18" charset="0"/>
                          </a:rPr>
                          <m:t>𝜆</m:t>
                        </m:r>
                      </m:e>
                      <m:sub>
                        <m:r>
                          <a:rPr lang="fr-FR" sz="1600" i="1">
                            <a:latin typeface="Cambria Math" panose="02040503050406030204" pitchFamily="18" charset="0"/>
                          </a:rPr>
                          <m:t>𝑟𝑒</m:t>
                        </m:r>
                        <m:r>
                          <a:rPr lang="fr-FR" sz="1600" i="1">
                            <a:latin typeface="Cambria Math" panose="02040503050406030204" pitchFamily="18" charset="0"/>
                          </a:rPr>
                          <m:t>ç</m:t>
                        </m:r>
                        <m:r>
                          <a:rPr lang="fr-FR" sz="1600" i="1">
                            <a:latin typeface="Cambria Math" panose="02040503050406030204" pitchFamily="18" charset="0"/>
                          </a:rPr>
                          <m:t>𝑢</m:t>
                        </m:r>
                      </m:sub>
                    </m:sSub>
                  </m:oMath>
                </a14:m>
                <a:r>
                  <a:rPr lang="fr-FR" sz="1600" dirty="0"/>
                  <a:t> </a:t>
                </a:r>
                <a:r>
                  <a:rPr lang="fr-FR" sz="1200" dirty="0"/>
                  <a:t>longueur d’onde mesurée à la réception</a:t>
                </a:r>
              </a:p>
              <a:p>
                <a:r>
                  <a:rPr lang="fr-FR" sz="1200" dirty="0"/>
                  <a:t>Par convention, </a:t>
                </a:r>
                <a14:m>
                  <m:oMath xmlns:m="http://schemas.openxmlformats.org/officeDocument/2006/math">
                    <m:r>
                      <a:rPr lang="fr-FR" sz="1200" i="1">
                        <a:latin typeface="Cambria Math" panose="02040503050406030204" pitchFamily="18" charset="0"/>
                      </a:rPr>
                      <m:t>𝑣</m:t>
                    </m:r>
                  </m:oMath>
                </a14:m>
                <a:r>
                  <a:rPr lang="fr-FR" sz="1200" i="1" dirty="0"/>
                  <a:t>&gt;0, </a:t>
                </a:r>
                <a:r>
                  <a:rPr lang="fr-FR" sz="1200" dirty="0"/>
                  <a:t>la source s’éloigne du récepteur, sinon </a:t>
                </a:r>
                <a14:m>
                  <m:oMath xmlns:m="http://schemas.openxmlformats.org/officeDocument/2006/math">
                    <m:r>
                      <a:rPr lang="fr-FR" sz="1200" i="1">
                        <a:latin typeface="Cambria Math" panose="02040503050406030204" pitchFamily="18" charset="0"/>
                      </a:rPr>
                      <m:t>𝑣</m:t>
                    </m:r>
                    <m:r>
                      <a:rPr lang="fr-FR" sz="1200" i="1">
                        <a:latin typeface="Cambria Math" panose="02040503050406030204" pitchFamily="18" charset="0"/>
                      </a:rPr>
                      <m:t>&lt;</m:t>
                    </m:r>
                  </m:oMath>
                </a14:m>
                <a:r>
                  <a:rPr lang="fr-FR" sz="1200" i="1" dirty="0"/>
                  <a:t>0.</a:t>
                </a:r>
              </a:p>
            </p:txBody>
          </p:sp>
        </mc:Choice>
        <mc:Fallback xmlns="">
          <p:sp>
            <p:nvSpPr>
              <p:cNvPr id="5" name="ZoneTexte 4">
                <a:extLst>
                  <a:ext uri="{FF2B5EF4-FFF2-40B4-BE49-F238E27FC236}">
                    <a16:creationId xmlns:a16="http://schemas.microsoft.com/office/drawing/2014/main" id="{66BA6AFC-B474-0BB2-C020-BC0362A91D00}"/>
                  </a:ext>
                </a:extLst>
              </p:cNvPr>
              <p:cNvSpPr txBox="1">
                <a:spLocks noRot="1" noChangeAspect="1" noMove="1" noResize="1" noEditPoints="1" noAdjustHandles="1" noChangeArrowheads="1" noChangeShapeType="1" noTextEdit="1"/>
              </p:cNvSpPr>
              <p:nvPr/>
            </p:nvSpPr>
            <p:spPr>
              <a:xfrm>
                <a:off x="3984559" y="1257757"/>
                <a:ext cx="6844109" cy="1634678"/>
              </a:xfrm>
              <a:prstGeom prst="rect">
                <a:avLst/>
              </a:prstGeom>
              <a:blipFill>
                <a:blip r:embed="rId2"/>
                <a:stretch>
                  <a:fillRect l="-178" b="-1852"/>
                </a:stretch>
              </a:blipFill>
              <a:ln>
                <a:solidFill>
                  <a:srgbClr val="FF0000"/>
                </a:solidFill>
              </a:ln>
            </p:spPr>
            <p:txBody>
              <a:bodyPr/>
              <a:lstStyle/>
              <a:p>
                <a:r>
                  <a:rPr lang="fr-FR">
                    <a:noFill/>
                  </a:rPr>
                  <a:t> </a:t>
                </a:r>
              </a:p>
            </p:txBody>
          </p:sp>
        </mc:Fallback>
      </mc:AlternateContent>
      <p:grpSp>
        <p:nvGrpSpPr>
          <p:cNvPr id="17" name="Groupe 16">
            <a:extLst>
              <a:ext uri="{FF2B5EF4-FFF2-40B4-BE49-F238E27FC236}">
                <a16:creationId xmlns:a16="http://schemas.microsoft.com/office/drawing/2014/main" id="{910F9376-E6E4-7DAB-BE9D-29514EF9E6E0}"/>
              </a:ext>
            </a:extLst>
          </p:cNvPr>
          <p:cNvGrpSpPr/>
          <p:nvPr/>
        </p:nvGrpSpPr>
        <p:grpSpPr>
          <a:xfrm>
            <a:off x="1730830" y="1147759"/>
            <a:ext cx="1885950" cy="2212016"/>
            <a:chOff x="1413324" y="3132119"/>
            <a:chExt cx="1752016" cy="2508525"/>
          </a:xfrm>
        </p:grpSpPr>
        <p:pic>
          <p:nvPicPr>
            <p:cNvPr id="15" name="Image 14">
              <a:extLst>
                <a:ext uri="{FF2B5EF4-FFF2-40B4-BE49-F238E27FC236}">
                  <a16:creationId xmlns:a16="http://schemas.microsoft.com/office/drawing/2014/main" id="{E0661655-FE73-CDC8-AE50-AA03E35D0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565" y="3132119"/>
              <a:ext cx="1197775" cy="2437143"/>
            </a:xfrm>
            <a:prstGeom prst="rect">
              <a:avLst/>
            </a:prstGeom>
          </p:spPr>
        </p:pic>
        <p:sp>
          <p:nvSpPr>
            <p:cNvPr id="16" name="ZoneTexte 15">
              <a:extLst>
                <a:ext uri="{FF2B5EF4-FFF2-40B4-BE49-F238E27FC236}">
                  <a16:creationId xmlns:a16="http://schemas.microsoft.com/office/drawing/2014/main" id="{78F9AD48-6C12-66EB-94C6-05FB5FC0A0BD}"/>
                </a:ext>
              </a:extLst>
            </p:cNvPr>
            <p:cNvSpPr txBox="1"/>
            <p:nvPr/>
          </p:nvSpPr>
          <p:spPr>
            <a:xfrm rot="16200000">
              <a:off x="460467" y="4287678"/>
              <a:ext cx="2305823" cy="400110"/>
            </a:xfrm>
            <a:prstGeom prst="rect">
              <a:avLst/>
            </a:prstGeom>
            <a:noFill/>
          </p:spPr>
          <p:txBody>
            <a:bodyPr wrap="square" rtlCol="0">
              <a:spAutoFit/>
            </a:bodyPr>
            <a:lstStyle/>
            <a:p>
              <a:r>
                <a:rPr lang="fr-FR" sz="1200" dirty="0">
                  <a:solidFill>
                    <a:srgbClr val="002060"/>
                  </a:solidFill>
                </a:rPr>
                <a:t>Décalage vers le rouge</a:t>
              </a:r>
            </a:p>
            <a:p>
              <a:r>
                <a:rPr lang="fr-FR" sz="800" dirty="0"/>
                <a:t>Wikipédia – By Georg </a:t>
              </a:r>
              <a:r>
                <a:rPr lang="fr-FR" sz="800" dirty="0" err="1"/>
                <a:t>Wiora</a:t>
              </a:r>
              <a:r>
                <a:rPr lang="fr-FR" sz="800" dirty="0"/>
                <a:t> - CC BY-SA 3.0</a:t>
              </a:r>
              <a:endParaRPr lang="en-GB" sz="1000" dirty="0"/>
            </a:p>
          </p:txBody>
        </p:sp>
      </p:grpSp>
      <p:grpSp>
        <p:nvGrpSpPr>
          <p:cNvPr id="22" name="Groupe 21">
            <a:extLst>
              <a:ext uri="{FF2B5EF4-FFF2-40B4-BE49-F238E27FC236}">
                <a16:creationId xmlns:a16="http://schemas.microsoft.com/office/drawing/2014/main" id="{8F6977FF-BD5C-6DF5-DE07-83C53534A230}"/>
              </a:ext>
            </a:extLst>
          </p:cNvPr>
          <p:cNvGrpSpPr/>
          <p:nvPr/>
        </p:nvGrpSpPr>
        <p:grpSpPr>
          <a:xfrm>
            <a:off x="2327440" y="3785414"/>
            <a:ext cx="2365155" cy="1949620"/>
            <a:chOff x="2510756" y="4180818"/>
            <a:chExt cx="2365155" cy="1949620"/>
          </a:xfrm>
        </p:grpSpPr>
        <p:sp>
          <p:nvSpPr>
            <p:cNvPr id="18" name="Espace réservé du pied de page 2">
              <a:extLst>
                <a:ext uri="{FF2B5EF4-FFF2-40B4-BE49-F238E27FC236}">
                  <a16:creationId xmlns:a16="http://schemas.microsoft.com/office/drawing/2014/main" id="{AF793F54-616E-6754-447F-23D26D4B4139}"/>
                </a:ext>
              </a:extLst>
            </p:cNvPr>
            <p:cNvSpPr txBox="1">
              <a:spLocks/>
            </p:cNvSpPr>
            <p:nvPr/>
          </p:nvSpPr>
          <p:spPr>
            <a:xfrm>
              <a:off x="2510756" y="5862638"/>
              <a:ext cx="2365155" cy="267800"/>
            </a:xfrm>
            <a:prstGeom prst="rect">
              <a:avLst/>
            </a:prstGeom>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tx1"/>
                  </a:solidFill>
                </a:rPr>
                <a:t>by ESA/Hubble &amp; NASA –Public domain</a:t>
              </a:r>
              <a:endParaRPr lang="fr-FR" dirty="0">
                <a:solidFill>
                  <a:schemeClr val="tx1"/>
                </a:solidFill>
              </a:endParaRPr>
            </a:p>
          </p:txBody>
        </p:sp>
        <p:pic>
          <p:nvPicPr>
            <p:cNvPr id="19" name="Image 18">
              <a:extLst>
                <a:ext uri="{FF2B5EF4-FFF2-40B4-BE49-F238E27FC236}">
                  <a16:creationId xmlns:a16="http://schemas.microsoft.com/office/drawing/2014/main" id="{5B3E0DA4-0FE7-1109-9C37-82CCB61CF5BF}"/>
                </a:ext>
              </a:extLst>
            </p:cNvPr>
            <p:cNvPicPr>
              <a:picLocks noChangeAspect="1"/>
            </p:cNvPicPr>
            <p:nvPr/>
          </p:nvPicPr>
          <p:blipFill>
            <a:blip r:embed="rId4"/>
            <a:stretch>
              <a:fillRect/>
            </a:stretch>
          </p:blipFill>
          <p:spPr>
            <a:xfrm>
              <a:off x="2618311" y="4180818"/>
              <a:ext cx="2026287" cy="1681818"/>
            </a:xfrm>
            <a:prstGeom prst="rect">
              <a:avLst/>
            </a:prstGeom>
          </p:spPr>
        </p:pic>
      </p:grpSp>
      <p:grpSp>
        <p:nvGrpSpPr>
          <p:cNvPr id="24" name="Groupe 23">
            <a:extLst>
              <a:ext uri="{FF2B5EF4-FFF2-40B4-BE49-F238E27FC236}">
                <a16:creationId xmlns:a16="http://schemas.microsoft.com/office/drawing/2014/main" id="{C39EF483-A64D-5DDD-FCF2-6A490F0D2179}"/>
              </a:ext>
            </a:extLst>
          </p:cNvPr>
          <p:cNvGrpSpPr/>
          <p:nvPr/>
        </p:nvGrpSpPr>
        <p:grpSpPr>
          <a:xfrm>
            <a:off x="7153651" y="3842350"/>
            <a:ext cx="3675017" cy="1890616"/>
            <a:chOff x="6127544" y="4098380"/>
            <a:chExt cx="3675017" cy="1890616"/>
          </a:xfrm>
        </p:grpSpPr>
        <p:pic>
          <p:nvPicPr>
            <p:cNvPr id="20" name="Image 19">
              <a:extLst>
                <a:ext uri="{FF2B5EF4-FFF2-40B4-BE49-F238E27FC236}">
                  <a16:creationId xmlns:a16="http://schemas.microsoft.com/office/drawing/2014/main" id="{ED48215C-3D7C-155E-2C70-AACD82F7EE2A}"/>
                </a:ext>
              </a:extLst>
            </p:cNvPr>
            <p:cNvPicPr>
              <a:picLocks noChangeAspect="1"/>
            </p:cNvPicPr>
            <p:nvPr/>
          </p:nvPicPr>
          <p:blipFill>
            <a:blip r:embed="rId5"/>
            <a:stretch>
              <a:fillRect/>
            </a:stretch>
          </p:blipFill>
          <p:spPr>
            <a:xfrm>
              <a:off x="6127544" y="4098380"/>
              <a:ext cx="3675017" cy="1579109"/>
            </a:xfrm>
            <a:prstGeom prst="rect">
              <a:avLst/>
            </a:prstGeom>
          </p:spPr>
        </p:pic>
        <p:sp>
          <p:nvSpPr>
            <p:cNvPr id="21" name="ZoneTexte 20">
              <a:extLst>
                <a:ext uri="{FF2B5EF4-FFF2-40B4-BE49-F238E27FC236}">
                  <a16:creationId xmlns:a16="http://schemas.microsoft.com/office/drawing/2014/main" id="{2E6FBFDF-EC17-D6B3-8319-749DE1E8864C}"/>
                </a:ext>
              </a:extLst>
            </p:cNvPr>
            <p:cNvSpPr txBox="1"/>
            <p:nvPr/>
          </p:nvSpPr>
          <p:spPr>
            <a:xfrm>
              <a:off x="6204857" y="5619664"/>
              <a:ext cx="3298371" cy="369332"/>
            </a:xfrm>
            <a:prstGeom prst="rect">
              <a:avLst/>
            </a:prstGeom>
            <a:noFill/>
          </p:spPr>
          <p:txBody>
            <a:bodyPr wrap="square" rtlCol="0">
              <a:spAutoFit/>
            </a:bodyPr>
            <a:lstStyle/>
            <a:p>
              <a:r>
                <a:rPr lang="fr-FR" sz="900" dirty="0"/>
                <a:t>International Gemini </a:t>
              </a:r>
              <a:r>
                <a:rPr lang="fr-FR" sz="900" dirty="0" err="1"/>
                <a:t>Observatory</a:t>
              </a:r>
              <a:r>
                <a:rPr lang="fr-FR" sz="900" dirty="0"/>
                <a:t>/</a:t>
              </a:r>
              <a:r>
                <a:rPr lang="fr-FR" sz="900" dirty="0" err="1"/>
                <a:t>NOIRLab</a:t>
              </a:r>
              <a:r>
                <a:rPr lang="fr-FR" sz="900" dirty="0"/>
                <a:t>/NSF/AURA CC A 4.0</a:t>
              </a:r>
            </a:p>
          </p:txBody>
        </p:sp>
      </p:grpSp>
      <p:sp>
        <p:nvSpPr>
          <p:cNvPr id="23" name="ZoneTexte 22">
            <a:extLst>
              <a:ext uri="{FF2B5EF4-FFF2-40B4-BE49-F238E27FC236}">
                <a16:creationId xmlns:a16="http://schemas.microsoft.com/office/drawing/2014/main" id="{A396570E-A531-69BE-4467-A43F19D510F8}"/>
              </a:ext>
            </a:extLst>
          </p:cNvPr>
          <p:cNvSpPr txBox="1"/>
          <p:nvPr/>
        </p:nvSpPr>
        <p:spPr>
          <a:xfrm>
            <a:off x="5870121" y="4382435"/>
            <a:ext cx="1461407" cy="461665"/>
          </a:xfrm>
          <a:prstGeom prst="rect">
            <a:avLst/>
          </a:prstGeom>
          <a:noFill/>
        </p:spPr>
        <p:txBody>
          <a:bodyPr wrap="square" rtlCol="0">
            <a:spAutoFit/>
          </a:bodyPr>
          <a:lstStyle/>
          <a:p>
            <a:r>
              <a:rPr lang="fr-FR" sz="1200" dirty="0"/>
              <a:t>Un record ? </a:t>
            </a:r>
          </a:p>
          <a:p>
            <a:r>
              <a:rPr lang="fr-FR" sz="1200" dirty="0">
                <a:solidFill>
                  <a:srgbClr val="FF0000"/>
                </a:solidFill>
              </a:rPr>
              <a:t>Z=6,45</a:t>
            </a:r>
          </a:p>
        </p:txBody>
      </p:sp>
    </p:spTree>
    <p:extLst>
      <p:ext uri="{BB962C8B-B14F-4D97-AF65-F5344CB8AC3E}">
        <p14:creationId xmlns:p14="http://schemas.microsoft.com/office/powerpoint/2010/main" val="83008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E9E77-0FCA-2902-0FBF-EE43D352D57E}"/>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33F60D-9FFC-CB61-4AC1-6341AE069788}"/>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E9F2237F-4F28-4D4C-8E02-4DD6EC3CD3F8}"/>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79E7AD43-D3C9-3744-0541-9054EA820C24}"/>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30</a:t>
            </a:fld>
            <a:endParaRPr lang="en-GB" dirty="0">
              <a:latin typeface="Century Gothic" panose="020B0502020202020204"/>
            </a:endParaRPr>
          </a:p>
        </p:txBody>
      </p:sp>
      <p:sp>
        <p:nvSpPr>
          <p:cNvPr id="5" name="ZoneTexte 4">
            <a:extLst>
              <a:ext uri="{FF2B5EF4-FFF2-40B4-BE49-F238E27FC236}">
                <a16:creationId xmlns:a16="http://schemas.microsoft.com/office/drawing/2014/main" id="{115E6CB0-F0E2-77E6-F505-B48111761F41}"/>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B714E6B3-25BD-C62D-CA57-64EA3CC0D8F2}"/>
              </a:ext>
            </a:extLst>
          </p:cNvPr>
          <p:cNvSpPr txBox="1"/>
          <p:nvPr/>
        </p:nvSpPr>
        <p:spPr>
          <a:xfrm>
            <a:off x="2327717" y="1572377"/>
            <a:ext cx="8609846" cy="2246769"/>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200" dirty="0">
                <a:solidFill>
                  <a:schemeClr val="bg1">
                    <a:lumMod val="50000"/>
                  </a:schemeClr>
                </a:solidFill>
              </a:rPr>
              <a:t>Avec l’hypothèse de l’uniformité et de l’isotropie cosmologique, il est possible de déduire de l’équation d’Einstein, l’équation d’état de l’Univers reliant sa densité, sa courbure moyenne et son taux d’expansion </a:t>
            </a:r>
          </a:p>
          <a:p>
            <a:pPr marL="285750" indent="-285750">
              <a:buFont typeface="Arial" panose="020B0604020202020204" pitchFamily="34" charset="0"/>
              <a:buChar char="•"/>
            </a:pPr>
            <a:r>
              <a:rPr lang="fr-FR" sz="1200" dirty="0">
                <a:solidFill>
                  <a:schemeClr val="bg1">
                    <a:lumMod val="50000"/>
                  </a:schemeClr>
                </a:solidFill>
              </a:rPr>
              <a:t>Ces équations sont à la base du modèle dit du « Big Bang », modèle décrivant l’évolution de l’Univers à partir d’une phase extrêmement dense et chaude</a:t>
            </a:r>
          </a:p>
          <a:p>
            <a:pPr marL="285750" indent="-285750">
              <a:buFont typeface="Arial" panose="020B0604020202020204" pitchFamily="34" charset="0"/>
              <a:buChar char="•"/>
            </a:pPr>
            <a:r>
              <a:rPr lang="fr-FR" sz="1400" dirty="0">
                <a:solidFill>
                  <a:srgbClr val="002060"/>
                </a:solidFill>
              </a:rPr>
              <a:t>L’ère de Planck définit l’étape de l’évolution initiale de l’univers pendant lesquelles les théories physiques actuelles ne s’appliquent pas.</a:t>
            </a:r>
          </a:p>
        </p:txBody>
      </p:sp>
    </p:spTree>
    <p:extLst>
      <p:ext uri="{BB962C8B-B14F-4D97-AF65-F5344CB8AC3E}">
        <p14:creationId xmlns:p14="http://schemas.microsoft.com/office/powerpoint/2010/main" val="1441278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F2132A3-150E-46D7-AFC6-4769AE569C9E}"/>
              </a:ext>
            </a:extLst>
          </p:cNvPr>
          <p:cNvSpPr>
            <a:spLocks noGrp="1"/>
          </p:cNvSpPr>
          <p:nvPr>
            <p:ph type="ftr" sz="quarter" idx="11"/>
          </p:nvPr>
        </p:nvSpPr>
        <p:spPr>
          <a:xfrm>
            <a:off x="2285008" y="6017623"/>
            <a:ext cx="7621984" cy="365125"/>
          </a:xfrm>
        </p:spPr>
        <p:txBody>
          <a:bodyPr/>
          <a:lstStyle/>
          <a:p>
            <a:r>
              <a:rPr lang="fr-FR"/>
              <a:t>Comprendre le monde ... les deux infinis                    </a:t>
            </a:r>
            <a:endParaRPr lang="en-GB" dirty="0"/>
          </a:p>
        </p:txBody>
      </p:sp>
      <p:sp>
        <p:nvSpPr>
          <p:cNvPr id="3" name="Espace réservé du numéro de diapositive 2">
            <a:extLst>
              <a:ext uri="{FF2B5EF4-FFF2-40B4-BE49-F238E27FC236}">
                <a16:creationId xmlns:a16="http://schemas.microsoft.com/office/drawing/2014/main" id="{839C7F7F-CA91-79F6-102B-7705B2218117}"/>
              </a:ext>
            </a:extLst>
          </p:cNvPr>
          <p:cNvSpPr>
            <a:spLocks noGrp="1"/>
          </p:cNvSpPr>
          <p:nvPr>
            <p:ph type="sldNum" sz="quarter" idx="12"/>
          </p:nvPr>
        </p:nvSpPr>
        <p:spPr/>
        <p:txBody>
          <a:bodyPr/>
          <a:lstStyle/>
          <a:p>
            <a:fld id="{28CF56FF-A9C7-48CE-B5A8-E2EC5C60375F}" type="slidenum">
              <a:rPr lang="en-GB" smtClean="0"/>
              <a:t>31</a:t>
            </a:fld>
            <a:endParaRPr lang="en-GB" dirty="0"/>
          </a:p>
        </p:txBody>
      </p:sp>
      <p:grpSp>
        <p:nvGrpSpPr>
          <p:cNvPr id="6" name="Groupe 5">
            <a:extLst>
              <a:ext uri="{FF2B5EF4-FFF2-40B4-BE49-F238E27FC236}">
                <a16:creationId xmlns:a16="http://schemas.microsoft.com/office/drawing/2014/main" id="{26D715E4-D593-968B-D2FF-E26E5D1AD370}"/>
              </a:ext>
            </a:extLst>
          </p:cNvPr>
          <p:cNvGrpSpPr/>
          <p:nvPr/>
        </p:nvGrpSpPr>
        <p:grpSpPr>
          <a:xfrm>
            <a:off x="8355220" y="1306140"/>
            <a:ext cx="2828485" cy="2850068"/>
            <a:chOff x="3168502" y="1658679"/>
            <a:chExt cx="2595708" cy="2684443"/>
          </a:xfrm>
        </p:grpSpPr>
        <p:pic>
          <p:nvPicPr>
            <p:cNvPr id="7" name="Image 6">
              <a:extLst>
                <a:ext uri="{FF2B5EF4-FFF2-40B4-BE49-F238E27FC236}">
                  <a16:creationId xmlns:a16="http://schemas.microsoft.com/office/drawing/2014/main" id="{E00BDBDE-D246-86D2-741C-A6FD7134BB57}"/>
                </a:ext>
              </a:extLst>
            </p:cNvPr>
            <p:cNvPicPr>
              <a:picLocks noChangeAspect="1"/>
            </p:cNvPicPr>
            <p:nvPr/>
          </p:nvPicPr>
          <p:blipFill rotWithShape="1">
            <a:blip r:embed="rId2"/>
            <a:srcRect l="25988" t="24186" r="42791" b="18413"/>
            <a:stretch/>
          </p:blipFill>
          <p:spPr>
            <a:xfrm>
              <a:off x="3168502" y="1658679"/>
              <a:ext cx="2595708" cy="2684443"/>
            </a:xfrm>
            <a:prstGeom prst="rect">
              <a:avLst/>
            </a:prstGeom>
          </p:spPr>
        </p:pic>
        <p:sp>
          <p:nvSpPr>
            <p:cNvPr id="8" name="ZoneTexte 7">
              <a:extLst>
                <a:ext uri="{FF2B5EF4-FFF2-40B4-BE49-F238E27FC236}">
                  <a16:creationId xmlns:a16="http://schemas.microsoft.com/office/drawing/2014/main" id="{491DBFE0-7E62-49AA-40EF-A1582A93B463}"/>
                </a:ext>
              </a:extLst>
            </p:cNvPr>
            <p:cNvSpPr txBox="1"/>
            <p:nvPr/>
          </p:nvSpPr>
          <p:spPr>
            <a:xfrm>
              <a:off x="3742328" y="3002002"/>
              <a:ext cx="1596357" cy="246221"/>
            </a:xfrm>
            <a:prstGeom prst="rect">
              <a:avLst/>
            </a:prstGeom>
            <a:noFill/>
          </p:spPr>
          <p:txBody>
            <a:bodyPr wrap="square" rtlCol="0">
              <a:spAutoFit/>
            </a:bodyPr>
            <a:lstStyle/>
            <a:p>
              <a:r>
                <a:rPr lang="fr-FR" sz="1000" dirty="0" err="1">
                  <a:hlinkClick r:id="rId3"/>
                </a:rPr>
                <a:t>Xinghai</a:t>
              </a:r>
              <a:r>
                <a:rPr lang="fr-FR" sz="1000" dirty="0">
                  <a:hlinkClick r:id="rId3"/>
                </a:rPr>
                <a:t> Zhao et al. </a:t>
              </a:r>
              <a:endParaRPr lang="fr-FR" sz="1000" dirty="0"/>
            </a:p>
          </p:txBody>
        </p:sp>
      </p:grpSp>
      <p:sp>
        <p:nvSpPr>
          <p:cNvPr id="9" name="ZoneTexte 8">
            <a:extLst>
              <a:ext uri="{FF2B5EF4-FFF2-40B4-BE49-F238E27FC236}">
                <a16:creationId xmlns:a16="http://schemas.microsoft.com/office/drawing/2014/main" id="{A74A3F7C-C3EF-13A2-B745-75FA0BEEDC14}"/>
              </a:ext>
            </a:extLst>
          </p:cNvPr>
          <p:cNvSpPr txBox="1"/>
          <p:nvPr/>
        </p:nvSpPr>
        <p:spPr>
          <a:xfrm>
            <a:off x="2516957" y="1022418"/>
            <a:ext cx="9041691" cy="307777"/>
          </a:xfrm>
          <a:prstGeom prst="rect">
            <a:avLst/>
          </a:prstGeom>
          <a:noFill/>
        </p:spPr>
        <p:txBody>
          <a:bodyPr wrap="square" rtlCol="0">
            <a:spAutoFit/>
          </a:bodyPr>
          <a:lstStyle/>
          <a:p>
            <a:r>
              <a:rPr lang="fr-FR" sz="1400" dirty="0">
                <a:solidFill>
                  <a:srgbClr val="0070C0"/>
                </a:solidFill>
              </a:rPr>
              <a:t>L’entropie de l’Univers </a:t>
            </a:r>
            <a:r>
              <a:rPr lang="fr-FR" sz="1400" dirty="0"/>
              <a:t>était initialement très basse (valeur ?)</a:t>
            </a:r>
          </a:p>
        </p:txBody>
      </p:sp>
      <p:sp>
        <p:nvSpPr>
          <p:cNvPr id="10" name="ZoneTexte 9">
            <a:extLst>
              <a:ext uri="{FF2B5EF4-FFF2-40B4-BE49-F238E27FC236}">
                <a16:creationId xmlns:a16="http://schemas.microsoft.com/office/drawing/2014/main" id="{B93D65A8-7E7A-691C-912D-FEBF7A871EFB}"/>
              </a:ext>
            </a:extLst>
          </p:cNvPr>
          <p:cNvSpPr txBox="1"/>
          <p:nvPr/>
        </p:nvSpPr>
        <p:spPr>
          <a:xfrm>
            <a:off x="2691814" y="1369053"/>
            <a:ext cx="5312229" cy="2185214"/>
          </a:xfrm>
          <a:prstGeom prst="rect">
            <a:avLst/>
          </a:prstGeom>
          <a:noFill/>
        </p:spPr>
        <p:txBody>
          <a:bodyPr wrap="square" rtlCol="0">
            <a:spAutoFit/>
          </a:bodyPr>
          <a:lstStyle/>
          <a:p>
            <a:r>
              <a:rPr lang="fr-FR" sz="1600" dirty="0"/>
              <a:t>Ses principales composantes sont :</a:t>
            </a:r>
          </a:p>
          <a:p>
            <a:pPr marL="285750" indent="-285750">
              <a:buFont typeface="Arial" panose="020B0604020202020204" pitchFamily="34" charset="0"/>
              <a:buChar char="•"/>
            </a:pPr>
            <a:r>
              <a:rPr lang="fr-FR" sz="1200" dirty="0"/>
              <a:t>Les trous noirs super massifs (SMBH)</a:t>
            </a:r>
          </a:p>
          <a:p>
            <a:pPr marL="285750" indent="-285750">
              <a:buFont typeface="Arial" panose="020B0604020202020204" pitchFamily="34" charset="0"/>
              <a:buChar char="•"/>
            </a:pPr>
            <a:r>
              <a:rPr lang="fr-FR" sz="1200" dirty="0"/>
              <a:t>Les trous noirs stellaires </a:t>
            </a:r>
          </a:p>
          <a:p>
            <a:pPr marL="285750" indent="-285750">
              <a:buFont typeface="Arial" panose="020B0604020202020204" pitchFamily="34" charset="0"/>
              <a:buChar char="•"/>
            </a:pPr>
            <a:r>
              <a:rPr lang="fr-FR" sz="1200" dirty="0"/>
              <a:t>Les photons et neutrinos</a:t>
            </a:r>
          </a:p>
          <a:p>
            <a:pPr marL="285750" indent="-285750">
              <a:buFont typeface="Arial" panose="020B0604020202020204" pitchFamily="34" charset="0"/>
              <a:buChar char="•"/>
            </a:pPr>
            <a:r>
              <a:rPr lang="fr-FR" sz="1200" dirty="0"/>
              <a:t>La matière noire (CDM)</a:t>
            </a:r>
          </a:p>
          <a:p>
            <a:pPr marL="285750" indent="-285750">
              <a:buFont typeface="Arial" panose="020B0604020202020204" pitchFamily="34" charset="0"/>
              <a:buChar char="•"/>
            </a:pPr>
            <a:r>
              <a:rPr lang="fr-FR" sz="1200" dirty="0"/>
              <a:t>Les gravitons (?)</a:t>
            </a:r>
          </a:p>
          <a:p>
            <a:pPr marL="285750" indent="-285750">
              <a:buFont typeface="Arial" panose="020B0604020202020204" pitchFamily="34" charset="0"/>
              <a:buChar char="•"/>
            </a:pPr>
            <a:r>
              <a:rPr lang="fr-FR" sz="1200" dirty="0"/>
              <a:t>La matière interstellaire (ISM) ou intergalactique (IGM)</a:t>
            </a:r>
          </a:p>
          <a:p>
            <a:pPr marL="285750" indent="-285750">
              <a:buFont typeface="Arial" panose="020B0604020202020204" pitchFamily="34" charset="0"/>
              <a:buChar char="•"/>
            </a:pPr>
            <a:r>
              <a:rPr lang="fr-FR" sz="1200" dirty="0"/>
              <a:t>La matière des étoiles</a:t>
            </a:r>
          </a:p>
          <a:p>
            <a:r>
              <a:rPr lang="fr-FR" sz="1200" dirty="0"/>
              <a:t>Mise à part l’entropie des trous noirs et de la matière stellaire l’entropie est relativement stable depuis les premiers instants de l’univers.</a:t>
            </a:r>
          </a:p>
        </p:txBody>
      </p:sp>
      <p:sp>
        <p:nvSpPr>
          <p:cNvPr id="11" name="ZoneTexte 10">
            <a:extLst>
              <a:ext uri="{FF2B5EF4-FFF2-40B4-BE49-F238E27FC236}">
                <a16:creationId xmlns:a16="http://schemas.microsoft.com/office/drawing/2014/main" id="{55A948EB-80F5-FCC9-AA79-47EDFF1A0AB4}"/>
              </a:ext>
            </a:extLst>
          </p:cNvPr>
          <p:cNvSpPr txBox="1"/>
          <p:nvPr/>
        </p:nvSpPr>
        <p:spPr>
          <a:xfrm>
            <a:off x="8135705" y="4492911"/>
            <a:ext cx="3048000" cy="1169551"/>
          </a:xfrm>
          <a:prstGeom prst="rect">
            <a:avLst/>
          </a:prstGeom>
          <a:noFill/>
          <a:ln>
            <a:solidFill>
              <a:srgbClr val="C00000"/>
            </a:solidFill>
          </a:ln>
        </p:spPr>
        <p:txBody>
          <a:bodyPr wrap="square">
            <a:spAutoFit/>
          </a:bodyPr>
          <a:lstStyle/>
          <a:p>
            <a:r>
              <a:rPr lang="fr-FR" sz="1400" dirty="0">
                <a:solidFill>
                  <a:srgbClr val="0070C0"/>
                </a:solidFill>
              </a:rPr>
              <a:t>Dans les systèmes fermés, la flèche du temps est liée à la croissance de l’entropie. Si l’univers a une histoire, elle est liée à croissance de son entropie</a:t>
            </a:r>
          </a:p>
        </p:txBody>
      </p:sp>
      <p:grpSp>
        <p:nvGrpSpPr>
          <p:cNvPr id="12" name="Groupe 11">
            <a:extLst>
              <a:ext uri="{FF2B5EF4-FFF2-40B4-BE49-F238E27FC236}">
                <a16:creationId xmlns:a16="http://schemas.microsoft.com/office/drawing/2014/main" id="{0ABDB34D-C5E3-752A-0195-145FC820BC53}"/>
              </a:ext>
            </a:extLst>
          </p:cNvPr>
          <p:cNvGrpSpPr/>
          <p:nvPr/>
        </p:nvGrpSpPr>
        <p:grpSpPr>
          <a:xfrm>
            <a:off x="2691814" y="3626120"/>
            <a:ext cx="4744911" cy="2391503"/>
            <a:chOff x="2343666" y="3626120"/>
            <a:chExt cx="4498689" cy="2072347"/>
          </a:xfrm>
        </p:grpSpPr>
        <p:sp>
          <p:nvSpPr>
            <p:cNvPr id="13" name="ZoneTexte 12">
              <a:extLst>
                <a:ext uri="{FF2B5EF4-FFF2-40B4-BE49-F238E27FC236}">
                  <a16:creationId xmlns:a16="http://schemas.microsoft.com/office/drawing/2014/main" id="{F6AA4D6A-A849-80E5-0400-8563142334D2}"/>
                </a:ext>
              </a:extLst>
            </p:cNvPr>
            <p:cNvSpPr txBox="1"/>
            <p:nvPr/>
          </p:nvSpPr>
          <p:spPr>
            <a:xfrm rot="16200000">
              <a:off x="1773547" y="4680688"/>
              <a:ext cx="1386459" cy="246221"/>
            </a:xfrm>
            <a:prstGeom prst="rect">
              <a:avLst/>
            </a:prstGeom>
            <a:noFill/>
          </p:spPr>
          <p:txBody>
            <a:bodyPr wrap="square" rtlCol="0">
              <a:spAutoFit/>
            </a:bodyPr>
            <a:lstStyle/>
            <a:p>
              <a:r>
                <a:rPr lang="fr-FR" sz="1000" dirty="0">
                  <a:hlinkClick r:id="rId4"/>
                </a:rPr>
                <a:t>C.A. Egan et al.</a:t>
              </a:r>
              <a:endParaRPr lang="fr-FR" sz="1000" dirty="0"/>
            </a:p>
          </p:txBody>
        </p:sp>
        <p:pic>
          <p:nvPicPr>
            <p:cNvPr id="14" name="Image 13">
              <a:extLst>
                <a:ext uri="{FF2B5EF4-FFF2-40B4-BE49-F238E27FC236}">
                  <a16:creationId xmlns:a16="http://schemas.microsoft.com/office/drawing/2014/main" id="{A5FFF465-A42F-10A6-6495-E96F07089AAD}"/>
                </a:ext>
              </a:extLst>
            </p:cNvPr>
            <p:cNvPicPr>
              <a:picLocks noChangeAspect="1"/>
            </p:cNvPicPr>
            <p:nvPr/>
          </p:nvPicPr>
          <p:blipFill rotWithShape="1">
            <a:blip r:embed="rId5"/>
            <a:srcRect l="34429" t="29207" r="32999" b="42575"/>
            <a:stretch/>
          </p:blipFill>
          <p:spPr>
            <a:xfrm>
              <a:off x="2589887" y="3626120"/>
              <a:ext cx="4252468" cy="2072347"/>
            </a:xfrm>
            <a:prstGeom prst="rect">
              <a:avLst/>
            </a:prstGeom>
            <a:ln>
              <a:solidFill>
                <a:srgbClr val="C00000"/>
              </a:solidFill>
            </a:ln>
          </p:spPr>
        </p:pic>
      </p:grpSp>
      <p:cxnSp>
        <p:nvCxnSpPr>
          <p:cNvPr id="16" name="Connecteur droit avec flèche 15">
            <a:extLst>
              <a:ext uri="{FF2B5EF4-FFF2-40B4-BE49-F238E27FC236}">
                <a16:creationId xmlns:a16="http://schemas.microsoft.com/office/drawing/2014/main" id="{C1EB73CD-ECB8-F928-899D-944F1609C973}"/>
              </a:ext>
            </a:extLst>
          </p:cNvPr>
          <p:cNvCxnSpPr>
            <a:cxnSpLocks/>
            <a:stCxn id="17" idx="3"/>
          </p:cNvCxnSpPr>
          <p:nvPr/>
        </p:nvCxnSpPr>
        <p:spPr>
          <a:xfrm flipV="1">
            <a:off x="8004043" y="1688123"/>
            <a:ext cx="1790588" cy="215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E1D22229-4A4E-B579-E316-2A87A773B82A}"/>
              </a:ext>
            </a:extLst>
          </p:cNvPr>
          <p:cNvSpPr/>
          <p:nvPr/>
        </p:nvSpPr>
        <p:spPr>
          <a:xfrm>
            <a:off x="6787662" y="1512277"/>
            <a:ext cx="1216381" cy="7825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t>Entropie des trous noirs</a:t>
            </a:r>
          </a:p>
          <a:p>
            <a:pPr algn="ctr"/>
            <a:r>
              <a:rPr lang="fr-FR" sz="800" dirty="0"/>
              <a:t>(échelle gauche</a:t>
            </a:r>
            <a:r>
              <a:rPr lang="fr-FR" sz="1100" dirty="0"/>
              <a:t>)</a:t>
            </a:r>
          </a:p>
        </p:txBody>
      </p:sp>
      <p:sp>
        <p:nvSpPr>
          <p:cNvPr id="19" name="Ellipse 18">
            <a:extLst>
              <a:ext uri="{FF2B5EF4-FFF2-40B4-BE49-F238E27FC236}">
                <a16:creationId xmlns:a16="http://schemas.microsoft.com/office/drawing/2014/main" id="{BD3CD271-9E3A-55EF-29E3-151C99D58618}"/>
              </a:ext>
            </a:extLst>
          </p:cNvPr>
          <p:cNvSpPr/>
          <p:nvPr/>
        </p:nvSpPr>
        <p:spPr>
          <a:xfrm>
            <a:off x="10388322" y="1774392"/>
            <a:ext cx="149048" cy="5330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DDE599EE-2270-09EF-E5E5-3141064CE674}"/>
              </a:ext>
            </a:extLst>
          </p:cNvPr>
          <p:cNvCxnSpPr>
            <a:cxnSpLocks/>
            <a:stCxn id="21" idx="3"/>
          </p:cNvCxnSpPr>
          <p:nvPr/>
        </p:nvCxnSpPr>
        <p:spPr>
          <a:xfrm flipV="1">
            <a:off x="8544090" y="2217131"/>
            <a:ext cx="1892018" cy="862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 coins arrondis 20">
            <a:extLst>
              <a:ext uri="{FF2B5EF4-FFF2-40B4-BE49-F238E27FC236}">
                <a16:creationId xmlns:a16="http://schemas.microsoft.com/office/drawing/2014/main" id="{3668D58B-2C76-B98A-8705-6E393FB26B88}"/>
              </a:ext>
            </a:extLst>
          </p:cNvPr>
          <p:cNvSpPr/>
          <p:nvPr/>
        </p:nvSpPr>
        <p:spPr>
          <a:xfrm>
            <a:off x="7463995" y="2591146"/>
            <a:ext cx="1080095" cy="976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t>Entropie des gaz, des étoiles et de la matière noire</a:t>
            </a:r>
          </a:p>
        </p:txBody>
      </p:sp>
      <p:sp>
        <p:nvSpPr>
          <p:cNvPr id="25" name="ZoneTexte 24">
            <a:extLst>
              <a:ext uri="{FF2B5EF4-FFF2-40B4-BE49-F238E27FC236}">
                <a16:creationId xmlns:a16="http://schemas.microsoft.com/office/drawing/2014/main" id="{5C3F95A2-E318-8022-F455-D58CAE471618}"/>
              </a:ext>
            </a:extLst>
          </p:cNvPr>
          <p:cNvSpPr txBox="1"/>
          <p:nvPr/>
        </p:nvSpPr>
        <p:spPr>
          <a:xfrm>
            <a:off x="7179970" y="305876"/>
            <a:ext cx="4378678"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Histoire de l’Univers</a:t>
            </a:r>
          </a:p>
        </p:txBody>
      </p:sp>
    </p:spTree>
    <p:extLst>
      <p:ext uri="{BB962C8B-B14F-4D97-AF65-F5344CB8AC3E}">
        <p14:creationId xmlns:p14="http://schemas.microsoft.com/office/powerpoint/2010/main" val="29179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7" grpId="0" animBg="1"/>
      <p:bldP spid="1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A0294E0-E6A1-2969-1E7C-099456A700D7}"/>
              </a:ext>
            </a:extLst>
          </p:cNvPr>
          <p:cNvSpPr>
            <a:spLocks noGrp="1"/>
          </p:cNvSpPr>
          <p:nvPr>
            <p:ph type="ftr" sz="quarter" idx="11"/>
          </p:nvPr>
        </p:nvSpPr>
        <p:spPr>
          <a:xfrm>
            <a:off x="2529428" y="6121958"/>
            <a:ext cx="7621984" cy="365125"/>
          </a:xfrm>
        </p:spPr>
        <p:txBody>
          <a:bodyPr/>
          <a:lstStyle/>
          <a:p>
            <a:r>
              <a:rPr lang="fr-FR" dirty="0"/>
              <a:t>Comprendre le monde ... les deux infinis                    </a:t>
            </a:r>
            <a:endParaRPr lang="en-GB" dirty="0"/>
          </a:p>
        </p:txBody>
      </p:sp>
      <p:sp>
        <p:nvSpPr>
          <p:cNvPr id="3" name="Espace réservé du numéro de diapositive 2">
            <a:extLst>
              <a:ext uri="{FF2B5EF4-FFF2-40B4-BE49-F238E27FC236}">
                <a16:creationId xmlns:a16="http://schemas.microsoft.com/office/drawing/2014/main" id="{9A96993B-77EE-6EA5-9151-888474F247AC}"/>
              </a:ext>
            </a:extLst>
          </p:cNvPr>
          <p:cNvSpPr>
            <a:spLocks noGrp="1"/>
          </p:cNvSpPr>
          <p:nvPr>
            <p:ph type="sldNum" sz="quarter" idx="12"/>
          </p:nvPr>
        </p:nvSpPr>
        <p:spPr/>
        <p:txBody>
          <a:bodyPr/>
          <a:lstStyle/>
          <a:p>
            <a:fld id="{28CF56FF-A9C7-48CE-B5A8-E2EC5C60375F}" type="slidenum">
              <a:rPr lang="en-GB" smtClean="0"/>
              <a:t>32</a:t>
            </a:fld>
            <a:endParaRPr lang="en-GB"/>
          </a:p>
        </p:txBody>
      </p:sp>
      <p:pic>
        <p:nvPicPr>
          <p:cNvPr id="6" name="Image 5">
            <a:extLst>
              <a:ext uri="{FF2B5EF4-FFF2-40B4-BE49-F238E27FC236}">
                <a16:creationId xmlns:a16="http://schemas.microsoft.com/office/drawing/2014/main" id="{4FA117CA-DACD-5207-1B46-5FA2C66EB6ED}"/>
              </a:ext>
            </a:extLst>
          </p:cNvPr>
          <p:cNvPicPr>
            <a:picLocks noChangeAspect="1"/>
          </p:cNvPicPr>
          <p:nvPr/>
        </p:nvPicPr>
        <p:blipFill>
          <a:blip r:embed="rId2"/>
          <a:srcRect l="-1" t="31026" r="-1460" b="52908"/>
          <a:stretch/>
        </p:blipFill>
        <p:spPr>
          <a:xfrm>
            <a:off x="5414345" y="1019100"/>
            <a:ext cx="5575388" cy="1975482"/>
          </a:xfrm>
          <a:prstGeom prst="rect">
            <a:avLst/>
          </a:prstGeom>
        </p:spPr>
      </p:pic>
      <p:pic>
        <p:nvPicPr>
          <p:cNvPr id="5" name="Image 4">
            <a:extLst>
              <a:ext uri="{FF2B5EF4-FFF2-40B4-BE49-F238E27FC236}">
                <a16:creationId xmlns:a16="http://schemas.microsoft.com/office/drawing/2014/main" id="{F8D17EEC-2698-4836-3972-F96435644755}"/>
              </a:ext>
            </a:extLst>
          </p:cNvPr>
          <p:cNvPicPr>
            <a:picLocks noChangeAspect="1"/>
          </p:cNvPicPr>
          <p:nvPr/>
        </p:nvPicPr>
        <p:blipFill>
          <a:blip r:embed="rId2"/>
          <a:srcRect t="47635" b="3996"/>
          <a:stretch/>
        </p:blipFill>
        <p:spPr>
          <a:xfrm>
            <a:off x="7380795" y="1340086"/>
            <a:ext cx="4036257" cy="4368382"/>
          </a:xfrm>
          <a:prstGeom prst="rect">
            <a:avLst/>
          </a:prstGeom>
        </p:spPr>
      </p:pic>
      <p:grpSp>
        <p:nvGrpSpPr>
          <p:cNvPr id="7" name="Groupe 6">
            <a:extLst>
              <a:ext uri="{FF2B5EF4-FFF2-40B4-BE49-F238E27FC236}">
                <a16:creationId xmlns:a16="http://schemas.microsoft.com/office/drawing/2014/main" id="{BB7EA8E7-878B-ADFE-57FE-4E1023281592}"/>
              </a:ext>
            </a:extLst>
          </p:cNvPr>
          <p:cNvGrpSpPr/>
          <p:nvPr/>
        </p:nvGrpSpPr>
        <p:grpSpPr>
          <a:xfrm>
            <a:off x="2043290" y="769249"/>
            <a:ext cx="3371055" cy="4675161"/>
            <a:chOff x="2212623" y="953310"/>
            <a:chExt cx="3371055" cy="4675161"/>
          </a:xfrm>
        </p:grpSpPr>
        <p:pic>
          <p:nvPicPr>
            <p:cNvPr id="4" name="Image 3">
              <a:extLst>
                <a:ext uri="{FF2B5EF4-FFF2-40B4-BE49-F238E27FC236}">
                  <a16:creationId xmlns:a16="http://schemas.microsoft.com/office/drawing/2014/main" id="{D5F1C90A-745E-0CCD-8250-62DFDBBE4F6E}"/>
                </a:ext>
              </a:extLst>
            </p:cNvPr>
            <p:cNvPicPr>
              <a:picLocks noChangeAspect="1"/>
            </p:cNvPicPr>
            <p:nvPr/>
          </p:nvPicPr>
          <p:blipFill>
            <a:blip r:embed="rId3"/>
            <a:stretch>
              <a:fillRect/>
            </a:stretch>
          </p:blipFill>
          <p:spPr>
            <a:xfrm>
              <a:off x="3404682" y="953310"/>
              <a:ext cx="2178996" cy="4675161"/>
            </a:xfrm>
            <a:prstGeom prst="rect">
              <a:avLst/>
            </a:prstGeom>
            <a:ln>
              <a:solidFill>
                <a:srgbClr val="C00000"/>
              </a:solidFill>
            </a:ln>
          </p:spPr>
        </p:pic>
        <p:sp>
          <p:nvSpPr>
            <p:cNvPr id="9" name="Bulle narrative : rectangle à coins arrondis 8">
              <a:extLst>
                <a:ext uri="{FF2B5EF4-FFF2-40B4-BE49-F238E27FC236}">
                  <a16:creationId xmlns:a16="http://schemas.microsoft.com/office/drawing/2014/main" id="{23B6159F-1749-F279-734D-8BE1B9A2EB4C}"/>
                </a:ext>
              </a:extLst>
            </p:cNvPr>
            <p:cNvSpPr/>
            <p:nvPr/>
          </p:nvSpPr>
          <p:spPr>
            <a:xfrm>
              <a:off x="2225559" y="4562831"/>
              <a:ext cx="570393" cy="211287"/>
            </a:xfrm>
            <a:prstGeom prst="wedgeRoundRectCallout">
              <a:avLst>
                <a:gd name="adj1" fmla="val 183439"/>
                <a:gd name="adj2" fmla="val -8252"/>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FF0000"/>
                  </a:solidFill>
                </a:rPr>
                <a:t>1 sec</a:t>
              </a:r>
            </a:p>
          </p:txBody>
        </p:sp>
        <p:sp>
          <p:nvSpPr>
            <p:cNvPr id="10" name="Bulle narrative : rectangle à coins arrondis 9">
              <a:extLst>
                <a:ext uri="{FF2B5EF4-FFF2-40B4-BE49-F238E27FC236}">
                  <a16:creationId xmlns:a16="http://schemas.microsoft.com/office/drawing/2014/main" id="{B20790B6-9972-CC69-E926-82E6BF75EC6D}"/>
                </a:ext>
              </a:extLst>
            </p:cNvPr>
            <p:cNvSpPr/>
            <p:nvPr/>
          </p:nvSpPr>
          <p:spPr>
            <a:xfrm>
              <a:off x="2238260" y="3061401"/>
              <a:ext cx="570393" cy="292552"/>
            </a:xfrm>
            <a:prstGeom prst="wedgeRoundRectCallout">
              <a:avLst>
                <a:gd name="adj1" fmla="val 183439"/>
                <a:gd name="adj2" fmla="val -8252"/>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FF0000"/>
                  </a:solidFill>
                </a:rPr>
                <a:t>10</a:t>
              </a:r>
              <a:r>
                <a:rPr lang="fr-FR" sz="1050" baseline="30000" dirty="0">
                  <a:solidFill>
                    <a:srgbClr val="FF0000"/>
                  </a:solidFill>
                </a:rPr>
                <a:t>6</a:t>
              </a:r>
              <a:r>
                <a:rPr lang="fr-FR" sz="1050" dirty="0">
                  <a:solidFill>
                    <a:srgbClr val="FF0000"/>
                  </a:solidFill>
                </a:rPr>
                <a:t> ans</a:t>
              </a:r>
            </a:p>
          </p:txBody>
        </p:sp>
        <p:sp>
          <p:nvSpPr>
            <p:cNvPr id="11" name="Bulle narrative : rectangle à coins arrondis 10">
              <a:extLst>
                <a:ext uri="{FF2B5EF4-FFF2-40B4-BE49-F238E27FC236}">
                  <a16:creationId xmlns:a16="http://schemas.microsoft.com/office/drawing/2014/main" id="{FDE71CAC-3E60-3E9C-572F-ECFF5E6BDBED}"/>
                </a:ext>
              </a:extLst>
            </p:cNvPr>
            <p:cNvSpPr/>
            <p:nvPr/>
          </p:nvSpPr>
          <p:spPr>
            <a:xfrm>
              <a:off x="2212623" y="3708338"/>
              <a:ext cx="570393" cy="292552"/>
            </a:xfrm>
            <a:prstGeom prst="wedgeRoundRectCallout">
              <a:avLst>
                <a:gd name="adj1" fmla="val 183439"/>
                <a:gd name="adj2" fmla="val -8252"/>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FF0000"/>
                  </a:solidFill>
                </a:rPr>
                <a:t>1 an</a:t>
              </a:r>
            </a:p>
          </p:txBody>
        </p:sp>
        <p:sp>
          <p:nvSpPr>
            <p:cNvPr id="12" name="Bulle narrative : rectangle à coins arrondis 11">
              <a:extLst>
                <a:ext uri="{FF2B5EF4-FFF2-40B4-BE49-F238E27FC236}">
                  <a16:creationId xmlns:a16="http://schemas.microsoft.com/office/drawing/2014/main" id="{533D8B15-987B-D61D-8937-B0BE56FC30A7}"/>
                </a:ext>
              </a:extLst>
            </p:cNvPr>
            <p:cNvSpPr/>
            <p:nvPr/>
          </p:nvSpPr>
          <p:spPr>
            <a:xfrm>
              <a:off x="2212624" y="4214064"/>
              <a:ext cx="570393" cy="211287"/>
            </a:xfrm>
            <a:prstGeom prst="wedgeRoundRectCallout">
              <a:avLst>
                <a:gd name="adj1" fmla="val 183439"/>
                <a:gd name="adj2" fmla="val -8252"/>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FF0000"/>
                  </a:solidFill>
                </a:rPr>
                <a:t>1 h</a:t>
              </a:r>
            </a:p>
          </p:txBody>
        </p:sp>
        <p:sp>
          <p:nvSpPr>
            <p:cNvPr id="13" name="Bulle narrative : rectangle à coins arrondis 12">
              <a:extLst>
                <a:ext uri="{FF2B5EF4-FFF2-40B4-BE49-F238E27FC236}">
                  <a16:creationId xmlns:a16="http://schemas.microsoft.com/office/drawing/2014/main" id="{580D6313-E069-53F1-EE9D-3700BA0DFCBC}"/>
                </a:ext>
              </a:extLst>
            </p:cNvPr>
            <p:cNvSpPr/>
            <p:nvPr/>
          </p:nvSpPr>
          <p:spPr>
            <a:xfrm>
              <a:off x="2253202" y="2634155"/>
              <a:ext cx="570393" cy="292552"/>
            </a:xfrm>
            <a:prstGeom prst="wedgeRoundRectCallout">
              <a:avLst>
                <a:gd name="adj1" fmla="val 183439"/>
                <a:gd name="adj2" fmla="val -8252"/>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FF0000"/>
                  </a:solidFill>
                </a:rPr>
                <a:t>10</a:t>
              </a:r>
              <a:r>
                <a:rPr lang="fr-FR" sz="1050" baseline="30000" dirty="0">
                  <a:solidFill>
                    <a:srgbClr val="FF0000"/>
                  </a:solidFill>
                </a:rPr>
                <a:t>15</a:t>
              </a:r>
              <a:r>
                <a:rPr lang="fr-FR" sz="1050" dirty="0">
                  <a:solidFill>
                    <a:srgbClr val="FF0000"/>
                  </a:solidFill>
                </a:rPr>
                <a:t> ans</a:t>
              </a:r>
            </a:p>
          </p:txBody>
        </p:sp>
        <p:sp>
          <p:nvSpPr>
            <p:cNvPr id="14" name="Bulle narrative : rectangle à coins arrondis 13">
              <a:extLst>
                <a:ext uri="{FF2B5EF4-FFF2-40B4-BE49-F238E27FC236}">
                  <a16:creationId xmlns:a16="http://schemas.microsoft.com/office/drawing/2014/main" id="{4E9FD987-D3C1-121E-2D93-5FCCACBDA6A2}"/>
                </a:ext>
              </a:extLst>
            </p:cNvPr>
            <p:cNvSpPr/>
            <p:nvPr/>
          </p:nvSpPr>
          <p:spPr>
            <a:xfrm>
              <a:off x="2258549" y="1898350"/>
              <a:ext cx="570393" cy="292552"/>
            </a:xfrm>
            <a:prstGeom prst="wedgeRoundRectCallout">
              <a:avLst>
                <a:gd name="adj1" fmla="val 183439"/>
                <a:gd name="adj2" fmla="val -8252"/>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FF0000"/>
                  </a:solidFill>
                </a:rPr>
                <a:t>10</a:t>
              </a:r>
              <a:r>
                <a:rPr lang="fr-FR" sz="1050" baseline="30000" dirty="0">
                  <a:solidFill>
                    <a:srgbClr val="FF0000"/>
                  </a:solidFill>
                </a:rPr>
                <a:t>100</a:t>
              </a:r>
              <a:r>
                <a:rPr lang="fr-FR" sz="1050" dirty="0">
                  <a:solidFill>
                    <a:srgbClr val="FF0000"/>
                  </a:solidFill>
                </a:rPr>
                <a:t> ans</a:t>
              </a:r>
            </a:p>
          </p:txBody>
        </p:sp>
      </p:grpSp>
      <p:cxnSp>
        <p:nvCxnSpPr>
          <p:cNvPr id="16" name="Connecteur droit 15">
            <a:extLst>
              <a:ext uri="{FF2B5EF4-FFF2-40B4-BE49-F238E27FC236}">
                <a16:creationId xmlns:a16="http://schemas.microsoft.com/office/drawing/2014/main" id="{974F386B-E681-B5E3-00AC-5EA6D6BC9CD2}"/>
              </a:ext>
            </a:extLst>
          </p:cNvPr>
          <p:cNvCxnSpPr/>
          <p:nvPr/>
        </p:nvCxnSpPr>
        <p:spPr>
          <a:xfrm flipV="1">
            <a:off x="3911600" y="1021696"/>
            <a:ext cx="2506133" cy="12292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10173925-1DC3-0890-95E6-462D558522FD}"/>
              </a:ext>
            </a:extLst>
          </p:cNvPr>
          <p:cNvCxnSpPr>
            <a:cxnSpLocks/>
          </p:cNvCxnSpPr>
          <p:nvPr/>
        </p:nvCxnSpPr>
        <p:spPr>
          <a:xfrm>
            <a:off x="3911600" y="2972362"/>
            <a:ext cx="253567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2997ABEB-382B-067E-248E-095F712FCE5A}"/>
              </a:ext>
            </a:extLst>
          </p:cNvPr>
          <p:cNvCxnSpPr>
            <a:cxnSpLocks/>
          </p:cNvCxnSpPr>
          <p:nvPr/>
        </p:nvCxnSpPr>
        <p:spPr>
          <a:xfrm>
            <a:off x="3941928" y="5254275"/>
            <a:ext cx="4169139" cy="45419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A19A9F6-AEF2-1022-8A3E-322271D4B7B4}"/>
              </a:ext>
            </a:extLst>
          </p:cNvPr>
          <p:cNvCxnSpPr>
            <a:cxnSpLocks/>
          </p:cNvCxnSpPr>
          <p:nvPr/>
        </p:nvCxnSpPr>
        <p:spPr>
          <a:xfrm flipV="1">
            <a:off x="4093545" y="1340086"/>
            <a:ext cx="4108494" cy="168353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14DB2D32-EF87-1222-4D2B-704E675DD761}"/>
              </a:ext>
            </a:extLst>
          </p:cNvPr>
          <p:cNvSpPr txBox="1"/>
          <p:nvPr/>
        </p:nvSpPr>
        <p:spPr>
          <a:xfrm>
            <a:off x="2023512" y="5617961"/>
            <a:ext cx="5575388" cy="523220"/>
          </a:xfrm>
          <a:prstGeom prst="rect">
            <a:avLst/>
          </a:prstGeom>
          <a:noFill/>
        </p:spPr>
        <p:txBody>
          <a:bodyPr wrap="square" rtlCol="0">
            <a:spAutoFit/>
          </a:bodyPr>
          <a:lstStyle/>
          <a:p>
            <a:r>
              <a:rPr lang="fr-FR" sz="1400" dirty="0">
                <a:solidFill>
                  <a:srgbClr val="002060"/>
                </a:solidFill>
              </a:rPr>
              <a:t>Graphique chronologique depuis le Big Bang jusqu'à la mort thermique de l'Univers </a:t>
            </a:r>
            <a:r>
              <a:rPr lang="fr-FR" sz="1100" dirty="0"/>
              <a:t>- Wikipédia</a:t>
            </a:r>
          </a:p>
        </p:txBody>
      </p:sp>
      <p:sp>
        <p:nvSpPr>
          <p:cNvPr id="25" name="ZoneTexte 24">
            <a:extLst>
              <a:ext uri="{FF2B5EF4-FFF2-40B4-BE49-F238E27FC236}">
                <a16:creationId xmlns:a16="http://schemas.microsoft.com/office/drawing/2014/main" id="{700C4C30-A791-C161-D92F-4A7AB5F718FC}"/>
              </a:ext>
            </a:extLst>
          </p:cNvPr>
          <p:cNvSpPr txBox="1"/>
          <p:nvPr/>
        </p:nvSpPr>
        <p:spPr>
          <a:xfrm>
            <a:off x="7307037" y="239097"/>
            <a:ext cx="3885650"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âges de l’Univers : Un scénario</a:t>
            </a:r>
          </a:p>
        </p:txBody>
      </p:sp>
    </p:spTree>
    <p:extLst>
      <p:ext uri="{BB962C8B-B14F-4D97-AF65-F5344CB8AC3E}">
        <p14:creationId xmlns:p14="http://schemas.microsoft.com/office/powerpoint/2010/main" val="379480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46A77BA3-862A-E390-6C63-BFFB009533E7}"/>
              </a:ext>
            </a:extLst>
          </p:cNvPr>
          <p:cNvSpPr>
            <a:spLocks noGrp="1"/>
          </p:cNvSpPr>
          <p:nvPr>
            <p:ph type="ftr" sz="quarter" idx="11"/>
          </p:nvPr>
        </p:nvSpPr>
        <p:spPr/>
        <p:txBody>
          <a:bodyPr/>
          <a:lstStyle/>
          <a:p>
            <a:r>
              <a:rPr lang="fr-FR"/>
              <a:t>Comprendre le monde ... les deux infinis                    </a:t>
            </a:r>
            <a:endParaRPr lang="en-GB" dirty="0"/>
          </a:p>
        </p:txBody>
      </p:sp>
      <p:sp>
        <p:nvSpPr>
          <p:cNvPr id="6" name="Espace réservé du numéro de diapositive 5">
            <a:extLst>
              <a:ext uri="{FF2B5EF4-FFF2-40B4-BE49-F238E27FC236}">
                <a16:creationId xmlns:a16="http://schemas.microsoft.com/office/drawing/2014/main" id="{E382AD30-8B8F-D366-D49A-592C199158F2}"/>
              </a:ext>
            </a:extLst>
          </p:cNvPr>
          <p:cNvSpPr>
            <a:spLocks noGrp="1"/>
          </p:cNvSpPr>
          <p:nvPr>
            <p:ph type="sldNum" sz="quarter" idx="12"/>
          </p:nvPr>
        </p:nvSpPr>
        <p:spPr/>
        <p:txBody>
          <a:bodyPr/>
          <a:lstStyle/>
          <a:p>
            <a:fld id="{28CF56FF-A9C7-48CE-B5A8-E2EC5C60375F}" type="slidenum">
              <a:rPr lang="en-GB" smtClean="0"/>
              <a:t>33</a:t>
            </a:fld>
            <a:endParaRPr lang="en-GB"/>
          </a:p>
        </p:txBody>
      </p:sp>
      <p:sp>
        <p:nvSpPr>
          <p:cNvPr id="4" name="Espace réservé de la date 3">
            <a:extLst>
              <a:ext uri="{FF2B5EF4-FFF2-40B4-BE49-F238E27FC236}">
                <a16:creationId xmlns:a16="http://schemas.microsoft.com/office/drawing/2014/main" id="{5449539A-DD34-E086-CFE0-ABEBB77B2FCE}"/>
              </a:ext>
            </a:extLst>
          </p:cNvPr>
          <p:cNvSpPr>
            <a:spLocks noGrp="1"/>
          </p:cNvSpPr>
          <p:nvPr>
            <p:ph type="dt" sz="half" idx="4294967295"/>
          </p:nvPr>
        </p:nvSpPr>
        <p:spPr>
          <a:xfrm>
            <a:off x="11169650" y="6135688"/>
            <a:ext cx="1022350" cy="369887"/>
          </a:xfrm>
        </p:spPr>
        <p:txBody>
          <a:bodyPr/>
          <a:lstStyle/>
          <a:p>
            <a:r>
              <a:rPr lang="fr-FR"/>
              <a:t>2025-2026</a:t>
            </a:r>
            <a:endParaRPr lang="en-GB" dirty="0"/>
          </a:p>
        </p:txBody>
      </p:sp>
      <p:pic>
        <p:nvPicPr>
          <p:cNvPr id="8" name="Image 7">
            <a:extLst>
              <a:ext uri="{FF2B5EF4-FFF2-40B4-BE49-F238E27FC236}">
                <a16:creationId xmlns:a16="http://schemas.microsoft.com/office/drawing/2014/main" id="{19FB21AE-FE8F-15FF-9479-AA4369F75159}"/>
              </a:ext>
            </a:extLst>
          </p:cNvPr>
          <p:cNvPicPr>
            <a:picLocks noChangeAspect="1"/>
          </p:cNvPicPr>
          <p:nvPr/>
        </p:nvPicPr>
        <p:blipFill>
          <a:blip r:embed="rId2"/>
          <a:stretch>
            <a:fillRect/>
          </a:stretch>
        </p:blipFill>
        <p:spPr>
          <a:xfrm>
            <a:off x="1821397" y="1285617"/>
            <a:ext cx="2513921" cy="1544669"/>
          </a:xfrm>
          <a:prstGeom prst="rect">
            <a:avLst/>
          </a:prstGeom>
        </p:spPr>
      </p:pic>
      <p:sp>
        <p:nvSpPr>
          <p:cNvPr id="3" name="ZoneTexte 2">
            <a:extLst>
              <a:ext uri="{FF2B5EF4-FFF2-40B4-BE49-F238E27FC236}">
                <a16:creationId xmlns:a16="http://schemas.microsoft.com/office/drawing/2014/main" id="{13185B74-F787-C35C-06B6-6964A65F2EC5}"/>
              </a:ext>
            </a:extLst>
          </p:cNvPr>
          <p:cNvSpPr txBox="1"/>
          <p:nvPr/>
        </p:nvSpPr>
        <p:spPr>
          <a:xfrm>
            <a:off x="5463697" y="954276"/>
            <a:ext cx="5085806" cy="338554"/>
          </a:xfrm>
          <a:prstGeom prst="rect">
            <a:avLst/>
          </a:prstGeom>
          <a:noFill/>
        </p:spPr>
        <p:txBody>
          <a:bodyPr wrap="square" rtlCol="0">
            <a:spAutoFit/>
          </a:bodyPr>
          <a:lstStyle/>
          <a:p>
            <a:r>
              <a:rPr lang="fr-FR" sz="1600" dirty="0">
                <a:solidFill>
                  <a:srgbClr val="0070C0"/>
                </a:solidFill>
              </a:rPr>
              <a:t>Hypothèse : expansion continue</a:t>
            </a:r>
          </a:p>
        </p:txBody>
      </p:sp>
      <p:sp>
        <p:nvSpPr>
          <p:cNvPr id="14" name="Rectangle : coins arrondis 13">
            <a:extLst>
              <a:ext uri="{FF2B5EF4-FFF2-40B4-BE49-F238E27FC236}">
                <a16:creationId xmlns:a16="http://schemas.microsoft.com/office/drawing/2014/main" id="{7BF0BC3F-8036-B4CF-FE7B-71771F50F850}"/>
              </a:ext>
            </a:extLst>
          </p:cNvPr>
          <p:cNvSpPr/>
          <p:nvPr/>
        </p:nvSpPr>
        <p:spPr>
          <a:xfrm>
            <a:off x="4263973" y="2734752"/>
            <a:ext cx="1973657" cy="1388495"/>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t>Ère  stellifère (10</a:t>
            </a:r>
            <a:r>
              <a:rPr lang="fr-FR" sz="1200" baseline="30000" dirty="0"/>
              <a:t>12</a:t>
            </a:r>
            <a:r>
              <a:rPr lang="fr-FR" sz="1200" dirty="0"/>
              <a:t> ans)</a:t>
            </a:r>
          </a:p>
          <a:p>
            <a:pPr marL="171450" indent="-171450">
              <a:buFont typeface="Arial" panose="020B0604020202020204" pitchFamily="34" charset="0"/>
              <a:buChar char="•"/>
            </a:pPr>
            <a:r>
              <a:rPr lang="fr-FR" sz="1100" dirty="0"/>
              <a:t>Formation d’étoiles nouvelles</a:t>
            </a:r>
          </a:p>
          <a:p>
            <a:pPr marL="171450" indent="-171450">
              <a:buFont typeface="Arial" panose="020B0604020202020204" pitchFamily="34" charset="0"/>
              <a:buChar char="•"/>
            </a:pPr>
            <a:r>
              <a:rPr lang="fr-FR" sz="1100" dirty="0"/>
              <a:t>Univers visible se réduit aux galaxies proches</a:t>
            </a:r>
          </a:p>
        </p:txBody>
      </p:sp>
      <p:sp>
        <p:nvSpPr>
          <p:cNvPr id="21" name="Rectangle : coins arrondis 20">
            <a:extLst>
              <a:ext uri="{FF2B5EF4-FFF2-40B4-BE49-F238E27FC236}">
                <a16:creationId xmlns:a16="http://schemas.microsoft.com/office/drawing/2014/main" id="{A8922D38-FB1F-A04F-298A-97B623CE6394}"/>
              </a:ext>
            </a:extLst>
          </p:cNvPr>
          <p:cNvSpPr/>
          <p:nvPr/>
        </p:nvSpPr>
        <p:spPr>
          <a:xfrm>
            <a:off x="6355160" y="2734752"/>
            <a:ext cx="1973657" cy="1732745"/>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t>Ère  dégénérée (10</a:t>
            </a:r>
            <a:r>
              <a:rPr lang="fr-FR" sz="1200" baseline="30000" dirty="0"/>
              <a:t>100</a:t>
            </a:r>
            <a:r>
              <a:rPr lang="fr-FR" sz="1200" dirty="0"/>
              <a:t> ans ?)</a:t>
            </a:r>
          </a:p>
          <a:p>
            <a:pPr marL="171450" indent="-171450">
              <a:buFont typeface="Arial" panose="020B0604020202020204" pitchFamily="34" charset="0"/>
              <a:buChar char="•"/>
            </a:pPr>
            <a:r>
              <a:rPr lang="fr-FR" sz="1100" dirty="0"/>
              <a:t>Diminution progressive de la formation d’étoiles nouvelle</a:t>
            </a:r>
          </a:p>
          <a:p>
            <a:pPr marL="171450" indent="-171450">
              <a:buFont typeface="Arial" panose="020B0604020202020204" pitchFamily="34" charset="0"/>
              <a:buChar char="•"/>
            </a:pPr>
            <a:r>
              <a:rPr lang="fr-FR" sz="1100" dirty="0"/>
              <a:t>Univers visible se réduit aux galaxies proches</a:t>
            </a:r>
          </a:p>
          <a:p>
            <a:pPr marL="171450" indent="-171450" algn="ctr">
              <a:buFont typeface="Arial" panose="020B0604020202020204" pitchFamily="34" charset="0"/>
              <a:buChar char="•"/>
            </a:pPr>
            <a:endParaRPr lang="fr-FR" sz="1200" dirty="0"/>
          </a:p>
        </p:txBody>
      </p:sp>
      <p:sp>
        <p:nvSpPr>
          <p:cNvPr id="24" name="Rectangle : coins arrondis 23">
            <a:extLst>
              <a:ext uri="{FF2B5EF4-FFF2-40B4-BE49-F238E27FC236}">
                <a16:creationId xmlns:a16="http://schemas.microsoft.com/office/drawing/2014/main" id="{6A7FC776-FDA2-0D10-B224-C58C21219794}"/>
              </a:ext>
            </a:extLst>
          </p:cNvPr>
          <p:cNvSpPr/>
          <p:nvPr/>
        </p:nvSpPr>
        <p:spPr>
          <a:xfrm>
            <a:off x="8260240" y="2718953"/>
            <a:ext cx="2125059" cy="1311591"/>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t>Ère des trous noirs</a:t>
            </a:r>
          </a:p>
          <a:p>
            <a:pPr marL="171450" indent="-171450">
              <a:buFont typeface="Arial" panose="020B0604020202020204" pitchFamily="34" charset="0"/>
              <a:buChar char="•"/>
            </a:pPr>
            <a:r>
              <a:rPr lang="fr-FR" sz="1100" dirty="0"/>
              <a:t>Les baryons (protons) se sont désintégrés</a:t>
            </a:r>
          </a:p>
          <a:p>
            <a:pPr marL="171450" indent="-171450">
              <a:buFont typeface="Arial" panose="020B0604020202020204" pitchFamily="34" charset="0"/>
              <a:buChar char="•"/>
            </a:pPr>
            <a:r>
              <a:rPr lang="fr-FR" sz="1100" dirty="0"/>
              <a:t>Les trous noirs dominent ; puis s’évaporent (même les plus gros) </a:t>
            </a:r>
          </a:p>
        </p:txBody>
      </p:sp>
      <p:sp>
        <p:nvSpPr>
          <p:cNvPr id="29" name="Rectangle : coins arrondis 28">
            <a:extLst>
              <a:ext uri="{FF2B5EF4-FFF2-40B4-BE49-F238E27FC236}">
                <a16:creationId xmlns:a16="http://schemas.microsoft.com/office/drawing/2014/main" id="{93EEB3FA-7112-8B5F-0E44-C0A215350381}"/>
              </a:ext>
            </a:extLst>
          </p:cNvPr>
          <p:cNvSpPr/>
          <p:nvPr/>
        </p:nvSpPr>
        <p:spPr>
          <a:xfrm>
            <a:off x="10284123" y="2734752"/>
            <a:ext cx="1315694" cy="9483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t>Ère noire</a:t>
            </a:r>
          </a:p>
          <a:p>
            <a:pPr marL="171450" indent="-171450">
              <a:buFont typeface="Arial" panose="020B0604020202020204" pitchFamily="34" charset="0"/>
              <a:buChar char="•"/>
            </a:pPr>
            <a:r>
              <a:rPr lang="fr-FR" sz="1100" dirty="0"/>
              <a:t>Univers de photons très dilués et très froids</a:t>
            </a:r>
          </a:p>
        </p:txBody>
      </p:sp>
      <p:grpSp>
        <p:nvGrpSpPr>
          <p:cNvPr id="30" name="Groupe 29">
            <a:extLst>
              <a:ext uri="{FF2B5EF4-FFF2-40B4-BE49-F238E27FC236}">
                <a16:creationId xmlns:a16="http://schemas.microsoft.com/office/drawing/2014/main" id="{FCD6DAD6-AB9B-BD76-6B36-B952857E767F}"/>
              </a:ext>
            </a:extLst>
          </p:cNvPr>
          <p:cNvGrpSpPr/>
          <p:nvPr/>
        </p:nvGrpSpPr>
        <p:grpSpPr>
          <a:xfrm>
            <a:off x="4127864" y="1367726"/>
            <a:ext cx="7364183" cy="811690"/>
            <a:chOff x="4127864" y="1367726"/>
            <a:chExt cx="7364183" cy="811690"/>
          </a:xfrm>
        </p:grpSpPr>
        <p:sp>
          <p:nvSpPr>
            <p:cNvPr id="2" name="Flèche : droite 1">
              <a:extLst>
                <a:ext uri="{FF2B5EF4-FFF2-40B4-BE49-F238E27FC236}">
                  <a16:creationId xmlns:a16="http://schemas.microsoft.com/office/drawing/2014/main" id="{B6448A33-D4A0-3611-821B-0CA86AF10963}"/>
                </a:ext>
              </a:extLst>
            </p:cNvPr>
            <p:cNvSpPr/>
            <p:nvPr/>
          </p:nvSpPr>
          <p:spPr>
            <a:xfrm>
              <a:off x="4127864" y="1793673"/>
              <a:ext cx="1905080" cy="16546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9771BC81-2327-2F31-5E0D-BD8DC4E4C0AF}"/>
                </a:ext>
              </a:extLst>
            </p:cNvPr>
            <p:cNvSpPr/>
            <p:nvPr/>
          </p:nvSpPr>
          <p:spPr>
            <a:xfrm>
              <a:off x="6032943" y="1590805"/>
              <a:ext cx="45719" cy="5886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droite 16">
              <a:extLst>
                <a:ext uri="{FF2B5EF4-FFF2-40B4-BE49-F238E27FC236}">
                  <a16:creationId xmlns:a16="http://schemas.microsoft.com/office/drawing/2014/main" id="{41EC8213-B4C7-5CBB-CB4A-E6AB9B1A5A2E}"/>
                </a:ext>
              </a:extLst>
            </p:cNvPr>
            <p:cNvSpPr/>
            <p:nvPr/>
          </p:nvSpPr>
          <p:spPr>
            <a:xfrm>
              <a:off x="6078662" y="1785073"/>
              <a:ext cx="1905080" cy="16546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B9EC3E6-8E4E-80B5-3CB8-E95DFD39F64C}"/>
                </a:ext>
              </a:extLst>
            </p:cNvPr>
            <p:cNvSpPr/>
            <p:nvPr/>
          </p:nvSpPr>
          <p:spPr>
            <a:xfrm>
              <a:off x="8006600" y="1573498"/>
              <a:ext cx="45719" cy="5886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5E57E5BE-393D-7448-4F6D-DF61865BD5AD}"/>
                </a:ext>
              </a:extLst>
            </p:cNvPr>
            <p:cNvSpPr txBox="1"/>
            <p:nvPr/>
          </p:nvSpPr>
          <p:spPr>
            <a:xfrm>
              <a:off x="6286151" y="1381216"/>
              <a:ext cx="1820091" cy="461665"/>
            </a:xfrm>
            <a:prstGeom prst="rect">
              <a:avLst/>
            </a:prstGeom>
            <a:noFill/>
          </p:spPr>
          <p:txBody>
            <a:bodyPr wrap="square">
              <a:spAutoFit/>
            </a:bodyPr>
            <a:lstStyle/>
            <a:p>
              <a:r>
                <a:rPr lang="fr-FR" sz="1200" dirty="0"/>
                <a:t>Ère  dégénérée</a:t>
              </a:r>
            </a:p>
            <a:p>
              <a:r>
                <a:rPr lang="fr-FR" sz="1200" dirty="0"/>
                <a:t> (</a:t>
              </a:r>
              <a:r>
                <a:rPr lang="fr-FR" sz="1200" dirty="0">
                  <a:sym typeface="Wingdings" panose="05000000000000000000" pitchFamily="2" charset="2"/>
                </a:rPr>
                <a:t> </a:t>
              </a:r>
              <a:r>
                <a:rPr lang="fr-FR" sz="1200" dirty="0"/>
                <a:t>10</a:t>
              </a:r>
              <a:r>
                <a:rPr lang="fr-FR" sz="1200" baseline="30000" dirty="0"/>
                <a:t>100</a:t>
              </a:r>
              <a:r>
                <a:rPr lang="fr-FR" sz="1200" dirty="0"/>
                <a:t> ans ?)</a:t>
              </a:r>
            </a:p>
          </p:txBody>
        </p:sp>
        <p:sp>
          <p:nvSpPr>
            <p:cNvPr id="22" name="ZoneTexte 21">
              <a:extLst>
                <a:ext uri="{FF2B5EF4-FFF2-40B4-BE49-F238E27FC236}">
                  <a16:creationId xmlns:a16="http://schemas.microsoft.com/office/drawing/2014/main" id="{CA92B883-EBAD-3BD8-56BC-C685FAE52941}"/>
                </a:ext>
              </a:extLst>
            </p:cNvPr>
            <p:cNvSpPr txBox="1"/>
            <p:nvPr/>
          </p:nvSpPr>
          <p:spPr>
            <a:xfrm>
              <a:off x="8164817" y="1367726"/>
              <a:ext cx="1820091" cy="461665"/>
            </a:xfrm>
            <a:prstGeom prst="rect">
              <a:avLst/>
            </a:prstGeom>
            <a:noFill/>
          </p:spPr>
          <p:txBody>
            <a:bodyPr wrap="square">
              <a:spAutoFit/>
            </a:bodyPr>
            <a:lstStyle/>
            <a:p>
              <a:r>
                <a:rPr lang="fr-FR" sz="1200" dirty="0"/>
                <a:t>Ère des trous noirs</a:t>
              </a:r>
            </a:p>
            <a:p>
              <a:r>
                <a:rPr lang="fr-FR" sz="1200" dirty="0"/>
                <a:t>(</a:t>
              </a:r>
              <a:r>
                <a:rPr lang="fr-FR" sz="1200" dirty="0">
                  <a:sym typeface="Wingdings" panose="05000000000000000000" pitchFamily="2" charset="2"/>
                </a:rPr>
                <a:t> </a:t>
              </a:r>
              <a:r>
                <a:rPr lang="fr-FR" sz="1200" dirty="0"/>
                <a:t>10</a:t>
              </a:r>
              <a:r>
                <a:rPr lang="fr-FR" sz="1200" baseline="30000" dirty="0"/>
                <a:t>1000</a:t>
              </a:r>
              <a:r>
                <a:rPr lang="fr-FR" sz="1200" dirty="0"/>
                <a:t> ans ?)</a:t>
              </a:r>
            </a:p>
          </p:txBody>
        </p:sp>
        <p:sp>
          <p:nvSpPr>
            <p:cNvPr id="23" name="Flèche : droite 22">
              <a:extLst>
                <a:ext uri="{FF2B5EF4-FFF2-40B4-BE49-F238E27FC236}">
                  <a16:creationId xmlns:a16="http://schemas.microsoft.com/office/drawing/2014/main" id="{A511DFF0-B284-DB41-5379-465329B8E5D2}"/>
                </a:ext>
              </a:extLst>
            </p:cNvPr>
            <p:cNvSpPr/>
            <p:nvPr/>
          </p:nvSpPr>
          <p:spPr>
            <a:xfrm>
              <a:off x="8075177" y="1769824"/>
              <a:ext cx="1905080" cy="165462"/>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626F428A-E007-8955-ABBE-28138E7C5273}"/>
                </a:ext>
              </a:extLst>
            </p:cNvPr>
            <p:cNvSpPr/>
            <p:nvPr/>
          </p:nvSpPr>
          <p:spPr>
            <a:xfrm>
              <a:off x="9939047" y="1554538"/>
              <a:ext cx="45719" cy="5886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A57A9EC1-C593-8591-485D-1E41064BFEA2}"/>
                </a:ext>
              </a:extLst>
            </p:cNvPr>
            <p:cNvSpPr txBox="1"/>
            <p:nvPr/>
          </p:nvSpPr>
          <p:spPr>
            <a:xfrm>
              <a:off x="9939048" y="1541726"/>
              <a:ext cx="908386" cy="276999"/>
            </a:xfrm>
            <a:prstGeom prst="rect">
              <a:avLst/>
            </a:prstGeom>
            <a:noFill/>
          </p:spPr>
          <p:txBody>
            <a:bodyPr wrap="square">
              <a:spAutoFit/>
            </a:bodyPr>
            <a:lstStyle/>
            <a:p>
              <a:r>
                <a:rPr lang="fr-FR" sz="1200" dirty="0"/>
                <a:t>Ère noire</a:t>
              </a:r>
            </a:p>
          </p:txBody>
        </p:sp>
        <p:sp>
          <p:nvSpPr>
            <p:cNvPr id="27" name="Flèche : droite 26">
              <a:extLst>
                <a:ext uri="{FF2B5EF4-FFF2-40B4-BE49-F238E27FC236}">
                  <a16:creationId xmlns:a16="http://schemas.microsoft.com/office/drawing/2014/main" id="{C0EC5016-67A1-4568-45E6-537460EFF320}"/>
                </a:ext>
              </a:extLst>
            </p:cNvPr>
            <p:cNvSpPr/>
            <p:nvPr/>
          </p:nvSpPr>
          <p:spPr>
            <a:xfrm>
              <a:off x="10003115" y="1776157"/>
              <a:ext cx="1488932" cy="167626"/>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472DFF20-657A-C1F7-D4DA-0E445A72D8CF}"/>
                </a:ext>
              </a:extLst>
            </p:cNvPr>
            <p:cNvSpPr txBox="1"/>
            <p:nvPr/>
          </p:nvSpPr>
          <p:spPr>
            <a:xfrm>
              <a:off x="4493150" y="1379615"/>
              <a:ext cx="1151648" cy="430887"/>
            </a:xfrm>
            <a:prstGeom prst="rect">
              <a:avLst/>
            </a:prstGeom>
            <a:noFill/>
          </p:spPr>
          <p:txBody>
            <a:bodyPr wrap="square">
              <a:spAutoFit/>
            </a:bodyPr>
            <a:lstStyle/>
            <a:p>
              <a:r>
                <a:rPr lang="fr-FR" sz="1100" dirty="0"/>
                <a:t>Ère  stellifère</a:t>
              </a:r>
            </a:p>
            <a:p>
              <a:r>
                <a:rPr lang="fr-FR" sz="1100" dirty="0"/>
                <a:t> (</a:t>
              </a:r>
              <a:r>
                <a:rPr lang="fr-FR" sz="1100" dirty="0">
                  <a:sym typeface="Wingdings" panose="05000000000000000000" pitchFamily="2" charset="2"/>
                </a:rPr>
                <a:t></a:t>
              </a:r>
              <a:r>
                <a:rPr lang="fr-FR" sz="1100" dirty="0"/>
                <a:t>10</a:t>
              </a:r>
              <a:r>
                <a:rPr lang="fr-FR" sz="1100" baseline="30000" dirty="0"/>
                <a:t>12</a:t>
              </a:r>
              <a:r>
                <a:rPr lang="fr-FR" sz="1100" dirty="0"/>
                <a:t> ans)</a:t>
              </a:r>
            </a:p>
          </p:txBody>
        </p:sp>
      </p:grpSp>
      <p:sp>
        <p:nvSpPr>
          <p:cNvPr id="31" name="ZoneTexte 30">
            <a:extLst>
              <a:ext uri="{FF2B5EF4-FFF2-40B4-BE49-F238E27FC236}">
                <a16:creationId xmlns:a16="http://schemas.microsoft.com/office/drawing/2014/main" id="{089052A7-E86F-A932-8C64-DB11635E6E47}"/>
              </a:ext>
            </a:extLst>
          </p:cNvPr>
          <p:cNvSpPr txBox="1"/>
          <p:nvPr/>
        </p:nvSpPr>
        <p:spPr>
          <a:xfrm>
            <a:off x="1713627" y="4687909"/>
            <a:ext cx="9778420" cy="984885"/>
          </a:xfrm>
          <a:prstGeom prst="rect">
            <a:avLst/>
          </a:prstGeom>
          <a:noFill/>
        </p:spPr>
        <p:txBody>
          <a:bodyPr wrap="square" rtlCol="0">
            <a:spAutoFit/>
          </a:bodyPr>
          <a:lstStyle/>
          <a:p>
            <a:r>
              <a:rPr lang="fr-FR" sz="1600" dirty="0">
                <a:solidFill>
                  <a:srgbClr val="0070C0"/>
                </a:solidFill>
              </a:rPr>
              <a:t>L’univers observable </a:t>
            </a:r>
            <a:r>
              <a:rPr lang="fr-FR" sz="1600" dirty="0"/>
              <a:t>:</a:t>
            </a:r>
          </a:p>
          <a:p>
            <a:pPr marL="285750" indent="-285750">
              <a:buFont typeface="Arial" panose="020B0604020202020204" pitchFamily="34" charset="0"/>
              <a:buChar char="•"/>
            </a:pPr>
            <a:r>
              <a:rPr lang="fr-FR" sz="1400" dirty="0"/>
              <a:t>Âge env.13,8 Milliards d’années</a:t>
            </a:r>
          </a:p>
          <a:p>
            <a:pPr marL="285750" indent="-285750">
              <a:buFont typeface="Arial" panose="020B0604020202020204" pitchFamily="34" charset="0"/>
              <a:buChar char="•"/>
            </a:pPr>
            <a:r>
              <a:rPr lang="fr-FR" sz="1400" dirty="0"/>
              <a:t>Rayon env. 46,5 milliards d’années-lumière (actuellement)</a:t>
            </a:r>
          </a:p>
          <a:p>
            <a:pPr marL="285750" indent="-285750">
              <a:buFont typeface="Arial" panose="020B0604020202020204" pitchFamily="34" charset="0"/>
              <a:buChar char="•"/>
            </a:pPr>
            <a:r>
              <a:rPr lang="fr-FR" sz="1400" dirty="0"/>
              <a:t>Se vide. Actuellement : les objets les plus lointains s’éloignent avec une vitesse de 3,4c (vitesse de la lumière) </a:t>
            </a:r>
          </a:p>
        </p:txBody>
      </p:sp>
      <p:sp>
        <p:nvSpPr>
          <p:cNvPr id="33" name="ZoneTexte 32">
            <a:extLst>
              <a:ext uri="{FF2B5EF4-FFF2-40B4-BE49-F238E27FC236}">
                <a16:creationId xmlns:a16="http://schemas.microsoft.com/office/drawing/2014/main" id="{0E470A80-B161-0AF3-8D63-E8BF3838C1AF}"/>
              </a:ext>
            </a:extLst>
          </p:cNvPr>
          <p:cNvSpPr txBox="1"/>
          <p:nvPr/>
        </p:nvSpPr>
        <p:spPr>
          <a:xfrm>
            <a:off x="1713627" y="4401597"/>
            <a:ext cx="6096000" cy="338554"/>
          </a:xfrm>
          <a:prstGeom prst="rect">
            <a:avLst/>
          </a:prstGeom>
          <a:noFill/>
        </p:spPr>
        <p:txBody>
          <a:bodyPr wrap="square">
            <a:spAutoFit/>
          </a:bodyPr>
          <a:lstStyle/>
          <a:p>
            <a:r>
              <a:rPr lang="fr-FR" sz="1600" dirty="0"/>
              <a:t>Question ouverte : </a:t>
            </a:r>
            <a:r>
              <a:rPr lang="fr-FR" sz="1600" dirty="0">
                <a:solidFill>
                  <a:srgbClr val="0070C0"/>
                </a:solidFill>
              </a:rPr>
              <a:t>Univers ouvert ou isolé</a:t>
            </a:r>
            <a:r>
              <a:rPr lang="fr-FR" sz="1600" dirty="0"/>
              <a:t> ?</a:t>
            </a:r>
          </a:p>
        </p:txBody>
      </p:sp>
      <p:sp>
        <p:nvSpPr>
          <p:cNvPr id="10" name="ZoneTexte 9">
            <a:extLst>
              <a:ext uri="{FF2B5EF4-FFF2-40B4-BE49-F238E27FC236}">
                <a16:creationId xmlns:a16="http://schemas.microsoft.com/office/drawing/2014/main" id="{352FABE6-3F4D-2C2E-167B-DC6D9301B203}"/>
              </a:ext>
            </a:extLst>
          </p:cNvPr>
          <p:cNvSpPr txBox="1"/>
          <p:nvPr/>
        </p:nvSpPr>
        <p:spPr>
          <a:xfrm>
            <a:off x="7219950" y="282116"/>
            <a:ext cx="3867731"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âges de l’Univers : un scénario</a:t>
            </a:r>
          </a:p>
        </p:txBody>
      </p:sp>
    </p:spTree>
    <p:extLst>
      <p:ext uri="{BB962C8B-B14F-4D97-AF65-F5344CB8AC3E}">
        <p14:creationId xmlns:p14="http://schemas.microsoft.com/office/powerpoint/2010/main" val="16991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4" grpId="0" animBg="1"/>
      <p:bldP spid="29" grpId="0" animBg="1"/>
      <p:bldP spid="31"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9AA4783-A5A2-4A84-9616-C250C5F53E59}"/>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948BE9C6-69C2-4270-ACC7-B53609A0479C}"/>
              </a:ext>
            </a:extLst>
          </p:cNvPr>
          <p:cNvSpPr>
            <a:spLocks noGrp="1"/>
          </p:cNvSpPr>
          <p:nvPr>
            <p:ph type="ftr" sz="quarter" idx="11"/>
          </p:nvPr>
        </p:nvSpPr>
        <p:spPr/>
        <p:txBody>
          <a:bodyPr/>
          <a:lstStyle/>
          <a:p>
            <a:r>
              <a:rPr lang="fr-FR" dirty="0"/>
              <a:t>Comprendre le monde ... les deux infinis</a:t>
            </a:r>
            <a:endParaRPr lang="en-GB" dirty="0"/>
          </a:p>
        </p:txBody>
      </p:sp>
      <p:sp>
        <p:nvSpPr>
          <p:cNvPr id="4" name="Espace réservé du numéro de diapositive 3">
            <a:extLst>
              <a:ext uri="{FF2B5EF4-FFF2-40B4-BE49-F238E27FC236}">
                <a16:creationId xmlns:a16="http://schemas.microsoft.com/office/drawing/2014/main" id="{960EAC81-A8A6-4248-847F-0F271C1C5C1B}"/>
              </a:ext>
            </a:extLst>
          </p:cNvPr>
          <p:cNvSpPr>
            <a:spLocks noGrp="1"/>
          </p:cNvSpPr>
          <p:nvPr>
            <p:ph type="sldNum" sz="quarter" idx="12"/>
          </p:nvPr>
        </p:nvSpPr>
        <p:spPr/>
        <p:txBody>
          <a:bodyPr/>
          <a:lstStyle/>
          <a:p>
            <a:fld id="{28CF56FF-A9C7-48CE-B5A8-E2EC5C60375F}" type="slidenum">
              <a:rPr lang="en-GB" smtClean="0"/>
              <a:t>34</a:t>
            </a:fld>
            <a:endParaRPr lang="en-GB" dirty="0"/>
          </a:p>
        </p:txBody>
      </p:sp>
      <p:sp>
        <p:nvSpPr>
          <p:cNvPr id="7" name="Nuage 6">
            <a:extLst>
              <a:ext uri="{FF2B5EF4-FFF2-40B4-BE49-F238E27FC236}">
                <a16:creationId xmlns:a16="http://schemas.microsoft.com/office/drawing/2014/main" id="{46767A8E-B1AD-4B06-923A-E3649265D2D3}"/>
              </a:ext>
            </a:extLst>
          </p:cNvPr>
          <p:cNvSpPr/>
          <p:nvPr/>
        </p:nvSpPr>
        <p:spPr>
          <a:xfrm>
            <a:off x="2646139" y="1306401"/>
            <a:ext cx="3961157" cy="1261642"/>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Quel futur pour une vie organisée et consciente ?</a:t>
            </a:r>
          </a:p>
        </p:txBody>
      </p:sp>
      <p:pic>
        <p:nvPicPr>
          <p:cNvPr id="8" name="Image 7">
            <a:extLst>
              <a:ext uri="{FF2B5EF4-FFF2-40B4-BE49-F238E27FC236}">
                <a16:creationId xmlns:a16="http://schemas.microsoft.com/office/drawing/2014/main" id="{3D5E3F9A-6F46-921B-047F-45C79908DC19}"/>
              </a:ext>
            </a:extLst>
          </p:cNvPr>
          <p:cNvPicPr>
            <a:picLocks noChangeAspect="1"/>
          </p:cNvPicPr>
          <p:nvPr/>
        </p:nvPicPr>
        <p:blipFill>
          <a:blip r:embed="rId2"/>
          <a:stretch>
            <a:fillRect/>
          </a:stretch>
        </p:blipFill>
        <p:spPr>
          <a:xfrm>
            <a:off x="7037102" y="1272309"/>
            <a:ext cx="4204048" cy="1520892"/>
          </a:xfrm>
          <a:prstGeom prst="rect">
            <a:avLst/>
          </a:prstGeom>
        </p:spPr>
      </p:pic>
      <p:sp>
        <p:nvSpPr>
          <p:cNvPr id="12" name="ZoneTexte 11">
            <a:extLst>
              <a:ext uri="{FF2B5EF4-FFF2-40B4-BE49-F238E27FC236}">
                <a16:creationId xmlns:a16="http://schemas.microsoft.com/office/drawing/2014/main" id="{303BD532-0C62-2294-C6A3-89BAEE601A38}"/>
              </a:ext>
            </a:extLst>
          </p:cNvPr>
          <p:cNvSpPr txBox="1"/>
          <p:nvPr/>
        </p:nvSpPr>
        <p:spPr>
          <a:xfrm>
            <a:off x="7518068" y="4160333"/>
            <a:ext cx="3863759" cy="1169551"/>
          </a:xfrm>
          <a:prstGeom prst="rect">
            <a:avLst/>
          </a:prstGeom>
          <a:noFill/>
        </p:spPr>
        <p:txBody>
          <a:bodyPr wrap="square">
            <a:spAutoFit/>
          </a:bodyPr>
          <a:lstStyle/>
          <a:p>
            <a:r>
              <a:rPr lang="fr-FR" sz="1400" i="1" dirty="0"/>
              <a:t>« À mesure que l'Univers évolue, les systèmes vivants gèleront ou friront et la conscience survivra sous la forme d'un nuage géant. »</a:t>
            </a:r>
          </a:p>
          <a:p>
            <a:r>
              <a:rPr lang="fr-FR" sz="1200" dirty="0"/>
              <a:t>(Freeman Dyson – </a:t>
            </a:r>
            <a:r>
              <a:rPr lang="fr-FR" sz="1200" dirty="0">
                <a:hlinkClick r:id="rId3"/>
              </a:rPr>
              <a:t>Omni </a:t>
            </a:r>
            <a:r>
              <a:rPr lang="fr-FR" sz="1200" dirty="0" err="1">
                <a:hlinkClick r:id="rId3"/>
              </a:rPr>
              <a:t>Magazine</a:t>
            </a:r>
            <a:r>
              <a:rPr lang="fr-FR" sz="1200" dirty="0" err="1"/>
              <a:t>_Oct</a:t>
            </a:r>
            <a:r>
              <a:rPr lang="fr-FR" sz="1200" dirty="0"/>
              <a:t> 2017)</a:t>
            </a:r>
          </a:p>
        </p:txBody>
      </p:sp>
      <p:sp>
        <p:nvSpPr>
          <p:cNvPr id="13" name="ZoneTexte 12">
            <a:extLst>
              <a:ext uri="{FF2B5EF4-FFF2-40B4-BE49-F238E27FC236}">
                <a16:creationId xmlns:a16="http://schemas.microsoft.com/office/drawing/2014/main" id="{1FA0EDB6-D86B-45AE-9415-ED78659102B8}"/>
              </a:ext>
            </a:extLst>
          </p:cNvPr>
          <p:cNvSpPr txBox="1"/>
          <p:nvPr/>
        </p:nvSpPr>
        <p:spPr>
          <a:xfrm>
            <a:off x="8075177" y="254472"/>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Futur de l’Univers ?</a:t>
            </a:r>
          </a:p>
        </p:txBody>
      </p:sp>
      <p:grpSp>
        <p:nvGrpSpPr>
          <p:cNvPr id="9" name="Groupe 8">
            <a:extLst>
              <a:ext uri="{FF2B5EF4-FFF2-40B4-BE49-F238E27FC236}">
                <a16:creationId xmlns:a16="http://schemas.microsoft.com/office/drawing/2014/main" id="{8AF90A85-CB7C-0F1F-820F-5B3E3707E7CB}"/>
              </a:ext>
            </a:extLst>
          </p:cNvPr>
          <p:cNvGrpSpPr/>
          <p:nvPr/>
        </p:nvGrpSpPr>
        <p:grpSpPr>
          <a:xfrm>
            <a:off x="2833054" y="2793201"/>
            <a:ext cx="4204048" cy="2973903"/>
            <a:chOff x="3437792" y="2793201"/>
            <a:chExt cx="4204048" cy="2973903"/>
          </a:xfrm>
        </p:grpSpPr>
        <p:pic>
          <p:nvPicPr>
            <p:cNvPr id="10" name="Image 9">
              <a:extLst>
                <a:ext uri="{FF2B5EF4-FFF2-40B4-BE49-F238E27FC236}">
                  <a16:creationId xmlns:a16="http://schemas.microsoft.com/office/drawing/2014/main" id="{50DB27AA-9F53-F3D9-5ECA-0E47EE25100F}"/>
                </a:ext>
              </a:extLst>
            </p:cNvPr>
            <p:cNvPicPr>
              <a:picLocks noChangeAspect="1"/>
            </p:cNvPicPr>
            <p:nvPr/>
          </p:nvPicPr>
          <p:blipFill>
            <a:blip r:embed="rId4"/>
            <a:srcRect l="31947" t="19120" r="18942" b="19119"/>
            <a:stretch/>
          </p:blipFill>
          <p:spPr>
            <a:xfrm>
              <a:off x="3437792" y="2793201"/>
              <a:ext cx="4204048" cy="2973903"/>
            </a:xfrm>
            <a:prstGeom prst="rect">
              <a:avLst/>
            </a:prstGeom>
          </p:spPr>
        </p:pic>
        <p:sp>
          <p:nvSpPr>
            <p:cNvPr id="6" name="ZoneTexte 5">
              <a:extLst>
                <a:ext uri="{FF2B5EF4-FFF2-40B4-BE49-F238E27FC236}">
                  <a16:creationId xmlns:a16="http://schemas.microsoft.com/office/drawing/2014/main" id="{7F1E37E0-F0AB-7E02-9C3C-57C0A6DC2D38}"/>
                </a:ext>
              </a:extLst>
            </p:cNvPr>
            <p:cNvSpPr txBox="1"/>
            <p:nvPr/>
          </p:nvSpPr>
          <p:spPr>
            <a:xfrm rot="5400000">
              <a:off x="5669952" y="4658917"/>
              <a:ext cx="1643856" cy="230832"/>
            </a:xfrm>
            <a:prstGeom prst="rect">
              <a:avLst/>
            </a:prstGeom>
            <a:noFill/>
          </p:spPr>
          <p:txBody>
            <a:bodyPr wrap="square">
              <a:spAutoFit/>
            </a:bodyPr>
            <a:lstStyle/>
            <a:p>
              <a:r>
                <a:rPr lang="fr-FR" sz="900" dirty="0"/>
                <a:t>Omni </a:t>
              </a:r>
              <a:r>
                <a:rPr lang="fr-FR" sz="900" dirty="0" err="1"/>
                <a:t>Magazine_Oct</a:t>
              </a:r>
              <a:r>
                <a:rPr lang="fr-FR" sz="900" dirty="0"/>
                <a:t> 2017</a:t>
              </a:r>
            </a:p>
          </p:txBody>
        </p:sp>
      </p:grpSp>
    </p:spTree>
    <p:extLst>
      <p:ext uri="{BB962C8B-B14F-4D97-AF65-F5344CB8AC3E}">
        <p14:creationId xmlns:p14="http://schemas.microsoft.com/office/powerpoint/2010/main" val="231941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8A923-9B3B-A41B-F16C-E92E7FEC3F77}"/>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415759D-BF5E-2905-4FAC-C52BB8202FEA}"/>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39A74944-0297-9A1C-E646-01724A80C13A}"/>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2E2A03DF-70C5-9C6D-1FE2-D44395C8CC58}"/>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35</a:t>
            </a:fld>
            <a:endParaRPr lang="en-GB" dirty="0">
              <a:latin typeface="Century Gothic" panose="020B0502020202020204"/>
            </a:endParaRPr>
          </a:p>
        </p:txBody>
      </p:sp>
      <p:sp>
        <p:nvSpPr>
          <p:cNvPr id="5" name="ZoneTexte 4">
            <a:extLst>
              <a:ext uri="{FF2B5EF4-FFF2-40B4-BE49-F238E27FC236}">
                <a16:creationId xmlns:a16="http://schemas.microsoft.com/office/drawing/2014/main" id="{78B2BD1B-665A-F07B-0145-2122382158CD}"/>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317ED9F7-7F5F-1B45-BEE5-41BBD3B5A478}"/>
              </a:ext>
            </a:extLst>
          </p:cNvPr>
          <p:cNvSpPr txBox="1"/>
          <p:nvPr/>
        </p:nvSpPr>
        <p:spPr>
          <a:xfrm>
            <a:off x="2327717" y="1572377"/>
            <a:ext cx="8609846" cy="2769989"/>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200" dirty="0">
                <a:solidFill>
                  <a:schemeClr val="bg1">
                    <a:lumMod val="50000"/>
                  </a:schemeClr>
                </a:solidFill>
              </a:rPr>
              <a:t>Avec l’hypothèse de l’uniformité et de l’isotropie cosmologique, il est possible de déduire de l’équation d’Einstein, l’équation d’état de l’Univers reliant sa densité, sa courbure moyenne et son taux d’expansion </a:t>
            </a:r>
          </a:p>
          <a:p>
            <a:pPr marL="285750" indent="-285750">
              <a:buFont typeface="Arial" panose="020B0604020202020204" pitchFamily="34" charset="0"/>
              <a:buChar char="•"/>
            </a:pPr>
            <a:r>
              <a:rPr lang="fr-FR" sz="1200" dirty="0">
                <a:solidFill>
                  <a:schemeClr val="bg1">
                    <a:lumMod val="50000"/>
                  </a:schemeClr>
                </a:solidFill>
              </a:rPr>
              <a:t>Ces équations sont à la base du modèle dit du « Big Bang », modèle décrivant l’évolution de l’Univers à partir d’une phase extrêmement dense et chaude</a:t>
            </a:r>
          </a:p>
          <a:p>
            <a:pPr marL="285750" indent="-285750">
              <a:buFont typeface="Arial" panose="020B0604020202020204" pitchFamily="34" charset="0"/>
              <a:buChar char="•"/>
            </a:pPr>
            <a:r>
              <a:rPr lang="fr-FR" sz="1200" dirty="0">
                <a:solidFill>
                  <a:schemeClr val="bg1">
                    <a:lumMod val="50000"/>
                  </a:schemeClr>
                </a:solidFill>
              </a:rPr>
              <a:t>L’ère de Planck définit l’étape de l’évolution initiale de l’univers pendant lesquelles les théories physiques actuelles ne s’appliquent pas.</a:t>
            </a:r>
          </a:p>
          <a:p>
            <a:pPr marL="285750" indent="-285750">
              <a:buFont typeface="Arial" panose="020B0604020202020204" pitchFamily="34" charset="0"/>
              <a:buChar char="•"/>
            </a:pPr>
            <a:r>
              <a:rPr lang="fr-FR" sz="1400" dirty="0">
                <a:solidFill>
                  <a:srgbClr val="002060"/>
                </a:solidFill>
              </a:rPr>
              <a:t>Le scénario actuel le plus probable du futur de l’Univers, soutenu par le principe de croissance de l’entropie, est une mort thermique, sous forme d’un gaz très dilué et très froid de photons, la matière ayant disparue.</a:t>
            </a:r>
          </a:p>
        </p:txBody>
      </p:sp>
    </p:spTree>
    <p:extLst>
      <p:ext uri="{BB962C8B-B14F-4D97-AF65-F5344CB8AC3E}">
        <p14:creationId xmlns:p14="http://schemas.microsoft.com/office/powerpoint/2010/main" val="2270431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FEE23EB-D27C-4994-861B-7240D677C4A9}"/>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DB677AD3-BF71-4E4C-B4E0-E6BAD34B905B}"/>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A07CD900-BB11-4BE0-B7AF-5C24AD90E618}"/>
              </a:ext>
            </a:extLst>
          </p:cNvPr>
          <p:cNvSpPr>
            <a:spLocks noGrp="1"/>
          </p:cNvSpPr>
          <p:nvPr>
            <p:ph type="sldNum" sz="quarter" idx="12"/>
          </p:nvPr>
        </p:nvSpPr>
        <p:spPr/>
        <p:txBody>
          <a:bodyPr/>
          <a:lstStyle/>
          <a:p>
            <a:fld id="{28CF56FF-A9C7-48CE-B5A8-E2EC5C60375F}" type="slidenum">
              <a:rPr lang="en-GB" smtClean="0"/>
              <a:t>36</a:t>
            </a:fld>
            <a:endParaRPr lang="en-GB" dirty="0"/>
          </a:p>
        </p:txBody>
      </p:sp>
      <p:pic>
        <p:nvPicPr>
          <p:cNvPr id="5" name="Image 4">
            <a:extLst>
              <a:ext uri="{FF2B5EF4-FFF2-40B4-BE49-F238E27FC236}">
                <a16:creationId xmlns:a16="http://schemas.microsoft.com/office/drawing/2014/main" id="{951A1E80-03F8-4ECE-880C-5F478A575A58}"/>
              </a:ext>
            </a:extLst>
          </p:cNvPr>
          <p:cNvPicPr>
            <a:picLocks noChangeAspect="1"/>
          </p:cNvPicPr>
          <p:nvPr/>
        </p:nvPicPr>
        <p:blipFill>
          <a:blip r:embed="rId2"/>
          <a:stretch>
            <a:fillRect/>
          </a:stretch>
        </p:blipFill>
        <p:spPr>
          <a:xfrm>
            <a:off x="2442206" y="2594638"/>
            <a:ext cx="3653794" cy="2192914"/>
          </a:xfrm>
          <a:prstGeom prst="rect">
            <a:avLst/>
          </a:prstGeom>
          <a:ln>
            <a:solidFill>
              <a:schemeClr val="accent1"/>
            </a:solidFill>
          </a:ln>
        </p:spPr>
      </p:pic>
      <p:sp>
        <p:nvSpPr>
          <p:cNvPr id="6" name="Rectangle 5">
            <a:extLst>
              <a:ext uri="{FF2B5EF4-FFF2-40B4-BE49-F238E27FC236}">
                <a16:creationId xmlns:a16="http://schemas.microsoft.com/office/drawing/2014/main" id="{AD2E6757-70D3-460B-B8E4-42E186697834}"/>
              </a:ext>
            </a:extLst>
          </p:cNvPr>
          <p:cNvSpPr/>
          <p:nvPr/>
        </p:nvSpPr>
        <p:spPr>
          <a:xfrm>
            <a:off x="3651241" y="4952588"/>
            <a:ext cx="3119852" cy="769441"/>
          </a:xfrm>
          <a:prstGeom prst="rect">
            <a:avLst/>
          </a:prstGeom>
        </p:spPr>
        <p:txBody>
          <a:bodyPr wrap="square">
            <a:spAutoFit/>
          </a:bodyPr>
          <a:lstStyle/>
          <a:p>
            <a:r>
              <a:rPr lang="fr-FR" sz="1600" dirty="0">
                <a:solidFill>
                  <a:srgbClr val="FF0000"/>
                </a:solidFill>
                <a:latin typeface="Century Gothic" panose="020B0502020202020204" pitchFamily="34" charset="0"/>
              </a:rPr>
              <a:t>Matière noire :</a:t>
            </a:r>
          </a:p>
          <a:p>
            <a:r>
              <a:rPr lang="fr-FR" sz="1400" dirty="0">
                <a:solidFill>
                  <a:srgbClr val="0070C0"/>
                </a:solidFill>
                <a:latin typeface="Century Gothic" panose="020B0502020202020204" pitchFamily="34" charset="0"/>
              </a:rPr>
              <a:t>Observable seulement par ses effets gravitationnels</a:t>
            </a:r>
            <a:endParaRPr lang="fr-FR" sz="1400" dirty="0">
              <a:solidFill>
                <a:srgbClr val="0070C0"/>
              </a:solidFill>
            </a:endParaRPr>
          </a:p>
        </p:txBody>
      </p:sp>
      <p:sp>
        <p:nvSpPr>
          <p:cNvPr id="8" name="ZoneTexte 7">
            <a:extLst>
              <a:ext uri="{FF2B5EF4-FFF2-40B4-BE49-F238E27FC236}">
                <a16:creationId xmlns:a16="http://schemas.microsoft.com/office/drawing/2014/main" id="{9A74505E-AA0B-4E7C-8418-AAC7ED96A8C6}"/>
              </a:ext>
            </a:extLst>
          </p:cNvPr>
          <p:cNvSpPr txBox="1"/>
          <p:nvPr/>
        </p:nvSpPr>
        <p:spPr>
          <a:xfrm>
            <a:off x="2244436" y="1368435"/>
            <a:ext cx="9109364" cy="1169551"/>
          </a:xfrm>
          <a:prstGeom prst="rect">
            <a:avLst/>
          </a:prstGeom>
          <a:noFill/>
        </p:spPr>
        <p:txBody>
          <a:bodyPr wrap="square" rtlCol="0">
            <a:spAutoFit/>
          </a:bodyPr>
          <a:lstStyle/>
          <a:p>
            <a:r>
              <a:rPr lang="fr-FR" sz="1400" dirty="0"/>
              <a:t>La masse de la matière </a:t>
            </a:r>
            <a:r>
              <a:rPr lang="fr-FR" sz="1400" dirty="0">
                <a:solidFill>
                  <a:srgbClr val="FF0000"/>
                </a:solidFill>
              </a:rPr>
              <a:t>observable</a:t>
            </a:r>
            <a:r>
              <a:rPr lang="fr-FR" sz="1400" dirty="0"/>
              <a:t> (par les ondes électromagnétiques et les ondes gravitationnelles) est très insuffisante pour expliquer :</a:t>
            </a:r>
          </a:p>
          <a:p>
            <a:r>
              <a:rPr lang="en-GB" sz="1400" dirty="0">
                <a:solidFill>
                  <a:srgbClr val="0070C0"/>
                </a:solidFill>
              </a:rPr>
              <a:t>-   La rotation des galaxies</a:t>
            </a:r>
          </a:p>
          <a:p>
            <a:pPr marL="285750" indent="-285750">
              <a:buFontTx/>
              <a:buChar char="-"/>
            </a:pPr>
            <a:r>
              <a:rPr lang="fr-FR" sz="1400" dirty="0">
                <a:solidFill>
                  <a:srgbClr val="0070C0"/>
                </a:solidFill>
              </a:rPr>
              <a:t>La masse des galaxies, </a:t>
            </a:r>
          </a:p>
          <a:p>
            <a:pPr marL="285750" indent="-285750">
              <a:buFontTx/>
              <a:buChar char="-"/>
            </a:pPr>
            <a:r>
              <a:rPr lang="fr-FR" sz="1400" dirty="0">
                <a:solidFill>
                  <a:srgbClr val="0070C0"/>
                </a:solidFill>
              </a:rPr>
              <a:t>la courbure de certaines zones de l’espace</a:t>
            </a:r>
          </a:p>
        </p:txBody>
      </p:sp>
      <p:cxnSp>
        <p:nvCxnSpPr>
          <p:cNvPr id="10" name="Connecteur droit avec flèche 9">
            <a:extLst>
              <a:ext uri="{FF2B5EF4-FFF2-40B4-BE49-F238E27FC236}">
                <a16:creationId xmlns:a16="http://schemas.microsoft.com/office/drawing/2014/main" id="{1B2356D9-34E9-421C-9148-D403A5929240}"/>
              </a:ext>
            </a:extLst>
          </p:cNvPr>
          <p:cNvCxnSpPr>
            <a:cxnSpLocks/>
          </p:cNvCxnSpPr>
          <p:nvPr/>
        </p:nvCxnSpPr>
        <p:spPr>
          <a:xfrm flipH="1" flipV="1">
            <a:off x="4863830" y="3707537"/>
            <a:ext cx="155642" cy="1245051"/>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32DBA9B7-35EF-9624-A878-5A12AE3F3621}"/>
              </a:ext>
            </a:extLst>
          </p:cNvPr>
          <p:cNvSpPr txBox="1"/>
          <p:nvPr/>
        </p:nvSpPr>
        <p:spPr>
          <a:xfrm>
            <a:off x="8485298" y="319593"/>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Problèmes ouverts (1)</a:t>
            </a:r>
          </a:p>
        </p:txBody>
      </p:sp>
      <p:sp>
        <p:nvSpPr>
          <p:cNvPr id="13" name="ZoneTexte 12">
            <a:extLst>
              <a:ext uri="{FF2B5EF4-FFF2-40B4-BE49-F238E27FC236}">
                <a16:creationId xmlns:a16="http://schemas.microsoft.com/office/drawing/2014/main" id="{D47F5CC7-BCF8-3B62-AE9D-D14C8C2893D8}"/>
              </a:ext>
            </a:extLst>
          </p:cNvPr>
          <p:cNvSpPr txBox="1"/>
          <p:nvPr/>
        </p:nvSpPr>
        <p:spPr>
          <a:xfrm>
            <a:off x="6566063" y="4898719"/>
            <a:ext cx="3998407" cy="984885"/>
          </a:xfrm>
          <a:prstGeom prst="rect">
            <a:avLst/>
          </a:prstGeom>
          <a:noFill/>
        </p:spPr>
        <p:txBody>
          <a:bodyPr wrap="square" rtlCol="0">
            <a:spAutoFit/>
          </a:bodyPr>
          <a:lstStyle/>
          <a:p>
            <a:r>
              <a:rPr lang="fr-FR" sz="1600" dirty="0"/>
              <a:t>Mais où est passée l’</a:t>
            </a:r>
            <a:r>
              <a:rPr lang="fr-FR" sz="1600" dirty="0">
                <a:solidFill>
                  <a:srgbClr val="FF0000"/>
                </a:solidFill>
              </a:rPr>
              <a:t>antimatière</a:t>
            </a:r>
            <a:r>
              <a:rPr lang="fr-FR" sz="1600" dirty="0"/>
              <a:t> ? </a:t>
            </a:r>
          </a:p>
          <a:p>
            <a:r>
              <a:rPr lang="fr-FR" sz="1400" dirty="0"/>
              <a:t>Tous les modèles prédisent que matière et antimatière étaient en quantités égales au début de l’univers</a:t>
            </a:r>
          </a:p>
        </p:txBody>
      </p:sp>
      <p:grpSp>
        <p:nvGrpSpPr>
          <p:cNvPr id="12" name="Groupe 11">
            <a:extLst>
              <a:ext uri="{FF2B5EF4-FFF2-40B4-BE49-F238E27FC236}">
                <a16:creationId xmlns:a16="http://schemas.microsoft.com/office/drawing/2014/main" id="{09B8FB55-C3D4-31F5-0FAA-F4617EDEB393}"/>
              </a:ext>
            </a:extLst>
          </p:cNvPr>
          <p:cNvGrpSpPr/>
          <p:nvPr/>
        </p:nvGrpSpPr>
        <p:grpSpPr>
          <a:xfrm>
            <a:off x="7902507" y="2307049"/>
            <a:ext cx="2661963" cy="2387476"/>
            <a:chOff x="7902507" y="2307049"/>
            <a:chExt cx="2661963" cy="2387476"/>
          </a:xfrm>
        </p:grpSpPr>
        <p:pic>
          <p:nvPicPr>
            <p:cNvPr id="7" name="Image 6" descr="scientist caricature Sherlock Holmes magnifying glass antimatter">
              <a:extLst>
                <a:ext uri="{FF2B5EF4-FFF2-40B4-BE49-F238E27FC236}">
                  <a16:creationId xmlns:a16="http://schemas.microsoft.com/office/drawing/2014/main" id="{9A5672B3-72B7-8F4A-B439-8EFAFAB02EE3}"/>
                </a:ext>
              </a:extLst>
            </p:cNvPr>
            <p:cNvPicPr>
              <a:picLocks noChangeAspect="1"/>
            </p:cNvPicPr>
            <p:nvPr/>
          </p:nvPicPr>
          <p:blipFill>
            <a:blip r:embed="rId3"/>
            <a:stretch>
              <a:fillRect/>
            </a:stretch>
          </p:blipFill>
          <p:spPr>
            <a:xfrm>
              <a:off x="7902507" y="2307049"/>
              <a:ext cx="2387476" cy="2387476"/>
            </a:xfrm>
            <a:prstGeom prst="rect">
              <a:avLst/>
            </a:prstGeom>
          </p:spPr>
        </p:pic>
        <p:sp>
          <p:nvSpPr>
            <p:cNvPr id="11" name="ZoneTexte 10">
              <a:extLst>
                <a:ext uri="{FF2B5EF4-FFF2-40B4-BE49-F238E27FC236}">
                  <a16:creationId xmlns:a16="http://schemas.microsoft.com/office/drawing/2014/main" id="{77284DD9-4EF6-B756-B4C5-891B495075BB}"/>
                </a:ext>
              </a:extLst>
            </p:cNvPr>
            <p:cNvSpPr txBox="1"/>
            <p:nvPr/>
          </p:nvSpPr>
          <p:spPr>
            <a:xfrm rot="5400000">
              <a:off x="9629028" y="3315156"/>
              <a:ext cx="1640052" cy="230832"/>
            </a:xfrm>
            <a:prstGeom prst="rect">
              <a:avLst/>
            </a:prstGeom>
            <a:noFill/>
          </p:spPr>
          <p:txBody>
            <a:bodyPr wrap="square" rtlCol="0">
              <a:spAutoFit/>
            </a:bodyPr>
            <a:lstStyle/>
            <a:p>
              <a:r>
                <a:rPr lang="fr-FR" sz="900" dirty="0"/>
                <a:t>Image générée par IA</a:t>
              </a:r>
            </a:p>
          </p:txBody>
        </p:sp>
      </p:grpSp>
    </p:spTree>
    <p:extLst>
      <p:ext uri="{BB962C8B-B14F-4D97-AF65-F5344CB8AC3E}">
        <p14:creationId xmlns:p14="http://schemas.microsoft.com/office/powerpoint/2010/main" val="233558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00A49-6B5C-C007-FC0D-4C52AF6CF6BE}"/>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C4BCEE2-8535-BEE7-0A79-C46362D25A8A}"/>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F2EBE133-7CD0-A90B-9F12-DF3E751BF701}"/>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7B992C3C-4076-0544-16F7-A456F3EB1391}"/>
              </a:ext>
            </a:extLst>
          </p:cNvPr>
          <p:cNvSpPr>
            <a:spLocks noGrp="1"/>
          </p:cNvSpPr>
          <p:nvPr>
            <p:ph type="sldNum" sz="quarter" idx="12"/>
          </p:nvPr>
        </p:nvSpPr>
        <p:spPr/>
        <p:txBody>
          <a:bodyPr/>
          <a:lstStyle/>
          <a:p>
            <a:fld id="{28CF56FF-A9C7-48CE-B5A8-E2EC5C60375F}" type="slidenum">
              <a:rPr lang="en-GB" smtClean="0"/>
              <a:t>37</a:t>
            </a:fld>
            <a:endParaRPr lang="en-GB" dirty="0"/>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649E0A96-D9F7-C528-4811-FDC2245C5E90}"/>
                  </a:ext>
                </a:extLst>
              </p:cNvPr>
              <p:cNvSpPr txBox="1"/>
              <p:nvPr/>
            </p:nvSpPr>
            <p:spPr>
              <a:xfrm>
                <a:off x="1767066" y="1362967"/>
                <a:ext cx="5074605" cy="2031325"/>
              </a:xfrm>
              <a:prstGeom prst="rect">
                <a:avLst/>
              </a:prstGeom>
              <a:noFill/>
            </p:spPr>
            <p:txBody>
              <a:bodyPr wrap="square" rtlCol="0">
                <a:spAutoFit/>
              </a:bodyPr>
              <a:lstStyle/>
              <a:p>
                <a:r>
                  <a:rPr lang="fr-FR" dirty="0">
                    <a:solidFill>
                      <a:srgbClr val="0070C0"/>
                    </a:solidFill>
                  </a:rPr>
                  <a:t>La « tension » de Hubble</a:t>
                </a:r>
              </a:p>
              <a:p>
                <a:endParaRPr lang="fr-FR" dirty="0">
                  <a:solidFill>
                    <a:srgbClr val="0070C0"/>
                  </a:solidFill>
                </a:endParaRPr>
              </a:p>
              <a:p>
                <a:r>
                  <a:rPr lang="fr-FR" sz="1600" dirty="0"/>
                  <a:t>Deux valeurs incompatibles </a:t>
                </a:r>
                <a:r>
                  <a:rPr lang="fr-FR" sz="1600" dirty="0">
                    <a:solidFill>
                      <a:srgbClr val="0070C0"/>
                    </a:solidFill>
                  </a:rPr>
                  <a:t>:</a:t>
                </a:r>
              </a:p>
              <a:p>
                <a:pPr marL="285750" indent="-285750">
                  <a:buFont typeface="Arial" panose="020B0604020202020204" pitchFamily="34" charset="0"/>
                  <a:buChar char="•"/>
                </a:pPr>
                <a:r>
                  <a:rPr lang="fr-FR" sz="1400" dirty="0">
                    <a:solidFill>
                      <a:schemeClr val="tx1"/>
                    </a:solidFill>
                  </a:rPr>
                  <a:t>Planck – fond diffus          </a:t>
                </a:r>
                <a14:m>
                  <m:oMath xmlns:m="http://schemas.openxmlformats.org/officeDocument/2006/math">
                    <m:sSub>
                      <m:sSubPr>
                        <m:ctrlPr>
                          <a:rPr lang="fr-FR" sz="1400" i="1" dirty="0">
                            <a:latin typeface="Cambria Math" panose="02040503050406030204" pitchFamily="18" charset="0"/>
                          </a:rPr>
                        </m:ctrlPr>
                      </m:sSubPr>
                      <m:e>
                        <m:r>
                          <a:rPr lang="fr-FR" sz="1400" i="1" dirty="0">
                            <a:latin typeface="Cambria Math" panose="02040503050406030204" pitchFamily="18" charset="0"/>
                          </a:rPr>
                          <m:t>𝐻</m:t>
                        </m:r>
                      </m:e>
                      <m:sub>
                        <m:r>
                          <a:rPr lang="fr-FR" sz="1400" i="1" dirty="0">
                            <a:latin typeface="Cambria Math" panose="02040503050406030204" pitchFamily="18" charset="0"/>
                          </a:rPr>
                          <m:t>0</m:t>
                        </m:r>
                      </m:sub>
                    </m:sSub>
                    <m:r>
                      <a:rPr lang="fr-FR" sz="1400" i="1" dirty="0" smtClean="0">
                        <a:latin typeface="Cambria Math" panose="02040503050406030204" pitchFamily="18" charset="0"/>
                        <a:ea typeface="Cambria Math" panose="02040503050406030204" pitchFamily="18" charset="0"/>
                      </a:rPr>
                      <m:t>≅</m:t>
                    </m:r>
                    <m:r>
                      <a:rPr lang="fr-FR" sz="1400" b="0" i="1" dirty="0" smtClean="0">
                        <a:latin typeface="Cambria Math" panose="02040503050406030204" pitchFamily="18" charset="0"/>
                      </a:rPr>
                      <m:t>67</m:t>
                    </m:r>
                    <m:r>
                      <a:rPr lang="fr-FR" sz="1400" i="1" dirty="0">
                        <a:latin typeface="Cambria Math" panose="02040503050406030204" pitchFamily="18" charset="0"/>
                      </a:rPr>
                      <m:t> </m:t>
                    </m:r>
                    <m:r>
                      <a:rPr lang="fr-FR" sz="1400" i="1" dirty="0">
                        <a:latin typeface="Cambria Math" panose="02040503050406030204" pitchFamily="18" charset="0"/>
                      </a:rPr>
                      <m:t>𝑘𝑚</m:t>
                    </m:r>
                    <m:r>
                      <a:rPr lang="fr-FR" sz="1400" i="1" dirty="0">
                        <a:latin typeface="Cambria Math" panose="02040503050406030204" pitchFamily="18" charset="0"/>
                      </a:rPr>
                      <m:t> </m:t>
                    </m:r>
                    <m:sSup>
                      <m:sSupPr>
                        <m:ctrlPr>
                          <a:rPr lang="fr-FR" sz="1400" i="1" dirty="0">
                            <a:latin typeface="Cambria Math" panose="02040503050406030204" pitchFamily="18" charset="0"/>
                          </a:rPr>
                        </m:ctrlPr>
                      </m:sSupPr>
                      <m:e>
                        <m:r>
                          <a:rPr lang="fr-FR" sz="1400" i="1" dirty="0">
                            <a:latin typeface="Cambria Math" panose="02040503050406030204" pitchFamily="18" charset="0"/>
                          </a:rPr>
                          <m:t>𝑠</m:t>
                        </m:r>
                      </m:e>
                      <m:sup>
                        <m:r>
                          <a:rPr lang="fr-FR" sz="1400" i="1" dirty="0">
                            <a:latin typeface="Cambria Math" panose="02040503050406030204" pitchFamily="18" charset="0"/>
                          </a:rPr>
                          <m:t>−1</m:t>
                        </m:r>
                      </m:sup>
                    </m:sSup>
                    <m:r>
                      <a:rPr lang="fr-FR" sz="1400" i="1" dirty="0">
                        <a:latin typeface="Cambria Math" panose="02040503050406030204" pitchFamily="18" charset="0"/>
                      </a:rPr>
                      <m:t>𝑀𝑝</m:t>
                    </m:r>
                    <m:sSup>
                      <m:sSupPr>
                        <m:ctrlPr>
                          <a:rPr lang="fr-FR" sz="1400" i="1" dirty="0">
                            <a:latin typeface="Cambria Math" panose="02040503050406030204" pitchFamily="18" charset="0"/>
                          </a:rPr>
                        </m:ctrlPr>
                      </m:sSupPr>
                      <m:e>
                        <m:r>
                          <a:rPr lang="fr-FR" sz="1400" i="1" dirty="0">
                            <a:latin typeface="Cambria Math" panose="02040503050406030204" pitchFamily="18" charset="0"/>
                          </a:rPr>
                          <m:t>𝑐</m:t>
                        </m:r>
                      </m:e>
                      <m:sup>
                        <m:r>
                          <a:rPr lang="fr-FR" sz="1400" i="1" dirty="0">
                            <a:latin typeface="Cambria Math" panose="02040503050406030204" pitchFamily="18" charset="0"/>
                          </a:rPr>
                          <m:t>−1</m:t>
                        </m:r>
                      </m:sup>
                    </m:sSup>
                  </m:oMath>
                </a14:m>
                <a:endParaRPr lang="fr-FR" sz="1400" dirty="0">
                  <a:solidFill>
                    <a:schemeClr val="tx1"/>
                  </a:solidFill>
                </a:endParaRPr>
              </a:p>
              <a:p>
                <a:pPr marL="285750" indent="-285750">
                  <a:buFont typeface="Arial" panose="020B0604020202020204" pitchFamily="34" charset="0"/>
                  <a:buChar char="•"/>
                </a:pPr>
                <a:endParaRPr lang="fr-FR" sz="1400" dirty="0">
                  <a:solidFill>
                    <a:schemeClr val="tx1"/>
                  </a:solidFill>
                </a:endParaRPr>
              </a:p>
              <a:p>
                <a:pPr marL="285750" indent="-285750">
                  <a:buFont typeface="Arial" panose="020B0604020202020204" pitchFamily="34" charset="0"/>
                  <a:buChar char="•"/>
                </a:pPr>
                <a:endParaRPr lang="fr-FR" sz="1400" dirty="0">
                  <a:solidFill>
                    <a:schemeClr val="tx1"/>
                  </a:solidFill>
                </a:endParaRPr>
              </a:p>
              <a:p>
                <a:pPr marL="285750" indent="-285750">
                  <a:buFont typeface="Arial" panose="020B0604020202020204" pitchFamily="34" charset="0"/>
                  <a:buChar char="•"/>
                </a:pPr>
                <a:r>
                  <a:rPr lang="fr-FR" sz="1400" dirty="0">
                    <a:solidFill>
                      <a:schemeClr val="tx1"/>
                    </a:solidFill>
                  </a:rPr>
                  <a:t>DESI – étoiles Céphéides </a:t>
                </a:r>
                <a14:m>
                  <m:oMath xmlns:m="http://schemas.openxmlformats.org/officeDocument/2006/math">
                    <m:sSub>
                      <m:sSubPr>
                        <m:ctrlPr>
                          <a:rPr lang="fr-FR" sz="1400" b="0" i="1" dirty="0" smtClean="0">
                            <a:solidFill>
                              <a:schemeClr val="tx1"/>
                            </a:solidFill>
                            <a:latin typeface="Cambria Math" panose="02040503050406030204" pitchFamily="18" charset="0"/>
                          </a:rPr>
                        </m:ctrlPr>
                      </m:sSubPr>
                      <m:e>
                        <m:r>
                          <a:rPr lang="fr-FR" sz="1400" i="1" dirty="0" smtClean="0">
                            <a:solidFill>
                              <a:schemeClr val="tx1"/>
                            </a:solidFill>
                            <a:latin typeface="Cambria Math" panose="02040503050406030204" pitchFamily="18" charset="0"/>
                          </a:rPr>
                          <m:t>𝐻</m:t>
                        </m:r>
                      </m:e>
                      <m:sub>
                        <m:r>
                          <a:rPr lang="fr-FR" sz="1400" i="1" dirty="0" smtClean="0">
                            <a:solidFill>
                              <a:schemeClr val="tx1"/>
                            </a:solidFill>
                            <a:latin typeface="Cambria Math" panose="02040503050406030204" pitchFamily="18" charset="0"/>
                          </a:rPr>
                          <m:t>0</m:t>
                        </m:r>
                      </m:sub>
                    </m:sSub>
                    <m:r>
                      <a:rPr lang="fr-FR" sz="1400" i="1" dirty="0" smtClean="0">
                        <a:solidFill>
                          <a:schemeClr val="tx1"/>
                        </a:solidFill>
                        <a:latin typeface="Cambria Math" panose="02040503050406030204" pitchFamily="18" charset="0"/>
                      </a:rPr>
                      <m:t>= 76,5</m:t>
                    </m:r>
                    <m:r>
                      <a:rPr lang="fr-FR" sz="1400" b="0" i="1" dirty="0" smtClean="0">
                        <a:solidFill>
                          <a:schemeClr val="tx1"/>
                        </a:solidFill>
                        <a:latin typeface="Cambria Math" panose="02040503050406030204" pitchFamily="18" charset="0"/>
                      </a:rPr>
                      <m:t>±2,2 </m:t>
                    </m:r>
                    <m:r>
                      <a:rPr lang="fr-FR" sz="1400" b="0" i="1" dirty="0" smtClean="0">
                        <a:solidFill>
                          <a:schemeClr val="tx1"/>
                        </a:solidFill>
                        <a:latin typeface="Cambria Math" panose="02040503050406030204" pitchFamily="18" charset="0"/>
                      </a:rPr>
                      <m:t>𝑘𝑚</m:t>
                    </m:r>
                    <m:r>
                      <a:rPr lang="fr-FR" sz="1400" b="0" i="1" dirty="0" smtClean="0">
                        <a:solidFill>
                          <a:schemeClr val="tx1"/>
                        </a:solidFill>
                        <a:latin typeface="Cambria Math" panose="02040503050406030204" pitchFamily="18" charset="0"/>
                      </a:rPr>
                      <m:t> </m:t>
                    </m:r>
                    <m:sSup>
                      <m:sSupPr>
                        <m:ctrlPr>
                          <a:rPr lang="fr-FR" sz="1400" b="0" i="1" dirty="0" smtClean="0">
                            <a:solidFill>
                              <a:schemeClr val="tx1"/>
                            </a:solidFill>
                            <a:latin typeface="Cambria Math" panose="02040503050406030204" pitchFamily="18" charset="0"/>
                          </a:rPr>
                        </m:ctrlPr>
                      </m:sSupPr>
                      <m:e>
                        <m:r>
                          <a:rPr lang="fr-FR" sz="1400" b="0" i="1" dirty="0" smtClean="0">
                            <a:solidFill>
                              <a:schemeClr val="tx1"/>
                            </a:solidFill>
                            <a:latin typeface="Cambria Math" panose="02040503050406030204" pitchFamily="18" charset="0"/>
                          </a:rPr>
                          <m:t>𝑠</m:t>
                        </m:r>
                      </m:e>
                      <m:sup>
                        <m:r>
                          <a:rPr lang="fr-FR" sz="1400" b="0" i="1" dirty="0" smtClean="0">
                            <a:solidFill>
                              <a:schemeClr val="tx1"/>
                            </a:solidFill>
                            <a:latin typeface="Cambria Math" panose="02040503050406030204" pitchFamily="18" charset="0"/>
                          </a:rPr>
                          <m:t>−1</m:t>
                        </m:r>
                      </m:sup>
                    </m:sSup>
                    <m:r>
                      <a:rPr lang="fr-FR" sz="1400" b="0" i="1" dirty="0" smtClean="0">
                        <a:solidFill>
                          <a:schemeClr val="tx1"/>
                        </a:solidFill>
                        <a:latin typeface="Cambria Math" panose="02040503050406030204" pitchFamily="18" charset="0"/>
                      </a:rPr>
                      <m:t>𝑀𝑝</m:t>
                    </m:r>
                    <m:sSup>
                      <m:sSupPr>
                        <m:ctrlPr>
                          <a:rPr lang="fr-FR" sz="1400" b="0" i="1" dirty="0" smtClean="0">
                            <a:solidFill>
                              <a:schemeClr val="tx1"/>
                            </a:solidFill>
                            <a:latin typeface="Cambria Math" panose="02040503050406030204" pitchFamily="18" charset="0"/>
                          </a:rPr>
                        </m:ctrlPr>
                      </m:sSupPr>
                      <m:e>
                        <m:r>
                          <a:rPr lang="fr-FR" sz="1400" b="0" i="1" dirty="0" smtClean="0">
                            <a:solidFill>
                              <a:schemeClr val="tx1"/>
                            </a:solidFill>
                            <a:latin typeface="Cambria Math" panose="02040503050406030204" pitchFamily="18" charset="0"/>
                          </a:rPr>
                          <m:t>𝑐</m:t>
                        </m:r>
                      </m:e>
                      <m:sup>
                        <m:r>
                          <a:rPr lang="fr-FR" sz="1400" b="0" i="1" dirty="0" smtClean="0">
                            <a:solidFill>
                              <a:schemeClr val="tx1"/>
                            </a:solidFill>
                            <a:latin typeface="Cambria Math" panose="02040503050406030204" pitchFamily="18" charset="0"/>
                          </a:rPr>
                          <m:t>−1</m:t>
                        </m:r>
                      </m:sup>
                    </m:sSup>
                  </m:oMath>
                </a14:m>
                <a:endParaRPr lang="fr-FR" sz="1400" b="0" dirty="0">
                  <a:solidFill>
                    <a:schemeClr val="tx1"/>
                  </a:solidFill>
                </a:endParaRPr>
              </a:p>
              <a:p>
                <a:endParaRPr lang="fr-FR" dirty="0">
                  <a:solidFill>
                    <a:srgbClr val="0070C0"/>
                  </a:solidFill>
                </a:endParaRPr>
              </a:p>
            </p:txBody>
          </p:sp>
        </mc:Choice>
        <mc:Fallback xmlns="">
          <p:sp>
            <p:nvSpPr>
              <p:cNvPr id="8" name="ZoneTexte 7">
                <a:extLst>
                  <a:ext uri="{FF2B5EF4-FFF2-40B4-BE49-F238E27FC236}">
                    <a16:creationId xmlns:a16="http://schemas.microsoft.com/office/drawing/2014/main" id="{649E0A96-D9F7-C528-4811-FDC2245C5E90}"/>
                  </a:ext>
                </a:extLst>
              </p:cNvPr>
              <p:cNvSpPr txBox="1">
                <a:spLocks noRot="1" noChangeAspect="1" noMove="1" noResize="1" noEditPoints="1" noAdjustHandles="1" noChangeArrowheads="1" noChangeShapeType="1" noTextEdit="1"/>
              </p:cNvSpPr>
              <p:nvPr/>
            </p:nvSpPr>
            <p:spPr>
              <a:xfrm>
                <a:off x="1767066" y="1362967"/>
                <a:ext cx="5074605" cy="2031325"/>
              </a:xfrm>
              <a:prstGeom prst="rect">
                <a:avLst/>
              </a:prstGeom>
              <a:blipFill>
                <a:blip r:embed="rId2"/>
                <a:stretch>
                  <a:fillRect l="-1082" t="-1802"/>
                </a:stretch>
              </a:blipFill>
            </p:spPr>
            <p:txBody>
              <a:bodyPr/>
              <a:lstStyle/>
              <a:p>
                <a:r>
                  <a:rPr lang="fr-FR">
                    <a:noFill/>
                  </a:rPr>
                  <a:t> </a:t>
                </a:r>
              </a:p>
            </p:txBody>
          </p:sp>
        </mc:Fallback>
      </mc:AlternateContent>
      <p:sp>
        <p:nvSpPr>
          <p:cNvPr id="9" name="ZoneTexte 8">
            <a:extLst>
              <a:ext uri="{FF2B5EF4-FFF2-40B4-BE49-F238E27FC236}">
                <a16:creationId xmlns:a16="http://schemas.microsoft.com/office/drawing/2014/main" id="{3E35A990-51CE-FA47-127D-5839144809E0}"/>
              </a:ext>
            </a:extLst>
          </p:cNvPr>
          <p:cNvSpPr txBox="1"/>
          <p:nvPr/>
        </p:nvSpPr>
        <p:spPr>
          <a:xfrm>
            <a:off x="8485298" y="319593"/>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Problèmes ouverts (2)</a:t>
            </a:r>
          </a:p>
        </p:txBody>
      </p:sp>
      <p:grpSp>
        <p:nvGrpSpPr>
          <p:cNvPr id="10" name="Groupe 9">
            <a:extLst>
              <a:ext uri="{FF2B5EF4-FFF2-40B4-BE49-F238E27FC236}">
                <a16:creationId xmlns:a16="http://schemas.microsoft.com/office/drawing/2014/main" id="{E77C2D3F-E5DD-6A55-3F02-EC30B1E37933}"/>
              </a:ext>
            </a:extLst>
          </p:cNvPr>
          <p:cNvGrpSpPr/>
          <p:nvPr/>
        </p:nvGrpSpPr>
        <p:grpSpPr>
          <a:xfrm>
            <a:off x="6676240" y="1050317"/>
            <a:ext cx="4567922" cy="4441787"/>
            <a:chOff x="6676240" y="1050317"/>
            <a:chExt cx="4567922" cy="4441787"/>
          </a:xfrm>
        </p:grpSpPr>
        <p:pic>
          <p:nvPicPr>
            <p:cNvPr id="11" name="Image 10">
              <a:extLst>
                <a:ext uri="{FF2B5EF4-FFF2-40B4-BE49-F238E27FC236}">
                  <a16:creationId xmlns:a16="http://schemas.microsoft.com/office/drawing/2014/main" id="{7F672F52-3BAD-DEB0-02E7-A258486D7AC5}"/>
                </a:ext>
              </a:extLst>
            </p:cNvPr>
            <p:cNvPicPr>
              <a:picLocks noChangeAspect="1"/>
            </p:cNvPicPr>
            <p:nvPr/>
          </p:nvPicPr>
          <p:blipFill>
            <a:blip r:embed="rId3"/>
            <a:stretch>
              <a:fillRect/>
            </a:stretch>
          </p:blipFill>
          <p:spPr>
            <a:xfrm>
              <a:off x="6676240" y="1050317"/>
              <a:ext cx="4567922" cy="4000500"/>
            </a:xfrm>
            <a:prstGeom prst="rect">
              <a:avLst/>
            </a:prstGeom>
          </p:spPr>
        </p:pic>
        <p:sp>
          <p:nvSpPr>
            <p:cNvPr id="12" name="ZoneTexte 11">
              <a:extLst>
                <a:ext uri="{FF2B5EF4-FFF2-40B4-BE49-F238E27FC236}">
                  <a16:creationId xmlns:a16="http://schemas.microsoft.com/office/drawing/2014/main" id="{160783FD-4824-018A-1151-A90AD73E2442}"/>
                </a:ext>
              </a:extLst>
            </p:cNvPr>
            <p:cNvSpPr txBox="1"/>
            <p:nvPr/>
          </p:nvSpPr>
          <p:spPr>
            <a:xfrm>
              <a:off x="6676240" y="5122772"/>
              <a:ext cx="4567922" cy="369332"/>
            </a:xfrm>
            <a:prstGeom prst="rect">
              <a:avLst/>
            </a:prstGeom>
            <a:noFill/>
          </p:spPr>
          <p:txBody>
            <a:bodyPr wrap="square" rtlCol="0">
              <a:spAutoFit/>
            </a:bodyPr>
            <a:lstStyle/>
            <a:p>
              <a:r>
                <a:rPr lang="en-US" sz="900" dirty="0"/>
                <a:t>By Jackson Levi Said - Own work, CC BY 4.0, https://commons.wikimedia.org/w/index.php?curid=181463941</a:t>
              </a:r>
              <a:endParaRPr lang="fr-FR" sz="900" dirty="0"/>
            </a:p>
          </p:txBody>
        </p:sp>
      </p:grpSp>
      <p:cxnSp>
        <p:nvCxnSpPr>
          <p:cNvPr id="6" name="Connecteur droit avec flèche 5">
            <a:extLst>
              <a:ext uri="{FF2B5EF4-FFF2-40B4-BE49-F238E27FC236}">
                <a16:creationId xmlns:a16="http://schemas.microsoft.com/office/drawing/2014/main" id="{F2618525-FA3C-F72D-2D59-629CB882A94B}"/>
              </a:ext>
            </a:extLst>
          </p:cNvPr>
          <p:cNvCxnSpPr>
            <a:cxnSpLocks/>
          </p:cNvCxnSpPr>
          <p:nvPr/>
        </p:nvCxnSpPr>
        <p:spPr>
          <a:xfrm flipV="1">
            <a:off x="5086350" y="1616529"/>
            <a:ext cx="1589890" cy="59599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43EDA978-6204-2635-C14D-903092BDF52B}"/>
              </a:ext>
            </a:extLst>
          </p:cNvPr>
          <p:cNvCxnSpPr>
            <a:cxnSpLocks/>
          </p:cNvCxnSpPr>
          <p:nvPr/>
        </p:nvCxnSpPr>
        <p:spPr>
          <a:xfrm>
            <a:off x="4376057" y="3429000"/>
            <a:ext cx="2237014"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32058D48-DB98-8445-EBD4-CC18233689DA}"/>
              </a:ext>
            </a:extLst>
          </p:cNvPr>
          <p:cNvSpPr txBox="1"/>
          <p:nvPr/>
        </p:nvSpPr>
        <p:spPr>
          <a:xfrm>
            <a:off x="1858092" y="4476441"/>
            <a:ext cx="4727122" cy="830997"/>
          </a:xfrm>
          <a:prstGeom prst="rect">
            <a:avLst/>
          </a:prstGeom>
          <a:noFill/>
        </p:spPr>
        <p:txBody>
          <a:bodyPr wrap="square" rtlCol="0">
            <a:spAutoFit/>
          </a:bodyPr>
          <a:lstStyle/>
          <a:p>
            <a:r>
              <a:rPr lang="fr-FR" sz="1600" dirty="0">
                <a:solidFill>
                  <a:srgbClr val="0070C0"/>
                </a:solidFill>
              </a:rPr>
              <a:t>Univers non homogène - non isotrope ?</a:t>
            </a:r>
          </a:p>
          <a:p>
            <a:r>
              <a:rPr lang="fr-FR" sz="1600" dirty="0">
                <a:solidFill>
                  <a:srgbClr val="0070C0"/>
                </a:solidFill>
              </a:rPr>
              <a:t>Energie « noire » variable au cours du temps</a:t>
            </a:r>
          </a:p>
          <a:p>
            <a:r>
              <a:rPr lang="fr-FR" sz="1600" dirty="0">
                <a:solidFill>
                  <a:srgbClr val="0070C0"/>
                </a:solidFill>
              </a:rPr>
              <a:t>… </a:t>
            </a:r>
          </a:p>
        </p:txBody>
      </p:sp>
    </p:spTree>
    <p:extLst>
      <p:ext uri="{BB962C8B-B14F-4D97-AF65-F5344CB8AC3E}">
        <p14:creationId xmlns:p14="http://schemas.microsoft.com/office/powerpoint/2010/main" val="152480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3866C93-3B9F-4E12-9F42-81DB05170FFA}"/>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dirty="0"/>
          </a:p>
        </p:txBody>
      </p:sp>
      <p:sp>
        <p:nvSpPr>
          <p:cNvPr id="3" name="Espace réservé du pied de page 2">
            <a:extLst>
              <a:ext uri="{FF2B5EF4-FFF2-40B4-BE49-F238E27FC236}">
                <a16:creationId xmlns:a16="http://schemas.microsoft.com/office/drawing/2014/main" id="{178C88B3-8903-4F9B-9B5D-53BDB3707DE3}"/>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0F1FA762-DA7C-497E-ADA5-4CD5E8B16F25}"/>
              </a:ext>
            </a:extLst>
          </p:cNvPr>
          <p:cNvSpPr>
            <a:spLocks noGrp="1"/>
          </p:cNvSpPr>
          <p:nvPr>
            <p:ph type="sldNum" sz="quarter" idx="12"/>
          </p:nvPr>
        </p:nvSpPr>
        <p:spPr/>
        <p:txBody>
          <a:bodyPr/>
          <a:lstStyle/>
          <a:p>
            <a:fld id="{28CF56FF-A9C7-48CE-B5A8-E2EC5C60375F}" type="slidenum">
              <a:rPr lang="en-GB" smtClean="0"/>
              <a:t>38</a:t>
            </a:fld>
            <a:endParaRPr lang="en-GB" dirty="0"/>
          </a:p>
        </p:txBody>
      </p:sp>
      <p:pic>
        <p:nvPicPr>
          <p:cNvPr id="6" name="Image 5">
            <a:extLst>
              <a:ext uri="{FF2B5EF4-FFF2-40B4-BE49-F238E27FC236}">
                <a16:creationId xmlns:a16="http://schemas.microsoft.com/office/drawing/2014/main" id="{D87C19ED-DA31-446C-9BE7-4BD7141E3E7C}"/>
              </a:ext>
            </a:extLst>
          </p:cNvPr>
          <p:cNvPicPr>
            <a:picLocks noChangeAspect="1"/>
          </p:cNvPicPr>
          <p:nvPr/>
        </p:nvPicPr>
        <p:blipFill>
          <a:blip r:embed="rId2"/>
          <a:stretch>
            <a:fillRect/>
          </a:stretch>
        </p:blipFill>
        <p:spPr>
          <a:xfrm>
            <a:off x="7569436" y="1057947"/>
            <a:ext cx="3199926" cy="1919499"/>
          </a:xfrm>
          <a:prstGeom prst="rect">
            <a:avLst/>
          </a:prstGeom>
          <a:ln>
            <a:solidFill>
              <a:schemeClr val="accent1"/>
            </a:solidFill>
          </a:ln>
        </p:spPr>
      </p:pic>
      <p:sp>
        <p:nvSpPr>
          <p:cNvPr id="7" name="ZoneTexte 6">
            <a:extLst>
              <a:ext uri="{FF2B5EF4-FFF2-40B4-BE49-F238E27FC236}">
                <a16:creationId xmlns:a16="http://schemas.microsoft.com/office/drawing/2014/main" id="{6889818D-2C03-4D83-B5BE-845F48AA8E1D}"/>
              </a:ext>
            </a:extLst>
          </p:cNvPr>
          <p:cNvSpPr txBox="1"/>
          <p:nvPr/>
        </p:nvSpPr>
        <p:spPr>
          <a:xfrm>
            <a:off x="2508538" y="1496504"/>
            <a:ext cx="4806662" cy="1138773"/>
          </a:xfrm>
          <a:prstGeom prst="rect">
            <a:avLst/>
          </a:prstGeom>
          <a:noFill/>
        </p:spPr>
        <p:txBody>
          <a:bodyPr wrap="square" rtlCol="0">
            <a:spAutoFit/>
          </a:bodyPr>
          <a:lstStyle/>
          <a:p>
            <a:r>
              <a:rPr lang="fr-FR" dirty="0">
                <a:solidFill>
                  <a:srgbClr val="FF0000"/>
                </a:solidFill>
              </a:rPr>
              <a:t>Pourquoi l’expansion de l’univers s’accélère-t-elle ?</a:t>
            </a:r>
          </a:p>
          <a:p>
            <a:r>
              <a:rPr lang="fr-FR" sz="1600" dirty="0">
                <a:solidFill>
                  <a:srgbClr val="0070C0"/>
                </a:solidFill>
              </a:rPr>
              <a:t>Explication actuelle </a:t>
            </a:r>
            <a:r>
              <a:rPr lang="fr-FR" sz="1600" dirty="0"/>
              <a:t>: </a:t>
            </a:r>
            <a:r>
              <a:rPr lang="fr-FR" sz="1600" dirty="0">
                <a:solidFill>
                  <a:srgbClr val="0070C0"/>
                </a:solidFill>
              </a:rPr>
              <a:t>Énergie noire</a:t>
            </a:r>
          </a:p>
          <a:p>
            <a:r>
              <a:rPr lang="fr-FR" sz="1600" dirty="0">
                <a:solidFill>
                  <a:srgbClr val="0070C0"/>
                </a:solidFill>
              </a:rPr>
              <a:t>comme moteur de cette expansion</a:t>
            </a:r>
          </a:p>
        </p:txBody>
      </p:sp>
      <p:sp>
        <p:nvSpPr>
          <p:cNvPr id="8" name="Rectangle 7">
            <a:extLst>
              <a:ext uri="{FF2B5EF4-FFF2-40B4-BE49-F238E27FC236}">
                <a16:creationId xmlns:a16="http://schemas.microsoft.com/office/drawing/2014/main" id="{2CD8A6AD-F6F7-450C-A59B-FD32535A6E04}"/>
              </a:ext>
            </a:extLst>
          </p:cNvPr>
          <p:cNvSpPr/>
          <p:nvPr/>
        </p:nvSpPr>
        <p:spPr>
          <a:xfrm>
            <a:off x="2589212" y="3189477"/>
            <a:ext cx="3552863" cy="923330"/>
          </a:xfrm>
          <a:prstGeom prst="rect">
            <a:avLst/>
          </a:prstGeom>
        </p:spPr>
        <p:txBody>
          <a:bodyPr wrap="square">
            <a:spAutoFit/>
          </a:bodyPr>
          <a:lstStyle/>
          <a:p>
            <a:r>
              <a:rPr lang="fr-FR" dirty="0">
                <a:solidFill>
                  <a:srgbClr val="FF0000"/>
                </a:solidFill>
                <a:latin typeface="Century Gothic" panose="020B0502020202020204" pitchFamily="34" charset="0"/>
              </a:rPr>
              <a:t>Quelle est l’origine de l’inflation initiale de l’espace-temps ?</a:t>
            </a:r>
            <a:endParaRPr lang="en-GB" dirty="0">
              <a:solidFill>
                <a:srgbClr val="FF0000"/>
              </a:solidFill>
            </a:endParaRPr>
          </a:p>
        </p:txBody>
      </p:sp>
      <p:sp>
        <p:nvSpPr>
          <p:cNvPr id="10" name="Rectangle 9">
            <a:extLst>
              <a:ext uri="{FF2B5EF4-FFF2-40B4-BE49-F238E27FC236}">
                <a16:creationId xmlns:a16="http://schemas.microsoft.com/office/drawing/2014/main" id="{4686249B-51B5-4183-93A2-2208DC3B67EC}"/>
              </a:ext>
            </a:extLst>
          </p:cNvPr>
          <p:cNvSpPr/>
          <p:nvPr/>
        </p:nvSpPr>
        <p:spPr>
          <a:xfrm>
            <a:off x="2589212" y="4691853"/>
            <a:ext cx="3552863" cy="923330"/>
          </a:xfrm>
          <a:prstGeom prst="rect">
            <a:avLst/>
          </a:prstGeom>
        </p:spPr>
        <p:txBody>
          <a:bodyPr wrap="square">
            <a:spAutoFit/>
          </a:bodyPr>
          <a:lstStyle/>
          <a:p>
            <a:r>
              <a:rPr lang="fr-FR" dirty="0">
                <a:solidFill>
                  <a:srgbClr val="FF0000"/>
                </a:solidFill>
                <a:latin typeface="Century Gothic" panose="020B0502020202020204" pitchFamily="34" charset="0"/>
              </a:rPr>
              <a:t>Quelle est la nature de cette singularité initiale</a:t>
            </a:r>
            <a:r>
              <a:rPr lang="fr-FR" dirty="0">
                <a:solidFill>
                  <a:srgbClr val="000000"/>
                </a:solidFill>
                <a:latin typeface="Century Gothic" panose="020B0502020202020204" pitchFamily="34" charset="0"/>
              </a:rPr>
              <a:t> </a:t>
            </a:r>
            <a:r>
              <a:rPr lang="fr-FR" sz="1600" dirty="0">
                <a:solidFill>
                  <a:srgbClr val="0070C0"/>
                </a:solidFill>
                <a:latin typeface="Century Gothic" panose="020B0502020202020204" pitchFamily="34" charset="0"/>
              </a:rPr>
              <a:t>(que l’on nomme big-bang)?</a:t>
            </a:r>
            <a:endParaRPr lang="en-GB" dirty="0">
              <a:solidFill>
                <a:srgbClr val="0070C0"/>
              </a:solidFill>
            </a:endParaRPr>
          </a:p>
        </p:txBody>
      </p:sp>
      <p:sp>
        <p:nvSpPr>
          <p:cNvPr id="11" name="Rectangle 10">
            <a:extLst>
              <a:ext uri="{FF2B5EF4-FFF2-40B4-BE49-F238E27FC236}">
                <a16:creationId xmlns:a16="http://schemas.microsoft.com/office/drawing/2014/main" id="{C256ED63-D464-411C-A635-74B108FF619C}"/>
              </a:ext>
            </a:extLst>
          </p:cNvPr>
          <p:cNvSpPr/>
          <p:nvPr/>
        </p:nvSpPr>
        <p:spPr>
          <a:xfrm>
            <a:off x="7530939" y="4523740"/>
            <a:ext cx="3199926" cy="1200329"/>
          </a:xfrm>
          <a:prstGeom prst="rect">
            <a:avLst/>
          </a:prstGeom>
          <a:ln>
            <a:solidFill>
              <a:srgbClr val="C00000"/>
            </a:solidFill>
          </a:ln>
        </p:spPr>
        <p:txBody>
          <a:bodyPr wrap="square">
            <a:spAutoFit/>
          </a:bodyPr>
          <a:lstStyle/>
          <a:p>
            <a:r>
              <a:rPr lang="fr-FR" dirty="0">
                <a:solidFill>
                  <a:srgbClr val="FF0000"/>
                </a:solidFill>
                <a:latin typeface="Century Gothic" panose="020B0502020202020204" pitchFamily="34" charset="0"/>
              </a:rPr>
              <a:t>?????</a:t>
            </a:r>
          </a:p>
          <a:p>
            <a:r>
              <a:rPr lang="fr-FR" dirty="0">
                <a:solidFill>
                  <a:srgbClr val="0070C0"/>
                </a:solidFill>
                <a:latin typeface="Century Gothic" panose="020B0502020202020204" pitchFamily="34" charset="0"/>
              </a:rPr>
              <a:t>Nécessité de « marier » les 2 théories Relativité et Mécanique Quantique </a:t>
            </a:r>
            <a:endParaRPr lang="en-GB" dirty="0">
              <a:solidFill>
                <a:srgbClr val="0070C0"/>
              </a:solidFill>
            </a:endParaRPr>
          </a:p>
        </p:txBody>
      </p:sp>
      <p:grpSp>
        <p:nvGrpSpPr>
          <p:cNvPr id="17" name="Groupe 16">
            <a:extLst>
              <a:ext uri="{FF2B5EF4-FFF2-40B4-BE49-F238E27FC236}">
                <a16:creationId xmlns:a16="http://schemas.microsoft.com/office/drawing/2014/main" id="{D07FB9C6-8B98-4C17-B53E-8FCE29D482FC}"/>
              </a:ext>
            </a:extLst>
          </p:cNvPr>
          <p:cNvGrpSpPr/>
          <p:nvPr/>
        </p:nvGrpSpPr>
        <p:grpSpPr>
          <a:xfrm>
            <a:off x="7530939" y="3199412"/>
            <a:ext cx="3217641" cy="1200330"/>
            <a:chOff x="6862854" y="3189738"/>
            <a:chExt cx="3217641" cy="1200330"/>
          </a:xfrm>
        </p:grpSpPr>
        <p:pic>
          <p:nvPicPr>
            <p:cNvPr id="12" name="Image 11">
              <a:extLst>
                <a:ext uri="{FF2B5EF4-FFF2-40B4-BE49-F238E27FC236}">
                  <a16:creationId xmlns:a16="http://schemas.microsoft.com/office/drawing/2014/main" id="{0C13D340-29EE-4DC1-9B76-854430040946}"/>
                </a:ext>
              </a:extLst>
            </p:cNvPr>
            <p:cNvPicPr>
              <a:picLocks noChangeAspect="1"/>
            </p:cNvPicPr>
            <p:nvPr/>
          </p:nvPicPr>
          <p:blipFill>
            <a:blip r:embed="rId3"/>
            <a:stretch>
              <a:fillRect/>
            </a:stretch>
          </p:blipFill>
          <p:spPr>
            <a:xfrm>
              <a:off x="6862854" y="3189739"/>
              <a:ext cx="3199926" cy="1200329"/>
            </a:xfrm>
            <a:prstGeom prst="rect">
              <a:avLst/>
            </a:prstGeom>
          </p:spPr>
        </p:pic>
        <p:sp>
          <p:nvSpPr>
            <p:cNvPr id="9" name="Rectangle 8">
              <a:extLst>
                <a:ext uri="{FF2B5EF4-FFF2-40B4-BE49-F238E27FC236}">
                  <a16:creationId xmlns:a16="http://schemas.microsoft.com/office/drawing/2014/main" id="{3B915072-1F3A-4815-A2EA-96FB9C3291BE}"/>
                </a:ext>
              </a:extLst>
            </p:cNvPr>
            <p:cNvSpPr/>
            <p:nvPr/>
          </p:nvSpPr>
          <p:spPr>
            <a:xfrm>
              <a:off x="6880569" y="3189738"/>
              <a:ext cx="3199926" cy="1200329"/>
            </a:xfrm>
            <a:prstGeom prst="rect">
              <a:avLst/>
            </a:prstGeom>
          </p:spPr>
          <p:txBody>
            <a:bodyPr wrap="square">
              <a:spAutoFit/>
            </a:bodyPr>
            <a:lstStyle/>
            <a:p>
              <a:r>
                <a:rPr lang="fr-FR" dirty="0">
                  <a:solidFill>
                    <a:schemeClr val="bg1"/>
                  </a:solidFill>
                  <a:latin typeface="Century Gothic" panose="020B0502020202020204" pitchFamily="34" charset="0"/>
                </a:rPr>
                <a:t>Au moins 10</a:t>
              </a:r>
              <a:r>
                <a:rPr lang="fr-FR" baseline="30000" dirty="0">
                  <a:solidFill>
                    <a:schemeClr val="bg1"/>
                  </a:solidFill>
                  <a:latin typeface="Century Gothic" panose="020B0502020202020204" pitchFamily="34" charset="0"/>
                </a:rPr>
                <a:t>26 </a:t>
              </a:r>
              <a:r>
                <a:rPr lang="fr-FR" dirty="0">
                  <a:solidFill>
                    <a:schemeClr val="bg1"/>
                  </a:solidFill>
                  <a:latin typeface="Century Gothic" panose="020B0502020202020204" pitchFamily="34" charset="0"/>
                </a:rPr>
                <a:t>et probablement immensément plus (de l'ordre de 10 </a:t>
              </a:r>
              <a:r>
                <a:rPr lang="fr-FR" baseline="30000" dirty="0">
                  <a:solidFill>
                    <a:schemeClr val="bg1"/>
                  </a:solidFill>
                  <a:latin typeface="Century Gothic" panose="020B0502020202020204" pitchFamily="34" charset="0"/>
                </a:rPr>
                <a:t>1 000 000 </a:t>
              </a:r>
              <a:r>
                <a:rPr lang="fr-FR" dirty="0">
                  <a:solidFill>
                    <a:schemeClr val="bg1"/>
                  </a:solidFill>
                  <a:latin typeface="Century Gothic" panose="020B0502020202020204" pitchFamily="34" charset="0"/>
                </a:rPr>
                <a:t>)</a:t>
              </a:r>
              <a:r>
                <a:rPr lang="fr-FR" sz="1100" dirty="0">
                  <a:solidFill>
                    <a:schemeClr val="bg1"/>
                  </a:solidFill>
                  <a:latin typeface="Century Gothic" panose="020B0502020202020204" pitchFamily="34" charset="0"/>
                </a:rPr>
                <a:t> </a:t>
              </a:r>
              <a:r>
                <a:rPr lang="fr-FR" sz="1000" dirty="0">
                  <a:solidFill>
                    <a:schemeClr val="bg1"/>
                  </a:solidFill>
                  <a:latin typeface="Century Gothic" panose="020B0502020202020204" pitchFamily="34" charset="0"/>
                </a:rPr>
                <a:t>(</a:t>
              </a:r>
              <a:r>
                <a:rPr lang="fr-FR" sz="1000" dirty="0" err="1">
                  <a:solidFill>
                    <a:schemeClr val="bg1"/>
                  </a:solidFill>
                  <a:latin typeface="Century Gothic" panose="020B0502020202020204" pitchFamily="34" charset="0"/>
                </a:rPr>
                <a:t>wikipedia</a:t>
              </a:r>
              <a:r>
                <a:rPr lang="fr-FR" sz="1000" dirty="0">
                  <a:solidFill>
                    <a:schemeClr val="bg1"/>
                  </a:solidFill>
                  <a:latin typeface="Century Gothic" panose="020B0502020202020204" pitchFamily="34" charset="0"/>
                </a:rPr>
                <a:t>)</a:t>
              </a:r>
              <a:r>
                <a:rPr lang="fr-FR" sz="1000" dirty="0">
                  <a:solidFill>
                    <a:srgbClr val="FF0000"/>
                  </a:solidFill>
                  <a:latin typeface="Century Gothic" panose="020B0502020202020204" pitchFamily="34" charset="0"/>
                </a:rPr>
                <a:t>)</a:t>
              </a:r>
              <a:endParaRPr lang="en-GB" dirty="0">
                <a:solidFill>
                  <a:srgbClr val="FF0000"/>
                </a:solidFill>
              </a:endParaRPr>
            </a:p>
          </p:txBody>
        </p:sp>
      </p:grpSp>
      <p:cxnSp>
        <p:nvCxnSpPr>
          <p:cNvPr id="14" name="Connecteur droit avec flèche 13">
            <a:extLst>
              <a:ext uri="{FF2B5EF4-FFF2-40B4-BE49-F238E27FC236}">
                <a16:creationId xmlns:a16="http://schemas.microsoft.com/office/drawing/2014/main" id="{D4AA2C1C-BA22-4EE8-8D2E-239AC7CF72C8}"/>
              </a:ext>
            </a:extLst>
          </p:cNvPr>
          <p:cNvCxnSpPr>
            <a:cxnSpLocks/>
          </p:cNvCxnSpPr>
          <p:nvPr/>
        </p:nvCxnSpPr>
        <p:spPr>
          <a:xfrm flipV="1">
            <a:off x="6096000" y="2116420"/>
            <a:ext cx="2384532" cy="115318"/>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89F4DBF6-EB56-A06B-9EEC-5A708AA2DF94}"/>
              </a:ext>
            </a:extLst>
          </p:cNvPr>
          <p:cNvSpPr txBox="1"/>
          <p:nvPr/>
        </p:nvSpPr>
        <p:spPr>
          <a:xfrm>
            <a:off x="8485298" y="319593"/>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Problèmes ouverts (3)</a:t>
            </a:r>
          </a:p>
        </p:txBody>
      </p:sp>
    </p:spTree>
    <p:extLst>
      <p:ext uri="{BB962C8B-B14F-4D97-AF65-F5344CB8AC3E}">
        <p14:creationId xmlns:p14="http://schemas.microsoft.com/office/powerpoint/2010/main" val="212898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3866C93-3B9F-4E12-9F42-81DB05170FFA}"/>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dirty="0"/>
          </a:p>
        </p:txBody>
      </p:sp>
      <p:sp>
        <p:nvSpPr>
          <p:cNvPr id="3" name="Espace réservé du pied de page 2">
            <a:extLst>
              <a:ext uri="{FF2B5EF4-FFF2-40B4-BE49-F238E27FC236}">
                <a16:creationId xmlns:a16="http://schemas.microsoft.com/office/drawing/2014/main" id="{178C88B3-8903-4F9B-9B5D-53BDB3707DE3}"/>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0F1FA762-DA7C-497E-ADA5-4CD5E8B16F25}"/>
              </a:ext>
            </a:extLst>
          </p:cNvPr>
          <p:cNvSpPr>
            <a:spLocks noGrp="1"/>
          </p:cNvSpPr>
          <p:nvPr>
            <p:ph type="sldNum" sz="quarter" idx="12"/>
          </p:nvPr>
        </p:nvSpPr>
        <p:spPr/>
        <p:txBody>
          <a:bodyPr/>
          <a:lstStyle/>
          <a:p>
            <a:fld id="{28CF56FF-A9C7-48CE-B5A8-E2EC5C60375F}" type="slidenum">
              <a:rPr lang="en-GB" smtClean="0"/>
              <a:t>39</a:t>
            </a:fld>
            <a:endParaRPr lang="en-GB" dirty="0"/>
          </a:p>
        </p:txBody>
      </p:sp>
      <p:sp>
        <p:nvSpPr>
          <p:cNvPr id="7" name="ZoneTexte 6">
            <a:extLst>
              <a:ext uri="{FF2B5EF4-FFF2-40B4-BE49-F238E27FC236}">
                <a16:creationId xmlns:a16="http://schemas.microsoft.com/office/drawing/2014/main" id="{6889818D-2C03-4D83-B5BE-845F48AA8E1D}"/>
              </a:ext>
            </a:extLst>
          </p:cNvPr>
          <p:cNvSpPr txBox="1"/>
          <p:nvPr/>
        </p:nvSpPr>
        <p:spPr>
          <a:xfrm>
            <a:off x="2423714" y="1526846"/>
            <a:ext cx="3883569" cy="861774"/>
          </a:xfrm>
          <a:prstGeom prst="rect">
            <a:avLst/>
          </a:prstGeom>
          <a:noFill/>
        </p:spPr>
        <p:txBody>
          <a:bodyPr wrap="square" rtlCol="0">
            <a:spAutoFit/>
          </a:bodyPr>
          <a:lstStyle/>
          <a:p>
            <a:r>
              <a:rPr lang="fr-FR" dirty="0">
                <a:solidFill>
                  <a:srgbClr val="FF0000"/>
                </a:solidFill>
              </a:rPr>
              <a:t>Quel est l’avenir de l’univers ?</a:t>
            </a:r>
          </a:p>
          <a:p>
            <a:r>
              <a:rPr lang="fr-FR" sz="1600" dirty="0">
                <a:solidFill>
                  <a:srgbClr val="0070C0"/>
                </a:solidFill>
              </a:rPr>
              <a:t>Mort thermique après avoir atteint son entropie maximale ? </a:t>
            </a:r>
            <a:endParaRPr lang="en-GB" sz="1600" dirty="0"/>
          </a:p>
        </p:txBody>
      </p:sp>
      <p:sp>
        <p:nvSpPr>
          <p:cNvPr id="8" name="Rectangle 7">
            <a:extLst>
              <a:ext uri="{FF2B5EF4-FFF2-40B4-BE49-F238E27FC236}">
                <a16:creationId xmlns:a16="http://schemas.microsoft.com/office/drawing/2014/main" id="{2CD8A6AD-F6F7-450C-A59B-FD32535A6E04}"/>
              </a:ext>
            </a:extLst>
          </p:cNvPr>
          <p:cNvSpPr/>
          <p:nvPr/>
        </p:nvSpPr>
        <p:spPr>
          <a:xfrm>
            <a:off x="2589211" y="4981190"/>
            <a:ext cx="3718071" cy="861774"/>
          </a:xfrm>
          <a:prstGeom prst="rect">
            <a:avLst/>
          </a:prstGeom>
        </p:spPr>
        <p:txBody>
          <a:bodyPr wrap="square">
            <a:spAutoFit/>
          </a:bodyPr>
          <a:lstStyle/>
          <a:p>
            <a:r>
              <a:rPr lang="fr-FR" dirty="0">
                <a:solidFill>
                  <a:srgbClr val="FF0000"/>
                </a:solidFill>
                <a:latin typeface="Century Gothic" panose="020B0502020202020204" pitchFamily="34" charset="0"/>
              </a:rPr>
              <a:t>L’hypothèse des multi-univers</a:t>
            </a:r>
          </a:p>
          <a:p>
            <a:r>
              <a:rPr lang="fr-FR" sz="1600" dirty="0">
                <a:solidFill>
                  <a:srgbClr val="0070C0"/>
                </a:solidFill>
                <a:latin typeface="Century Gothic" panose="020B0502020202020204" pitchFamily="34" charset="0"/>
              </a:rPr>
              <a:t>Pourquoi n’y aurait-il qu’un seul univers ?</a:t>
            </a:r>
            <a:endParaRPr lang="en-GB" sz="1600" dirty="0">
              <a:solidFill>
                <a:srgbClr val="0070C0"/>
              </a:solidFill>
            </a:endParaRPr>
          </a:p>
        </p:txBody>
      </p:sp>
      <p:grpSp>
        <p:nvGrpSpPr>
          <p:cNvPr id="6" name="Groupe 5">
            <a:extLst>
              <a:ext uri="{FF2B5EF4-FFF2-40B4-BE49-F238E27FC236}">
                <a16:creationId xmlns:a16="http://schemas.microsoft.com/office/drawing/2014/main" id="{B27C70C7-C07A-4174-B1AE-BD8E8D575950}"/>
              </a:ext>
            </a:extLst>
          </p:cNvPr>
          <p:cNvGrpSpPr/>
          <p:nvPr/>
        </p:nvGrpSpPr>
        <p:grpSpPr>
          <a:xfrm>
            <a:off x="6961418" y="4390168"/>
            <a:ext cx="2104453" cy="1892855"/>
            <a:chOff x="7121028" y="3189239"/>
            <a:chExt cx="2946046" cy="2345537"/>
          </a:xfrm>
        </p:grpSpPr>
        <p:pic>
          <p:nvPicPr>
            <p:cNvPr id="13" name="Image 12">
              <a:extLst>
                <a:ext uri="{FF2B5EF4-FFF2-40B4-BE49-F238E27FC236}">
                  <a16:creationId xmlns:a16="http://schemas.microsoft.com/office/drawing/2014/main" id="{C7527B4B-2938-49F1-BA3A-4EB0A62B8D8E}"/>
                </a:ext>
              </a:extLst>
            </p:cNvPr>
            <p:cNvPicPr>
              <a:picLocks noChangeAspect="1"/>
            </p:cNvPicPr>
            <p:nvPr/>
          </p:nvPicPr>
          <p:blipFill>
            <a:blip r:embed="rId2"/>
            <a:stretch>
              <a:fillRect/>
            </a:stretch>
          </p:blipFill>
          <p:spPr>
            <a:xfrm>
              <a:off x="7121028" y="3189239"/>
              <a:ext cx="2946046" cy="1906826"/>
            </a:xfrm>
            <a:prstGeom prst="rect">
              <a:avLst/>
            </a:prstGeom>
          </p:spPr>
        </p:pic>
        <p:sp>
          <p:nvSpPr>
            <p:cNvPr id="14" name="ZoneTexte 13">
              <a:extLst>
                <a:ext uri="{FF2B5EF4-FFF2-40B4-BE49-F238E27FC236}">
                  <a16:creationId xmlns:a16="http://schemas.microsoft.com/office/drawing/2014/main" id="{E7790C8A-F7C3-411A-9BD4-15B9453A01D1}"/>
                </a:ext>
              </a:extLst>
            </p:cNvPr>
            <p:cNvSpPr txBox="1"/>
            <p:nvPr/>
          </p:nvSpPr>
          <p:spPr>
            <a:xfrm>
              <a:off x="7392851" y="5115256"/>
              <a:ext cx="2604490" cy="419520"/>
            </a:xfrm>
            <a:prstGeom prst="rect">
              <a:avLst/>
            </a:prstGeom>
            <a:noFill/>
          </p:spPr>
          <p:txBody>
            <a:bodyPr wrap="square" rtlCol="0">
              <a:spAutoFit/>
            </a:bodyPr>
            <a:lstStyle/>
            <a:p>
              <a:r>
                <a:rPr lang="fr-FR" sz="800" dirty="0"/>
                <a:t>Document T. Lombry  http://www.astrosurf.com/</a:t>
              </a:r>
            </a:p>
          </p:txBody>
        </p:sp>
      </p:grpSp>
      <p:pic>
        <p:nvPicPr>
          <p:cNvPr id="15" name="Image 14">
            <a:extLst>
              <a:ext uri="{FF2B5EF4-FFF2-40B4-BE49-F238E27FC236}">
                <a16:creationId xmlns:a16="http://schemas.microsoft.com/office/drawing/2014/main" id="{3B600C00-D22D-48BD-9A0F-F9F7F15DF089}"/>
              </a:ext>
            </a:extLst>
          </p:cNvPr>
          <p:cNvPicPr>
            <a:picLocks noChangeAspect="1"/>
          </p:cNvPicPr>
          <p:nvPr/>
        </p:nvPicPr>
        <p:blipFill>
          <a:blip r:embed="rId3"/>
          <a:stretch>
            <a:fillRect/>
          </a:stretch>
        </p:blipFill>
        <p:spPr>
          <a:xfrm>
            <a:off x="6961418" y="1152907"/>
            <a:ext cx="1929085" cy="1265962"/>
          </a:xfrm>
          <a:prstGeom prst="rect">
            <a:avLst/>
          </a:prstGeom>
        </p:spPr>
      </p:pic>
      <p:sp>
        <p:nvSpPr>
          <p:cNvPr id="12" name="Rectangle 11">
            <a:extLst>
              <a:ext uri="{FF2B5EF4-FFF2-40B4-BE49-F238E27FC236}">
                <a16:creationId xmlns:a16="http://schemas.microsoft.com/office/drawing/2014/main" id="{6D98B576-2065-4186-9163-59F29C121151}"/>
              </a:ext>
            </a:extLst>
          </p:cNvPr>
          <p:cNvSpPr/>
          <p:nvPr/>
        </p:nvSpPr>
        <p:spPr>
          <a:xfrm>
            <a:off x="2423714" y="2892344"/>
            <a:ext cx="3718071" cy="923330"/>
          </a:xfrm>
          <a:prstGeom prst="rect">
            <a:avLst/>
          </a:prstGeom>
        </p:spPr>
        <p:txBody>
          <a:bodyPr wrap="square">
            <a:spAutoFit/>
          </a:bodyPr>
          <a:lstStyle/>
          <a:p>
            <a:r>
              <a:rPr lang="fr-FR" dirty="0">
                <a:solidFill>
                  <a:srgbClr val="FF0000"/>
                </a:solidFill>
                <a:latin typeface="Century Gothic" panose="020B0502020202020204" pitchFamily="34" charset="0"/>
              </a:rPr>
              <a:t>Le principe de la croissance de l’entropie </a:t>
            </a:r>
            <a:r>
              <a:rPr lang="fr-FR" dirty="0">
                <a:solidFill>
                  <a:srgbClr val="0070C0"/>
                </a:solidFill>
                <a:latin typeface="Century Gothic" panose="020B0502020202020204" pitchFamily="34" charset="0"/>
              </a:rPr>
              <a:t>s’applique-t-il à l’échelle de l’Univers ? </a:t>
            </a:r>
            <a:endParaRPr lang="en-GB" sz="1600" dirty="0">
              <a:solidFill>
                <a:srgbClr val="0070C0"/>
              </a:solidFill>
            </a:endParaRPr>
          </a:p>
        </p:txBody>
      </p:sp>
      <p:pic>
        <p:nvPicPr>
          <p:cNvPr id="9" name="Image 8">
            <a:extLst>
              <a:ext uri="{FF2B5EF4-FFF2-40B4-BE49-F238E27FC236}">
                <a16:creationId xmlns:a16="http://schemas.microsoft.com/office/drawing/2014/main" id="{12FCC649-C189-42FA-9099-75BC3B9CCE8F}"/>
              </a:ext>
            </a:extLst>
          </p:cNvPr>
          <p:cNvPicPr>
            <a:picLocks noChangeAspect="1"/>
          </p:cNvPicPr>
          <p:nvPr/>
        </p:nvPicPr>
        <p:blipFill>
          <a:blip r:embed="rId4"/>
          <a:stretch>
            <a:fillRect/>
          </a:stretch>
        </p:blipFill>
        <p:spPr>
          <a:xfrm>
            <a:off x="7042899" y="2666714"/>
            <a:ext cx="1852317" cy="1389238"/>
          </a:xfrm>
          <a:prstGeom prst="rect">
            <a:avLst/>
          </a:prstGeom>
        </p:spPr>
      </p:pic>
      <p:sp>
        <p:nvSpPr>
          <p:cNvPr id="10" name="ZoneTexte 9">
            <a:extLst>
              <a:ext uri="{FF2B5EF4-FFF2-40B4-BE49-F238E27FC236}">
                <a16:creationId xmlns:a16="http://schemas.microsoft.com/office/drawing/2014/main" id="{394E282B-F06D-B9E1-D1D6-AC8E245F6DEE}"/>
              </a:ext>
            </a:extLst>
          </p:cNvPr>
          <p:cNvSpPr txBox="1"/>
          <p:nvPr/>
        </p:nvSpPr>
        <p:spPr>
          <a:xfrm>
            <a:off x="8485298" y="319593"/>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Problèmes ouverts (4)</a:t>
            </a:r>
          </a:p>
        </p:txBody>
      </p:sp>
    </p:spTree>
    <p:extLst>
      <p:ext uri="{BB962C8B-B14F-4D97-AF65-F5344CB8AC3E}">
        <p14:creationId xmlns:p14="http://schemas.microsoft.com/office/powerpoint/2010/main" val="121425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E1615-1731-D441-64CC-1DB64943D4AE}"/>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D2DA42D-5AF6-B533-3029-B7AC0B87119D}"/>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82607C65-672F-8708-28A3-1866DE106502}"/>
              </a:ext>
            </a:extLst>
          </p:cNvPr>
          <p:cNvSpPr>
            <a:spLocks noGrp="1"/>
          </p:cNvSpPr>
          <p:nvPr>
            <p:ph type="ftr" sz="quarter" idx="11"/>
          </p:nvPr>
        </p:nvSpPr>
        <p:spPr/>
        <p:txBody>
          <a:bodyPr/>
          <a:lstStyle/>
          <a:p>
            <a:r>
              <a:rPr lang="fr-FR" dirty="0"/>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8F20E115-EB4B-6736-DAB1-6B95260BA593}"/>
              </a:ext>
            </a:extLst>
          </p:cNvPr>
          <p:cNvSpPr>
            <a:spLocks noGrp="1"/>
          </p:cNvSpPr>
          <p:nvPr>
            <p:ph type="sldNum" sz="quarter" idx="12"/>
          </p:nvPr>
        </p:nvSpPr>
        <p:spPr/>
        <p:txBody>
          <a:bodyPr/>
          <a:lstStyle/>
          <a:p>
            <a:fld id="{28CF56FF-A9C7-48CE-B5A8-E2EC5C60375F}" type="slidenum">
              <a:rPr lang="en-GB" smtClean="0"/>
              <a:t>4</a:t>
            </a:fld>
            <a:endParaRPr lang="en-GB" dirty="0"/>
          </a:p>
        </p:txBody>
      </p:sp>
      <p:sp>
        <p:nvSpPr>
          <p:cNvPr id="8" name="ZoneTexte 7">
            <a:extLst>
              <a:ext uri="{FF2B5EF4-FFF2-40B4-BE49-F238E27FC236}">
                <a16:creationId xmlns:a16="http://schemas.microsoft.com/office/drawing/2014/main" id="{068B6B9C-E7BC-D0B6-EEA4-904A330D0F75}"/>
              </a:ext>
            </a:extLst>
          </p:cNvPr>
          <p:cNvSpPr txBox="1"/>
          <p:nvPr/>
        </p:nvSpPr>
        <p:spPr>
          <a:xfrm>
            <a:off x="5457217" y="332178"/>
            <a:ext cx="5477536"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Mesurer les positions (relatives) des objets cosmiques</a:t>
            </a:r>
            <a:endParaRPr lang="en-GB" sz="1600" dirty="0">
              <a:solidFill>
                <a:srgbClr val="FF0000"/>
              </a:solidFill>
            </a:endParaRPr>
          </a:p>
        </p:txBody>
      </p:sp>
      <p:sp>
        <p:nvSpPr>
          <p:cNvPr id="14" name="ZoneTexte 13">
            <a:extLst>
              <a:ext uri="{FF2B5EF4-FFF2-40B4-BE49-F238E27FC236}">
                <a16:creationId xmlns:a16="http://schemas.microsoft.com/office/drawing/2014/main" id="{7D0D5BB0-0A78-5850-4AB8-BE3FFD0FAEAD}"/>
              </a:ext>
            </a:extLst>
          </p:cNvPr>
          <p:cNvSpPr txBox="1"/>
          <p:nvPr/>
        </p:nvSpPr>
        <p:spPr>
          <a:xfrm>
            <a:off x="2216154" y="1028461"/>
            <a:ext cx="8403320" cy="1123384"/>
          </a:xfrm>
          <a:prstGeom prst="rect">
            <a:avLst/>
          </a:prstGeom>
          <a:noFill/>
          <a:ln>
            <a:solidFill>
              <a:srgbClr val="C00000"/>
            </a:solidFill>
          </a:ln>
        </p:spPr>
        <p:txBody>
          <a:bodyPr wrap="square" rtlCol="0">
            <a:spAutoFit/>
          </a:bodyPr>
          <a:lstStyle/>
          <a:p>
            <a:r>
              <a:rPr lang="fr-FR" sz="1400" dirty="0">
                <a:solidFill>
                  <a:srgbClr val="0070C0"/>
                </a:solidFill>
              </a:rPr>
              <a:t>Les « chandelles » standard du cosmos : les céphéides</a:t>
            </a:r>
          </a:p>
          <a:p>
            <a:r>
              <a:rPr lang="fr-FR" sz="1200" dirty="0"/>
              <a:t>Étoiles de luminosité variable selon une période qui est lié à leur luminosité absolue </a:t>
            </a:r>
          </a:p>
          <a:p>
            <a:r>
              <a:rPr lang="fr-FR" sz="1100" dirty="0"/>
              <a:t>(</a:t>
            </a:r>
            <a:r>
              <a:rPr lang="fr-FR" sz="1100" dirty="0" err="1"/>
              <a:t>Henrietta</a:t>
            </a:r>
            <a:r>
              <a:rPr lang="fr-FR" sz="1100" dirty="0"/>
              <a:t> Leavitt, dans les années 1910-1920)</a:t>
            </a:r>
            <a:endParaRPr lang="fr-FR" sz="1200" dirty="0"/>
          </a:p>
          <a:p>
            <a:endParaRPr lang="fr-FR" sz="1600" dirty="0"/>
          </a:p>
          <a:p>
            <a:r>
              <a:rPr lang="fr-FR" sz="1400" dirty="0">
                <a:solidFill>
                  <a:srgbClr val="0070C0"/>
                </a:solidFill>
              </a:rPr>
              <a:t>Loi de Hubble, reliant vitesse d’expansion et distance </a:t>
            </a:r>
            <a:r>
              <a:rPr lang="fr-FR" sz="1400" dirty="0"/>
              <a:t>(voir plus loin)</a:t>
            </a:r>
            <a:endParaRPr lang="fr-FR" sz="1200" dirty="0"/>
          </a:p>
        </p:txBody>
      </p:sp>
      <p:grpSp>
        <p:nvGrpSpPr>
          <p:cNvPr id="22" name="Groupe 21">
            <a:extLst>
              <a:ext uri="{FF2B5EF4-FFF2-40B4-BE49-F238E27FC236}">
                <a16:creationId xmlns:a16="http://schemas.microsoft.com/office/drawing/2014/main" id="{4E5F57FA-DF45-01C5-B0A1-EFF46CEE3448}"/>
              </a:ext>
            </a:extLst>
          </p:cNvPr>
          <p:cNvGrpSpPr/>
          <p:nvPr/>
        </p:nvGrpSpPr>
        <p:grpSpPr>
          <a:xfrm>
            <a:off x="7452875" y="2305526"/>
            <a:ext cx="2908737" cy="3156381"/>
            <a:chOff x="8050815" y="2927664"/>
            <a:chExt cx="3087354" cy="3403429"/>
          </a:xfrm>
        </p:grpSpPr>
        <p:pic>
          <p:nvPicPr>
            <p:cNvPr id="20" name="Image 19">
              <a:extLst>
                <a:ext uri="{FF2B5EF4-FFF2-40B4-BE49-F238E27FC236}">
                  <a16:creationId xmlns:a16="http://schemas.microsoft.com/office/drawing/2014/main" id="{E5D0FCE6-D050-04F1-18F5-F92907CCE118}"/>
                </a:ext>
              </a:extLst>
            </p:cNvPr>
            <p:cNvPicPr>
              <a:picLocks noChangeAspect="1"/>
            </p:cNvPicPr>
            <p:nvPr/>
          </p:nvPicPr>
          <p:blipFill>
            <a:blip r:embed="rId2"/>
            <a:stretch>
              <a:fillRect/>
            </a:stretch>
          </p:blipFill>
          <p:spPr>
            <a:xfrm>
              <a:off x="8154064" y="2927664"/>
              <a:ext cx="2984105" cy="2984105"/>
            </a:xfrm>
            <a:prstGeom prst="rect">
              <a:avLst/>
            </a:prstGeom>
          </p:spPr>
        </p:pic>
        <p:sp>
          <p:nvSpPr>
            <p:cNvPr id="21" name="ZoneTexte 20">
              <a:extLst>
                <a:ext uri="{FF2B5EF4-FFF2-40B4-BE49-F238E27FC236}">
                  <a16:creationId xmlns:a16="http://schemas.microsoft.com/office/drawing/2014/main" id="{A3A5FD9B-9D56-5C90-FF24-3CE1888A7D72}"/>
                </a:ext>
              </a:extLst>
            </p:cNvPr>
            <p:cNvSpPr txBox="1"/>
            <p:nvPr/>
          </p:nvSpPr>
          <p:spPr>
            <a:xfrm>
              <a:off x="8050815" y="5954067"/>
              <a:ext cx="3087354" cy="377026"/>
            </a:xfrm>
            <a:prstGeom prst="rect">
              <a:avLst/>
            </a:prstGeom>
            <a:noFill/>
          </p:spPr>
          <p:txBody>
            <a:bodyPr wrap="square" rtlCol="0">
              <a:spAutoFit/>
            </a:bodyPr>
            <a:lstStyle/>
            <a:p>
              <a:r>
                <a:rPr lang="fr-FR" sz="1050" b="0" i="0" dirty="0">
                  <a:solidFill>
                    <a:srgbClr val="002060"/>
                  </a:solidFill>
                  <a:effectLst/>
                  <a:latin typeface="Libre Franklin" pitchFamily="2" charset="0"/>
                </a:rPr>
                <a:t>Carte 3D de l’Univers proche</a:t>
              </a:r>
            </a:p>
            <a:p>
              <a:r>
                <a:rPr lang="fr-FR" sz="800" b="0" i="0" dirty="0">
                  <a:solidFill>
                    <a:srgbClr val="535460"/>
                  </a:solidFill>
                  <a:effectLst/>
                  <a:latin typeface="Libre Franklin" pitchFamily="2" charset="0"/>
                </a:rPr>
                <a:t>by Claire </a:t>
              </a:r>
              <a:r>
                <a:rPr lang="fr-FR" sz="800" b="0" i="0" dirty="0" err="1">
                  <a:solidFill>
                    <a:srgbClr val="535460"/>
                  </a:solidFill>
                  <a:effectLst/>
                  <a:latin typeface="Libre Franklin" pitchFamily="2" charset="0"/>
                </a:rPr>
                <a:t>Lamman</a:t>
              </a:r>
              <a:r>
                <a:rPr lang="fr-FR" sz="800" b="0" i="0" dirty="0">
                  <a:solidFill>
                    <a:srgbClr val="535460"/>
                  </a:solidFill>
                  <a:effectLst/>
                  <a:latin typeface="Libre Franklin" pitchFamily="2" charset="0"/>
                </a:rPr>
                <a:t>/</a:t>
              </a:r>
              <a:r>
                <a:rPr lang="fr-FR" sz="800" b="0" i="0" dirty="0">
                  <a:solidFill>
                    <a:srgbClr val="535460"/>
                  </a:solidFill>
                  <a:effectLst/>
                  <a:latin typeface="Libre Franklin" pitchFamily="2" charset="0"/>
                  <a:hlinkClick r:id="rId3"/>
                </a:rPr>
                <a:t>DESI collaboration</a:t>
              </a:r>
              <a:endParaRPr lang="fr-FR" sz="1000" dirty="0"/>
            </a:p>
          </p:txBody>
        </p:sp>
      </p:grpSp>
      <p:grpSp>
        <p:nvGrpSpPr>
          <p:cNvPr id="7" name="Groupe 6">
            <a:extLst>
              <a:ext uri="{FF2B5EF4-FFF2-40B4-BE49-F238E27FC236}">
                <a16:creationId xmlns:a16="http://schemas.microsoft.com/office/drawing/2014/main" id="{5780A743-2706-034F-DCC9-29C82D015E1A}"/>
              </a:ext>
            </a:extLst>
          </p:cNvPr>
          <p:cNvGrpSpPr/>
          <p:nvPr/>
        </p:nvGrpSpPr>
        <p:grpSpPr>
          <a:xfrm>
            <a:off x="2567906" y="2367980"/>
            <a:ext cx="3439190" cy="3278760"/>
            <a:chOff x="2567906" y="2367980"/>
            <a:chExt cx="3439190" cy="3278760"/>
          </a:xfrm>
        </p:grpSpPr>
        <p:pic>
          <p:nvPicPr>
            <p:cNvPr id="19" name="Image 18">
              <a:extLst>
                <a:ext uri="{FF2B5EF4-FFF2-40B4-BE49-F238E27FC236}">
                  <a16:creationId xmlns:a16="http://schemas.microsoft.com/office/drawing/2014/main" id="{18B2B80E-860D-DE3F-6214-65B52CA2A8B1}"/>
                </a:ext>
              </a:extLst>
            </p:cNvPr>
            <p:cNvPicPr>
              <a:picLocks noChangeAspect="1"/>
            </p:cNvPicPr>
            <p:nvPr/>
          </p:nvPicPr>
          <p:blipFill>
            <a:blip r:embed="rId4"/>
            <a:stretch>
              <a:fillRect/>
            </a:stretch>
          </p:blipFill>
          <p:spPr>
            <a:xfrm>
              <a:off x="2567906" y="2367980"/>
              <a:ext cx="3439190" cy="2676036"/>
            </a:xfrm>
            <a:prstGeom prst="rect">
              <a:avLst/>
            </a:prstGeom>
          </p:spPr>
        </p:pic>
        <p:sp>
          <p:nvSpPr>
            <p:cNvPr id="6" name="ZoneTexte 5">
              <a:extLst>
                <a:ext uri="{FF2B5EF4-FFF2-40B4-BE49-F238E27FC236}">
                  <a16:creationId xmlns:a16="http://schemas.microsoft.com/office/drawing/2014/main" id="{4E6595EF-1184-2C3E-FFE3-A612317AEB0A}"/>
                </a:ext>
              </a:extLst>
            </p:cNvPr>
            <p:cNvSpPr txBox="1"/>
            <p:nvPr/>
          </p:nvSpPr>
          <p:spPr>
            <a:xfrm>
              <a:off x="2674088" y="5077353"/>
              <a:ext cx="3226826" cy="569387"/>
            </a:xfrm>
            <a:prstGeom prst="rect">
              <a:avLst/>
            </a:prstGeom>
            <a:noFill/>
          </p:spPr>
          <p:txBody>
            <a:bodyPr wrap="square">
              <a:spAutoFit/>
            </a:bodyPr>
            <a:lstStyle/>
            <a:p>
              <a:r>
                <a:rPr lang="fr-FR" sz="1100" dirty="0">
                  <a:solidFill>
                    <a:srgbClr val="002060"/>
                  </a:solidFill>
                </a:rPr>
                <a:t>Vitesse de la Terre par rapport aux structures de l’Univers</a:t>
              </a:r>
            </a:p>
            <a:p>
              <a:r>
                <a:rPr lang="fr-FR" sz="900" dirty="0"/>
                <a:t>By Astrophysique sur mesure /Gilles </a:t>
              </a:r>
              <a:r>
                <a:rPr lang="fr-FR" sz="900" dirty="0" err="1"/>
                <a:t>Bessou</a:t>
              </a:r>
              <a:endParaRPr lang="fr-FR" sz="900" dirty="0"/>
            </a:p>
          </p:txBody>
        </p:sp>
      </p:grpSp>
    </p:spTree>
    <p:extLst>
      <p:ext uri="{BB962C8B-B14F-4D97-AF65-F5344CB8AC3E}">
        <p14:creationId xmlns:p14="http://schemas.microsoft.com/office/powerpoint/2010/main" val="26200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C5FA7-7A98-C162-C493-F7104A969020}"/>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A5C59DC-3EAD-9492-E8D3-533F0DBDAB60}"/>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3385AE52-EDD3-058F-00EE-56EE1254C875}"/>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ABF7677F-645F-0DCF-16F1-B9EF22083D83}"/>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40</a:t>
            </a:fld>
            <a:endParaRPr lang="en-GB" dirty="0">
              <a:latin typeface="Century Gothic" panose="020B0502020202020204"/>
            </a:endParaRPr>
          </a:p>
        </p:txBody>
      </p:sp>
      <p:sp>
        <p:nvSpPr>
          <p:cNvPr id="5" name="ZoneTexte 4">
            <a:extLst>
              <a:ext uri="{FF2B5EF4-FFF2-40B4-BE49-F238E27FC236}">
                <a16:creationId xmlns:a16="http://schemas.microsoft.com/office/drawing/2014/main" id="{2B088BF8-30CD-B8DE-313A-05725F3E91E0}"/>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9AC35597-E94E-5C0B-2415-DA94370344BE}"/>
              </a:ext>
            </a:extLst>
          </p:cNvPr>
          <p:cNvSpPr txBox="1"/>
          <p:nvPr/>
        </p:nvSpPr>
        <p:spPr>
          <a:xfrm>
            <a:off x="2327717" y="1572377"/>
            <a:ext cx="8609846" cy="4185761"/>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rgbClr val="0070C0"/>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400" dirty="0">
                <a:solidFill>
                  <a:srgbClr val="0070C0"/>
                </a:solidFill>
              </a:rPr>
              <a:t>Avec l’hypothèse de l’uniformité et de l’isotropie cosmologique, il est possible de déduire de l’équation d’Einstein, l’équation d’état de l’Univers reliant sa densité, sa courbure moyenne et son taux d’expansion </a:t>
            </a:r>
          </a:p>
          <a:p>
            <a:pPr marL="285750" indent="-285750">
              <a:buFont typeface="Arial" panose="020B0604020202020204" pitchFamily="34" charset="0"/>
              <a:buChar char="•"/>
            </a:pPr>
            <a:r>
              <a:rPr lang="fr-FR" sz="1400" dirty="0">
                <a:solidFill>
                  <a:srgbClr val="0070C0"/>
                </a:solidFill>
              </a:rPr>
              <a:t>Ces équations sont à la base du modèle dit du « Big Bang », modèle décrivant l’évolution de l’Univers à partir d’une phase extrêmement dense et chaude</a:t>
            </a:r>
          </a:p>
          <a:p>
            <a:pPr marL="285750" indent="-285750">
              <a:buFont typeface="Arial" panose="020B0604020202020204" pitchFamily="34" charset="0"/>
              <a:buChar char="•"/>
            </a:pPr>
            <a:r>
              <a:rPr lang="fr-FR" sz="1400" dirty="0">
                <a:solidFill>
                  <a:srgbClr val="0070C0"/>
                </a:solidFill>
              </a:rPr>
              <a:t>L’ère de Planck définit l’étape de l’évolution initiale de l’univers pendant lesquelles les théories physiques actuelles ne s’appliquent pas.</a:t>
            </a:r>
          </a:p>
          <a:p>
            <a:pPr marL="285750" indent="-285750">
              <a:buFont typeface="Arial" panose="020B0604020202020204" pitchFamily="34" charset="0"/>
              <a:buChar char="•"/>
            </a:pPr>
            <a:r>
              <a:rPr lang="fr-FR" sz="1400" dirty="0">
                <a:solidFill>
                  <a:srgbClr val="0070C0"/>
                </a:solidFill>
              </a:rPr>
              <a:t>Le scénario actuel le plus probable du futur de l’Univers, soutenu par le principe de croissance de l’entropie, est une mort thermique, sous forme d’un gaz très dilué et très froid de photons, la matière ayant disparue.</a:t>
            </a:r>
          </a:p>
          <a:p>
            <a:pPr marL="285750" indent="-285750">
              <a:buFont typeface="Arial" panose="020B0604020202020204" pitchFamily="34" charset="0"/>
              <a:buChar char="•"/>
            </a:pPr>
            <a:r>
              <a:rPr lang="fr-FR" sz="1400" dirty="0">
                <a:solidFill>
                  <a:srgbClr val="0070C0"/>
                </a:solidFill>
              </a:rPr>
              <a:t>Ils restent de nombreux problèmes ouverts comme la disparition de l’antimatière, la nature de la matière noire et l’origine de </a:t>
            </a:r>
            <a:r>
              <a:rPr lang="fr-FR" sz="1400">
                <a:solidFill>
                  <a:srgbClr val="0070C0"/>
                </a:solidFill>
              </a:rPr>
              <a:t>l’énergie noire.</a:t>
            </a:r>
            <a:endParaRPr lang="fr-FR" sz="1400" dirty="0">
              <a:solidFill>
                <a:srgbClr val="0070C0"/>
              </a:solidFill>
            </a:endParaRPr>
          </a:p>
        </p:txBody>
      </p:sp>
    </p:spTree>
    <p:extLst>
      <p:ext uri="{BB962C8B-B14F-4D97-AF65-F5344CB8AC3E}">
        <p14:creationId xmlns:p14="http://schemas.microsoft.com/office/powerpoint/2010/main" val="3992435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5819337-D3E7-4C82-BD0C-F60A98262612}"/>
              </a:ext>
            </a:extLst>
          </p:cNvPr>
          <p:cNvSpPr>
            <a:spLocks noGrp="1"/>
          </p:cNvSpPr>
          <p:nvPr>
            <p:ph type="ftr" sz="quarter" idx="11"/>
          </p:nvPr>
        </p:nvSpPr>
        <p:spPr/>
        <p:txBody>
          <a:bodyPr/>
          <a:lstStyle/>
          <a:p>
            <a:r>
              <a:rPr lang="fr-FR"/>
              <a:t>Comprendre le monde ... les deux infinis                    </a:t>
            </a:r>
            <a:endParaRPr lang="en-GB" dirty="0"/>
          </a:p>
        </p:txBody>
      </p:sp>
      <p:sp>
        <p:nvSpPr>
          <p:cNvPr id="3" name="Espace réservé du numéro de diapositive 2">
            <a:extLst>
              <a:ext uri="{FF2B5EF4-FFF2-40B4-BE49-F238E27FC236}">
                <a16:creationId xmlns:a16="http://schemas.microsoft.com/office/drawing/2014/main" id="{BB81167C-861C-11E6-85C6-4B1F4B1D7D5C}"/>
              </a:ext>
            </a:extLst>
          </p:cNvPr>
          <p:cNvSpPr>
            <a:spLocks noGrp="1"/>
          </p:cNvSpPr>
          <p:nvPr>
            <p:ph type="sldNum" sz="quarter" idx="12"/>
          </p:nvPr>
        </p:nvSpPr>
        <p:spPr/>
        <p:txBody>
          <a:bodyPr/>
          <a:lstStyle/>
          <a:p>
            <a:fld id="{28CF56FF-A9C7-48CE-B5A8-E2EC5C60375F}" type="slidenum">
              <a:rPr lang="en-GB" smtClean="0"/>
              <a:t>41</a:t>
            </a:fld>
            <a:endParaRPr lang="en-GB"/>
          </a:p>
        </p:txBody>
      </p:sp>
      <p:sp>
        <p:nvSpPr>
          <p:cNvPr id="5" name="ZoneTexte 4">
            <a:extLst>
              <a:ext uri="{FF2B5EF4-FFF2-40B4-BE49-F238E27FC236}">
                <a16:creationId xmlns:a16="http://schemas.microsoft.com/office/drawing/2014/main" id="{26BA2760-E398-9126-C8E1-B3389BE32FCE}"/>
              </a:ext>
            </a:extLst>
          </p:cNvPr>
          <p:cNvSpPr txBox="1"/>
          <p:nvPr/>
        </p:nvSpPr>
        <p:spPr>
          <a:xfrm>
            <a:off x="1943100" y="1066815"/>
            <a:ext cx="9477375" cy="4724370"/>
          </a:xfrm>
          <a:prstGeom prst="rect">
            <a:avLst/>
          </a:prstGeom>
          <a:noFill/>
          <a:ln>
            <a:solidFill>
              <a:srgbClr val="FF0000"/>
            </a:solidFill>
          </a:ln>
        </p:spPr>
        <p:txBody>
          <a:bodyPr wrap="square">
            <a:spAutoFit/>
          </a:bodyPr>
          <a:lstStyle/>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1. Physique fondamentale</a:t>
            </a:r>
            <a:endParaRPr lang="fr-F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Unification de la relativité générale et de la mécanique quantique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La gravité quantique reste insaisissable. Des théories comme la gravité quantique à boucles et la théorie des cordes proposent des pistes, mais aucune n’a été vérifiée expérimentalement.</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Nature de la matière noire et de l’énergie noire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Plus de 95 % de l’univers est constitué de ces composantes inconnues, et aucun candidat solide n’a encore été détecté.</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Problème de la mesure en mécanique quantique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L’effondrement de la fonction d’onde et l’interprétation de la mécanique quantique restent des énigmes ouvertes.</a:t>
            </a:r>
          </a:p>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2. Mathématiques</a:t>
            </a:r>
          </a:p>
          <a:p>
            <a:pPr indent="-171450">
              <a:spcAft>
                <a:spcPts val="600"/>
              </a:spcAft>
              <a:buFont typeface="Arial" panose="020B0604020202020204" pitchFamily="34" charset="0"/>
              <a:buChar char="•"/>
            </a:pPr>
            <a:r>
              <a:rPr lang="fr-FR" sz="1100" b="1" kern="100" dirty="0">
                <a:latin typeface="Aptos" panose="020B0004020202020204" pitchFamily="34" charset="0"/>
                <a:ea typeface="Aptos" panose="020B0004020202020204" pitchFamily="34" charset="0"/>
                <a:cs typeface="Times New Roman" panose="02020603050405020304" pitchFamily="18" charset="0"/>
              </a:rPr>
              <a:t>…</a:t>
            </a: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3. Informatique et intelligence artificielle</a:t>
            </a:r>
            <a:endParaRPr lang="fr-F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Fiabilité et explicabilité de l’IA</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Les algorithmes d’IA sont puissants mais souvent opaques. Comprendre et contrôler leurs décisions reste un défi.</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Ordinateurs quantiques à grande échelle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La suprématie quantique a été démontrée pour des cas spécifiques, mais construire un ordinateur quantique universel stable demeure un obstacle majeur (correction d’erreurs quantiques, stabilité des qubits).</a:t>
            </a:r>
          </a:p>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4. Sciences des matériaux et énergie</a:t>
            </a:r>
            <a:endParaRPr lang="fr-F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Fusion nucléaire contrôlée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La fusion est toujours en attente d’être une source d’énergie viable et commercialement exploitable. ITER et d’autres projets avancent lentement.</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Supraconductivité à température ambiante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Bien qu’un matériau ait été découvert en 2020, il nécessite une pression extrême, ce qui limite ses applications.</a:t>
            </a:r>
          </a:p>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5. Biologie et neurosciences</a:t>
            </a:r>
            <a:endParaRPr lang="fr-F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Conscience et origine du libre arbitre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La compréhension de la conscience reste un défi majeur pour les neurosciences et la philosophie de l’esprit.</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Vie extraterrestre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Aucune preuve formelle malgré la découverte de nombreuses exoplanètes habitables et la recherche d’indices biochimiques.</a:t>
            </a:r>
          </a:p>
        </p:txBody>
      </p:sp>
      <p:sp>
        <p:nvSpPr>
          <p:cNvPr id="6" name="ZoneTexte 5">
            <a:extLst>
              <a:ext uri="{FF2B5EF4-FFF2-40B4-BE49-F238E27FC236}">
                <a16:creationId xmlns:a16="http://schemas.microsoft.com/office/drawing/2014/main" id="{E63ACD59-FF37-96C9-C89B-BA1381BBBC8A}"/>
              </a:ext>
            </a:extLst>
          </p:cNvPr>
          <p:cNvSpPr txBox="1"/>
          <p:nvPr/>
        </p:nvSpPr>
        <p:spPr>
          <a:xfrm>
            <a:off x="4048125" y="314325"/>
            <a:ext cx="7277100" cy="369332"/>
          </a:xfrm>
          <a:prstGeom prst="rect">
            <a:avLst/>
          </a:prstGeom>
          <a:noFill/>
        </p:spPr>
        <p:txBody>
          <a:bodyPr wrap="square" rtlCol="0">
            <a:spAutoFit/>
          </a:bodyPr>
          <a:lstStyle/>
          <a:p>
            <a:r>
              <a:rPr lang="fr-FR" dirty="0">
                <a:solidFill>
                  <a:srgbClr val="FF0000"/>
                </a:solidFill>
              </a:rPr>
              <a:t>Les enjeux de la Science dans le futur (par une AI générative)</a:t>
            </a:r>
          </a:p>
        </p:txBody>
      </p:sp>
    </p:spTree>
    <p:extLst>
      <p:ext uri="{BB962C8B-B14F-4D97-AF65-F5344CB8AC3E}">
        <p14:creationId xmlns:p14="http://schemas.microsoft.com/office/powerpoint/2010/main" val="920420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42</a:t>
            </a:fld>
            <a:endParaRPr lang="en-GB" dirty="0"/>
          </a:p>
        </p:txBody>
      </p:sp>
      <p:sp>
        <p:nvSpPr>
          <p:cNvPr id="5" name="ZoneTexte 4"/>
          <p:cNvSpPr txBox="1"/>
          <p:nvPr/>
        </p:nvSpPr>
        <p:spPr>
          <a:xfrm>
            <a:off x="3466416" y="2190750"/>
            <a:ext cx="5829985" cy="1754326"/>
          </a:xfrm>
          <a:prstGeom prst="rect">
            <a:avLst/>
          </a:prstGeom>
          <a:noFill/>
          <a:ln>
            <a:solidFill>
              <a:srgbClr val="FF0000"/>
            </a:solidFill>
          </a:ln>
          <a:effectLst>
            <a:glow rad="101600">
              <a:schemeClr val="accent2">
                <a:satMod val="175000"/>
                <a:alpha val="40000"/>
              </a:schemeClr>
            </a:glow>
          </a:effectLst>
        </p:spPr>
        <p:txBody>
          <a:bodyPr wrap="square" rtlCol="0">
            <a:spAutoFit/>
          </a:bodyPr>
          <a:lstStyle/>
          <a:p>
            <a:r>
              <a:rPr lang="fr-FR" dirty="0"/>
              <a:t>La Mécanique Quantique et la Relativité : 2 théories (</a:t>
            </a:r>
            <a:r>
              <a:rPr lang="fr-FR" dirty="0">
                <a:solidFill>
                  <a:srgbClr val="FF0000"/>
                </a:solidFill>
              </a:rPr>
              <a:t>paradigmes</a:t>
            </a:r>
            <a:r>
              <a:rPr lang="fr-FR" dirty="0"/>
              <a:t>) établies au début du XX</a:t>
            </a:r>
            <a:r>
              <a:rPr lang="fr-FR" baseline="30000" dirty="0"/>
              <a:t>ème</a:t>
            </a:r>
            <a:r>
              <a:rPr lang="fr-FR" dirty="0"/>
              <a:t> siècle, qui ont :</a:t>
            </a:r>
          </a:p>
          <a:p>
            <a:pPr marL="285750" indent="-285750">
              <a:buFont typeface="Arial" panose="020B0604020202020204" pitchFamily="34" charset="0"/>
              <a:buChar char="•"/>
            </a:pPr>
            <a:r>
              <a:rPr lang="fr-FR" dirty="0"/>
              <a:t>Bouleversé notre vision du monde (toutes les 2)</a:t>
            </a:r>
          </a:p>
          <a:p>
            <a:pPr marL="285750" indent="-285750">
              <a:buFont typeface="Arial" panose="020B0604020202020204" pitchFamily="34" charset="0"/>
              <a:buChar char="•"/>
            </a:pPr>
            <a:r>
              <a:rPr lang="fr-FR" dirty="0"/>
              <a:t>Révolutionné notre vie quotidienne (surtout la mécanique quantique)</a:t>
            </a:r>
            <a:endParaRPr lang="en-GB" dirty="0"/>
          </a:p>
        </p:txBody>
      </p:sp>
      <p:sp>
        <p:nvSpPr>
          <p:cNvPr id="6" name="ZoneTexte 5"/>
          <p:cNvSpPr txBox="1"/>
          <p:nvPr/>
        </p:nvSpPr>
        <p:spPr>
          <a:xfrm>
            <a:off x="3533775" y="5362575"/>
            <a:ext cx="6386130" cy="369332"/>
          </a:xfrm>
          <a:prstGeom prst="rect">
            <a:avLst/>
          </a:prstGeom>
          <a:noFill/>
        </p:spPr>
        <p:txBody>
          <a:bodyPr wrap="square" rtlCol="0">
            <a:spAutoFit/>
          </a:bodyPr>
          <a:lstStyle/>
          <a:p>
            <a:r>
              <a:rPr lang="fr-FR" dirty="0"/>
              <a:t> </a:t>
            </a:r>
            <a:r>
              <a:rPr lang="fr-FR" sz="1400" dirty="0"/>
              <a:t>Un </a:t>
            </a:r>
            <a:r>
              <a:rPr lang="fr-FR" sz="1400" dirty="0">
                <a:solidFill>
                  <a:srgbClr val="FF0000"/>
                </a:solidFill>
              </a:rPr>
              <a:t>paradigme</a:t>
            </a:r>
            <a:r>
              <a:rPr lang="fr-FR" sz="1400" dirty="0"/>
              <a:t> est une représentation du monde</a:t>
            </a:r>
            <a:endParaRPr lang="en-GB" sz="1400" dirty="0"/>
          </a:p>
        </p:txBody>
      </p:sp>
    </p:spTree>
    <p:extLst>
      <p:ext uri="{BB962C8B-B14F-4D97-AF65-F5344CB8AC3E}">
        <p14:creationId xmlns:p14="http://schemas.microsoft.com/office/powerpoint/2010/main" val="2484815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43</a:t>
            </a:fld>
            <a:endParaRPr lang="en-GB" dirty="0"/>
          </a:p>
        </p:txBody>
      </p:sp>
      <p:sp>
        <p:nvSpPr>
          <p:cNvPr id="5" name="ZoneTexte 4"/>
          <p:cNvSpPr txBox="1"/>
          <p:nvPr/>
        </p:nvSpPr>
        <p:spPr>
          <a:xfrm>
            <a:off x="4962940" y="318052"/>
            <a:ext cx="5198165" cy="369332"/>
          </a:xfrm>
          <a:prstGeom prst="rect">
            <a:avLst/>
          </a:prstGeom>
          <a:noFill/>
        </p:spPr>
        <p:txBody>
          <a:bodyPr wrap="square" rtlCol="0">
            <a:spAutoFit/>
          </a:bodyPr>
          <a:lstStyle/>
          <a:p>
            <a:r>
              <a:rPr lang="fr-FR" dirty="0">
                <a:solidFill>
                  <a:srgbClr val="FF0000"/>
                </a:solidFill>
              </a:rPr>
              <a:t>Au-delà de la relativité générale</a:t>
            </a:r>
            <a:endParaRPr lang="en-GB" dirty="0">
              <a:solidFill>
                <a:srgbClr val="FF0000"/>
              </a:solidFill>
            </a:endParaRPr>
          </a:p>
        </p:txBody>
      </p:sp>
      <p:grpSp>
        <p:nvGrpSpPr>
          <p:cNvPr id="19" name="Groupe 18"/>
          <p:cNvGrpSpPr/>
          <p:nvPr/>
        </p:nvGrpSpPr>
        <p:grpSpPr>
          <a:xfrm>
            <a:off x="4500028" y="1158910"/>
            <a:ext cx="4796372" cy="3447394"/>
            <a:chOff x="1654124" y="826432"/>
            <a:chExt cx="7299369" cy="5518072"/>
          </a:xfrm>
        </p:grpSpPr>
        <p:sp>
          <p:nvSpPr>
            <p:cNvPr id="16" name="Forme libre : forme 15"/>
            <p:cNvSpPr/>
            <p:nvPr/>
          </p:nvSpPr>
          <p:spPr>
            <a:xfrm>
              <a:off x="1654124" y="826432"/>
              <a:ext cx="7299369" cy="5518072"/>
            </a:xfrm>
            <a:custGeom>
              <a:avLst/>
              <a:gdLst>
                <a:gd name="connsiteX0" fmla="*/ 6090442 w 7299369"/>
                <a:gd name="connsiteY0" fmla="*/ 241925 h 5518072"/>
                <a:gd name="connsiteX1" fmla="*/ 7253320 w 7299369"/>
                <a:gd name="connsiteY1" fmla="*/ 2508047 h 5518072"/>
                <a:gd name="connsiteX2" fmla="*/ 6398555 w 7299369"/>
                <a:gd name="connsiteY2" fmla="*/ 5479847 h 5518072"/>
                <a:gd name="connsiteX3" fmla="*/ 653738 w 7299369"/>
                <a:gd name="connsiteY3" fmla="*/ 3949221 h 5518072"/>
                <a:gd name="connsiteX4" fmla="*/ 733251 w 7299369"/>
                <a:gd name="connsiteY4" fmla="*/ 480464 h 5518072"/>
                <a:gd name="connsiteX5" fmla="*/ 6090442 w 7299369"/>
                <a:gd name="connsiteY5" fmla="*/ 241925 h 551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9369" h="5518072">
                  <a:moveTo>
                    <a:pt x="6090442" y="241925"/>
                  </a:moveTo>
                  <a:cubicBezTo>
                    <a:pt x="7177120" y="579855"/>
                    <a:pt x="7201968" y="1635060"/>
                    <a:pt x="7253320" y="2508047"/>
                  </a:cubicBezTo>
                  <a:cubicBezTo>
                    <a:pt x="7304672" y="3381034"/>
                    <a:pt x="7498485" y="5239651"/>
                    <a:pt x="6398555" y="5479847"/>
                  </a:cubicBezTo>
                  <a:cubicBezTo>
                    <a:pt x="5298625" y="5720043"/>
                    <a:pt x="1597955" y="4782451"/>
                    <a:pt x="653738" y="3949221"/>
                  </a:cubicBezTo>
                  <a:cubicBezTo>
                    <a:pt x="-290479" y="3115991"/>
                    <a:pt x="-166240" y="1095034"/>
                    <a:pt x="733251" y="480464"/>
                  </a:cubicBezTo>
                  <a:cubicBezTo>
                    <a:pt x="1632742" y="-134106"/>
                    <a:pt x="5003764" y="-96005"/>
                    <a:pt x="6090442" y="241925"/>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Nuage 5"/>
            <p:cNvSpPr/>
            <p:nvPr/>
          </p:nvSpPr>
          <p:spPr>
            <a:xfrm>
              <a:off x="2300879" y="4337566"/>
              <a:ext cx="2276120" cy="191825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Nuage 6"/>
            <p:cNvSpPr/>
            <p:nvPr/>
          </p:nvSpPr>
          <p:spPr>
            <a:xfrm>
              <a:off x="2094815" y="1384851"/>
              <a:ext cx="2276120" cy="191825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Nuage 7"/>
            <p:cNvSpPr/>
            <p:nvPr/>
          </p:nvSpPr>
          <p:spPr>
            <a:xfrm>
              <a:off x="6038021" y="4216836"/>
              <a:ext cx="2276120" cy="191825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Nuage 8"/>
            <p:cNvSpPr/>
            <p:nvPr/>
          </p:nvSpPr>
          <p:spPr>
            <a:xfrm>
              <a:off x="6038021" y="1176110"/>
              <a:ext cx="2276120" cy="191825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p:cNvSpPr txBox="1"/>
            <p:nvPr/>
          </p:nvSpPr>
          <p:spPr>
            <a:xfrm>
              <a:off x="2505206" y="1777742"/>
              <a:ext cx="1654894" cy="1133078"/>
            </a:xfrm>
            <a:prstGeom prst="rect">
              <a:avLst/>
            </a:prstGeom>
            <a:noFill/>
          </p:spPr>
          <p:txBody>
            <a:bodyPr wrap="square" rtlCol="0">
              <a:spAutoFit/>
            </a:bodyPr>
            <a:lstStyle/>
            <a:p>
              <a:r>
                <a:rPr lang="fr-FR" sz="1600" dirty="0">
                  <a:solidFill>
                    <a:srgbClr val="FF0000"/>
                  </a:solidFill>
                </a:rPr>
                <a:t>Espace</a:t>
              </a:r>
            </a:p>
            <a:p>
              <a:r>
                <a:rPr lang="fr-FR" sz="1200" dirty="0"/>
                <a:t>à 3 dimensions</a:t>
              </a:r>
            </a:p>
          </p:txBody>
        </p:sp>
        <p:sp>
          <p:nvSpPr>
            <p:cNvPr id="12" name="ZoneTexte 11"/>
            <p:cNvSpPr txBox="1"/>
            <p:nvPr/>
          </p:nvSpPr>
          <p:spPr>
            <a:xfrm>
              <a:off x="6370977" y="1369091"/>
              <a:ext cx="1789044" cy="1428664"/>
            </a:xfrm>
            <a:prstGeom prst="rect">
              <a:avLst/>
            </a:prstGeom>
            <a:noFill/>
          </p:spPr>
          <p:txBody>
            <a:bodyPr wrap="square" rtlCol="0">
              <a:spAutoFit/>
            </a:bodyPr>
            <a:lstStyle/>
            <a:p>
              <a:r>
                <a:rPr lang="fr-FR" sz="1600" dirty="0">
                  <a:solidFill>
                    <a:srgbClr val="FF0000"/>
                  </a:solidFill>
                </a:rPr>
                <a:t>Temps</a:t>
              </a:r>
            </a:p>
            <a:p>
              <a:r>
                <a:rPr lang="fr-FR" sz="1200" dirty="0"/>
                <a:t>à 1 dimension</a:t>
              </a:r>
            </a:p>
            <a:p>
              <a:r>
                <a:rPr lang="fr-FR" sz="1200" dirty="0"/>
                <a:t>Écoulement</a:t>
              </a:r>
            </a:p>
          </p:txBody>
        </p:sp>
        <p:sp>
          <p:nvSpPr>
            <p:cNvPr id="13" name="ZoneTexte 12"/>
            <p:cNvSpPr txBox="1"/>
            <p:nvPr/>
          </p:nvSpPr>
          <p:spPr>
            <a:xfrm>
              <a:off x="2659928" y="4734544"/>
              <a:ext cx="2370511" cy="936020"/>
            </a:xfrm>
            <a:prstGeom prst="rect">
              <a:avLst/>
            </a:prstGeom>
            <a:noFill/>
          </p:spPr>
          <p:txBody>
            <a:bodyPr wrap="square" rtlCol="0">
              <a:spAutoFit/>
            </a:bodyPr>
            <a:lstStyle/>
            <a:p>
              <a:r>
                <a:rPr lang="fr-FR" sz="1600" dirty="0">
                  <a:solidFill>
                    <a:srgbClr val="FF0000"/>
                  </a:solidFill>
                </a:rPr>
                <a:t>Forces- énergie</a:t>
              </a:r>
            </a:p>
          </p:txBody>
        </p:sp>
        <p:sp>
          <p:nvSpPr>
            <p:cNvPr id="14" name="ZoneTexte 13"/>
            <p:cNvSpPr txBox="1"/>
            <p:nvPr/>
          </p:nvSpPr>
          <p:spPr>
            <a:xfrm>
              <a:off x="6314025" y="4782878"/>
              <a:ext cx="1825944" cy="541907"/>
            </a:xfrm>
            <a:prstGeom prst="rect">
              <a:avLst/>
            </a:prstGeom>
            <a:noFill/>
          </p:spPr>
          <p:txBody>
            <a:bodyPr wrap="square" rtlCol="0">
              <a:spAutoFit/>
            </a:bodyPr>
            <a:lstStyle/>
            <a:p>
              <a:r>
                <a:rPr lang="fr-FR" sz="1600" dirty="0">
                  <a:solidFill>
                    <a:srgbClr val="FF0000"/>
                  </a:solidFill>
                </a:rPr>
                <a:t>Matière</a:t>
              </a:r>
            </a:p>
          </p:txBody>
        </p:sp>
        <p:sp>
          <p:nvSpPr>
            <p:cNvPr id="15" name="ZoneTexte 14"/>
            <p:cNvSpPr txBox="1"/>
            <p:nvPr/>
          </p:nvSpPr>
          <p:spPr>
            <a:xfrm>
              <a:off x="4448287" y="2732149"/>
              <a:ext cx="1860457" cy="1872042"/>
            </a:xfrm>
            <a:prstGeom prst="rect">
              <a:avLst/>
            </a:prstGeom>
            <a:noFill/>
            <a:ln>
              <a:solidFill>
                <a:srgbClr val="FF0000"/>
              </a:solidFill>
            </a:ln>
          </p:spPr>
          <p:txBody>
            <a:bodyPr wrap="square" rtlCol="0">
              <a:spAutoFit/>
            </a:bodyPr>
            <a:lstStyle/>
            <a:p>
              <a:r>
                <a:rPr lang="fr-FR" sz="1400" dirty="0">
                  <a:solidFill>
                    <a:srgbClr val="0070C0"/>
                  </a:solidFill>
                </a:rPr>
                <a:t>Le cadre espace-temps unifié</a:t>
              </a:r>
            </a:p>
            <a:p>
              <a:r>
                <a:rPr lang="fr-FR" sz="1400" dirty="0">
                  <a:solidFill>
                    <a:srgbClr val="FF0000"/>
                  </a:solidFill>
                </a:rPr>
                <a:t>Dépend des acteurs</a:t>
              </a:r>
            </a:p>
          </p:txBody>
        </p:sp>
        <p:cxnSp>
          <p:nvCxnSpPr>
            <p:cNvPr id="17" name="Connecteur droit avec flèche 16"/>
            <p:cNvCxnSpPr>
              <a:cxnSpLocks/>
            </p:cNvCxnSpPr>
            <p:nvPr/>
          </p:nvCxnSpPr>
          <p:spPr>
            <a:xfrm flipH="1">
              <a:off x="6038020" y="3054138"/>
              <a:ext cx="685753" cy="531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p:cNvCxnSpPr>
            <p:nvPr/>
          </p:nvCxnSpPr>
          <p:spPr>
            <a:xfrm>
              <a:off x="3690462" y="3119518"/>
              <a:ext cx="680472" cy="400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cxnSpLocks/>
            </p:cNvCxnSpPr>
            <p:nvPr/>
          </p:nvCxnSpPr>
          <p:spPr>
            <a:xfrm flipH="1" flipV="1">
              <a:off x="6018181" y="3818393"/>
              <a:ext cx="705592" cy="519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cxnSpLocks/>
            </p:cNvCxnSpPr>
            <p:nvPr/>
          </p:nvCxnSpPr>
          <p:spPr>
            <a:xfrm flipV="1">
              <a:off x="3640292" y="3781919"/>
              <a:ext cx="780811" cy="385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0" name="Ellipse 19"/>
          <p:cNvSpPr/>
          <p:nvPr/>
        </p:nvSpPr>
        <p:spPr>
          <a:xfrm>
            <a:off x="3811992" y="3668452"/>
            <a:ext cx="1395567" cy="7541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Seule la gravitation est unifiée</a:t>
            </a:r>
            <a:endParaRPr lang="en-GB" sz="1200" dirty="0">
              <a:solidFill>
                <a:schemeClr val="tx1"/>
              </a:solidFill>
            </a:endParaRPr>
          </a:p>
        </p:txBody>
      </p:sp>
      <p:sp>
        <p:nvSpPr>
          <p:cNvPr id="24" name="ZoneTexte 23">
            <a:extLst>
              <a:ext uri="{FF2B5EF4-FFF2-40B4-BE49-F238E27FC236}">
                <a16:creationId xmlns:a16="http://schemas.microsoft.com/office/drawing/2014/main" id="{2E0790FB-8C14-46F4-8D44-AB185E877811}"/>
              </a:ext>
            </a:extLst>
          </p:cNvPr>
          <p:cNvSpPr txBox="1"/>
          <p:nvPr/>
        </p:nvSpPr>
        <p:spPr>
          <a:xfrm>
            <a:off x="2436811" y="4681740"/>
            <a:ext cx="8445453" cy="1415772"/>
          </a:xfrm>
          <a:prstGeom prst="rect">
            <a:avLst/>
          </a:prstGeom>
          <a:noFill/>
          <a:ln>
            <a:solidFill>
              <a:srgbClr val="FF0000"/>
            </a:solidFill>
          </a:ln>
        </p:spPr>
        <p:txBody>
          <a:bodyPr wrap="square" rtlCol="0">
            <a:spAutoFit/>
          </a:bodyPr>
          <a:lstStyle/>
          <a:p>
            <a:r>
              <a:rPr lang="fr-FR" sz="1600" dirty="0"/>
              <a:t>Actuellement, la </a:t>
            </a:r>
            <a:r>
              <a:rPr lang="fr-FR" sz="1600" dirty="0">
                <a:solidFill>
                  <a:srgbClr val="FF0000"/>
                </a:solidFill>
              </a:rPr>
              <a:t>gravitation</a:t>
            </a:r>
            <a:r>
              <a:rPr lang="fr-FR" sz="1600" dirty="0"/>
              <a:t> domine l’Univers, ce n’était pas le cas dans sa phase initiale dense et chaude</a:t>
            </a:r>
          </a:p>
          <a:p>
            <a:pPr marL="285750" indent="-285750">
              <a:buFont typeface="Wingdings" panose="05000000000000000000" pitchFamily="2" charset="2"/>
              <a:buChar char="à"/>
            </a:pPr>
            <a:r>
              <a:rPr lang="fr-FR" dirty="0">
                <a:sym typeface="Wingdings" panose="05000000000000000000" pitchFamily="2" charset="2"/>
              </a:rPr>
              <a:t>Nécessité d’unifier les autres forces (e-m, nucléaire,…)</a:t>
            </a:r>
          </a:p>
          <a:p>
            <a:pPr marL="285750" indent="-285750">
              <a:buFont typeface="Wingdings" panose="05000000000000000000" pitchFamily="2" charset="2"/>
              <a:buChar char="à"/>
            </a:pPr>
            <a:r>
              <a:rPr lang="fr-FR" dirty="0">
                <a:solidFill>
                  <a:srgbClr val="FF0000"/>
                </a:solidFill>
                <a:sym typeface="Wingdings" panose="05000000000000000000" pitchFamily="2" charset="2"/>
              </a:rPr>
              <a:t>Nécessité de fondre la Relativité Générale et la Physique Quantique dans un même formalisme.</a:t>
            </a:r>
          </a:p>
        </p:txBody>
      </p:sp>
    </p:spTree>
    <p:extLst>
      <p:ext uri="{BB962C8B-B14F-4D97-AF65-F5344CB8AC3E}">
        <p14:creationId xmlns:p14="http://schemas.microsoft.com/office/powerpoint/2010/main" val="116336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44</a:t>
            </a:fld>
            <a:endParaRPr lang="en-GB" dirty="0"/>
          </a:p>
        </p:txBody>
      </p:sp>
      <p:sp>
        <p:nvSpPr>
          <p:cNvPr id="5" name="ZoneTexte 4"/>
          <p:cNvSpPr txBox="1"/>
          <p:nvPr/>
        </p:nvSpPr>
        <p:spPr>
          <a:xfrm>
            <a:off x="4924426" y="428625"/>
            <a:ext cx="5138355" cy="369332"/>
          </a:xfrm>
          <a:prstGeom prst="rect">
            <a:avLst/>
          </a:prstGeom>
          <a:noFill/>
        </p:spPr>
        <p:txBody>
          <a:bodyPr wrap="square" rtlCol="0">
            <a:spAutoFit/>
          </a:bodyPr>
          <a:lstStyle/>
          <a:p>
            <a:r>
              <a:rPr lang="fr-FR" dirty="0">
                <a:solidFill>
                  <a:srgbClr val="FF0000"/>
                </a:solidFill>
              </a:rPr>
              <a:t>Le quizz des trous noirs</a:t>
            </a:r>
            <a:endParaRPr lang="en-GB" dirty="0">
              <a:solidFill>
                <a:srgbClr val="FF0000"/>
              </a:solidFill>
            </a:endParaRPr>
          </a:p>
        </p:txBody>
      </p:sp>
      <p:pic>
        <p:nvPicPr>
          <p:cNvPr id="7" name="Graphiqu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182823">
            <a:off x="5943600" y="4200144"/>
            <a:ext cx="304800" cy="304800"/>
          </a:xfrm>
          <a:prstGeom prst="rect">
            <a:avLst/>
          </a:prstGeom>
        </p:spPr>
      </p:pic>
      <p:sp>
        <p:nvSpPr>
          <p:cNvPr id="8" name="ZoneTexte 7">
            <a:extLst>
              <a:ext uri="{FF2B5EF4-FFF2-40B4-BE49-F238E27FC236}">
                <a16:creationId xmlns:a16="http://schemas.microsoft.com/office/drawing/2014/main" id="{A5A8EDD8-4027-4C2F-9708-32F278A1C627}"/>
              </a:ext>
            </a:extLst>
          </p:cNvPr>
          <p:cNvSpPr txBox="1"/>
          <p:nvPr/>
        </p:nvSpPr>
        <p:spPr>
          <a:xfrm>
            <a:off x="3274218" y="3360743"/>
            <a:ext cx="6330696" cy="307777"/>
          </a:xfrm>
          <a:prstGeom prst="rect">
            <a:avLst/>
          </a:prstGeom>
          <a:noFill/>
          <a:ln>
            <a:solidFill>
              <a:srgbClr val="FF0000"/>
            </a:solidFill>
          </a:ln>
        </p:spPr>
        <p:txBody>
          <a:bodyPr wrap="square" rtlCol="0">
            <a:spAutoFit/>
          </a:bodyPr>
          <a:lstStyle/>
          <a:p>
            <a:r>
              <a:rPr lang="fr-FR" sz="1400" dirty="0"/>
              <a:t>6 - Les trous noirs sont indétectables </a:t>
            </a:r>
          </a:p>
        </p:txBody>
      </p:sp>
      <p:sp>
        <p:nvSpPr>
          <p:cNvPr id="12" name="ZoneTexte 11">
            <a:extLst>
              <a:ext uri="{FF2B5EF4-FFF2-40B4-BE49-F238E27FC236}">
                <a16:creationId xmlns:a16="http://schemas.microsoft.com/office/drawing/2014/main" id="{22E132FA-DDE1-4299-A23A-8D9D0AE49DD5}"/>
              </a:ext>
            </a:extLst>
          </p:cNvPr>
          <p:cNvSpPr txBox="1"/>
          <p:nvPr/>
        </p:nvSpPr>
        <p:spPr>
          <a:xfrm>
            <a:off x="3274218" y="2539748"/>
            <a:ext cx="6330696" cy="307777"/>
          </a:xfrm>
          <a:prstGeom prst="rect">
            <a:avLst/>
          </a:prstGeom>
          <a:noFill/>
          <a:ln>
            <a:solidFill>
              <a:srgbClr val="FF0000"/>
            </a:solidFill>
          </a:ln>
        </p:spPr>
        <p:txBody>
          <a:bodyPr wrap="square" rtlCol="0">
            <a:spAutoFit/>
          </a:bodyPr>
          <a:lstStyle/>
          <a:p>
            <a:r>
              <a:rPr lang="fr-FR" sz="1400" dirty="0"/>
              <a:t>4 - La limite de Schwarzschild est un mur infranchissable</a:t>
            </a:r>
          </a:p>
        </p:txBody>
      </p:sp>
      <p:sp>
        <p:nvSpPr>
          <p:cNvPr id="13" name="ZoneTexte 12">
            <a:extLst>
              <a:ext uri="{FF2B5EF4-FFF2-40B4-BE49-F238E27FC236}">
                <a16:creationId xmlns:a16="http://schemas.microsoft.com/office/drawing/2014/main" id="{389C0B63-B0A8-4299-B8E2-7535E9EF80FE}"/>
              </a:ext>
            </a:extLst>
          </p:cNvPr>
          <p:cNvSpPr txBox="1"/>
          <p:nvPr/>
        </p:nvSpPr>
        <p:spPr>
          <a:xfrm>
            <a:off x="3274218" y="2967653"/>
            <a:ext cx="6330696" cy="307777"/>
          </a:xfrm>
          <a:prstGeom prst="rect">
            <a:avLst/>
          </a:prstGeom>
          <a:noFill/>
          <a:ln>
            <a:solidFill>
              <a:srgbClr val="FF0000"/>
            </a:solidFill>
          </a:ln>
        </p:spPr>
        <p:txBody>
          <a:bodyPr wrap="square" rtlCol="0">
            <a:spAutoFit/>
          </a:bodyPr>
          <a:lstStyle/>
          <a:p>
            <a:r>
              <a:rPr lang="fr-FR" sz="1400" dirty="0"/>
              <a:t>5 - Les trous noirs ne meurent jamais</a:t>
            </a:r>
          </a:p>
        </p:txBody>
      </p:sp>
      <p:sp>
        <p:nvSpPr>
          <p:cNvPr id="18" name="ZoneTexte 17">
            <a:extLst>
              <a:ext uri="{FF2B5EF4-FFF2-40B4-BE49-F238E27FC236}">
                <a16:creationId xmlns:a16="http://schemas.microsoft.com/office/drawing/2014/main" id="{04CA06FC-778A-4012-A519-538F9DB31240}"/>
              </a:ext>
            </a:extLst>
          </p:cNvPr>
          <p:cNvSpPr txBox="1"/>
          <p:nvPr/>
        </p:nvSpPr>
        <p:spPr>
          <a:xfrm>
            <a:off x="3274218" y="1093949"/>
            <a:ext cx="6330696" cy="307777"/>
          </a:xfrm>
          <a:prstGeom prst="rect">
            <a:avLst/>
          </a:prstGeom>
          <a:noFill/>
          <a:ln>
            <a:solidFill>
              <a:srgbClr val="FF0000"/>
            </a:solidFill>
          </a:ln>
        </p:spPr>
        <p:txBody>
          <a:bodyPr wrap="square" rtlCol="0">
            <a:spAutoFit/>
          </a:bodyPr>
          <a:lstStyle/>
          <a:p>
            <a:r>
              <a:rPr lang="fr-FR" sz="1400" dirty="0"/>
              <a:t>1- Les trous noirs sont extrêmement denses </a:t>
            </a:r>
          </a:p>
        </p:txBody>
      </p:sp>
      <p:sp>
        <p:nvSpPr>
          <p:cNvPr id="19" name="ZoneTexte 18">
            <a:extLst>
              <a:ext uri="{FF2B5EF4-FFF2-40B4-BE49-F238E27FC236}">
                <a16:creationId xmlns:a16="http://schemas.microsoft.com/office/drawing/2014/main" id="{D7A1629E-0675-4742-B891-1D4D78F6D787}"/>
              </a:ext>
            </a:extLst>
          </p:cNvPr>
          <p:cNvSpPr txBox="1"/>
          <p:nvPr/>
        </p:nvSpPr>
        <p:spPr>
          <a:xfrm>
            <a:off x="3274218" y="1508358"/>
            <a:ext cx="6330696" cy="307777"/>
          </a:xfrm>
          <a:prstGeom prst="rect">
            <a:avLst/>
          </a:prstGeom>
          <a:noFill/>
          <a:ln>
            <a:solidFill>
              <a:srgbClr val="FF0000"/>
            </a:solidFill>
          </a:ln>
        </p:spPr>
        <p:txBody>
          <a:bodyPr wrap="square" rtlCol="0">
            <a:spAutoFit/>
          </a:bodyPr>
          <a:lstStyle/>
          <a:p>
            <a:r>
              <a:rPr lang="fr-FR" sz="1400" dirty="0"/>
              <a:t>2 - L’attraction (gravitationnelle) d’un trou noir est énorme  </a:t>
            </a:r>
          </a:p>
        </p:txBody>
      </p:sp>
      <p:sp>
        <p:nvSpPr>
          <p:cNvPr id="10" name="ZoneTexte 9">
            <a:extLst>
              <a:ext uri="{FF2B5EF4-FFF2-40B4-BE49-F238E27FC236}">
                <a16:creationId xmlns:a16="http://schemas.microsoft.com/office/drawing/2014/main" id="{B66CDA7E-AAA8-4702-8E31-08458BC8A99A}"/>
              </a:ext>
            </a:extLst>
          </p:cNvPr>
          <p:cNvSpPr txBox="1"/>
          <p:nvPr/>
        </p:nvSpPr>
        <p:spPr>
          <a:xfrm>
            <a:off x="3274218" y="1889917"/>
            <a:ext cx="6330696" cy="523220"/>
          </a:xfrm>
          <a:prstGeom prst="rect">
            <a:avLst/>
          </a:prstGeom>
          <a:noFill/>
          <a:ln>
            <a:solidFill>
              <a:srgbClr val="C00000"/>
            </a:solidFill>
          </a:ln>
        </p:spPr>
        <p:txBody>
          <a:bodyPr wrap="square" rtlCol="0">
            <a:spAutoFit/>
          </a:bodyPr>
          <a:lstStyle/>
          <a:p>
            <a:r>
              <a:rPr lang="fr-FR" sz="1400" dirty="0"/>
              <a:t>3 - La vitesse de libération (nécessaire pour échapper à l’attraction) d’un trou noir est infinie</a:t>
            </a:r>
          </a:p>
        </p:txBody>
      </p:sp>
      <p:sp>
        <p:nvSpPr>
          <p:cNvPr id="20" name="ZoneTexte 19">
            <a:extLst>
              <a:ext uri="{FF2B5EF4-FFF2-40B4-BE49-F238E27FC236}">
                <a16:creationId xmlns:a16="http://schemas.microsoft.com/office/drawing/2014/main" id="{6B4B92ED-1F2E-4B47-8664-9CD830F536A1}"/>
              </a:ext>
            </a:extLst>
          </p:cNvPr>
          <p:cNvSpPr txBox="1"/>
          <p:nvPr/>
        </p:nvSpPr>
        <p:spPr>
          <a:xfrm>
            <a:off x="3274218" y="3791966"/>
            <a:ext cx="6330696" cy="307777"/>
          </a:xfrm>
          <a:prstGeom prst="rect">
            <a:avLst/>
          </a:prstGeom>
          <a:noFill/>
          <a:ln>
            <a:solidFill>
              <a:srgbClr val="FF0000"/>
            </a:solidFill>
          </a:ln>
        </p:spPr>
        <p:txBody>
          <a:bodyPr wrap="square" rtlCol="0">
            <a:spAutoFit/>
          </a:bodyPr>
          <a:lstStyle/>
          <a:p>
            <a:r>
              <a:rPr lang="fr-FR" sz="1400" dirty="0"/>
              <a:t>7 - Les trous noirs aspirent toute la matière qui les entoure</a:t>
            </a:r>
          </a:p>
        </p:txBody>
      </p:sp>
      <p:sp>
        <p:nvSpPr>
          <p:cNvPr id="21" name="ZoneTexte 20">
            <a:extLst>
              <a:ext uri="{FF2B5EF4-FFF2-40B4-BE49-F238E27FC236}">
                <a16:creationId xmlns:a16="http://schemas.microsoft.com/office/drawing/2014/main" id="{EC85C3F7-E428-4092-AD92-96F186D7C803}"/>
              </a:ext>
            </a:extLst>
          </p:cNvPr>
          <p:cNvSpPr txBox="1"/>
          <p:nvPr/>
        </p:nvSpPr>
        <p:spPr>
          <a:xfrm>
            <a:off x="3274218" y="5134861"/>
            <a:ext cx="6330696" cy="523220"/>
          </a:xfrm>
          <a:prstGeom prst="rect">
            <a:avLst/>
          </a:prstGeom>
          <a:noFill/>
          <a:ln>
            <a:solidFill>
              <a:srgbClr val="FF0000"/>
            </a:solidFill>
          </a:ln>
        </p:spPr>
        <p:txBody>
          <a:bodyPr wrap="square" rtlCol="0">
            <a:spAutoFit/>
          </a:bodyPr>
          <a:lstStyle/>
          <a:p>
            <a:r>
              <a:rPr lang="fr-FR" sz="1400" dirty="0"/>
              <a:t>10 - Si l’on tombait dans un trou noir, à la limite de Schwarzschild, on reverrait toute notre vie en un éclair </a:t>
            </a:r>
          </a:p>
        </p:txBody>
      </p:sp>
      <p:sp>
        <p:nvSpPr>
          <p:cNvPr id="16" name="ZoneTexte 15">
            <a:extLst>
              <a:ext uri="{FF2B5EF4-FFF2-40B4-BE49-F238E27FC236}">
                <a16:creationId xmlns:a16="http://schemas.microsoft.com/office/drawing/2014/main" id="{AF115189-975C-4885-A80E-155D4254E4C5}"/>
              </a:ext>
            </a:extLst>
          </p:cNvPr>
          <p:cNvSpPr txBox="1"/>
          <p:nvPr/>
        </p:nvSpPr>
        <p:spPr>
          <a:xfrm>
            <a:off x="3274218" y="4212133"/>
            <a:ext cx="6330696" cy="307777"/>
          </a:xfrm>
          <a:prstGeom prst="rect">
            <a:avLst/>
          </a:prstGeom>
          <a:noFill/>
          <a:ln>
            <a:solidFill>
              <a:srgbClr val="FF0000"/>
            </a:solidFill>
          </a:ln>
        </p:spPr>
        <p:txBody>
          <a:bodyPr wrap="square" rtlCol="0">
            <a:spAutoFit/>
          </a:bodyPr>
          <a:lstStyle/>
          <a:p>
            <a:r>
              <a:rPr lang="fr-FR" sz="1400" dirty="0"/>
              <a:t>8 - Les lois de thermodynamique ne s’appliquent pas aux trous noirs</a:t>
            </a:r>
          </a:p>
        </p:txBody>
      </p:sp>
      <p:sp>
        <p:nvSpPr>
          <p:cNvPr id="17" name="ZoneTexte 16">
            <a:extLst>
              <a:ext uri="{FF2B5EF4-FFF2-40B4-BE49-F238E27FC236}">
                <a16:creationId xmlns:a16="http://schemas.microsoft.com/office/drawing/2014/main" id="{F094FBB5-164B-4DAA-AC78-D36B54956353}"/>
              </a:ext>
            </a:extLst>
          </p:cNvPr>
          <p:cNvSpPr txBox="1"/>
          <p:nvPr/>
        </p:nvSpPr>
        <p:spPr>
          <a:xfrm>
            <a:off x="3274218" y="4674679"/>
            <a:ext cx="6330696" cy="307777"/>
          </a:xfrm>
          <a:prstGeom prst="rect">
            <a:avLst/>
          </a:prstGeom>
          <a:noFill/>
          <a:ln>
            <a:solidFill>
              <a:srgbClr val="FF0000"/>
            </a:solidFill>
          </a:ln>
        </p:spPr>
        <p:txBody>
          <a:bodyPr wrap="square" rtlCol="0">
            <a:spAutoFit/>
          </a:bodyPr>
          <a:lstStyle/>
          <a:p>
            <a:r>
              <a:rPr lang="fr-FR" sz="1400" dirty="0"/>
              <a:t>9 – L’entropie d’un trou noir est très basse</a:t>
            </a:r>
          </a:p>
        </p:txBody>
      </p:sp>
    </p:spTree>
    <p:extLst>
      <p:ext uri="{BB962C8B-B14F-4D97-AF65-F5344CB8AC3E}">
        <p14:creationId xmlns:p14="http://schemas.microsoft.com/office/powerpoint/2010/main" val="3330116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45</a:t>
            </a:fld>
            <a:endParaRPr lang="en-GB" dirty="0"/>
          </a:p>
        </p:txBody>
      </p:sp>
      <p:sp>
        <p:nvSpPr>
          <p:cNvPr id="9" name="Rectangle 2">
            <a:extLst>
              <a:ext uri="{FF2B5EF4-FFF2-40B4-BE49-F238E27FC236}">
                <a16:creationId xmlns:a16="http://schemas.microsoft.com/office/drawing/2014/main" id="{C4329DD3-198F-4E05-A158-5AECB31E6515}"/>
              </a:ext>
            </a:extLst>
          </p:cNvPr>
          <p:cNvSpPr>
            <a:spLocks noChangeArrowheads="1"/>
          </p:cNvSpPr>
          <p:nvPr/>
        </p:nvSpPr>
        <p:spPr bwMode="auto">
          <a:xfrm>
            <a:off x="1524001" y="-123110"/>
            <a:ext cx="8258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a:solidFill>
                  <a:srgbClr val="222222"/>
                </a:solidFill>
                <a:cs typeface="Arial" panose="020B0604020202020204" pitchFamily="34" charset="0"/>
              </a:rPr>
              <a:t>−273,15 </a:t>
            </a:r>
            <a:r>
              <a:rPr lang="fr-FR" altLang="fr-FR" sz="600"/>
              <a:t>°C</a:t>
            </a:r>
            <a:r>
              <a:rPr lang="fr-FR" altLang="fr-FR" sz="1000">
                <a:solidFill>
                  <a:srgbClr val="222222"/>
                </a:solidFill>
                <a:cs typeface="Arial" panose="020B0604020202020204" pitchFamily="34" charset="0"/>
              </a:rPr>
              <a:t> </a:t>
            </a:r>
            <a:r>
              <a:rPr lang="fr-FR" altLang="fr-FR" sz="600"/>
              <a:t> </a:t>
            </a:r>
            <a:endParaRPr lang="fr-FR" altLang="fr-F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04CA06FC-778A-4012-A519-538F9DB31240}"/>
                  </a:ext>
                </a:extLst>
              </p:cNvPr>
              <p:cNvSpPr txBox="1"/>
              <p:nvPr/>
            </p:nvSpPr>
            <p:spPr>
              <a:xfrm>
                <a:off x="3242214" y="2105642"/>
                <a:ext cx="6394704" cy="3117392"/>
              </a:xfrm>
              <a:prstGeom prst="rect">
                <a:avLst/>
              </a:prstGeom>
              <a:noFill/>
              <a:ln>
                <a:solidFill>
                  <a:srgbClr val="FF0000"/>
                </a:solidFill>
              </a:ln>
            </p:spPr>
            <p:txBody>
              <a:bodyPr wrap="square" rtlCol="0">
                <a:spAutoFit/>
              </a:bodyPr>
              <a:lstStyle/>
              <a:p>
                <a:r>
                  <a:rPr lang="fr-FR" sz="1600" b="1" dirty="0">
                    <a:solidFill>
                      <a:srgbClr val="0070C0"/>
                    </a:solidFill>
                  </a:rPr>
                  <a:t>Les trous noirs sont extrêmement denses</a:t>
                </a:r>
              </a:p>
              <a:p>
                <a:r>
                  <a:rPr lang="fr-FR" sz="1600" dirty="0">
                    <a:solidFill>
                      <a:srgbClr val="00B050"/>
                    </a:solidFill>
                  </a:rPr>
                  <a:t>VRAI pour les « petits»  </a:t>
                </a:r>
                <a:r>
                  <a:rPr lang="fr-FR" sz="1600" dirty="0">
                    <a:solidFill>
                      <a:srgbClr val="FF0000"/>
                    </a:solidFill>
                  </a:rPr>
                  <a:t>FAUX  pour les gros</a:t>
                </a:r>
              </a:p>
              <a:p>
                <a:endParaRPr lang="fr-FR" dirty="0"/>
              </a:p>
              <a:p>
                <a:r>
                  <a:rPr lang="fr-FR" sz="1400" dirty="0"/>
                  <a:t>Si on définit la densité </a:t>
                </a:r>
                <a:r>
                  <a:rPr lang="fr-FR" sz="1400" i="1" dirty="0">
                    <a:solidFill>
                      <a:srgbClr val="0070C0"/>
                    </a:solidFill>
                  </a:rPr>
                  <a:t>d</a:t>
                </a:r>
                <a:r>
                  <a:rPr lang="fr-FR" sz="1400" dirty="0"/>
                  <a:t> d’un trou noir (ce qui est discutable), par sa masse </a:t>
                </a:r>
                <a:r>
                  <a:rPr lang="fr-FR" sz="1400" i="1" dirty="0">
                    <a:solidFill>
                      <a:srgbClr val="0070C0"/>
                    </a:solidFill>
                  </a:rPr>
                  <a:t>M</a:t>
                </a:r>
                <a:r>
                  <a:rPr lang="fr-FR" sz="1400" i="1" dirty="0"/>
                  <a:t> </a:t>
                </a:r>
                <a:r>
                  <a:rPr lang="fr-FR" sz="1400" dirty="0"/>
                  <a:t>divisée par le volume de la sphère de rayon </a:t>
                </a:r>
                <a14:m>
                  <m:oMath xmlns:m="http://schemas.openxmlformats.org/officeDocument/2006/math">
                    <m:sSub>
                      <m:sSubPr>
                        <m:ctrlPr>
                          <a:rPr lang="fr-FR" sz="1400" i="1">
                            <a:solidFill>
                              <a:srgbClr val="0070C0"/>
                            </a:solidFill>
                            <a:latin typeface="Cambria Math" panose="02040503050406030204" pitchFamily="18" charset="0"/>
                          </a:rPr>
                        </m:ctrlPr>
                      </m:sSubPr>
                      <m:e>
                        <m:r>
                          <a:rPr lang="en-GB" sz="1400" i="1">
                            <a:solidFill>
                              <a:srgbClr val="0070C0"/>
                            </a:solidFill>
                            <a:latin typeface="Cambria Math" panose="02040503050406030204" pitchFamily="18" charset="0"/>
                          </a:rPr>
                          <m:t>𝑟</m:t>
                        </m:r>
                      </m:e>
                      <m:sub>
                        <m:r>
                          <a:rPr lang="en-GB" sz="1400" i="1">
                            <a:solidFill>
                              <a:srgbClr val="0070C0"/>
                            </a:solidFill>
                            <a:latin typeface="Cambria Math" panose="02040503050406030204" pitchFamily="18" charset="0"/>
                          </a:rPr>
                          <m:t>𝑆</m:t>
                        </m:r>
                      </m:sub>
                    </m:sSub>
                  </m:oMath>
                </a14:m>
                <a:endParaRPr lang="fr-FR" sz="1400" dirty="0">
                  <a:solidFill>
                    <a:srgbClr val="FF0000"/>
                  </a:solidFill>
                </a:endParaRPr>
              </a:p>
              <a:p>
                <a:pPr/>
                <a14:m>
                  <m:oMathPara xmlns:m="http://schemas.openxmlformats.org/officeDocument/2006/math">
                    <m:oMathParaPr>
                      <m:jc m:val="centerGroup"/>
                    </m:oMathParaPr>
                    <m:oMath xmlns:m="http://schemas.openxmlformats.org/officeDocument/2006/math">
                      <m:r>
                        <a:rPr lang="en-GB" sz="1400" i="1">
                          <a:solidFill>
                            <a:srgbClr val="FF0000"/>
                          </a:solidFill>
                          <a:latin typeface="Cambria Math" panose="02040503050406030204" pitchFamily="18" charset="0"/>
                        </a:rPr>
                        <m:t>𝑑</m:t>
                      </m:r>
                      <m:r>
                        <a:rPr lang="en-GB" sz="1400" i="1">
                          <a:solidFill>
                            <a:srgbClr val="FF0000"/>
                          </a:solidFill>
                          <a:latin typeface="Cambria Math" panose="02040503050406030204" pitchFamily="18" charset="0"/>
                        </a:rPr>
                        <m:t>=</m:t>
                      </m:r>
                      <m:f>
                        <m:fPr>
                          <m:ctrlPr>
                            <a:rPr lang="fr-FR" sz="1400" i="1">
                              <a:solidFill>
                                <a:srgbClr val="FF0000"/>
                              </a:solidFill>
                              <a:latin typeface="Cambria Math" panose="02040503050406030204" pitchFamily="18" charset="0"/>
                            </a:rPr>
                          </m:ctrlPr>
                        </m:fPr>
                        <m:num>
                          <m:r>
                            <a:rPr lang="en-GB" sz="1400" i="1">
                              <a:solidFill>
                                <a:srgbClr val="FF0000"/>
                              </a:solidFill>
                              <a:latin typeface="Cambria Math" panose="02040503050406030204" pitchFamily="18" charset="0"/>
                            </a:rPr>
                            <m:t>3</m:t>
                          </m:r>
                        </m:num>
                        <m:den>
                          <m:r>
                            <a:rPr lang="en-GB" sz="1400" i="1">
                              <a:solidFill>
                                <a:srgbClr val="FF0000"/>
                              </a:solidFill>
                              <a:latin typeface="Cambria Math" panose="02040503050406030204" pitchFamily="18" charset="0"/>
                            </a:rPr>
                            <m:t>8</m:t>
                          </m:r>
                          <m:r>
                            <a:rPr lang="en-GB" sz="1400" i="1">
                              <a:solidFill>
                                <a:srgbClr val="FF0000"/>
                              </a:solidFill>
                              <a:latin typeface="Cambria Math" panose="02040503050406030204" pitchFamily="18" charset="0"/>
                            </a:rPr>
                            <m:t>𝜋</m:t>
                          </m:r>
                          <m:r>
                            <a:rPr lang="en-GB" sz="1400" i="1">
                              <a:solidFill>
                                <a:srgbClr val="FF0000"/>
                              </a:solidFill>
                              <a:latin typeface="Cambria Math" panose="02040503050406030204" pitchFamily="18" charset="0"/>
                            </a:rPr>
                            <m:t>𝐺</m:t>
                          </m:r>
                        </m:den>
                      </m:f>
                      <m:sSup>
                        <m:sSupPr>
                          <m:ctrlPr>
                            <a:rPr lang="fr-FR" sz="1400" i="1">
                              <a:solidFill>
                                <a:srgbClr val="FF0000"/>
                              </a:solidFill>
                              <a:latin typeface="Cambria Math" panose="02040503050406030204" pitchFamily="18" charset="0"/>
                            </a:rPr>
                          </m:ctrlPr>
                        </m:sSupPr>
                        <m:e>
                          <m:d>
                            <m:dPr>
                              <m:ctrlPr>
                                <a:rPr lang="fr-FR" sz="1400" i="1">
                                  <a:solidFill>
                                    <a:srgbClr val="FF0000"/>
                                  </a:solidFill>
                                  <a:latin typeface="Cambria Math" panose="02040503050406030204" pitchFamily="18" charset="0"/>
                                </a:rPr>
                              </m:ctrlPr>
                            </m:dPr>
                            <m:e>
                              <m:r>
                                <a:rPr lang="en-GB" sz="1400" i="1">
                                  <a:solidFill>
                                    <a:srgbClr val="FF0000"/>
                                  </a:solidFill>
                                  <a:latin typeface="Cambria Math" panose="02040503050406030204" pitchFamily="18" charset="0"/>
                                </a:rPr>
                                <m:t> </m:t>
                              </m:r>
                              <m:f>
                                <m:fPr>
                                  <m:ctrlPr>
                                    <a:rPr lang="fr-FR" sz="1400" i="1">
                                      <a:solidFill>
                                        <a:srgbClr val="FF0000"/>
                                      </a:solidFill>
                                      <a:latin typeface="Cambria Math" panose="02040503050406030204" pitchFamily="18" charset="0"/>
                                    </a:rPr>
                                  </m:ctrlPr>
                                </m:fPr>
                                <m:num>
                                  <m:r>
                                    <a:rPr lang="en-GB" sz="1400" i="1">
                                      <a:solidFill>
                                        <a:srgbClr val="FF0000"/>
                                      </a:solidFill>
                                      <a:latin typeface="Cambria Math" panose="02040503050406030204" pitchFamily="18" charset="0"/>
                                    </a:rPr>
                                    <m:t>𝑐</m:t>
                                  </m:r>
                                </m:num>
                                <m:den>
                                  <m:sSub>
                                    <m:sSubPr>
                                      <m:ctrlPr>
                                        <a:rPr lang="fr-FR" sz="1400" i="1">
                                          <a:solidFill>
                                            <a:srgbClr val="FF0000"/>
                                          </a:solidFill>
                                          <a:latin typeface="Cambria Math" panose="02040503050406030204" pitchFamily="18" charset="0"/>
                                        </a:rPr>
                                      </m:ctrlPr>
                                    </m:sSubPr>
                                    <m:e>
                                      <m:r>
                                        <a:rPr lang="en-GB" sz="1400" i="1">
                                          <a:solidFill>
                                            <a:srgbClr val="FF0000"/>
                                          </a:solidFill>
                                          <a:latin typeface="Cambria Math" panose="02040503050406030204" pitchFamily="18" charset="0"/>
                                        </a:rPr>
                                        <m:t>𝑟</m:t>
                                      </m:r>
                                    </m:e>
                                    <m:sub>
                                      <m:r>
                                        <a:rPr lang="en-GB" sz="1400" i="1">
                                          <a:solidFill>
                                            <a:srgbClr val="FF0000"/>
                                          </a:solidFill>
                                          <a:latin typeface="Cambria Math" panose="02040503050406030204" pitchFamily="18" charset="0"/>
                                        </a:rPr>
                                        <m:t>𝑠</m:t>
                                      </m:r>
                                    </m:sub>
                                  </m:sSub>
                                </m:den>
                              </m:f>
                            </m:e>
                          </m:d>
                        </m:e>
                        <m:sup>
                          <m:r>
                            <a:rPr lang="en-GB" sz="1400" i="1">
                              <a:solidFill>
                                <a:srgbClr val="FF0000"/>
                              </a:solidFill>
                              <a:latin typeface="Cambria Math" panose="02040503050406030204" pitchFamily="18" charset="0"/>
                            </a:rPr>
                            <m:t>2</m:t>
                          </m:r>
                        </m:sup>
                      </m:sSup>
                    </m:oMath>
                  </m:oMathPara>
                </a14:m>
                <a:endParaRPr lang="fr-FR" sz="1400" dirty="0"/>
              </a:p>
              <a:p>
                <a:r>
                  <a:rPr lang="fr-FR" sz="1400" dirty="0">
                    <a:solidFill>
                      <a:srgbClr val="0070C0"/>
                    </a:solidFill>
                  </a:rPr>
                  <a:t>Elle décroit comme le carré du rayon (ou de la masse) du trou noir</a:t>
                </a:r>
              </a:p>
              <a:p>
                <a:r>
                  <a:rPr lang="fr-FR" sz="1400" dirty="0"/>
                  <a:t>Soit de l’ordre de 10</a:t>
                </a:r>
                <a:r>
                  <a:rPr lang="fr-FR" sz="1400" baseline="30000" dirty="0"/>
                  <a:t>12</a:t>
                </a:r>
                <a:r>
                  <a:rPr lang="fr-FR" sz="1400" dirty="0"/>
                  <a:t> kg/cm</a:t>
                </a:r>
                <a:r>
                  <a:rPr lang="fr-FR" sz="1400" baseline="30000" dirty="0"/>
                  <a:t>3</a:t>
                </a:r>
                <a:r>
                  <a:rPr lang="fr-FR" sz="1400" dirty="0"/>
                  <a:t> pour les trous noirs stellaires</a:t>
                </a:r>
              </a:p>
              <a:p>
                <a:endParaRPr lang="fr-FR" sz="1400" dirty="0"/>
              </a:p>
              <a:p>
                <a:r>
                  <a:rPr lang="fr-FR" sz="1400" dirty="0"/>
                  <a:t>Mais 3 kg/cm</a:t>
                </a:r>
                <a:r>
                  <a:rPr lang="fr-FR" sz="1400" baseline="30000" dirty="0"/>
                  <a:t>3</a:t>
                </a:r>
                <a:r>
                  <a:rPr lang="fr-FR" sz="1400" dirty="0"/>
                  <a:t> pour un trou noir galactique comme celui au centre de la Voie lactée; voire beaucoup moins pour les giga-trous noirs galactiques (densité de l’air ou de l’eau)</a:t>
                </a:r>
              </a:p>
            </p:txBody>
          </p:sp>
        </mc:Choice>
        <mc:Fallback xmlns="">
          <p:sp>
            <p:nvSpPr>
              <p:cNvPr id="18" name="ZoneTexte 17">
                <a:extLst>
                  <a:ext uri="{FF2B5EF4-FFF2-40B4-BE49-F238E27FC236}">
                    <a16:creationId xmlns:a16="http://schemas.microsoft.com/office/drawing/2014/main" id="{04CA06FC-778A-4012-A519-538F9DB31240}"/>
                  </a:ext>
                </a:extLst>
              </p:cNvPr>
              <p:cNvSpPr txBox="1">
                <a:spLocks noRot="1" noChangeAspect="1" noMove="1" noResize="1" noEditPoints="1" noAdjustHandles="1" noChangeArrowheads="1" noChangeShapeType="1" noTextEdit="1"/>
              </p:cNvSpPr>
              <p:nvPr/>
            </p:nvSpPr>
            <p:spPr>
              <a:xfrm>
                <a:off x="3242214" y="2105642"/>
                <a:ext cx="6394704" cy="3117392"/>
              </a:xfrm>
              <a:prstGeom prst="rect">
                <a:avLst/>
              </a:prstGeom>
              <a:blipFill>
                <a:blip r:embed="rId3"/>
                <a:stretch>
                  <a:fillRect l="-476" t="-389" b="-584"/>
                </a:stretch>
              </a:blipFill>
              <a:ln>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83CF2F7D-8965-4324-B558-04B26DB09407}"/>
                  </a:ext>
                </a:extLst>
              </p:cNvPr>
              <p:cNvSpPr txBox="1"/>
              <p:nvPr/>
            </p:nvSpPr>
            <p:spPr>
              <a:xfrm>
                <a:off x="3210210" y="980768"/>
                <a:ext cx="6330696" cy="1076577"/>
              </a:xfrm>
              <a:prstGeom prst="rect">
                <a:avLst/>
              </a:prstGeom>
              <a:noFill/>
            </p:spPr>
            <p:txBody>
              <a:bodyPr wrap="square" rtlCol="0">
                <a:spAutoFit/>
              </a:bodyPr>
              <a:lstStyle/>
              <a:p>
                <a:r>
                  <a:rPr lang="fr-FR" sz="1600" dirty="0">
                    <a:solidFill>
                      <a:srgbClr val="FF0000"/>
                    </a:solidFill>
                  </a:rPr>
                  <a:t>Rappel - </a:t>
                </a:r>
                <a:r>
                  <a:rPr lang="fr-FR" sz="1400" dirty="0"/>
                  <a:t>Le rayon de </a:t>
                </a:r>
                <a:r>
                  <a:rPr lang="fr-FR" sz="1400" dirty="0" err="1"/>
                  <a:t>Schwartzschild</a:t>
                </a:r>
                <a:r>
                  <a:rPr lang="fr-FR" sz="1400" dirty="0"/>
                  <a:t> d’un trou noir de masse M est :</a:t>
                </a:r>
              </a:p>
              <a:p>
                <a:pPr algn="ctr"/>
                <a:r>
                  <a:rPr lang="fr-FR" sz="1400" dirty="0"/>
                  <a:t> </a:t>
                </a:r>
                <a14:m>
                  <m:oMath xmlns:m="http://schemas.openxmlformats.org/officeDocument/2006/math">
                    <m:sSub>
                      <m:sSubPr>
                        <m:ctrlPr>
                          <a:rPr lang="fr-FR" sz="1400" i="1">
                            <a:latin typeface="Cambria Math" panose="02040503050406030204" pitchFamily="18" charset="0"/>
                          </a:rPr>
                        </m:ctrlPr>
                      </m:sSubPr>
                      <m:e>
                        <m:r>
                          <a:rPr lang="en-GB" sz="1400" i="1">
                            <a:latin typeface="Cambria Math" panose="02040503050406030204" pitchFamily="18" charset="0"/>
                          </a:rPr>
                          <m:t>𝑟</m:t>
                        </m:r>
                      </m:e>
                      <m:sub>
                        <m:r>
                          <a:rPr lang="en-GB" sz="1400" i="1">
                            <a:latin typeface="Cambria Math" panose="02040503050406030204" pitchFamily="18" charset="0"/>
                          </a:rPr>
                          <m:t>𝑆</m:t>
                        </m:r>
                      </m:sub>
                    </m:sSub>
                    <m:r>
                      <a:rPr lang="en-GB" sz="1400" i="1">
                        <a:latin typeface="Cambria Math" panose="02040503050406030204" pitchFamily="18" charset="0"/>
                      </a:rPr>
                      <m:t>=</m:t>
                    </m:r>
                    <m:f>
                      <m:fPr>
                        <m:ctrlPr>
                          <a:rPr lang="fr-FR" sz="1400" i="1">
                            <a:latin typeface="Cambria Math" panose="02040503050406030204" pitchFamily="18" charset="0"/>
                          </a:rPr>
                        </m:ctrlPr>
                      </m:fPr>
                      <m:num>
                        <m:r>
                          <a:rPr lang="en-GB" sz="1400" i="1">
                            <a:latin typeface="Cambria Math" panose="02040503050406030204" pitchFamily="18" charset="0"/>
                          </a:rPr>
                          <m:t>2</m:t>
                        </m:r>
                        <m:r>
                          <a:rPr lang="en-GB" sz="1400" i="1">
                            <a:latin typeface="Cambria Math" panose="02040503050406030204" pitchFamily="18" charset="0"/>
                          </a:rPr>
                          <m:t>𝐺𝑀</m:t>
                        </m:r>
                      </m:num>
                      <m:den>
                        <m:sSup>
                          <m:sSupPr>
                            <m:ctrlPr>
                              <a:rPr lang="fr-FR" sz="1400" i="1">
                                <a:latin typeface="Cambria Math" panose="02040503050406030204" pitchFamily="18" charset="0"/>
                              </a:rPr>
                            </m:ctrlPr>
                          </m:sSupPr>
                          <m:e>
                            <m:r>
                              <a:rPr lang="en-GB" sz="1400" i="1">
                                <a:latin typeface="Cambria Math" panose="02040503050406030204" pitchFamily="18" charset="0"/>
                              </a:rPr>
                              <m:t>𝑐</m:t>
                            </m:r>
                          </m:e>
                          <m:sup>
                            <m:r>
                              <a:rPr lang="en-GB" sz="1400" i="1">
                                <a:latin typeface="Cambria Math" panose="02040503050406030204" pitchFamily="18" charset="0"/>
                              </a:rPr>
                              <m:t>2</m:t>
                            </m:r>
                          </m:sup>
                        </m:sSup>
                      </m:den>
                    </m:f>
                  </m:oMath>
                </a14:m>
                <a:endParaRPr lang="fr-FR" sz="1400" dirty="0"/>
              </a:p>
              <a:p>
                <a:r>
                  <a:rPr lang="fr-FR" sz="1400" i="1" dirty="0"/>
                  <a:t>G </a:t>
                </a:r>
                <a:r>
                  <a:rPr lang="fr-FR" sz="1400" dirty="0"/>
                  <a:t>est la constante de gravitation : approx. </a:t>
                </a:r>
                <a:r>
                  <a:rPr lang="fr-FR" sz="1400" dirty="0">
                    <a:solidFill>
                      <a:srgbClr val="0070C0"/>
                    </a:solidFill>
                  </a:rPr>
                  <a:t>6,7 10</a:t>
                </a:r>
                <a:r>
                  <a:rPr lang="fr-FR" sz="1400" baseline="30000" dirty="0">
                    <a:solidFill>
                      <a:srgbClr val="0070C0"/>
                    </a:solidFill>
                  </a:rPr>
                  <a:t>-11</a:t>
                </a:r>
                <a:r>
                  <a:rPr lang="fr-FR" sz="1400" dirty="0">
                    <a:solidFill>
                      <a:srgbClr val="0070C0"/>
                    </a:solidFill>
                  </a:rPr>
                  <a:t>en </a:t>
                </a:r>
                <a:r>
                  <a:rPr lang="fr-FR" sz="1400" dirty="0"/>
                  <a:t>unités standards</a:t>
                </a:r>
              </a:p>
              <a:p>
                <a:r>
                  <a:rPr lang="fr-FR" sz="1400" dirty="0"/>
                  <a:t>C la vitesse de la lumière : approx  </a:t>
                </a:r>
                <a:r>
                  <a:rPr lang="fr-FR" sz="1400" dirty="0">
                    <a:solidFill>
                      <a:srgbClr val="0070C0"/>
                    </a:solidFill>
                  </a:rPr>
                  <a:t>3 10</a:t>
                </a:r>
                <a:r>
                  <a:rPr lang="fr-FR" sz="1400" baseline="30000" dirty="0">
                    <a:solidFill>
                      <a:srgbClr val="0070C0"/>
                    </a:solidFill>
                  </a:rPr>
                  <a:t>11</a:t>
                </a:r>
                <a:r>
                  <a:rPr lang="fr-FR" sz="1400" dirty="0">
                    <a:solidFill>
                      <a:srgbClr val="0070C0"/>
                    </a:solidFill>
                  </a:rPr>
                  <a:t>  m/s</a:t>
                </a:r>
              </a:p>
            </p:txBody>
          </p:sp>
        </mc:Choice>
        <mc:Fallback xmlns="">
          <p:sp>
            <p:nvSpPr>
              <p:cNvPr id="15" name="ZoneTexte 14">
                <a:extLst>
                  <a:ext uri="{FF2B5EF4-FFF2-40B4-BE49-F238E27FC236}">
                    <a16:creationId xmlns:a16="http://schemas.microsoft.com/office/drawing/2014/main" id="{83CF2F7D-8965-4324-B558-04B26DB09407}"/>
                  </a:ext>
                </a:extLst>
              </p:cNvPr>
              <p:cNvSpPr txBox="1">
                <a:spLocks noRot="1" noChangeAspect="1" noMove="1" noResize="1" noEditPoints="1" noAdjustHandles="1" noChangeArrowheads="1" noChangeShapeType="1" noTextEdit="1"/>
              </p:cNvSpPr>
              <p:nvPr/>
            </p:nvSpPr>
            <p:spPr>
              <a:xfrm>
                <a:off x="3210210" y="980768"/>
                <a:ext cx="6330696" cy="1076577"/>
              </a:xfrm>
              <a:prstGeom prst="rect">
                <a:avLst/>
              </a:prstGeom>
              <a:blipFill>
                <a:blip r:embed="rId4"/>
                <a:stretch>
                  <a:fillRect l="-578" t="-1705" b="-4545"/>
                </a:stretch>
              </a:blipFill>
            </p:spPr>
            <p:txBody>
              <a:bodyPr/>
              <a:lstStyle/>
              <a:p>
                <a:r>
                  <a:rPr lang="fr-FR">
                    <a:noFill/>
                  </a:rPr>
                  <a:t> </a:t>
                </a:r>
              </a:p>
            </p:txBody>
          </p:sp>
        </mc:Fallback>
      </mc:AlternateContent>
      <p:sp>
        <p:nvSpPr>
          <p:cNvPr id="10" name="ZoneTexte 9">
            <a:extLst>
              <a:ext uri="{FF2B5EF4-FFF2-40B4-BE49-F238E27FC236}">
                <a16:creationId xmlns:a16="http://schemas.microsoft.com/office/drawing/2014/main" id="{F7DB06CD-D897-46DB-B7F8-599F4DDC1CAB}"/>
              </a:ext>
            </a:extLst>
          </p:cNvPr>
          <p:cNvSpPr txBox="1"/>
          <p:nvPr/>
        </p:nvSpPr>
        <p:spPr>
          <a:xfrm>
            <a:off x="4924426" y="428625"/>
            <a:ext cx="5138355" cy="369332"/>
          </a:xfrm>
          <a:prstGeom prst="rect">
            <a:avLst/>
          </a:prstGeom>
          <a:noFill/>
        </p:spPr>
        <p:txBody>
          <a:bodyPr wrap="square" rtlCol="0">
            <a:spAutoFit/>
          </a:bodyPr>
          <a:lstStyle/>
          <a:p>
            <a:r>
              <a:rPr lang="fr-FR" dirty="0">
                <a:solidFill>
                  <a:srgbClr val="FF0000"/>
                </a:solidFill>
              </a:rPr>
              <a:t>Le quizz des trous noirs (1)</a:t>
            </a:r>
            <a:endParaRPr lang="en-GB" dirty="0">
              <a:solidFill>
                <a:srgbClr val="FF0000"/>
              </a:solidFill>
            </a:endParaRPr>
          </a:p>
        </p:txBody>
      </p:sp>
      <p:sp>
        <p:nvSpPr>
          <p:cNvPr id="3" name="Espace réservé du pied de page 2">
            <a:extLst>
              <a:ext uri="{FF2B5EF4-FFF2-40B4-BE49-F238E27FC236}">
                <a16:creationId xmlns:a16="http://schemas.microsoft.com/office/drawing/2014/main" id="{87B83A8E-93C4-080D-EFD9-A72E14571B86}"/>
              </a:ext>
            </a:extLst>
          </p:cNvPr>
          <p:cNvSpPr>
            <a:spLocks noGrp="1"/>
          </p:cNvSpPr>
          <p:nvPr>
            <p:ph type="ftr" sz="quarter" idx="11"/>
          </p:nvPr>
        </p:nvSpPr>
        <p:spPr/>
        <p:txBody>
          <a:bodyPr/>
          <a:lstStyle/>
          <a:p>
            <a:r>
              <a:rPr lang="fr-FR"/>
              <a:t>Comprendre le monde ... les deux infinis                    </a:t>
            </a:r>
            <a:endParaRPr lang="en-GB" dirty="0"/>
          </a:p>
        </p:txBody>
      </p:sp>
    </p:spTree>
    <p:extLst>
      <p:ext uri="{BB962C8B-B14F-4D97-AF65-F5344CB8AC3E}">
        <p14:creationId xmlns:p14="http://schemas.microsoft.com/office/powerpoint/2010/main" val="6088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46</a:t>
            </a:fld>
            <a:endParaRPr lang="en-GB" dirty="0"/>
          </a:p>
        </p:txBody>
      </p:sp>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4200144"/>
            <a:ext cx="304800" cy="304800"/>
          </a:xfrm>
          <a:prstGeom prst="rect">
            <a:avLst/>
          </a:prstGeom>
        </p:spPr>
      </p:pic>
      <p:sp>
        <p:nvSpPr>
          <p:cNvPr id="9" name="Rectangle 2">
            <a:extLst>
              <a:ext uri="{FF2B5EF4-FFF2-40B4-BE49-F238E27FC236}">
                <a16:creationId xmlns:a16="http://schemas.microsoft.com/office/drawing/2014/main" id="{C4329DD3-198F-4E05-A158-5AECB31E6515}"/>
              </a:ext>
            </a:extLst>
          </p:cNvPr>
          <p:cNvSpPr>
            <a:spLocks noChangeArrowheads="1"/>
          </p:cNvSpPr>
          <p:nvPr/>
        </p:nvSpPr>
        <p:spPr bwMode="auto">
          <a:xfrm>
            <a:off x="1524001" y="-123110"/>
            <a:ext cx="8258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a:solidFill>
                  <a:srgbClr val="222222"/>
                </a:solidFill>
                <a:cs typeface="Arial" panose="020B0604020202020204" pitchFamily="34" charset="0"/>
              </a:rPr>
              <a:t>−273,15 </a:t>
            </a:r>
            <a:r>
              <a:rPr lang="fr-FR" altLang="fr-FR" sz="600"/>
              <a:t>°C</a:t>
            </a:r>
            <a:r>
              <a:rPr lang="fr-FR" altLang="fr-FR" sz="1000">
                <a:solidFill>
                  <a:srgbClr val="222222"/>
                </a:solidFill>
                <a:cs typeface="Arial" panose="020B0604020202020204" pitchFamily="34" charset="0"/>
              </a:rPr>
              <a:t> </a:t>
            </a:r>
            <a:r>
              <a:rPr lang="fr-FR" altLang="fr-FR" sz="600"/>
              <a:t> </a:t>
            </a:r>
            <a:endParaRPr lang="fr-FR" altLang="fr-F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D7A1629E-0675-4742-B891-1D4D78F6D787}"/>
                  </a:ext>
                </a:extLst>
              </p:cNvPr>
              <p:cNvSpPr txBox="1"/>
              <p:nvPr/>
            </p:nvSpPr>
            <p:spPr>
              <a:xfrm>
                <a:off x="3343747" y="1152909"/>
                <a:ext cx="6719033" cy="4740593"/>
              </a:xfrm>
              <a:prstGeom prst="rect">
                <a:avLst/>
              </a:prstGeom>
              <a:noFill/>
              <a:ln>
                <a:solidFill>
                  <a:srgbClr val="FF0000"/>
                </a:solidFill>
              </a:ln>
            </p:spPr>
            <p:txBody>
              <a:bodyPr wrap="square" rtlCol="0">
                <a:spAutoFit/>
              </a:bodyPr>
              <a:lstStyle/>
              <a:p>
                <a:r>
                  <a:rPr lang="fr-FR" sz="1600" b="1" dirty="0">
                    <a:solidFill>
                      <a:srgbClr val="0070C0"/>
                    </a:solidFill>
                  </a:rPr>
                  <a:t>L’attraction (gravitationnelle) d’un trou noir est énorme  </a:t>
                </a:r>
              </a:p>
              <a:p>
                <a:endParaRPr lang="fr-FR" sz="1600" dirty="0">
                  <a:solidFill>
                    <a:srgbClr val="00B050"/>
                  </a:solidFill>
                </a:endParaRPr>
              </a:p>
              <a:p>
                <a:r>
                  <a:rPr lang="fr-FR" sz="1600" dirty="0">
                    <a:solidFill>
                      <a:srgbClr val="00B050"/>
                    </a:solidFill>
                  </a:rPr>
                  <a:t>VRAI/FAUX</a:t>
                </a:r>
              </a:p>
              <a:p>
                <a:r>
                  <a:rPr lang="fr-FR" sz="1600" dirty="0"/>
                  <a:t>Les lois de la pesanteur s’appliquent comme pour tout corps ayant une masse. </a:t>
                </a:r>
              </a:p>
              <a:p>
                <a:r>
                  <a:rPr lang="fr-FR" sz="1600" dirty="0"/>
                  <a:t>A la limite de Schwarzschild, la pesanteur (petit g, telle que P=mg) est :</a:t>
                </a:r>
              </a:p>
              <a:p>
                <a:pPr/>
                <a14:m>
                  <m:oMathPara xmlns:m="http://schemas.openxmlformats.org/officeDocument/2006/math">
                    <m:oMathParaPr>
                      <m:jc m:val="centerGroup"/>
                    </m:oMathParaPr>
                    <m:oMath xmlns:m="http://schemas.openxmlformats.org/officeDocument/2006/math">
                      <m:r>
                        <a:rPr lang="en-GB" sz="1600" i="1">
                          <a:solidFill>
                            <a:srgbClr val="FF0000"/>
                          </a:solidFill>
                          <a:latin typeface="Cambria Math" panose="02040503050406030204" pitchFamily="18" charset="0"/>
                        </a:rPr>
                        <m:t>𝑔</m:t>
                      </m:r>
                      <m:r>
                        <a:rPr lang="en-GB" sz="1600" i="1">
                          <a:solidFill>
                            <a:srgbClr val="FF0000"/>
                          </a:solidFill>
                          <a:latin typeface="Cambria Math" panose="02040503050406030204" pitchFamily="18" charset="0"/>
                        </a:rPr>
                        <m:t>=</m:t>
                      </m:r>
                      <m:f>
                        <m:fPr>
                          <m:ctrlPr>
                            <a:rPr lang="fr-FR" sz="1600" i="1">
                              <a:solidFill>
                                <a:srgbClr val="FF0000"/>
                              </a:solidFill>
                              <a:latin typeface="Cambria Math" panose="02040503050406030204" pitchFamily="18" charset="0"/>
                            </a:rPr>
                          </m:ctrlPr>
                        </m:fPr>
                        <m:num>
                          <m:sSup>
                            <m:sSupPr>
                              <m:ctrlPr>
                                <a:rPr lang="fr-FR" sz="1600" i="1">
                                  <a:solidFill>
                                    <a:srgbClr val="FF0000"/>
                                  </a:solidFill>
                                  <a:latin typeface="Cambria Math" panose="02040503050406030204" pitchFamily="18" charset="0"/>
                                </a:rPr>
                              </m:ctrlPr>
                            </m:sSupPr>
                            <m:e>
                              <m:r>
                                <a:rPr lang="en-GB" sz="1600" i="1">
                                  <a:solidFill>
                                    <a:srgbClr val="FF0000"/>
                                  </a:solidFill>
                                  <a:latin typeface="Cambria Math" panose="02040503050406030204" pitchFamily="18" charset="0"/>
                                </a:rPr>
                                <m:t>𝑐</m:t>
                              </m:r>
                            </m:e>
                            <m:sup>
                              <m:r>
                                <a:rPr lang="en-GB" sz="1600" i="1">
                                  <a:solidFill>
                                    <a:srgbClr val="FF0000"/>
                                  </a:solidFill>
                                  <a:latin typeface="Cambria Math" panose="02040503050406030204" pitchFamily="18" charset="0"/>
                                </a:rPr>
                                <m:t>2</m:t>
                              </m:r>
                            </m:sup>
                          </m:sSup>
                        </m:num>
                        <m:den>
                          <m:r>
                            <a:rPr lang="en-GB" sz="1600" i="1">
                              <a:solidFill>
                                <a:srgbClr val="FF0000"/>
                              </a:solidFill>
                              <a:latin typeface="Cambria Math" panose="02040503050406030204" pitchFamily="18" charset="0"/>
                            </a:rPr>
                            <m:t>2 </m:t>
                          </m:r>
                          <m:sSub>
                            <m:sSubPr>
                              <m:ctrlPr>
                                <a:rPr lang="fr-FR"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𝑟</m:t>
                              </m:r>
                            </m:e>
                            <m:sub>
                              <m:r>
                                <a:rPr lang="en-GB" sz="1600" i="1">
                                  <a:solidFill>
                                    <a:srgbClr val="FF0000"/>
                                  </a:solidFill>
                                  <a:latin typeface="Cambria Math" panose="02040503050406030204" pitchFamily="18" charset="0"/>
                                </a:rPr>
                                <m:t>𝑠</m:t>
                              </m:r>
                            </m:sub>
                          </m:sSub>
                        </m:den>
                      </m:f>
                    </m:oMath>
                  </m:oMathPara>
                </a14:m>
                <a:endParaRPr lang="fr-FR" sz="1600" dirty="0"/>
              </a:p>
              <a:p>
                <a:r>
                  <a:rPr lang="fr-FR" sz="1600" dirty="0"/>
                  <a:t>Pour un trou noir de la taille du rayon  l’orbite de Jupiter (7,8 10 </a:t>
                </a:r>
                <a:r>
                  <a:rPr lang="fr-FR" sz="1600" baseline="30000" dirty="0"/>
                  <a:t>11</a:t>
                </a:r>
                <a:r>
                  <a:rPr lang="fr-FR" sz="1600" dirty="0"/>
                  <a:t> km, on obtient </a:t>
                </a:r>
                <a:r>
                  <a:rPr lang="fr-FR" sz="1600" i="1" dirty="0"/>
                  <a:t>g ≈ 6 10</a:t>
                </a:r>
                <a:r>
                  <a:rPr lang="fr-FR" sz="1600" i="1" baseline="30000" dirty="0"/>
                  <a:t>4</a:t>
                </a:r>
                <a:r>
                  <a:rPr lang="fr-FR" sz="1600" i="1" dirty="0"/>
                  <a:t> m/s² </a:t>
                </a:r>
                <a:r>
                  <a:rPr lang="fr-FR" sz="1600" dirty="0"/>
                  <a:t>, soit 6 000 fois la pesanteur terrestre.</a:t>
                </a:r>
              </a:p>
              <a:p>
                <a:r>
                  <a:rPr lang="fr-FR" sz="1600" dirty="0"/>
                  <a:t>Pour un trou noir de la taille du soleil (7 10 </a:t>
                </a:r>
                <a:r>
                  <a:rPr lang="fr-FR" sz="1600" baseline="30000" dirty="0"/>
                  <a:t>8</a:t>
                </a:r>
                <a:r>
                  <a:rPr lang="fr-FR" sz="1600" dirty="0"/>
                  <a:t> km, on obtient </a:t>
                </a:r>
                <a:r>
                  <a:rPr lang="fr-FR" sz="1600" i="1" dirty="0"/>
                  <a:t>g ≈ 6 10</a:t>
                </a:r>
                <a:r>
                  <a:rPr lang="fr-FR" sz="1600" i="1" baseline="30000" dirty="0"/>
                  <a:t>7</a:t>
                </a:r>
                <a:r>
                  <a:rPr lang="fr-FR" sz="1600" i="1" dirty="0"/>
                  <a:t> m/s² </a:t>
                </a:r>
                <a:r>
                  <a:rPr lang="fr-FR" sz="1600" dirty="0"/>
                  <a:t>, soit 6 000 000 fois la pesanteur terrestre.</a:t>
                </a:r>
              </a:p>
              <a:p>
                <a:endParaRPr lang="fr-FR" sz="1600" dirty="0"/>
              </a:p>
              <a:p>
                <a:r>
                  <a:rPr lang="fr-FR" sz="1600" dirty="0"/>
                  <a:t>Mais ce qui compte est la variation de la pesanteur (le gradient)  </a:t>
                </a:r>
                <a14:m>
                  <m:oMath xmlns:m="http://schemas.openxmlformats.org/officeDocument/2006/math">
                    <m:r>
                      <m:rPr>
                        <m:sty m:val="p"/>
                      </m:rPr>
                      <a:rPr lang="fr-FR" sz="1600" i="1">
                        <a:solidFill>
                          <a:srgbClr val="FF0000"/>
                        </a:solidFill>
                        <a:latin typeface="Cambria Math" panose="02040503050406030204" pitchFamily="18" charset="0"/>
                        <a:ea typeface="Cambria Math" panose="02040503050406030204" pitchFamily="18" charset="0"/>
                      </a:rPr>
                      <m:t>∇</m:t>
                    </m:r>
                    <m:r>
                      <a:rPr lang="fr-FR" sz="1600" i="1">
                        <a:solidFill>
                          <a:srgbClr val="FF0000"/>
                        </a:solidFill>
                        <a:latin typeface="Cambria Math" panose="02040503050406030204" pitchFamily="18" charset="0"/>
                        <a:ea typeface="Cambria Math" panose="02040503050406030204" pitchFamily="18" charset="0"/>
                      </a:rPr>
                      <m:t>𝑔</m:t>
                    </m:r>
                    <m:r>
                      <a:rPr lang="fr-FR" sz="1600" i="1">
                        <a:solidFill>
                          <a:srgbClr val="FF0000"/>
                        </a:solidFill>
                        <a:latin typeface="Cambria Math" panose="02040503050406030204" pitchFamily="18" charset="0"/>
                        <a:ea typeface="Cambria Math" panose="02040503050406030204" pitchFamily="18" charset="0"/>
                      </a:rPr>
                      <m:t>=−</m:t>
                    </m:r>
                    <m:f>
                      <m:fPr>
                        <m:ctrlPr>
                          <a:rPr lang="fr-FR" sz="1600" i="1">
                            <a:solidFill>
                              <a:srgbClr val="FF0000"/>
                            </a:solidFill>
                            <a:latin typeface="Cambria Math" panose="02040503050406030204" pitchFamily="18" charset="0"/>
                          </a:rPr>
                        </m:ctrlPr>
                      </m:fPr>
                      <m:num>
                        <m:sSup>
                          <m:sSupPr>
                            <m:ctrlPr>
                              <a:rPr lang="fr-FR" sz="1600" i="1">
                                <a:solidFill>
                                  <a:srgbClr val="FF0000"/>
                                </a:solidFill>
                                <a:latin typeface="Cambria Math" panose="02040503050406030204" pitchFamily="18" charset="0"/>
                              </a:rPr>
                            </m:ctrlPr>
                          </m:sSupPr>
                          <m:e>
                            <m:r>
                              <a:rPr lang="en-GB" sz="1600" i="1">
                                <a:solidFill>
                                  <a:srgbClr val="FF0000"/>
                                </a:solidFill>
                                <a:latin typeface="Cambria Math" panose="02040503050406030204" pitchFamily="18" charset="0"/>
                              </a:rPr>
                              <m:t>𝑐</m:t>
                            </m:r>
                          </m:e>
                          <m:sup>
                            <m:r>
                              <a:rPr lang="en-GB" sz="1600" i="1">
                                <a:solidFill>
                                  <a:srgbClr val="FF0000"/>
                                </a:solidFill>
                                <a:latin typeface="Cambria Math" panose="02040503050406030204" pitchFamily="18" charset="0"/>
                              </a:rPr>
                              <m:t>2</m:t>
                            </m:r>
                          </m:sup>
                        </m:sSup>
                      </m:num>
                      <m:den>
                        <m:r>
                          <a:rPr lang="en-GB" sz="1600" i="1">
                            <a:solidFill>
                              <a:srgbClr val="FF0000"/>
                            </a:solidFill>
                            <a:latin typeface="Cambria Math" panose="02040503050406030204" pitchFamily="18" charset="0"/>
                          </a:rPr>
                          <m:t>2 </m:t>
                        </m:r>
                        <m:sSubSup>
                          <m:sSubSupPr>
                            <m:ctrlPr>
                              <a:rPr lang="fr-FR" sz="1600" i="1">
                                <a:solidFill>
                                  <a:srgbClr val="FF0000"/>
                                </a:solidFill>
                                <a:latin typeface="Cambria Math" panose="02040503050406030204" pitchFamily="18" charset="0"/>
                              </a:rPr>
                            </m:ctrlPr>
                          </m:sSubSupPr>
                          <m:e>
                            <m:r>
                              <a:rPr lang="en-GB" sz="1600" i="1">
                                <a:solidFill>
                                  <a:srgbClr val="FF0000"/>
                                </a:solidFill>
                                <a:latin typeface="Cambria Math" panose="02040503050406030204" pitchFamily="18" charset="0"/>
                              </a:rPr>
                              <m:t>𝑟</m:t>
                            </m:r>
                          </m:e>
                          <m:sub>
                            <m:r>
                              <a:rPr lang="en-GB" sz="1600" i="1">
                                <a:solidFill>
                                  <a:srgbClr val="FF0000"/>
                                </a:solidFill>
                                <a:latin typeface="Cambria Math" panose="02040503050406030204" pitchFamily="18" charset="0"/>
                              </a:rPr>
                              <m:t>𝑠</m:t>
                            </m:r>
                          </m:sub>
                          <m:sup>
                            <m:r>
                              <a:rPr lang="fr-FR" sz="1600" i="1">
                                <a:solidFill>
                                  <a:srgbClr val="FF0000"/>
                                </a:solidFill>
                                <a:latin typeface="Cambria Math" panose="02040503050406030204" pitchFamily="18" charset="0"/>
                              </a:rPr>
                              <m:t>2</m:t>
                            </m:r>
                          </m:sup>
                        </m:sSubSup>
                      </m:den>
                    </m:f>
                  </m:oMath>
                </a14:m>
                <a:r>
                  <a:rPr lang="fr-FR" sz="1600" dirty="0"/>
                  <a:t>, qui est à l’origine de la désagrégation de la matière proche du trou noir (différence de gravitation entre les extrémités du corps en approche)</a:t>
                </a:r>
              </a:p>
            </p:txBody>
          </p:sp>
        </mc:Choice>
        <mc:Fallback xmlns="">
          <p:sp>
            <p:nvSpPr>
              <p:cNvPr id="19" name="ZoneTexte 18">
                <a:extLst>
                  <a:ext uri="{FF2B5EF4-FFF2-40B4-BE49-F238E27FC236}">
                    <a16:creationId xmlns:a16="http://schemas.microsoft.com/office/drawing/2014/main" id="{D7A1629E-0675-4742-B891-1D4D78F6D787}"/>
                  </a:ext>
                </a:extLst>
              </p:cNvPr>
              <p:cNvSpPr txBox="1">
                <a:spLocks noRot="1" noChangeAspect="1" noMove="1" noResize="1" noEditPoints="1" noAdjustHandles="1" noChangeArrowheads="1" noChangeShapeType="1" noTextEdit="1"/>
              </p:cNvSpPr>
              <p:nvPr/>
            </p:nvSpPr>
            <p:spPr>
              <a:xfrm>
                <a:off x="3343747" y="1152909"/>
                <a:ext cx="6719033" cy="4740593"/>
              </a:xfrm>
              <a:prstGeom prst="rect">
                <a:avLst/>
              </a:prstGeom>
              <a:blipFill>
                <a:blip r:embed="rId5"/>
                <a:stretch>
                  <a:fillRect l="-453" t="-256" r="-634" b="-513"/>
                </a:stretch>
              </a:blipFill>
              <a:ln>
                <a:solidFill>
                  <a:srgbClr val="FF0000"/>
                </a:solidFill>
              </a:ln>
            </p:spPr>
            <p:txBody>
              <a:bodyPr/>
              <a:lstStyle/>
              <a:p>
                <a:r>
                  <a:rPr lang="fr-FR">
                    <a:noFill/>
                  </a:rPr>
                  <a:t> </a:t>
                </a:r>
              </a:p>
            </p:txBody>
          </p:sp>
        </mc:Fallback>
      </mc:AlternateContent>
      <p:sp>
        <p:nvSpPr>
          <p:cNvPr id="10" name="ZoneTexte 9">
            <a:extLst>
              <a:ext uri="{FF2B5EF4-FFF2-40B4-BE49-F238E27FC236}">
                <a16:creationId xmlns:a16="http://schemas.microsoft.com/office/drawing/2014/main" id="{8AFABB5B-20AC-46FD-BE73-4C22E0F3F952}"/>
              </a:ext>
            </a:extLst>
          </p:cNvPr>
          <p:cNvSpPr txBox="1"/>
          <p:nvPr/>
        </p:nvSpPr>
        <p:spPr>
          <a:xfrm>
            <a:off x="4924426" y="428625"/>
            <a:ext cx="5138355" cy="369332"/>
          </a:xfrm>
          <a:prstGeom prst="rect">
            <a:avLst/>
          </a:prstGeom>
          <a:noFill/>
        </p:spPr>
        <p:txBody>
          <a:bodyPr wrap="square" rtlCol="0">
            <a:spAutoFit/>
          </a:bodyPr>
          <a:lstStyle/>
          <a:p>
            <a:r>
              <a:rPr lang="fr-FR" dirty="0">
                <a:solidFill>
                  <a:srgbClr val="FF0000"/>
                </a:solidFill>
              </a:rPr>
              <a:t>Le quizz des trous noirs (2)</a:t>
            </a:r>
            <a:endParaRPr lang="en-GB" dirty="0">
              <a:solidFill>
                <a:srgbClr val="FF0000"/>
              </a:solidFill>
            </a:endParaRPr>
          </a:p>
        </p:txBody>
      </p:sp>
    </p:spTree>
    <p:extLst>
      <p:ext uri="{BB962C8B-B14F-4D97-AF65-F5344CB8AC3E}">
        <p14:creationId xmlns:p14="http://schemas.microsoft.com/office/powerpoint/2010/main" val="1432442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47</a:t>
            </a:fld>
            <a:endParaRPr lang="en-GB" dirty="0"/>
          </a:p>
        </p:txBody>
      </p:sp>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4200144"/>
            <a:ext cx="304800" cy="304800"/>
          </a:xfrm>
          <a:prstGeom prst="rect">
            <a:avLst/>
          </a:prstGeom>
        </p:spPr>
      </p:pic>
      <p:sp>
        <p:nvSpPr>
          <p:cNvPr id="9" name="Rectangle 2">
            <a:extLst>
              <a:ext uri="{FF2B5EF4-FFF2-40B4-BE49-F238E27FC236}">
                <a16:creationId xmlns:a16="http://schemas.microsoft.com/office/drawing/2014/main" id="{C4329DD3-198F-4E05-A158-5AECB31E6515}"/>
              </a:ext>
            </a:extLst>
          </p:cNvPr>
          <p:cNvSpPr>
            <a:spLocks noChangeArrowheads="1"/>
          </p:cNvSpPr>
          <p:nvPr/>
        </p:nvSpPr>
        <p:spPr bwMode="auto">
          <a:xfrm>
            <a:off x="1524001" y="-123110"/>
            <a:ext cx="8258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a:solidFill>
                  <a:srgbClr val="222222"/>
                </a:solidFill>
                <a:cs typeface="Arial" panose="020B0604020202020204" pitchFamily="34" charset="0"/>
              </a:rPr>
              <a:t>−273,15 </a:t>
            </a:r>
            <a:r>
              <a:rPr lang="fr-FR" altLang="fr-FR" sz="600"/>
              <a:t>°C</a:t>
            </a:r>
            <a:r>
              <a:rPr lang="fr-FR" altLang="fr-FR" sz="1000">
                <a:solidFill>
                  <a:srgbClr val="222222"/>
                </a:solidFill>
                <a:cs typeface="Arial" panose="020B0604020202020204" pitchFamily="34" charset="0"/>
              </a:rPr>
              <a:t> </a:t>
            </a:r>
            <a:r>
              <a:rPr lang="fr-FR" altLang="fr-FR" sz="600"/>
              <a:t> </a:t>
            </a:r>
            <a:endParaRPr lang="fr-FR" altLang="fr-F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D7A1629E-0675-4742-B891-1D4D78F6D787}"/>
                  </a:ext>
                </a:extLst>
              </p:cNvPr>
              <p:cNvSpPr txBox="1"/>
              <p:nvPr/>
            </p:nvSpPr>
            <p:spPr>
              <a:xfrm>
                <a:off x="3466415" y="1152908"/>
                <a:ext cx="6330696" cy="3805272"/>
              </a:xfrm>
              <a:prstGeom prst="rect">
                <a:avLst/>
              </a:prstGeom>
              <a:noFill/>
              <a:ln>
                <a:solidFill>
                  <a:srgbClr val="FF0000"/>
                </a:solidFill>
              </a:ln>
            </p:spPr>
            <p:txBody>
              <a:bodyPr wrap="square" rtlCol="0">
                <a:spAutoFit/>
              </a:bodyPr>
              <a:lstStyle/>
              <a:p>
                <a:r>
                  <a:rPr lang="fr-FR" sz="1600" b="1" dirty="0">
                    <a:solidFill>
                      <a:srgbClr val="0070C0"/>
                    </a:solidFill>
                  </a:rPr>
                  <a:t>La vitesse de libération (nécessaire pour échapper à l’attraction) d’un trou noir est infinie</a:t>
                </a:r>
              </a:p>
              <a:p>
                <a:endParaRPr lang="fr-FR" sz="1600" dirty="0">
                  <a:solidFill>
                    <a:srgbClr val="FF0000"/>
                  </a:solidFill>
                </a:endParaRPr>
              </a:p>
              <a:p>
                <a:r>
                  <a:rPr lang="fr-FR" sz="1600" dirty="0">
                    <a:solidFill>
                      <a:srgbClr val="FF0000"/>
                    </a:solidFill>
                  </a:rPr>
                  <a:t>Faux (ou presque)</a:t>
                </a:r>
              </a:p>
              <a:p>
                <a:r>
                  <a:rPr lang="fr-FR" sz="1600" dirty="0"/>
                  <a:t>La vitesse de libération (vitesse à donner à un projectile pour qu’il ne retombe pas, qu’il échappe à l’attraction d’un corps de masse </a:t>
                </a:r>
                <a:r>
                  <a:rPr lang="fr-FR" sz="1600" i="1" dirty="0">
                    <a:solidFill>
                      <a:srgbClr val="FF0000"/>
                    </a:solidFill>
                  </a:rPr>
                  <a:t>M </a:t>
                </a:r>
                <a:r>
                  <a:rPr lang="fr-FR" sz="1600" dirty="0"/>
                  <a:t>et de rayon </a:t>
                </a:r>
                <a:r>
                  <a:rPr lang="fr-FR" sz="1600" i="1" dirty="0">
                    <a:solidFill>
                      <a:srgbClr val="FF0000"/>
                    </a:solidFill>
                  </a:rPr>
                  <a:t>r </a:t>
                </a:r>
                <a:r>
                  <a:rPr lang="fr-FR" sz="1600" dirty="0"/>
                  <a:t>) est connue depuis Newton</a:t>
                </a:r>
              </a:p>
              <a:p>
                <a:pPr/>
                <a14:m>
                  <m:oMathPara xmlns:m="http://schemas.openxmlformats.org/officeDocument/2006/math">
                    <m:oMathParaPr>
                      <m:jc m:val="centerGroup"/>
                    </m:oMathParaPr>
                    <m:oMath xmlns:m="http://schemas.openxmlformats.org/officeDocument/2006/math">
                      <m:sSub>
                        <m:sSubPr>
                          <m:ctrlPr>
                            <a:rPr lang="fr-FR"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𝑣</m:t>
                          </m:r>
                        </m:e>
                        <m:sub>
                          <m:r>
                            <a:rPr lang="en-GB" sz="1600" i="1">
                              <a:solidFill>
                                <a:srgbClr val="FF0000"/>
                              </a:solidFill>
                              <a:latin typeface="Cambria Math" panose="02040503050406030204" pitchFamily="18" charset="0"/>
                            </a:rPr>
                            <m:t>𝐿</m:t>
                          </m:r>
                        </m:sub>
                      </m:sSub>
                      <m:r>
                        <a:rPr lang="en-GB" sz="1600" i="1">
                          <a:solidFill>
                            <a:srgbClr val="FF0000"/>
                          </a:solidFill>
                          <a:latin typeface="Cambria Math" panose="02040503050406030204" pitchFamily="18" charset="0"/>
                        </a:rPr>
                        <m:t>=</m:t>
                      </m:r>
                      <m:rad>
                        <m:radPr>
                          <m:degHide m:val="on"/>
                          <m:ctrlPr>
                            <a:rPr lang="fr-FR" sz="1600" i="1">
                              <a:solidFill>
                                <a:srgbClr val="FF0000"/>
                              </a:solidFill>
                              <a:latin typeface="Cambria Math" panose="02040503050406030204" pitchFamily="18" charset="0"/>
                            </a:rPr>
                          </m:ctrlPr>
                        </m:radPr>
                        <m:deg/>
                        <m:e>
                          <m:f>
                            <m:fPr>
                              <m:ctrlPr>
                                <a:rPr lang="fr-FR" sz="1600" i="1">
                                  <a:solidFill>
                                    <a:srgbClr val="FF0000"/>
                                  </a:solidFill>
                                  <a:latin typeface="Cambria Math" panose="02040503050406030204" pitchFamily="18" charset="0"/>
                                </a:rPr>
                              </m:ctrlPr>
                            </m:fPr>
                            <m:num>
                              <m:r>
                                <a:rPr lang="en-GB" sz="1600" i="1">
                                  <a:solidFill>
                                    <a:srgbClr val="FF0000"/>
                                  </a:solidFill>
                                  <a:latin typeface="Cambria Math" panose="02040503050406030204" pitchFamily="18" charset="0"/>
                                </a:rPr>
                                <m:t>2</m:t>
                              </m:r>
                              <m:r>
                                <a:rPr lang="en-GB" sz="1600" i="1">
                                  <a:solidFill>
                                    <a:srgbClr val="FF0000"/>
                                  </a:solidFill>
                                  <a:latin typeface="Cambria Math" panose="02040503050406030204" pitchFamily="18" charset="0"/>
                                </a:rPr>
                                <m:t>𝐺𝑀</m:t>
                              </m:r>
                            </m:num>
                            <m:den>
                              <m:r>
                                <a:rPr lang="en-GB" sz="1600" i="1">
                                  <a:solidFill>
                                    <a:srgbClr val="FF0000"/>
                                  </a:solidFill>
                                  <a:latin typeface="Cambria Math" panose="02040503050406030204" pitchFamily="18" charset="0"/>
                                </a:rPr>
                                <m:t>𝑟</m:t>
                              </m:r>
                            </m:den>
                          </m:f>
                        </m:e>
                      </m:rad>
                    </m:oMath>
                  </m:oMathPara>
                </a14:m>
                <a:endParaRPr lang="fr-FR" sz="1600" dirty="0"/>
              </a:p>
              <a:p>
                <a:r>
                  <a:rPr lang="fr-FR" sz="1600" dirty="0"/>
                  <a:t>A la limite de Schwarzschild est:</a:t>
                </a:r>
              </a:p>
              <a:p>
                <a:pPr algn="ctr"/>
                <a14:m>
                  <m:oMath xmlns:m="http://schemas.openxmlformats.org/officeDocument/2006/math">
                    <m:sSub>
                      <m:sSubPr>
                        <m:ctrlPr>
                          <a:rPr lang="fr-FR"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𝑣</m:t>
                        </m:r>
                      </m:e>
                      <m:sub>
                        <m:r>
                          <a:rPr lang="en-GB" i="1">
                            <a:solidFill>
                              <a:srgbClr val="FF0000"/>
                            </a:solidFill>
                            <a:latin typeface="Cambria Math" panose="02040503050406030204" pitchFamily="18" charset="0"/>
                          </a:rPr>
                          <m:t>𝐿</m:t>
                        </m:r>
                      </m:sub>
                    </m:sSub>
                    <m:r>
                      <a:rPr lang="en-GB" i="1">
                        <a:solidFill>
                          <a:srgbClr val="FF0000"/>
                        </a:solidFill>
                        <a:latin typeface="Cambria Math" panose="02040503050406030204" pitchFamily="18" charset="0"/>
                      </a:rPr>
                      <m:t>=</m:t>
                    </m:r>
                  </m:oMath>
                </a14:m>
                <a:r>
                  <a:rPr lang="fr-FR" dirty="0">
                    <a:solidFill>
                      <a:srgbClr val="FF0000"/>
                    </a:solidFill>
                  </a:rPr>
                  <a:t> </a:t>
                </a:r>
                <a:r>
                  <a:rPr lang="fr-FR" i="1" dirty="0">
                    <a:solidFill>
                      <a:srgbClr val="FF0000"/>
                    </a:solidFill>
                  </a:rPr>
                  <a:t>c</a:t>
                </a:r>
              </a:p>
              <a:p>
                <a:r>
                  <a:rPr lang="fr-FR" sz="1600" dirty="0"/>
                  <a:t>Ceci exprime le fait qu’à l’intérieur de la limite r</a:t>
                </a:r>
                <a:r>
                  <a:rPr lang="fr-FR" sz="1600" baseline="-25000" dirty="0"/>
                  <a:t>s</a:t>
                </a:r>
                <a:r>
                  <a:rPr lang="fr-FR" sz="1600" dirty="0"/>
                  <a:t>  </a:t>
                </a:r>
                <a:r>
                  <a:rPr lang="fr-FR" sz="1600" dirty="0">
                    <a:solidFill>
                      <a:srgbClr val="0070C0"/>
                    </a:solidFill>
                  </a:rPr>
                  <a:t>aucune matière, aucune lumière, aucune information ne peut  s’échapper du trou noir</a:t>
                </a:r>
              </a:p>
            </p:txBody>
          </p:sp>
        </mc:Choice>
        <mc:Fallback xmlns="">
          <p:sp>
            <p:nvSpPr>
              <p:cNvPr id="19" name="ZoneTexte 18">
                <a:extLst>
                  <a:ext uri="{FF2B5EF4-FFF2-40B4-BE49-F238E27FC236}">
                    <a16:creationId xmlns:a16="http://schemas.microsoft.com/office/drawing/2014/main" id="{D7A1629E-0675-4742-B891-1D4D78F6D787}"/>
                  </a:ext>
                </a:extLst>
              </p:cNvPr>
              <p:cNvSpPr txBox="1">
                <a:spLocks noRot="1" noChangeAspect="1" noMove="1" noResize="1" noEditPoints="1" noAdjustHandles="1" noChangeArrowheads="1" noChangeShapeType="1" noTextEdit="1"/>
              </p:cNvSpPr>
              <p:nvPr/>
            </p:nvSpPr>
            <p:spPr>
              <a:xfrm>
                <a:off x="3466415" y="1152908"/>
                <a:ext cx="6330696" cy="3805272"/>
              </a:xfrm>
              <a:prstGeom prst="rect">
                <a:avLst/>
              </a:prstGeom>
              <a:blipFill>
                <a:blip r:embed="rId5"/>
                <a:stretch>
                  <a:fillRect l="-481" t="-319" b="-958"/>
                </a:stretch>
              </a:blipFill>
              <a:ln>
                <a:solidFill>
                  <a:srgbClr val="FF0000"/>
                </a:solidFill>
              </a:ln>
            </p:spPr>
            <p:txBody>
              <a:bodyPr/>
              <a:lstStyle/>
              <a:p>
                <a:r>
                  <a:rPr lang="fr-FR">
                    <a:noFill/>
                  </a:rPr>
                  <a:t> </a:t>
                </a:r>
              </a:p>
            </p:txBody>
          </p:sp>
        </mc:Fallback>
      </mc:AlternateContent>
      <p:sp>
        <p:nvSpPr>
          <p:cNvPr id="10" name="ZoneTexte 9">
            <a:extLst>
              <a:ext uri="{FF2B5EF4-FFF2-40B4-BE49-F238E27FC236}">
                <a16:creationId xmlns:a16="http://schemas.microsoft.com/office/drawing/2014/main" id="{D7114FB2-2D1F-426C-851E-3442FACEA113}"/>
              </a:ext>
            </a:extLst>
          </p:cNvPr>
          <p:cNvSpPr txBox="1"/>
          <p:nvPr/>
        </p:nvSpPr>
        <p:spPr>
          <a:xfrm>
            <a:off x="4924426" y="428625"/>
            <a:ext cx="5138355" cy="369332"/>
          </a:xfrm>
          <a:prstGeom prst="rect">
            <a:avLst/>
          </a:prstGeom>
          <a:noFill/>
        </p:spPr>
        <p:txBody>
          <a:bodyPr wrap="square" rtlCol="0">
            <a:spAutoFit/>
          </a:bodyPr>
          <a:lstStyle/>
          <a:p>
            <a:r>
              <a:rPr lang="fr-FR" dirty="0">
                <a:solidFill>
                  <a:srgbClr val="FF0000"/>
                </a:solidFill>
              </a:rPr>
              <a:t>Le quizz des trous noirs (3)</a:t>
            </a:r>
            <a:endParaRPr lang="en-GB" dirty="0">
              <a:solidFill>
                <a:srgbClr val="FF0000"/>
              </a:solidFill>
            </a:endParaRPr>
          </a:p>
        </p:txBody>
      </p:sp>
    </p:spTree>
    <p:extLst>
      <p:ext uri="{BB962C8B-B14F-4D97-AF65-F5344CB8AC3E}">
        <p14:creationId xmlns:p14="http://schemas.microsoft.com/office/powerpoint/2010/main" val="2682407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48</a:t>
            </a:fld>
            <a:endParaRPr lang="en-GB" dirty="0"/>
          </a:p>
        </p:txBody>
      </p:sp>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4200144"/>
            <a:ext cx="304800" cy="304800"/>
          </a:xfrm>
          <a:prstGeom prst="rect">
            <a:avLst/>
          </a:prstGeom>
        </p:spPr>
      </p:pic>
      <p:sp>
        <p:nvSpPr>
          <p:cNvPr id="9" name="Rectangle 2">
            <a:extLst>
              <a:ext uri="{FF2B5EF4-FFF2-40B4-BE49-F238E27FC236}">
                <a16:creationId xmlns:a16="http://schemas.microsoft.com/office/drawing/2014/main" id="{C4329DD3-198F-4E05-A158-5AECB31E6515}"/>
              </a:ext>
            </a:extLst>
          </p:cNvPr>
          <p:cNvSpPr>
            <a:spLocks noChangeArrowheads="1"/>
          </p:cNvSpPr>
          <p:nvPr/>
        </p:nvSpPr>
        <p:spPr bwMode="auto">
          <a:xfrm>
            <a:off x="1524001" y="-123110"/>
            <a:ext cx="8258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a:solidFill>
                  <a:srgbClr val="222222"/>
                </a:solidFill>
                <a:cs typeface="Arial" panose="020B0604020202020204" pitchFamily="34" charset="0"/>
              </a:rPr>
              <a:t>−273,15 </a:t>
            </a:r>
            <a:r>
              <a:rPr lang="fr-FR" altLang="fr-FR" sz="600"/>
              <a:t>°C</a:t>
            </a:r>
            <a:r>
              <a:rPr lang="fr-FR" altLang="fr-FR" sz="1000">
                <a:solidFill>
                  <a:srgbClr val="222222"/>
                </a:solidFill>
                <a:cs typeface="Arial" panose="020B0604020202020204" pitchFamily="34" charset="0"/>
              </a:rPr>
              <a:t> </a:t>
            </a:r>
            <a:r>
              <a:rPr lang="fr-FR" altLang="fr-FR" sz="600"/>
              <a:t> </a:t>
            </a:r>
            <a:endParaRPr lang="fr-FR" altLang="fr-FR"/>
          </a:p>
        </p:txBody>
      </p:sp>
      <p:sp>
        <p:nvSpPr>
          <p:cNvPr id="12" name="ZoneTexte 11">
            <a:extLst>
              <a:ext uri="{FF2B5EF4-FFF2-40B4-BE49-F238E27FC236}">
                <a16:creationId xmlns:a16="http://schemas.microsoft.com/office/drawing/2014/main" id="{273AB981-1A56-47C5-A419-1DC66531DC3D}"/>
              </a:ext>
            </a:extLst>
          </p:cNvPr>
          <p:cNvSpPr txBox="1"/>
          <p:nvPr/>
        </p:nvSpPr>
        <p:spPr>
          <a:xfrm>
            <a:off x="3466415" y="1163064"/>
            <a:ext cx="6330696" cy="2123658"/>
          </a:xfrm>
          <a:prstGeom prst="rect">
            <a:avLst/>
          </a:prstGeom>
          <a:noFill/>
          <a:ln>
            <a:solidFill>
              <a:srgbClr val="FF0000"/>
            </a:solidFill>
          </a:ln>
        </p:spPr>
        <p:txBody>
          <a:bodyPr wrap="square" rtlCol="0">
            <a:spAutoFit/>
          </a:bodyPr>
          <a:lstStyle/>
          <a:p>
            <a:r>
              <a:rPr lang="fr-FR" sz="1600" b="1" dirty="0">
                <a:solidFill>
                  <a:srgbClr val="0070C0"/>
                </a:solidFill>
              </a:rPr>
              <a:t>La limite de Schwarzschild un mur infranchissable</a:t>
            </a:r>
          </a:p>
          <a:p>
            <a:endParaRPr lang="fr-FR" sz="1600" dirty="0">
              <a:solidFill>
                <a:srgbClr val="FF0000"/>
              </a:solidFill>
            </a:endParaRPr>
          </a:p>
          <a:p>
            <a:r>
              <a:rPr lang="fr-FR" sz="1600" dirty="0">
                <a:solidFill>
                  <a:srgbClr val="FF0000"/>
                </a:solidFill>
              </a:rPr>
              <a:t>Faux </a:t>
            </a:r>
          </a:p>
          <a:p>
            <a:r>
              <a:rPr lang="fr-FR" sz="1400" dirty="0">
                <a:solidFill>
                  <a:srgbClr val="FF0000"/>
                </a:solidFill>
              </a:rPr>
              <a:t>La singularité de </a:t>
            </a:r>
            <a:r>
              <a:rPr lang="fr-FR" sz="1400" dirty="0"/>
              <a:t>Schwarzschild est une propriété de la formulation choisie ; </a:t>
            </a:r>
            <a:r>
              <a:rPr lang="fr-FR" sz="1400" dirty="0">
                <a:solidFill>
                  <a:srgbClr val="FF0000"/>
                </a:solidFill>
              </a:rPr>
              <a:t>ce n’est pas une singularité physique</a:t>
            </a:r>
            <a:r>
              <a:rPr lang="fr-FR" sz="1400" dirty="0"/>
              <a:t>, elle disparait par un changement de coordonnées (coordonnées de </a:t>
            </a:r>
            <a:r>
              <a:rPr lang="fr-FR" sz="1400" dirty="0" err="1"/>
              <a:t>Kruskal</a:t>
            </a:r>
            <a:r>
              <a:rPr lang="fr-FR" sz="1400" dirty="0"/>
              <a:t>)</a:t>
            </a:r>
          </a:p>
          <a:p>
            <a:r>
              <a:rPr lang="fr-FR" sz="1400" dirty="0"/>
              <a:t>La vraie singularité apparait au centre du trou noir (non tournant)</a:t>
            </a:r>
          </a:p>
          <a:p>
            <a:r>
              <a:rPr lang="fr-FR" sz="1400" dirty="0"/>
              <a:t>Il est peu probable qu’un être vivant survive à l’approche d’un trou noir.</a:t>
            </a: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889343EC-9F0B-4E37-B349-DF5E914BD578}"/>
                  </a:ext>
                </a:extLst>
              </p:cNvPr>
              <p:cNvSpPr txBox="1"/>
              <p:nvPr/>
            </p:nvSpPr>
            <p:spPr>
              <a:xfrm>
                <a:off x="3466415" y="3429001"/>
                <a:ext cx="6330696" cy="2554225"/>
              </a:xfrm>
              <a:prstGeom prst="rect">
                <a:avLst/>
              </a:prstGeom>
              <a:noFill/>
              <a:ln>
                <a:solidFill>
                  <a:srgbClr val="FF0000"/>
                </a:solidFill>
              </a:ln>
            </p:spPr>
            <p:txBody>
              <a:bodyPr wrap="square" rtlCol="0">
                <a:spAutoFit/>
              </a:bodyPr>
              <a:lstStyle/>
              <a:p>
                <a:r>
                  <a:rPr lang="fr-FR" sz="1600" b="1" dirty="0">
                    <a:solidFill>
                      <a:srgbClr val="0070C0"/>
                    </a:solidFill>
                  </a:rPr>
                  <a:t>Les trous noirs ne meurent jamais</a:t>
                </a:r>
              </a:p>
              <a:p>
                <a:endParaRPr lang="fr-FR" sz="1600" dirty="0">
                  <a:solidFill>
                    <a:srgbClr val="FF0000"/>
                  </a:solidFill>
                </a:endParaRPr>
              </a:p>
              <a:p>
                <a:r>
                  <a:rPr lang="fr-FR" sz="1600" dirty="0">
                    <a:solidFill>
                      <a:srgbClr val="FF0000"/>
                    </a:solidFill>
                  </a:rPr>
                  <a:t>Faux</a:t>
                </a:r>
              </a:p>
              <a:p>
                <a:r>
                  <a:rPr lang="fr-FR" sz="1600" dirty="0"/>
                  <a:t>S. Hawking a montré que les trous noirs ont une température effective </a:t>
                </a:r>
              </a:p>
              <a:p>
                <a:pPr algn="ctr"/>
                <a14:m>
                  <m:oMath xmlns:m="http://schemas.openxmlformats.org/officeDocument/2006/math">
                    <m:sSub>
                      <m:sSubPr>
                        <m:ctrlPr>
                          <a:rPr lang="fr-FR" sz="1400" i="1">
                            <a:solidFill>
                              <a:srgbClr val="FF0000"/>
                            </a:solidFill>
                            <a:latin typeface="Cambria Math" panose="02040503050406030204" pitchFamily="18" charset="0"/>
                          </a:rPr>
                        </m:ctrlPr>
                      </m:sSubPr>
                      <m:e>
                        <m:r>
                          <a:rPr lang="en-GB" sz="1400" i="1">
                            <a:solidFill>
                              <a:srgbClr val="FF0000"/>
                            </a:solidFill>
                            <a:latin typeface="Cambria Math" panose="02040503050406030204" pitchFamily="18" charset="0"/>
                          </a:rPr>
                          <m:t>𝑇</m:t>
                        </m:r>
                      </m:e>
                      <m:sub>
                        <m:r>
                          <a:rPr lang="en-GB" sz="1400" i="1">
                            <a:solidFill>
                              <a:srgbClr val="FF0000"/>
                            </a:solidFill>
                            <a:latin typeface="Cambria Math" panose="02040503050406030204" pitchFamily="18" charset="0"/>
                          </a:rPr>
                          <m:t>𝐻</m:t>
                        </m:r>
                      </m:sub>
                    </m:sSub>
                    <m:r>
                      <a:rPr lang="en-GB" sz="1400" i="1">
                        <a:solidFill>
                          <a:srgbClr val="FF0000"/>
                        </a:solidFill>
                        <a:latin typeface="Cambria Math" panose="02040503050406030204" pitchFamily="18" charset="0"/>
                      </a:rPr>
                      <m:t>=</m:t>
                    </m:r>
                    <m:f>
                      <m:fPr>
                        <m:ctrlPr>
                          <a:rPr lang="fr-FR" sz="1400" i="1">
                            <a:solidFill>
                              <a:srgbClr val="FF0000"/>
                            </a:solidFill>
                            <a:latin typeface="Cambria Math" panose="02040503050406030204" pitchFamily="18" charset="0"/>
                          </a:rPr>
                        </m:ctrlPr>
                      </m:fPr>
                      <m:num>
                        <m:r>
                          <a:rPr lang="en-GB" sz="1400" i="1">
                            <a:solidFill>
                              <a:srgbClr val="FF0000"/>
                            </a:solidFill>
                            <a:latin typeface="Cambria Math" panose="02040503050406030204" pitchFamily="18" charset="0"/>
                            <a:ea typeface="Cambria Math" panose="02040503050406030204" pitchFamily="18" charset="0"/>
                          </a:rPr>
                          <m:t>ℏ</m:t>
                        </m:r>
                        <m:sSup>
                          <m:sSupPr>
                            <m:ctrlPr>
                              <a:rPr lang="fr-FR" sz="1400" i="1">
                                <a:solidFill>
                                  <a:srgbClr val="FF0000"/>
                                </a:solidFill>
                                <a:latin typeface="Cambria Math" panose="02040503050406030204" pitchFamily="18" charset="0"/>
                              </a:rPr>
                            </m:ctrlPr>
                          </m:sSupPr>
                          <m:e>
                            <m:r>
                              <a:rPr lang="en-GB" sz="1400" i="1">
                                <a:solidFill>
                                  <a:srgbClr val="FF0000"/>
                                </a:solidFill>
                                <a:latin typeface="Cambria Math" panose="02040503050406030204" pitchFamily="18" charset="0"/>
                              </a:rPr>
                              <m:t>𝑐</m:t>
                            </m:r>
                          </m:e>
                          <m:sup>
                            <m:r>
                              <a:rPr lang="en-GB" sz="1400" i="1">
                                <a:solidFill>
                                  <a:srgbClr val="FF0000"/>
                                </a:solidFill>
                                <a:latin typeface="Cambria Math" panose="02040503050406030204" pitchFamily="18" charset="0"/>
                              </a:rPr>
                              <m:t>3</m:t>
                            </m:r>
                          </m:sup>
                        </m:sSup>
                      </m:num>
                      <m:den>
                        <m:r>
                          <a:rPr lang="fr-FR" sz="1400" i="1">
                            <a:solidFill>
                              <a:srgbClr val="FF0000"/>
                            </a:solidFill>
                            <a:latin typeface="Cambria Math" panose="02040503050406030204" pitchFamily="18" charset="0"/>
                          </a:rPr>
                          <m:t>8</m:t>
                        </m:r>
                        <m:r>
                          <m:rPr>
                            <m:sty m:val="p"/>
                          </m:rPr>
                          <a:rPr lang="el-GR" sz="1400" i="1">
                            <a:solidFill>
                              <a:srgbClr val="FF0000"/>
                            </a:solidFill>
                            <a:latin typeface="Cambria Math" panose="02040503050406030204" pitchFamily="18" charset="0"/>
                          </a:rPr>
                          <m:t>π</m:t>
                        </m:r>
                        <m:sSub>
                          <m:sSubPr>
                            <m:ctrlPr>
                              <a:rPr lang="fr-FR" sz="1400" i="1">
                                <a:solidFill>
                                  <a:srgbClr val="FF0000"/>
                                </a:solidFill>
                                <a:latin typeface="Cambria Math" panose="02040503050406030204" pitchFamily="18" charset="0"/>
                              </a:rPr>
                            </m:ctrlPr>
                          </m:sSubPr>
                          <m:e>
                            <m:r>
                              <a:rPr lang="en-GB" sz="1400" i="1">
                                <a:solidFill>
                                  <a:srgbClr val="FF0000"/>
                                </a:solidFill>
                                <a:latin typeface="Cambria Math" panose="02040503050406030204" pitchFamily="18" charset="0"/>
                              </a:rPr>
                              <m:t>𝑘</m:t>
                            </m:r>
                          </m:e>
                          <m:sub>
                            <m:r>
                              <a:rPr lang="en-GB" sz="1400" i="1">
                                <a:solidFill>
                                  <a:srgbClr val="FF0000"/>
                                </a:solidFill>
                                <a:latin typeface="Cambria Math" panose="02040503050406030204" pitchFamily="18" charset="0"/>
                              </a:rPr>
                              <m:t>𝐵</m:t>
                            </m:r>
                          </m:sub>
                        </m:sSub>
                        <m:r>
                          <a:rPr lang="en-GB" sz="1400" i="1">
                            <a:solidFill>
                              <a:srgbClr val="FF0000"/>
                            </a:solidFill>
                            <a:latin typeface="Cambria Math" panose="02040503050406030204" pitchFamily="18" charset="0"/>
                          </a:rPr>
                          <m:t>𝐺𝑀</m:t>
                        </m:r>
                      </m:den>
                    </m:f>
                    <m:r>
                      <a:rPr lang="en-GB" sz="1400" i="1">
                        <a:solidFill>
                          <a:srgbClr val="FF0000"/>
                        </a:solidFill>
                        <a:latin typeface="Cambria Math" panose="02040503050406030204" pitchFamily="18" charset="0"/>
                      </a:rPr>
                      <m:t>=0,12</m:t>
                    </m:r>
                    <m:f>
                      <m:fPr>
                        <m:ctrlPr>
                          <a:rPr lang="fr-FR" sz="1400" i="1">
                            <a:solidFill>
                              <a:srgbClr val="FF0000"/>
                            </a:solidFill>
                            <a:latin typeface="Cambria Math" panose="02040503050406030204" pitchFamily="18" charset="0"/>
                          </a:rPr>
                        </m:ctrlPr>
                      </m:fPr>
                      <m:num>
                        <m:sSub>
                          <m:sSubPr>
                            <m:ctrlPr>
                              <a:rPr lang="fr-FR" sz="1400" i="1">
                                <a:solidFill>
                                  <a:srgbClr val="FF0000"/>
                                </a:solidFill>
                                <a:latin typeface="Cambria Math" panose="02040503050406030204" pitchFamily="18" charset="0"/>
                              </a:rPr>
                            </m:ctrlPr>
                          </m:sSubPr>
                          <m:e>
                            <m:r>
                              <a:rPr lang="fr-FR" sz="1400" i="1">
                                <a:solidFill>
                                  <a:srgbClr val="FF0000"/>
                                </a:solidFill>
                                <a:latin typeface="Cambria Math" panose="02040503050406030204" pitchFamily="18" charset="0"/>
                              </a:rPr>
                              <m:t>𝑀</m:t>
                            </m:r>
                          </m:e>
                          <m:sub>
                            <m:r>
                              <m:rPr>
                                <m:nor/>
                              </m:rPr>
                              <a:rPr lang="fr-FR" sz="1400">
                                <a:solidFill>
                                  <a:srgbClr val="FF0000"/>
                                </a:solidFill>
                              </a:rPr>
                              <m:t>☉</m:t>
                            </m:r>
                          </m:sub>
                        </m:sSub>
                      </m:num>
                      <m:den>
                        <m:r>
                          <a:rPr lang="fr-FR" sz="1400" i="1">
                            <a:solidFill>
                              <a:srgbClr val="FF0000"/>
                            </a:solidFill>
                            <a:latin typeface="Cambria Math" panose="02040503050406030204" pitchFamily="18" charset="0"/>
                          </a:rPr>
                          <m:t>𝑀</m:t>
                        </m:r>
                      </m:den>
                    </m:f>
                  </m:oMath>
                </a14:m>
                <a:r>
                  <a:rPr lang="fr-FR" sz="1400" dirty="0">
                    <a:solidFill>
                      <a:srgbClr val="FF0000"/>
                    </a:solidFill>
                  </a:rPr>
                  <a:t> (10</a:t>
                </a:r>
                <a:r>
                  <a:rPr lang="fr-FR" sz="1400" baseline="30000" dirty="0">
                    <a:solidFill>
                      <a:srgbClr val="FF0000"/>
                    </a:solidFill>
                  </a:rPr>
                  <a:t>-6</a:t>
                </a:r>
                <a:r>
                  <a:rPr lang="fr-FR" sz="1400" dirty="0">
                    <a:solidFill>
                      <a:srgbClr val="FF0000"/>
                    </a:solidFill>
                  </a:rPr>
                  <a:t>K)</a:t>
                </a:r>
              </a:p>
              <a:p>
                <a:endParaRPr lang="fr-FR" sz="1400" dirty="0"/>
              </a:p>
              <a:p>
                <a:r>
                  <a:rPr lang="fr-FR" sz="1400" dirty="0"/>
                  <a:t>Température extrêmement faible, mais qui est source de rayonnement, selon la loi du corps noir. </a:t>
                </a:r>
                <a:r>
                  <a:rPr lang="fr-FR" sz="1400" dirty="0">
                    <a:solidFill>
                      <a:srgbClr val="0070C0"/>
                    </a:solidFill>
                  </a:rPr>
                  <a:t>Un trou noir perd donc de l’énergie</a:t>
                </a:r>
                <a:r>
                  <a:rPr lang="fr-FR" sz="1400" dirty="0"/>
                  <a:t>, donc s’évapore (mais à des échelles de temps inimaginables 10</a:t>
                </a:r>
                <a:r>
                  <a:rPr lang="fr-FR" sz="1400" baseline="30000" dirty="0"/>
                  <a:t>100 </a:t>
                </a:r>
                <a:r>
                  <a:rPr lang="fr-FR" sz="1400" dirty="0"/>
                  <a:t>années).</a:t>
                </a:r>
              </a:p>
            </p:txBody>
          </p:sp>
        </mc:Choice>
        <mc:Fallback xmlns="">
          <p:sp>
            <p:nvSpPr>
              <p:cNvPr id="13" name="ZoneTexte 12">
                <a:extLst>
                  <a:ext uri="{FF2B5EF4-FFF2-40B4-BE49-F238E27FC236}">
                    <a16:creationId xmlns:a16="http://schemas.microsoft.com/office/drawing/2014/main" id="{889343EC-9F0B-4E37-B349-DF5E914BD578}"/>
                  </a:ext>
                </a:extLst>
              </p:cNvPr>
              <p:cNvSpPr txBox="1">
                <a:spLocks noRot="1" noChangeAspect="1" noMove="1" noResize="1" noEditPoints="1" noAdjustHandles="1" noChangeArrowheads="1" noChangeShapeType="1" noTextEdit="1"/>
              </p:cNvSpPr>
              <p:nvPr/>
            </p:nvSpPr>
            <p:spPr>
              <a:xfrm>
                <a:off x="3466415" y="3429001"/>
                <a:ext cx="6330696" cy="2554225"/>
              </a:xfrm>
              <a:prstGeom prst="rect">
                <a:avLst/>
              </a:prstGeom>
              <a:blipFill>
                <a:blip r:embed="rId5"/>
                <a:stretch>
                  <a:fillRect l="-481" t="-475" r="-865" b="-950"/>
                </a:stretch>
              </a:blipFill>
              <a:ln>
                <a:solidFill>
                  <a:srgbClr val="FF0000"/>
                </a:solidFill>
              </a:ln>
            </p:spPr>
            <p:txBody>
              <a:bodyPr/>
              <a:lstStyle/>
              <a:p>
                <a:r>
                  <a:rPr lang="fr-FR">
                    <a:noFill/>
                  </a:rPr>
                  <a:t> </a:t>
                </a:r>
              </a:p>
            </p:txBody>
          </p:sp>
        </mc:Fallback>
      </mc:AlternateContent>
      <p:sp>
        <p:nvSpPr>
          <p:cNvPr id="6" name="Rectangle 1">
            <a:extLst>
              <a:ext uri="{FF2B5EF4-FFF2-40B4-BE49-F238E27FC236}">
                <a16:creationId xmlns:a16="http://schemas.microsoft.com/office/drawing/2014/main" id="{E18C7D17-3D3F-449E-9D17-1105AB79C201}"/>
              </a:ext>
            </a:extLst>
          </p:cNvPr>
          <p:cNvSpPr>
            <a:spLocks noChangeArrowheads="1"/>
          </p:cNvSpPr>
          <p:nvPr/>
        </p:nvSpPr>
        <p:spPr bwMode="auto">
          <a:xfrm>
            <a:off x="1524000" y="-192360"/>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a:solidFill>
                  <a:srgbClr val="222222"/>
                </a:solidFill>
                <a:cs typeface="Arial" panose="020B0604020202020204" pitchFamily="34" charset="0"/>
              </a:rPr>
              <a:t>  </a:t>
            </a:r>
            <a:r>
              <a:rPr lang="fr-FR" altLang="fr-FR" sz="1900">
                <a:solidFill>
                  <a:srgbClr val="222222"/>
                </a:solidFill>
                <a:cs typeface="Arial" panose="020B0604020202020204" pitchFamily="34" charset="0"/>
              </a:rPr>
              <a:t>     </a:t>
            </a:r>
            <a:r>
              <a:rPr lang="fr-FR" altLang="fr-FR" sz="1000">
                <a:solidFill>
                  <a:srgbClr val="222222"/>
                </a:solidFill>
                <a:cs typeface="Arial" panose="020B0604020202020204" pitchFamily="34" charset="0"/>
              </a:rPr>
              <a:t>,</a:t>
            </a:r>
            <a:r>
              <a:rPr lang="fr-FR" altLang="fr-FR" sz="600"/>
              <a:t> </a:t>
            </a:r>
            <a:endParaRPr lang="fr-FR" altLang="fr-FR"/>
          </a:p>
        </p:txBody>
      </p:sp>
      <p:sp>
        <p:nvSpPr>
          <p:cNvPr id="8" name="AutoShape 2" descr="{\displaystyle T_{\mathrm {H} }={\frac {\hbar c^{3}}{8\pi k_{\mathrm {B} }GM}}}">
            <a:extLst>
              <a:ext uri="{FF2B5EF4-FFF2-40B4-BE49-F238E27FC236}">
                <a16:creationId xmlns:a16="http://schemas.microsoft.com/office/drawing/2014/main" id="{079A322E-A453-4A83-B6D5-4D0C3872F17A}"/>
              </a:ext>
            </a:extLst>
          </p:cNvPr>
          <p:cNvSpPr>
            <a:spLocks noChangeAspect="1" noChangeArrowheads="1"/>
          </p:cNvSpPr>
          <p:nvPr/>
        </p:nvSpPr>
        <p:spPr bwMode="auto">
          <a:xfrm>
            <a:off x="15938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3">
            <a:extLst>
              <a:ext uri="{FF2B5EF4-FFF2-40B4-BE49-F238E27FC236}">
                <a16:creationId xmlns:a16="http://schemas.microsoft.com/office/drawing/2014/main" id="{3BBF9834-A934-485D-9C22-AD859A402DB2}"/>
              </a:ext>
            </a:extLst>
          </p:cNvPr>
          <p:cNvSpPr>
            <a:spLocks noChangeArrowheads="1"/>
          </p:cNvSpPr>
          <p:nvPr/>
        </p:nvSpPr>
        <p:spPr bwMode="auto">
          <a:xfrm>
            <a:off x="1676400" y="-39960"/>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a:solidFill>
                  <a:srgbClr val="222222"/>
                </a:solidFill>
                <a:cs typeface="Arial" panose="020B0604020202020204" pitchFamily="34" charset="0"/>
              </a:rPr>
              <a:t>  </a:t>
            </a:r>
            <a:r>
              <a:rPr lang="fr-FR" altLang="fr-FR" sz="1900">
                <a:solidFill>
                  <a:srgbClr val="222222"/>
                </a:solidFill>
                <a:cs typeface="Arial" panose="020B0604020202020204" pitchFamily="34" charset="0"/>
              </a:rPr>
              <a:t>     </a:t>
            </a:r>
            <a:r>
              <a:rPr lang="fr-FR" altLang="fr-FR" sz="1000">
                <a:solidFill>
                  <a:srgbClr val="222222"/>
                </a:solidFill>
                <a:cs typeface="Arial" panose="020B0604020202020204" pitchFamily="34" charset="0"/>
              </a:rPr>
              <a:t>,</a:t>
            </a:r>
            <a:r>
              <a:rPr lang="fr-FR" altLang="fr-FR" sz="600"/>
              <a:t> </a:t>
            </a:r>
            <a:endParaRPr lang="fr-FR" altLang="fr-FR"/>
          </a:p>
        </p:txBody>
      </p:sp>
      <p:sp>
        <p:nvSpPr>
          <p:cNvPr id="15" name="AutoShape 4" descr="{\displaystyle T_{\mathrm {H} }={\frac {\hbar c^{3}}{8\pi k_{\mathrm {B} }GM}}}">
            <a:extLst>
              <a:ext uri="{FF2B5EF4-FFF2-40B4-BE49-F238E27FC236}">
                <a16:creationId xmlns:a16="http://schemas.microsoft.com/office/drawing/2014/main" id="{14FDE397-704D-4BBD-8CA9-7E86ECBECE90}"/>
              </a:ext>
            </a:extLst>
          </p:cNvPr>
          <p:cNvSpPr>
            <a:spLocks noChangeAspect="1" noChangeArrowheads="1"/>
          </p:cNvSpPr>
          <p:nvPr/>
        </p:nvSpPr>
        <p:spPr bwMode="auto">
          <a:xfrm>
            <a:off x="174625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ZoneTexte 15">
            <a:extLst>
              <a:ext uri="{FF2B5EF4-FFF2-40B4-BE49-F238E27FC236}">
                <a16:creationId xmlns:a16="http://schemas.microsoft.com/office/drawing/2014/main" id="{B0CEAB53-177A-46CC-B07B-45A76ECA4BBC}"/>
              </a:ext>
            </a:extLst>
          </p:cNvPr>
          <p:cNvSpPr txBox="1"/>
          <p:nvPr/>
        </p:nvSpPr>
        <p:spPr>
          <a:xfrm>
            <a:off x="4924426" y="428625"/>
            <a:ext cx="5138355" cy="369332"/>
          </a:xfrm>
          <a:prstGeom prst="rect">
            <a:avLst/>
          </a:prstGeom>
          <a:noFill/>
        </p:spPr>
        <p:txBody>
          <a:bodyPr wrap="square" rtlCol="0">
            <a:spAutoFit/>
          </a:bodyPr>
          <a:lstStyle/>
          <a:p>
            <a:r>
              <a:rPr lang="fr-FR" dirty="0">
                <a:solidFill>
                  <a:srgbClr val="FF0000"/>
                </a:solidFill>
              </a:rPr>
              <a:t>Le quizz des trous noirs (4 &amp; 5)</a:t>
            </a:r>
            <a:endParaRPr lang="en-GB" dirty="0">
              <a:solidFill>
                <a:srgbClr val="FF0000"/>
              </a:solidFill>
            </a:endParaRPr>
          </a:p>
        </p:txBody>
      </p:sp>
    </p:spTree>
    <p:extLst>
      <p:ext uri="{BB962C8B-B14F-4D97-AF65-F5344CB8AC3E}">
        <p14:creationId xmlns:p14="http://schemas.microsoft.com/office/powerpoint/2010/main" val="2005199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49</a:t>
            </a:fld>
            <a:endParaRPr lang="en-GB" dirty="0"/>
          </a:p>
        </p:txBody>
      </p:sp>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4200144"/>
            <a:ext cx="304800" cy="304800"/>
          </a:xfrm>
          <a:prstGeom prst="rect">
            <a:avLst/>
          </a:prstGeom>
        </p:spPr>
      </p:pic>
      <p:sp>
        <p:nvSpPr>
          <p:cNvPr id="9" name="Rectangle 2">
            <a:extLst>
              <a:ext uri="{FF2B5EF4-FFF2-40B4-BE49-F238E27FC236}">
                <a16:creationId xmlns:a16="http://schemas.microsoft.com/office/drawing/2014/main" id="{C4329DD3-198F-4E05-A158-5AECB31E6515}"/>
              </a:ext>
            </a:extLst>
          </p:cNvPr>
          <p:cNvSpPr>
            <a:spLocks noChangeArrowheads="1"/>
          </p:cNvSpPr>
          <p:nvPr/>
        </p:nvSpPr>
        <p:spPr bwMode="auto">
          <a:xfrm>
            <a:off x="1524001" y="-123110"/>
            <a:ext cx="8258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a:solidFill>
                  <a:srgbClr val="222222"/>
                </a:solidFill>
                <a:cs typeface="Arial" panose="020B0604020202020204" pitchFamily="34" charset="0"/>
              </a:rPr>
              <a:t>−273,15 </a:t>
            </a:r>
            <a:r>
              <a:rPr lang="fr-FR" altLang="fr-FR" sz="600"/>
              <a:t>°C</a:t>
            </a:r>
            <a:r>
              <a:rPr lang="fr-FR" altLang="fr-FR" sz="1000">
                <a:solidFill>
                  <a:srgbClr val="222222"/>
                </a:solidFill>
                <a:cs typeface="Arial" panose="020B0604020202020204" pitchFamily="34" charset="0"/>
              </a:rPr>
              <a:t> </a:t>
            </a:r>
            <a:r>
              <a:rPr lang="fr-FR" altLang="fr-FR" sz="600"/>
              <a:t> </a:t>
            </a:r>
            <a:endParaRPr lang="fr-FR" altLang="fr-FR"/>
          </a:p>
        </p:txBody>
      </p:sp>
      <p:sp>
        <p:nvSpPr>
          <p:cNvPr id="12" name="ZoneTexte 11">
            <a:extLst>
              <a:ext uri="{FF2B5EF4-FFF2-40B4-BE49-F238E27FC236}">
                <a16:creationId xmlns:a16="http://schemas.microsoft.com/office/drawing/2014/main" id="{273AB981-1A56-47C5-A419-1DC66531DC3D}"/>
              </a:ext>
            </a:extLst>
          </p:cNvPr>
          <p:cNvSpPr txBox="1"/>
          <p:nvPr/>
        </p:nvSpPr>
        <p:spPr>
          <a:xfrm>
            <a:off x="3441048" y="1020491"/>
            <a:ext cx="4970449" cy="2554545"/>
          </a:xfrm>
          <a:prstGeom prst="rect">
            <a:avLst/>
          </a:prstGeom>
          <a:noFill/>
          <a:ln>
            <a:solidFill>
              <a:srgbClr val="FF0000"/>
            </a:solidFill>
          </a:ln>
        </p:spPr>
        <p:txBody>
          <a:bodyPr wrap="square" rtlCol="0">
            <a:spAutoFit/>
          </a:bodyPr>
          <a:lstStyle/>
          <a:p>
            <a:r>
              <a:rPr lang="fr-FR" sz="1600" b="1" dirty="0">
                <a:solidFill>
                  <a:srgbClr val="0070C0"/>
                </a:solidFill>
              </a:rPr>
              <a:t>Les trous noirs sont indétectables </a:t>
            </a:r>
          </a:p>
          <a:p>
            <a:endParaRPr lang="fr-FR" sz="1600" dirty="0">
              <a:solidFill>
                <a:srgbClr val="FF0000"/>
              </a:solidFill>
            </a:endParaRPr>
          </a:p>
          <a:p>
            <a:r>
              <a:rPr lang="fr-FR" sz="1600" dirty="0">
                <a:solidFill>
                  <a:srgbClr val="FF0000"/>
                </a:solidFill>
              </a:rPr>
              <a:t>Faux </a:t>
            </a:r>
          </a:p>
          <a:p>
            <a:r>
              <a:rPr lang="fr-FR" sz="1400" dirty="0"/>
              <a:t>Leur rayonnement de corps noir est quasi indétectable.</a:t>
            </a:r>
          </a:p>
          <a:p>
            <a:r>
              <a:rPr lang="fr-FR" sz="1400" dirty="0"/>
              <a:t>Mais la matière dans le voisinage d’un trou noir est soumise à des gradients de pesanteur (effets de marée) et à des frottements/chocs, qui la </a:t>
            </a:r>
            <a:r>
              <a:rPr lang="fr-FR" sz="1400" dirty="0">
                <a:solidFill>
                  <a:srgbClr val="FF0000"/>
                </a:solidFill>
              </a:rPr>
              <a:t>désagrège et l’échauffe</a:t>
            </a:r>
            <a:r>
              <a:rPr lang="fr-FR" sz="1400" dirty="0"/>
              <a:t>.</a:t>
            </a:r>
          </a:p>
          <a:p>
            <a:r>
              <a:rPr lang="fr-FR" sz="1400" dirty="0"/>
              <a:t>Ce </a:t>
            </a:r>
            <a:r>
              <a:rPr lang="fr-FR" sz="1400" dirty="0">
                <a:solidFill>
                  <a:srgbClr val="0070C0"/>
                </a:solidFill>
              </a:rPr>
              <a:t>disque d’accrétion </a:t>
            </a:r>
            <a:r>
              <a:rPr lang="fr-FR" sz="1400" dirty="0"/>
              <a:t>émet des ondes électromagnétiques (</a:t>
            </a:r>
            <a:r>
              <a:rPr lang="fr-FR" sz="1400" dirty="0">
                <a:solidFill>
                  <a:srgbClr val="FF0000"/>
                </a:solidFill>
              </a:rPr>
              <a:t>radio, visibles ou X</a:t>
            </a:r>
            <a:r>
              <a:rPr lang="fr-FR" sz="1400" dirty="0"/>
              <a:t>) qui sont observables</a:t>
            </a:r>
          </a:p>
        </p:txBody>
      </p:sp>
      <p:sp>
        <p:nvSpPr>
          <p:cNvPr id="13" name="ZoneTexte 12">
            <a:extLst>
              <a:ext uri="{FF2B5EF4-FFF2-40B4-BE49-F238E27FC236}">
                <a16:creationId xmlns:a16="http://schemas.microsoft.com/office/drawing/2014/main" id="{889343EC-9F0B-4E37-B349-DF5E914BD578}"/>
              </a:ext>
            </a:extLst>
          </p:cNvPr>
          <p:cNvSpPr txBox="1"/>
          <p:nvPr/>
        </p:nvSpPr>
        <p:spPr>
          <a:xfrm>
            <a:off x="3441047" y="3675887"/>
            <a:ext cx="6330696" cy="1692771"/>
          </a:xfrm>
          <a:prstGeom prst="rect">
            <a:avLst/>
          </a:prstGeom>
          <a:noFill/>
          <a:ln>
            <a:solidFill>
              <a:srgbClr val="FF0000"/>
            </a:solidFill>
          </a:ln>
        </p:spPr>
        <p:txBody>
          <a:bodyPr wrap="square" rtlCol="0">
            <a:spAutoFit/>
          </a:bodyPr>
          <a:lstStyle/>
          <a:p>
            <a:r>
              <a:rPr lang="fr-FR" sz="1600" b="1" dirty="0">
                <a:solidFill>
                  <a:srgbClr val="0070C0"/>
                </a:solidFill>
              </a:rPr>
              <a:t>Les trous noirs aspirent toute la matière qui les entoure</a:t>
            </a:r>
          </a:p>
          <a:p>
            <a:endParaRPr lang="fr-FR" sz="1600" dirty="0">
              <a:solidFill>
                <a:srgbClr val="FF0000"/>
              </a:solidFill>
            </a:endParaRPr>
          </a:p>
          <a:p>
            <a:r>
              <a:rPr lang="fr-FR" sz="1600" dirty="0">
                <a:solidFill>
                  <a:srgbClr val="FF0000"/>
                </a:solidFill>
              </a:rPr>
              <a:t>Faux</a:t>
            </a:r>
          </a:p>
          <a:p>
            <a:r>
              <a:rPr lang="fr-FR" sz="1400" dirty="0"/>
              <a:t>Les lois de la gravité ne diffèrent pas pour un trou noir ou un astre ordinaire. </a:t>
            </a:r>
          </a:p>
          <a:p>
            <a:r>
              <a:rPr lang="fr-FR" sz="1400" dirty="0"/>
              <a:t>Si le Soleil devenait subitement un trou noir (de  3 km de rayon), les trajectoires de la Terre et des planètes ne seraient pas modifiées.</a:t>
            </a:r>
          </a:p>
        </p:txBody>
      </p:sp>
      <p:sp>
        <p:nvSpPr>
          <p:cNvPr id="6" name="Rectangle 1">
            <a:extLst>
              <a:ext uri="{FF2B5EF4-FFF2-40B4-BE49-F238E27FC236}">
                <a16:creationId xmlns:a16="http://schemas.microsoft.com/office/drawing/2014/main" id="{E18C7D17-3D3F-449E-9D17-1105AB79C201}"/>
              </a:ext>
            </a:extLst>
          </p:cNvPr>
          <p:cNvSpPr>
            <a:spLocks noChangeArrowheads="1"/>
          </p:cNvSpPr>
          <p:nvPr/>
        </p:nvSpPr>
        <p:spPr bwMode="auto">
          <a:xfrm>
            <a:off x="1524000" y="-192360"/>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a:solidFill>
                  <a:srgbClr val="222222"/>
                </a:solidFill>
                <a:cs typeface="Arial" panose="020B0604020202020204" pitchFamily="34" charset="0"/>
              </a:rPr>
              <a:t>  </a:t>
            </a:r>
            <a:r>
              <a:rPr lang="fr-FR" altLang="fr-FR" sz="1900">
                <a:solidFill>
                  <a:srgbClr val="222222"/>
                </a:solidFill>
                <a:cs typeface="Arial" panose="020B0604020202020204" pitchFamily="34" charset="0"/>
              </a:rPr>
              <a:t>     </a:t>
            </a:r>
            <a:r>
              <a:rPr lang="fr-FR" altLang="fr-FR" sz="1000">
                <a:solidFill>
                  <a:srgbClr val="222222"/>
                </a:solidFill>
                <a:cs typeface="Arial" panose="020B0604020202020204" pitchFamily="34" charset="0"/>
              </a:rPr>
              <a:t>,</a:t>
            </a:r>
            <a:r>
              <a:rPr lang="fr-FR" altLang="fr-FR" sz="600"/>
              <a:t> </a:t>
            </a:r>
            <a:endParaRPr lang="fr-FR" altLang="fr-FR"/>
          </a:p>
        </p:txBody>
      </p:sp>
      <p:sp>
        <p:nvSpPr>
          <p:cNvPr id="8" name="AutoShape 2" descr="{\displaystyle T_{\mathrm {H} }={\frac {\hbar c^{3}}{8\pi k_{\mathrm {B} }GM}}}">
            <a:extLst>
              <a:ext uri="{FF2B5EF4-FFF2-40B4-BE49-F238E27FC236}">
                <a16:creationId xmlns:a16="http://schemas.microsoft.com/office/drawing/2014/main" id="{079A322E-A453-4A83-B6D5-4D0C3872F17A}"/>
              </a:ext>
            </a:extLst>
          </p:cNvPr>
          <p:cNvSpPr>
            <a:spLocks noChangeAspect="1" noChangeArrowheads="1"/>
          </p:cNvSpPr>
          <p:nvPr/>
        </p:nvSpPr>
        <p:spPr bwMode="auto">
          <a:xfrm>
            <a:off x="15938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3">
            <a:extLst>
              <a:ext uri="{FF2B5EF4-FFF2-40B4-BE49-F238E27FC236}">
                <a16:creationId xmlns:a16="http://schemas.microsoft.com/office/drawing/2014/main" id="{3BBF9834-A934-485D-9C22-AD859A402DB2}"/>
              </a:ext>
            </a:extLst>
          </p:cNvPr>
          <p:cNvSpPr>
            <a:spLocks noChangeArrowheads="1"/>
          </p:cNvSpPr>
          <p:nvPr/>
        </p:nvSpPr>
        <p:spPr bwMode="auto">
          <a:xfrm>
            <a:off x="1676400" y="-39960"/>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a:solidFill>
                  <a:srgbClr val="222222"/>
                </a:solidFill>
                <a:cs typeface="Arial" panose="020B0604020202020204" pitchFamily="34" charset="0"/>
              </a:rPr>
              <a:t>  </a:t>
            </a:r>
            <a:r>
              <a:rPr lang="fr-FR" altLang="fr-FR" sz="1900">
                <a:solidFill>
                  <a:srgbClr val="222222"/>
                </a:solidFill>
                <a:cs typeface="Arial" panose="020B0604020202020204" pitchFamily="34" charset="0"/>
              </a:rPr>
              <a:t>     </a:t>
            </a:r>
            <a:r>
              <a:rPr lang="fr-FR" altLang="fr-FR" sz="1000">
                <a:solidFill>
                  <a:srgbClr val="222222"/>
                </a:solidFill>
                <a:cs typeface="Arial" panose="020B0604020202020204" pitchFamily="34" charset="0"/>
              </a:rPr>
              <a:t>,</a:t>
            </a:r>
            <a:r>
              <a:rPr lang="fr-FR" altLang="fr-FR" sz="600"/>
              <a:t> </a:t>
            </a:r>
            <a:endParaRPr lang="fr-FR" altLang="fr-FR"/>
          </a:p>
        </p:txBody>
      </p:sp>
      <p:sp>
        <p:nvSpPr>
          <p:cNvPr id="15" name="AutoShape 4" descr="{\displaystyle T_{\mathrm {H} }={\frac {\hbar c^{3}}{8\pi k_{\mathrm {B} }GM}}}">
            <a:extLst>
              <a:ext uri="{FF2B5EF4-FFF2-40B4-BE49-F238E27FC236}">
                <a16:creationId xmlns:a16="http://schemas.microsoft.com/office/drawing/2014/main" id="{14FDE397-704D-4BBD-8CA9-7E86ECBECE90}"/>
              </a:ext>
            </a:extLst>
          </p:cNvPr>
          <p:cNvSpPr>
            <a:spLocks noChangeAspect="1" noChangeArrowheads="1"/>
          </p:cNvSpPr>
          <p:nvPr/>
        </p:nvSpPr>
        <p:spPr bwMode="auto">
          <a:xfrm>
            <a:off x="174625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Image 9">
            <a:extLst>
              <a:ext uri="{FF2B5EF4-FFF2-40B4-BE49-F238E27FC236}">
                <a16:creationId xmlns:a16="http://schemas.microsoft.com/office/drawing/2014/main" id="{D95BE3E1-3B1A-4EFD-9AF8-67232C04456D}"/>
              </a:ext>
            </a:extLst>
          </p:cNvPr>
          <p:cNvPicPr>
            <a:picLocks noChangeAspect="1"/>
          </p:cNvPicPr>
          <p:nvPr/>
        </p:nvPicPr>
        <p:blipFill>
          <a:blip r:embed="rId5"/>
          <a:stretch>
            <a:fillRect/>
          </a:stretch>
        </p:blipFill>
        <p:spPr>
          <a:xfrm>
            <a:off x="8516841" y="1492800"/>
            <a:ext cx="1280271" cy="1286367"/>
          </a:xfrm>
          <a:prstGeom prst="rect">
            <a:avLst/>
          </a:prstGeom>
        </p:spPr>
      </p:pic>
      <p:sp>
        <p:nvSpPr>
          <p:cNvPr id="16" name="ZoneTexte 15">
            <a:extLst>
              <a:ext uri="{FF2B5EF4-FFF2-40B4-BE49-F238E27FC236}">
                <a16:creationId xmlns:a16="http://schemas.microsoft.com/office/drawing/2014/main" id="{BACD1AA8-E0F5-4262-A804-B8D4843F7B40}"/>
              </a:ext>
            </a:extLst>
          </p:cNvPr>
          <p:cNvSpPr txBox="1"/>
          <p:nvPr/>
        </p:nvSpPr>
        <p:spPr>
          <a:xfrm>
            <a:off x="4924426" y="428625"/>
            <a:ext cx="5138355" cy="369332"/>
          </a:xfrm>
          <a:prstGeom prst="rect">
            <a:avLst/>
          </a:prstGeom>
          <a:noFill/>
        </p:spPr>
        <p:txBody>
          <a:bodyPr wrap="square" rtlCol="0">
            <a:spAutoFit/>
          </a:bodyPr>
          <a:lstStyle/>
          <a:p>
            <a:r>
              <a:rPr lang="fr-FR" dirty="0">
                <a:solidFill>
                  <a:srgbClr val="FF0000"/>
                </a:solidFill>
              </a:rPr>
              <a:t>Le quizz des trous noirs (6 &amp; 7)</a:t>
            </a:r>
            <a:endParaRPr lang="en-GB" dirty="0">
              <a:solidFill>
                <a:srgbClr val="FF0000"/>
              </a:solidFill>
            </a:endParaRPr>
          </a:p>
        </p:txBody>
      </p:sp>
    </p:spTree>
    <p:extLst>
      <p:ext uri="{BB962C8B-B14F-4D97-AF65-F5344CB8AC3E}">
        <p14:creationId xmlns:p14="http://schemas.microsoft.com/office/powerpoint/2010/main" val="1495245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C3CFBE-6820-48A0-9123-A2CF9B2C6445}"/>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6A52ADD5-9084-4745-AAA4-4591D65EBC00}"/>
              </a:ext>
            </a:extLst>
          </p:cNvPr>
          <p:cNvSpPr>
            <a:spLocks noGrp="1"/>
          </p:cNvSpPr>
          <p:nvPr>
            <p:ph type="ftr" sz="quarter" idx="11"/>
          </p:nvPr>
        </p:nvSpPr>
        <p:spPr/>
        <p:txBody>
          <a:bodyPr/>
          <a:lstStyle/>
          <a:p>
            <a:r>
              <a:rPr lang="fr-FR" dirty="0"/>
              <a:t>Crédit : H. Courtois, D. Pomarède ; </a:t>
            </a:r>
            <a:r>
              <a:rPr lang="fr-FR" dirty="0" err="1"/>
              <a:t>SDvision</a:t>
            </a:r>
            <a:endParaRPr lang="en-GB" dirty="0"/>
          </a:p>
        </p:txBody>
      </p:sp>
      <p:sp>
        <p:nvSpPr>
          <p:cNvPr id="4" name="Espace réservé du numéro de diapositive 3">
            <a:extLst>
              <a:ext uri="{FF2B5EF4-FFF2-40B4-BE49-F238E27FC236}">
                <a16:creationId xmlns:a16="http://schemas.microsoft.com/office/drawing/2014/main" id="{A55B8AE9-FC2B-434F-BBE2-DE856756D041}"/>
              </a:ext>
            </a:extLst>
          </p:cNvPr>
          <p:cNvSpPr>
            <a:spLocks noGrp="1"/>
          </p:cNvSpPr>
          <p:nvPr>
            <p:ph type="sldNum" sz="quarter" idx="12"/>
          </p:nvPr>
        </p:nvSpPr>
        <p:spPr/>
        <p:txBody>
          <a:bodyPr/>
          <a:lstStyle/>
          <a:p>
            <a:fld id="{28CF56FF-A9C7-48CE-B5A8-E2EC5C60375F}" type="slidenum">
              <a:rPr lang="en-GB" smtClean="0"/>
              <a:t>5</a:t>
            </a:fld>
            <a:endParaRPr lang="en-GB" dirty="0"/>
          </a:p>
        </p:txBody>
      </p:sp>
      <p:pic>
        <p:nvPicPr>
          <p:cNvPr id="5" name="Image 4">
            <a:extLst>
              <a:ext uri="{FF2B5EF4-FFF2-40B4-BE49-F238E27FC236}">
                <a16:creationId xmlns:a16="http://schemas.microsoft.com/office/drawing/2014/main" id="{5FFDE03F-2EE4-44C9-B221-22DBB78CBEC7}"/>
              </a:ext>
            </a:extLst>
          </p:cNvPr>
          <p:cNvPicPr>
            <a:picLocks noChangeAspect="1"/>
          </p:cNvPicPr>
          <p:nvPr/>
        </p:nvPicPr>
        <p:blipFill>
          <a:blip r:embed="rId2"/>
          <a:stretch>
            <a:fillRect/>
          </a:stretch>
        </p:blipFill>
        <p:spPr>
          <a:xfrm>
            <a:off x="7622989" y="1835558"/>
            <a:ext cx="4011366" cy="2955989"/>
          </a:xfrm>
          <a:prstGeom prst="rect">
            <a:avLst/>
          </a:prstGeom>
        </p:spPr>
      </p:pic>
      <p:sp>
        <p:nvSpPr>
          <p:cNvPr id="6" name="ZoneTexte 5">
            <a:extLst>
              <a:ext uri="{FF2B5EF4-FFF2-40B4-BE49-F238E27FC236}">
                <a16:creationId xmlns:a16="http://schemas.microsoft.com/office/drawing/2014/main" id="{BFE74948-737C-212D-D5BD-A1CFE147E98B}"/>
              </a:ext>
            </a:extLst>
          </p:cNvPr>
          <p:cNvSpPr txBox="1"/>
          <p:nvPr/>
        </p:nvSpPr>
        <p:spPr>
          <a:xfrm>
            <a:off x="6816436" y="327391"/>
            <a:ext cx="4192207"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Notre adresse dans l’univers visible </a:t>
            </a:r>
          </a:p>
        </p:txBody>
      </p:sp>
      <p:grpSp>
        <p:nvGrpSpPr>
          <p:cNvPr id="11" name="Groupe 10">
            <a:extLst>
              <a:ext uri="{FF2B5EF4-FFF2-40B4-BE49-F238E27FC236}">
                <a16:creationId xmlns:a16="http://schemas.microsoft.com/office/drawing/2014/main" id="{A0892682-C914-5AFE-FECB-5BCA79D3DFE6}"/>
              </a:ext>
            </a:extLst>
          </p:cNvPr>
          <p:cNvGrpSpPr/>
          <p:nvPr/>
        </p:nvGrpSpPr>
        <p:grpSpPr>
          <a:xfrm>
            <a:off x="2228849" y="1257299"/>
            <a:ext cx="4479133" cy="4487263"/>
            <a:chOff x="2221300" y="327391"/>
            <a:chExt cx="4884288" cy="5319772"/>
          </a:xfrm>
        </p:grpSpPr>
        <p:pic>
          <p:nvPicPr>
            <p:cNvPr id="8" name="Image 7">
              <a:extLst>
                <a:ext uri="{FF2B5EF4-FFF2-40B4-BE49-F238E27FC236}">
                  <a16:creationId xmlns:a16="http://schemas.microsoft.com/office/drawing/2014/main" id="{A371B7D2-0DD5-473C-BA28-009B24452EA6}"/>
                </a:ext>
              </a:extLst>
            </p:cNvPr>
            <p:cNvPicPr>
              <a:picLocks noChangeAspect="1"/>
            </p:cNvPicPr>
            <p:nvPr/>
          </p:nvPicPr>
          <p:blipFill>
            <a:blip r:embed="rId3"/>
            <a:stretch>
              <a:fillRect/>
            </a:stretch>
          </p:blipFill>
          <p:spPr>
            <a:xfrm>
              <a:off x="2221300" y="327391"/>
              <a:ext cx="4884288" cy="4788725"/>
            </a:xfrm>
            <a:prstGeom prst="rect">
              <a:avLst/>
            </a:prstGeom>
          </p:spPr>
        </p:pic>
        <p:sp>
          <p:nvSpPr>
            <p:cNvPr id="9" name="ZoneTexte 8">
              <a:extLst>
                <a:ext uri="{FF2B5EF4-FFF2-40B4-BE49-F238E27FC236}">
                  <a16:creationId xmlns:a16="http://schemas.microsoft.com/office/drawing/2014/main" id="{B2AB5D99-9BA1-E1EF-2D01-C3449AD9A3B5}"/>
                </a:ext>
              </a:extLst>
            </p:cNvPr>
            <p:cNvSpPr txBox="1"/>
            <p:nvPr/>
          </p:nvSpPr>
          <p:spPr>
            <a:xfrm>
              <a:off x="2221300" y="5200887"/>
              <a:ext cx="3697807" cy="446276"/>
            </a:xfrm>
            <a:prstGeom prst="rect">
              <a:avLst/>
            </a:prstGeom>
            <a:noFill/>
          </p:spPr>
          <p:txBody>
            <a:bodyPr wrap="square">
              <a:spAutoFit/>
            </a:bodyPr>
            <a:lstStyle/>
            <a:p>
              <a:r>
                <a:rPr lang="fr-FR" sz="1400" dirty="0">
                  <a:solidFill>
                    <a:srgbClr val="002060"/>
                  </a:solidFill>
                </a:rPr>
                <a:t>Notre place dans l’univers</a:t>
              </a:r>
            </a:p>
            <a:p>
              <a:r>
                <a:rPr lang="fr-FR" sz="900" dirty="0"/>
                <a:t>Crédit : H. Courtois, D. Pomarède/planetastronomy.com</a:t>
              </a:r>
            </a:p>
          </p:txBody>
        </p:sp>
      </p:grpSp>
      <p:sp>
        <p:nvSpPr>
          <p:cNvPr id="10" name="Ellipse 9">
            <a:extLst>
              <a:ext uri="{FF2B5EF4-FFF2-40B4-BE49-F238E27FC236}">
                <a16:creationId xmlns:a16="http://schemas.microsoft.com/office/drawing/2014/main" id="{5BE1348D-9E9D-0CDA-1AFE-1F936ADC3D06}"/>
              </a:ext>
            </a:extLst>
          </p:cNvPr>
          <p:cNvSpPr/>
          <p:nvPr/>
        </p:nvSpPr>
        <p:spPr>
          <a:xfrm>
            <a:off x="4572000" y="2708512"/>
            <a:ext cx="138793" cy="11125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3062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50</a:t>
            </a:fld>
            <a:endParaRPr lang="en-GB" dirty="0"/>
          </a:p>
        </p:txBody>
      </p:sp>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4200144"/>
            <a:ext cx="304800" cy="304800"/>
          </a:xfrm>
          <a:prstGeom prst="rect">
            <a:avLst/>
          </a:prstGeom>
        </p:spPr>
      </p:pic>
      <p:sp>
        <p:nvSpPr>
          <p:cNvPr id="6" name="Rectangle 1">
            <a:extLst>
              <a:ext uri="{FF2B5EF4-FFF2-40B4-BE49-F238E27FC236}">
                <a16:creationId xmlns:a16="http://schemas.microsoft.com/office/drawing/2014/main" id="{E18C7D17-3D3F-449E-9D17-1105AB79C201}"/>
              </a:ext>
            </a:extLst>
          </p:cNvPr>
          <p:cNvSpPr>
            <a:spLocks noChangeArrowheads="1"/>
          </p:cNvSpPr>
          <p:nvPr/>
        </p:nvSpPr>
        <p:spPr bwMode="auto">
          <a:xfrm>
            <a:off x="926338" y="-201504"/>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dirty="0">
                <a:solidFill>
                  <a:srgbClr val="222222"/>
                </a:solidFill>
                <a:cs typeface="Arial" panose="020B0604020202020204" pitchFamily="34" charset="0"/>
              </a:rPr>
              <a:t>  </a:t>
            </a:r>
            <a:r>
              <a:rPr lang="fr-FR" altLang="fr-FR" sz="1900" dirty="0">
                <a:solidFill>
                  <a:srgbClr val="222222"/>
                </a:solidFill>
                <a:cs typeface="Arial" panose="020B0604020202020204" pitchFamily="34" charset="0"/>
              </a:rPr>
              <a:t>     </a:t>
            </a:r>
            <a:r>
              <a:rPr lang="fr-FR" altLang="fr-FR" sz="1000" dirty="0">
                <a:solidFill>
                  <a:srgbClr val="222222"/>
                </a:solidFill>
                <a:cs typeface="Arial" panose="020B0604020202020204" pitchFamily="34" charset="0"/>
              </a:rPr>
              <a:t>,</a:t>
            </a:r>
            <a:r>
              <a:rPr lang="fr-FR" altLang="fr-FR" sz="600" dirty="0"/>
              <a:t> </a:t>
            </a:r>
            <a:endParaRPr lang="fr-FR" altLang="fr-FR" dirty="0"/>
          </a:p>
        </p:txBody>
      </p:sp>
      <p:sp>
        <p:nvSpPr>
          <p:cNvPr id="8" name="AutoShape 2" descr="{\displaystyle T_{\mathrm {H} }={\frac {\hbar c^{3}}{8\pi k_{\mathrm {B} }GM}}}">
            <a:extLst>
              <a:ext uri="{FF2B5EF4-FFF2-40B4-BE49-F238E27FC236}">
                <a16:creationId xmlns:a16="http://schemas.microsoft.com/office/drawing/2014/main" id="{079A322E-A453-4A83-B6D5-4D0C3872F17A}"/>
              </a:ext>
            </a:extLst>
          </p:cNvPr>
          <p:cNvSpPr>
            <a:spLocks noChangeAspect="1" noChangeArrowheads="1"/>
          </p:cNvSpPr>
          <p:nvPr/>
        </p:nvSpPr>
        <p:spPr bwMode="auto">
          <a:xfrm>
            <a:off x="15938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3">
            <a:extLst>
              <a:ext uri="{FF2B5EF4-FFF2-40B4-BE49-F238E27FC236}">
                <a16:creationId xmlns:a16="http://schemas.microsoft.com/office/drawing/2014/main" id="{3BBF9834-A934-485D-9C22-AD859A402DB2}"/>
              </a:ext>
            </a:extLst>
          </p:cNvPr>
          <p:cNvSpPr>
            <a:spLocks noChangeArrowheads="1"/>
          </p:cNvSpPr>
          <p:nvPr/>
        </p:nvSpPr>
        <p:spPr bwMode="auto">
          <a:xfrm>
            <a:off x="1676400" y="-39960"/>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dirty="0">
                <a:solidFill>
                  <a:srgbClr val="222222"/>
                </a:solidFill>
                <a:cs typeface="Arial" panose="020B0604020202020204" pitchFamily="34" charset="0"/>
              </a:rPr>
              <a:t>  </a:t>
            </a:r>
            <a:r>
              <a:rPr lang="fr-FR" altLang="fr-FR" sz="1900" dirty="0">
                <a:solidFill>
                  <a:srgbClr val="222222"/>
                </a:solidFill>
                <a:cs typeface="Arial" panose="020B0604020202020204" pitchFamily="34" charset="0"/>
              </a:rPr>
              <a:t>     </a:t>
            </a:r>
            <a:r>
              <a:rPr lang="fr-FR" altLang="fr-FR" sz="1000" dirty="0">
                <a:solidFill>
                  <a:srgbClr val="222222"/>
                </a:solidFill>
                <a:cs typeface="Arial" panose="020B0604020202020204" pitchFamily="34" charset="0"/>
              </a:rPr>
              <a:t>,</a:t>
            </a:r>
            <a:r>
              <a:rPr lang="fr-FR" altLang="fr-FR" sz="600" dirty="0"/>
              <a:t> </a:t>
            </a:r>
            <a:endParaRPr lang="fr-FR" altLang="fr-FR" dirty="0"/>
          </a:p>
        </p:txBody>
      </p:sp>
      <p:sp>
        <p:nvSpPr>
          <p:cNvPr id="15" name="AutoShape 4" descr="{\displaystyle T_{\mathrm {H} }={\frac {\hbar c^{3}}{8\pi k_{\mathrm {B} }GM}}}">
            <a:extLst>
              <a:ext uri="{FF2B5EF4-FFF2-40B4-BE49-F238E27FC236}">
                <a16:creationId xmlns:a16="http://schemas.microsoft.com/office/drawing/2014/main" id="{14FDE397-704D-4BBD-8CA9-7E86ECBECE90}"/>
              </a:ext>
            </a:extLst>
          </p:cNvPr>
          <p:cNvSpPr>
            <a:spLocks noChangeAspect="1" noChangeArrowheads="1"/>
          </p:cNvSpPr>
          <p:nvPr/>
        </p:nvSpPr>
        <p:spPr bwMode="auto">
          <a:xfrm>
            <a:off x="174625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6536907-802F-4EC3-88C9-B80CE16F12D5}"/>
                  </a:ext>
                </a:extLst>
              </p:cNvPr>
              <p:cNvSpPr/>
              <p:nvPr/>
            </p:nvSpPr>
            <p:spPr>
              <a:xfrm>
                <a:off x="3197411" y="1109985"/>
                <a:ext cx="6693349" cy="4864280"/>
              </a:xfrm>
              <a:prstGeom prst="rect">
                <a:avLst/>
              </a:prstGeom>
              <a:ln>
                <a:solidFill>
                  <a:srgbClr val="FF0000"/>
                </a:solidFill>
              </a:ln>
            </p:spPr>
            <p:txBody>
              <a:bodyPr wrap="square">
                <a:spAutoFit/>
              </a:bodyPr>
              <a:lstStyle/>
              <a:p>
                <a:r>
                  <a:rPr lang="fr-FR" b="1" dirty="0">
                    <a:solidFill>
                      <a:srgbClr val="0070C0"/>
                    </a:solidFill>
                  </a:rPr>
                  <a:t>Les lois de thermodynamique ne s’appliquent pas aux trous noirs</a:t>
                </a:r>
              </a:p>
              <a:p>
                <a:endParaRPr lang="fr-FR" dirty="0"/>
              </a:p>
              <a:p>
                <a:r>
                  <a:rPr lang="fr-FR" dirty="0">
                    <a:solidFill>
                      <a:srgbClr val="FF0000"/>
                    </a:solidFill>
                  </a:rPr>
                  <a:t>Faux</a:t>
                </a:r>
              </a:p>
              <a:p>
                <a:pPr marL="285750" indent="-285750">
                  <a:buFont typeface="Arial" panose="020B0604020202020204" pitchFamily="34" charset="0"/>
                  <a:buChar char="•"/>
                </a:pPr>
                <a:r>
                  <a:rPr lang="fr-FR" sz="1400" dirty="0"/>
                  <a:t>L’énergie est conservée </a:t>
                </a:r>
                <a:r>
                  <a:rPr lang="fr-FR" sz="1400" dirty="0">
                    <a:solidFill>
                      <a:srgbClr val="FF0000"/>
                    </a:solidFill>
                  </a:rPr>
                  <a:t>(1</a:t>
                </a:r>
                <a:r>
                  <a:rPr lang="fr-FR" sz="1400" baseline="30000" dirty="0">
                    <a:solidFill>
                      <a:srgbClr val="FF0000"/>
                    </a:solidFill>
                  </a:rPr>
                  <a:t>er</a:t>
                </a:r>
                <a:r>
                  <a:rPr lang="fr-FR" sz="1400" dirty="0">
                    <a:solidFill>
                      <a:srgbClr val="FF0000"/>
                    </a:solidFill>
                  </a:rPr>
                  <a:t> principe)</a:t>
                </a:r>
              </a:p>
              <a:p>
                <a:pPr marL="285750" indent="-285750">
                  <a:buFont typeface="Arial" panose="020B0604020202020204" pitchFamily="34" charset="0"/>
                  <a:buChar char="•"/>
                </a:pPr>
                <a:r>
                  <a:rPr lang="fr-FR" sz="1400" dirty="0"/>
                  <a:t>L’entropie </a:t>
                </a:r>
                <a14:m>
                  <m:oMath xmlns:m="http://schemas.openxmlformats.org/officeDocument/2006/math">
                    <m:r>
                      <a:rPr lang="en-GB" sz="1400" i="1">
                        <a:solidFill>
                          <a:srgbClr val="FF0000"/>
                        </a:solidFill>
                        <a:latin typeface="Cambria Math" panose="02040503050406030204" pitchFamily="18" charset="0"/>
                      </a:rPr>
                      <m:t>𝑆</m:t>
                    </m:r>
                    <m:r>
                      <a:rPr lang="en-GB" sz="1400" i="1">
                        <a:solidFill>
                          <a:srgbClr val="FF0000"/>
                        </a:solidFill>
                        <a:latin typeface="Cambria Math" panose="02040503050406030204" pitchFamily="18" charset="0"/>
                      </a:rPr>
                      <m:t> </m:t>
                    </m:r>
                  </m:oMath>
                </a14:m>
                <a:r>
                  <a:rPr lang="fr-FR" sz="1400" dirty="0"/>
                  <a:t>d’un trou noir est calculable (théorie de S. Hawking, en discussion)</a:t>
                </a:r>
              </a:p>
              <a:p>
                <a:pPr/>
                <a14:m>
                  <m:oMathPara xmlns:m="http://schemas.openxmlformats.org/officeDocument/2006/math">
                    <m:oMathParaPr>
                      <m:jc m:val="centerGroup"/>
                    </m:oMathParaPr>
                    <m:oMath xmlns:m="http://schemas.openxmlformats.org/officeDocument/2006/math">
                      <m:r>
                        <a:rPr lang="en-GB" sz="1400" i="1">
                          <a:solidFill>
                            <a:srgbClr val="FF0000"/>
                          </a:solidFill>
                          <a:latin typeface="Cambria Math" panose="02040503050406030204" pitchFamily="18" charset="0"/>
                        </a:rPr>
                        <m:t>𝑆</m:t>
                      </m:r>
                      <m:r>
                        <a:rPr lang="en-GB" sz="1400" i="1">
                          <a:solidFill>
                            <a:srgbClr val="FF0000"/>
                          </a:solidFill>
                          <a:latin typeface="Cambria Math" panose="02040503050406030204" pitchFamily="18" charset="0"/>
                        </a:rPr>
                        <m:t>=</m:t>
                      </m:r>
                      <m:f>
                        <m:fPr>
                          <m:ctrlPr>
                            <a:rPr lang="fr-FR" sz="1400" i="1">
                              <a:solidFill>
                                <a:srgbClr val="FF0000"/>
                              </a:solidFill>
                              <a:latin typeface="Cambria Math" panose="02040503050406030204" pitchFamily="18" charset="0"/>
                            </a:rPr>
                          </m:ctrlPr>
                        </m:fPr>
                        <m:num>
                          <m:r>
                            <a:rPr lang="en-GB" sz="1400" i="1">
                              <a:solidFill>
                                <a:srgbClr val="FF0000"/>
                              </a:solidFill>
                              <a:latin typeface="Cambria Math" panose="02040503050406030204" pitchFamily="18" charset="0"/>
                            </a:rPr>
                            <m:t>1</m:t>
                          </m:r>
                        </m:num>
                        <m:den>
                          <m:r>
                            <a:rPr lang="en-GB" sz="1400" i="1">
                              <a:solidFill>
                                <a:srgbClr val="FF0000"/>
                              </a:solidFill>
                              <a:latin typeface="Cambria Math" panose="02040503050406030204" pitchFamily="18" charset="0"/>
                            </a:rPr>
                            <m:t>4</m:t>
                          </m:r>
                        </m:den>
                      </m:f>
                      <m:sSub>
                        <m:sSubPr>
                          <m:ctrlPr>
                            <a:rPr lang="fr-FR" sz="1400" i="1">
                              <a:solidFill>
                                <a:srgbClr val="FF0000"/>
                              </a:solidFill>
                              <a:latin typeface="Cambria Math" panose="02040503050406030204" pitchFamily="18" charset="0"/>
                            </a:rPr>
                          </m:ctrlPr>
                        </m:sSubPr>
                        <m:e>
                          <m:r>
                            <a:rPr lang="en-GB" sz="1400" i="1">
                              <a:solidFill>
                                <a:srgbClr val="FF0000"/>
                              </a:solidFill>
                              <a:latin typeface="Cambria Math" panose="02040503050406030204" pitchFamily="18" charset="0"/>
                            </a:rPr>
                            <m:t>𝑘</m:t>
                          </m:r>
                        </m:e>
                        <m:sub>
                          <m:r>
                            <a:rPr lang="en-GB" sz="1400" i="1">
                              <a:solidFill>
                                <a:srgbClr val="FF0000"/>
                              </a:solidFill>
                              <a:latin typeface="Cambria Math" panose="02040503050406030204" pitchFamily="18" charset="0"/>
                            </a:rPr>
                            <m:t>𝐵</m:t>
                          </m:r>
                        </m:sub>
                      </m:sSub>
                      <m:f>
                        <m:fPr>
                          <m:ctrlPr>
                            <a:rPr lang="fr-FR" sz="1400" i="1">
                              <a:solidFill>
                                <a:srgbClr val="FF0000"/>
                              </a:solidFill>
                              <a:latin typeface="Cambria Math" panose="02040503050406030204" pitchFamily="18" charset="0"/>
                            </a:rPr>
                          </m:ctrlPr>
                        </m:fPr>
                        <m:num>
                          <m:sSup>
                            <m:sSupPr>
                              <m:ctrlPr>
                                <a:rPr lang="fr-FR" sz="1400" i="1">
                                  <a:solidFill>
                                    <a:srgbClr val="FF0000"/>
                                  </a:solidFill>
                                  <a:latin typeface="Cambria Math" panose="02040503050406030204" pitchFamily="18" charset="0"/>
                                </a:rPr>
                              </m:ctrlPr>
                            </m:sSupPr>
                            <m:e>
                              <m:r>
                                <a:rPr lang="en-GB" sz="1400" i="1">
                                  <a:solidFill>
                                    <a:srgbClr val="FF0000"/>
                                  </a:solidFill>
                                  <a:latin typeface="Cambria Math" panose="02040503050406030204" pitchFamily="18" charset="0"/>
                                </a:rPr>
                                <m:t>𝑐</m:t>
                              </m:r>
                            </m:e>
                            <m:sup>
                              <m:r>
                                <a:rPr lang="en-GB" sz="1400" i="1">
                                  <a:solidFill>
                                    <a:srgbClr val="FF0000"/>
                                  </a:solidFill>
                                  <a:latin typeface="Cambria Math" panose="02040503050406030204" pitchFamily="18" charset="0"/>
                                </a:rPr>
                                <m:t>3</m:t>
                              </m:r>
                            </m:sup>
                          </m:sSup>
                        </m:num>
                        <m:den>
                          <m:r>
                            <a:rPr lang="en-GB" sz="1400" i="1">
                              <a:solidFill>
                                <a:srgbClr val="FF0000"/>
                              </a:solidFill>
                              <a:latin typeface="Cambria Math" panose="02040503050406030204" pitchFamily="18" charset="0"/>
                              <a:ea typeface="Cambria Math" panose="02040503050406030204" pitchFamily="18" charset="0"/>
                            </a:rPr>
                            <m:t>ℏ</m:t>
                          </m:r>
                          <m:r>
                            <a:rPr lang="en-GB" sz="1400" i="1">
                              <a:solidFill>
                                <a:srgbClr val="FF0000"/>
                              </a:solidFill>
                              <a:latin typeface="Cambria Math" panose="02040503050406030204" pitchFamily="18" charset="0"/>
                            </a:rPr>
                            <m:t>𝐺</m:t>
                          </m:r>
                        </m:den>
                      </m:f>
                      <m:sSub>
                        <m:sSubPr>
                          <m:ctrlPr>
                            <a:rPr lang="fr-FR" sz="1400" i="1">
                              <a:solidFill>
                                <a:srgbClr val="FF0000"/>
                              </a:solidFill>
                              <a:latin typeface="Cambria Math" panose="02040503050406030204" pitchFamily="18" charset="0"/>
                            </a:rPr>
                          </m:ctrlPr>
                        </m:sSubPr>
                        <m:e>
                          <m:r>
                            <a:rPr lang="en-GB" sz="1400" i="1">
                              <a:solidFill>
                                <a:srgbClr val="FF0000"/>
                              </a:solidFill>
                              <a:latin typeface="Cambria Math" panose="02040503050406030204" pitchFamily="18" charset="0"/>
                            </a:rPr>
                            <m:t>𝐴</m:t>
                          </m:r>
                        </m:e>
                        <m:sub>
                          <m:r>
                            <a:rPr lang="en-GB" sz="1400" i="1">
                              <a:solidFill>
                                <a:srgbClr val="FF0000"/>
                              </a:solidFill>
                              <a:latin typeface="Cambria Math" panose="02040503050406030204" pitchFamily="18" charset="0"/>
                            </a:rPr>
                            <m:t>𝑠</m:t>
                          </m:r>
                        </m:sub>
                      </m:sSub>
                      <m:r>
                        <a:rPr lang="fr-FR" sz="1400" i="1">
                          <a:solidFill>
                            <a:srgbClr val="FF0000"/>
                          </a:solidFill>
                          <a:latin typeface="Cambria Math" panose="02040503050406030204" pitchFamily="18" charset="0"/>
                        </a:rPr>
                        <m:t> </m:t>
                      </m:r>
                    </m:oMath>
                  </m:oMathPara>
                </a14:m>
                <a:endParaRPr lang="fr-FR" sz="1400" dirty="0"/>
              </a:p>
              <a:p>
                <a:pPr algn="ctr"/>
                <a:r>
                  <a:rPr lang="fr-FR" sz="1400" dirty="0"/>
                  <a:t>où </a:t>
                </a:r>
                <a14:m>
                  <m:oMath xmlns:m="http://schemas.openxmlformats.org/officeDocument/2006/math">
                    <m:sSub>
                      <m:sSubPr>
                        <m:ctrlPr>
                          <a:rPr lang="fr-FR" sz="1400" i="1">
                            <a:solidFill>
                              <a:srgbClr val="FF0000"/>
                            </a:solidFill>
                            <a:latin typeface="Cambria Math" panose="02040503050406030204" pitchFamily="18" charset="0"/>
                          </a:rPr>
                        </m:ctrlPr>
                      </m:sSubPr>
                      <m:e>
                        <m:r>
                          <a:rPr lang="en-GB" sz="1400" i="1">
                            <a:solidFill>
                              <a:srgbClr val="FF0000"/>
                            </a:solidFill>
                            <a:latin typeface="Cambria Math" panose="02040503050406030204" pitchFamily="18" charset="0"/>
                          </a:rPr>
                          <m:t>𝐴</m:t>
                        </m:r>
                      </m:e>
                      <m:sub>
                        <m:r>
                          <a:rPr lang="en-GB" sz="1400" i="1">
                            <a:solidFill>
                              <a:srgbClr val="FF0000"/>
                            </a:solidFill>
                            <a:latin typeface="Cambria Math" panose="02040503050406030204" pitchFamily="18" charset="0"/>
                          </a:rPr>
                          <m:t>𝑠</m:t>
                        </m:r>
                      </m:sub>
                    </m:sSub>
                    <m:r>
                      <a:rPr lang="fr-FR" sz="1400" i="1">
                        <a:solidFill>
                          <a:srgbClr val="FF0000"/>
                        </a:solidFill>
                        <a:latin typeface="Cambria Math" panose="02040503050406030204" pitchFamily="18" charset="0"/>
                      </a:rPr>
                      <m:t> </m:t>
                    </m:r>
                  </m:oMath>
                </a14:m>
                <a:r>
                  <a:rPr lang="fr-FR" sz="1400" dirty="0"/>
                  <a:t> est l’aire de la sphère dont le rayon est le rayon de Schwarzschild </a:t>
                </a:r>
                <a14:m>
                  <m:oMath xmlns:m="http://schemas.openxmlformats.org/officeDocument/2006/math">
                    <m:sSub>
                      <m:sSubPr>
                        <m:ctrlPr>
                          <a:rPr lang="fr-FR" sz="1400" i="1">
                            <a:solidFill>
                              <a:srgbClr val="FF0000"/>
                            </a:solidFill>
                            <a:latin typeface="Cambria Math" panose="02040503050406030204" pitchFamily="18" charset="0"/>
                          </a:rPr>
                        </m:ctrlPr>
                      </m:sSubPr>
                      <m:e>
                        <m:r>
                          <a:rPr lang="en-GB" sz="1400" i="1">
                            <a:solidFill>
                              <a:srgbClr val="FF0000"/>
                            </a:solidFill>
                            <a:latin typeface="Cambria Math" panose="02040503050406030204" pitchFamily="18" charset="0"/>
                          </a:rPr>
                          <m:t>𝐴</m:t>
                        </m:r>
                      </m:e>
                      <m:sub>
                        <m:r>
                          <a:rPr lang="en-GB" sz="1400" i="1">
                            <a:solidFill>
                              <a:srgbClr val="FF0000"/>
                            </a:solidFill>
                            <a:latin typeface="Cambria Math" panose="02040503050406030204" pitchFamily="18" charset="0"/>
                          </a:rPr>
                          <m:t>𝑠</m:t>
                        </m:r>
                      </m:sub>
                    </m:sSub>
                    <m:r>
                      <a:rPr lang="en-GB" sz="1400" i="1">
                        <a:solidFill>
                          <a:srgbClr val="FF0000"/>
                        </a:solidFill>
                        <a:latin typeface="Cambria Math" panose="02040503050406030204" pitchFamily="18" charset="0"/>
                      </a:rPr>
                      <m:t>=4</m:t>
                    </m:r>
                    <m:r>
                      <a:rPr lang="en-GB" sz="1400" i="1">
                        <a:solidFill>
                          <a:srgbClr val="FF0000"/>
                        </a:solidFill>
                        <a:latin typeface="Cambria Math" panose="02040503050406030204" pitchFamily="18" charset="0"/>
                      </a:rPr>
                      <m:t>𝜋</m:t>
                    </m:r>
                    <m:r>
                      <a:rPr lang="en-GB" sz="1400" i="1">
                        <a:solidFill>
                          <a:srgbClr val="FF0000"/>
                        </a:solidFill>
                        <a:latin typeface="Cambria Math" panose="02040503050406030204" pitchFamily="18" charset="0"/>
                      </a:rPr>
                      <m:t> </m:t>
                    </m:r>
                    <m:sSubSup>
                      <m:sSubSupPr>
                        <m:ctrlPr>
                          <a:rPr lang="fr-FR" sz="1400" i="1">
                            <a:solidFill>
                              <a:srgbClr val="FF0000"/>
                            </a:solidFill>
                            <a:latin typeface="Cambria Math" panose="02040503050406030204" pitchFamily="18" charset="0"/>
                          </a:rPr>
                        </m:ctrlPr>
                      </m:sSubSupPr>
                      <m:e>
                        <m:r>
                          <a:rPr lang="en-GB" sz="1400" i="1">
                            <a:solidFill>
                              <a:srgbClr val="FF0000"/>
                            </a:solidFill>
                            <a:latin typeface="Cambria Math" panose="02040503050406030204" pitchFamily="18" charset="0"/>
                          </a:rPr>
                          <m:t>𝑟</m:t>
                        </m:r>
                      </m:e>
                      <m:sub>
                        <m:r>
                          <a:rPr lang="en-GB" sz="1400" i="1">
                            <a:solidFill>
                              <a:srgbClr val="FF0000"/>
                            </a:solidFill>
                            <a:latin typeface="Cambria Math" panose="02040503050406030204" pitchFamily="18" charset="0"/>
                          </a:rPr>
                          <m:t>𝑠</m:t>
                        </m:r>
                      </m:sub>
                      <m:sup>
                        <m:r>
                          <a:rPr lang="en-GB" sz="1400" i="1">
                            <a:solidFill>
                              <a:srgbClr val="FF0000"/>
                            </a:solidFill>
                            <a:latin typeface="Cambria Math" panose="02040503050406030204" pitchFamily="18" charset="0"/>
                          </a:rPr>
                          <m:t>2</m:t>
                        </m:r>
                      </m:sup>
                    </m:sSubSup>
                  </m:oMath>
                </a14:m>
                <a:r>
                  <a:rPr lang="fr-FR" sz="1400" dirty="0"/>
                  <a:t>.</a:t>
                </a:r>
              </a:p>
              <a:p>
                <a:pPr marL="742950" lvl="1" indent="-285750">
                  <a:buFontTx/>
                  <a:buChar char="-"/>
                </a:pPr>
                <a:r>
                  <a:rPr lang="fr-FR" sz="1400" dirty="0"/>
                  <a:t>Le </a:t>
                </a:r>
                <a:r>
                  <a:rPr lang="fr-FR" sz="1400" dirty="0">
                    <a:solidFill>
                      <a:srgbClr val="0070C0"/>
                    </a:solidFill>
                  </a:rPr>
                  <a:t>rayonnement de Hawking </a:t>
                </a:r>
                <a:r>
                  <a:rPr lang="fr-FR" sz="1400" dirty="0"/>
                  <a:t>contribue à augmenter l’entropie de l’environnement.</a:t>
                </a:r>
              </a:p>
              <a:p>
                <a:pPr marL="742950" lvl="1" indent="-285750">
                  <a:buFontTx/>
                  <a:buChar char="-"/>
                </a:pPr>
                <a:r>
                  <a:rPr lang="fr-FR" sz="1400" dirty="0"/>
                  <a:t>Si </a:t>
                </a:r>
                <a:r>
                  <a:rPr lang="fr-FR" sz="1400" dirty="0">
                    <a:solidFill>
                      <a:srgbClr val="0070C0"/>
                    </a:solidFill>
                  </a:rPr>
                  <a:t>2 trous noirs fusionnent</a:t>
                </a:r>
                <a:r>
                  <a:rPr lang="fr-FR" sz="1400" dirty="0"/>
                  <a:t>, l’aire du trou résultant est supérieure à la somme des aires des 2 trous et une grande quantité d’énergie est dissipée sous forme d’ondes gravitationnelles : </a:t>
                </a:r>
                <a:r>
                  <a:rPr lang="fr-FR" sz="1400" dirty="0">
                    <a:solidFill>
                      <a:srgbClr val="0070C0"/>
                    </a:solidFill>
                  </a:rPr>
                  <a:t>l’entropie croît</a:t>
                </a:r>
                <a:r>
                  <a:rPr lang="fr-FR" sz="1400" dirty="0"/>
                  <a:t>.</a:t>
                </a:r>
              </a:p>
              <a:p>
                <a:r>
                  <a:rPr lang="fr-FR" sz="1400" dirty="0"/>
                  <a:t>La croissance de l’entropie est vérifiée </a:t>
                </a:r>
                <a:r>
                  <a:rPr lang="fr-FR" sz="1400" dirty="0">
                    <a:solidFill>
                      <a:srgbClr val="FF0000"/>
                    </a:solidFill>
                  </a:rPr>
                  <a:t>(2</a:t>
                </a:r>
                <a:r>
                  <a:rPr lang="fr-FR" sz="1400" baseline="30000" dirty="0">
                    <a:solidFill>
                      <a:srgbClr val="FF0000"/>
                    </a:solidFill>
                  </a:rPr>
                  <a:t>ème</a:t>
                </a:r>
                <a:r>
                  <a:rPr lang="fr-FR" sz="1400" dirty="0">
                    <a:solidFill>
                      <a:srgbClr val="FF0000"/>
                    </a:solidFill>
                  </a:rPr>
                  <a:t> principe)</a:t>
                </a:r>
              </a:p>
              <a:p>
                <a:endParaRPr lang="fr-FR" sz="1400" dirty="0">
                  <a:solidFill>
                    <a:srgbClr val="FF0000"/>
                  </a:solidFill>
                </a:endParaRPr>
              </a:p>
              <a:p>
                <a:r>
                  <a:rPr lang="fr-FR" sz="1050" dirty="0">
                    <a:solidFill>
                      <a:srgbClr val="FF0000"/>
                    </a:solidFill>
                  </a:rPr>
                  <a:t>Note : </a:t>
                </a:r>
                <a:r>
                  <a:rPr lang="fr-FR" sz="1050" dirty="0">
                    <a:solidFill>
                      <a:srgbClr val="002060"/>
                    </a:solidFill>
                  </a:rPr>
                  <a:t>la formule de Hawking pour </a:t>
                </a:r>
                <a:r>
                  <a:rPr lang="fr-FR" sz="1050" dirty="0">
                    <a:solidFill>
                      <a:srgbClr val="FF0000"/>
                    </a:solidFill>
                  </a:rPr>
                  <a:t>𝑆</a:t>
                </a:r>
                <a:r>
                  <a:rPr lang="fr-FR" sz="1050" dirty="0">
                    <a:solidFill>
                      <a:srgbClr val="002060"/>
                    </a:solidFill>
                  </a:rPr>
                  <a:t> est remarquable, car elle implique les 4 constantes fondamentales de l’Univers : constante de Boltzmann </a:t>
                </a:r>
                <a14:m>
                  <m:oMath xmlns:m="http://schemas.openxmlformats.org/officeDocument/2006/math">
                    <m:sSub>
                      <m:sSubPr>
                        <m:ctrlPr>
                          <a:rPr lang="fr-FR" sz="1050" i="1">
                            <a:solidFill>
                              <a:srgbClr val="FF0000"/>
                            </a:solidFill>
                            <a:latin typeface="Cambria Math" panose="02040503050406030204" pitchFamily="18" charset="0"/>
                          </a:rPr>
                        </m:ctrlPr>
                      </m:sSubPr>
                      <m:e>
                        <m:r>
                          <a:rPr lang="en-GB" sz="1050" i="1">
                            <a:solidFill>
                              <a:srgbClr val="FF0000"/>
                            </a:solidFill>
                            <a:latin typeface="Cambria Math" panose="02040503050406030204" pitchFamily="18" charset="0"/>
                          </a:rPr>
                          <m:t>𝑘</m:t>
                        </m:r>
                      </m:e>
                      <m:sub>
                        <m:r>
                          <a:rPr lang="en-GB" sz="1050" i="1">
                            <a:solidFill>
                              <a:srgbClr val="FF0000"/>
                            </a:solidFill>
                            <a:latin typeface="Cambria Math" panose="02040503050406030204" pitchFamily="18" charset="0"/>
                          </a:rPr>
                          <m:t>𝐵</m:t>
                        </m:r>
                      </m:sub>
                    </m:sSub>
                  </m:oMath>
                </a14:m>
                <a:r>
                  <a:rPr lang="fr-FR" sz="1050" dirty="0">
                    <a:solidFill>
                      <a:srgbClr val="002060"/>
                    </a:solidFill>
                  </a:rPr>
                  <a:t>, vitesse de la lumière </a:t>
                </a:r>
                <a14:m>
                  <m:oMath xmlns:m="http://schemas.openxmlformats.org/officeDocument/2006/math">
                    <m:r>
                      <a:rPr lang="en-GB" sz="1050" i="1">
                        <a:solidFill>
                          <a:srgbClr val="FF0000"/>
                        </a:solidFill>
                        <a:latin typeface="Cambria Math" panose="02040503050406030204" pitchFamily="18" charset="0"/>
                      </a:rPr>
                      <m:t>𝑐</m:t>
                    </m:r>
                  </m:oMath>
                </a14:m>
                <a:r>
                  <a:rPr lang="fr-FR" sz="1050" dirty="0">
                    <a:solidFill>
                      <a:srgbClr val="002060"/>
                    </a:solidFill>
                  </a:rPr>
                  <a:t>, constante de Planck </a:t>
                </a:r>
                <a14:m>
                  <m:oMath xmlns:m="http://schemas.openxmlformats.org/officeDocument/2006/math">
                    <m:r>
                      <a:rPr lang="en-GB" sz="1050" i="1">
                        <a:solidFill>
                          <a:srgbClr val="FF0000"/>
                        </a:solidFill>
                        <a:latin typeface="Cambria Math" panose="02040503050406030204" pitchFamily="18" charset="0"/>
                        <a:ea typeface="Cambria Math" panose="02040503050406030204" pitchFamily="18" charset="0"/>
                      </a:rPr>
                      <m:t>ℏ </m:t>
                    </m:r>
                  </m:oMath>
                </a14:m>
                <a:r>
                  <a:rPr lang="fr-FR" sz="1050" dirty="0">
                    <a:solidFill>
                      <a:srgbClr val="002060"/>
                    </a:solidFill>
                  </a:rPr>
                  <a:t>et constante de gravitation </a:t>
                </a:r>
                <a14:m>
                  <m:oMath xmlns:m="http://schemas.openxmlformats.org/officeDocument/2006/math">
                    <m:r>
                      <a:rPr lang="en-GB" sz="1050" i="1">
                        <a:solidFill>
                          <a:srgbClr val="FF0000"/>
                        </a:solidFill>
                        <a:latin typeface="Cambria Math" panose="02040503050406030204" pitchFamily="18" charset="0"/>
                      </a:rPr>
                      <m:t>𝐺</m:t>
                    </m:r>
                  </m:oMath>
                </a14:m>
                <a:r>
                  <a:rPr lang="fr-FR" sz="1050" dirty="0">
                    <a:solidFill>
                      <a:srgbClr val="002060"/>
                    </a:solidFill>
                  </a:rPr>
                  <a:t>.</a:t>
                </a:r>
              </a:p>
            </p:txBody>
          </p:sp>
        </mc:Choice>
        <mc:Fallback xmlns="">
          <p:sp>
            <p:nvSpPr>
              <p:cNvPr id="11" name="Rectangle 10">
                <a:extLst>
                  <a:ext uri="{FF2B5EF4-FFF2-40B4-BE49-F238E27FC236}">
                    <a16:creationId xmlns:a16="http://schemas.microsoft.com/office/drawing/2014/main" id="{F6536907-802F-4EC3-88C9-B80CE16F12D5}"/>
                  </a:ext>
                </a:extLst>
              </p:cNvPr>
              <p:cNvSpPr>
                <a:spLocks noRot="1" noChangeAspect="1" noMove="1" noResize="1" noEditPoints="1" noAdjustHandles="1" noChangeArrowheads="1" noChangeShapeType="1" noTextEdit="1"/>
              </p:cNvSpPr>
              <p:nvPr/>
            </p:nvSpPr>
            <p:spPr>
              <a:xfrm>
                <a:off x="3197411" y="1109985"/>
                <a:ext cx="6693349" cy="4864280"/>
              </a:xfrm>
              <a:prstGeom prst="rect">
                <a:avLst/>
              </a:prstGeom>
              <a:blipFill>
                <a:blip r:embed="rId5"/>
                <a:stretch>
                  <a:fillRect l="-727" t="-500" r="-364"/>
                </a:stretch>
              </a:blipFill>
              <a:ln>
                <a:solidFill>
                  <a:srgbClr val="FF0000"/>
                </a:solidFill>
              </a:ln>
            </p:spPr>
            <p:txBody>
              <a:bodyPr/>
              <a:lstStyle/>
              <a:p>
                <a:r>
                  <a:rPr lang="fr-FR">
                    <a:noFill/>
                  </a:rPr>
                  <a:t> </a:t>
                </a:r>
              </a:p>
            </p:txBody>
          </p:sp>
        </mc:Fallback>
      </mc:AlternateContent>
      <p:sp>
        <p:nvSpPr>
          <p:cNvPr id="12" name="ZoneTexte 11">
            <a:extLst>
              <a:ext uri="{FF2B5EF4-FFF2-40B4-BE49-F238E27FC236}">
                <a16:creationId xmlns:a16="http://schemas.microsoft.com/office/drawing/2014/main" id="{477BE04C-21EE-46BC-85F7-99B8959C6CE3}"/>
              </a:ext>
            </a:extLst>
          </p:cNvPr>
          <p:cNvSpPr txBox="1"/>
          <p:nvPr/>
        </p:nvSpPr>
        <p:spPr>
          <a:xfrm>
            <a:off x="4924426" y="428625"/>
            <a:ext cx="5138355" cy="369332"/>
          </a:xfrm>
          <a:prstGeom prst="rect">
            <a:avLst/>
          </a:prstGeom>
          <a:noFill/>
        </p:spPr>
        <p:txBody>
          <a:bodyPr wrap="square" rtlCol="0">
            <a:spAutoFit/>
          </a:bodyPr>
          <a:lstStyle/>
          <a:p>
            <a:r>
              <a:rPr lang="fr-FR" dirty="0">
                <a:solidFill>
                  <a:srgbClr val="FF0000"/>
                </a:solidFill>
              </a:rPr>
              <a:t>Le quizz des trous noirs (8)</a:t>
            </a:r>
            <a:endParaRPr lang="en-GB" dirty="0">
              <a:solidFill>
                <a:srgbClr val="FF0000"/>
              </a:solidFill>
            </a:endParaRPr>
          </a:p>
        </p:txBody>
      </p:sp>
    </p:spTree>
    <p:extLst>
      <p:ext uri="{BB962C8B-B14F-4D97-AF65-F5344CB8AC3E}">
        <p14:creationId xmlns:p14="http://schemas.microsoft.com/office/powerpoint/2010/main" val="800483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51</a:t>
            </a:fld>
            <a:endParaRPr lang="en-GB" dirty="0"/>
          </a:p>
        </p:txBody>
      </p:sp>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4200144"/>
            <a:ext cx="304800" cy="304800"/>
          </a:xfrm>
          <a:prstGeom prst="rect">
            <a:avLst/>
          </a:prstGeom>
        </p:spPr>
      </p:pic>
      <p:sp>
        <p:nvSpPr>
          <p:cNvPr id="6" name="Rectangle 1">
            <a:extLst>
              <a:ext uri="{FF2B5EF4-FFF2-40B4-BE49-F238E27FC236}">
                <a16:creationId xmlns:a16="http://schemas.microsoft.com/office/drawing/2014/main" id="{E18C7D17-3D3F-449E-9D17-1105AB79C201}"/>
              </a:ext>
            </a:extLst>
          </p:cNvPr>
          <p:cNvSpPr>
            <a:spLocks noChangeArrowheads="1"/>
          </p:cNvSpPr>
          <p:nvPr/>
        </p:nvSpPr>
        <p:spPr bwMode="auto">
          <a:xfrm>
            <a:off x="926338" y="-201504"/>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dirty="0">
                <a:solidFill>
                  <a:srgbClr val="222222"/>
                </a:solidFill>
                <a:cs typeface="Arial" panose="020B0604020202020204" pitchFamily="34" charset="0"/>
              </a:rPr>
              <a:t>  </a:t>
            </a:r>
            <a:r>
              <a:rPr lang="fr-FR" altLang="fr-FR" sz="1900" dirty="0">
                <a:solidFill>
                  <a:srgbClr val="222222"/>
                </a:solidFill>
                <a:cs typeface="Arial" panose="020B0604020202020204" pitchFamily="34" charset="0"/>
              </a:rPr>
              <a:t>     </a:t>
            </a:r>
            <a:r>
              <a:rPr lang="fr-FR" altLang="fr-FR" sz="1000" dirty="0">
                <a:solidFill>
                  <a:srgbClr val="222222"/>
                </a:solidFill>
                <a:cs typeface="Arial" panose="020B0604020202020204" pitchFamily="34" charset="0"/>
              </a:rPr>
              <a:t>,</a:t>
            </a:r>
            <a:r>
              <a:rPr lang="fr-FR" altLang="fr-FR" sz="600" dirty="0"/>
              <a:t> </a:t>
            </a:r>
            <a:endParaRPr lang="fr-FR" altLang="fr-FR" dirty="0"/>
          </a:p>
        </p:txBody>
      </p:sp>
      <p:sp>
        <p:nvSpPr>
          <p:cNvPr id="8" name="AutoShape 2" descr="{\displaystyle T_{\mathrm {H} }={\frac {\hbar c^{3}}{8\pi k_{\mathrm {B} }GM}}}">
            <a:extLst>
              <a:ext uri="{FF2B5EF4-FFF2-40B4-BE49-F238E27FC236}">
                <a16:creationId xmlns:a16="http://schemas.microsoft.com/office/drawing/2014/main" id="{079A322E-A453-4A83-B6D5-4D0C3872F17A}"/>
              </a:ext>
            </a:extLst>
          </p:cNvPr>
          <p:cNvSpPr>
            <a:spLocks noChangeAspect="1" noChangeArrowheads="1"/>
          </p:cNvSpPr>
          <p:nvPr/>
        </p:nvSpPr>
        <p:spPr bwMode="auto">
          <a:xfrm>
            <a:off x="15938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3">
            <a:extLst>
              <a:ext uri="{FF2B5EF4-FFF2-40B4-BE49-F238E27FC236}">
                <a16:creationId xmlns:a16="http://schemas.microsoft.com/office/drawing/2014/main" id="{3BBF9834-A934-485D-9C22-AD859A402DB2}"/>
              </a:ext>
            </a:extLst>
          </p:cNvPr>
          <p:cNvSpPr>
            <a:spLocks noChangeArrowheads="1"/>
          </p:cNvSpPr>
          <p:nvPr/>
        </p:nvSpPr>
        <p:spPr bwMode="auto">
          <a:xfrm>
            <a:off x="1676400" y="-39960"/>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dirty="0">
                <a:solidFill>
                  <a:srgbClr val="222222"/>
                </a:solidFill>
                <a:cs typeface="Arial" panose="020B0604020202020204" pitchFamily="34" charset="0"/>
              </a:rPr>
              <a:t>  </a:t>
            </a:r>
            <a:r>
              <a:rPr lang="fr-FR" altLang="fr-FR" sz="1900" dirty="0">
                <a:solidFill>
                  <a:srgbClr val="222222"/>
                </a:solidFill>
                <a:cs typeface="Arial" panose="020B0604020202020204" pitchFamily="34" charset="0"/>
              </a:rPr>
              <a:t>     </a:t>
            </a:r>
            <a:r>
              <a:rPr lang="fr-FR" altLang="fr-FR" sz="1000" dirty="0">
                <a:solidFill>
                  <a:srgbClr val="222222"/>
                </a:solidFill>
                <a:cs typeface="Arial" panose="020B0604020202020204" pitchFamily="34" charset="0"/>
              </a:rPr>
              <a:t>,</a:t>
            </a:r>
            <a:r>
              <a:rPr lang="fr-FR" altLang="fr-FR" sz="600" dirty="0"/>
              <a:t> </a:t>
            </a:r>
            <a:endParaRPr lang="fr-FR" altLang="fr-FR" dirty="0"/>
          </a:p>
        </p:txBody>
      </p:sp>
      <p:sp>
        <p:nvSpPr>
          <p:cNvPr id="15" name="AutoShape 4" descr="{\displaystyle T_{\mathrm {H} }={\frac {\hbar c^{3}}{8\pi k_{\mathrm {B} }GM}}}">
            <a:extLst>
              <a:ext uri="{FF2B5EF4-FFF2-40B4-BE49-F238E27FC236}">
                <a16:creationId xmlns:a16="http://schemas.microsoft.com/office/drawing/2014/main" id="{14FDE397-704D-4BBD-8CA9-7E86ECBECE90}"/>
              </a:ext>
            </a:extLst>
          </p:cNvPr>
          <p:cNvSpPr>
            <a:spLocks noChangeAspect="1" noChangeArrowheads="1"/>
          </p:cNvSpPr>
          <p:nvPr/>
        </p:nvSpPr>
        <p:spPr bwMode="auto">
          <a:xfrm>
            <a:off x="174625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Rectangle 10">
            <a:extLst>
              <a:ext uri="{FF2B5EF4-FFF2-40B4-BE49-F238E27FC236}">
                <a16:creationId xmlns:a16="http://schemas.microsoft.com/office/drawing/2014/main" id="{F6536907-802F-4EC3-88C9-B80CE16F12D5}"/>
              </a:ext>
            </a:extLst>
          </p:cNvPr>
          <p:cNvSpPr/>
          <p:nvPr/>
        </p:nvSpPr>
        <p:spPr>
          <a:xfrm>
            <a:off x="3197411" y="1109985"/>
            <a:ext cx="6693349" cy="2708434"/>
          </a:xfrm>
          <a:prstGeom prst="rect">
            <a:avLst/>
          </a:prstGeom>
          <a:ln>
            <a:solidFill>
              <a:srgbClr val="FF0000"/>
            </a:solidFill>
          </a:ln>
        </p:spPr>
        <p:txBody>
          <a:bodyPr wrap="square">
            <a:spAutoFit/>
          </a:bodyPr>
          <a:lstStyle/>
          <a:p>
            <a:r>
              <a:rPr lang="fr-FR" b="1" dirty="0">
                <a:solidFill>
                  <a:srgbClr val="0070C0"/>
                </a:solidFill>
              </a:rPr>
              <a:t>L’entropie d’un trou noir est très basse </a:t>
            </a:r>
          </a:p>
          <a:p>
            <a:r>
              <a:rPr lang="fr-FR" dirty="0">
                <a:solidFill>
                  <a:srgbClr val="FF0000"/>
                </a:solidFill>
              </a:rPr>
              <a:t>Faux</a:t>
            </a:r>
          </a:p>
          <a:p>
            <a:r>
              <a:rPr lang="fr-FR" sz="1400" dirty="0"/>
              <a:t>Quand on calcule </a:t>
            </a:r>
            <a:r>
              <a:rPr lang="fr-FR" sz="1400" dirty="0">
                <a:solidFill>
                  <a:srgbClr val="FF0000"/>
                </a:solidFill>
              </a:rPr>
              <a:t>l’entropie d’un gaz, </a:t>
            </a:r>
            <a:r>
              <a:rPr lang="fr-FR" sz="1400" dirty="0"/>
              <a:t>elle est maximum quand le gaz est uniformément réparti </a:t>
            </a:r>
            <a:r>
              <a:rPr lang="fr-FR" sz="1200" dirty="0"/>
              <a:t>; donc effectivement, si les molécules du gaz sont confinées dans une petite portion du volume, l’entropie est très basse ; car les chocs entre les molécules agissent comme une </a:t>
            </a:r>
            <a:r>
              <a:rPr lang="fr-FR" sz="1200" dirty="0">
                <a:solidFill>
                  <a:srgbClr val="0070C0"/>
                </a:solidFill>
              </a:rPr>
              <a:t>force répulsive </a:t>
            </a:r>
            <a:r>
              <a:rPr lang="fr-FR" sz="1200" dirty="0"/>
              <a:t>qui tend à les répartir dans tout le volume disponible (</a:t>
            </a:r>
            <a:r>
              <a:rPr lang="fr-FR" sz="1200" dirty="0">
                <a:solidFill>
                  <a:srgbClr val="0070C0"/>
                </a:solidFill>
              </a:rPr>
              <a:t>pression positive</a:t>
            </a:r>
            <a:r>
              <a:rPr lang="fr-FR" sz="1200" dirty="0"/>
              <a:t>)</a:t>
            </a:r>
            <a:endParaRPr lang="fr-FR" sz="1400" dirty="0"/>
          </a:p>
          <a:p>
            <a:endParaRPr lang="fr-FR" sz="1400" dirty="0"/>
          </a:p>
          <a:p>
            <a:r>
              <a:rPr lang="fr-FR" sz="1400" dirty="0"/>
              <a:t>Ce raisonnement n’est plus valable pour les systèmes dominés par la gravitation qui est </a:t>
            </a:r>
            <a:r>
              <a:rPr lang="fr-FR" sz="1400" dirty="0">
                <a:solidFill>
                  <a:srgbClr val="0070C0"/>
                </a:solidFill>
              </a:rPr>
              <a:t>attractive</a:t>
            </a:r>
            <a:r>
              <a:rPr lang="fr-FR" sz="1400" dirty="0"/>
              <a:t> ; la création d’étoiles, de galaxies, de trous noirs à partir de poussières de matière éparses constitue une </a:t>
            </a:r>
            <a:r>
              <a:rPr lang="fr-FR" sz="1400" dirty="0">
                <a:solidFill>
                  <a:srgbClr val="FF0000"/>
                </a:solidFill>
              </a:rPr>
              <a:t>augmentation de l’entropie </a:t>
            </a:r>
            <a:r>
              <a:rPr lang="fr-FR" sz="1400" dirty="0"/>
              <a:t>(</a:t>
            </a:r>
            <a:r>
              <a:rPr lang="fr-FR" sz="1400" dirty="0">
                <a:solidFill>
                  <a:srgbClr val="0070C0"/>
                </a:solidFill>
              </a:rPr>
              <a:t>pression négative</a:t>
            </a:r>
            <a:r>
              <a:rPr lang="fr-FR" sz="1400" dirty="0"/>
              <a:t>)</a:t>
            </a:r>
            <a:endParaRPr lang="fr-FR" sz="1600" dirty="0"/>
          </a:p>
        </p:txBody>
      </p:sp>
      <p:sp>
        <p:nvSpPr>
          <p:cNvPr id="12" name="ZoneTexte 11">
            <a:extLst>
              <a:ext uri="{FF2B5EF4-FFF2-40B4-BE49-F238E27FC236}">
                <a16:creationId xmlns:a16="http://schemas.microsoft.com/office/drawing/2014/main" id="{477BE04C-21EE-46BC-85F7-99B8959C6CE3}"/>
              </a:ext>
            </a:extLst>
          </p:cNvPr>
          <p:cNvSpPr txBox="1"/>
          <p:nvPr/>
        </p:nvSpPr>
        <p:spPr>
          <a:xfrm>
            <a:off x="4924426" y="428625"/>
            <a:ext cx="5138355" cy="369332"/>
          </a:xfrm>
          <a:prstGeom prst="rect">
            <a:avLst/>
          </a:prstGeom>
          <a:noFill/>
        </p:spPr>
        <p:txBody>
          <a:bodyPr wrap="square" rtlCol="0">
            <a:spAutoFit/>
          </a:bodyPr>
          <a:lstStyle/>
          <a:p>
            <a:r>
              <a:rPr lang="fr-FR" dirty="0">
                <a:solidFill>
                  <a:srgbClr val="FF0000"/>
                </a:solidFill>
              </a:rPr>
              <a:t>Le quizz des trous noirs (9)</a:t>
            </a:r>
            <a:endParaRPr lang="en-GB" dirty="0">
              <a:solidFill>
                <a:srgbClr val="FF0000"/>
              </a:solidFill>
            </a:endParaRPr>
          </a:p>
        </p:txBody>
      </p:sp>
      <p:graphicFrame>
        <p:nvGraphicFramePr>
          <p:cNvPr id="5" name="Tableau 8">
            <a:extLst>
              <a:ext uri="{FF2B5EF4-FFF2-40B4-BE49-F238E27FC236}">
                <a16:creationId xmlns:a16="http://schemas.microsoft.com/office/drawing/2014/main" id="{3AB7D53D-757B-4E1C-8946-828E306CB758}"/>
              </a:ext>
            </a:extLst>
          </p:cNvPr>
          <p:cNvGraphicFramePr>
            <a:graphicFrameLocks noGrp="1"/>
          </p:cNvGraphicFramePr>
          <p:nvPr/>
        </p:nvGraphicFramePr>
        <p:xfrm>
          <a:off x="3355816" y="4028837"/>
          <a:ext cx="3967558" cy="1719179"/>
        </p:xfrm>
        <a:graphic>
          <a:graphicData uri="http://schemas.openxmlformats.org/drawingml/2006/table">
            <a:tbl>
              <a:tblPr firstRow="1" bandRow="1">
                <a:tableStyleId>{5C22544A-7EE6-4342-B048-85BDC9FD1C3A}</a:tableStyleId>
              </a:tblPr>
              <a:tblGrid>
                <a:gridCol w="2345371">
                  <a:extLst>
                    <a:ext uri="{9D8B030D-6E8A-4147-A177-3AD203B41FA5}">
                      <a16:colId xmlns:a16="http://schemas.microsoft.com/office/drawing/2014/main" val="1302567042"/>
                    </a:ext>
                  </a:extLst>
                </a:gridCol>
                <a:gridCol w="1622187">
                  <a:extLst>
                    <a:ext uri="{9D8B030D-6E8A-4147-A177-3AD203B41FA5}">
                      <a16:colId xmlns:a16="http://schemas.microsoft.com/office/drawing/2014/main" val="1620363934"/>
                    </a:ext>
                  </a:extLst>
                </a:gridCol>
              </a:tblGrid>
              <a:tr h="428522">
                <a:tc>
                  <a:txBody>
                    <a:bodyPr/>
                    <a:lstStyle/>
                    <a:p>
                      <a:r>
                        <a:rPr lang="fr-FR" sz="1400" dirty="0"/>
                        <a:t>Sources (univers visible)</a:t>
                      </a:r>
                    </a:p>
                  </a:txBody>
                  <a:tcPr/>
                </a:tc>
                <a:tc>
                  <a:txBody>
                    <a:bodyPr/>
                    <a:lstStyle/>
                    <a:p>
                      <a:r>
                        <a:rPr lang="fr-FR" sz="1200" dirty="0"/>
                        <a:t>Entropie (approx. multiple de </a:t>
                      </a:r>
                      <a:r>
                        <a:rPr lang="fr-FR" sz="1200" dirty="0" err="1"/>
                        <a:t>k</a:t>
                      </a:r>
                      <a:r>
                        <a:rPr lang="fr-FR" sz="1200" baseline="-25000" dirty="0" err="1"/>
                        <a:t>B</a:t>
                      </a:r>
                      <a:r>
                        <a:rPr lang="fr-FR" sz="1200" baseline="-25000" dirty="0"/>
                        <a:t> </a:t>
                      </a:r>
                      <a:r>
                        <a:rPr lang="fr-FR" sz="1200" dirty="0"/>
                        <a:t>)</a:t>
                      </a:r>
                    </a:p>
                  </a:txBody>
                  <a:tcPr/>
                </a:tc>
                <a:extLst>
                  <a:ext uri="{0D108BD9-81ED-4DB2-BD59-A6C34878D82A}">
                    <a16:rowId xmlns:a16="http://schemas.microsoft.com/office/drawing/2014/main" val="2254056695"/>
                  </a:ext>
                </a:extLst>
              </a:tr>
              <a:tr h="428522">
                <a:tc>
                  <a:txBody>
                    <a:bodyPr/>
                    <a:lstStyle/>
                    <a:p>
                      <a:r>
                        <a:rPr lang="fr-FR" sz="1200" dirty="0"/>
                        <a:t>Trous noirs massifs (centre des galaxies)</a:t>
                      </a:r>
                    </a:p>
                  </a:txBody>
                  <a:tcPr/>
                </a:tc>
                <a:tc>
                  <a:txBody>
                    <a:bodyPr/>
                    <a:lstStyle/>
                    <a:p>
                      <a:r>
                        <a:rPr lang="fr-FR" sz="1600" dirty="0"/>
                        <a:t>3 10</a:t>
                      </a:r>
                      <a:r>
                        <a:rPr lang="fr-FR" sz="1600" baseline="30000" dirty="0"/>
                        <a:t>104</a:t>
                      </a:r>
                    </a:p>
                  </a:txBody>
                  <a:tcPr/>
                </a:tc>
                <a:extLst>
                  <a:ext uri="{0D108BD9-81ED-4DB2-BD59-A6C34878D82A}">
                    <a16:rowId xmlns:a16="http://schemas.microsoft.com/office/drawing/2014/main" val="3189650874"/>
                  </a:ext>
                </a:extLst>
              </a:tr>
              <a:tr h="428522">
                <a:tc>
                  <a:txBody>
                    <a:bodyPr/>
                    <a:lstStyle/>
                    <a:p>
                      <a:r>
                        <a:rPr lang="fr-FR" sz="1200" dirty="0"/>
                        <a:t>Photons (étoiles et fond diffus cosmologique)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t>5 10</a:t>
                      </a:r>
                      <a:r>
                        <a:rPr lang="fr-FR" sz="1600" baseline="30000" dirty="0"/>
                        <a:t>89</a:t>
                      </a:r>
                    </a:p>
                  </a:txBody>
                  <a:tcPr/>
                </a:tc>
                <a:extLst>
                  <a:ext uri="{0D108BD9-81ED-4DB2-BD59-A6C34878D82A}">
                    <a16:rowId xmlns:a16="http://schemas.microsoft.com/office/drawing/2014/main" val="2334604555"/>
                  </a:ext>
                </a:extLst>
              </a:tr>
              <a:tr h="347579">
                <a:tc>
                  <a:txBody>
                    <a:bodyPr/>
                    <a:lstStyle/>
                    <a:p>
                      <a:r>
                        <a:rPr lang="fr-FR" sz="1200" dirty="0"/>
                        <a:t>Étoiles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t>1 10</a:t>
                      </a:r>
                      <a:r>
                        <a:rPr lang="fr-FR" sz="1600" baseline="30000" dirty="0"/>
                        <a:t>81</a:t>
                      </a:r>
                    </a:p>
                  </a:txBody>
                  <a:tcPr/>
                </a:tc>
                <a:extLst>
                  <a:ext uri="{0D108BD9-81ED-4DB2-BD59-A6C34878D82A}">
                    <a16:rowId xmlns:a16="http://schemas.microsoft.com/office/drawing/2014/main" val="2142799199"/>
                  </a:ext>
                </a:extLst>
              </a:tr>
            </a:tbl>
          </a:graphicData>
        </a:graphic>
      </p:graphicFrame>
      <p:sp>
        <p:nvSpPr>
          <p:cNvPr id="16" name="ZoneTexte 15">
            <a:extLst>
              <a:ext uri="{FF2B5EF4-FFF2-40B4-BE49-F238E27FC236}">
                <a16:creationId xmlns:a16="http://schemas.microsoft.com/office/drawing/2014/main" id="{5FC1DA88-6021-4997-BC81-18E9547FF406}"/>
              </a:ext>
            </a:extLst>
          </p:cNvPr>
          <p:cNvSpPr txBox="1"/>
          <p:nvPr/>
        </p:nvSpPr>
        <p:spPr>
          <a:xfrm>
            <a:off x="7413909" y="4028836"/>
            <a:ext cx="2567385" cy="1785104"/>
          </a:xfrm>
          <a:prstGeom prst="rect">
            <a:avLst/>
          </a:prstGeom>
          <a:noFill/>
        </p:spPr>
        <p:txBody>
          <a:bodyPr wrap="square">
            <a:spAutoFit/>
          </a:bodyPr>
          <a:lstStyle/>
          <a:p>
            <a:r>
              <a:rPr lang="fr-FR" sz="1400" dirty="0"/>
              <a:t>Les </a:t>
            </a:r>
            <a:r>
              <a:rPr lang="fr-FR" sz="1400" dirty="0">
                <a:solidFill>
                  <a:srgbClr val="FF0000"/>
                </a:solidFill>
              </a:rPr>
              <a:t>trous noirs sont les sources principales d’entropie </a:t>
            </a:r>
            <a:r>
              <a:rPr lang="fr-FR" sz="1400" dirty="0"/>
              <a:t>dans l’univers actuel</a:t>
            </a:r>
          </a:p>
          <a:p>
            <a:endParaRPr lang="fr-FR" sz="1400" dirty="0"/>
          </a:p>
          <a:p>
            <a:pPr algn="l"/>
            <a:r>
              <a:rPr lang="fr-FR" sz="1000" dirty="0"/>
              <a:t>Source :  </a:t>
            </a:r>
            <a:r>
              <a:rPr lang="en-US" sz="1000" dirty="0">
                <a:solidFill>
                  <a:srgbClr val="000000"/>
                </a:solidFill>
              </a:rPr>
              <a:t>A Larger Estimate of the Entropy of the Universe</a:t>
            </a:r>
          </a:p>
          <a:p>
            <a:pPr algn="l"/>
            <a:r>
              <a:rPr lang="en-US" sz="1000" dirty="0">
                <a:solidFill>
                  <a:srgbClr val="000000"/>
                </a:solidFill>
                <a:hlinkClick r:id="rId5"/>
              </a:rPr>
              <a:t>Chas A. Egan</a:t>
            </a:r>
            <a:r>
              <a:rPr lang="en-US" sz="1000" dirty="0">
                <a:solidFill>
                  <a:srgbClr val="000000"/>
                </a:solidFill>
              </a:rPr>
              <a:t>, </a:t>
            </a:r>
            <a:r>
              <a:rPr lang="en-US" sz="1000" dirty="0">
                <a:solidFill>
                  <a:srgbClr val="000000"/>
                </a:solidFill>
                <a:hlinkClick r:id="rId6"/>
              </a:rPr>
              <a:t>Charles H. Lineweaver</a:t>
            </a:r>
            <a:endParaRPr lang="en-US" sz="1000" dirty="0">
              <a:solidFill>
                <a:srgbClr val="000000"/>
              </a:solidFill>
            </a:endParaRPr>
          </a:p>
          <a:p>
            <a:r>
              <a:rPr lang="fr-FR" sz="1000" dirty="0"/>
              <a:t>https://arxiv.org/abs/0909.3983</a:t>
            </a:r>
          </a:p>
        </p:txBody>
      </p:sp>
    </p:spTree>
    <p:extLst>
      <p:ext uri="{BB962C8B-B14F-4D97-AF65-F5344CB8AC3E}">
        <p14:creationId xmlns:p14="http://schemas.microsoft.com/office/powerpoint/2010/main" val="2336859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52</a:t>
            </a:fld>
            <a:endParaRPr lang="en-GB" dirty="0"/>
          </a:p>
        </p:txBody>
      </p:sp>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4200144"/>
            <a:ext cx="304800" cy="304800"/>
          </a:xfrm>
          <a:prstGeom prst="rect">
            <a:avLst/>
          </a:prstGeom>
        </p:spPr>
      </p:pic>
      <p:sp>
        <p:nvSpPr>
          <p:cNvPr id="6" name="Rectangle 1">
            <a:extLst>
              <a:ext uri="{FF2B5EF4-FFF2-40B4-BE49-F238E27FC236}">
                <a16:creationId xmlns:a16="http://schemas.microsoft.com/office/drawing/2014/main" id="{E18C7D17-3D3F-449E-9D17-1105AB79C201}"/>
              </a:ext>
            </a:extLst>
          </p:cNvPr>
          <p:cNvSpPr>
            <a:spLocks noChangeArrowheads="1"/>
          </p:cNvSpPr>
          <p:nvPr/>
        </p:nvSpPr>
        <p:spPr bwMode="auto">
          <a:xfrm>
            <a:off x="926338" y="-201504"/>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dirty="0">
                <a:solidFill>
                  <a:srgbClr val="222222"/>
                </a:solidFill>
                <a:cs typeface="Arial" panose="020B0604020202020204" pitchFamily="34" charset="0"/>
              </a:rPr>
              <a:t>  </a:t>
            </a:r>
            <a:r>
              <a:rPr lang="fr-FR" altLang="fr-FR" sz="1900" dirty="0">
                <a:solidFill>
                  <a:srgbClr val="222222"/>
                </a:solidFill>
                <a:cs typeface="Arial" panose="020B0604020202020204" pitchFamily="34" charset="0"/>
              </a:rPr>
              <a:t>     </a:t>
            </a:r>
            <a:r>
              <a:rPr lang="fr-FR" altLang="fr-FR" sz="1000" dirty="0">
                <a:solidFill>
                  <a:srgbClr val="222222"/>
                </a:solidFill>
                <a:cs typeface="Arial" panose="020B0604020202020204" pitchFamily="34" charset="0"/>
              </a:rPr>
              <a:t>,</a:t>
            </a:r>
            <a:r>
              <a:rPr lang="fr-FR" altLang="fr-FR" sz="600" dirty="0"/>
              <a:t> </a:t>
            </a:r>
            <a:endParaRPr lang="fr-FR" altLang="fr-FR" dirty="0"/>
          </a:p>
        </p:txBody>
      </p:sp>
      <p:sp>
        <p:nvSpPr>
          <p:cNvPr id="8" name="AutoShape 2" descr="{\displaystyle T_{\mathrm {H} }={\frac {\hbar c^{3}}{8\pi k_{\mathrm {B} }GM}}}">
            <a:extLst>
              <a:ext uri="{FF2B5EF4-FFF2-40B4-BE49-F238E27FC236}">
                <a16:creationId xmlns:a16="http://schemas.microsoft.com/office/drawing/2014/main" id="{079A322E-A453-4A83-B6D5-4D0C3872F17A}"/>
              </a:ext>
            </a:extLst>
          </p:cNvPr>
          <p:cNvSpPr>
            <a:spLocks noChangeAspect="1" noChangeArrowheads="1"/>
          </p:cNvSpPr>
          <p:nvPr/>
        </p:nvSpPr>
        <p:spPr bwMode="auto">
          <a:xfrm>
            <a:off x="15938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3">
            <a:extLst>
              <a:ext uri="{FF2B5EF4-FFF2-40B4-BE49-F238E27FC236}">
                <a16:creationId xmlns:a16="http://schemas.microsoft.com/office/drawing/2014/main" id="{3BBF9834-A934-485D-9C22-AD859A402DB2}"/>
              </a:ext>
            </a:extLst>
          </p:cNvPr>
          <p:cNvSpPr>
            <a:spLocks noChangeArrowheads="1"/>
          </p:cNvSpPr>
          <p:nvPr/>
        </p:nvSpPr>
        <p:spPr bwMode="auto">
          <a:xfrm>
            <a:off x="1676400" y="-39960"/>
            <a:ext cx="647934"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1000" dirty="0">
                <a:solidFill>
                  <a:srgbClr val="222222"/>
                </a:solidFill>
                <a:cs typeface="Arial" panose="020B0604020202020204" pitchFamily="34" charset="0"/>
              </a:rPr>
              <a:t>  </a:t>
            </a:r>
            <a:r>
              <a:rPr lang="fr-FR" altLang="fr-FR" sz="1900" dirty="0">
                <a:solidFill>
                  <a:srgbClr val="222222"/>
                </a:solidFill>
                <a:cs typeface="Arial" panose="020B0604020202020204" pitchFamily="34" charset="0"/>
              </a:rPr>
              <a:t>     </a:t>
            </a:r>
            <a:r>
              <a:rPr lang="fr-FR" altLang="fr-FR" sz="1000" dirty="0">
                <a:solidFill>
                  <a:srgbClr val="222222"/>
                </a:solidFill>
                <a:cs typeface="Arial" panose="020B0604020202020204" pitchFamily="34" charset="0"/>
              </a:rPr>
              <a:t>,</a:t>
            </a:r>
            <a:r>
              <a:rPr lang="fr-FR" altLang="fr-FR" sz="600" dirty="0"/>
              <a:t> </a:t>
            </a:r>
            <a:endParaRPr lang="fr-FR" altLang="fr-FR" dirty="0"/>
          </a:p>
        </p:txBody>
      </p:sp>
      <p:sp>
        <p:nvSpPr>
          <p:cNvPr id="15" name="AutoShape 4" descr="{\displaystyle T_{\mathrm {H} }={\frac {\hbar c^{3}}{8\pi k_{\mathrm {B} }GM}}}">
            <a:extLst>
              <a:ext uri="{FF2B5EF4-FFF2-40B4-BE49-F238E27FC236}">
                <a16:creationId xmlns:a16="http://schemas.microsoft.com/office/drawing/2014/main" id="{14FDE397-704D-4BBD-8CA9-7E86ECBECE90}"/>
              </a:ext>
            </a:extLst>
          </p:cNvPr>
          <p:cNvSpPr>
            <a:spLocks noChangeAspect="1" noChangeArrowheads="1"/>
          </p:cNvSpPr>
          <p:nvPr/>
        </p:nvSpPr>
        <p:spPr bwMode="auto">
          <a:xfrm>
            <a:off x="174625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6536907-802F-4EC3-88C9-B80CE16F12D5}"/>
                  </a:ext>
                </a:extLst>
              </p:cNvPr>
              <p:cNvSpPr/>
              <p:nvPr/>
            </p:nvSpPr>
            <p:spPr>
              <a:xfrm>
                <a:off x="3133403" y="1074182"/>
                <a:ext cx="6382512" cy="4229363"/>
              </a:xfrm>
              <a:prstGeom prst="rect">
                <a:avLst/>
              </a:prstGeom>
              <a:ln>
                <a:solidFill>
                  <a:srgbClr val="FF0000"/>
                </a:solidFill>
              </a:ln>
            </p:spPr>
            <p:txBody>
              <a:bodyPr wrap="square">
                <a:spAutoFit/>
              </a:bodyPr>
              <a:lstStyle/>
              <a:p>
                <a:r>
                  <a:rPr lang="fr-FR" b="1" dirty="0">
                    <a:solidFill>
                      <a:srgbClr val="0070C0"/>
                    </a:solidFill>
                  </a:rPr>
                  <a:t>Si l’on tombait dans un trou noir, à la limite de Schwarzschild, on reverrait toute notre vie en un éclair </a:t>
                </a:r>
              </a:p>
              <a:p>
                <a:endParaRPr lang="fr-FR" dirty="0"/>
              </a:p>
              <a:p>
                <a:r>
                  <a:rPr lang="fr-FR" dirty="0">
                    <a:solidFill>
                      <a:srgbClr val="FF0000"/>
                    </a:solidFill>
                  </a:rPr>
                  <a:t>Faux</a:t>
                </a:r>
              </a:p>
              <a:p>
                <a:r>
                  <a:rPr lang="fr-FR" sz="1400" dirty="0"/>
                  <a:t>Supposons que nous soyons en </a:t>
                </a:r>
                <a:r>
                  <a:rPr lang="fr-FR" sz="1400" dirty="0">
                    <a:solidFill>
                      <a:srgbClr val="FF0000"/>
                    </a:solidFill>
                  </a:rPr>
                  <a:t>chute libre </a:t>
                </a:r>
                <a:r>
                  <a:rPr lang="fr-FR" sz="1400" dirty="0"/>
                  <a:t>vers le trou noir, notre montre indique le temps </a:t>
                </a:r>
                <a14:m>
                  <m:oMath xmlns:m="http://schemas.openxmlformats.org/officeDocument/2006/math">
                    <m:sSub>
                      <m:sSubPr>
                        <m:ctrlPr>
                          <a:rPr lang="fr-FR" sz="1400" i="1">
                            <a:solidFill>
                              <a:srgbClr val="0070C0"/>
                            </a:solidFill>
                            <a:latin typeface="Cambria Math" panose="02040503050406030204" pitchFamily="18" charset="0"/>
                          </a:rPr>
                        </m:ctrlPr>
                      </m:sSubPr>
                      <m:e>
                        <m:r>
                          <a:rPr lang="fr-FR" sz="1400" i="1">
                            <a:solidFill>
                              <a:srgbClr val="0070C0"/>
                            </a:solidFill>
                            <a:latin typeface="Cambria Math" panose="02040503050406030204" pitchFamily="18" charset="0"/>
                          </a:rPr>
                          <m:t>𝑡</m:t>
                        </m:r>
                      </m:e>
                      <m:sub>
                        <m:r>
                          <a:rPr lang="fr-FR" sz="1400" i="1">
                            <a:solidFill>
                              <a:srgbClr val="0070C0"/>
                            </a:solidFill>
                            <a:latin typeface="Cambria Math" panose="02040503050406030204" pitchFamily="18" charset="0"/>
                          </a:rPr>
                          <m:t>𝑠</m:t>
                        </m:r>
                      </m:sub>
                    </m:sSub>
                    <m:r>
                      <a:rPr lang="fr-FR" sz="1400" i="1">
                        <a:latin typeface="Cambria Math" panose="02040503050406030204" pitchFamily="18" charset="0"/>
                      </a:rPr>
                      <m:t>.</m:t>
                    </m:r>
                  </m:oMath>
                </a14:m>
                <a:endParaRPr lang="fr-FR" sz="1400" dirty="0"/>
              </a:p>
              <a:p>
                <a:r>
                  <a:rPr lang="fr-FR" sz="1400" dirty="0"/>
                  <a:t>L’horloge de référence situé très loin indique le temps </a:t>
                </a:r>
                <a14:m>
                  <m:oMath xmlns:m="http://schemas.openxmlformats.org/officeDocument/2006/math">
                    <m:sSub>
                      <m:sSubPr>
                        <m:ctrlPr>
                          <a:rPr lang="en-GB"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𝑡</m:t>
                        </m:r>
                      </m:e>
                      <m:sub>
                        <m:r>
                          <a:rPr lang="en-US" sz="1400" i="1">
                            <a:solidFill>
                              <a:srgbClr val="FF0000"/>
                            </a:solidFill>
                            <a:latin typeface="Cambria Math" panose="02040503050406030204" pitchFamily="18" charset="0"/>
                          </a:rPr>
                          <m:t>0</m:t>
                        </m:r>
                      </m:sub>
                    </m:sSub>
                    <m:r>
                      <a:rPr lang="fr-FR" sz="1400" i="1">
                        <a:solidFill>
                          <a:srgbClr val="FF0000"/>
                        </a:solidFill>
                        <a:latin typeface="Cambria Math" panose="02040503050406030204" pitchFamily="18" charset="0"/>
                      </a:rPr>
                      <m:t>≫</m:t>
                    </m:r>
                    <m:sSub>
                      <m:sSubPr>
                        <m:ctrlPr>
                          <a:rPr lang="fr-FR" sz="1400" i="1">
                            <a:solidFill>
                              <a:srgbClr val="FF0000"/>
                            </a:solidFill>
                            <a:latin typeface="Cambria Math" panose="02040503050406030204" pitchFamily="18" charset="0"/>
                          </a:rPr>
                        </m:ctrlPr>
                      </m:sSubPr>
                      <m:e>
                        <m:r>
                          <a:rPr lang="fr-FR" sz="1400" i="1">
                            <a:solidFill>
                              <a:srgbClr val="FF0000"/>
                            </a:solidFill>
                            <a:latin typeface="Cambria Math" panose="02040503050406030204" pitchFamily="18" charset="0"/>
                          </a:rPr>
                          <m:t>𝑡</m:t>
                        </m:r>
                      </m:e>
                      <m:sub>
                        <m:r>
                          <a:rPr lang="fr-FR" sz="1400" i="1">
                            <a:solidFill>
                              <a:srgbClr val="FF0000"/>
                            </a:solidFill>
                            <a:latin typeface="Cambria Math" panose="02040503050406030204" pitchFamily="18" charset="0"/>
                          </a:rPr>
                          <m:t>𝑠</m:t>
                        </m:r>
                      </m:sub>
                    </m:sSub>
                  </m:oMath>
                </a14:m>
                <a:endParaRPr lang="fr-FR" sz="1400" dirty="0"/>
              </a:p>
              <a:p>
                <a:pPr/>
                <a14:m>
                  <m:oMathPara xmlns:m="http://schemas.openxmlformats.org/officeDocument/2006/math">
                    <m:oMathParaPr>
                      <m:jc m:val="centerGroup"/>
                    </m:oMathParaPr>
                    <m:oMath xmlns:m="http://schemas.openxmlformats.org/officeDocument/2006/math">
                      <m:sSub>
                        <m:sSubPr>
                          <m:ctrlPr>
                            <a:rPr lang="fr-FR"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𝑡</m:t>
                          </m:r>
                        </m:e>
                        <m:sub>
                          <m:r>
                            <a:rPr lang="fr-FR" sz="1400" i="1">
                              <a:solidFill>
                                <a:srgbClr val="FF0000"/>
                              </a:solidFill>
                              <a:latin typeface="Cambria Math" panose="02040503050406030204" pitchFamily="18" charset="0"/>
                            </a:rPr>
                            <m:t>𝑠</m:t>
                          </m:r>
                        </m:sub>
                      </m:sSub>
                      <m:r>
                        <a:rPr lang="en-US" sz="1400" i="1">
                          <a:solidFill>
                            <a:srgbClr val="FF0000"/>
                          </a:solidFill>
                          <a:latin typeface="Cambria Math" panose="02040503050406030204" pitchFamily="18" charset="0"/>
                        </a:rPr>
                        <m:t>=</m:t>
                      </m:r>
                      <m:f>
                        <m:fPr>
                          <m:ctrlPr>
                            <a:rPr lang="fr-FR" sz="1400" i="1">
                              <a:solidFill>
                                <a:srgbClr val="FF0000"/>
                              </a:solidFill>
                              <a:latin typeface="Cambria Math" panose="02040503050406030204" pitchFamily="18" charset="0"/>
                            </a:rPr>
                          </m:ctrlPr>
                        </m:fPr>
                        <m:num>
                          <m:sSub>
                            <m:sSubPr>
                              <m:ctrlPr>
                                <a:rPr lang="fr-FR"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𝑡</m:t>
                              </m:r>
                            </m:e>
                            <m:sub>
                              <m:r>
                                <a:rPr lang="en-US" sz="1400" i="1">
                                  <a:solidFill>
                                    <a:srgbClr val="FF0000"/>
                                  </a:solidFill>
                                  <a:latin typeface="Cambria Math" panose="02040503050406030204" pitchFamily="18" charset="0"/>
                                </a:rPr>
                                <m:t>0</m:t>
                              </m:r>
                            </m:sub>
                          </m:sSub>
                        </m:num>
                        <m:den>
                          <m:rad>
                            <m:radPr>
                              <m:degHide m:val="on"/>
                              <m:ctrlPr>
                                <a:rPr lang="fr-FR" sz="1400" i="1">
                                  <a:solidFill>
                                    <a:srgbClr val="FF0000"/>
                                  </a:solidFill>
                                  <a:latin typeface="Cambria Math" panose="02040503050406030204" pitchFamily="18" charset="0"/>
                                </a:rPr>
                              </m:ctrlPr>
                            </m:radPr>
                            <m:deg/>
                            <m:e>
                              <m:d>
                                <m:dPr>
                                  <m:ctrlPr>
                                    <a:rPr lang="fr-FR" sz="1400" i="1">
                                      <a:solidFill>
                                        <a:srgbClr val="FF0000"/>
                                      </a:solidFill>
                                      <a:latin typeface="Cambria Math" panose="02040503050406030204" pitchFamily="18" charset="0"/>
                                    </a:rPr>
                                  </m:ctrlPr>
                                </m:dPr>
                                <m:e>
                                  <m:r>
                                    <a:rPr lang="en-US" sz="1400" i="1">
                                      <a:solidFill>
                                        <a:srgbClr val="FF0000"/>
                                      </a:solidFill>
                                      <a:latin typeface="Cambria Math" panose="02040503050406030204" pitchFamily="18" charset="0"/>
                                    </a:rPr>
                                    <m:t>1−</m:t>
                                  </m:r>
                                  <m:f>
                                    <m:fPr>
                                      <m:ctrlPr>
                                        <a:rPr lang="fr-FR" sz="1400" i="1">
                                          <a:solidFill>
                                            <a:srgbClr val="FF0000"/>
                                          </a:solidFill>
                                          <a:latin typeface="Cambria Math" panose="02040503050406030204" pitchFamily="18" charset="0"/>
                                        </a:rPr>
                                      </m:ctrlPr>
                                    </m:fPr>
                                    <m:num>
                                      <m:sSub>
                                        <m:sSubPr>
                                          <m:ctrlPr>
                                            <a:rPr lang="fr-FR"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𝑟</m:t>
                                          </m:r>
                                        </m:e>
                                        <m:sub>
                                          <m:r>
                                            <a:rPr lang="en-US" sz="1400" i="1">
                                              <a:solidFill>
                                                <a:srgbClr val="FF0000"/>
                                              </a:solidFill>
                                              <a:latin typeface="Cambria Math" panose="02040503050406030204" pitchFamily="18" charset="0"/>
                                            </a:rPr>
                                            <m:t>𝑠</m:t>
                                          </m:r>
                                        </m:sub>
                                      </m:sSub>
                                    </m:num>
                                    <m:den>
                                      <m:r>
                                        <a:rPr lang="en-US" sz="1400" i="1">
                                          <a:solidFill>
                                            <a:srgbClr val="FF0000"/>
                                          </a:solidFill>
                                          <a:latin typeface="Cambria Math" panose="02040503050406030204" pitchFamily="18" charset="0"/>
                                        </a:rPr>
                                        <m:t>𝑟</m:t>
                                      </m:r>
                                    </m:den>
                                  </m:f>
                                </m:e>
                              </m:d>
                            </m:e>
                          </m:rad>
                        </m:den>
                      </m:f>
                    </m:oMath>
                  </m:oMathPara>
                </a14:m>
                <a:endParaRPr lang="fr-FR" sz="1400" dirty="0"/>
              </a:p>
              <a:p>
                <a:r>
                  <a:rPr lang="fr-FR" sz="1400" dirty="0"/>
                  <a:t>Notre temps est donc ralenti par rapport à celui du reste de l’Univers. </a:t>
                </a:r>
              </a:p>
              <a:p>
                <a:endParaRPr lang="fr-FR" sz="1400" dirty="0"/>
              </a:p>
              <a:p>
                <a:r>
                  <a:rPr lang="fr-FR" sz="1200" dirty="0"/>
                  <a:t>Exemple : un trou noir de </a:t>
                </a:r>
                <a14:m>
                  <m:oMath xmlns:m="http://schemas.openxmlformats.org/officeDocument/2006/math">
                    <m:sSub>
                      <m:sSubPr>
                        <m:ctrlPr>
                          <a:rPr lang="fr-FR" sz="1200" i="1">
                            <a:solidFill>
                              <a:srgbClr val="FF0000"/>
                            </a:solidFill>
                            <a:latin typeface="Cambria Math" panose="02040503050406030204" pitchFamily="18" charset="0"/>
                          </a:rPr>
                        </m:ctrlPr>
                      </m:sSubPr>
                      <m:e>
                        <m:r>
                          <a:rPr lang="en-US" sz="1200" i="1">
                            <a:solidFill>
                              <a:srgbClr val="FF0000"/>
                            </a:solidFill>
                            <a:latin typeface="Cambria Math" panose="02040503050406030204" pitchFamily="18" charset="0"/>
                          </a:rPr>
                          <m:t>𝑟</m:t>
                        </m:r>
                      </m:e>
                      <m:sub>
                        <m:r>
                          <a:rPr lang="en-US" sz="1200" i="1">
                            <a:solidFill>
                              <a:srgbClr val="FF0000"/>
                            </a:solidFill>
                            <a:latin typeface="Cambria Math" panose="02040503050406030204" pitchFamily="18" charset="0"/>
                          </a:rPr>
                          <m:t>𝑠</m:t>
                        </m:r>
                      </m:sub>
                    </m:sSub>
                    <m:r>
                      <a:rPr lang="fr-FR" sz="1200" i="1">
                        <a:solidFill>
                          <a:srgbClr val="FF0000"/>
                        </a:solidFill>
                        <a:latin typeface="Cambria Math" panose="02040503050406030204" pitchFamily="18" charset="0"/>
                      </a:rPr>
                      <m:t>=</m:t>
                    </m:r>
                    <m:sSup>
                      <m:sSupPr>
                        <m:ctrlPr>
                          <a:rPr lang="fr-FR" sz="1200" i="1">
                            <a:solidFill>
                              <a:srgbClr val="FF0000"/>
                            </a:solidFill>
                            <a:latin typeface="Cambria Math" panose="02040503050406030204" pitchFamily="18" charset="0"/>
                          </a:rPr>
                        </m:ctrlPr>
                      </m:sSupPr>
                      <m:e>
                        <m:r>
                          <a:rPr lang="fr-FR" sz="1200" i="1">
                            <a:solidFill>
                              <a:srgbClr val="FF0000"/>
                            </a:solidFill>
                            <a:latin typeface="Cambria Math" panose="02040503050406030204" pitchFamily="18" charset="0"/>
                          </a:rPr>
                          <m:t>10</m:t>
                        </m:r>
                      </m:e>
                      <m:sup>
                        <m:r>
                          <a:rPr lang="fr-FR" sz="1200" i="1">
                            <a:solidFill>
                              <a:srgbClr val="FF0000"/>
                            </a:solidFill>
                            <a:latin typeface="Cambria Math" panose="02040503050406030204" pitchFamily="18" charset="0"/>
                          </a:rPr>
                          <m:t>9</m:t>
                        </m:r>
                      </m:sup>
                    </m:sSup>
                    <m:r>
                      <a:rPr lang="fr-FR" sz="1200" i="1">
                        <a:solidFill>
                          <a:srgbClr val="FF0000"/>
                        </a:solidFill>
                        <a:latin typeface="Cambria Math" panose="02040503050406030204" pitchFamily="18" charset="0"/>
                      </a:rPr>
                      <m:t>𝑚</m:t>
                    </m:r>
                  </m:oMath>
                </a14:m>
                <a:r>
                  <a:rPr lang="fr-FR" sz="1200" dirty="0"/>
                  <a:t> (approx. taille du soleil); </a:t>
                </a:r>
              </a:p>
              <a:p>
                <a:r>
                  <a:rPr lang="fr-FR" sz="1200" dirty="0">
                    <a:solidFill>
                      <a:srgbClr val="0070C0"/>
                    </a:solidFill>
                  </a:rPr>
                  <a:t>A 10 cm de la surface de Schwarzschild </a:t>
                </a:r>
                <a:r>
                  <a:rPr lang="fr-FR" sz="1200" dirty="0"/>
                  <a:t>: </a:t>
                </a:r>
                <a14:m>
                  <m:oMath xmlns:m="http://schemas.openxmlformats.org/officeDocument/2006/math">
                    <m:sSub>
                      <m:sSubPr>
                        <m:ctrlPr>
                          <a:rPr lang="fr-FR" sz="1200" i="1">
                            <a:solidFill>
                              <a:srgbClr val="FF0000"/>
                            </a:solidFill>
                            <a:latin typeface="Cambria Math" panose="02040503050406030204" pitchFamily="18" charset="0"/>
                          </a:rPr>
                        </m:ctrlPr>
                      </m:sSubPr>
                      <m:e>
                        <m:r>
                          <a:rPr lang="en-US" sz="1200" i="1">
                            <a:solidFill>
                              <a:srgbClr val="FF0000"/>
                            </a:solidFill>
                            <a:latin typeface="Cambria Math" panose="02040503050406030204" pitchFamily="18" charset="0"/>
                          </a:rPr>
                          <m:t>𝑡</m:t>
                        </m:r>
                      </m:e>
                      <m:sub>
                        <m:r>
                          <a:rPr lang="fr-FR" sz="1200" i="1">
                            <a:solidFill>
                              <a:srgbClr val="FF0000"/>
                            </a:solidFill>
                            <a:latin typeface="Cambria Math" panose="02040503050406030204" pitchFamily="18" charset="0"/>
                          </a:rPr>
                          <m:t>𝑠</m:t>
                        </m:r>
                      </m:sub>
                    </m:sSub>
                    <m:r>
                      <a:rPr lang="en-US" sz="1200" i="1">
                        <a:solidFill>
                          <a:srgbClr val="FF0000"/>
                        </a:solidFill>
                        <a:latin typeface="Cambria Math" panose="02040503050406030204" pitchFamily="18" charset="0"/>
                      </a:rPr>
                      <m:t>=</m:t>
                    </m:r>
                    <m:sSup>
                      <m:sSupPr>
                        <m:ctrlPr>
                          <a:rPr lang="fr-FR" sz="1200" i="1">
                            <a:solidFill>
                              <a:srgbClr val="FF0000"/>
                            </a:solidFill>
                            <a:latin typeface="Cambria Math" panose="02040503050406030204" pitchFamily="18" charset="0"/>
                          </a:rPr>
                        </m:ctrlPr>
                      </m:sSupPr>
                      <m:e>
                        <m:r>
                          <a:rPr lang="fr-FR" sz="1200" i="1">
                            <a:solidFill>
                              <a:srgbClr val="FF0000"/>
                            </a:solidFill>
                            <a:latin typeface="Cambria Math" panose="02040503050406030204" pitchFamily="18" charset="0"/>
                          </a:rPr>
                          <m:t>10</m:t>
                        </m:r>
                      </m:e>
                      <m:sup>
                        <m:r>
                          <a:rPr lang="fr-FR" sz="1200" i="1">
                            <a:solidFill>
                              <a:srgbClr val="FF0000"/>
                            </a:solidFill>
                            <a:latin typeface="Cambria Math" panose="02040503050406030204" pitchFamily="18" charset="0"/>
                          </a:rPr>
                          <m:t>5</m:t>
                        </m:r>
                      </m:sup>
                    </m:sSup>
                    <m:sSub>
                      <m:sSubPr>
                        <m:ctrlPr>
                          <a:rPr lang="fr-FR" sz="1200" i="1">
                            <a:solidFill>
                              <a:srgbClr val="FF0000"/>
                            </a:solidFill>
                            <a:latin typeface="Cambria Math" panose="02040503050406030204" pitchFamily="18" charset="0"/>
                          </a:rPr>
                        </m:ctrlPr>
                      </m:sSubPr>
                      <m:e>
                        <m:r>
                          <a:rPr lang="fr-FR" sz="1200" i="1">
                            <a:solidFill>
                              <a:srgbClr val="FF0000"/>
                            </a:solidFill>
                            <a:latin typeface="Cambria Math" panose="02040503050406030204" pitchFamily="18" charset="0"/>
                          </a:rPr>
                          <m:t>𝑡</m:t>
                        </m:r>
                      </m:e>
                      <m:sub>
                        <m:r>
                          <a:rPr lang="fr-FR" sz="1200" i="1">
                            <a:solidFill>
                              <a:srgbClr val="FF0000"/>
                            </a:solidFill>
                            <a:latin typeface="Cambria Math" panose="02040503050406030204" pitchFamily="18" charset="0"/>
                          </a:rPr>
                          <m:t>0</m:t>
                        </m:r>
                      </m:sub>
                    </m:sSub>
                  </m:oMath>
                </a14:m>
                <a:r>
                  <a:rPr lang="fr-FR" sz="1200" dirty="0"/>
                  <a:t>; 1 seconde près du trou noir équivaut à près de 3 heures au loin</a:t>
                </a:r>
              </a:p>
              <a:p>
                <a:r>
                  <a:rPr lang="fr-FR" sz="1200" dirty="0">
                    <a:solidFill>
                      <a:srgbClr val="0070C0"/>
                    </a:solidFill>
                  </a:rPr>
                  <a:t>A 10 microns de la surface de Schwarzschild </a:t>
                </a:r>
                <a:r>
                  <a:rPr lang="fr-FR" sz="1200" dirty="0"/>
                  <a:t>: </a:t>
                </a:r>
                <a14:m>
                  <m:oMath xmlns:m="http://schemas.openxmlformats.org/officeDocument/2006/math">
                    <m:sSub>
                      <m:sSubPr>
                        <m:ctrlPr>
                          <a:rPr lang="fr-FR" sz="1200" i="1">
                            <a:solidFill>
                              <a:srgbClr val="FF0000"/>
                            </a:solidFill>
                            <a:latin typeface="Cambria Math" panose="02040503050406030204" pitchFamily="18" charset="0"/>
                          </a:rPr>
                        </m:ctrlPr>
                      </m:sSubPr>
                      <m:e>
                        <m:r>
                          <a:rPr lang="en-US" sz="1200" i="1">
                            <a:solidFill>
                              <a:srgbClr val="FF0000"/>
                            </a:solidFill>
                            <a:latin typeface="Cambria Math" panose="02040503050406030204" pitchFamily="18" charset="0"/>
                          </a:rPr>
                          <m:t>𝑡</m:t>
                        </m:r>
                      </m:e>
                      <m:sub>
                        <m:r>
                          <a:rPr lang="fr-FR" sz="1200" i="1">
                            <a:solidFill>
                              <a:srgbClr val="FF0000"/>
                            </a:solidFill>
                            <a:latin typeface="Cambria Math" panose="02040503050406030204" pitchFamily="18" charset="0"/>
                          </a:rPr>
                          <m:t>𝑠</m:t>
                        </m:r>
                      </m:sub>
                    </m:sSub>
                    <m:r>
                      <a:rPr lang="en-US" sz="1200" i="1">
                        <a:solidFill>
                          <a:srgbClr val="FF0000"/>
                        </a:solidFill>
                        <a:latin typeface="Cambria Math" panose="02040503050406030204" pitchFamily="18" charset="0"/>
                      </a:rPr>
                      <m:t>=</m:t>
                    </m:r>
                    <m:sSup>
                      <m:sSupPr>
                        <m:ctrlPr>
                          <a:rPr lang="fr-FR" sz="1200" i="1">
                            <a:solidFill>
                              <a:srgbClr val="FF0000"/>
                            </a:solidFill>
                            <a:latin typeface="Cambria Math" panose="02040503050406030204" pitchFamily="18" charset="0"/>
                          </a:rPr>
                        </m:ctrlPr>
                      </m:sSupPr>
                      <m:e>
                        <m:r>
                          <a:rPr lang="fr-FR" sz="1200" i="1">
                            <a:solidFill>
                              <a:srgbClr val="FF0000"/>
                            </a:solidFill>
                            <a:latin typeface="Cambria Math" panose="02040503050406030204" pitchFamily="18" charset="0"/>
                          </a:rPr>
                          <m:t>10</m:t>
                        </m:r>
                      </m:e>
                      <m:sup>
                        <m:r>
                          <a:rPr lang="fr-FR" sz="1200" i="1">
                            <a:solidFill>
                              <a:srgbClr val="FF0000"/>
                            </a:solidFill>
                            <a:latin typeface="Cambria Math" panose="02040503050406030204" pitchFamily="18" charset="0"/>
                          </a:rPr>
                          <m:t>7</m:t>
                        </m:r>
                      </m:sup>
                    </m:sSup>
                    <m:sSub>
                      <m:sSubPr>
                        <m:ctrlPr>
                          <a:rPr lang="fr-FR" sz="1200" i="1">
                            <a:solidFill>
                              <a:srgbClr val="FF0000"/>
                            </a:solidFill>
                            <a:latin typeface="Cambria Math" panose="02040503050406030204" pitchFamily="18" charset="0"/>
                          </a:rPr>
                        </m:ctrlPr>
                      </m:sSubPr>
                      <m:e>
                        <m:r>
                          <a:rPr lang="fr-FR" sz="1200" i="1">
                            <a:solidFill>
                              <a:srgbClr val="FF0000"/>
                            </a:solidFill>
                            <a:latin typeface="Cambria Math" panose="02040503050406030204" pitchFamily="18" charset="0"/>
                          </a:rPr>
                          <m:t>𝑡</m:t>
                        </m:r>
                      </m:e>
                      <m:sub>
                        <m:r>
                          <a:rPr lang="fr-FR" sz="1200" i="1">
                            <a:solidFill>
                              <a:srgbClr val="FF0000"/>
                            </a:solidFill>
                            <a:latin typeface="Cambria Math" panose="02040503050406030204" pitchFamily="18" charset="0"/>
                          </a:rPr>
                          <m:t>0</m:t>
                        </m:r>
                      </m:sub>
                    </m:sSub>
                  </m:oMath>
                </a14:m>
                <a:r>
                  <a:rPr lang="fr-FR" sz="1200" dirty="0"/>
                  <a:t>; 1 seconde près du trou noir équivaut à près d’une année au loin.</a:t>
                </a:r>
              </a:p>
              <a:p>
                <a:r>
                  <a:rPr lang="fr-FR" sz="1200" dirty="0">
                    <a:solidFill>
                      <a:srgbClr val="0070C0"/>
                    </a:solidFill>
                  </a:rPr>
                  <a:t>A l’entrée dans la surface de Schwarzschild, le temps lointain est infiniment accéléré ; </a:t>
                </a:r>
                <a:r>
                  <a:rPr lang="fr-FR" sz="1200" dirty="0"/>
                  <a:t>tout le futur de l’Univers apparaitra condensé en un seul flash lumineux</a:t>
                </a:r>
              </a:p>
            </p:txBody>
          </p:sp>
        </mc:Choice>
        <mc:Fallback xmlns="">
          <p:sp>
            <p:nvSpPr>
              <p:cNvPr id="11" name="Rectangle 10">
                <a:extLst>
                  <a:ext uri="{FF2B5EF4-FFF2-40B4-BE49-F238E27FC236}">
                    <a16:creationId xmlns:a16="http://schemas.microsoft.com/office/drawing/2014/main" id="{F6536907-802F-4EC3-88C9-B80CE16F12D5}"/>
                  </a:ext>
                </a:extLst>
              </p:cNvPr>
              <p:cNvSpPr>
                <a:spLocks noRot="1" noChangeAspect="1" noMove="1" noResize="1" noEditPoints="1" noAdjustHandles="1" noChangeArrowheads="1" noChangeShapeType="1" noTextEdit="1"/>
              </p:cNvSpPr>
              <p:nvPr/>
            </p:nvSpPr>
            <p:spPr>
              <a:xfrm>
                <a:off x="3133403" y="1074182"/>
                <a:ext cx="6382512" cy="4229363"/>
              </a:xfrm>
              <a:prstGeom prst="rect">
                <a:avLst/>
              </a:prstGeom>
              <a:blipFill>
                <a:blip r:embed="rId5"/>
                <a:stretch>
                  <a:fillRect l="-667" t="-575" r="-572" b="-144"/>
                </a:stretch>
              </a:blipFill>
              <a:ln>
                <a:solidFill>
                  <a:srgbClr val="FF0000"/>
                </a:solidFill>
              </a:ln>
            </p:spPr>
            <p:txBody>
              <a:bodyPr/>
              <a:lstStyle/>
              <a:p>
                <a:r>
                  <a:rPr lang="fr-FR">
                    <a:noFill/>
                  </a:rPr>
                  <a:t> </a:t>
                </a:r>
              </a:p>
            </p:txBody>
          </p:sp>
        </mc:Fallback>
      </mc:AlternateContent>
      <p:sp>
        <p:nvSpPr>
          <p:cNvPr id="12" name="ZoneTexte 11">
            <a:extLst>
              <a:ext uri="{FF2B5EF4-FFF2-40B4-BE49-F238E27FC236}">
                <a16:creationId xmlns:a16="http://schemas.microsoft.com/office/drawing/2014/main" id="{3AC7DFD2-8ECB-4B6B-8E30-470116B192F3}"/>
              </a:ext>
            </a:extLst>
          </p:cNvPr>
          <p:cNvSpPr txBox="1"/>
          <p:nvPr/>
        </p:nvSpPr>
        <p:spPr>
          <a:xfrm>
            <a:off x="4924426" y="428625"/>
            <a:ext cx="5138355" cy="369332"/>
          </a:xfrm>
          <a:prstGeom prst="rect">
            <a:avLst/>
          </a:prstGeom>
          <a:noFill/>
        </p:spPr>
        <p:txBody>
          <a:bodyPr wrap="square" rtlCol="0">
            <a:spAutoFit/>
          </a:bodyPr>
          <a:lstStyle/>
          <a:p>
            <a:r>
              <a:rPr lang="fr-FR" dirty="0">
                <a:solidFill>
                  <a:srgbClr val="FF0000"/>
                </a:solidFill>
              </a:rPr>
              <a:t>Le quizz des trous noirs (10)</a:t>
            </a:r>
            <a:endParaRPr lang="en-GB" dirty="0">
              <a:solidFill>
                <a:srgbClr val="FF0000"/>
              </a:solidFill>
            </a:endParaRPr>
          </a:p>
        </p:txBody>
      </p:sp>
    </p:spTree>
    <p:extLst>
      <p:ext uri="{BB962C8B-B14F-4D97-AF65-F5344CB8AC3E}">
        <p14:creationId xmlns:p14="http://schemas.microsoft.com/office/powerpoint/2010/main" val="2359198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53</a:t>
            </a:fld>
            <a:endParaRPr lang="en-GB" dirty="0"/>
          </a:p>
        </p:txBody>
      </p:sp>
      <p:sp>
        <p:nvSpPr>
          <p:cNvPr id="5" name="ZoneTexte 4"/>
          <p:cNvSpPr txBox="1"/>
          <p:nvPr/>
        </p:nvSpPr>
        <p:spPr>
          <a:xfrm>
            <a:off x="8176460" y="357067"/>
            <a:ext cx="1083365" cy="461665"/>
          </a:xfrm>
          <a:prstGeom prst="rect">
            <a:avLst/>
          </a:prstGeom>
          <a:noFill/>
        </p:spPr>
        <p:txBody>
          <a:bodyPr wrap="square" rtlCol="0">
            <a:spAutoFit/>
          </a:bodyPr>
          <a:lstStyle/>
          <a:p>
            <a:r>
              <a:rPr lang="fr-FR" sz="2400" dirty="0">
                <a:solidFill>
                  <a:srgbClr val="FF0000"/>
                </a:solidFill>
              </a:rPr>
              <a:t>Merci</a:t>
            </a:r>
            <a:endParaRPr lang="en-GB" sz="2400" dirty="0">
              <a:solidFill>
                <a:srgbClr val="FF0000"/>
              </a:solidFill>
            </a:endParaRPr>
          </a:p>
        </p:txBody>
      </p:sp>
      <p:sp>
        <p:nvSpPr>
          <p:cNvPr id="6" name="ZoneTexte 5">
            <a:extLst>
              <a:ext uri="{FF2B5EF4-FFF2-40B4-BE49-F238E27FC236}">
                <a16:creationId xmlns:a16="http://schemas.microsoft.com/office/drawing/2014/main" id="{4EAA6469-DFA5-4B85-88CB-103B104FA115}"/>
              </a:ext>
            </a:extLst>
          </p:cNvPr>
          <p:cNvSpPr txBox="1"/>
          <p:nvPr/>
        </p:nvSpPr>
        <p:spPr>
          <a:xfrm>
            <a:off x="3575286" y="1275188"/>
            <a:ext cx="6104305" cy="646331"/>
          </a:xfrm>
          <a:prstGeom prst="rect">
            <a:avLst/>
          </a:prstGeom>
          <a:noFill/>
          <a:ln w="38100">
            <a:solidFill>
              <a:srgbClr val="FF0000"/>
            </a:solidFill>
          </a:ln>
          <a:effectLst>
            <a:glow rad="63500">
              <a:schemeClr val="accent2">
                <a:satMod val="175000"/>
                <a:alpha val="40000"/>
              </a:schemeClr>
            </a:glow>
            <a:softEdge rad="12700"/>
          </a:effectLst>
        </p:spPr>
        <p:txBody>
          <a:bodyPr wrap="square" rtlCol="0">
            <a:spAutoFit/>
          </a:bodyPr>
          <a:lstStyle/>
          <a:p>
            <a:r>
              <a:rPr lang="fr-FR" dirty="0">
                <a:solidFill>
                  <a:srgbClr val="0070C0"/>
                </a:solidFill>
              </a:rPr>
              <a:t>Pour toute demande d’information complémentaire, écrire à :</a:t>
            </a:r>
          </a:p>
        </p:txBody>
      </p:sp>
      <p:grpSp>
        <p:nvGrpSpPr>
          <p:cNvPr id="11" name="Groupe 10">
            <a:extLst>
              <a:ext uri="{FF2B5EF4-FFF2-40B4-BE49-F238E27FC236}">
                <a16:creationId xmlns:a16="http://schemas.microsoft.com/office/drawing/2014/main" id="{E0E2B9AB-A900-46D7-AC79-EF72F9C66865}"/>
              </a:ext>
            </a:extLst>
          </p:cNvPr>
          <p:cNvGrpSpPr/>
          <p:nvPr/>
        </p:nvGrpSpPr>
        <p:grpSpPr>
          <a:xfrm>
            <a:off x="3941829" y="2098288"/>
            <a:ext cx="5241074" cy="3860033"/>
            <a:chOff x="-2762692" y="-407722"/>
            <a:chExt cx="5010150" cy="3619500"/>
          </a:xfrm>
        </p:grpSpPr>
        <p:pic>
          <p:nvPicPr>
            <p:cNvPr id="8" name="Image 7">
              <a:extLst>
                <a:ext uri="{FF2B5EF4-FFF2-40B4-BE49-F238E27FC236}">
                  <a16:creationId xmlns:a16="http://schemas.microsoft.com/office/drawing/2014/main" id="{D349FAD2-8C22-47D3-928C-A6EE6CF88ADE}"/>
                </a:ext>
              </a:extLst>
            </p:cNvPr>
            <p:cNvPicPr>
              <a:picLocks noChangeAspect="1"/>
            </p:cNvPicPr>
            <p:nvPr/>
          </p:nvPicPr>
          <p:blipFill>
            <a:blip r:embed="rId2"/>
            <a:stretch>
              <a:fillRect/>
            </a:stretch>
          </p:blipFill>
          <p:spPr>
            <a:xfrm>
              <a:off x="-2762692" y="-407722"/>
              <a:ext cx="5010150" cy="3619500"/>
            </a:xfrm>
            <a:prstGeom prst="rect">
              <a:avLst/>
            </a:prstGeom>
          </p:spPr>
        </p:pic>
        <p:pic>
          <p:nvPicPr>
            <p:cNvPr id="9" name="Image 8">
              <a:extLst>
                <a:ext uri="{FF2B5EF4-FFF2-40B4-BE49-F238E27FC236}">
                  <a16:creationId xmlns:a16="http://schemas.microsoft.com/office/drawing/2014/main" id="{41E91C61-B052-493B-A1BF-CCE5347B722F}"/>
                </a:ext>
              </a:extLst>
            </p:cNvPr>
            <p:cNvPicPr>
              <a:picLocks noChangeAspect="1"/>
            </p:cNvPicPr>
            <p:nvPr/>
          </p:nvPicPr>
          <p:blipFill>
            <a:blip r:embed="rId3"/>
            <a:stretch>
              <a:fillRect/>
            </a:stretch>
          </p:blipFill>
          <p:spPr>
            <a:xfrm>
              <a:off x="-1508760" y="467940"/>
              <a:ext cx="1323413" cy="2139352"/>
            </a:xfrm>
            <a:prstGeom prst="rect">
              <a:avLst/>
            </a:prstGeom>
          </p:spPr>
        </p:pic>
        <p:pic>
          <p:nvPicPr>
            <p:cNvPr id="10" name="Image 9">
              <a:extLst>
                <a:ext uri="{FF2B5EF4-FFF2-40B4-BE49-F238E27FC236}">
                  <a16:creationId xmlns:a16="http://schemas.microsoft.com/office/drawing/2014/main" id="{C2D03C9A-90C6-4EBB-A72C-1583A577D4F4}"/>
                </a:ext>
              </a:extLst>
            </p:cNvPr>
            <p:cNvPicPr>
              <a:picLocks noChangeAspect="1"/>
            </p:cNvPicPr>
            <p:nvPr/>
          </p:nvPicPr>
          <p:blipFill>
            <a:blip r:embed="rId4"/>
            <a:stretch>
              <a:fillRect/>
            </a:stretch>
          </p:blipFill>
          <p:spPr>
            <a:xfrm>
              <a:off x="803717" y="321398"/>
              <a:ext cx="755970" cy="932769"/>
            </a:xfrm>
            <a:prstGeom prst="rect">
              <a:avLst/>
            </a:prstGeom>
          </p:spPr>
        </p:pic>
      </p:grpSp>
    </p:spTree>
    <p:extLst>
      <p:ext uri="{BB962C8B-B14F-4D97-AF65-F5344CB8AC3E}">
        <p14:creationId xmlns:p14="http://schemas.microsoft.com/office/powerpoint/2010/main" val="153817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6AB87ED-265B-443E-84AF-6202233D5991}"/>
              </a:ext>
            </a:extLst>
          </p:cNvPr>
          <p:cNvSpPr>
            <a:spLocks noGrp="1"/>
          </p:cNvSpPr>
          <p:nvPr>
            <p:ph type="ftr" sz="quarter" idx="11"/>
          </p:nvPr>
        </p:nvSpPr>
        <p:spPr/>
        <p:txBody>
          <a:bodyPr/>
          <a:lstStyle/>
          <a:p>
            <a:r>
              <a:rPr lang="fr-FR"/>
              <a:t>Comprendre le monde ... les deux infinis                    </a:t>
            </a:r>
            <a:endParaRPr lang="en-GB" dirty="0"/>
          </a:p>
        </p:txBody>
      </p:sp>
      <p:sp>
        <p:nvSpPr>
          <p:cNvPr id="3" name="Espace réservé du numéro de diapositive 2">
            <a:extLst>
              <a:ext uri="{FF2B5EF4-FFF2-40B4-BE49-F238E27FC236}">
                <a16:creationId xmlns:a16="http://schemas.microsoft.com/office/drawing/2014/main" id="{8898935E-E978-449D-841E-69CCD95BBE33}"/>
              </a:ext>
            </a:extLst>
          </p:cNvPr>
          <p:cNvSpPr>
            <a:spLocks noGrp="1"/>
          </p:cNvSpPr>
          <p:nvPr>
            <p:ph type="sldNum" sz="quarter" idx="12"/>
          </p:nvPr>
        </p:nvSpPr>
        <p:spPr/>
        <p:txBody>
          <a:bodyPr/>
          <a:lstStyle/>
          <a:p>
            <a:fld id="{28CF56FF-A9C7-48CE-B5A8-E2EC5C60375F}" type="slidenum">
              <a:rPr lang="en-GB" smtClean="0"/>
              <a:t>54</a:t>
            </a:fld>
            <a:endParaRPr lang="en-GB"/>
          </a:p>
        </p:txBody>
      </p:sp>
      <p:sp>
        <p:nvSpPr>
          <p:cNvPr id="4" name="ZoneTexte 3">
            <a:extLst>
              <a:ext uri="{FF2B5EF4-FFF2-40B4-BE49-F238E27FC236}">
                <a16:creationId xmlns:a16="http://schemas.microsoft.com/office/drawing/2014/main" id="{EBD3D584-4EA7-4E0E-A430-B5EDF353492E}"/>
              </a:ext>
            </a:extLst>
          </p:cNvPr>
          <p:cNvSpPr txBox="1"/>
          <p:nvPr/>
        </p:nvSpPr>
        <p:spPr>
          <a:xfrm>
            <a:off x="2709168" y="2258684"/>
            <a:ext cx="5303149" cy="584775"/>
          </a:xfrm>
          <a:prstGeom prst="rect">
            <a:avLst/>
          </a:prstGeom>
          <a:noFill/>
        </p:spPr>
        <p:txBody>
          <a:bodyPr wrap="square" rtlCol="0">
            <a:spAutoFit/>
          </a:bodyPr>
          <a:lstStyle/>
          <a:p>
            <a:r>
              <a:rPr lang="fr-FR" sz="1600" dirty="0"/>
              <a:t>Des vidéo conférences sur la chaîne YouTube : </a:t>
            </a:r>
            <a:r>
              <a:rPr lang="fr-FR" sz="1600" dirty="0">
                <a:solidFill>
                  <a:srgbClr val="FF0000"/>
                </a:solidFill>
              </a:rPr>
              <a:t>la Science de Bernie – Saison 3</a:t>
            </a:r>
          </a:p>
        </p:txBody>
      </p:sp>
      <p:pic>
        <p:nvPicPr>
          <p:cNvPr id="6" name="Image 5">
            <a:extLst>
              <a:ext uri="{FF2B5EF4-FFF2-40B4-BE49-F238E27FC236}">
                <a16:creationId xmlns:a16="http://schemas.microsoft.com/office/drawing/2014/main" id="{0A2706F2-15BA-4A97-84C4-3ACFD9397394}"/>
              </a:ext>
            </a:extLst>
          </p:cNvPr>
          <p:cNvPicPr>
            <a:picLocks noChangeAspect="1"/>
          </p:cNvPicPr>
          <p:nvPr/>
        </p:nvPicPr>
        <p:blipFill>
          <a:blip r:embed="rId2"/>
          <a:stretch>
            <a:fillRect/>
          </a:stretch>
        </p:blipFill>
        <p:spPr>
          <a:xfrm>
            <a:off x="7747597" y="4814132"/>
            <a:ext cx="2453989" cy="706749"/>
          </a:xfrm>
          <a:prstGeom prst="rect">
            <a:avLst/>
          </a:prstGeom>
        </p:spPr>
      </p:pic>
      <p:sp>
        <p:nvSpPr>
          <p:cNvPr id="11" name="ZoneTexte 10">
            <a:extLst>
              <a:ext uri="{FF2B5EF4-FFF2-40B4-BE49-F238E27FC236}">
                <a16:creationId xmlns:a16="http://schemas.microsoft.com/office/drawing/2014/main" id="{721C7EAD-F763-4147-9D92-1E9F4D4C627D}"/>
              </a:ext>
            </a:extLst>
          </p:cNvPr>
          <p:cNvSpPr txBox="1"/>
          <p:nvPr/>
        </p:nvSpPr>
        <p:spPr>
          <a:xfrm>
            <a:off x="2709168" y="4936106"/>
            <a:ext cx="4877636" cy="584775"/>
          </a:xfrm>
          <a:prstGeom prst="rect">
            <a:avLst/>
          </a:prstGeom>
          <a:noFill/>
        </p:spPr>
        <p:txBody>
          <a:bodyPr wrap="square">
            <a:spAutoFit/>
          </a:bodyPr>
          <a:lstStyle/>
          <a:p>
            <a:r>
              <a:rPr lang="fr-FR" sz="1600" dirty="0"/>
              <a:t>Mon blog </a:t>
            </a:r>
            <a:r>
              <a:rPr lang="fr-FR" sz="1600" dirty="0">
                <a:hlinkClick r:id="rId3"/>
              </a:rPr>
              <a:t>https://un-peu-de-physique.fr/</a:t>
            </a:r>
            <a:r>
              <a:rPr lang="fr-FR" sz="1600" dirty="0"/>
              <a:t> </a:t>
            </a:r>
          </a:p>
          <a:p>
            <a:r>
              <a:rPr lang="fr-FR" sz="1600" dirty="0"/>
              <a:t>Des cours, des ressources…</a:t>
            </a:r>
          </a:p>
        </p:txBody>
      </p:sp>
      <p:sp>
        <p:nvSpPr>
          <p:cNvPr id="12" name="ZoneTexte 11">
            <a:extLst>
              <a:ext uri="{FF2B5EF4-FFF2-40B4-BE49-F238E27FC236}">
                <a16:creationId xmlns:a16="http://schemas.microsoft.com/office/drawing/2014/main" id="{9D6846E0-39B1-4785-9C4C-30ED3172F59C}"/>
              </a:ext>
            </a:extLst>
          </p:cNvPr>
          <p:cNvSpPr txBox="1"/>
          <p:nvPr/>
        </p:nvSpPr>
        <p:spPr>
          <a:xfrm>
            <a:off x="8157171" y="357065"/>
            <a:ext cx="3241141" cy="369332"/>
          </a:xfrm>
          <a:prstGeom prst="rect">
            <a:avLst/>
          </a:prstGeom>
          <a:noFill/>
        </p:spPr>
        <p:txBody>
          <a:bodyPr wrap="square" rtlCol="0">
            <a:spAutoFit/>
          </a:bodyPr>
          <a:lstStyle/>
          <a:p>
            <a:r>
              <a:rPr lang="fr-FR" dirty="0">
                <a:solidFill>
                  <a:srgbClr val="FF0000"/>
                </a:solidFill>
              </a:rPr>
              <a:t>Les 2 infinis</a:t>
            </a:r>
          </a:p>
        </p:txBody>
      </p:sp>
      <p:pic>
        <p:nvPicPr>
          <p:cNvPr id="16" name="Image 15" descr="Une image contenant signe, dessin&#10;&#10;Description générée automatiquement">
            <a:extLst>
              <a:ext uri="{FF2B5EF4-FFF2-40B4-BE49-F238E27FC236}">
                <a16:creationId xmlns:a16="http://schemas.microsoft.com/office/drawing/2014/main" id="{759C7204-AF81-408B-82A3-6087B3E2D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530" y="2119963"/>
            <a:ext cx="1300603" cy="1300603"/>
          </a:xfrm>
          <a:prstGeom prst="rect">
            <a:avLst/>
          </a:prstGeom>
          <a:ln>
            <a:solidFill>
              <a:srgbClr val="C00000"/>
            </a:solidFill>
          </a:ln>
        </p:spPr>
      </p:pic>
      <p:sp>
        <p:nvSpPr>
          <p:cNvPr id="8" name="ZoneTexte 7">
            <a:extLst>
              <a:ext uri="{FF2B5EF4-FFF2-40B4-BE49-F238E27FC236}">
                <a16:creationId xmlns:a16="http://schemas.microsoft.com/office/drawing/2014/main" id="{1FF047A7-E93C-2C3C-509B-9C863EDF2DE7}"/>
              </a:ext>
            </a:extLst>
          </p:cNvPr>
          <p:cNvSpPr txBox="1"/>
          <p:nvPr/>
        </p:nvSpPr>
        <p:spPr>
          <a:xfrm>
            <a:off x="4429089" y="3619490"/>
            <a:ext cx="2911876" cy="584775"/>
          </a:xfrm>
          <a:prstGeom prst="rect">
            <a:avLst/>
          </a:prstGeom>
          <a:noFill/>
        </p:spPr>
        <p:txBody>
          <a:bodyPr wrap="square" rtlCol="0">
            <a:spAutoFit/>
          </a:bodyPr>
          <a:lstStyle/>
          <a:p>
            <a:r>
              <a:rPr lang="fr-FR" sz="1600" dirty="0"/>
              <a:t>Des podcasts sur Spotify</a:t>
            </a:r>
          </a:p>
          <a:p>
            <a:r>
              <a:rPr lang="fr-FR" sz="1600" dirty="0">
                <a:hlinkClick r:id="rId5"/>
              </a:rPr>
              <a:t>La science de Bernie </a:t>
            </a:r>
            <a:endParaRPr lang="fr-FR" sz="1600" dirty="0"/>
          </a:p>
        </p:txBody>
      </p:sp>
      <p:pic>
        <p:nvPicPr>
          <p:cNvPr id="13" name="Image 12" descr="Une image contenant habits, personne, dessin, croquis&#10;&#10;Description générée automatiquement">
            <a:extLst>
              <a:ext uri="{FF2B5EF4-FFF2-40B4-BE49-F238E27FC236}">
                <a16:creationId xmlns:a16="http://schemas.microsoft.com/office/drawing/2014/main" id="{531500BB-E1F3-813C-91BB-FC6283562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168" y="3050133"/>
            <a:ext cx="1624267" cy="1624267"/>
          </a:xfrm>
          <a:prstGeom prst="rect">
            <a:avLst/>
          </a:prstGeom>
        </p:spPr>
      </p:pic>
    </p:spTree>
    <p:extLst>
      <p:ext uri="{BB962C8B-B14F-4D97-AF65-F5344CB8AC3E}">
        <p14:creationId xmlns:p14="http://schemas.microsoft.com/office/powerpoint/2010/main" val="3978075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35A8-879A-0AB2-0A90-9C82865D82C3}"/>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70DC56-1A4C-C3B4-AA23-2111D8E2174F}"/>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7597C743-1AFB-3C0A-1D69-476F92001F4F}"/>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1F7946FC-4A33-472D-9601-FBB2D7B1766A}"/>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6</a:t>
            </a:fld>
            <a:endParaRPr lang="en-GB" dirty="0">
              <a:latin typeface="Century Gothic" panose="020B0502020202020204"/>
            </a:endParaRPr>
          </a:p>
        </p:txBody>
      </p:sp>
      <p:sp>
        <p:nvSpPr>
          <p:cNvPr id="5" name="ZoneTexte 4">
            <a:extLst>
              <a:ext uri="{FF2B5EF4-FFF2-40B4-BE49-F238E27FC236}">
                <a16:creationId xmlns:a16="http://schemas.microsoft.com/office/drawing/2014/main" id="{AD598EC3-A6C0-F423-E763-5A4AD78E1706}"/>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63D02CDA-0D06-6FAB-F8E9-3A3200E40DC6}"/>
              </a:ext>
            </a:extLst>
          </p:cNvPr>
          <p:cNvSpPr txBox="1"/>
          <p:nvPr/>
        </p:nvSpPr>
        <p:spPr>
          <a:xfrm>
            <a:off x="2327717" y="1572377"/>
            <a:ext cx="8609846" cy="584775"/>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600" dirty="0">
                <a:solidFill>
                  <a:srgbClr val="002060"/>
                </a:solidFill>
                <a:sym typeface="Wingdings" panose="05000000000000000000" pitchFamily="2" charset="2"/>
              </a:rPr>
              <a:t>Grâce à l’effet Doppler relativiste et à des « chandelles » (céphéides) de référence, il est désormais possible d’arpenter l’univers de manière précise</a:t>
            </a:r>
            <a:endParaRPr lang="fr-FR" sz="1600" dirty="0">
              <a:solidFill>
                <a:srgbClr val="002060"/>
              </a:solidFill>
            </a:endParaRPr>
          </a:p>
        </p:txBody>
      </p:sp>
    </p:spTree>
    <p:extLst>
      <p:ext uri="{BB962C8B-B14F-4D97-AF65-F5344CB8AC3E}">
        <p14:creationId xmlns:p14="http://schemas.microsoft.com/office/powerpoint/2010/main" val="186303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7CE42-9654-F168-ECC4-24C7B3D7C1F4}"/>
            </a:ext>
          </a:extLst>
        </p:cNvPr>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E11819D0-3417-EC43-6836-7C0140962363}"/>
              </a:ext>
            </a:extLst>
          </p:cNvPr>
          <p:cNvSpPr>
            <a:spLocks noGrp="1"/>
          </p:cNvSpPr>
          <p:nvPr>
            <p:ph type="ftr" sz="quarter" idx="11"/>
          </p:nvPr>
        </p:nvSpPr>
        <p:spPr/>
        <p:txBody>
          <a:bodyPr/>
          <a:lstStyle/>
          <a:p>
            <a:r>
              <a:rPr lang="fr-FR"/>
              <a:t>Comprendre le monde ... les deux infinis                    </a:t>
            </a:r>
            <a:endParaRPr lang="en-GB"/>
          </a:p>
        </p:txBody>
      </p:sp>
      <p:sp>
        <p:nvSpPr>
          <p:cNvPr id="6" name="Espace réservé du numéro de diapositive 5">
            <a:extLst>
              <a:ext uri="{FF2B5EF4-FFF2-40B4-BE49-F238E27FC236}">
                <a16:creationId xmlns:a16="http://schemas.microsoft.com/office/drawing/2014/main" id="{076F1F69-C0E1-D2DB-BBF5-EE6F927B3F55}"/>
              </a:ext>
            </a:extLst>
          </p:cNvPr>
          <p:cNvSpPr>
            <a:spLocks noGrp="1"/>
          </p:cNvSpPr>
          <p:nvPr>
            <p:ph type="sldNum" sz="quarter" idx="12"/>
          </p:nvPr>
        </p:nvSpPr>
        <p:spPr/>
        <p:txBody>
          <a:bodyPr/>
          <a:lstStyle/>
          <a:p>
            <a:fld id="{28CF56FF-A9C7-48CE-B5A8-E2EC5C60375F}" type="slidenum">
              <a:rPr lang="en-GB" smtClean="0"/>
              <a:t>7</a:t>
            </a:fld>
            <a:endParaRPr lang="en-GB"/>
          </a:p>
        </p:txBody>
      </p:sp>
      <p:sp>
        <p:nvSpPr>
          <p:cNvPr id="4" name="Espace réservé de la date 3">
            <a:extLst>
              <a:ext uri="{FF2B5EF4-FFF2-40B4-BE49-F238E27FC236}">
                <a16:creationId xmlns:a16="http://schemas.microsoft.com/office/drawing/2014/main" id="{F89F9BCD-6E4B-9484-C691-9302EBDDCA52}"/>
              </a:ext>
            </a:extLst>
          </p:cNvPr>
          <p:cNvSpPr>
            <a:spLocks noGrp="1"/>
          </p:cNvSpPr>
          <p:nvPr>
            <p:ph type="dt" sz="half" idx="4294967295"/>
          </p:nvPr>
        </p:nvSpPr>
        <p:spPr>
          <a:xfrm>
            <a:off x="11169650" y="6135688"/>
            <a:ext cx="1022350" cy="369887"/>
          </a:xfrm>
        </p:spPr>
        <p:txBody>
          <a:bodyPr/>
          <a:lstStyle/>
          <a:p>
            <a:r>
              <a:rPr lang="fr-FR"/>
              <a:t>2025-2026</a:t>
            </a:r>
            <a:endParaRPr lang="en-GB" dirty="0"/>
          </a:p>
        </p:txBody>
      </p:sp>
      <p:sp>
        <p:nvSpPr>
          <p:cNvPr id="7" name="ZoneTexte 6">
            <a:extLst>
              <a:ext uri="{FF2B5EF4-FFF2-40B4-BE49-F238E27FC236}">
                <a16:creationId xmlns:a16="http://schemas.microsoft.com/office/drawing/2014/main" id="{2155810F-E0AD-8350-61CA-AA48C48D8F32}"/>
              </a:ext>
            </a:extLst>
          </p:cNvPr>
          <p:cNvSpPr txBox="1"/>
          <p:nvPr/>
        </p:nvSpPr>
        <p:spPr>
          <a:xfrm>
            <a:off x="4841136" y="2938605"/>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a:t>
            </a:r>
          </a:p>
        </p:txBody>
      </p:sp>
    </p:spTree>
    <p:extLst>
      <p:ext uri="{BB962C8B-B14F-4D97-AF65-F5344CB8AC3E}">
        <p14:creationId xmlns:p14="http://schemas.microsoft.com/office/powerpoint/2010/main" val="1688772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881BF48-6509-4CF6-AA98-F45EE3A6277E}"/>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3F396647-905F-4C35-81A8-DD525BF32E86}"/>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45C4ABB9-46F6-4282-A42E-BDEA9F331C6D}"/>
              </a:ext>
            </a:extLst>
          </p:cNvPr>
          <p:cNvSpPr>
            <a:spLocks noGrp="1"/>
          </p:cNvSpPr>
          <p:nvPr>
            <p:ph type="sldNum" sz="quarter" idx="12"/>
          </p:nvPr>
        </p:nvSpPr>
        <p:spPr/>
        <p:txBody>
          <a:bodyPr/>
          <a:lstStyle/>
          <a:p>
            <a:fld id="{28CF56FF-A9C7-48CE-B5A8-E2EC5C60375F}" type="slidenum">
              <a:rPr lang="en-GB" smtClean="0"/>
              <a:t>8</a:t>
            </a:fld>
            <a:endParaRPr lang="en-GB" dirty="0"/>
          </a:p>
        </p:txBody>
      </p:sp>
      <p:sp>
        <p:nvSpPr>
          <p:cNvPr id="13" name="Rectangle 12">
            <a:extLst>
              <a:ext uri="{FF2B5EF4-FFF2-40B4-BE49-F238E27FC236}">
                <a16:creationId xmlns:a16="http://schemas.microsoft.com/office/drawing/2014/main" id="{1F7815E5-AFB0-4022-A410-0B219808B2E2}"/>
              </a:ext>
            </a:extLst>
          </p:cNvPr>
          <p:cNvSpPr/>
          <p:nvPr/>
        </p:nvSpPr>
        <p:spPr>
          <a:xfrm>
            <a:off x="2696801" y="3107994"/>
            <a:ext cx="5188661" cy="369332"/>
          </a:xfrm>
          <a:prstGeom prst="rect">
            <a:avLst/>
          </a:prstGeom>
        </p:spPr>
        <p:txBody>
          <a:bodyPr wrap="square">
            <a:spAutoFit/>
          </a:bodyPr>
          <a:lstStyle/>
          <a:p>
            <a:r>
              <a:rPr lang="fr-FR" sz="1400" dirty="0">
                <a:latin typeface="Century Gothic" panose="020B0502020202020204" pitchFamily="34" charset="0"/>
              </a:rPr>
              <a:t>À</a:t>
            </a:r>
            <a:r>
              <a:rPr lang="fr-FR" dirty="0">
                <a:latin typeface="Century Gothic" panose="020B0502020202020204" pitchFamily="34" charset="0"/>
              </a:rPr>
              <a:t> </a:t>
            </a:r>
            <a:r>
              <a:rPr lang="fr-FR" sz="1200" dirty="0">
                <a:latin typeface="Century Gothic" panose="020B0502020202020204" pitchFamily="34" charset="0"/>
              </a:rPr>
              <a:t>l’espace courbe de la relativité générale (</a:t>
            </a:r>
            <a:r>
              <a:rPr lang="fr-FR" sz="1200" dirty="0">
                <a:solidFill>
                  <a:srgbClr val="FF0000"/>
                </a:solidFill>
                <a:latin typeface="Century Gothic" panose="020B0502020202020204" pitchFamily="34" charset="0"/>
              </a:rPr>
              <a:t>direction radiale</a:t>
            </a:r>
            <a:r>
              <a:rPr lang="fr-FR" sz="1200" dirty="0">
                <a:latin typeface="Century Gothic" panose="020B0502020202020204" pitchFamily="34" charset="0"/>
              </a:rPr>
              <a:t>)</a:t>
            </a:r>
            <a:endParaRPr lang="fr-FR" dirty="0">
              <a:latin typeface="Century Gothic" panose="020B0502020202020204" pitchFamily="34" charset="0"/>
            </a:endParaRPr>
          </a:p>
        </p:txBody>
      </p:sp>
      <p:grpSp>
        <p:nvGrpSpPr>
          <p:cNvPr id="1026" name="Groupe 1025">
            <a:extLst>
              <a:ext uri="{FF2B5EF4-FFF2-40B4-BE49-F238E27FC236}">
                <a16:creationId xmlns:a16="http://schemas.microsoft.com/office/drawing/2014/main" id="{7A3FEE1D-D1A6-807D-7F51-13A34ABCB19C}"/>
              </a:ext>
            </a:extLst>
          </p:cNvPr>
          <p:cNvGrpSpPr/>
          <p:nvPr/>
        </p:nvGrpSpPr>
        <p:grpSpPr>
          <a:xfrm>
            <a:off x="2696801" y="2235274"/>
            <a:ext cx="7559837" cy="307777"/>
            <a:chOff x="2801775" y="2707426"/>
            <a:chExt cx="7559837" cy="307777"/>
          </a:xfrm>
        </p:grpSpPr>
        <p:sp>
          <p:nvSpPr>
            <p:cNvPr id="7" name="ZoneTexte 6">
              <a:extLst>
                <a:ext uri="{FF2B5EF4-FFF2-40B4-BE49-F238E27FC236}">
                  <a16:creationId xmlns:a16="http://schemas.microsoft.com/office/drawing/2014/main" id="{261D65AC-32B7-43A8-87CD-12A59959F758}"/>
                </a:ext>
              </a:extLst>
            </p:cNvPr>
            <p:cNvSpPr txBox="1"/>
            <p:nvPr/>
          </p:nvSpPr>
          <p:spPr>
            <a:xfrm>
              <a:off x="2801775" y="2707426"/>
              <a:ext cx="4466195" cy="307777"/>
            </a:xfrm>
            <a:prstGeom prst="rect">
              <a:avLst/>
            </a:prstGeom>
            <a:noFill/>
          </p:spPr>
          <p:txBody>
            <a:bodyPr wrap="square" rtlCol="0">
              <a:spAutoFit/>
            </a:bodyPr>
            <a:lstStyle/>
            <a:p>
              <a:r>
                <a:rPr lang="fr-FR" sz="1400" dirty="0"/>
                <a:t>De l’espace plat </a:t>
              </a:r>
              <a:endParaRPr lang="en-GB" sz="1400" dirty="0"/>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C40CD52E-C824-452F-98F7-60C685C26B11}"/>
                    </a:ext>
                  </a:extLst>
                </p:cNvPr>
                <p:cNvSpPr txBox="1"/>
                <p:nvPr/>
              </p:nvSpPr>
              <p:spPr>
                <a:xfrm>
                  <a:off x="5070150" y="2781054"/>
                  <a:ext cx="5291462" cy="215444"/>
                </a:xfrm>
                <a:prstGeom prst="rect">
                  <a:avLst/>
                </a:prstGeom>
                <a:noFill/>
                <a:ln>
                  <a:solidFill>
                    <a:srgbClr val="FF0000"/>
                  </a:solidFill>
                </a:ln>
              </p:spPr>
              <p:txBody>
                <a:bodyPr wrap="square" lIns="0" tIns="0" rIns="0" bIns="0" rtlCol="0">
                  <a:spAutoFit/>
                </a:bodyPr>
                <a:lstStyle/>
                <a:p>
                  <a14:m>
                    <m:oMath xmlns:m="http://schemas.openxmlformats.org/officeDocument/2006/math">
                      <m:r>
                        <a:rPr lang="fr-FR" sz="1400" i="1" smtClean="0">
                          <a:solidFill>
                            <a:srgbClr val="FF0000"/>
                          </a:solidFill>
                          <a:latin typeface="Cambria Math" panose="02040503050406030204" pitchFamily="18" charset="0"/>
                        </a:rPr>
                        <m:t>  </m:t>
                      </m:r>
                      <m:r>
                        <a:rPr lang="fr-FR" sz="1400" i="1" smtClean="0">
                          <a:solidFill>
                            <a:srgbClr val="FF0000"/>
                          </a:solidFill>
                          <a:latin typeface="Cambria Math" panose="02040503050406030204" pitchFamily="18" charset="0"/>
                        </a:rPr>
                        <m:t>𝑑</m:t>
                      </m:r>
                      <m:sSup>
                        <m:sSupPr>
                          <m:ctrlPr>
                            <a:rPr lang="fr-FR" sz="1400" i="1">
                              <a:solidFill>
                                <a:srgbClr val="FF0000"/>
                              </a:solidFill>
                              <a:latin typeface="Cambria Math" panose="02040503050406030204" pitchFamily="18" charset="0"/>
                            </a:rPr>
                          </m:ctrlPr>
                        </m:sSupPr>
                        <m:e>
                          <m:r>
                            <a:rPr lang="fr-FR" sz="1400" i="1">
                              <a:solidFill>
                                <a:srgbClr val="FF0000"/>
                              </a:solidFill>
                              <a:latin typeface="Cambria Math" panose="02040503050406030204" pitchFamily="18" charset="0"/>
                            </a:rPr>
                            <m:t>𝑠</m:t>
                          </m:r>
                        </m:e>
                        <m:sup>
                          <m:r>
                            <a:rPr lang="fr-FR" sz="1400" i="1">
                              <a:solidFill>
                                <a:srgbClr val="FF0000"/>
                              </a:solidFill>
                              <a:latin typeface="Cambria Math" panose="02040503050406030204" pitchFamily="18" charset="0"/>
                            </a:rPr>
                            <m:t>2</m:t>
                          </m:r>
                        </m:sup>
                      </m:sSup>
                      <m:r>
                        <a:rPr lang="fr-FR" sz="1400" i="1">
                          <a:latin typeface="Cambria Math" panose="02040503050406030204" pitchFamily="18" charset="0"/>
                        </a:rPr>
                        <m:t>=</m:t>
                      </m:r>
                      <m:sSup>
                        <m:sSupPr>
                          <m:ctrlPr>
                            <a:rPr lang="fr-FR" sz="1400" i="1">
                              <a:latin typeface="Cambria Math" panose="02040503050406030204" pitchFamily="18" charset="0"/>
                            </a:rPr>
                          </m:ctrlPr>
                        </m:sSupPr>
                        <m:e>
                          <m:r>
                            <a:rPr lang="fr-FR" sz="1400" i="1">
                              <a:latin typeface="Cambria Math" panose="02040503050406030204" pitchFamily="18" charset="0"/>
                            </a:rPr>
                            <m:t>𝑐</m:t>
                          </m:r>
                        </m:e>
                        <m:sup>
                          <m:r>
                            <a:rPr lang="fr-FR" sz="1400" i="1">
                              <a:latin typeface="Cambria Math" panose="02040503050406030204" pitchFamily="18" charset="0"/>
                            </a:rPr>
                            <m:t>2</m:t>
                          </m:r>
                        </m:sup>
                      </m:sSup>
                      <m:r>
                        <a:rPr lang="fr-FR" sz="1400" i="1">
                          <a:solidFill>
                            <a:srgbClr val="0070C0"/>
                          </a:solidFill>
                          <a:latin typeface="Cambria Math" panose="02040503050406030204" pitchFamily="18" charset="0"/>
                        </a:rPr>
                        <m:t>𝑑</m:t>
                      </m:r>
                      <m:sSup>
                        <m:sSupPr>
                          <m:ctrlPr>
                            <a:rPr lang="fr-FR" sz="1400" i="1">
                              <a:solidFill>
                                <a:srgbClr val="0070C0"/>
                              </a:solidFill>
                              <a:latin typeface="Cambria Math" panose="02040503050406030204" pitchFamily="18" charset="0"/>
                            </a:rPr>
                          </m:ctrlPr>
                        </m:sSupPr>
                        <m:e>
                          <m:r>
                            <a:rPr lang="fr-FR" sz="1400" i="1">
                              <a:solidFill>
                                <a:srgbClr val="0070C0"/>
                              </a:solidFill>
                              <a:latin typeface="Cambria Math" panose="02040503050406030204" pitchFamily="18" charset="0"/>
                            </a:rPr>
                            <m:t>𝑡</m:t>
                          </m:r>
                        </m:e>
                        <m:sup>
                          <m:r>
                            <a:rPr lang="fr-FR" sz="1400" i="1">
                              <a:solidFill>
                                <a:srgbClr val="0070C0"/>
                              </a:solidFill>
                              <a:latin typeface="Cambria Math" panose="02040503050406030204" pitchFamily="18" charset="0"/>
                            </a:rPr>
                            <m:t>2</m:t>
                          </m:r>
                        </m:sup>
                      </m:sSup>
                      <m:r>
                        <a:rPr lang="fr-FR" sz="1400" i="1">
                          <a:latin typeface="Cambria Math" panose="02040503050406030204" pitchFamily="18" charset="0"/>
                        </a:rPr>
                        <m:t>−</m:t>
                      </m:r>
                      <m:r>
                        <a:rPr lang="fr-FR" sz="1400" i="1">
                          <a:solidFill>
                            <a:srgbClr val="00B050"/>
                          </a:solidFill>
                          <a:latin typeface="Cambria Math" panose="02040503050406030204" pitchFamily="18" charset="0"/>
                        </a:rPr>
                        <m:t>𝑑</m:t>
                      </m:r>
                      <m:sSup>
                        <m:sSupPr>
                          <m:ctrlPr>
                            <a:rPr lang="fr-FR" sz="1400" i="1">
                              <a:solidFill>
                                <a:srgbClr val="00B050"/>
                              </a:solidFill>
                              <a:latin typeface="Cambria Math" panose="02040503050406030204" pitchFamily="18" charset="0"/>
                            </a:rPr>
                          </m:ctrlPr>
                        </m:sSupPr>
                        <m:e>
                          <m:r>
                            <a:rPr lang="fr-FR" sz="1400" b="0" i="1" smtClean="0">
                              <a:solidFill>
                                <a:srgbClr val="00B050"/>
                              </a:solidFill>
                              <a:latin typeface="Cambria Math" panose="02040503050406030204" pitchFamily="18" charset="0"/>
                            </a:rPr>
                            <m:t>𝑙</m:t>
                          </m:r>
                        </m:e>
                        <m:sup>
                          <m:r>
                            <a:rPr lang="fr-FR" sz="1400" i="1">
                              <a:solidFill>
                                <a:srgbClr val="00B050"/>
                              </a:solidFill>
                              <a:latin typeface="Cambria Math" panose="02040503050406030204" pitchFamily="18" charset="0"/>
                            </a:rPr>
                            <m:t>2</m:t>
                          </m:r>
                        </m:sup>
                      </m:sSup>
                    </m:oMath>
                  </a14:m>
                  <a:r>
                    <a:rPr lang="fr-FR" sz="1400" dirty="0"/>
                    <a:t> </a:t>
                  </a:r>
                  <a14:m>
                    <m:oMath xmlns:m="http://schemas.openxmlformats.org/officeDocument/2006/math">
                      <m:r>
                        <a:rPr lang="fr-FR" sz="1400" i="1">
                          <a:latin typeface="Cambria Math" panose="02040503050406030204" pitchFamily="18" charset="0"/>
                        </a:rPr>
                        <m:t>=</m:t>
                      </m:r>
                      <m:sSup>
                        <m:sSupPr>
                          <m:ctrlPr>
                            <a:rPr lang="fr-FR" sz="1400" i="1">
                              <a:latin typeface="Cambria Math" panose="02040503050406030204" pitchFamily="18" charset="0"/>
                            </a:rPr>
                          </m:ctrlPr>
                        </m:sSupPr>
                        <m:e>
                          <m:r>
                            <a:rPr lang="fr-FR" sz="1400" i="1">
                              <a:latin typeface="Cambria Math" panose="02040503050406030204" pitchFamily="18" charset="0"/>
                            </a:rPr>
                            <m:t>𝑐</m:t>
                          </m:r>
                        </m:e>
                        <m:sup>
                          <m:r>
                            <a:rPr lang="fr-FR" sz="1400" i="1">
                              <a:latin typeface="Cambria Math" panose="02040503050406030204" pitchFamily="18" charset="0"/>
                            </a:rPr>
                            <m:t>2</m:t>
                          </m:r>
                        </m:sup>
                      </m:sSup>
                      <m:r>
                        <a:rPr lang="fr-FR" sz="1400" i="1">
                          <a:solidFill>
                            <a:srgbClr val="0070C0"/>
                          </a:solidFill>
                          <a:latin typeface="Cambria Math" panose="02040503050406030204" pitchFamily="18" charset="0"/>
                        </a:rPr>
                        <m:t>𝑑</m:t>
                      </m:r>
                      <m:sSup>
                        <m:sSupPr>
                          <m:ctrlPr>
                            <a:rPr lang="fr-FR" sz="1400" i="1">
                              <a:solidFill>
                                <a:srgbClr val="0070C0"/>
                              </a:solidFill>
                              <a:latin typeface="Cambria Math" panose="02040503050406030204" pitchFamily="18" charset="0"/>
                            </a:rPr>
                          </m:ctrlPr>
                        </m:sSupPr>
                        <m:e>
                          <m:r>
                            <a:rPr lang="fr-FR" sz="1400" i="1">
                              <a:solidFill>
                                <a:srgbClr val="0070C0"/>
                              </a:solidFill>
                              <a:latin typeface="Cambria Math" panose="02040503050406030204" pitchFamily="18" charset="0"/>
                            </a:rPr>
                            <m:t>𝑡</m:t>
                          </m:r>
                        </m:e>
                        <m:sup>
                          <m:r>
                            <a:rPr lang="fr-FR" sz="1400" i="1">
                              <a:solidFill>
                                <a:srgbClr val="0070C0"/>
                              </a:solidFill>
                              <a:latin typeface="Cambria Math" panose="02040503050406030204" pitchFamily="18" charset="0"/>
                            </a:rPr>
                            <m:t>2</m:t>
                          </m:r>
                        </m:sup>
                      </m:sSup>
                      <m:r>
                        <a:rPr lang="fr-FR" sz="1400" i="1">
                          <a:latin typeface="Cambria Math" panose="02040503050406030204" pitchFamily="18" charset="0"/>
                        </a:rPr>
                        <m:t>−</m:t>
                      </m:r>
                      <m:r>
                        <a:rPr lang="fr-FR" sz="1400" b="0" i="1" smtClean="0">
                          <a:solidFill>
                            <a:srgbClr val="00B050"/>
                          </a:solidFill>
                          <a:latin typeface="Cambria Math" panose="02040503050406030204" pitchFamily="18" charset="0"/>
                        </a:rPr>
                        <m:t>(</m:t>
                      </m:r>
                      <m:r>
                        <a:rPr lang="fr-FR" sz="1400" i="1">
                          <a:solidFill>
                            <a:srgbClr val="00B050"/>
                          </a:solidFill>
                          <a:latin typeface="Cambria Math" panose="02040503050406030204" pitchFamily="18" charset="0"/>
                        </a:rPr>
                        <m:t>𝑑</m:t>
                      </m:r>
                      <m:sSup>
                        <m:sSupPr>
                          <m:ctrlPr>
                            <a:rPr lang="fr-FR" sz="1400" i="1">
                              <a:solidFill>
                                <a:srgbClr val="00B050"/>
                              </a:solidFill>
                              <a:latin typeface="Cambria Math" panose="02040503050406030204" pitchFamily="18" charset="0"/>
                            </a:rPr>
                          </m:ctrlPr>
                        </m:sSupPr>
                        <m:e>
                          <m:r>
                            <a:rPr lang="fr-FR" sz="1400" i="1">
                              <a:solidFill>
                                <a:srgbClr val="00B050"/>
                              </a:solidFill>
                              <a:latin typeface="Cambria Math" panose="02040503050406030204" pitchFamily="18" charset="0"/>
                            </a:rPr>
                            <m:t>𝑥</m:t>
                          </m:r>
                        </m:e>
                        <m:sup>
                          <m:r>
                            <a:rPr lang="fr-FR" sz="1400" i="1">
                              <a:solidFill>
                                <a:srgbClr val="00B050"/>
                              </a:solidFill>
                              <a:latin typeface="Cambria Math" panose="02040503050406030204" pitchFamily="18" charset="0"/>
                            </a:rPr>
                            <m:t>2</m:t>
                          </m:r>
                        </m:sup>
                      </m:sSup>
                    </m:oMath>
                  </a14:m>
                  <a:r>
                    <a:rPr lang="fr-FR" sz="1400" dirty="0">
                      <a:solidFill>
                        <a:srgbClr val="00B050"/>
                      </a:solidFill>
                    </a:rPr>
                    <a:t>+</a:t>
                  </a:r>
                  <a14:m>
                    <m:oMath xmlns:m="http://schemas.openxmlformats.org/officeDocument/2006/math">
                      <m:r>
                        <a:rPr lang="fr-FR" sz="1400" i="1">
                          <a:solidFill>
                            <a:srgbClr val="00B050"/>
                          </a:solidFill>
                          <a:latin typeface="Cambria Math" panose="02040503050406030204" pitchFamily="18" charset="0"/>
                        </a:rPr>
                        <m:t>𝑑</m:t>
                      </m:r>
                      <m:sSup>
                        <m:sSupPr>
                          <m:ctrlPr>
                            <a:rPr lang="fr-FR" sz="1400" i="1">
                              <a:solidFill>
                                <a:srgbClr val="00B050"/>
                              </a:solidFill>
                              <a:latin typeface="Cambria Math" panose="02040503050406030204" pitchFamily="18" charset="0"/>
                            </a:rPr>
                          </m:ctrlPr>
                        </m:sSupPr>
                        <m:e>
                          <m:r>
                            <a:rPr lang="fr-FR" sz="1400" b="0" i="1" smtClean="0">
                              <a:solidFill>
                                <a:srgbClr val="00B050"/>
                              </a:solidFill>
                              <a:latin typeface="Cambria Math" panose="02040503050406030204" pitchFamily="18" charset="0"/>
                            </a:rPr>
                            <m:t>𝑦</m:t>
                          </m:r>
                        </m:e>
                        <m:sup>
                          <m:r>
                            <a:rPr lang="fr-FR" sz="1400" i="1">
                              <a:solidFill>
                                <a:srgbClr val="00B050"/>
                              </a:solidFill>
                              <a:latin typeface="Cambria Math" panose="02040503050406030204" pitchFamily="18" charset="0"/>
                            </a:rPr>
                            <m:t>2</m:t>
                          </m:r>
                        </m:sup>
                      </m:sSup>
                      <m:r>
                        <a:rPr lang="fr-FR" sz="1400" b="0" i="0" smtClean="0">
                          <a:solidFill>
                            <a:srgbClr val="00B050"/>
                          </a:solidFill>
                          <a:latin typeface="Cambria Math" panose="02040503050406030204" pitchFamily="18" charset="0"/>
                        </a:rPr>
                        <m:t>+</m:t>
                      </m:r>
                      <m:r>
                        <a:rPr lang="fr-FR" sz="1400" i="1">
                          <a:solidFill>
                            <a:srgbClr val="00B050"/>
                          </a:solidFill>
                          <a:latin typeface="Cambria Math" panose="02040503050406030204" pitchFamily="18" charset="0"/>
                        </a:rPr>
                        <m:t>𝑑</m:t>
                      </m:r>
                      <m:sSup>
                        <m:sSupPr>
                          <m:ctrlPr>
                            <a:rPr lang="fr-FR" sz="1400" i="1">
                              <a:solidFill>
                                <a:srgbClr val="00B050"/>
                              </a:solidFill>
                              <a:latin typeface="Cambria Math" panose="02040503050406030204" pitchFamily="18" charset="0"/>
                            </a:rPr>
                          </m:ctrlPr>
                        </m:sSupPr>
                        <m:e>
                          <m:r>
                            <a:rPr lang="fr-FR" sz="1400" b="0" i="1" smtClean="0">
                              <a:solidFill>
                                <a:srgbClr val="00B050"/>
                              </a:solidFill>
                              <a:latin typeface="Cambria Math" panose="02040503050406030204" pitchFamily="18" charset="0"/>
                            </a:rPr>
                            <m:t>𝑧</m:t>
                          </m:r>
                        </m:e>
                        <m:sup>
                          <m:r>
                            <a:rPr lang="fr-FR" sz="1400" i="1">
                              <a:solidFill>
                                <a:srgbClr val="00B050"/>
                              </a:solidFill>
                              <a:latin typeface="Cambria Math" panose="02040503050406030204" pitchFamily="18" charset="0"/>
                            </a:rPr>
                            <m:t>2</m:t>
                          </m:r>
                        </m:sup>
                      </m:sSup>
                      <m:r>
                        <a:rPr lang="fr-FR" sz="1400" b="0" i="1" smtClean="0">
                          <a:solidFill>
                            <a:srgbClr val="00B050"/>
                          </a:solidFill>
                          <a:latin typeface="Cambria Math" panose="02040503050406030204" pitchFamily="18" charset="0"/>
                        </a:rPr>
                        <m:t>)</m:t>
                      </m:r>
                    </m:oMath>
                  </a14:m>
                  <a:r>
                    <a:rPr lang="en-GB" sz="1400" dirty="0"/>
                    <a:t>   à </a:t>
                  </a:r>
                  <a:r>
                    <a:rPr lang="fr-FR" sz="1400" dirty="0"/>
                    <a:t>l’infini</a:t>
                  </a:r>
                </a:p>
              </p:txBody>
            </p:sp>
          </mc:Choice>
          <mc:Fallback xmlns="">
            <p:sp>
              <p:nvSpPr>
                <p:cNvPr id="14" name="ZoneTexte 13">
                  <a:extLst>
                    <a:ext uri="{FF2B5EF4-FFF2-40B4-BE49-F238E27FC236}">
                      <a16:creationId xmlns:a16="http://schemas.microsoft.com/office/drawing/2014/main" id="{C40CD52E-C824-452F-98F7-60C685C26B11}"/>
                    </a:ext>
                  </a:extLst>
                </p:cNvPr>
                <p:cNvSpPr txBox="1">
                  <a:spLocks noRot="1" noChangeAspect="1" noMove="1" noResize="1" noEditPoints="1" noAdjustHandles="1" noChangeArrowheads="1" noChangeShapeType="1" noTextEdit="1"/>
                </p:cNvSpPr>
                <p:nvPr/>
              </p:nvSpPr>
              <p:spPr>
                <a:xfrm>
                  <a:off x="5070150" y="2781054"/>
                  <a:ext cx="5291462" cy="215444"/>
                </a:xfrm>
                <a:prstGeom prst="rect">
                  <a:avLst/>
                </a:prstGeom>
                <a:blipFill>
                  <a:blip r:embed="rId3"/>
                  <a:stretch>
                    <a:fillRect t="-21622" b="-45946"/>
                  </a:stretch>
                </a:blipFill>
                <a:ln>
                  <a:solidFill>
                    <a:srgbClr val="FF0000"/>
                  </a:solidFill>
                </a:ln>
              </p:spPr>
              <p:txBody>
                <a:bodyPr/>
                <a:lstStyle/>
                <a:p>
                  <a:r>
                    <a:rPr lang="fr-FR">
                      <a:noFill/>
                    </a:rPr>
                    <a:t> </a:t>
                  </a:r>
                </a:p>
              </p:txBody>
            </p:sp>
          </mc:Fallback>
        </mc:AlternateContent>
      </p:grpSp>
      <p:sp>
        <p:nvSpPr>
          <p:cNvPr id="15" name="ZoneTexte 14">
            <a:extLst>
              <a:ext uri="{FF2B5EF4-FFF2-40B4-BE49-F238E27FC236}">
                <a16:creationId xmlns:a16="http://schemas.microsoft.com/office/drawing/2014/main" id="{1749BED7-F44C-D8B9-F26B-4268083C6381}"/>
              </a:ext>
            </a:extLst>
          </p:cNvPr>
          <p:cNvSpPr txBox="1"/>
          <p:nvPr/>
        </p:nvSpPr>
        <p:spPr>
          <a:xfrm>
            <a:off x="5640309" y="2978590"/>
            <a:ext cx="65" cy="276999"/>
          </a:xfrm>
          <a:prstGeom prst="rect">
            <a:avLst/>
          </a:prstGeom>
          <a:noFill/>
        </p:spPr>
        <p:txBody>
          <a:bodyPr wrap="none" lIns="0" tIns="0" rIns="0" bIns="0" rtlCol="0">
            <a:spAutoFit/>
          </a:bodyPr>
          <a:lstStyle/>
          <a:p>
            <a:endParaRPr lang="fr-FR" dirty="0"/>
          </a:p>
        </p:txBody>
      </p:sp>
      <p:grpSp>
        <p:nvGrpSpPr>
          <p:cNvPr id="20" name="Group 4">
            <a:extLst>
              <a:ext uri="{FF2B5EF4-FFF2-40B4-BE49-F238E27FC236}">
                <a16:creationId xmlns:a16="http://schemas.microsoft.com/office/drawing/2014/main" id="{8F18C648-5831-F795-968F-0F37A8BA544E}"/>
              </a:ext>
            </a:extLst>
          </p:cNvPr>
          <p:cNvGrpSpPr>
            <a:grpSpLocks noChangeAspect="1"/>
          </p:cNvGrpSpPr>
          <p:nvPr/>
        </p:nvGrpSpPr>
        <p:grpSpPr bwMode="auto">
          <a:xfrm>
            <a:off x="3361806" y="1474948"/>
            <a:ext cx="485668" cy="487117"/>
            <a:chOff x="2407" y="2408"/>
            <a:chExt cx="1341" cy="1345"/>
          </a:xfrm>
        </p:grpSpPr>
        <p:sp>
          <p:nvSpPr>
            <p:cNvPr id="21" name="AutoShape 3">
              <a:extLst>
                <a:ext uri="{FF2B5EF4-FFF2-40B4-BE49-F238E27FC236}">
                  <a16:creationId xmlns:a16="http://schemas.microsoft.com/office/drawing/2014/main" id="{9138123E-3D8F-1111-80FF-3B8F0A17F17C}"/>
                </a:ext>
              </a:extLst>
            </p:cNvPr>
            <p:cNvSpPr>
              <a:spLocks noChangeAspect="1" noChangeArrowheads="1" noTextEdit="1"/>
            </p:cNvSpPr>
            <p:nvPr/>
          </p:nvSpPr>
          <p:spPr bwMode="auto">
            <a:xfrm>
              <a:off x="2407" y="2408"/>
              <a:ext cx="1341"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a:extLst>
                <a:ext uri="{FF2B5EF4-FFF2-40B4-BE49-F238E27FC236}">
                  <a16:creationId xmlns:a16="http://schemas.microsoft.com/office/drawing/2014/main" id="{6770C205-86DC-24F5-ADA1-96E961152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 y="2408"/>
              <a:ext cx="1347" cy="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3" name="Connecteur droit avec flèche 22">
            <a:extLst>
              <a:ext uri="{FF2B5EF4-FFF2-40B4-BE49-F238E27FC236}">
                <a16:creationId xmlns:a16="http://schemas.microsoft.com/office/drawing/2014/main" id="{2117DC60-D57E-6127-B5ED-F1655508CAA1}"/>
              </a:ext>
            </a:extLst>
          </p:cNvPr>
          <p:cNvCxnSpPr>
            <a:cxnSpLocks/>
          </p:cNvCxnSpPr>
          <p:nvPr/>
        </p:nvCxnSpPr>
        <p:spPr>
          <a:xfrm>
            <a:off x="3604640" y="1718597"/>
            <a:ext cx="1688913" cy="18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C4E6A0E7-B50A-CEF8-B86C-A76BE2146D99}"/>
              </a:ext>
            </a:extLst>
          </p:cNvPr>
          <p:cNvCxnSpPr>
            <a:cxnSpLocks/>
          </p:cNvCxnSpPr>
          <p:nvPr/>
        </p:nvCxnSpPr>
        <p:spPr>
          <a:xfrm>
            <a:off x="3604640" y="1718464"/>
            <a:ext cx="6242806" cy="44129"/>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0D208A5C-7985-7938-9DE2-9AC390C42B32}"/>
              </a:ext>
            </a:extLst>
          </p:cNvPr>
          <p:cNvPicPr>
            <a:picLocks noChangeAspect="1"/>
          </p:cNvPicPr>
          <p:nvPr/>
        </p:nvPicPr>
        <p:blipFill>
          <a:blip r:embed="rId5"/>
          <a:stretch>
            <a:fillRect/>
          </a:stretch>
        </p:blipFill>
        <p:spPr>
          <a:xfrm>
            <a:off x="9786459" y="1329781"/>
            <a:ext cx="329937" cy="369333"/>
          </a:xfrm>
          <a:prstGeom prst="rect">
            <a:avLst/>
          </a:prstGeom>
        </p:spPr>
      </p:pic>
      <p:pic>
        <p:nvPicPr>
          <p:cNvPr id="30" name="Image 29">
            <a:extLst>
              <a:ext uri="{FF2B5EF4-FFF2-40B4-BE49-F238E27FC236}">
                <a16:creationId xmlns:a16="http://schemas.microsoft.com/office/drawing/2014/main" id="{0FB1D5D1-BBAC-4929-2781-CC136FC39D9C}"/>
              </a:ext>
            </a:extLst>
          </p:cNvPr>
          <p:cNvPicPr>
            <a:picLocks noChangeAspect="1"/>
          </p:cNvPicPr>
          <p:nvPr/>
        </p:nvPicPr>
        <p:blipFill>
          <a:blip r:embed="rId5"/>
          <a:stretch>
            <a:fillRect/>
          </a:stretch>
        </p:blipFill>
        <p:spPr>
          <a:xfrm>
            <a:off x="5365531" y="1318843"/>
            <a:ext cx="349480" cy="391210"/>
          </a:xfrm>
          <a:prstGeom prst="rect">
            <a:avLst/>
          </a:prstGeom>
        </p:spPr>
      </p:pic>
      <p:sp>
        <p:nvSpPr>
          <p:cNvPr id="31" name="ZoneTexte 30">
            <a:extLst>
              <a:ext uri="{FF2B5EF4-FFF2-40B4-BE49-F238E27FC236}">
                <a16:creationId xmlns:a16="http://schemas.microsoft.com/office/drawing/2014/main" id="{8838D021-1FB2-5752-28BC-43C5A2283514}"/>
              </a:ext>
            </a:extLst>
          </p:cNvPr>
          <p:cNvSpPr txBox="1"/>
          <p:nvPr/>
        </p:nvSpPr>
        <p:spPr>
          <a:xfrm>
            <a:off x="5017423" y="1371837"/>
            <a:ext cx="253497" cy="369332"/>
          </a:xfrm>
          <a:prstGeom prst="rect">
            <a:avLst/>
          </a:prstGeom>
          <a:noFill/>
        </p:spPr>
        <p:txBody>
          <a:bodyPr wrap="square" rtlCol="0">
            <a:spAutoFit/>
          </a:bodyPr>
          <a:lstStyle/>
          <a:p>
            <a:r>
              <a:rPr lang="fr-FR" dirty="0">
                <a:solidFill>
                  <a:srgbClr val="C00000"/>
                </a:solidFill>
              </a:rPr>
              <a:t>r</a:t>
            </a:r>
          </a:p>
        </p:txBody>
      </p:sp>
      <mc:AlternateContent xmlns:mc="http://schemas.openxmlformats.org/markup-compatibility/2006" xmlns:a14="http://schemas.microsoft.com/office/drawing/2010/main">
        <mc:Choice Requires="a14">
          <p:sp>
            <p:nvSpPr>
              <p:cNvPr id="1024" name="ZoneTexte 1023">
                <a:extLst>
                  <a:ext uri="{FF2B5EF4-FFF2-40B4-BE49-F238E27FC236}">
                    <a16:creationId xmlns:a16="http://schemas.microsoft.com/office/drawing/2014/main" id="{7A300344-FED4-177B-D282-6CC321D70C2A}"/>
                  </a:ext>
                </a:extLst>
              </p:cNvPr>
              <p:cNvSpPr txBox="1"/>
              <p:nvPr/>
            </p:nvSpPr>
            <p:spPr>
              <a:xfrm>
                <a:off x="10075814" y="1173938"/>
                <a:ext cx="8671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dirty="0" smtClean="0">
                              <a:solidFill>
                                <a:srgbClr val="C00000"/>
                              </a:solidFill>
                              <a:latin typeface="Cambria Math" panose="02040503050406030204" pitchFamily="18" charset="0"/>
                            </a:rPr>
                          </m:ctrlPr>
                        </m:sSubPr>
                        <m:e>
                          <m:r>
                            <a:rPr lang="fr-FR" b="0" i="1" dirty="0" smtClean="0">
                              <a:solidFill>
                                <a:srgbClr val="C00000"/>
                              </a:solidFill>
                              <a:latin typeface="Cambria Math" panose="02040503050406030204" pitchFamily="18" charset="0"/>
                            </a:rPr>
                            <m:t>𝑡</m:t>
                          </m:r>
                        </m:e>
                        <m:sub>
                          <m:r>
                            <a:rPr lang="fr-FR" b="0" i="1" dirty="0" smtClean="0">
                              <a:solidFill>
                                <a:srgbClr val="C00000"/>
                              </a:solidFill>
                              <a:latin typeface="Cambria Math" panose="02040503050406030204" pitchFamily="18" charset="0"/>
                              <a:ea typeface="Cambria Math" panose="02040503050406030204" pitchFamily="18" charset="0"/>
                            </a:rPr>
                            <m:t>∞</m:t>
                          </m:r>
                        </m:sub>
                      </m:sSub>
                      <m:r>
                        <a:rPr lang="fr-FR" b="0" i="1" dirty="0" smtClean="0">
                          <a:solidFill>
                            <a:srgbClr val="C00000"/>
                          </a:solidFill>
                          <a:latin typeface="Cambria Math" panose="02040503050406030204" pitchFamily="18" charset="0"/>
                          <a:ea typeface="Cambria Math" panose="02040503050406030204" pitchFamily="18" charset="0"/>
                        </a:rPr>
                        <m:t>=</m:t>
                      </m:r>
                      <m:r>
                        <a:rPr lang="fr-FR" b="0" i="1" dirty="0" smtClean="0">
                          <a:solidFill>
                            <a:srgbClr val="C00000"/>
                          </a:solidFill>
                          <a:latin typeface="Cambria Math" panose="02040503050406030204" pitchFamily="18" charset="0"/>
                          <a:ea typeface="Cambria Math" panose="02040503050406030204" pitchFamily="18" charset="0"/>
                        </a:rPr>
                        <m:t>𝑡</m:t>
                      </m:r>
                    </m:oMath>
                  </m:oMathPara>
                </a14:m>
                <a:endParaRPr lang="fr-FR" dirty="0">
                  <a:solidFill>
                    <a:srgbClr val="C00000"/>
                  </a:solidFill>
                </a:endParaRPr>
              </a:p>
            </p:txBody>
          </p:sp>
        </mc:Choice>
        <mc:Fallback xmlns="">
          <p:sp>
            <p:nvSpPr>
              <p:cNvPr id="1024" name="ZoneTexte 1023">
                <a:extLst>
                  <a:ext uri="{FF2B5EF4-FFF2-40B4-BE49-F238E27FC236}">
                    <a16:creationId xmlns:a16="http://schemas.microsoft.com/office/drawing/2014/main" id="{7A300344-FED4-177B-D282-6CC321D70C2A}"/>
                  </a:ext>
                </a:extLst>
              </p:cNvPr>
              <p:cNvSpPr txBox="1">
                <a:spLocks noRot="1" noChangeAspect="1" noMove="1" noResize="1" noEditPoints="1" noAdjustHandles="1" noChangeArrowheads="1" noChangeShapeType="1" noTextEdit="1"/>
              </p:cNvSpPr>
              <p:nvPr/>
            </p:nvSpPr>
            <p:spPr>
              <a:xfrm>
                <a:off x="10075814" y="1173938"/>
                <a:ext cx="867101" cy="369332"/>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25" name="ZoneTexte 1024">
                <a:extLst>
                  <a:ext uri="{FF2B5EF4-FFF2-40B4-BE49-F238E27FC236}">
                    <a16:creationId xmlns:a16="http://schemas.microsoft.com/office/drawing/2014/main" id="{439984E3-62CF-79F4-41CE-153F60ED8C69}"/>
                  </a:ext>
                </a:extLst>
              </p:cNvPr>
              <p:cNvSpPr txBox="1"/>
              <p:nvPr/>
            </p:nvSpPr>
            <p:spPr>
              <a:xfrm>
                <a:off x="5609619" y="1245601"/>
                <a:ext cx="8671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dirty="0" smtClean="0">
                              <a:solidFill>
                                <a:srgbClr val="C00000"/>
                              </a:solidFill>
                              <a:latin typeface="Cambria Math" panose="02040503050406030204" pitchFamily="18" charset="0"/>
                            </a:rPr>
                          </m:ctrlPr>
                        </m:sSubPr>
                        <m:e>
                          <m:r>
                            <a:rPr lang="fr-FR" b="0" i="1" dirty="0" smtClean="0">
                              <a:solidFill>
                                <a:srgbClr val="C00000"/>
                              </a:solidFill>
                              <a:latin typeface="Cambria Math" panose="02040503050406030204" pitchFamily="18" charset="0"/>
                            </a:rPr>
                            <m:t>𝑡</m:t>
                          </m:r>
                        </m:e>
                        <m:sub>
                          <m:r>
                            <a:rPr lang="fr-FR" b="0" i="1" dirty="0" smtClean="0">
                              <a:solidFill>
                                <a:srgbClr val="C00000"/>
                              </a:solidFill>
                              <a:latin typeface="Cambria Math" panose="02040503050406030204" pitchFamily="18" charset="0"/>
                            </a:rPr>
                            <m:t>𝑙𝑜𝑐𝑎𝑙</m:t>
                          </m:r>
                        </m:sub>
                      </m:sSub>
                    </m:oMath>
                  </m:oMathPara>
                </a14:m>
                <a:endParaRPr lang="fr-FR" dirty="0">
                  <a:solidFill>
                    <a:srgbClr val="C00000"/>
                  </a:solidFill>
                </a:endParaRPr>
              </a:p>
            </p:txBody>
          </p:sp>
        </mc:Choice>
        <mc:Fallback xmlns="">
          <p:sp>
            <p:nvSpPr>
              <p:cNvPr id="1025" name="ZoneTexte 1024">
                <a:extLst>
                  <a:ext uri="{FF2B5EF4-FFF2-40B4-BE49-F238E27FC236}">
                    <a16:creationId xmlns:a16="http://schemas.microsoft.com/office/drawing/2014/main" id="{439984E3-62CF-79F4-41CE-153F60ED8C69}"/>
                  </a:ext>
                </a:extLst>
              </p:cNvPr>
              <p:cNvSpPr txBox="1">
                <a:spLocks noRot="1" noChangeAspect="1" noMove="1" noResize="1" noEditPoints="1" noAdjustHandles="1" noChangeArrowheads="1" noChangeShapeType="1" noTextEdit="1"/>
              </p:cNvSpPr>
              <p:nvPr/>
            </p:nvSpPr>
            <p:spPr>
              <a:xfrm>
                <a:off x="5609619" y="1245601"/>
                <a:ext cx="867101" cy="369332"/>
              </a:xfrm>
              <a:prstGeom prst="rect">
                <a:avLst/>
              </a:prstGeom>
              <a:blipFill>
                <a:blip r:embed="rId7"/>
                <a:stretch>
                  <a:fillRect b="-3279"/>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2FC1603E-91C0-CDB9-A4FB-3CC0CF3BBDF5}"/>
              </a:ext>
            </a:extLst>
          </p:cNvPr>
          <p:cNvSpPr txBox="1"/>
          <p:nvPr/>
        </p:nvSpPr>
        <p:spPr>
          <a:xfrm>
            <a:off x="4525330" y="319870"/>
            <a:ext cx="690466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latin typeface="Century Gothic" panose="020B0502020202020204" pitchFamily="34" charset="0"/>
              </a:rPr>
              <a:t>La courbure de l’espace-temps près d’un corps de grande masse</a:t>
            </a:r>
            <a:endParaRPr lang="en-GB" sz="1600" dirty="0">
              <a:solidFill>
                <a:srgbClr val="FF0000"/>
              </a:solidFil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14348DB5-7BF1-DB99-A13C-1BB35B696C2A}"/>
                  </a:ext>
                </a:extLst>
              </p:cNvPr>
              <p:cNvSpPr txBox="1"/>
              <p:nvPr/>
            </p:nvSpPr>
            <p:spPr>
              <a:xfrm>
                <a:off x="4072748" y="3808903"/>
                <a:ext cx="4194875" cy="466731"/>
              </a:xfrm>
              <a:prstGeom prst="rect">
                <a:avLst/>
              </a:prstGeom>
              <a:noFill/>
              <a:ln>
                <a:solidFill>
                  <a:srgbClr val="FF0000"/>
                </a:solidFill>
              </a:ln>
            </p:spPr>
            <p:txBody>
              <a:bodyPr wrap="square" lIns="0" tIns="0" rIns="0" bIns="0" rtlCol="0">
                <a:spAutoFit/>
              </a:bodyPr>
              <a:lstStyle/>
              <a:p>
                <a14:m>
                  <m:oMath xmlns:m="http://schemas.openxmlformats.org/officeDocument/2006/math">
                    <m:r>
                      <a:rPr lang="fr-FR" sz="1600" i="1" smtClean="0">
                        <a:solidFill>
                          <a:srgbClr val="FF0000"/>
                        </a:solidFill>
                        <a:latin typeface="Cambria Math" panose="02040503050406030204" pitchFamily="18" charset="0"/>
                      </a:rPr>
                      <m:t>𝑑</m:t>
                    </m:r>
                    <m:sSup>
                      <m:sSupPr>
                        <m:ctrlPr>
                          <a:rPr lang="fr-FR" sz="1600" i="1">
                            <a:solidFill>
                              <a:srgbClr val="FF0000"/>
                            </a:solidFill>
                            <a:latin typeface="Cambria Math" panose="02040503050406030204" pitchFamily="18" charset="0"/>
                          </a:rPr>
                        </m:ctrlPr>
                      </m:sSupPr>
                      <m:e>
                        <m:r>
                          <a:rPr lang="fr-FR" sz="1600" i="1">
                            <a:solidFill>
                              <a:srgbClr val="FF0000"/>
                            </a:solidFill>
                            <a:latin typeface="Cambria Math" panose="02040503050406030204" pitchFamily="18" charset="0"/>
                          </a:rPr>
                          <m:t>𝑠</m:t>
                        </m:r>
                      </m:e>
                      <m:sup>
                        <m:r>
                          <a:rPr lang="fr-FR" sz="1600" i="1">
                            <a:solidFill>
                              <a:srgbClr val="FF0000"/>
                            </a:solidFill>
                            <a:latin typeface="Cambria Math" panose="02040503050406030204" pitchFamily="18" charset="0"/>
                          </a:rPr>
                          <m:t>2</m:t>
                        </m:r>
                      </m:sup>
                    </m:sSup>
                    <m:r>
                      <a:rPr lang="fr-FR" sz="1600" i="1">
                        <a:solidFill>
                          <a:srgbClr val="FF0000"/>
                        </a:solidFill>
                        <a:latin typeface="Cambria Math" panose="02040503050406030204" pitchFamily="18" charset="0"/>
                      </a:rPr>
                      <m:t>=</m:t>
                    </m:r>
                    <m:d>
                      <m:dPr>
                        <m:ctrlPr>
                          <a:rPr lang="fr-FR" sz="1600" i="1">
                            <a:solidFill>
                              <a:srgbClr val="FF0000"/>
                            </a:solidFill>
                            <a:latin typeface="Cambria Math" panose="02040503050406030204" pitchFamily="18" charset="0"/>
                          </a:rPr>
                        </m:ctrlPr>
                      </m:dPr>
                      <m:e>
                        <m:r>
                          <a:rPr lang="fr-FR" sz="1600" i="1">
                            <a:solidFill>
                              <a:srgbClr val="FF0000"/>
                            </a:solidFill>
                            <a:latin typeface="Cambria Math" panose="02040503050406030204" pitchFamily="18" charset="0"/>
                          </a:rPr>
                          <m:t>1−</m:t>
                        </m:r>
                        <m:f>
                          <m:fPr>
                            <m:ctrlPr>
                              <a:rPr lang="fr-FR" sz="1600" i="1">
                                <a:solidFill>
                                  <a:srgbClr val="FF0000"/>
                                </a:solidFill>
                                <a:latin typeface="Cambria Math" panose="02040503050406030204" pitchFamily="18" charset="0"/>
                              </a:rPr>
                            </m:ctrlPr>
                          </m:fPr>
                          <m:num>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𝑟</m:t>
                                </m:r>
                              </m:e>
                              <m:sub>
                                <m:r>
                                  <a:rPr lang="fr-FR" sz="1600" b="0" i="1" smtClean="0">
                                    <a:solidFill>
                                      <a:srgbClr val="FF0000"/>
                                    </a:solidFill>
                                    <a:latin typeface="Cambria Math" panose="02040503050406030204" pitchFamily="18" charset="0"/>
                                  </a:rPr>
                                  <m:t>𝑠</m:t>
                                </m:r>
                              </m:sub>
                            </m:sSub>
                          </m:num>
                          <m:den>
                            <m:r>
                              <a:rPr lang="fr-FR" sz="1600" i="1">
                                <a:solidFill>
                                  <a:srgbClr val="FF0000"/>
                                </a:solidFill>
                                <a:latin typeface="Cambria Math" panose="02040503050406030204" pitchFamily="18" charset="0"/>
                              </a:rPr>
                              <m:t>𝑟</m:t>
                            </m:r>
                          </m:den>
                        </m:f>
                      </m:e>
                    </m:d>
                    <m:sSup>
                      <m:sSupPr>
                        <m:ctrlPr>
                          <a:rPr lang="fr-FR" sz="1600" i="1">
                            <a:solidFill>
                              <a:srgbClr val="FF0000"/>
                            </a:solidFill>
                            <a:latin typeface="Cambria Math" panose="02040503050406030204" pitchFamily="18" charset="0"/>
                          </a:rPr>
                        </m:ctrlPr>
                      </m:sSupPr>
                      <m:e>
                        <m:r>
                          <a:rPr lang="fr-FR" sz="1600" i="1">
                            <a:solidFill>
                              <a:srgbClr val="FF0000"/>
                            </a:solidFill>
                            <a:latin typeface="Cambria Math" panose="02040503050406030204" pitchFamily="18" charset="0"/>
                          </a:rPr>
                          <m:t>𝑐</m:t>
                        </m:r>
                      </m:e>
                      <m:sup>
                        <m:r>
                          <a:rPr lang="fr-FR" sz="1600" i="1">
                            <a:solidFill>
                              <a:srgbClr val="FF0000"/>
                            </a:solidFill>
                            <a:latin typeface="Cambria Math" panose="02040503050406030204" pitchFamily="18" charset="0"/>
                          </a:rPr>
                          <m:t>2</m:t>
                        </m:r>
                      </m:sup>
                    </m:sSup>
                    <m:r>
                      <a:rPr lang="fr-FR" sz="1600" i="1">
                        <a:solidFill>
                          <a:srgbClr val="FF0000"/>
                        </a:solidFill>
                        <a:latin typeface="Cambria Math" panose="02040503050406030204" pitchFamily="18" charset="0"/>
                      </a:rPr>
                      <m:t>𝑑</m:t>
                    </m:r>
                    <m:sSup>
                      <m:sSupPr>
                        <m:ctrlPr>
                          <a:rPr lang="fr-FR" sz="1600" i="1">
                            <a:solidFill>
                              <a:srgbClr val="FF0000"/>
                            </a:solidFill>
                            <a:latin typeface="Cambria Math" panose="02040503050406030204" pitchFamily="18" charset="0"/>
                          </a:rPr>
                        </m:ctrlPr>
                      </m:sSupPr>
                      <m:e>
                        <m:r>
                          <a:rPr lang="fr-FR" sz="1600" i="1">
                            <a:solidFill>
                              <a:srgbClr val="FF0000"/>
                            </a:solidFill>
                            <a:latin typeface="Cambria Math" panose="02040503050406030204" pitchFamily="18" charset="0"/>
                          </a:rPr>
                          <m:t>𝑡</m:t>
                        </m:r>
                      </m:e>
                      <m:sup>
                        <m:r>
                          <a:rPr lang="fr-FR" sz="1600" i="1">
                            <a:solidFill>
                              <a:srgbClr val="FF0000"/>
                            </a:solidFill>
                            <a:latin typeface="Cambria Math" panose="02040503050406030204" pitchFamily="18" charset="0"/>
                          </a:rPr>
                          <m:t>2</m:t>
                        </m:r>
                      </m:sup>
                    </m:sSup>
                    <m:r>
                      <a:rPr lang="fr-FR" sz="1600" i="1">
                        <a:solidFill>
                          <a:srgbClr val="FF0000"/>
                        </a:solidFill>
                        <a:latin typeface="Cambria Math" panose="02040503050406030204" pitchFamily="18" charset="0"/>
                      </a:rPr>
                      <m:t> −</m:t>
                    </m:r>
                    <m:f>
                      <m:fPr>
                        <m:ctrlPr>
                          <a:rPr lang="fr-FR" sz="1600" i="1">
                            <a:solidFill>
                              <a:srgbClr val="FF0000"/>
                            </a:solidFill>
                            <a:latin typeface="Cambria Math" panose="02040503050406030204" pitchFamily="18" charset="0"/>
                          </a:rPr>
                        </m:ctrlPr>
                      </m:fPr>
                      <m:num>
                        <m:r>
                          <a:rPr lang="fr-FR" sz="1600" i="1" smtClean="0">
                            <a:solidFill>
                              <a:srgbClr val="FF0000"/>
                            </a:solidFill>
                            <a:latin typeface="Cambria Math" panose="02040503050406030204" pitchFamily="18" charset="0"/>
                          </a:rPr>
                          <m:t>𝑑</m:t>
                        </m:r>
                        <m:sSup>
                          <m:sSupPr>
                            <m:ctrlPr>
                              <a:rPr lang="fr-FR" sz="1600" b="0" i="1" smtClean="0">
                                <a:solidFill>
                                  <a:srgbClr val="FF0000"/>
                                </a:solidFill>
                                <a:latin typeface="Cambria Math" panose="02040503050406030204" pitchFamily="18" charset="0"/>
                              </a:rPr>
                            </m:ctrlPr>
                          </m:sSupPr>
                          <m:e>
                            <m:r>
                              <a:rPr lang="fr-FR" sz="1600" b="0" i="1" smtClean="0">
                                <a:solidFill>
                                  <a:srgbClr val="FF0000"/>
                                </a:solidFill>
                                <a:latin typeface="Cambria Math" panose="02040503050406030204" pitchFamily="18" charset="0"/>
                              </a:rPr>
                              <m:t>𝑟</m:t>
                            </m:r>
                          </m:e>
                          <m:sup>
                            <m:r>
                              <a:rPr lang="fr-FR" sz="1600" b="0" i="1" smtClean="0">
                                <a:solidFill>
                                  <a:srgbClr val="FF0000"/>
                                </a:solidFill>
                                <a:latin typeface="Cambria Math" panose="02040503050406030204" pitchFamily="18" charset="0"/>
                              </a:rPr>
                              <m:t>2</m:t>
                            </m:r>
                          </m:sup>
                        </m:sSup>
                        <m:r>
                          <a:rPr lang="fr-FR" sz="1600" b="0" i="1" smtClean="0">
                            <a:solidFill>
                              <a:srgbClr val="FF0000"/>
                            </a:solidFill>
                            <a:latin typeface="Cambria Math" panose="02040503050406030204" pitchFamily="18" charset="0"/>
                          </a:rPr>
                          <m:t> </m:t>
                        </m:r>
                      </m:num>
                      <m:den>
                        <m:r>
                          <a:rPr lang="fr-FR" sz="1600" i="1">
                            <a:solidFill>
                              <a:srgbClr val="FF0000"/>
                            </a:solidFill>
                            <a:latin typeface="Cambria Math" panose="02040503050406030204" pitchFamily="18" charset="0"/>
                          </a:rPr>
                          <m:t>1−</m:t>
                        </m:r>
                        <m:f>
                          <m:fPr>
                            <m:ctrlPr>
                              <a:rPr lang="fr-FR" sz="1600" i="1">
                                <a:solidFill>
                                  <a:srgbClr val="FF0000"/>
                                </a:solidFill>
                                <a:latin typeface="Cambria Math" panose="02040503050406030204" pitchFamily="18" charset="0"/>
                              </a:rPr>
                            </m:ctrlPr>
                          </m:fPr>
                          <m:num>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𝑟</m:t>
                                </m:r>
                              </m:e>
                              <m:sub>
                                <m:r>
                                  <a:rPr lang="fr-FR" sz="1600" b="0" i="1" smtClean="0">
                                    <a:solidFill>
                                      <a:srgbClr val="FF0000"/>
                                    </a:solidFill>
                                    <a:latin typeface="Cambria Math" panose="02040503050406030204" pitchFamily="18" charset="0"/>
                                  </a:rPr>
                                  <m:t>𝑠</m:t>
                                </m:r>
                              </m:sub>
                            </m:sSub>
                          </m:num>
                          <m:den>
                            <m:r>
                              <a:rPr lang="fr-FR" sz="1600" i="1">
                                <a:solidFill>
                                  <a:srgbClr val="FF0000"/>
                                </a:solidFill>
                                <a:latin typeface="Cambria Math" panose="02040503050406030204" pitchFamily="18" charset="0"/>
                              </a:rPr>
                              <m:t>𝑟</m:t>
                            </m:r>
                          </m:den>
                        </m:f>
                      </m:den>
                    </m:f>
                  </m:oMath>
                </a14:m>
                <a:r>
                  <a:rPr lang="fr-FR" sz="1600" dirty="0">
                    <a:solidFill>
                      <a:srgbClr val="FF0000"/>
                    </a:solidFill>
                  </a:rPr>
                  <a:t> </a:t>
                </a:r>
                <a:r>
                  <a:rPr lang="fr-FR" sz="1600" dirty="0"/>
                  <a:t>, </a:t>
                </a:r>
                <a:r>
                  <a:rPr lang="fr-FR" sz="1400" dirty="0"/>
                  <a:t>avec</a:t>
                </a:r>
                <a:r>
                  <a:rPr lang="fr-FR" sz="1600" dirty="0"/>
                  <a:t> </a:t>
                </a:r>
                <a14:m>
                  <m:oMath xmlns:m="http://schemas.openxmlformats.org/officeDocument/2006/math">
                    <m:sSub>
                      <m:sSubPr>
                        <m:ctrlPr>
                          <a:rPr lang="fr-FR"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𝑟</m:t>
                        </m:r>
                      </m:e>
                      <m:sub>
                        <m:r>
                          <a:rPr lang="fr-FR" sz="1600" i="1">
                            <a:solidFill>
                              <a:srgbClr val="FF0000"/>
                            </a:solidFill>
                            <a:latin typeface="Cambria Math" panose="02040503050406030204" pitchFamily="18" charset="0"/>
                          </a:rPr>
                          <m:t>𝑠</m:t>
                        </m:r>
                      </m:sub>
                    </m:sSub>
                    <m:r>
                      <a:rPr lang="fr-FR" sz="1600" i="1">
                        <a:solidFill>
                          <a:srgbClr val="FF0000"/>
                        </a:solidFill>
                        <a:latin typeface="Cambria Math" panose="02040503050406030204" pitchFamily="18" charset="0"/>
                      </a:rPr>
                      <m:t>=</m:t>
                    </m:r>
                    <m:f>
                      <m:fPr>
                        <m:ctrlPr>
                          <a:rPr lang="fr-FR" sz="1600" i="1">
                            <a:solidFill>
                              <a:srgbClr val="FF0000"/>
                            </a:solidFill>
                            <a:latin typeface="Cambria Math" panose="02040503050406030204" pitchFamily="18" charset="0"/>
                          </a:rPr>
                        </m:ctrlPr>
                      </m:fPr>
                      <m:num>
                        <m:r>
                          <a:rPr lang="fr-FR" sz="1600" i="1">
                            <a:solidFill>
                              <a:srgbClr val="FF0000"/>
                            </a:solidFill>
                            <a:latin typeface="Cambria Math" panose="02040503050406030204" pitchFamily="18" charset="0"/>
                          </a:rPr>
                          <m:t>2</m:t>
                        </m:r>
                        <m:r>
                          <a:rPr lang="fr-FR" sz="1600" i="1">
                            <a:solidFill>
                              <a:srgbClr val="FF0000"/>
                            </a:solidFill>
                            <a:latin typeface="Cambria Math" panose="02040503050406030204" pitchFamily="18" charset="0"/>
                          </a:rPr>
                          <m:t>𝐺𝑚</m:t>
                        </m:r>
                      </m:num>
                      <m:den>
                        <m:sSup>
                          <m:sSupPr>
                            <m:ctrlPr>
                              <a:rPr lang="fr-FR" sz="1600" i="1">
                                <a:solidFill>
                                  <a:srgbClr val="FF0000"/>
                                </a:solidFill>
                                <a:latin typeface="Cambria Math" panose="02040503050406030204" pitchFamily="18" charset="0"/>
                              </a:rPr>
                            </m:ctrlPr>
                          </m:sSupPr>
                          <m:e>
                            <m:r>
                              <a:rPr lang="fr-FR" sz="1600" i="1">
                                <a:solidFill>
                                  <a:srgbClr val="FF0000"/>
                                </a:solidFill>
                                <a:latin typeface="Cambria Math" panose="02040503050406030204" pitchFamily="18" charset="0"/>
                              </a:rPr>
                              <m:t>𝑐</m:t>
                            </m:r>
                          </m:e>
                          <m:sup>
                            <m:r>
                              <a:rPr lang="fr-FR" sz="1600" i="1">
                                <a:solidFill>
                                  <a:srgbClr val="FF0000"/>
                                </a:solidFill>
                                <a:latin typeface="Cambria Math" panose="02040503050406030204" pitchFamily="18" charset="0"/>
                              </a:rPr>
                              <m:t>2</m:t>
                            </m:r>
                          </m:sup>
                        </m:sSup>
                      </m:den>
                    </m:f>
                  </m:oMath>
                </a14:m>
                <a:endParaRPr lang="fr-FR" sz="1600" dirty="0"/>
              </a:p>
            </p:txBody>
          </p:sp>
        </mc:Choice>
        <mc:Fallback xmlns="">
          <p:sp>
            <p:nvSpPr>
              <p:cNvPr id="5" name="ZoneTexte 4">
                <a:extLst>
                  <a:ext uri="{FF2B5EF4-FFF2-40B4-BE49-F238E27FC236}">
                    <a16:creationId xmlns:a16="http://schemas.microsoft.com/office/drawing/2014/main" id="{14348DB5-7BF1-DB99-A13C-1BB35B696C2A}"/>
                  </a:ext>
                </a:extLst>
              </p:cNvPr>
              <p:cNvSpPr txBox="1">
                <a:spLocks noRot="1" noChangeAspect="1" noMove="1" noResize="1" noEditPoints="1" noAdjustHandles="1" noChangeArrowheads="1" noChangeShapeType="1" noTextEdit="1"/>
              </p:cNvSpPr>
              <p:nvPr/>
            </p:nvSpPr>
            <p:spPr>
              <a:xfrm>
                <a:off x="4072748" y="3808903"/>
                <a:ext cx="4194875" cy="466731"/>
              </a:xfrm>
              <a:prstGeom prst="rect">
                <a:avLst/>
              </a:prstGeom>
              <a:blipFill>
                <a:blip r:embed="rId8"/>
                <a:stretch>
                  <a:fillRect l="-1594" b="-3846"/>
                </a:stretch>
              </a:blipFill>
              <a:ln>
                <a:solidFill>
                  <a:srgbClr val="FF0000"/>
                </a:solidFill>
              </a:ln>
            </p:spPr>
            <p:txBody>
              <a:bodyPr/>
              <a:lstStyle/>
              <a:p>
                <a:r>
                  <a:rPr lang="fr-FR">
                    <a:noFill/>
                  </a:rPr>
                  <a:t> </a:t>
                </a:r>
              </a:p>
            </p:txBody>
          </p:sp>
        </mc:Fallback>
      </mc:AlternateContent>
      <p:sp>
        <p:nvSpPr>
          <p:cNvPr id="8" name="Ellipse 7">
            <a:extLst>
              <a:ext uri="{FF2B5EF4-FFF2-40B4-BE49-F238E27FC236}">
                <a16:creationId xmlns:a16="http://schemas.microsoft.com/office/drawing/2014/main" id="{1CB4F38D-2450-C6B4-5C8B-50521C366505}"/>
              </a:ext>
            </a:extLst>
          </p:cNvPr>
          <p:cNvSpPr/>
          <p:nvPr/>
        </p:nvSpPr>
        <p:spPr>
          <a:xfrm>
            <a:off x="3527931" y="1640480"/>
            <a:ext cx="176052" cy="20129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F718D20E-3CBF-A424-2EB7-C3DDCDA0E0BB}"/>
                  </a:ext>
                </a:extLst>
              </p:cNvPr>
              <p:cNvSpPr txBox="1"/>
              <p:nvPr/>
            </p:nvSpPr>
            <p:spPr>
              <a:xfrm>
                <a:off x="2644314" y="4668073"/>
                <a:ext cx="7664811" cy="738664"/>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fr-FR" sz="1400" b="0" i="1" smtClean="0">
                        <a:latin typeface="Cambria Math" panose="02040503050406030204" pitchFamily="18" charset="0"/>
                      </a:rPr>
                      <m:t>𝑟</m:t>
                    </m:r>
                  </m:oMath>
                </a14:m>
                <a:r>
                  <a:rPr lang="fr-FR" sz="1400" dirty="0"/>
                  <a:t> est un paramètre de type distance, qui n’est pas identique à une distance mesurée</a:t>
                </a:r>
              </a:p>
              <a:p>
                <a:pPr marL="285750" indent="-285750">
                  <a:buFont typeface="Arial" panose="020B0604020202020204" pitchFamily="34" charset="0"/>
                  <a:buChar char="•"/>
                </a:pPr>
                <a14:m>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𝑟</m:t>
                        </m:r>
                      </m:e>
                      <m:sub>
                        <m:r>
                          <m:rPr>
                            <m:sty m:val="p"/>
                          </m:rPr>
                          <a:rPr lang="fr-FR" sz="1400" b="0" i="0" smtClean="0">
                            <a:latin typeface="Cambria Math" panose="02040503050406030204" pitchFamily="18" charset="0"/>
                          </a:rPr>
                          <m:t>s</m:t>
                        </m:r>
                      </m:sub>
                    </m:sSub>
                  </m:oMath>
                </a14:m>
                <a:r>
                  <a:rPr lang="fr-FR" sz="1400" dirty="0"/>
                  <a:t> est le rayon de </a:t>
                </a:r>
                <a:r>
                  <a:rPr lang="fr-FR" sz="1400" dirty="0">
                    <a:latin typeface="Century Gothic" panose="020B0502020202020204" pitchFamily="34" charset="0"/>
                  </a:rPr>
                  <a:t>Schwarzschild, qui n’est pas le rayon du corps.</a:t>
                </a:r>
                <a:endParaRPr lang="fr-FR" sz="1400" dirty="0"/>
              </a:p>
            </p:txBody>
          </p:sp>
        </mc:Choice>
        <mc:Fallback xmlns="">
          <p:sp>
            <p:nvSpPr>
              <p:cNvPr id="18" name="ZoneTexte 17">
                <a:extLst>
                  <a:ext uri="{FF2B5EF4-FFF2-40B4-BE49-F238E27FC236}">
                    <a16:creationId xmlns:a16="http://schemas.microsoft.com/office/drawing/2014/main" id="{F718D20E-3CBF-A424-2EB7-C3DDCDA0E0BB}"/>
                  </a:ext>
                </a:extLst>
              </p:cNvPr>
              <p:cNvSpPr txBox="1">
                <a:spLocks noRot="1" noChangeAspect="1" noMove="1" noResize="1" noEditPoints="1" noAdjustHandles="1" noChangeArrowheads="1" noChangeShapeType="1" noTextEdit="1"/>
              </p:cNvSpPr>
              <p:nvPr/>
            </p:nvSpPr>
            <p:spPr>
              <a:xfrm>
                <a:off x="2644314" y="4668073"/>
                <a:ext cx="7664811" cy="738664"/>
              </a:xfrm>
              <a:prstGeom prst="rect">
                <a:avLst/>
              </a:prstGeom>
              <a:blipFill>
                <a:blip r:embed="rId9"/>
                <a:stretch>
                  <a:fillRect l="-159" t="-1653" b="-7438"/>
                </a:stretch>
              </a:blipFill>
            </p:spPr>
            <p:txBody>
              <a:bodyPr/>
              <a:lstStyle/>
              <a:p>
                <a:r>
                  <a:rPr lang="fr-FR">
                    <a:noFill/>
                  </a:rPr>
                  <a:t> </a:t>
                </a:r>
              </a:p>
            </p:txBody>
          </p:sp>
        </mc:Fallback>
      </mc:AlternateContent>
    </p:spTree>
    <p:extLst>
      <p:ext uri="{BB962C8B-B14F-4D97-AF65-F5344CB8AC3E}">
        <p14:creationId xmlns:p14="http://schemas.microsoft.com/office/powerpoint/2010/main" val="28554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 grpId="0"/>
      <p:bldP spid="1024" grpId="0"/>
      <p:bldP spid="1025" grpId="0"/>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B242BF-2EB6-445A-A95E-77A1FAC5D8D5}"/>
              </a:ext>
            </a:extLst>
          </p:cNvPr>
          <p:cNvSpPr>
            <a:spLocks noGrp="1"/>
          </p:cNvSpPr>
          <p:nvPr>
            <p:ph type="dt" sz="half" idx="10"/>
          </p:nvPr>
        </p:nvSpPr>
        <p:spPr>
          <a:xfrm>
            <a:off x="10361612" y="6105944"/>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C559E683-0E3E-4C22-B01D-CCD23AC6E3D4}"/>
              </a:ext>
            </a:extLst>
          </p:cNvPr>
          <p:cNvSpPr>
            <a:spLocks noGrp="1"/>
          </p:cNvSpPr>
          <p:nvPr>
            <p:ph type="ftr" sz="quarter" idx="11"/>
          </p:nvPr>
        </p:nvSpPr>
        <p:spPr>
          <a:xfrm>
            <a:off x="2589212" y="6105944"/>
            <a:ext cx="7619999" cy="365125"/>
          </a:xfrm>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FE76E91F-4DDC-4182-83BC-D0C00F157CF8}"/>
              </a:ext>
            </a:extLst>
          </p:cNvPr>
          <p:cNvSpPr>
            <a:spLocks noGrp="1"/>
          </p:cNvSpPr>
          <p:nvPr>
            <p:ph type="sldNum" sz="quarter" idx="12"/>
          </p:nvPr>
        </p:nvSpPr>
        <p:spPr>
          <a:xfrm>
            <a:off x="633352" y="758141"/>
            <a:ext cx="779971" cy="365125"/>
          </a:xfrm>
        </p:spPr>
        <p:txBody>
          <a:bodyPr/>
          <a:lstStyle/>
          <a:p>
            <a:fld id="{28CF56FF-A9C7-48CE-B5A8-E2EC5C60375F}" type="slidenum">
              <a:rPr lang="en-GB" smtClean="0"/>
              <a:t>9</a:t>
            </a:fld>
            <a:endParaRPr lang="en-GB" dirty="0"/>
          </a:p>
        </p:txBody>
      </p:sp>
      <p:grpSp>
        <p:nvGrpSpPr>
          <p:cNvPr id="8" name="Groupe 7">
            <a:extLst>
              <a:ext uri="{FF2B5EF4-FFF2-40B4-BE49-F238E27FC236}">
                <a16:creationId xmlns:a16="http://schemas.microsoft.com/office/drawing/2014/main" id="{725A66BF-895B-46D3-88FA-D726E596B1BF}"/>
              </a:ext>
            </a:extLst>
          </p:cNvPr>
          <p:cNvGrpSpPr/>
          <p:nvPr/>
        </p:nvGrpSpPr>
        <p:grpSpPr>
          <a:xfrm>
            <a:off x="2172833" y="1272626"/>
            <a:ext cx="8935770" cy="2543517"/>
            <a:chOff x="2752647" y="1297119"/>
            <a:chExt cx="8011885" cy="2624331"/>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D6BFD68-62DA-4D34-9A13-54CCBDCE5B40}"/>
                    </a:ext>
                  </a:extLst>
                </p:cNvPr>
                <p:cNvSpPr/>
                <p:nvPr/>
              </p:nvSpPr>
              <p:spPr>
                <a:xfrm>
                  <a:off x="2752647" y="1297119"/>
                  <a:ext cx="8011885" cy="2624331"/>
                </a:xfrm>
                <a:prstGeom prst="rect">
                  <a:avLst/>
                </a:prstGeom>
                <a:ln>
                  <a:solidFill>
                    <a:srgbClr val="FF0000"/>
                  </a:solidFill>
                </a:ln>
              </p:spPr>
              <p:txBody>
                <a:bodyPr wrap="square">
                  <a:spAutoFit/>
                </a:bodyPr>
                <a:lstStyle/>
                <a:p>
                  <a:r>
                    <a:rPr lang="fr-FR" sz="1400" dirty="0">
                      <a:solidFill>
                        <a:srgbClr val="FF0000"/>
                      </a:solidFill>
                      <a:latin typeface="Century Gothic" panose="020B0502020202020204" pitchFamily="34" charset="0"/>
                    </a:rPr>
                    <a:t>Que se passe-t-il si </a:t>
                  </a:r>
                  <a:r>
                    <a:rPr lang="fr-FR" sz="1400" dirty="0">
                      <a:solidFill>
                        <a:srgbClr val="FF0000"/>
                      </a:solidFill>
                      <a:latin typeface="Cambria Math" panose="02040503050406030204" pitchFamily="18" charset="0"/>
                    </a:rPr>
                    <a:t>𝑟→𝑟</a:t>
                  </a:r>
                  <a:r>
                    <a:rPr lang="fr-FR" sz="1400" baseline="-25000" dirty="0">
                      <a:solidFill>
                        <a:srgbClr val="FF0000"/>
                      </a:solidFill>
                      <a:latin typeface="Cambria Math" panose="02040503050406030204" pitchFamily="18" charset="0"/>
                    </a:rPr>
                    <a:t>𝑠</a:t>
                  </a:r>
                  <a:r>
                    <a:rPr lang="fr-FR" sz="1400" dirty="0">
                      <a:solidFill>
                        <a:srgbClr val="FF0000"/>
                      </a:solidFill>
                      <a:latin typeface="Century Gothic" panose="020B0502020202020204" pitchFamily="34" charset="0"/>
                    </a:rPr>
                    <a:t>?</a:t>
                  </a:r>
                  <a:endParaRPr lang="fr-FR" sz="1400" dirty="0">
                    <a:solidFill>
                      <a:srgbClr val="000000"/>
                    </a:solidFill>
                    <a:latin typeface="Century Gothic" panose="020B0502020202020204" pitchFamily="34" charset="0"/>
                  </a:endParaRPr>
                </a:p>
                <a:p>
                  <a:r>
                    <a:rPr lang="fr-FR" sz="1400" dirty="0">
                      <a:solidFill>
                        <a:srgbClr val="000000"/>
                      </a:solidFill>
                      <a:latin typeface="Century Gothic" panose="020B0502020202020204" pitchFamily="34" charset="0"/>
                    </a:rPr>
                    <a:t>Singularité dans la métrique ?</a:t>
                  </a:r>
                </a:p>
                <a:p>
                  <a:endParaRPr lang="fr-FR" sz="1400" dirty="0">
                    <a:solidFill>
                      <a:srgbClr val="000000"/>
                    </a:solidFill>
                    <a:latin typeface="Century Gothic" panose="020B0502020202020204" pitchFamily="34" charset="0"/>
                  </a:endParaRPr>
                </a:p>
                <a:p>
                  <a:endParaRPr lang="fr-FR" sz="1400" dirty="0">
                    <a:solidFill>
                      <a:srgbClr val="000000"/>
                    </a:solidFill>
                    <a:latin typeface="Century Gothic" panose="020B0502020202020204" pitchFamily="34" charset="0"/>
                  </a:endParaRPr>
                </a:p>
                <a:p>
                  <a:r>
                    <a:rPr lang="fr-FR" sz="1400" dirty="0">
                      <a:solidFill>
                        <a:srgbClr val="FF0000"/>
                      </a:solidFill>
                      <a:latin typeface="Cambria Math" panose="02040503050406030204" pitchFamily="18" charset="0"/>
                    </a:rPr>
                    <a:t>𝑟</a:t>
                  </a:r>
                  <a:r>
                    <a:rPr lang="fr-FR" sz="1400" baseline="-25000" dirty="0">
                      <a:solidFill>
                        <a:srgbClr val="FF0000"/>
                      </a:solidFill>
                      <a:latin typeface="Cambria Math" panose="02040503050406030204" pitchFamily="18" charset="0"/>
                    </a:rPr>
                    <a:t>𝑠</a:t>
                  </a:r>
                  <a:r>
                    <a:rPr lang="fr-FR" sz="1400" dirty="0">
                      <a:solidFill>
                        <a:srgbClr val="000000"/>
                      </a:solidFill>
                      <a:latin typeface="Cambria Math" panose="02040503050406030204" pitchFamily="18" charset="0"/>
                    </a:rPr>
                    <a:t> </a:t>
                  </a:r>
                  <a:r>
                    <a:rPr lang="fr-FR" sz="1400" dirty="0">
                      <a:solidFill>
                        <a:srgbClr val="000000"/>
                      </a:solidFill>
                      <a:latin typeface="Century Gothic" panose="020B0502020202020204" pitchFamily="34" charset="0"/>
                    </a:rPr>
                    <a:t>est </a:t>
                  </a:r>
                  <a:r>
                    <a:rPr lang="fr-FR" sz="1400" dirty="0">
                      <a:solidFill>
                        <a:srgbClr val="FF0000"/>
                      </a:solidFill>
                      <a:latin typeface="Century Gothic" panose="020B0502020202020204" pitchFamily="34" charset="0"/>
                    </a:rPr>
                    <a:t>l’horizon</a:t>
                  </a:r>
                  <a:r>
                    <a:rPr lang="fr-FR" sz="1400" dirty="0">
                      <a:solidFill>
                        <a:srgbClr val="000000"/>
                      </a:solidFill>
                      <a:latin typeface="Century Gothic" panose="020B0502020202020204" pitchFamily="34" charset="0"/>
                    </a:rPr>
                    <a:t> des évènements</a:t>
                  </a:r>
                  <a:r>
                    <a:rPr lang="fr-FR" sz="1400" dirty="0"/>
                    <a:t>. </a:t>
                  </a:r>
                </a:p>
                <a:p>
                  <a:r>
                    <a:rPr lang="fr-FR" sz="1400" i="1" dirty="0"/>
                    <a:t>Pas singularité physique :</a:t>
                  </a:r>
                </a:p>
                <a:p>
                  <a:pPr algn="ctr"/>
                  <a14:m>
                    <m:oMath xmlns:m="http://schemas.openxmlformats.org/officeDocument/2006/math">
                      <m:r>
                        <a:rPr lang="fr-FR" sz="1400" b="0" i="1" smtClean="0">
                          <a:latin typeface="Cambria Math" panose="02040503050406030204" pitchFamily="18" charset="0"/>
                        </a:rPr>
                        <m:t>(</m:t>
                      </m:r>
                      <m:r>
                        <a:rPr lang="fr-FR" sz="1400" b="0" i="1" smtClean="0">
                          <a:latin typeface="Cambria Math" panose="02040503050406030204" pitchFamily="18" charset="0"/>
                        </a:rPr>
                        <m:t>𝑡</m:t>
                      </m:r>
                      <m:r>
                        <a:rPr lang="fr-FR" sz="1400" b="0" i="1" smtClean="0">
                          <a:latin typeface="Cambria Math" panose="02040503050406030204" pitchFamily="18" charset="0"/>
                        </a:rPr>
                        <m:t>,</m:t>
                      </m:r>
                      <m:r>
                        <a:rPr lang="fr-FR" sz="1400" b="0" i="1" smtClean="0">
                          <a:latin typeface="Cambria Math" panose="02040503050406030204" pitchFamily="18" charset="0"/>
                        </a:rPr>
                        <m:t>𝑟</m:t>
                      </m:r>
                      <m:r>
                        <a:rPr lang="fr-FR" sz="1400" b="0" i="1" smtClean="0">
                          <a:latin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𝑣</m:t>
                      </m:r>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𝑟</m:t>
                      </m:r>
                      <m:r>
                        <a:rPr lang="fr-FR" sz="1400" b="0" i="1" smtClean="0">
                          <a:latin typeface="Cambria Math" panose="02040503050406030204" pitchFamily="18" charset="0"/>
                          <a:ea typeface="Cambria Math" panose="02040503050406030204" pitchFamily="18" charset="0"/>
                        </a:rPr>
                        <m:t>)</m:t>
                      </m:r>
                    </m:oMath>
                  </a14:m>
                  <a:r>
                    <a:rPr lang="fr-FR" sz="1400" i="1" dirty="0"/>
                    <a:t> avec </a:t>
                  </a:r>
                  <a14:m>
                    <m:oMath xmlns:m="http://schemas.openxmlformats.org/officeDocument/2006/math">
                      <m:r>
                        <a:rPr lang="fr-FR" sz="1400" b="0" i="1" smtClean="0">
                          <a:latin typeface="Cambria Math" panose="02040503050406030204" pitchFamily="18" charset="0"/>
                        </a:rPr>
                        <m:t>𝑣</m:t>
                      </m:r>
                      <m:r>
                        <a:rPr lang="fr-FR" sz="1400" b="0" i="1" smtClean="0">
                          <a:latin typeface="Cambria Math" panose="02040503050406030204" pitchFamily="18" charset="0"/>
                        </a:rPr>
                        <m:t>=</m:t>
                      </m:r>
                      <m:r>
                        <a:rPr lang="fr-FR" sz="1400" b="0" i="1" smtClean="0">
                          <a:latin typeface="Cambria Math" panose="02040503050406030204" pitchFamily="18" charset="0"/>
                        </a:rPr>
                        <m:t>𝑐𝑡</m:t>
                      </m:r>
                      <m:r>
                        <a:rPr lang="fr-FR" sz="1400" b="0" i="1" smtClean="0">
                          <a:latin typeface="Cambria Math" panose="02040503050406030204" pitchFamily="18" charset="0"/>
                        </a:rPr>
                        <m:t>+</m:t>
                      </m:r>
                      <m:r>
                        <a:rPr lang="fr-FR" sz="1400" b="0" i="1" smtClean="0">
                          <a:latin typeface="Cambria Math" panose="02040503050406030204" pitchFamily="18" charset="0"/>
                        </a:rPr>
                        <m:t>𝑟</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𝑟</m:t>
                          </m:r>
                        </m:e>
                        <m:sub>
                          <m:r>
                            <a:rPr lang="fr-FR" sz="1400" b="0" i="1" smtClean="0">
                              <a:latin typeface="Cambria Math" panose="02040503050406030204" pitchFamily="18" charset="0"/>
                            </a:rPr>
                            <m:t>𝑠</m:t>
                          </m:r>
                        </m:sub>
                      </m:sSub>
                      <m:r>
                        <a:rPr lang="fr-FR" sz="1400" b="0" i="1" smtClean="0">
                          <a:latin typeface="Cambria Math" panose="02040503050406030204" pitchFamily="18" charset="0"/>
                        </a:rPr>
                        <m:t> </m:t>
                      </m:r>
                      <m:r>
                        <a:rPr lang="fr-FR" sz="1400" b="0" i="1" smtClean="0">
                          <a:latin typeface="Cambria Math" panose="02040503050406030204" pitchFamily="18" charset="0"/>
                        </a:rPr>
                        <m:t>𝑙𝑛</m:t>
                      </m:r>
                      <m:d>
                        <m:dPr>
                          <m:begChr m:val="|"/>
                          <m:endChr m:val="|"/>
                          <m:ctrlPr>
                            <a:rPr lang="fr-FR" sz="1400" b="0" i="1" smtClean="0">
                              <a:latin typeface="Cambria Math" panose="02040503050406030204" pitchFamily="18" charset="0"/>
                            </a:rPr>
                          </m:ctrlPr>
                        </m:dPr>
                        <m:e>
                          <m:f>
                            <m:fPr>
                              <m:ctrlPr>
                                <a:rPr lang="fr-FR" sz="1400" b="0" i="1" smtClean="0">
                                  <a:latin typeface="Cambria Math" panose="02040503050406030204" pitchFamily="18" charset="0"/>
                                </a:rPr>
                              </m:ctrlPr>
                            </m:fPr>
                            <m:num>
                              <m:r>
                                <a:rPr lang="fr-FR" sz="1400" b="0" i="1" smtClean="0">
                                  <a:latin typeface="Cambria Math" panose="02040503050406030204" pitchFamily="18" charset="0"/>
                                </a:rPr>
                                <m:t>𝑟</m:t>
                              </m:r>
                            </m:num>
                            <m:den>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𝑟</m:t>
                                  </m:r>
                                </m:e>
                                <m:sub>
                                  <m:r>
                                    <a:rPr lang="fr-FR" sz="1400" b="0" i="1" smtClean="0">
                                      <a:latin typeface="Cambria Math" panose="02040503050406030204" pitchFamily="18" charset="0"/>
                                    </a:rPr>
                                    <m:t>𝑠</m:t>
                                  </m:r>
                                </m:sub>
                              </m:sSub>
                            </m:den>
                          </m:f>
                          <m:r>
                            <a:rPr lang="fr-FR" sz="1400" b="0" i="1" smtClean="0">
                              <a:latin typeface="Cambria Math" panose="02040503050406030204" pitchFamily="18" charset="0"/>
                            </a:rPr>
                            <m:t>−1</m:t>
                          </m:r>
                        </m:e>
                      </m:d>
                    </m:oMath>
                  </a14:m>
                  <a:r>
                    <a:rPr lang="fr-FR" sz="1400" i="1" dirty="0"/>
                    <a:t>, </a:t>
                  </a:r>
                  <a:r>
                    <a:rPr lang="fr-FR" sz="1100" dirty="0"/>
                    <a:t>(Eddington-</a:t>
                  </a:r>
                  <a:r>
                    <a:rPr lang="fr-FR" sz="1100" dirty="0" err="1"/>
                    <a:t>Finkelstein</a:t>
                  </a:r>
                  <a:r>
                    <a:rPr lang="fr-FR" sz="1100" dirty="0"/>
                    <a:t>)</a:t>
                  </a:r>
                </a:p>
                <a:p>
                  <a:pPr algn="ctr"/>
                  <a:endParaRPr lang="fr-FR" sz="1100" dirty="0"/>
                </a:p>
                <a:p>
                  <a:r>
                    <a:rPr lang="fr-FR" sz="1400" dirty="0"/>
                    <a:t>On obtient une métrique qui n’a aucune singularité autour de </a:t>
                  </a:r>
                  <a14:m>
                    <m:oMath xmlns:m="http://schemas.openxmlformats.org/officeDocument/2006/math">
                      <m:sSub>
                        <m:sSubPr>
                          <m:ctrlPr>
                            <a:rPr lang="fr-FR" sz="1400" i="1" smtClean="0">
                              <a:solidFill>
                                <a:srgbClr val="00B050"/>
                              </a:solidFill>
                              <a:latin typeface="Cambria Math" panose="02040503050406030204" pitchFamily="18" charset="0"/>
                            </a:rPr>
                          </m:ctrlPr>
                        </m:sSubPr>
                        <m:e>
                          <m:r>
                            <m:rPr>
                              <m:sty m:val="p"/>
                            </m:rPr>
                            <a:rPr lang="fr-FR" sz="1400" i="0" smtClean="0">
                              <a:solidFill>
                                <a:srgbClr val="00B050"/>
                              </a:solidFill>
                              <a:latin typeface="Cambria Math" panose="02040503050406030204" pitchFamily="18" charset="0"/>
                            </a:rPr>
                            <m:t>r</m:t>
                          </m:r>
                        </m:e>
                        <m:sub>
                          <m:r>
                            <m:rPr>
                              <m:sty m:val="p"/>
                            </m:rPr>
                            <a:rPr lang="fr-FR" sz="1400" i="0" smtClean="0">
                              <a:solidFill>
                                <a:srgbClr val="00B050"/>
                              </a:solidFill>
                              <a:latin typeface="Cambria Math" panose="02040503050406030204" pitchFamily="18" charset="0"/>
                            </a:rPr>
                            <m:t>s</m:t>
                          </m:r>
                        </m:sub>
                      </m:sSub>
                    </m:oMath>
                  </a14:m>
                  <a:r>
                    <a:rPr lang="fr-FR" sz="1400" dirty="0"/>
                    <a:t> (sauf </a:t>
                  </a:r>
                  <a14:m>
                    <m:oMath xmlns:m="http://schemas.openxmlformats.org/officeDocument/2006/math">
                      <m:r>
                        <a:rPr lang="fr-FR" sz="1400" b="0" i="1" smtClean="0">
                          <a:latin typeface="Cambria Math" panose="02040503050406030204" pitchFamily="18" charset="0"/>
                        </a:rPr>
                        <m:t>𝑟</m:t>
                      </m:r>
                      <m:r>
                        <a:rPr lang="fr-FR" sz="1400" b="0" i="1" smtClean="0">
                          <a:latin typeface="Cambria Math" panose="02040503050406030204" pitchFamily="18" charset="0"/>
                        </a:rPr>
                        <m:t>=0)</m:t>
                      </m:r>
                    </m:oMath>
                  </a14:m>
                  <a:endParaRPr lang="fr-FR" sz="1400" dirty="0"/>
                </a:p>
                <a:p>
                  <a:endParaRPr lang="fr-FR" sz="1400" dirty="0"/>
                </a:p>
                <a:p>
                  <a:endParaRPr lang="fr-FR" sz="1400" dirty="0">
                    <a:solidFill>
                      <a:srgbClr val="FF0000"/>
                    </a:solidFill>
                    <a:latin typeface="Century Gothic" panose="020B0502020202020204" pitchFamily="34" charset="0"/>
                  </a:endParaRPr>
                </a:p>
              </p:txBody>
            </p:sp>
          </mc:Choice>
          <mc:Fallback xmlns="">
            <p:sp>
              <p:nvSpPr>
                <p:cNvPr id="6" name="Rectangle 5">
                  <a:extLst>
                    <a:ext uri="{FF2B5EF4-FFF2-40B4-BE49-F238E27FC236}">
                      <a16:creationId xmlns:a16="http://schemas.microsoft.com/office/drawing/2014/main" id="{AD6BFD68-62DA-4D34-9A13-54CCBDCE5B40}"/>
                    </a:ext>
                  </a:extLst>
                </p:cNvPr>
                <p:cNvSpPr>
                  <a:spLocks noRot="1" noChangeAspect="1" noMove="1" noResize="1" noEditPoints="1" noAdjustHandles="1" noChangeArrowheads="1" noChangeShapeType="1" noTextEdit="1"/>
                </p:cNvSpPr>
                <p:nvPr/>
              </p:nvSpPr>
              <p:spPr>
                <a:xfrm>
                  <a:off x="2752647" y="1297119"/>
                  <a:ext cx="8011885" cy="2624331"/>
                </a:xfrm>
                <a:prstGeom prst="rect">
                  <a:avLst/>
                </a:prstGeom>
                <a:blipFill>
                  <a:blip r:embed="rId2"/>
                  <a:stretch>
                    <a:fillRect l="-136" t="-477"/>
                  </a:stretch>
                </a:blipFill>
                <a:ln>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91A37F16-38DD-496A-A308-780C5943F886}"/>
                    </a:ext>
                  </a:extLst>
                </p:cNvPr>
                <p:cNvSpPr txBox="1"/>
                <p:nvPr/>
              </p:nvSpPr>
              <p:spPr>
                <a:xfrm>
                  <a:off x="5228225" y="1692263"/>
                  <a:ext cx="3271852" cy="588271"/>
                </a:xfrm>
                <a:prstGeom prst="rect">
                  <a:avLst/>
                </a:prstGeom>
                <a:no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i="1">
                            <a:solidFill>
                              <a:srgbClr val="FF0000"/>
                            </a:solidFill>
                            <a:latin typeface="Cambria Math" panose="02040503050406030204" pitchFamily="18" charset="0"/>
                          </a:rPr>
                          <m:t>𝑑</m:t>
                        </m:r>
                        <m:sSup>
                          <m:sSupPr>
                            <m:ctrlPr>
                              <a:rPr lang="fr-FR" sz="1400" i="1">
                                <a:solidFill>
                                  <a:srgbClr val="FF0000"/>
                                </a:solidFill>
                                <a:latin typeface="Cambria Math" panose="02040503050406030204" pitchFamily="18" charset="0"/>
                              </a:rPr>
                            </m:ctrlPr>
                          </m:sSupPr>
                          <m:e>
                            <m:r>
                              <a:rPr lang="fr-FR" sz="1400" i="1">
                                <a:solidFill>
                                  <a:srgbClr val="FF0000"/>
                                </a:solidFill>
                                <a:latin typeface="Cambria Math" panose="02040503050406030204" pitchFamily="18" charset="0"/>
                              </a:rPr>
                              <m:t>𝑠</m:t>
                            </m:r>
                          </m:e>
                          <m:sup>
                            <m:r>
                              <a:rPr lang="fr-FR" sz="1400" i="1">
                                <a:solidFill>
                                  <a:srgbClr val="FF0000"/>
                                </a:solidFill>
                                <a:latin typeface="Cambria Math" panose="02040503050406030204" pitchFamily="18" charset="0"/>
                              </a:rPr>
                              <m:t>2</m:t>
                            </m:r>
                          </m:sup>
                        </m:sSup>
                        <m:r>
                          <a:rPr lang="fr-FR" sz="1400" i="1">
                            <a:latin typeface="Cambria Math" panose="02040503050406030204" pitchFamily="18" charset="0"/>
                          </a:rPr>
                          <m:t>=</m:t>
                        </m:r>
                        <m:d>
                          <m:dPr>
                            <m:ctrlPr>
                              <a:rPr lang="fr-FR" sz="1400" i="1">
                                <a:latin typeface="Cambria Math" panose="02040503050406030204" pitchFamily="18" charset="0"/>
                              </a:rPr>
                            </m:ctrlPr>
                          </m:dPr>
                          <m:e>
                            <m:r>
                              <a:rPr lang="fr-FR" sz="1400" i="1">
                                <a:latin typeface="Cambria Math" panose="02040503050406030204" pitchFamily="18" charset="0"/>
                              </a:rPr>
                              <m:t>1−</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𝑠</m:t>
                                    </m:r>
                                  </m:sub>
                                </m:sSub>
                              </m:num>
                              <m:den>
                                <m:r>
                                  <a:rPr lang="fr-FR" sz="1400" i="1">
                                    <a:latin typeface="Cambria Math" panose="02040503050406030204" pitchFamily="18" charset="0"/>
                                  </a:rPr>
                                  <m:t>𝑟</m:t>
                                </m:r>
                              </m:den>
                            </m:f>
                          </m:e>
                        </m:d>
                        <m:sSup>
                          <m:sSupPr>
                            <m:ctrlPr>
                              <a:rPr lang="fr-FR" sz="1400" i="1">
                                <a:latin typeface="Cambria Math" panose="02040503050406030204" pitchFamily="18" charset="0"/>
                              </a:rPr>
                            </m:ctrlPr>
                          </m:sSupPr>
                          <m:e>
                            <m:r>
                              <a:rPr lang="fr-FR" sz="1400" i="1">
                                <a:latin typeface="Cambria Math" panose="02040503050406030204" pitchFamily="18" charset="0"/>
                              </a:rPr>
                              <m:t>𝑐</m:t>
                            </m:r>
                          </m:e>
                          <m:sup>
                            <m:r>
                              <a:rPr lang="fr-FR" sz="1400" i="1">
                                <a:latin typeface="Cambria Math" panose="02040503050406030204" pitchFamily="18" charset="0"/>
                              </a:rPr>
                              <m:t>2</m:t>
                            </m:r>
                          </m:sup>
                        </m:sSup>
                        <m:r>
                          <a:rPr lang="fr-FR" sz="1400" i="1">
                            <a:solidFill>
                              <a:srgbClr val="0070C0"/>
                            </a:solidFill>
                            <a:latin typeface="Cambria Math" panose="02040503050406030204" pitchFamily="18" charset="0"/>
                          </a:rPr>
                          <m:t>𝑑</m:t>
                        </m:r>
                        <m:sSup>
                          <m:sSupPr>
                            <m:ctrlPr>
                              <a:rPr lang="fr-FR" sz="1400" i="1">
                                <a:solidFill>
                                  <a:srgbClr val="0070C0"/>
                                </a:solidFill>
                                <a:latin typeface="Cambria Math" panose="02040503050406030204" pitchFamily="18" charset="0"/>
                              </a:rPr>
                            </m:ctrlPr>
                          </m:sSupPr>
                          <m:e>
                            <m:r>
                              <a:rPr lang="fr-FR" sz="1400" i="1">
                                <a:solidFill>
                                  <a:srgbClr val="0070C0"/>
                                </a:solidFill>
                                <a:latin typeface="Cambria Math" panose="02040503050406030204" pitchFamily="18" charset="0"/>
                              </a:rPr>
                              <m:t>𝑡</m:t>
                            </m:r>
                          </m:e>
                          <m:sup>
                            <m:r>
                              <a:rPr lang="fr-FR" sz="1400" i="1">
                                <a:solidFill>
                                  <a:srgbClr val="0070C0"/>
                                </a:solidFill>
                                <a:latin typeface="Cambria Math" panose="02040503050406030204" pitchFamily="18" charset="0"/>
                              </a:rPr>
                              <m:t>2</m:t>
                            </m:r>
                          </m:sup>
                        </m:sSup>
                        <m:r>
                          <a:rPr lang="fr-FR" sz="1400" i="1">
                            <a:solidFill>
                              <a:srgbClr val="0070C0"/>
                            </a:solidFill>
                            <a:latin typeface="Cambria Math" panose="02040503050406030204" pitchFamily="18" charset="0"/>
                          </a:rPr>
                          <m:t> </m:t>
                        </m:r>
                        <m:r>
                          <a:rPr lang="fr-FR" sz="1400" i="1">
                            <a:latin typeface="Cambria Math" panose="02040503050406030204" pitchFamily="18" charset="0"/>
                          </a:rPr>
                          <m:t>−</m:t>
                        </m:r>
                        <m:f>
                          <m:fPr>
                            <m:ctrlPr>
                              <a:rPr lang="fr-FR" sz="1400" i="1">
                                <a:latin typeface="Cambria Math" panose="02040503050406030204" pitchFamily="18" charset="0"/>
                              </a:rPr>
                            </m:ctrlPr>
                          </m:fPr>
                          <m:num>
                            <m:r>
                              <a:rPr lang="fr-FR" sz="1400" i="1">
                                <a:solidFill>
                                  <a:srgbClr val="0070C0"/>
                                </a:solidFill>
                                <a:latin typeface="Cambria Math" panose="02040503050406030204" pitchFamily="18" charset="0"/>
                              </a:rPr>
                              <m:t>𝑑</m:t>
                            </m:r>
                            <m:sSup>
                              <m:sSupPr>
                                <m:ctrlPr>
                                  <a:rPr lang="fr-FR" sz="1400" i="1">
                                    <a:solidFill>
                                      <a:srgbClr val="0070C0"/>
                                    </a:solidFill>
                                    <a:latin typeface="Cambria Math" panose="02040503050406030204" pitchFamily="18" charset="0"/>
                                  </a:rPr>
                                </m:ctrlPr>
                              </m:sSupPr>
                              <m:e>
                                <m:r>
                                  <a:rPr lang="fr-FR" sz="1400" i="1">
                                    <a:solidFill>
                                      <a:srgbClr val="0070C0"/>
                                    </a:solidFill>
                                    <a:latin typeface="Cambria Math" panose="02040503050406030204" pitchFamily="18" charset="0"/>
                                  </a:rPr>
                                  <m:t>𝑙</m:t>
                                </m:r>
                              </m:e>
                              <m:sup>
                                <m:r>
                                  <a:rPr lang="fr-FR" sz="1400" i="1">
                                    <a:solidFill>
                                      <a:srgbClr val="0070C0"/>
                                    </a:solidFill>
                                    <a:latin typeface="Cambria Math" panose="02040503050406030204" pitchFamily="18" charset="0"/>
                                  </a:rPr>
                                  <m:t>2</m:t>
                                </m:r>
                              </m:sup>
                            </m:sSup>
                          </m:num>
                          <m:den>
                            <m:r>
                              <a:rPr lang="fr-FR" sz="1400" i="1">
                                <a:latin typeface="Cambria Math" panose="02040503050406030204" pitchFamily="18" charset="0"/>
                              </a:rPr>
                              <m:t>1−</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𝑠</m:t>
                                    </m:r>
                                  </m:sub>
                                </m:sSub>
                              </m:num>
                              <m:den>
                                <m:r>
                                  <a:rPr lang="fr-FR" sz="1400" i="1">
                                    <a:latin typeface="Cambria Math" panose="02040503050406030204" pitchFamily="18" charset="0"/>
                                  </a:rPr>
                                  <m:t>𝑟</m:t>
                                </m:r>
                              </m:den>
                            </m:f>
                          </m:den>
                        </m:f>
                      </m:oMath>
                    </m:oMathPara>
                  </a14:m>
                  <a:endParaRPr lang="fr-FR" sz="1400" dirty="0"/>
                </a:p>
              </p:txBody>
            </p:sp>
          </mc:Choice>
          <mc:Fallback xmlns="">
            <p:sp>
              <p:nvSpPr>
                <p:cNvPr id="7" name="ZoneTexte 6">
                  <a:extLst>
                    <a:ext uri="{FF2B5EF4-FFF2-40B4-BE49-F238E27FC236}">
                      <a16:creationId xmlns:a16="http://schemas.microsoft.com/office/drawing/2014/main" id="{91A37F16-38DD-496A-A308-780C5943F886}"/>
                    </a:ext>
                  </a:extLst>
                </p:cNvPr>
                <p:cNvSpPr txBox="1">
                  <a:spLocks noRot="1" noChangeAspect="1" noMove="1" noResize="1" noEditPoints="1" noAdjustHandles="1" noChangeArrowheads="1" noChangeShapeType="1" noTextEdit="1"/>
                </p:cNvSpPr>
                <p:nvPr/>
              </p:nvSpPr>
              <p:spPr>
                <a:xfrm>
                  <a:off x="5228225" y="1692263"/>
                  <a:ext cx="3271852" cy="588271"/>
                </a:xfrm>
                <a:prstGeom prst="rect">
                  <a:avLst/>
                </a:prstGeom>
                <a:blipFill>
                  <a:blip r:embed="rId3"/>
                  <a:stretch>
                    <a:fillRect/>
                  </a:stretch>
                </a:blipFill>
                <a:ln>
                  <a:solidFill>
                    <a:schemeClr val="bg1"/>
                  </a:solidFill>
                </a:ln>
              </p:spPr>
              <p:txBody>
                <a:bodyPr/>
                <a:lstStyle/>
                <a:p>
                  <a:r>
                    <a:rPr lang="fr-FR">
                      <a:noFill/>
                    </a:rPr>
                    <a:t> </a:t>
                  </a:r>
                </a:p>
              </p:txBody>
            </p:sp>
          </mc:Fallback>
        </mc:AlternateContent>
      </p:grpSp>
      <p:sp>
        <p:nvSpPr>
          <p:cNvPr id="9" name="ZoneTexte 8">
            <a:extLst>
              <a:ext uri="{FF2B5EF4-FFF2-40B4-BE49-F238E27FC236}">
                <a16:creationId xmlns:a16="http://schemas.microsoft.com/office/drawing/2014/main" id="{DF2258B1-DBBE-480A-1871-8E623A40E627}"/>
              </a:ext>
            </a:extLst>
          </p:cNvPr>
          <p:cNvSpPr txBox="1"/>
          <p:nvPr/>
        </p:nvSpPr>
        <p:spPr>
          <a:xfrm>
            <a:off x="7703127" y="332674"/>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La limite de Schwarzschild</a:t>
            </a:r>
            <a:endParaRPr lang="en-GB" sz="1600" dirty="0">
              <a:solidFill>
                <a:srgbClr val="FF0000"/>
              </a:solidFil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D4BE2F4F-0A04-E19E-C2E7-C43DF09D6AA2}"/>
                  </a:ext>
                </a:extLst>
              </p:cNvPr>
              <p:cNvSpPr txBox="1"/>
              <p:nvPr/>
            </p:nvSpPr>
            <p:spPr>
              <a:xfrm>
                <a:off x="4215397" y="3429000"/>
                <a:ext cx="4367627" cy="367537"/>
              </a:xfrm>
              <a:prstGeom prst="rect">
                <a:avLst/>
              </a:prstGeom>
              <a:no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sz="1400" b="0" i="1" smtClean="0">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𝑐</m:t>
                          </m:r>
                        </m:e>
                        <m:sup>
                          <m:r>
                            <a:rPr lang="fr-FR" sz="1400" b="0" i="1" smtClean="0">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𝑠</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m:t>
                      </m:r>
                      <m:d>
                        <m:dPr>
                          <m:ctrlPr>
                            <a:rPr lang="fr-FR" sz="1400" i="1">
                              <a:solidFill>
                                <a:schemeClr val="tx1"/>
                              </a:solidFill>
                              <a:latin typeface="Cambria Math" panose="02040503050406030204" pitchFamily="18" charset="0"/>
                            </a:rPr>
                          </m:ctrlPr>
                        </m:dPr>
                        <m:e>
                          <m:r>
                            <a:rPr lang="fr-FR" sz="1400" i="1">
                              <a:solidFill>
                                <a:schemeClr val="tx1"/>
                              </a:solidFill>
                              <a:latin typeface="Cambria Math" panose="02040503050406030204" pitchFamily="18" charset="0"/>
                            </a:rPr>
                            <m:t>1−</m:t>
                          </m:r>
                          <m:f>
                            <m:fPr>
                              <m:ctrlPr>
                                <a:rPr lang="fr-FR" sz="1400" i="1">
                                  <a:solidFill>
                                    <a:schemeClr val="tx1"/>
                                  </a:solidFill>
                                  <a:latin typeface="Cambria Math" panose="02040503050406030204" pitchFamily="18" charset="0"/>
                                </a:rPr>
                              </m:ctrlPr>
                            </m:fPr>
                            <m:num>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𝑟</m:t>
                                  </m:r>
                                </m:e>
                                <m:sub>
                                  <m:r>
                                    <a:rPr lang="fr-FR" sz="1400" i="1">
                                      <a:solidFill>
                                        <a:schemeClr val="tx1"/>
                                      </a:solidFill>
                                      <a:latin typeface="Cambria Math" panose="02040503050406030204" pitchFamily="18" charset="0"/>
                                    </a:rPr>
                                    <m:t>𝑠</m:t>
                                  </m:r>
                                </m:sub>
                              </m:sSub>
                            </m:num>
                            <m:den>
                              <m:r>
                                <a:rPr lang="fr-FR" sz="1400" i="1">
                                  <a:solidFill>
                                    <a:schemeClr val="tx1"/>
                                  </a:solidFill>
                                  <a:latin typeface="Cambria Math" panose="02040503050406030204" pitchFamily="18" charset="0"/>
                                </a:rPr>
                                <m:t>𝑟</m:t>
                              </m:r>
                            </m:den>
                          </m:f>
                        </m:e>
                      </m:d>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𝑣</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 −</m:t>
                      </m:r>
                      <m:r>
                        <a:rPr lang="fr-FR" sz="1400" b="0" i="1" smtClean="0">
                          <a:solidFill>
                            <a:schemeClr val="tx1"/>
                          </a:solidFill>
                          <a:latin typeface="Cambria Math" panose="02040503050406030204" pitchFamily="18" charset="0"/>
                        </a:rPr>
                        <m:t>2</m:t>
                      </m:r>
                      <m:r>
                        <a:rPr lang="fr-FR" sz="1400" b="0" i="1" smtClean="0">
                          <a:solidFill>
                            <a:schemeClr val="tx1"/>
                          </a:solidFill>
                          <a:latin typeface="Cambria Math" panose="02040503050406030204" pitchFamily="18" charset="0"/>
                        </a:rPr>
                        <m:t>𝑑𝑣</m:t>
                      </m:r>
                      <m:r>
                        <a:rPr lang="fr-FR" sz="1400" b="0" i="1" smtClean="0">
                          <a:solidFill>
                            <a:schemeClr val="tx1"/>
                          </a:solidFill>
                          <a:latin typeface="Cambria Math" panose="02040503050406030204" pitchFamily="18" charset="0"/>
                        </a:rPr>
                        <m:t> </m:t>
                      </m:r>
                      <m:r>
                        <a:rPr lang="fr-FR" sz="1400" b="0" i="1" smtClean="0">
                          <a:solidFill>
                            <a:schemeClr val="tx1"/>
                          </a:solidFill>
                          <a:latin typeface="Cambria Math" panose="02040503050406030204" pitchFamily="18" charset="0"/>
                        </a:rPr>
                        <m:t>𝑑𝑟</m:t>
                      </m:r>
                      <m:r>
                        <a:rPr lang="fr-FR" sz="1400" b="0" i="1" smtClean="0">
                          <a:solidFill>
                            <a:schemeClr val="tx1"/>
                          </a:solidFill>
                          <a:latin typeface="Cambria Math" panose="02040503050406030204" pitchFamily="18" charset="0"/>
                        </a:rPr>
                        <m:t> </m:t>
                      </m:r>
                      <m:r>
                        <a:rPr lang="fr-FR" sz="1400" b="0" i="0" smtClean="0">
                          <a:solidFill>
                            <a:schemeClr val="tx1"/>
                          </a:solidFill>
                          <a:latin typeface="Cambria Math" panose="02040503050406030204" pitchFamily="18" charset="0"/>
                        </a:rPr>
                        <m:t>(</m:t>
                      </m:r>
                      <m:r>
                        <m:rPr>
                          <m:sty m:val="p"/>
                        </m:rPr>
                        <a:rPr lang="fr-FR" sz="1400" b="0" i="0" smtClean="0">
                          <a:solidFill>
                            <a:schemeClr val="tx1"/>
                          </a:solidFill>
                          <a:latin typeface="Cambria Math" panose="02040503050406030204" pitchFamily="18" charset="0"/>
                        </a:rPr>
                        <m:t>direction</m:t>
                      </m:r>
                      <m:r>
                        <a:rPr lang="fr-FR" sz="1400" b="0" i="0" smtClean="0">
                          <a:solidFill>
                            <a:schemeClr val="tx1"/>
                          </a:solidFill>
                          <a:latin typeface="Cambria Math" panose="02040503050406030204" pitchFamily="18" charset="0"/>
                        </a:rPr>
                        <m:t> </m:t>
                      </m:r>
                      <m:r>
                        <m:rPr>
                          <m:sty m:val="p"/>
                        </m:rPr>
                        <a:rPr lang="fr-FR" sz="1400" b="0" i="0" smtClean="0">
                          <a:solidFill>
                            <a:schemeClr val="tx1"/>
                          </a:solidFill>
                          <a:latin typeface="Cambria Math" panose="02040503050406030204" pitchFamily="18" charset="0"/>
                        </a:rPr>
                        <m:t>radiale</m:t>
                      </m:r>
                      <m:r>
                        <a:rPr lang="fr-FR" sz="1400" b="0" i="0" smtClean="0">
                          <a:solidFill>
                            <a:schemeClr val="tx1"/>
                          </a:solidFill>
                          <a:latin typeface="Cambria Math" panose="02040503050406030204" pitchFamily="18" charset="0"/>
                        </a:rPr>
                        <m:t>)</m:t>
                      </m:r>
                    </m:oMath>
                  </m:oMathPara>
                </a14:m>
                <a:endParaRPr lang="fr-FR" sz="1400" dirty="0"/>
              </a:p>
            </p:txBody>
          </p:sp>
        </mc:Choice>
        <mc:Fallback xmlns="">
          <p:sp>
            <p:nvSpPr>
              <p:cNvPr id="5" name="ZoneTexte 4">
                <a:extLst>
                  <a:ext uri="{FF2B5EF4-FFF2-40B4-BE49-F238E27FC236}">
                    <a16:creationId xmlns:a16="http://schemas.microsoft.com/office/drawing/2014/main" id="{D4BE2F4F-0A04-E19E-C2E7-C43DF09D6AA2}"/>
                  </a:ext>
                </a:extLst>
              </p:cNvPr>
              <p:cNvSpPr txBox="1">
                <a:spLocks noRot="1" noChangeAspect="1" noMove="1" noResize="1" noEditPoints="1" noAdjustHandles="1" noChangeArrowheads="1" noChangeShapeType="1" noTextEdit="1"/>
              </p:cNvSpPr>
              <p:nvPr/>
            </p:nvSpPr>
            <p:spPr>
              <a:xfrm>
                <a:off x="4215397" y="3429000"/>
                <a:ext cx="4367627" cy="367537"/>
              </a:xfrm>
              <a:prstGeom prst="rect">
                <a:avLst/>
              </a:prstGeom>
              <a:blipFill>
                <a:blip r:embed="rId4"/>
                <a:stretch>
                  <a:fillRect b="-8065"/>
                </a:stretch>
              </a:blipFill>
              <a:ln>
                <a:solidFill>
                  <a:schemeClr val="bg1"/>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AD7C42BB-90D6-502A-52F4-18A3697601A9}"/>
                  </a:ext>
                </a:extLst>
              </p:cNvPr>
              <p:cNvSpPr txBox="1"/>
              <p:nvPr/>
            </p:nvSpPr>
            <p:spPr>
              <a:xfrm>
                <a:off x="2083025" y="3977433"/>
                <a:ext cx="8935769" cy="1607941"/>
              </a:xfrm>
              <a:prstGeom prst="rect">
                <a:avLst/>
              </a:prstGeom>
              <a:noFill/>
            </p:spPr>
            <p:txBody>
              <a:bodyPr wrap="square">
                <a:spAutoFit/>
              </a:bodyPr>
              <a:lstStyle/>
              <a:p>
                <a:r>
                  <a:rPr lang="fr-FR" sz="1400" dirty="0">
                    <a:solidFill>
                      <a:srgbClr val="000000"/>
                    </a:solidFill>
                    <a:latin typeface="Century Gothic" panose="020B0502020202020204" pitchFamily="34" charset="0"/>
                  </a:rPr>
                  <a:t>Les horloges ralentissent indéfiniment en se rapprochant de la limite </a:t>
                </a:r>
                <a14:m>
                  <m:oMath xmlns:m="http://schemas.openxmlformats.org/officeDocument/2006/math">
                    <m:sSub>
                      <m:sSubPr>
                        <m:ctrlPr>
                          <a:rPr lang="fr-FR" sz="1400" i="1" smtClean="0">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𝑠</m:t>
                        </m:r>
                      </m:sub>
                    </m:sSub>
                  </m:oMath>
                </a14:m>
                <a:r>
                  <a:rPr lang="fr-FR" sz="1400" dirty="0">
                    <a:solidFill>
                      <a:srgbClr val="000000"/>
                    </a:solidFill>
                    <a:latin typeface="Century Gothic" panose="020B0502020202020204" pitchFamily="34" charset="0"/>
                  </a:rPr>
                  <a:t> </a:t>
                </a:r>
                <a:r>
                  <a:rPr lang="fr-FR" sz="1100" dirty="0">
                    <a:solidFill>
                      <a:srgbClr val="000000"/>
                    </a:solidFill>
                    <a:latin typeface="Century Gothic" panose="020B0502020202020204" pitchFamily="34" charset="0"/>
                  </a:rPr>
                  <a:t>(pour un observateur lointain) :</a:t>
                </a:r>
                <a:endParaRPr lang="fr-FR" sz="1400" dirty="0">
                  <a:solidFill>
                    <a:srgbClr val="000000"/>
                  </a:solidFill>
                  <a:latin typeface="Century Gothic" panose="020B0502020202020204" pitchFamily="34" charset="0"/>
                </a:endParaRPr>
              </a:p>
              <a:p>
                <a:pPr lvl="0"/>
                <a14:m>
                  <m:oMathPara xmlns:m="http://schemas.openxmlformats.org/officeDocument/2006/math">
                    <m:oMathParaPr>
                      <m:jc m:val="centerGroup"/>
                    </m:oMathParaPr>
                    <m:oMath xmlns:m="http://schemas.openxmlformats.org/officeDocument/2006/math">
                      <m:sSub>
                        <m:sSubPr>
                          <m:ctrlPr>
                            <a:rPr lang="fr-FR" sz="1400" i="1" smtClean="0">
                              <a:solidFill>
                                <a:srgbClr val="FF0000"/>
                              </a:solidFill>
                              <a:latin typeface="Cambria Math" panose="02040503050406030204" pitchFamily="18" charset="0"/>
                            </a:rPr>
                          </m:ctrlPr>
                        </m:sSubPr>
                        <m:e>
                          <m:r>
                            <a:rPr lang="fr-FR" sz="1400" i="1" smtClean="0">
                              <a:solidFill>
                                <a:srgbClr val="FF0000"/>
                              </a:solidFill>
                              <a:latin typeface="Cambria Math" panose="02040503050406030204" pitchFamily="18" charset="0"/>
                            </a:rPr>
                            <m:t>𝑡</m:t>
                          </m:r>
                        </m:e>
                        <m:sub>
                          <m:r>
                            <a:rPr lang="fr-FR" sz="1400" i="1" smtClean="0">
                              <a:solidFill>
                                <a:srgbClr val="FF0000"/>
                              </a:solidFill>
                              <a:latin typeface="Cambria Math" panose="02040503050406030204" pitchFamily="18" charset="0"/>
                            </a:rPr>
                            <m:t>0</m:t>
                          </m:r>
                        </m:sub>
                      </m:sSub>
                      <m:r>
                        <a:rPr lang="fr-FR" sz="1400" i="1" smtClean="0">
                          <a:solidFill>
                            <a:prstClr val="black"/>
                          </a:solidFill>
                          <a:latin typeface="Cambria Math" panose="02040503050406030204" pitchFamily="18" charset="0"/>
                        </a:rPr>
                        <m:t>=</m:t>
                      </m:r>
                      <m:sSub>
                        <m:sSubPr>
                          <m:ctrlPr>
                            <a:rPr lang="fr-FR" sz="1400" i="1" smtClean="0">
                              <a:solidFill>
                                <a:srgbClr val="0070C0"/>
                              </a:solidFill>
                              <a:latin typeface="Cambria Math" panose="02040503050406030204" pitchFamily="18" charset="0"/>
                            </a:rPr>
                          </m:ctrlPr>
                        </m:sSubPr>
                        <m:e>
                          <m:r>
                            <a:rPr lang="fr-FR" sz="1400" i="1" smtClean="0">
                              <a:solidFill>
                                <a:srgbClr val="0070C0"/>
                              </a:solidFill>
                              <a:latin typeface="Cambria Math" panose="02040503050406030204" pitchFamily="18" charset="0"/>
                            </a:rPr>
                            <m:t>𝑡</m:t>
                          </m:r>
                        </m:e>
                        <m:sub>
                          <m:r>
                            <a:rPr lang="fr-FR" sz="1400" i="1" smtClean="0">
                              <a:solidFill>
                                <a:srgbClr val="0070C0"/>
                              </a:solidFill>
                              <a:latin typeface="Cambria Math" panose="02040503050406030204" pitchFamily="18" charset="0"/>
                            </a:rPr>
                            <m:t>𝑓</m:t>
                          </m:r>
                        </m:sub>
                      </m:sSub>
                      <m:rad>
                        <m:radPr>
                          <m:degHide m:val="on"/>
                          <m:ctrlPr>
                            <a:rPr lang="fr-FR" sz="1400" i="1" smtClean="0">
                              <a:solidFill>
                                <a:prstClr val="black"/>
                              </a:solidFill>
                              <a:latin typeface="Cambria Math" panose="02040503050406030204" pitchFamily="18" charset="0"/>
                            </a:rPr>
                          </m:ctrlPr>
                        </m:radPr>
                        <m:deg/>
                        <m:e>
                          <m:r>
                            <a:rPr lang="fr-FR" sz="1400" i="1" smtClean="0">
                              <a:solidFill>
                                <a:prstClr val="black"/>
                              </a:solidFill>
                              <a:latin typeface="Cambria Math" panose="02040503050406030204" pitchFamily="18" charset="0"/>
                            </a:rPr>
                            <m:t>(1−</m:t>
                          </m:r>
                          <m:f>
                            <m:fPr>
                              <m:ctrlPr>
                                <a:rPr lang="fr-FR" sz="1400" i="1" smtClean="0">
                                  <a:solidFill>
                                    <a:prstClr val="black"/>
                                  </a:solidFill>
                                  <a:latin typeface="Cambria Math" panose="02040503050406030204" pitchFamily="18" charset="0"/>
                                </a:rPr>
                              </m:ctrlPr>
                            </m:fPr>
                            <m:num>
                              <m:sSub>
                                <m:sSubPr>
                                  <m:ctrlPr>
                                    <a:rPr lang="fr-FR" sz="1400" i="1" smtClean="0">
                                      <a:solidFill>
                                        <a:srgbClr val="00B050"/>
                                      </a:solidFill>
                                      <a:latin typeface="Cambria Math" panose="02040503050406030204" pitchFamily="18" charset="0"/>
                                    </a:rPr>
                                  </m:ctrlPr>
                                </m:sSubPr>
                                <m:e>
                                  <m:r>
                                    <a:rPr lang="fr-FR" sz="1400" i="1" smtClean="0">
                                      <a:solidFill>
                                        <a:srgbClr val="00B050"/>
                                      </a:solidFill>
                                      <a:latin typeface="Cambria Math" panose="02040503050406030204" pitchFamily="18" charset="0"/>
                                    </a:rPr>
                                    <m:t>𝑟</m:t>
                                  </m:r>
                                </m:e>
                                <m:sub>
                                  <m:r>
                                    <a:rPr lang="fr-FR" sz="1400" i="1" smtClean="0">
                                      <a:solidFill>
                                        <a:srgbClr val="00B050"/>
                                      </a:solidFill>
                                      <a:latin typeface="Cambria Math" panose="02040503050406030204" pitchFamily="18" charset="0"/>
                                    </a:rPr>
                                    <m:t>𝑠</m:t>
                                  </m:r>
                                </m:sub>
                              </m:sSub>
                            </m:num>
                            <m:den>
                              <m:r>
                                <a:rPr lang="fr-FR" sz="1400" i="1" smtClean="0">
                                  <a:solidFill>
                                    <a:prstClr val="black"/>
                                  </a:solidFill>
                                  <a:latin typeface="Cambria Math" panose="02040503050406030204" pitchFamily="18" charset="0"/>
                                </a:rPr>
                                <m:t>𝑟</m:t>
                              </m:r>
                            </m:den>
                          </m:f>
                          <m:r>
                            <a:rPr lang="fr-FR" sz="1400" i="1" smtClean="0">
                              <a:solidFill>
                                <a:prstClr val="black"/>
                              </a:solidFill>
                              <a:latin typeface="Cambria Math" panose="02040503050406030204" pitchFamily="18" charset="0"/>
                            </a:rPr>
                            <m:t>)</m:t>
                          </m:r>
                        </m:e>
                      </m:rad>
                    </m:oMath>
                  </m:oMathPara>
                </a14:m>
                <a:endParaRPr lang="fr-FR" sz="1400" dirty="0">
                  <a:solidFill>
                    <a:prstClr val="black"/>
                  </a:solidFill>
                </a:endParaRPr>
              </a:p>
              <a:p>
                <a:pPr algn="ctr"/>
                <a:r>
                  <a:rPr lang="fr-FR" sz="1400" dirty="0">
                    <a:solidFill>
                      <a:srgbClr val="FF0000"/>
                    </a:solidFill>
                    <a:latin typeface="Century Gothic" panose="020B0502020202020204" pitchFamily="34" charset="0"/>
                  </a:rPr>
                  <a:t>Si  r </a:t>
                </a:r>
                <a:r>
                  <a:rPr lang="fr-FR" sz="1400" dirty="0">
                    <a:solidFill>
                      <a:srgbClr val="FF0000"/>
                    </a:solidFill>
                    <a:latin typeface="Century Gothic" panose="020B0502020202020204" pitchFamily="34" charset="0"/>
                    <a:sym typeface="Wingdings" panose="05000000000000000000" pitchFamily="2" charset="2"/>
                  </a:rPr>
                  <a:t> </a:t>
                </a:r>
                <a:r>
                  <a:rPr lang="fr-FR" sz="1400" dirty="0" err="1">
                    <a:solidFill>
                      <a:srgbClr val="FF0000"/>
                    </a:solidFill>
                    <a:latin typeface="Century Gothic" panose="020B0502020202020204" pitchFamily="34" charset="0"/>
                    <a:sym typeface="Wingdings" panose="05000000000000000000" pitchFamily="2" charset="2"/>
                  </a:rPr>
                  <a:t>r</a:t>
                </a:r>
                <a:r>
                  <a:rPr lang="fr-FR" sz="1400" baseline="-25000" dirty="0" err="1">
                    <a:solidFill>
                      <a:srgbClr val="FF0000"/>
                    </a:solidFill>
                    <a:latin typeface="Century Gothic" panose="020B0502020202020204" pitchFamily="34" charset="0"/>
                    <a:sym typeface="Wingdings" panose="05000000000000000000" pitchFamily="2" charset="2"/>
                  </a:rPr>
                  <a:t>s</a:t>
                </a:r>
                <a:r>
                  <a:rPr lang="fr-FR" sz="1400" dirty="0">
                    <a:solidFill>
                      <a:srgbClr val="FF0000"/>
                    </a:solidFill>
                    <a:latin typeface="Century Gothic" panose="020B0502020202020204" pitchFamily="34" charset="0"/>
                    <a:sym typeface="Wingdings" panose="05000000000000000000" pitchFamily="2" charset="2"/>
                  </a:rPr>
                  <a:t>  </a:t>
                </a:r>
                <a:r>
                  <a:rPr lang="fr-FR" sz="1400" dirty="0">
                    <a:latin typeface="Century Gothic" panose="020B0502020202020204" pitchFamily="34" charset="0"/>
                    <a:sym typeface="Wingdings" panose="05000000000000000000" pitchFamily="2" charset="2"/>
                  </a:rPr>
                  <a:t>alors</a:t>
                </a:r>
                <a:r>
                  <a:rPr lang="fr-FR" sz="1400" dirty="0">
                    <a:solidFill>
                      <a:srgbClr val="FF0000"/>
                    </a:solidFill>
                    <a:latin typeface="Century Gothic" panose="020B0502020202020204" pitchFamily="34" charset="0"/>
                    <a:sym typeface="Wingdings" panose="05000000000000000000" pitchFamily="2" charset="2"/>
                  </a:rPr>
                  <a:t> </a:t>
                </a:r>
                <a:r>
                  <a:rPr lang="fr-FR" sz="1400" dirty="0">
                    <a:solidFill>
                      <a:srgbClr val="FF0000"/>
                    </a:solidFill>
                    <a:latin typeface="Cambria Math" panose="02040503050406030204" pitchFamily="18" charset="0"/>
                  </a:rPr>
                  <a:t>𝑡</a:t>
                </a:r>
                <a:r>
                  <a:rPr lang="fr-FR" sz="1100" baseline="-25000" dirty="0">
                    <a:solidFill>
                      <a:srgbClr val="FF0000"/>
                    </a:solidFill>
                    <a:latin typeface="Cambria Math" panose="02040503050406030204" pitchFamily="18" charset="0"/>
                  </a:rPr>
                  <a:t>0</a:t>
                </a:r>
                <a:r>
                  <a:rPr lang="fr-FR" sz="1400" dirty="0">
                    <a:solidFill>
                      <a:srgbClr val="FF0000"/>
                    </a:solidFill>
                    <a:latin typeface="Wingdings" panose="05000000000000000000" pitchFamily="2" charset="2"/>
                  </a:rPr>
                  <a:t></a:t>
                </a:r>
                <a:r>
                  <a:rPr lang="fr-FR" sz="1400" dirty="0">
                    <a:solidFill>
                      <a:srgbClr val="FF0000"/>
                    </a:solidFill>
                    <a:latin typeface="Century Gothic" panose="020B0502020202020204" pitchFamily="34" charset="0"/>
                  </a:rPr>
                  <a:t>0</a:t>
                </a:r>
              </a:p>
              <a:p>
                <a:pPr algn="ctr"/>
                <a:endParaRPr lang="fr-FR" sz="1600" dirty="0">
                  <a:solidFill>
                    <a:srgbClr val="FF0000"/>
                  </a:solidFill>
                  <a:latin typeface="Century Gothic" panose="020B0502020202020204" pitchFamily="34" charset="0"/>
                </a:endParaRPr>
              </a:p>
              <a:p>
                <a:r>
                  <a:rPr lang="fr-FR" sz="1200" dirty="0">
                    <a:latin typeface="Century Gothic" panose="020B0502020202020204" pitchFamily="34" charset="0"/>
                  </a:rPr>
                  <a:t>À des distances proches du rayon de Schwarzschild </a:t>
                </a:r>
                <a:r>
                  <a:rPr lang="fr-FR" sz="1400" dirty="0">
                    <a:solidFill>
                      <a:srgbClr val="FF0000"/>
                    </a:solidFill>
                    <a:latin typeface="Cambria Math" panose="02040503050406030204" pitchFamily="18" charset="0"/>
                  </a:rPr>
                  <a:t>𝑟</a:t>
                </a:r>
                <a:r>
                  <a:rPr lang="fr-FR" sz="1400" baseline="-25000" dirty="0">
                    <a:solidFill>
                      <a:srgbClr val="FF0000"/>
                    </a:solidFill>
                    <a:latin typeface="Cambria Math" panose="02040503050406030204" pitchFamily="18" charset="0"/>
                  </a:rPr>
                  <a:t>𝑠</a:t>
                </a:r>
                <a:r>
                  <a:rPr lang="fr-FR" sz="1200" dirty="0">
                    <a:latin typeface="Century Gothic" panose="020B0502020202020204" pitchFamily="34" charset="0"/>
                  </a:rPr>
                  <a:t>, le </a:t>
                </a:r>
                <a:r>
                  <a:rPr lang="fr-FR" sz="1200" dirty="0">
                    <a:solidFill>
                      <a:srgbClr val="FF0000"/>
                    </a:solidFill>
                    <a:latin typeface="Century Gothic" panose="020B0502020202020204" pitchFamily="34" charset="0"/>
                  </a:rPr>
                  <a:t>temps se fige </a:t>
                </a:r>
                <a:r>
                  <a:rPr lang="fr-FR" sz="1200" dirty="0">
                    <a:latin typeface="Century Gothic" panose="020B0502020202020204" pitchFamily="34" charset="0"/>
                  </a:rPr>
                  <a:t>(pour un observateur extérieur), la courbure de l’espace est infinie (</a:t>
                </a:r>
                <a:r>
                  <a:rPr lang="fr-FR" sz="1200" dirty="0">
                    <a:solidFill>
                      <a:srgbClr val="FF0000"/>
                    </a:solidFill>
                    <a:latin typeface="Century Gothic" panose="020B0502020202020204" pitchFamily="34" charset="0"/>
                  </a:rPr>
                  <a:t>rayon de courbure infiniment petit</a:t>
                </a:r>
                <a:r>
                  <a:rPr lang="fr-FR" sz="1200" dirty="0">
                    <a:latin typeface="Century Gothic" panose="020B0502020202020204" pitchFamily="34" charset="0"/>
                  </a:rPr>
                  <a:t>).</a:t>
                </a:r>
              </a:p>
            </p:txBody>
          </p:sp>
        </mc:Choice>
        <mc:Fallback xmlns="">
          <p:sp>
            <p:nvSpPr>
              <p:cNvPr id="11" name="ZoneTexte 10">
                <a:extLst>
                  <a:ext uri="{FF2B5EF4-FFF2-40B4-BE49-F238E27FC236}">
                    <a16:creationId xmlns:a16="http://schemas.microsoft.com/office/drawing/2014/main" id="{AD7C42BB-90D6-502A-52F4-18A3697601A9}"/>
                  </a:ext>
                </a:extLst>
              </p:cNvPr>
              <p:cNvSpPr txBox="1">
                <a:spLocks noRot="1" noChangeAspect="1" noMove="1" noResize="1" noEditPoints="1" noAdjustHandles="1" noChangeArrowheads="1" noChangeShapeType="1" noTextEdit="1"/>
              </p:cNvSpPr>
              <p:nvPr/>
            </p:nvSpPr>
            <p:spPr>
              <a:xfrm>
                <a:off x="2083025" y="3977433"/>
                <a:ext cx="8935769" cy="1607941"/>
              </a:xfrm>
              <a:prstGeom prst="rect">
                <a:avLst/>
              </a:prstGeom>
              <a:blipFill>
                <a:blip r:embed="rId5"/>
                <a:stretch>
                  <a:fillRect l="-205" t="-379" b="-2273"/>
                </a:stretch>
              </a:blipFill>
            </p:spPr>
            <p:txBody>
              <a:bodyPr/>
              <a:lstStyle/>
              <a:p>
                <a:r>
                  <a:rPr lang="fr-FR">
                    <a:noFill/>
                  </a:rPr>
                  <a:t> </a:t>
                </a:r>
              </a:p>
            </p:txBody>
          </p:sp>
        </mc:Fallback>
      </mc:AlternateContent>
    </p:spTree>
    <p:extLst>
      <p:ext uri="{BB962C8B-B14F-4D97-AF65-F5344CB8AC3E}">
        <p14:creationId xmlns:p14="http://schemas.microsoft.com/office/powerpoint/2010/main" val="244349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7559</TotalTime>
  <Words>6380</Words>
  <Application>Microsoft Office PowerPoint</Application>
  <PresentationFormat>Grand écran</PresentationFormat>
  <Paragraphs>742</Paragraphs>
  <Slides>54</Slides>
  <Notes>19</Notes>
  <HiddenSlides>0</HiddenSlides>
  <MMClips>2</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54</vt:i4>
      </vt:variant>
    </vt:vector>
  </HeadingPairs>
  <TitlesOfParts>
    <vt:vector size="65" baseType="lpstr">
      <vt:lpstr>Aptos</vt:lpstr>
      <vt:lpstr>Arial</vt:lpstr>
      <vt:lpstr>Calibri</vt:lpstr>
      <vt:lpstr>Cambria Math</vt:lpstr>
      <vt:lpstr>Century Gothic</vt:lpstr>
      <vt:lpstr>Century Schoolbook</vt:lpstr>
      <vt:lpstr>Libre Franklin</vt:lpstr>
      <vt:lpstr>Symbol</vt:lpstr>
      <vt:lpstr>Wingdings</vt:lpstr>
      <vt:lpstr>Wingdings 3</vt:lpstr>
      <vt:lpstr>Brin</vt:lpstr>
      <vt:lpstr>            Un peu de Science pour comprendre le monde moderne  Les 2 infinis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peu de Physique pour comprendre le monde moderne – différent (2019-2020)                                   Bernard Remaud</dc:title>
  <dc:creator>Remaud Bernard</dc:creator>
  <cp:lastModifiedBy>Remaud Bernard</cp:lastModifiedBy>
  <cp:revision>143</cp:revision>
  <dcterms:created xsi:type="dcterms:W3CDTF">2019-10-08T12:41:07Z</dcterms:created>
  <dcterms:modified xsi:type="dcterms:W3CDTF">2026-02-09T14:59:14Z</dcterms:modified>
</cp:coreProperties>
</file>