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82" r:id="rId2"/>
    <p:sldId id="516" r:id="rId3"/>
    <p:sldId id="309" r:id="rId4"/>
    <p:sldId id="544" r:id="rId5"/>
    <p:sldId id="367" r:id="rId6"/>
    <p:sldId id="322" r:id="rId7"/>
    <p:sldId id="491" r:id="rId8"/>
    <p:sldId id="580" r:id="rId9"/>
    <p:sldId id="581" r:id="rId10"/>
    <p:sldId id="525" r:id="rId11"/>
    <p:sldId id="549" r:id="rId12"/>
    <p:sldId id="548" r:id="rId13"/>
    <p:sldId id="551" r:id="rId14"/>
    <p:sldId id="552" r:id="rId15"/>
    <p:sldId id="264" r:id="rId16"/>
    <p:sldId id="546" r:id="rId17"/>
    <p:sldId id="571" r:id="rId18"/>
    <p:sldId id="343" r:id="rId19"/>
    <p:sldId id="553" r:id="rId20"/>
    <p:sldId id="542" r:id="rId21"/>
    <p:sldId id="527" r:id="rId22"/>
    <p:sldId id="533" r:id="rId23"/>
    <p:sldId id="545" r:id="rId24"/>
    <p:sldId id="532" r:id="rId25"/>
    <p:sldId id="258" r:id="rId26"/>
    <p:sldId id="271" r:id="rId27"/>
    <p:sldId id="554" r:id="rId28"/>
    <p:sldId id="541" r:id="rId29"/>
    <p:sldId id="534" r:id="rId30"/>
    <p:sldId id="536" r:id="rId31"/>
    <p:sldId id="538" r:id="rId32"/>
    <p:sldId id="539" r:id="rId33"/>
    <p:sldId id="555" r:id="rId34"/>
    <p:sldId id="273" r:id="rId35"/>
    <p:sldId id="355" r:id="rId36"/>
    <p:sldId id="345" r:id="rId37"/>
    <p:sldId id="356" r:id="rId38"/>
    <p:sldId id="540" r:id="rId39"/>
    <p:sldId id="557" r:id="rId40"/>
    <p:sldId id="528" r:id="rId41"/>
    <p:sldId id="492" r:id="rId42"/>
    <p:sldId id="495" r:id="rId43"/>
    <p:sldId id="558" r:id="rId44"/>
    <p:sldId id="529" r:id="rId45"/>
    <p:sldId id="561" r:id="rId46"/>
    <p:sldId id="562" r:id="rId47"/>
    <p:sldId id="563" r:id="rId48"/>
    <p:sldId id="530" r:id="rId49"/>
    <p:sldId id="560" r:id="rId50"/>
    <p:sldId id="565" r:id="rId51"/>
    <p:sldId id="550" r:id="rId52"/>
    <p:sldId id="578" r:id="rId53"/>
    <p:sldId id="564" r:id="rId54"/>
    <p:sldId id="568" r:id="rId55"/>
    <p:sldId id="572" r:id="rId56"/>
    <p:sldId id="567" r:id="rId57"/>
    <p:sldId id="569" r:id="rId58"/>
    <p:sldId id="494" r:id="rId59"/>
    <p:sldId id="579" r:id="rId60"/>
    <p:sldId id="574" r:id="rId61"/>
    <p:sldId id="577" r:id="rId62"/>
    <p:sldId id="576" r:id="rId63"/>
    <p:sldId id="570" r:id="rId64"/>
    <p:sldId id="502" r:id="rId65"/>
    <p:sldId id="305"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maud Bernard" initials="RB" lastIdx="1" clrIdx="0">
    <p:extLst>
      <p:ext uri="{19B8F6BF-5375-455C-9EA6-DF929625EA0E}">
        <p15:presenceInfo xmlns:p15="http://schemas.microsoft.com/office/powerpoint/2012/main" userId="0a9b62a6bed289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17" d="100"/>
          <a:sy n="117" d="100"/>
        </p:scale>
        <p:origin x="36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0CB79-B8F8-40E6-9EC1-85FC99B2A1A3}" type="datetimeFigureOut">
              <a:rPr lang="fr-FR" smtClean="0"/>
              <a:t>17/03/2026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19F3-3771-491C-A6FA-E494FC2478DD}" type="slidenum">
              <a:rPr lang="fr-FR" smtClean="0"/>
              <a:t>‹N°›</a:t>
            </a:fld>
            <a:endParaRPr lang="fr-FR"/>
          </a:p>
        </p:txBody>
      </p:sp>
    </p:spTree>
    <p:extLst>
      <p:ext uri="{BB962C8B-B14F-4D97-AF65-F5344CB8AC3E}">
        <p14:creationId xmlns:p14="http://schemas.microsoft.com/office/powerpoint/2010/main" val="351614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Un peu de Physique pour comprendre -  L'énergie dans tous ses états - 2024/25</a:t>
            </a:r>
            <a:endParaRPr lang="en-GB"/>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564445" y="4529542"/>
            <a:ext cx="779971" cy="365125"/>
          </a:xfrm>
        </p:spPr>
        <p:txBody>
          <a:bodyPr/>
          <a:lstStyle/>
          <a:p>
            <a:fld id="{28CF56FF-A9C7-48CE-B5A8-E2EC5C60375F}" type="slidenum">
              <a:rPr lang="en-GB" smtClean="0"/>
              <a:t>‹N°›</a:t>
            </a:fld>
            <a:endParaRPr lang="en-GB"/>
          </a:p>
        </p:txBody>
      </p:sp>
      <p:pic>
        <p:nvPicPr>
          <p:cNvPr id="8" name="Image 7"/>
          <p:cNvPicPr>
            <a:picLocks noChangeAspect="1"/>
          </p:cNvPicPr>
          <p:nvPr userDrawn="1"/>
        </p:nvPicPr>
        <p:blipFill>
          <a:blip r:embed="rId2"/>
          <a:stretch>
            <a:fillRect/>
          </a:stretch>
        </p:blipFill>
        <p:spPr>
          <a:xfrm>
            <a:off x="3705765" y="3627120"/>
            <a:ext cx="6962235" cy="60965"/>
          </a:xfrm>
          <a:prstGeom prst="rect">
            <a:avLst/>
          </a:prstGeom>
        </p:spPr>
      </p:pic>
    </p:spTree>
    <p:extLst>
      <p:ext uri="{BB962C8B-B14F-4D97-AF65-F5344CB8AC3E}">
        <p14:creationId xmlns:p14="http://schemas.microsoft.com/office/powerpoint/2010/main" val="361018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Un peu de Physique pour comprendre -  L'énergie dans tous ses états - 2024/25</a:t>
            </a:r>
            <a:endParaRPr lang="en-GB"/>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39595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Un peu de Physique pour comprendre -  L'énergie dans tous ses états - 2024/25</a:t>
            </a:r>
            <a:endParaRPr lang="en-GB"/>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4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8" name="Footer Placeholder 7"/>
          <p:cNvSpPr>
            <a:spLocks noGrp="1"/>
          </p:cNvSpPr>
          <p:nvPr>
            <p:ph type="ftr" sz="quarter" idx="11"/>
          </p:nvPr>
        </p:nvSpPr>
        <p:spPr/>
        <p:txBody>
          <a:bodyPr/>
          <a:lstStyle/>
          <a:p>
            <a:r>
              <a:rPr lang="fr-FR"/>
              <a:t>Un peu de Physique pour comprendre -  L'énergie dans tous ses états - 2024/25</a:t>
            </a:r>
            <a:endParaRPr lang="en-GB"/>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8275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4" name="Footer Placeholder 3"/>
          <p:cNvSpPr>
            <a:spLocks noGrp="1"/>
          </p:cNvSpPr>
          <p:nvPr>
            <p:ph type="ftr" sz="quarter" idx="11"/>
          </p:nvPr>
        </p:nvSpPr>
        <p:spPr/>
        <p:txBody>
          <a:bodyPr/>
          <a:lstStyle/>
          <a:p>
            <a:r>
              <a:rPr lang="fr-FR"/>
              <a:t>Un peu de Physique pour comprendre -  L'énergie dans tous ses états - 2024/25</a:t>
            </a:r>
            <a:endParaRPr lang="en-GB"/>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3743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cxnSp>
        <p:nvCxnSpPr>
          <p:cNvPr id="7" name="Connecteur droit 6"/>
          <p:cNvCxnSpPr/>
          <p:nvPr userDrawn="1"/>
        </p:nvCxnSpPr>
        <p:spPr>
          <a:xfrm flipV="1">
            <a:off x="4508501" y="812800"/>
            <a:ext cx="6946900" cy="38100"/>
          </a:xfrm>
          <a:prstGeom prst="line">
            <a:avLst/>
          </a:prstGeom>
        </p:spPr>
        <p:style>
          <a:lnRef idx="3">
            <a:schemeClr val="accent2"/>
          </a:lnRef>
          <a:fillRef idx="0">
            <a:schemeClr val="accent2"/>
          </a:fillRef>
          <a:effectRef idx="2">
            <a:schemeClr val="accent2"/>
          </a:effectRef>
          <a:fontRef idx="minor">
            <a:schemeClr val="tx1"/>
          </a:fontRef>
        </p:style>
      </p:cxnSp>
      <p:sp>
        <p:nvSpPr>
          <p:cNvPr id="11" name="Espace réservé du pied de page 10">
            <a:extLst>
              <a:ext uri="{FF2B5EF4-FFF2-40B4-BE49-F238E27FC236}">
                <a16:creationId xmlns:a16="http://schemas.microsoft.com/office/drawing/2014/main" id="{FE7859B3-0816-4612-A48D-C46AA0239820}"/>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12" name="Espace réservé du numéro de diapositive 11">
            <a:extLst>
              <a:ext uri="{FF2B5EF4-FFF2-40B4-BE49-F238E27FC236}">
                <a16:creationId xmlns:a16="http://schemas.microsoft.com/office/drawing/2014/main" id="{4FF2FEBF-71DE-4B1A-BDAB-23C074EFD72B}"/>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565913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62" name="Rectangle 61"/>
          <p:cNvSpPr/>
          <p:nvPr/>
        </p:nvSpPr>
        <p:spPr>
          <a:xfrm>
            <a:off x="0" y="-131205"/>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93600" y="624110"/>
            <a:ext cx="8785600" cy="617798"/>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620789" y="1515036"/>
            <a:ext cx="9758412" cy="450476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Un peu de Physique pour comprendre -  L'énergie dans tous ses états - 2024/25</a:t>
            </a:r>
            <a:endParaRPr lang="en-GB" dirty="0"/>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28CF56FF-A9C7-48CE-B5A8-E2EC5C60375F}" type="slidenum">
              <a:rPr lang="en-GB" smtClean="0"/>
              <a:t>‹N°›</a:t>
            </a:fld>
            <a:endParaRPr lang="en-GB"/>
          </a:p>
        </p:txBody>
      </p:sp>
      <p:sp>
        <p:nvSpPr>
          <p:cNvPr id="7" name="Espace réservé de la date 6">
            <a:extLst>
              <a:ext uri="{FF2B5EF4-FFF2-40B4-BE49-F238E27FC236}">
                <a16:creationId xmlns:a16="http://schemas.microsoft.com/office/drawing/2014/main" id="{8ED765C6-ADAD-409A-BF48-B1F1E2E3A546}"/>
              </a:ext>
            </a:extLst>
          </p:cNvPr>
          <p:cNvSpPr>
            <a:spLocks noGrp="1"/>
          </p:cNvSpPr>
          <p:nvPr>
            <p:ph type="dt" sz="half" idx="2"/>
          </p:nvPr>
        </p:nvSpPr>
        <p:spPr>
          <a:xfrm>
            <a:off x="10390902" y="6135809"/>
            <a:ext cx="14568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2025-2026</a:t>
            </a:r>
            <a:endParaRPr lang="en-GB"/>
          </a:p>
        </p:txBody>
      </p:sp>
    </p:spTree>
    <p:extLst>
      <p:ext uri="{BB962C8B-B14F-4D97-AF65-F5344CB8AC3E}">
        <p14:creationId xmlns:p14="http://schemas.microsoft.com/office/powerpoint/2010/main" val="226887873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Lst>
  <p:hf hdr="0"/>
  <p:txStyles>
    <p:titleStyle>
      <a:lvl1pPr algn="l" defTabSz="457200" rtl="0" eaLnBrk="1" latinLnBrk="0" hangingPunct="1">
        <a:spcBef>
          <a:spcPct val="0"/>
        </a:spcBef>
        <a:buNone/>
        <a:defRPr sz="2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rnard.remaud@univ-nantes.fr" TargetMode="External"/><Relationship Id="rId7" Type="http://schemas.openxmlformats.org/officeDocument/2006/relationships/image" Target="../media/image3.png"/><Relationship Id="rId2" Type="http://schemas.openxmlformats.org/officeDocument/2006/relationships/hyperlink" Target="https://intraperso.univ-nantes.fr/m-bernard-remaud-4061.kjsp?RH=1273152357689" TargetMode="External"/><Relationship Id="rId1" Type="http://schemas.openxmlformats.org/officeDocument/2006/relationships/slideLayout" Target="../slideLayouts/slideLayout1.xml"/><Relationship Id="rId6" Type="http://schemas.openxmlformats.org/officeDocument/2006/relationships/hyperlink" Target="https://www.youtube.com/channel/UCdPBh5KXlol50MEV8p1DrlA/" TargetMode="External"/><Relationship Id="rId5" Type="http://schemas.openxmlformats.org/officeDocument/2006/relationships/image" Target="../media/image2.jpg"/><Relationship Id="rId4" Type="http://schemas.openxmlformats.org/officeDocument/2006/relationships/hyperlink" Target="https://www.un-peu-de-physique.f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fr.slideshare.net/lagazette/nergies-renouvelableset-quartiers-durables" TargetMode="Externa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atistiques.developpement-durable.gouv.fr/edition-numerique/chiffres-cles-energie-2021/6-bilan-energetique-de-la-france" TargetMode="External"/><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anciennescivilisations.com/sujets-varies/les-50-evenements-les-plus-importants-du-moyen-age" TargetMode="External"/><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hyperlink" Target="https://culturezvous.com/chevaliers-et-bombardes-azincourt-marignan-musee-armee/" TargetMode="Externa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hyperlink" Target="https://archive.org/details/historyofmachine0000stra" TargetMode="External"/><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hyperlink" Target="https://londontopia.net/history/london-industrial-revolution/" TargetMode="External"/><Relationship Id="rId7" Type="http://schemas.openxmlformats.org/officeDocument/2006/relationships/image" Target="../media/image61.emf"/><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hyperlink" Target="https://www.seuil.com/ouvrage/sans-transition-jean-baptiste-fressoz/9782021538557" TargetMode="External"/><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hyperlink" Target="https://commons.wikimedia.org/wiki/File:Joule%27s_heat_apparatus.JPG" TargetMode="Externa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hyperlink" Target="http://www.point-s.c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lestrainsdemarin.wordpress.com/" TargetMode="External"/><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hyperlink" Target="https://fr.wikipedia.org/wiki/Fichier:Carnot_title_page.png" TargetMode="External"/><Relationship Id="rId5" Type="http://schemas.openxmlformats.org/officeDocument/2006/relationships/image" Target="../media/image70.png"/><Relationship Id="rId4" Type="http://schemas.openxmlformats.org/officeDocument/2006/relationships/hyperlink" Target="https://www.ilephysique.net/sujet-thermodynamique-machine-de-watt-254098.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hyperlink" Target="https://commons.wikimedia.org/wiki/File:Dampfturbine_Laeufer01.jpg" TargetMode="External"/><Relationship Id="rId3" Type="http://schemas.openxmlformats.org/officeDocument/2006/relationships/image" Target="../media/image77.png"/><Relationship Id="rId7" Type="http://schemas.openxmlformats.org/officeDocument/2006/relationships/image" Target="../media/image420.png"/><Relationship Id="rId2" Type="http://schemas.openxmlformats.org/officeDocument/2006/relationships/image" Target="../media/image590.png"/><Relationship Id="rId1" Type="http://schemas.openxmlformats.org/officeDocument/2006/relationships/slideLayout" Target="../slideLayouts/slideLayout6.xml"/><Relationship Id="rId6" Type="http://schemas.openxmlformats.org/officeDocument/2006/relationships/hyperlink" Target="https://fr.wikipedia.org/wiki/Machine_%C3%A0_vapeur#/media/Fichier:Uniflow_steam_engine.gif" TargetMode="External"/><Relationship Id="rId5" Type="http://schemas.openxmlformats.org/officeDocument/2006/relationships/image" Target="../media/image78.gif"/><Relationship Id="rId4" Type="http://schemas.openxmlformats.org/officeDocument/2006/relationships/image" Target="../media/image4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hyperlink" Target="https://action-france-energie.fr/pompe-a-chaleur/comparatif-pompe-a-chaleur-air-eau/" TargetMode="Externa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hyperlink" Target="https://action-france-energie.fr/pompe-a-chaleur/comparatif-pompe-a-chaleur-air-ea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520.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hyperlink" Target="https://www.pompeachaleurairair.fr/types-pompes-a-chaleur.html" TargetMode="External"/><Relationship Id="rId7"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540.png"/></Relationships>
</file>

<file path=ppt/slides/_rels/slide38.xml.rels><?xml version="1.0" encoding="UTF-8" standalone="yes"?>
<Relationships xmlns="http://schemas.openxmlformats.org/package/2006/relationships"><Relationship Id="rId3" Type="http://schemas.openxmlformats.org/officeDocument/2006/relationships/hyperlink" Target="https://de.wikipedia.org/wiki/Benutzer:UtzOnBike" TargetMode="External"/><Relationship Id="rId2" Type="http://schemas.openxmlformats.org/officeDocument/2006/relationships/image" Target="../media/image89.gif"/><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hyperlink" Target="https://ressources.univ-lemans.fr/AccesLibre/UM/Pedago/physique/02/thermo/diesel.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hyperlink" Target="https://www.connaissancedesenergies.org/fiche-pedagogique/centrale-charbon"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hyperlink" Target="https://www.maxicours.com/se/cours/les-etapes-de-la-photosynthese/" TargetMode="External"/><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commons.wikimedia.org/wiki/File:Chlorophyll-a-3D-vdW.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hyperlink" Target="https://www.futura-sciences.com/planete/actualites/photosynthese-chercheurs-ont-reproduit-photosynthese-artificiellement-80997/#des-chloroplastes-minaturels-miartificiels" TargetMode="Externa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hyperlink" Target="https://www.systemed.fr/eclairage/eclairage-performances-differentes-lampes,2010.html" TargetMode="External"/><Relationship Id="rId5" Type="http://schemas.openxmlformats.org/officeDocument/2006/relationships/image" Target="../media/image105.png"/><Relationship Id="rId4" Type="http://schemas.openxmlformats.org/officeDocument/2006/relationships/hyperlink" Target="https://lumeninside.fr/efficacite-energetique-des-led/"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00.png"/><Relationship Id="rId7" Type="http://schemas.openxmlformats.org/officeDocument/2006/relationships/hyperlink" Target="https://www.larousse.fr/encyclopedie/divers/%C3%A9lectrolyse/46246" TargetMode="External"/><Relationship Id="rId2" Type="http://schemas.openxmlformats.org/officeDocument/2006/relationships/image" Target="../media/image890.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920.png"/><Relationship Id="rId4" Type="http://schemas.openxmlformats.org/officeDocument/2006/relationships/image" Target="../media/image910.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hyperlink" Target="https://fr.wikipedia.org/wiki/Pile_%C3%A0_combustible" TargetMode="External"/><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hyperlink" Target="https://www.connaissancedesenergies.org/sites/default/files/pdf-pt-vue/rendement-chaine-h2_fiche-technique-02-2020.pdf" TargetMode="External"/><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francetvinfo.fr/monde/environnement/environnement-de-l-hydrogene-blanc-decouvert-en-moselle_5883713.html" TargetMode="External"/><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www.maxicours.com/se/cours/les-piles-et-les-accumulateurs/" TargetMode="External"/><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030.png"/><Relationship Id="rId5" Type="http://schemas.openxmlformats.org/officeDocument/2006/relationships/hyperlink" Target="https://commons.wikimedia.org/w/index.php?title=User:GuidoB&amp;action=edit&amp;redlink=1" TargetMode="External"/><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hyperlink" Target="https://www.revolution-energetique.com/dossiers/comment-fonctionne-une-batterie-plomb-acide/" TargetMode="External"/><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hyperlink" Target="https://parlonssciences.ca/ressources-pedagogiques/les-stim-expliquees/comment-fonctionne-une-batterie-lithium-ion" TargetMode="External"/><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1140.png"/><Relationship Id="rId3" Type="http://schemas.openxmlformats.org/officeDocument/2006/relationships/hyperlink" Target="https://fr.wikipedia.org/wiki/Pendule_simple" TargetMode="External"/><Relationship Id="rId7" Type="http://schemas.openxmlformats.org/officeDocument/2006/relationships/image" Target="../media/image127.png"/><Relationship Id="rId2" Type="http://schemas.openxmlformats.org/officeDocument/2006/relationships/image" Target="../media/image125.gif"/><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110.png"/><Relationship Id="rId10" Type="http://schemas.openxmlformats.org/officeDocument/2006/relationships/hyperlink" Target="https://www.connaissancedesenergies.org/etude-sur-le-potentiel-du-stockage-denergies-220218" TargetMode="External"/><Relationship Id="rId4" Type="http://schemas.openxmlformats.org/officeDocument/2006/relationships/image" Target="../media/image1100.png"/><Relationship Id="rId9"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hyperlink" Target="https://fr.wikipedia.org/wiki/%C3%89olienne" TargetMode="External"/><Relationship Id="rId7"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190.png"/><Relationship Id="rId5" Type="http://schemas.openxmlformats.org/officeDocument/2006/relationships/image" Target="../media/image130.png"/><Relationship Id="rId4" Type="http://schemas.openxmlformats.org/officeDocument/2006/relationships/image" Target="../media/image117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hyperlink" Target="https://xkcd.com/681_large/" TargetMode="External"/><Relationship Id="rId2" Type="http://schemas.openxmlformats.org/officeDocument/2006/relationships/image" Target="../media/image132.png"/><Relationship Id="rId1" Type="http://schemas.openxmlformats.org/officeDocument/2006/relationships/slideLayout" Target="../slideLayouts/slideLayout6.xml"/><Relationship Id="rId5" Type="http://schemas.openxmlformats.org/officeDocument/2006/relationships/image" Target="../media/image1180.png"/><Relationship Id="rId4" Type="http://schemas.openxmlformats.org/officeDocument/2006/relationships/image" Target="../media/image133.png"/></Relationships>
</file>

<file path=ppt/slides/_rels/slide61.xml.rels><?xml version="1.0" encoding="UTF-8" standalone="yes"?>
<Relationships xmlns="http://schemas.openxmlformats.org/package/2006/relationships"><Relationship Id="rId3" Type="http://schemas.openxmlformats.org/officeDocument/2006/relationships/hyperlink" Target="https://www.revolution-energetique.com/tout-savoir-sur-montezic-2-le-mega-chantier-de-stockage-delectricite-quedf-veut-lancer/" TargetMode="External"/><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mailto:remaud.bernard@univ-nantes.fr" TargetMode="External"/><Relationship Id="rId7" Type="http://schemas.openxmlformats.org/officeDocument/2006/relationships/hyperlink" Target="https://un-peu-de-physique.fr/" TargetMode="External"/><Relationship Id="rId2" Type="http://schemas.openxmlformats.org/officeDocument/2006/relationships/hyperlink" Target="https://neo-rel.univ-nantes.fr/" TargetMode="Externa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hyperlink" Target="https://creativecommons.org/licenses/by-sa/4.0/deed.fr"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open.spotify.com/show/42wWpSd2qk9Lx9y7dy5bYI?si=67f355ad5a3c46a7&amp;nd=1" TargetMode="External"/><Relationship Id="rId3" Type="http://schemas.openxmlformats.org/officeDocument/2006/relationships/image" Target="../media/image138.png"/><Relationship Id="rId7" Type="http://schemas.openxmlformats.org/officeDocument/2006/relationships/image" Target="../media/image140.jpe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hyperlink" Target="https://un-peu-de-physique.fr/" TargetMode="External"/><Relationship Id="rId4" Type="http://schemas.openxmlformats.org/officeDocument/2006/relationships/hyperlink" Target="https://up.univ-nantes.f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gif"/><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42883" y="888822"/>
            <a:ext cx="8039794" cy="1110526"/>
          </a:xfrm>
          <a:solidFill>
            <a:schemeClr val="bg2"/>
          </a:solidFill>
          <a:ln>
            <a:solidFill>
              <a:srgbClr val="FF0000"/>
            </a:solidFill>
          </a:ln>
          <a:effectLst>
            <a:glow rad="101600">
              <a:schemeClr val="accent1">
                <a:satMod val="175000"/>
                <a:alpha val="40000"/>
              </a:schemeClr>
            </a:glow>
            <a:softEdge rad="12700"/>
          </a:effectLst>
        </p:spPr>
        <p:txBody>
          <a:bodyPr>
            <a:noAutofit/>
          </a:bodyPr>
          <a:lstStyle/>
          <a:p>
            <a:pPr algn="ct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r>
              <a:rPr lang="fr-FR" sz="2400" dirty="0">
                <a:latin typeface="+mn-lt"/>
              </a:rPr>
              <a:t>Un peu de Science pour comprendre le monde moderne </a:t>
            </a:r>
            <a:br>
              <a:rPr lang="fr-FR" sz="2400" dirty="0">
                <a:latin typeface="+mn-lt"/>
              </a:rPr>
            </a:br>
            <a:r>
              <a:rPr lang="fr-FR" sz="2400" dirty="0">
                <a:latin typeface="+mn-lt"/>
              </a:rPr>
              <a:t>L’énergie dans tous ses états</a:t>
            </a:r>
            <a:endParaRPr lang="en-GB" sz="900" dirty="0">
              <a:latin typeface="+mn-lt"/>
            </a:endParaRPr>
          </a:p>
        </p:txBody>
      </p:sp>
      <p:sp>
        <p:nvSpPr>
          <p:cNvPr id="5" name="Rectangle 4">
            <a:extLst>
              <a:ext uri="{FF2B5EF4-FFF2-40B4-BE49-F238E27FC236}">
                <a16:creationId xmlns:a16="http://schemas.microsoft.com/office/drawing/2014/main" id="{335E469A-CA11-49F7-A1C6-871C553C9DD1}"/>
              </a:ext>
            </a:extLst>
          </p:cNvPr>
          <p:cNvSpPr/>
          <p:nvPr/>
        </p:nvSpPr>
        <p:spPr>
          <a:xfrm>
            <a:off x="4071049" y="5834705"/>
            <a:ext cx="3736181" cy="323165"/>
          </a:xfrm>
          <a:prstGeom prst="rect">
            <a:avLst/>
          </a:prstGeom>
        </p:spPr>
        <p:txBody>
          <a:bodyPr wrap="square">
            <a:spAutoFit/>
          </a:bodyPr>
          <a:lstStyle/>
          <a:p>
            <a:pPr defTabSz="342900"/>
            <a:r>
              <a:rPr lang="fr-FR" sz="750" dirty="0">
                <a:solidFill>
                  <a:srgbClr val="FF0000"/>
                </a:solidFill>
                <a:latin typeface="Century Gothic" panose="020B0502020202020204"/>
              </a:rPr>
              <a:t>Cette œuvre est sous licence Creative Commons Attribution - Pas d’Utilisation Commerciale 4.0 International.</a:t>
            </a:r>
          </a:p>
        </p:txBody>
      </p:sp>
      <p:sp>
        <p:nvSpPr>
          <p:cNvPr id="4" name="Rectangle 3">
            <a:extLst>
              <a:ext uri="{FF2B5EF4-FFF2-40B4-BE49-F238E27FC236}">
                <a16:creationId xmlns:a16="http://schemas.microsoft.com/office/drawing/2014/main" id="{8F483092-4450-42C2-A2A7-F63B72841F6A}"/>
              </a:ext>
            </a:extLst>
          </p:cNvPr>
          <p:cNvSpPr/>
          <p:nvPr/>
        </p:nvSpPr>
        <p:spPr>
          <a:xfrm>
            <a:off x="2742883" y="2291991"/>
            <a:ext cx="1847850" cy="323165"/>
          </a:xfrm>
          <a:prstGeom prst="rect">
            <a:avLst/>
          </a:prstGeom>
        </p:spPr>
        <p:txBody>
          <a:bodyPr wrap="square">
            <a:spAutoFit/>
          </a:bodyPr>
          <a:lstStyle/>
          <a:p>
            <a:pPr defTabSz="685800"/>
            <a:r>
              <a:rPr lang="fr-FR" sz="1500" dirty="0">
                <a:solidFill>
                  <a:prstClr val="black"/>
                </a:solidFill>
                <a:latin typeface="Century Gothic" panose="020B0502020202020204"/>
                <a:hlinkClick r:id="rId2"/>
              </a:rPr>
              <a:t>Bernard Remaud</a:t>
            </a:r>
            <a:r>
              <a:rPr lang="fr-FR" sz="1500" dirty="0">
                <a:solidFill>
                  <a:prstClr val="black"/>
                </a:solidFill>
                <a:latin typeface="Century Gothic" panose="020B0502020202020204"/>
              </a:rPr>
              <a:t>                                                 </a:t>
            </a:r>
          </a:p>
        </p:txBody>
      </p:sp>
      <p:sp>
        <p:nvSpPr>
          <p:cNvPr id="7" name="Sous-titre 2">
            <a:extLst>
              <a:ext uri="{FF2B5EF4-FFF2-40B4-BE49-F238E27FC236}">
                <a16:creationId xmlns:a16="http://schemas.microsoft.com/office/drawing/2014/main" id="{7DA348C4-78EE-411D-A357-FC56EF4DCFB7}"/>
              </a:ext>
            </a:extLst>
          </p:cNvPr>
          <p:cNvSpPr txBox="1">
            <a:spLocks/>
          </p:cNvSpPr>
          <p:nvPr/>
        </p:nvSpPr>
        <p:spPr>
          <a:xfrm>
            <a:off x="2742883" y="3910149"/>
            <a:ext cx="4502648" cy="1420445"/>
          </a:xfrm>
          <a:prstGeom prst="rect">
            <a:avLst/>
          </a:prstGeom>
          <a:ln>
            <a:solidFill>
              <a:srgbClr val="C00000"/>
            </a:solidFill>
          </a:ln>
        </p:spPr>
        <p:txBody>
          <a:bodyPr vert="horz" lIns="91440" tIns="45720" rIns="91440" bIns="45720" rtlCol="0" anchor="t">
            <a:normAutofit fontScale="775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fr-FR" sz="1900" dirty="0">
                <a:solidFill>
                  <a:srgbClr val="FF0000"/>
                </a:solidFill>
              </a:rPr>
              <a:t>L’énergie dans tous ses états</a:t>
            </a:r>
          </a:p>
          <a:p>
            <a:endParaRPr lang="fr-FR" sz="2000" dirty="0">
              <a:solidFill>
                <a:srgbClr val="002060"/>
              </a:solidFill>
            </a:endParaRPr>
          </a:p>
          <a:p>
            <a:r>
              <a:rPr lang="fr-FR" sz="2000" dirty="0">
                <a:solidFill>
                  <a:srgbClr val="002060"/>
                </a:solidFill>
              </a:rPr>
              <a:t>Les formes d’énergie à notre échelle et leurs transformations</a:t>
            </a:r>
            <a:endParaRPr lang="fr-FR" sz="1900" dirty="0">
              <a:solidFill>
                <a:srgbClr val="FF0000"/>
              </a:solidFill>
            </a:endParaRPr>
          </a:p>
          <a:p>
            <a:r>
              <a:rPr lang="fr-FR" sz="1600" dirty="0">
                <a:solidFill>
                  <a:schemeClr val="tx1"/>
                </a:solidFill>
              </a:rPr>
              <a:t>2026</a:t>
            </a:r>
          </a:p>
        </p:txBody>
      </p:sp>
      <p:sp>
        <p:nvSpPr>
          <p:cNvPr id="10" name="Rectangle 9">
            <a:extLst>
              <a:ext uri="{FF2B5EF4-FFF2-40B4-BE49-F238E27FC236}">
                <a16:creationId xmlns:a16="http://schemas.microsoft.com/office/drawing/2014/main" id="{AB92BC63-9DEE-45F6-B994-3EBE082F169E}"/>
              </a:ext>
            </a:extLst>
          </p:cNvPr>
          <p:cNvSpPr/>
          <p:nvPr/>
        </p:nvSpPr>
        <p:spPr>
          <a:xfrm>
            <a:off x="2742883" y="3085908"/>
            <a:ext cx="2802370" cy="461665"/>
          </a:xfrm>
          <a:prstGeom prst="rect">
            <a:avLst/>
          </a:prstGeom>
        </p:spPr>
        <p:txBody>
          <a:bodyPr wrap="none">
            <a:spAutoFit/>
          </a:bodyPr>
          <a:lstStyle/>
          <a:p>
            <a:pPr defTabSz="685800"/>
            <a:r>
              <a:rPr lang="fr-FR" sz="1200" dirty="0">
                <a:solidFill>
                  <a:prstClr val="black"/>
                </a:solidFill>
                <a:latin typeface="Century Gothic" panose="020B0502020202020204"/>
                <a:hlinkClick r:id="rId3"/>
              </a:rPr>
              <a:t>bernard.remaud@univ-nantes.fr</a:t>
            </a:r>
            <a:endParaRPr lang="fr-FR" sz="1200" dirty="0">
              <a:solidFill>
                <a:prstClr val="black"/>
              </a:solidFill>
              <a:latin typeface="Century Gothic" panose="020B0502020202020204"/>
            </a:endParaRPr>
          </a:p>
          <a:p>
            <a:pPr defTabSz="685800"/>
            <a:r>
              <a:rPr lang="fr-FR" sz="1200" dirty="0">
                <a:solidFill>
                  <a:prstClr val="black"/>
                </a:solidFill>
                <a:hlinkClick r:id="rId4"/>
              </a:rPr>
              <a:t>https://www.un-peu-de-physique.fr</a:t>
            </a:r>
            <a:endParaRPr lang="fr-FR" sz="1200" dirty="0">
              <a:solidFill>
                <a:prstClr val="black"/>
              </a:solidFill>
            </a:endParaRPr>
          </a:p>
        </p:txBody>
      </p:sp>
      <p:pic>
        <p:nvPicPr>
          <p:cNvPr id="14" name="Image 13">
            <a:hlinkClick r:id="rId4"/>
            <a:extLst>
              <a:ext uri="{FF2B5EF4-FFF2-40B4-BE49-F238E27FC236}">
                <a16:creationId xmlns:a16="http://schemas.microsoft.com/office/drawing/2014/main" id="{219162BA-5CCD-4E55-BF1F-246552E60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1116" y="2186910"/>
            <a:ext cx="1330414" cy="1046840"/>
          </a:xfrm>
          <a:prstGeom prst="rect">
            <a:avLst/>
          </a:prstGeom>
        </p:spPr>
      </p:pic>
      <p:grpSp>
        <p:nvGrpSpPr>
          <p:cNvPr id="18" name="Groupe 17">
            <a:extLst>
              <a:ext uri="{FF2B5EF4-FFF2-40B4-BE49-F238E27FC236}">
                <a16:creationId xmlns:a16="http://schemas.microsoft.com/office/drawing/2014/main" id="{A01A39BD-79CB-461F-B139-B96AD365B5E9}"/>
              </a:ext>
            </a:extLst>
          </p:cNvPr>
          <p:cNvGrpSpPr/>
          <p:nvPr/>
        </p:nvGrpSpPr>
        <p:grpSpPr>
          <a:xfrm>
            <a:off x="7437829" y="2186910"/>
            <a:ext cx="1407697" cy="1301185"/>
            <a:chOff x="7437829" y="2186910"/>
            <a:chExt cx="1407697" cy="1301185"/>
          </a:xfrm>
        </p:grpSpPr>
        <p:pic>
          <p:nvPicPr>
            <p:cNvPr id="8" name="Image 7">
              <a:hlinkClick r:id="rId6"/>
              <a:extLst>
                <a:ext uri="{FF2B5EF4-FFF2-40B4-BE49-F238E27FC236}">
                  <a16:creationId xmlns:a16="http://schemas.microsoft.com/office/drawing/2014/main" id="{8BD5DFFB-0CB7-40FA-959B-A118266F53EF}"/>
                </a:ext>
              </a:extLst>
            </p:cNvPr>
            <p:cNvPicPr>
              <a:picLocks noChangeAspect="1"/>
            </p:cNvPicPr>
            <p:nvPr/>
          </p:nvPicPr>
          <p:blipFill>
            <a:blip r:embed="rId7"/>
            <a:stretch>
              <a:fillRect/>
            </a:stretch>
          </p:blipFill>
          <p:spPr>
            <a:xfrm>
              <a:off x="7601269" y="2186910"/>
              <a:ext cx="1055694" cy="1055694"/>
            </a:xfrm>
            <a:prstGeom prst="rect">
              <a:avLst/>
            </a:prstGeom>
          </p:spPr>
        </p:pic>
        <p:sp>
          <p:nvSpPr>
            <p:cNvPr id="15" name="ZoneTexte 14">
              <a:extLst>
                <a:ext uri="{FF2B5EF4-FFF2-40B4-BE49-F238E27FC236}">
                  <a16:creationId xmlns:a16="http://schemas.microsoft.com/office/drawing/2014/main" id="{13E95F3A-F8AA-4D22-BF2A-916E33B2FD58}"/>
                </a:ext>
              </a:extLst>
            </p:cNvPr>
            <p:cNvSpPr txBox="1"/>
            <p:nvPr/>
          </p:nvSpPr>
          <p:spPr>
            <a:xfrm>
              <a:off x="7437829" y="3241874"/>
              <a:ext cx="1407697" cy="246221"/>
            </a:xfrm>
            <a:prstGeom prst="rect">
              <a:avLst/>
            </a:prstGeom>
            <a:noFill/>
          </p:spPr>
          <p:txBody>
            <a:bodyPr wrap="square" rtlCol="0">
              <a:spAutoFit/>
            </a:bodyPr>
            <a:lstStyle/>
            <a:p>
              <a:r>
                <a:rPr lang="fr-FR" sz="1000" dirty="0">
                  <a:solidFill>
                    <a:srgbClr val="00B050"/>
                  </a:solidFill>
                </a:rPr>
                <a:t>La chaîne YouTube</a:t>
              </a:r>
            </a:p>
          </p:txBody>
        </p:sp>
      </p:grpSp>
      <p:sp>
        <p:nvSpPr>
          <p:cNvPr id="17" name="ZoneTexte 16">
            <a:extLst>
              <a:ext uri="{FF2B5EF4-FFF2-40B4-BE49-F238E27FC236}">
                <a16:creationId xmlns:a16="http://schemas.microsoft.com/office/drawing/2014/main" id="{C1E986DC-7A0A-474A-9F2F-0167759A7847}"/>
              </a:ext>
            </a:extLst>
          </p:cNvPr>
          <p:cNvSpPr txBox="1"/>
          <p:nvPr/>
        </p:nvSpPr>
        <p:spPr>
          <a:xfrm>
            <a:off x="9407670" y="3219814"/>
            <a:ext cx="705051" cy="246221"/>
          </a:xfrm>
          <a:prstGeom prst="rect">
            <a:avLst/>
          </a:prstGeom>
          <a:noFill/>
        </p:spPr>
        <p:txBody>
          <a:bodyPr wrap="square" rtlCol="0">
            <a:spAutoFit/>
          </a:bodyPr>
          <a:lstStyle/>
          <a:p>
            <a:r>
              <a:rPr lang="fr-FR" sz="1000" dirty="0">
                <a:solidFill>
                  <a:srgbClr val="0070C0"/>
                </a:solidFill>
              </a:rPr>
              <a:t>Le blog</a:t>
            </a:r>
          </a:p>
        </p:txBody>
      </p:sp>
      <p:sp>
        <p:nvSpPr>
          <p:cNvPr id="3" name="Espace réservé de la date 2">
            <a:extLst>
              <a:ext uri="{FF2B5EF4-FFF2-40B4-BE49-F238E27FC236}">
                <a16:creationId xmlns:a16="http://schemas.microsoft.com/office/drawing/2014/main" id="{FC5F81C4-A2A5-564F-C50F-80A0BB606D18}"/>
              </a:ext>
            </a:extLst>
          </p:cNvPr>
          <p:cNvSpPr>
            <a:spLocks noGrp="1"/>
          </p:cNvSpPr>
          <p:nvPr>
            <p:ph type="dt" sz="half" idx="10"/>
          </p:nvPr>
        </p:nvSpPr>
        <p:spPr/>
        <p:txBody>
          <a:bodyPr/>
          <a:lstStyle/>
          <a:p>
            <a:r>
              <a:rPr lang="fr-FR"/>
              <a:t>2025-2026</a:t>
            </a:r>
            <a:endParaRPr lang="en-GB" dirty="0"/>
          </a:p>
        </p:txBody>
      </p:sp>
      <p:sp>
        <p:nvSpPr>
          <p:cNvPr id="6" name="Espace réservé du pied de page 5">
            <a:extLst>
              <a:ext uri="{FF2B5EF4-FFF2-40B4-BE49-F238E27FC236}">
                <a16:creationId xmlns:a16="http://schemas.microsoft.com/office/drawing/2014/main" id="{C4EB97D9-6669-1B52-5260-A73F8B27ECCF}"/>
              </a:ext>
            </a:extLst>
          </p:cNvPr>
          <p:cNvSpPr>
            <a:spLocks noGrp="1"/>
          </p:cNvSpPr>
          <p:nvPr>
            <p:ph type="ftr" sz="quarter" idx="11"/>
          </p:nvPr>
        </p:nvSpPr>
        <p:spPr/>
        <p:txBody>
          <a:bodyPr/>
          <a:lstStyle/>
          <a:p>
            <a:r>
              <a:rPr lang="fr-FR"/>
              <a:t>Un peu de Physique pour comprendre -  L'énergie dans tous ses états - 2024/25</a:t>
            </a:r>
            <a:endParaRPr lang="en-GB"/>
          </a:p>
        </p:txBody>
      </p:sp>
      <p:sp>
        <p:nvSpPr>
          <p:cNvPr id="9" name="Espace réservé du numéro de diapositive 8">
            <a:extLst>
              <a:ext uri="{FF2B5EF4-FFF2-40B4-BE49-F238E27FC236}">
                <a16:creationId xmlns:a16="http://schemas.microsoft.com/office/drawing/2014/main" id="{1D1030F7-1CB8-3DE6-229F-38F38FC1CC64}"/>
              </a:ext>
            </a:extLst>
          </p:cNvPr>
          <p:cNvSpPr>
            <a:spLocks noGrp="1"/>
          </p:cNvSpPr>
          <p:nvPr>
            <p:ph type="sldNum" sz="quarter" idx="12"/>
          </p:nvPr>
        </p:nvSpPr>
        <p:spPr/>
        <p:txBody>
          <a:bodyPr/>
          <a:lstStyle/>
          <a:p>
            <a:fld id="{28CF56FF-A9C7-48CE-B5A8-E2EC5C60375F}" type="slidenum">
              <a:rPr lang="en-GB" smtClean="0"/>
              <a:t>1</a:t>
            </a:fld>
            <a:endParaRPr lang="en-GB"/>
          </a:p>
        </p:txBody>
      </p:sp>
    </p:spTree>
    <p:extLst>
      <p:ext uri="{BB962C8B-B14F-4D97-AF65-F5344CB8AC3E}">
        <p14:creationId xmlns:p14="http://schemas.microsoft.com/office/powerpoint/2010/main" val="204456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10</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147759"/>
            <a:ext cx="8839200" cy="338554"/>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600" dirty="0">
                <a:solidFill>
                  <a:srgbClr val="002060"/>
                </a:solidFill>
              </a:rPr>
              <a:t>On classe en 6 catégories les formes d’énergie à notre échelle</a:t>
            </a:r>
          </a:p>
        </p:txBody>
      </p:sp>
    </p:spTree>
    <p:extLst>
      <p:ext uri="{BB962C8B-B14F-4D97-AF65-F5344CB8AC3E}">
        <p14:creationId xmlns:p14="http://schemas.microsoft.com/office/powerpoint/2010/main" val="3710234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047D10F-D3C7-FB51-2092-C60284FCA01B}"/>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56185FCD-1229-182F-B349-4E04222AFC14}"/>
              </a:ext>
            </a:extLst>
          </p:cNvPr>
          <p:cNvSpPr>
            <a:spLocks noGrp="1"/>
          </p:cNvSpPr>
          <p:nvPr>
            <p:ph type="sldNum" sz="quarter" idx="12"/>
          </p:nvPr>
        </p:nvSpPr>
        <p:spPr/>
        <p:txBody>
          <a:bodyPr/>
          <a:lstStyle/>
          <a:p>
            <a:fld id="{28CF56FF-A9C7-48CE-B5A8-E2EC5C60375F}" type="slidenum">
              <a:rPr lang="en-GB" smtClean="0"/>
              <a:t>11</a:t>
            </a:fld>
            <a:endParaRPr lang="en-GB"/>
          </a:p>
        </p:txBody>
      </p:sp>
      <p:grpSp>
        <p:nvGrpSpPr>
          <p:cNvPr id="6" name="Groupe 5">
            <a:extLst>
              <a:ext uri="{FF2B5EF4-FFF2-40B4-BE49-F238E27FC236}">
                <a16:creationId xmlns:a16="http://schemas.microsoft.com/office/drawing/2014/main" id="{18897652-3537-E6E0-D87E-96C646979A82}"/>
              </a:ext>
            </a:extLst>
          </p:cNvPr>
          <p:cNvGrpSpPr/>
          <p:nvPr/>
        </p:nvGrpSpPr>
        <p:grpSpPr>
          <a:xfrm>
            <a:off x="4223114" y="1576250"/>
            <a:ext cx="5637182" cy="3845379"/>
            <a:chOff x="3688829" y="1619250"/>
            <a:chExt cx="5117741" cy="3619501"/>
          </a:xfrm>
        </p:grpSpPr>
        <p:pic>
          <p:nvPicPr>
            <p:cNvPr id="4" name="Image 3">
              <a:extLst>
                <a:ext uri="{FF2B5EF4-FFF2-40B4-BE49-F238E27FC236}">
                  <a16:creationId xmlns:a16="http://schemas.microsoft.com/office/drawing/2014/main" id="{18341B12-4B92-109A-3239-E40C17266C68}"/>
                </a:ext>
              </a:extLst>
            </p:cNvPr>
            <p:cNvPicPr>
              <a:picLocks noChangeAspect="1"/>
            </p:cNvPicPr>
            <p:nvPr/>
          </p:nvPicPr>
          <p:blipFill>
            <a:blip r:embed="rId2"/>
            <a:stretch>
              <a:fillRect/>
            </a:stretch>
          </p:blipFill>
          <p:spPr>
            <a:xfrm>
              <a:off x="3688829" y="1619250"/>
              <a:ext cx="4829181" cy="3619501"/>
            </a:xfrm>
            <a:prstGeom prst="rect">
              <a:avLst/>
            </a:prstGeom>
          </p:spPr>
        </p:pic>
        <p:sp>
          <p:nvSpPr>
            <p:cNvPr id="5" name="ZoneTexte 4">
              <a:extLst>
                <a:ext uri="{FF2B5EF4-FFF2-40B4-BE49-F238E27FC236}">
                  <a16:creationId xmlns:a16="http://schemas.microsoft.com/office/drawing/2014/main" id="{57F057E2-2428-F73C-7C4C-2C4CFDD79FA8}"/>
                </a:ext>
              </a:extLst>
            </p:cNvPr>
            <p:cNvSpPr txBox="1"/>
            <p:nvPr/>
          </p:nvSpPr>
          <p:spPr>
            <a:xfrm rot="5400000">
              <a:off x="8090472" y="3914266"/>
              <a:ext cx="1201364" cy="230832"/>
            </a:xfrm>
            <a:prstGeom prst="rect">
              <a:avLst/>
            </a:prstGeom>
            <a:noFill/>
          </p:spPr>
          <p:txBody>
            <a:bodyPr wrap="square" rtlCol="0">
              <a:spAutoFit/>
            </a:bodyPr>
            <a:lstStyle/>
            <a:p>
              <a:r>
                <a:rPr lang="fr-FR" sz="900" dirty="0">
                  <a:hlinkClick r:id="rId3"/>
                </a:rPr>
                <a:t>Source </a:t>
              </a:r>
              <a:r>
                <a:rPr lang="fr-FR" sz="900" dirty="0" err="1">
                  <a:hlinkClick r:id="rId3"/>
                </a:rPr>
                <a:t>Slideshare</a:t>
              </a:r>
              <a:endParaRPr lang="fr-FR" sz="900" dirty="0"/>
            </a:p>
          </p:txBody>
        </p:sp>
      </p:grpSp>
      <p:sp>
        <p:nvSpPr>
          <p:cNvPr id="7" name="ZoneTexte 6">
            <a:extLst>
              <a:ext uri="{FF2B5EF4-FFF2-40B4-BE49-F238E27FC236}">
                <a16:creationId xmlns:a16="http://schemas.microsoft.com/office/drawing/2014/main" id="{6ADF3217-5971-690E-2B01-68FDDE7C7947}"/>
              </a:ext>
            </a:extLst>
          </p:cNvPr>
          <p:cNvSpPr txBox="1"/>
          <p:nvPr/>
        </p:nvSpPr>
        <p:spPr>
          <a:xfrm>
            <a:off x="6801393" y="357065"/>
            <a:ext cx="4641669" cy="369332"/>
          </a:xfrm>
          <a:prstGeom prst="rect">
            <a:avLst/>
          </a:prstGeom>
          <a:noFill/>
        </p:spPr>
        <p:txBody>
          <a:bodyPr wrap="square" rtlCol="0">
            <a:spAutoFit/>
          </a:bodyPr>
          <a:lstStyle/>
          <a:p>
            <a:r>
              <a:rPr lang="fr-FR" dirty="0">
                <a:solidFill>
                  <a:srgbClr val="FF0000"/>
                </a:solidFill>
              </a:rPr>
              <a:t>De l’énergie primaire à l’énergie utile</a:t>
            </a:r>
          </a:p>
        </p:txBody>
      </p:sp>
    </p:spTree>
    <p:extLst>
      <p:ext uri="{BB962C8B-B14F-4D97-AF65-F5344CB8AC3E}">
        <p14:creationId xmlns:p14="http://schemas.microsoft.com/office/powerpoint/2010/main" val="2072912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B2EB6E5-27B4-3671-09E2-911337CF71FF}"/>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DF27E0C0-6B7A-68F6-CD38-D7D197907EFA}"/>
              </a:ext>
            </a:extLst>
          </p:cNvPr>
          <p:cNvSpPr>
            <a:spLocks noGrp="1"/>
          </p:cNvSpPr>
          <p:nvPr>
            <p:ph type="sldNum" sz="quarter" idx="12"/>
          </p:nvPr>
        </p:nvSpPr>
        <p:spPr/>
        <p:txBody>
          <a:bodyPr/>
          <a:lstStyle/>
          <a:p>
            <a:fld id="{28CF56FF-A9C7-48CE-B5A8-E2EC5C60375F}" type="slidenum">
              <a:rPr lang="en-GB" smtClean="0"/>
              <a:t>12</a:t>
            </a:fld>
            <a:endParaRPr lang="en-GB"/>
          </a:p>
        </p:txBody>
      </p:sp>
      <p:sp>
        <p:nvSpPr>
          <p:cNvPr id="4" name="ZoneTexte 3">
            <a:extLst>
              <a:ext uri="{FF2B5EF4-FFF2-40B4-BE49-F238E27FC236}">
                <a16:creationId xmlns:a16="http://schemas.microsoft.com/office/drawing/2014/main" id="{C7C74DF5-D334-C7A2-4287-E167E0F40913}"/>
              </a:ext>
            </a:extLst>
          </p:cNvPr>
          <p:cNvSpPr txBox="1"/>
          <p:nvPr/>
        </p:nvSpPr>
        <p:spPr>
          <a:xfrm>
            <a:off x="7097486" y="470263"/>
            <a:ext cx="4328160" cy="369332"/>
          </a:xfrm>
          <a:prstGeom prst="rect">
            <a:avLst/>
          </a:prstGeom>
          <a:noFill/>
        </p:spPr>
        <p:txBody>
          <a:bodyPr wrap="square" rtlCol="0">
            <a:spAutoFit/>
          </a:bodyPr>
          <a:lstStyle/>
          <a:p>
            <a:r>
              <a:rPr lang="fr-FR" dirty="0">
                <a:solidFill>
                  <a:srgbClr val="FF0000"/>
                </a:solidFill>
              </a:rPr>
              <a:t>Énergies primaires et secondaires</a:t>
            </a:r>
          </a:p>
        </p:txBody>
      </p:sp>
      <p:sp>
        <p:nvSpPr>
          <p:cNvPr id="5" name="ZoneTexte 4">
            <a:extLst>
              <a:ext uri="{FF2B5EF4-FFF2-40B4-BE49-F238E27FC236}">
                <a16:creationId xmlns:a16="http://schemas.microsoft.com/office/drawing/2014/main" id="{1CB9F1CC-3983-54C0-5E80-8D96D50B4705}"/>
              </a:ext>
            </a:extLst>
          </p:cNvPr>
          <p:cNvSpPr txBox="1"/>
          <p:nvPr/>
        </p:nvSpPr>
        <p:spPr>
          <a:xfrm>
            <a:off x="2002973" y="1077190"/>
            <a:ext cx="6670766" cy="2954655"/>
          </a:xfrm>
          <a:prstGeom prst="rect">
            <a:avLst/>
          </a:prstGeom>
          <a:noFill/>
          <a:ln>
            <a:solidFill>
              <a:srgbClr val="C00000"/>
            </a:solidFill>
          </a:ln>
        </p:spPr>
        <p:txBody>
          <a:bodyPr wrap="square" rtlCol="0">
            <a:spAutoFit/>
          </a:bodyPr>
          <a:lstStyle/>
          <a:p>
            <a:r>
              <a:rPr lang="fr-FR" dirty="0">
                <a:solidFill>
                  <a:srgbClr val="FF0000"/>
                </a:solidFill>
              </a:rPr>
              <a:t>Sources d’énergies primaires</a:t>
            </a:r>
          </a:p>
          <a:p>
            <a:pPr fontAlgn="base"/>
            <a:r>
              <a:rPr lang="fr-FR" sz="1400" b="0" i="0" dirty="0">
                <a:effectLst/>
              </a:rPr>
              <a:t>Énergies disponibles à partir des ressources de la nature (avant stockage ou transformation :</a:t>
            </a:r>
          </a:p>
          <a:p>
            <a:pPr marL="285750" indent="-285750" fontAlgn="base">
              <a:buFont typeface="Arial" panose="020B0604020202020204" pitchFamily="34" charset="0"/>
              <a:buChar char="•"/>
            </a:pPr>
            <a:r>
              <a:rPr lang="fr-FR" sz="1400" dirty="0">
                <a:solidFill>
                  <a:srgbClr val="0070C0"/>
                </a:solidFill>
              </a:rPr>
              <a:t>Les ressources en stock </a:t>
            </a:r>
            <a:r>
              <a:rPr lang="fr-FR" sz="1400" dirty="0"/>
              <a:t>:</a:t>
            </a:r>
          </a:p>
          <a:p>
            <a:pPr marL="742950" lvl="1" indent="-285750" fontAlgn="base">
              <a:buFont typeface="Arial" panose="020B0604020202020204" pitchFamily="34" charset="0"/>
              <a:buChar char="•"/>
            </a:pPr>
            <a:r>
              <a:rPr lang="fr-FR" sz="1400" b="0" i="0" dirty="0">
                <a:effectLst/>
              </a:rPr>
              <a:t>Charbon (et ses variantes tourbe, lignite et houille) </a:t>
            </a:r>
          </a:p>
          <a:p>
            <a:pPr marL="742950" lvl="1" indent="-285750" fontAlgn="base">
              <a:buFont typeface="Arial" panose="020B0604020202020204" pitchFamily="34" charset="0"/>
              <a:buChar char="•"/>
            </a:pPr>
            <a:r>
              <a:rPr lang="fr-FR" sz="1400" dirty="0"/>
              <a:t>Pétrole</a:t>
            </a:r>
          </a:p>
          <a:p>
            <a:pPr marL="742950" lvl="1" indent="-285750" fontAlgn="base">
              <a:buFont typeface="Arial" panose="020B0604020202020204" pitchFamily="34" charset="0"/>
              <a:buChar char="•"/>
            </a:pPr>
            <a:r>
              <a:rPr lang="fr-FR" sz="1400" b="0" i="0" dirty="0">
                <a:effectLst/>
              </a:rPr>
              <a:t>Gaz</a:t>
            </a:r>
          </a:p>
          <a:p>
            <a:pPr marL="742950" lvl="1" indent="-285750" fontAlgn="base">
              <a:buFont typeface="Arial" panose="020B0604020202020204" pitchFamily="34" charset="0"/>
              <a:buChar char="•"/>
            </a:pPr>
            <a:r>
              <a:rPr lang="fr-FR" sz="1400" dirty="0"/>
              <a:t>Minerai brut d’Uranium</a:t>
            </a:r>
          </a:p>
          <a:p>
            <a:pPr marL="285750" indent="-285750" fontAlgn="base">
              <a:buFont typeface="Arial" panose="020B0604020202020204" pitchFamily="34" charset="0"/>
              <a:buChar char="•"/>
            </a:pPr>
            <a:r>
              <a:rPr lang="fr-FR" sz="1400" b="0" i="0" dirty="0">
                <a:solidFill>
                  <a:srgbClr val="00B050"/>
                </a:solidFill>
                <a:effectLst/>
              </a:rPr>
              <a:t>Les ressources en flux </a:t>
            </a:r>
            <a:r>
              <a:rPr lang="fr-FR" sz="1400" b="0" i="1" dirty="0">
                <a:effectLst/>
              </a:rPr>
              <a:t>(dites renouvelables)</a:t>
            </a:r>
          </a:p>
          <a:p>
            <a:pPr marL="742950" lvl="1" indent="-285750" fontAlgn="base">
              <a:buFont typeface="Arial" panose="020B0604020202020204" pitchFamily="34" charset="0"/>
              <a:buChar char="•"/>
            </a:pPr>
            <a:r>
              <a:rPr lang="fr-FR" sz="1400" b="0" i="0" dirty="0">
                <a:effectLst/>
              </a:rPr>
              <a:t>Rayonnement solaire		</a:t>
            </a:r>
            <a:r>
              <a:rPr lang="fr-FR" sz="1400" b="0" i="0" dirty="0">
                <a:solidFill>
                  <a:srgbClr val="00B050"/>
                </a:solidFill>
                <a:effectLst/>
              </a:rPr>
              <a:t>Radiative</a:t>
            </a:r>
          </a:p>
          <a:p>
            <a:pPr marL="742950" lvl="1" indent="-285750" fontAlgn="base">
              <a:buFont typeface="Arial" panose="020B0604020202020204" pitchFamily="34" charset="0"/>
              <a:buChar char="•"/>
            </a:pPr>
            <a:r>
              <a:rPr lang="fr-FR" sz="1400" dirty="0"/>
              <a:t>Bois et biomasse		</a:t>
            </a:r>
            <a:r>
              <a:rPr lang="fr-FR" sz="1400" dirty="0">
                <a:solidFill>
                  <a:srgbClr val="0070C0"/>
                </a:solidFill>
              </a:rPr>
              <a:t>Chimique</a:t>
            </a:r>
          </a:p>
          <a:p>
            <a:pPr marL="742950" lvl="1" indent="-285750" fontAlgn="base">
              <a:buFont typeface="Arial" panose="020B0604020202020204" pitchFamily="34" charset="0"/>
              <a:buChar char="•"/>
            </a:pPr>
            <a:r>
              <a:rPr lang="fr-FR" sz="1400" dirty="0"/>
              <a:t>Cycle de l’eau		</a:t>
            </a:r>
            <a:r>
              <a:rPr lang="fr-FR" sz="1400" dirty="0">
                <a:solidFill>
                  <a:srgbClr val="00B050"/>
                </a:solidFill>
              </a:rPr>
              <a:t>Mécanique</a:t>
            </a:r>
            <a:endParaRPr lang="fr-FR" sz="1400" b="0" i="0" dirty="0">
              <a:solidFill>
                <a:srgbClr val="00B050"/>
              </a:solidFill>
              <a:effectLst/>
            </a:endParaRPr>
          </a:p>
          <a:p>
            <a:pPr marL="742950" lvl="1" indent="-285750" fontAlgn="base">
              <a:buFont typeface="Arial" panose="020B0604020202020204" pitchFamily="34" charset="0"/>
              <a:buChar char="•"/>
            </a:pPr>
            <a:r>
              <a:rPr lang="fr-FR" sz="1400" dirty="0"/>
              <a:t>Géothermie  		</a:t>
            </a:r>
            <a:r>
              <a:rPr lang="fr-FR" sz="1400" dirty="0">
                <a:solidFill>
                  <a:schemeClr val="accent1">
                    <a:lumMod val="75000"/>
                  </a:schemeClr>
                </a:solidFill>
              </a:rPr>
              <a:t>Calorifique</a:t>
            </a:r>
            <a:endParaRPr lang="fr-FR" sz="1400" b="0" i="0" dirty="0">
              <a:solidFill>
                <a:schemeClr val="accent1">
                  <a:lumMod val="75000"/>
                </a:schemeClr>
              </a:solidFill>
              <a:effectLst/>
            </a:endParaRPr>
          </a:p>
        </p:txBody>
      </p:sp>
      <p:sp>
        <p:nvSpPr>
          <p:cNvPr id="7" name="ZoneTexte 6">
            <a:extLst>
              <a:ext uri="{FF2B5EF4-FFF2-40B4-BE49-F238E27FC236}">
                <a16:creationId xmlns:a16="http://schemas.microsoft.com/office/drawing/2014/main" id="{B00B2736-6FB4-FE81-A614-B12B05AE030F}"/>
              </a:ext>
            </a:extLst>
          </p:cNvPr>
          <p:cNvSpPr txBox="1"/>
          <p:nvPr/>
        </p:nvSpPr>
        <p:spPr>
          <a:xfrm>
            <a:off x="2002973" y="4269440"/>
            <a:ext cx="6670766" cy="1231106"/>
          </a:xfrm>
          <a:prstGeom prst="rect">
            <a:avLst/>
          </a:prstGeom>
          <a:noFill/>
          <a:ln>
            <a:solidFill>
              <a:srgbClr val="FF0000"/>
            </a:solidFill>
          </a:ln>
        </p:spPr>
        <p:txBody>
          <a:bodyPr wrap="square" rtlCol="0">
            <a:spAutoFit/>
          </a:bodyPr>
          <a:lstStyle/>
          <a:p>
            <a:r>
              <a:rPr lang="fr-FR" dirty="0">
                <a:solidFill>
                  <a:srgbClr val="FF0000"/>
                </a:solidFill>
              </a:rPr>
              <a:t>Sources d’énergies secondaires</a:t>
            </a:r>
          </a:p>
          <a:p>
            <a:pPr fontAlgn="base"/>
            <a:r>
              <a:rPr lang="fr-FR" sz="1400" b="0" i="0" dirty="0">
                <a:solidFill>
                  <a:srgbClr val="343434"/>
                </a:solidFill>
                <a:effectLst/>
              </a:rPr>
              <a:t>Énergies primaires après transformation :</a:t>
            </a:r>
          </a:p>
          <a:p>
            <a:pPr marL="285750" indent="-285750" fontAlgn="base">
              <a:buFont typeface="Arial" panose="020B0604020202020204" pitchFamily="34" charset="0"/>
              <a:buChar char="•"/>
            </a:pPr>
            <a:r>
              <a:rPr lang="fr-FR" sz="1400" dirty="0">
                <a:solidFill>
                  <a:srgbClr val="FF0000"/>
                </a:solidFill>
              </a:rPr>
              <a:t>Électricité			</a:t>
            </a:r>
            <a:r>
              <a:rPr lang="fr-FR" sz="1400" dirty="0">
                <a:solidFill>
                  <a:srgbClr val="00B050"/>
                </a:solidFill>
              </a:rPr>
              <a:t>Électrique</a:t>
            </a:r>
            <a:r>
              <a:rPr lang="fr-FR" sz="1400" dirty="0">
                <a:solidFill>
                  <a:srgbClr val="FF0000"/>
                </a:solidFill>
              </a:rPr>
              <a:t>  </a:t>
            </a:r>
            <a:r>
              <a:rPr lang="fr-FR" sz="1400" dirty="0">
                <a:solidFill>
                  <a:srgbClr val="343434"/>
                </a:solidFill>
              </a:rPr>
              <a:t> </a:t>
            </a:r>
          </a:p>
          <a:p>
            <a:pPr marL="285750" indent="-285750" fontAlgn="base">
              <a:buFont typeface="Arial" panose="020B0604020202020204" pitchFamily="34" charset="0"/>
              <a:buChar char="•"/>
            </a:pPr>
            <a:r>
              <a:rPr lang="fr-FR" sz="1400" dirty="0">
                <a:solidFill>
                  <a:srgbClr val="343434"/>
                </a:solidFill>
              </a:rPr>
              <a:t>Hydrogène </a:t>
            </a:r>
            <a:r>
              <a:rPr lang="fr-FR" sz="1200" i="1" dirty="0">
                <a:solidFill>
                  <a:srgbClr val="343434"/>
                </a:solidFill>
              </a:rPr>
              <a:t>(peut-être </a:t>
            </a:r>
            <a:r>
              <a:rPr lang="fr-FR" sz="1200" i="1" dirty="0">
                <a:solidFill>
                  <a:srgbClr val="00B050"/>
                </a:solidFill>
              </a:rPr>
              <a:t>primaire</a:t>
            </a:r>
            <a:r>
              <a:rPr lang="fr-FR" sz="1200" i="1" dirty="0">
                <a:solidFill>
                  <a:srgbClr val="343434"/>
                </a:solidFill>
              </a:rPr>
              <a:t> un jour)</a:t>
            </a:r>
            <a:r>
              <a:rPr lang="fr-FR" sz="1400" dirty="0">
                <a:solidFill>
                  <a:srgbClr val="343434"/>
                </a:solidFill>
              </a:rPr>
              <a:t>	</a:t>
            </a:r>
            <a:r>
              <a:rPr lang="fr-FR" sz="1400" dirty="0">
                <a:solidFill>
                  <a:srgbClr val="0070C0"/>
                </a:solidFill>
              </a:rPr>
              <a:t>Chimique</a:t>
            </a:r>
            <a:endParaRPr lang="fr-FR" sz="1400" dirty="0">
              <a:solidFill>
                <a:srgbClr val="343434"/>
              </a:solidFill>
            </a:endParaRPr>
          </a:p>
          <a:p>
            <a:pPr marL="285750" indent="-285750" fontAlgn="base">
              <a:buFont typeface="Arial" panose="020B0604020202020204" pitchFamily="34" charset="0"/>
              <a:buChar char="•"/>
            </a:pPr>
            <a:r>
              <a:rPr lang="fr-FR" sz="1400" dirty="0">
                <a:solidFill>
                  <a:srgbClr val="343434"/>
                </a:solidFill>
              </a:rPr>
              <a:t>…</a:t>
            </a:r>
            <a:endParaRPr lang="fr-FR" sz="1400" dirty="0">
              <a:solidFill>
                <a:srgbClr val="0070C0"/>
              </a:solidFill>
            </a:endParaRPr>
          </a:p>
        </p:txBody>
      </p:sp>
      <p:sp>
        <p:nvSpPr>
          <p:cNvPr id="8" name="Accolade fermante 7">
            <a:extLst>
              <a:ext uri="{FF2B5EF4-FFF2-40B4-BE49-F238E27FC236}">
                <a16:creationId xmlns:a16="http://schemas.microsoft.com/office/drawing/2014/main" id="{D3B83A19-3A04-DFF6-501E-5D2D7C471216}"/>
              </a:ext>
            </a:extLst>
          </p:cNvPr>
          <p:cNvSpPr/>
          <p:nvPr/>
        </p:nvSpPr>
        <p:spPr>
          <a:xfrm>
            <a:off x="7350034" y="2020389"/>
            <a:ext cx="165463" cy="653142"/>
          </a:xfrm>
          <a:prstGeom prst="righ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70C0"/>
              </a:solidFill>
            </a:endParaRPr>
          </a:p>
        </p:txBody>
      </p:sp>
      <p:sp>
        <p:nvSpPr>
          <p:cNvPr id="9" name="Accolade fermante 8">
            <a:extLst>
              <a:ext uri="{FF2B5EF4-FFF2-40B4-BE49-F238E27FC236}">
                <a16:creationId xmlns:a16="http://schemas.microsoft.com/office/drawing/2014/main" id="{9B154A03-28C6-EE14-CB19-A686D620DDFA}"/>
              </a:ext>
            </a:extLst>
          </p:cNvPr>
          <p:cNvSpPr/>
          <p:nvPr/>
        </p:nvSpPr>
        <p:spPr>
          <a:xfrm>
            <a:off x="7350034" y="2718431"/>
            <a:ext cx="165463" cy="242084"/>
          </a:xfrm>
          <a:prstGeom prst="righ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70C0"/>
              </a:solidFill>
            </a:endParaRPr>
          </a:p>
        </p:txBody>
      </p:sp>
      <p:sp>
        <p:nvSpPr>
          <p:cNvPr id="11" name="ZoneTexte 10">
            <a:extLst>
              <a:ext uri="{FF2B5EF4-FFF2-40B4-BE49-F238E27FC236}">
                <a16:creationId xmlns:a16="http://schemas.microsoft.com/office/drawing/2014/main" id="{E0F0BD7A-5C4E-0E4F-60EF-1C1CCF3252D4}"/>
              </a:ext>
            </a:extLst>
          </p:cNvPr>
          <p:cNvSpPr txBox="1"/>
          <p:nvPr/>
        </p:nvSpPr>
        <p:spPr>
          <a:xfrm>
            <a:off x="7611294" y="2208460"/>
            <a:ext cx="1062445" cy="276999"/>
          </a:xfrm>
          <a:prstGeom prst="rect">
            <a:avLst/>
          </a:prstGeom>
          <a:noFill/>
        </p:spPr>
        <p:txBody>
          <a:bodyPr wrap="square" rtlCol="0">
            <a:spAutoFit/>
          </a:bodyPr>
          <a:lstStyle/>
          <a:p>
            <a:r>
              <a:rPr lang="fr-FR" sz="1200" dirty="0">
                <a:solidFill>
                  <a:srgbClr val="0070C0"/>
                </a:solidFill>
              </a:rPr>
              <a:t>Chimique</a:t>
            </a:r>
          </a:p>
        </p:txBody>
      </p:sp>
      <p:sp>
        <p:nvSpPr>
          <p:cNvPr id="12" name="ZoneTexte 11">
            <a:extLst>
              <a:ext uri="{FF2B5EF4-FFF2-40B4-BE49-F238E27FC236}">
                <a16:creationId xmlns:a16="http://schemas.microsoft.com/office/drawing/2014/main" id="{6A597E23-6C01-05CE-1C82-1A82D574AD58}"/>
              </a:ext>
            </a:extLst>
          </p:cNvPr>
          <p:cNvSpPr txBox="1"/>
          <p:nvPr/>
        </p:nvSpPr>
        <p:spPr>
          <a:xfrm>
            <a:off x="7611294" y="2700973"/>
            <a:ext cx="1062445" cy="276999"/>
          </a:xfrm>
          <a:prstGeom prst="rect">
            <a:avLst/>
          </a:prstGeom>
          <a:noFill/>
        </p:spPr>
        <p:txBody>
          <a:bodyPr wrap="square" rtlCol="0">
            <a:spAutoFit/>
          </a:bodyPr>
          <a:lstStyle/>
          <a:p>
            <a:r>
              <a:rPr lang="fr-FR" sz="1200" dirty="0">
                <a:solidFill>
                  <a:srgbClr val="0070C0"/>
                </a:solidFill>
              </a:rPr>
              <a:t>Nucléaire</a:t>
            </a:r>
          </a:p>
        </p:txBody>
      </p:sp>
      <p:pic>
        <p:nvPicPr>
          <p:cNvPr id="10" name="Image 9">
            <a:extLst>
              <a:ext uri="{FF2B5EF4-FFF2-40B4-BE49-F238E27FC236}">
                <a16:creationId xmlns:a16="http://schemas.microsoft.com/office/drawing/2014/main" id="{B07B2362-1C39-8700-DCDF-54831CDA1048}"/>
              </a:ext>
            </a:extLst>
          </p:cNvPr>
          <p:cNvPicPr>
            <a:picLocks noChangeAspect="1"/>
          </p:cNvPicPr>
          <p:nvPr/>
        </p:nvPicPr>
        <p:blipFill>
          <a:blip r:embed="rId2"/>
          <a:srcRect l="22031" t="12242" r="35045" b="12525"/>
          <a:stretch/>
        </p:blipFill>
        <p:spPr>
          <a:xfrm>
            <a:off x="8829467" y="3505765"/>
            <a:ext cx="2273961" cy="2241892"/>
          </a:xfrm>
          <a:prstGeom prst="rect">
            <a:avLst/>
          </a:prstGeom>
        </p:spPr>
      </p:pic>
    </p:spTree>
    <p:extLst>
      <p:ext uri="{BB962C8B-B14F-4D97-AF65-F5344CB8AC3E}">
        <p14:creationId xmlns:p14="http://schemas.microsoft.com/office/powerpoint/2010/main" val="202381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0363333-4CB0-DE8E-B887-5152BF4EDD7D}"/>
              </a:ext>
            </a:extLst>
          </p:cNvPr>
          <p:cNvSpPr>
            <a:spLocks noGrp="1"/>
          </p:cNvSpPr>
          <p:nvPr>
            <p:ph type="ftr" sz="quarter" idx="11"/>
          </p:nvPr>
        </p:nvSpPr>
        <p:spPr/>
        <p:txBody>
          <a:bodyPr/>
          <a:lstStyle/>
          <a:p>
            <a:r>
              <a:rPr lang="fr-FR" dirty="0"/>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631CBE32-7564-B117-B11E-971F4396D483}"/>
              </a:ext>
            </a:extLst>
          </p:cNvPr>
          <p:cNvSpPr>
            <a:spLocks noGrp="1"/>
          </p:cNvSpPr>
          <p:nvPr>
            <p:ph type="sldNum" sz="quarter" idx="12"/>
          </p:nvPr>
        </p:nvSpPr>
        <p:spPr/>
        <p:txBody>
          <a:bodyPr/>
          <a:lstStyle/>
          <a:p>
            <a:fld id="{28CF56FF-A9C7-48CE-B5A8-E2EC5C60375F}" type="slidenum">
              <a:rPr lang="en-GB" smtClean="0"/>
              <a:t>13</a:t>
            </a:fld>
            <a:endParaRPr lang="en-GB"/>
          </a:p>
        </p:txBody>
      </p:sp>
      <p:pic>
        <p:nvPicPr>
          <p:cNvPr id="4" name="Image 3">
            <a:extLst>
              <a:ext uri="{FF2B5EF4-FFF2-40B4-BE49-F238E27FC236}">
                <a16:creationId xmlns:a16="http://schemas.microsoft.com/office/drawing/2014/main" id="{72C0BAB2-40C1-F7AC-3094-7C7BD66C8CCF}"/>
              </a:ext>
            </a:extLst>
          </p:cNvPr>
          <p:cNvPicPr>
            <a:picLocks noChangeAspect="1"/>
          </p:cNvPicPr>
          <p:nvPr/>
        </p:nvPicPr>
        <p:blipFill rotWithShape="1">
          <a:blip r:embed="rId2"/>
          <a:srcRect r="57762" b="9447"/>
          <a:stretch/>
        </p:blipFill>
        <p:spPr>
          <a:xfrm>
            <a:off x="5395044" y="1045206"/>
            <a:ext cx="2814125" cy="4075107"/>
          </a:xfrm>
          <a:prstGeom prst="rect">
            <a:avLst/>
          </a:prstGeom>
          <a:ln>
            <a:solidFill>
              <a:srgbClr val="C00000"/>
            </a:solidFill>
          </a:ln>
        </p:spPr>
      </p:pic>
      <p:sp>
        <p:nvSpPr>
          <p:cNvPr id="5" name="ZoneTexte 4">
            <a:extLst>
              <a:ext uri="{FF2B5EF4-FFF2-40B4-BE49-F238E27FC236}">
                <a16:creationId xmlns:a16="http://schemas.microsoft.com/office/drawing/2014/main" id="{E6EB9E92-988A-CABA-8037-60B8335B4A3A}"/>
              </a:ext>
            </a:extLst>
          </p:cNvPr>
          <p:cNvSpPr txBox="1"/>
          <p:nvPr/>
        </p:nvSpPr>
        <p:spPr>
          <a:xfrm>
            <a:off x="6992983" y="357065"/>
            <a:ext cx="4281475" cy="369332"/>
          </a:xfrm>
          <a:prstGeom prst="rect">
            <a:avLst/>
          </a:prstGeom>
          <a:noFill/>
        </p:spPr>
        <p:txBody>
          <a:bodyPr wrap="square" rtlCol="0">
            <a:spAutoFit/>
          </a:bodyPr>
          <a:lstStyle/>
          <a:p>
            <a:r>
              <a:rPr lang="fr-FR" dirty="0"/>
              <a:t>Sources d’énergie en France 2020</a:t>
            </a:r>
          </a:p>
        </p:txBody>
      </p:sp>
      <p:sp>
        <p:nvSpPr>
          <p:cNvPr id="6" name="Accolade fermante 5">
            <a:extLst>
              <a:ext uri="{FF2B5EF4-FFF2-40B4-BE49-F238E27FC236}">
                <a16:creationId xmlns:a16="http://schemas.microsoft.com/office/drawing/2014/main" id="{D1FA0068-FD2C-45E8-42C4-E77349EDEFAA}"/>
              </a:ext>
            </a:extLst>
          </p:cNvPr>
          <p:cNvSpPr/>
          <p:nvPr/>
        </p:nvSpPr>
        <p:spPr>
          <a:xfrm>
            <a:off x="8394844" y="1598413"/>
            <a:ext cx="341756" cy="345660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Nuage 7">
            <a:extLst>
              <a:ext uri="{FF2B5EF4-FFF2-40B4-BE49-F238E27FC236}">
                <a16:creationId xmlns:a16="http://schemas.microsoft.com/office/drawing/2014/main" id="{687C07DB-A85A-99F4-0B7A-19909D66A84D}"/>
              </a:ext>
            </a:extLst>
          </p:cNvPr>
          <p:cNvSpPr/>
          <p:nvPr/>
        </p:nvSpPr>
        <p:spPr>
          <a:xfrm>
            <a:off x="8849334" y="2542828"/>
            <a:ext cx="2034662" cy="142820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Vers énergies finales</a:t>
            </a:r>
          </a:p>
        </p:txBody>
      </p:sp>
      <p:grpSp>
        <p:nvGrpSpPr>
          <p:cNvPr id="13" name="Groupe 12">
            <a:extLst>
              <a:ext uri="{FF2B5EF4-FFF2-40B4-BE49-F238E27FC236}">
                <a16:creationId xmlns:a16="http://schemas.microsoft.com/office/drawing/2014/main" id="{51954937-0E6C-AC19-8E76-E40215487168}"/>
              </a:ext>
            </a:extLst>
          </p:cNvPr>
          <p:cNvGrpSpPr/>
          <p:nvPr/>
        </p:nvGrpSpPr>
        <p:grpSpPr>
          <a:xfrm>
            <a:off x="2193597" y="1515103"/>
            <a:ext cx="2561282" cy="2838995"/>
            <a:chOff x="2499361" y="1942011"/>
            <a:chExt cx="2561282" cy="2838995"/>
          </a:xfrm>
        </p:grpSpPr>
        <p:sp>
          <p:nvSpPr>
            <p:cNvPr id="9" name="Accolade ouvrante 8">
              <a:extLst>
                <a:ext uri="{FF2B5EF4-FFF2-40B4-BE49-F238E27FC236}">
                  <a16:creationId xmlns:a16="http://schemas.microsoft.com/office/drawing/2014/main" id="{8B0DD2D8-A01F-057A-4662-69F51F89ECD2}"/>
                </a:ext>
              </a:extLst>
            </p:cNvPr>
            <p:cNvSpPr/>
            <p:nvPr/>
          </p:nvSpPr>
          <p:spPr>
            <a:xfrm>
              <a:off x="4754880" y="1942011"/>
              <a:ext cx="305763" cy="2838995"/>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Nuage 10">
              <a:extLst>
                <a:ext uri="{FF2B5EF4-FFF2-40B4-BE49-F238E27FC236}">
                  <a16:creationId xmlns:a16="http://schemas.microsoft.com/office/drawing/2014/main" id="{29154F90-5402-1ED3-A93B-3990ACC118AE}"/>
                </a:ext>
              </a:extLst>
            </p:cNvPr>
            <p:cNvSpPr/>
            <p:nvPr/>
          </p:nvSpPr>
          <p:spPr>
            <a:xfrm>
              <a:off x="2499361" y="2760616"/>
              <a:ext cx="1926254" cy="1201783"/>
            </a:xfrm>
            <a:prstGeom prst="cloud">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Énergies primaires en stock</a:t>
              </a:r>
            </a:p>
          </p:txBody>
        </p:sp>
      </p:grpSp>
      <p:grpSp>
        <p:nvGrpSpPr>
          <p:cNvPr id="14" name="Groupe 13">
            <a:extLst>
              <a:ext uri="{FF2B5EF4-FFF2-40B4-BE49-F238E27FC236}">
                <a16:creationId xmlns:a16="http://schemas.microsoft.com/office/drawing/2014/main" id="{FB67971A-2C5E-EF97-E5F0-8B9D7D501106}"/>
              </a:ext>
            </a:extLst>
          </p:cNvPr>
          <p:cNvGrpSpPr/>
          <p:nvPr/>
        </p:nvGrpSpPr>
        <p:grpSpPr>
          <a:xfrm>
            <a:off x="2166775" y="4468927"/>
            <a:ext cx="2626595" cy="1201783"/>
            <a:chOff x="2434047" y="4624952"/>
            <a:chExt cx="2626595" cy="1201783"/>
          </a:xfrm>
        </p:grpSpPr>
        <p:sp>
          <p:nvSpPr>
            <p:cNvPr id="10" name="Accolade ouvrante 9">
              <a:extLst>
                <a:ext uri="{FF2B5EF4-FFF2-40B4-BE49-F238E27FC236}">
                  <a16:creationId xmlns:a16="http://schemas.microsoft.com/office/drawing/2014/main" id="{579B78B9-5822-CD41-0817-A63E83C0BF3C}"/>
                </a:ext>
              </a:extLst>
            </p:cNvPr>
            <p:cNvSpPr/>
            <p:nvPr/>
          </p:nvSpPr>
          <p:spPr>
            <a:xfrm>
              <a:off x="4754879" y="4886130"/>
              <a:ext cx="305763" cy="74096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Nuage 11">
              <a:extLst>
                <a:ext uri="{FF2B5EF4-FFF2-40B4-BE49-F238E27FC236}">
                  <a16:creationId xmlns:a16="http://schemas.microsoft.com/office/drawing/2014/main" id="{8175E714-2746-30E8-A521-91729DBC9B1F}"/>
                </a:ext>
              </a:extLst>
            </p:cNvPr>
            <p:cNvSpPr/>
            <p:nvPr/>
          </p:nvSpPr>
          <p:spPr>
            <a:xfrm>
              <a:off x="2434047" y="4624952"/>
              <a:ext cx="1926254" cy="1201783"/>
            </a:xfrm>
            <a:prstGeom prst="cloud">
              <a:avLst/>
            </a:prstGeom>
            <a:solidFill>
              <a:srgbClr val="00B05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Énergies primaires en flux</a:t>
              </a:r>
            </a:p>
          </p:txBody>
        </p:sp>
      </p:grpSp>
      <p:sp>
        <p:nvSpPr>
          <p:cNvPr id="15" name="Ellipse 14">
            <a:extLst>
              <a:ext uri="{FF2B5EF4-FFF2-40B4-BE49-F238E27FC236}">
                <a16:creationId xmlns:a16="http://schemas.microsoft.com/office/drawing/2014/main" id="{F15ACD25-57DD-5F8C-12DA-F16B3E1A835A}"/>
              </a:ext>
            </a:extLst>
          </p:cNvPr>
          <p:cNvSpPr/>
          <p:nvPr/>
        </p:nvSpPr>
        <p:spPr>
          <a:xfrm>
            <a:off x="5422564" y="4479763"/>
            <a:ext cx="531223" cy="348343"/>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22</a:t>
            </a:r>
          </a:p>
        </p:txBody>
      </p:sp>
      <p:sp>
        <p:nvSpPr>
          <p:cNvPr id="16" name="Ellipse 15">
            <a:extLst>
              <a:ext uri="{FF2B5EF4-FFF2-40B4-BE49-F238E27FC236}">
                <a16:creationId xmlns:a16="http://schemas.microsoft.com/office/drawing/2014/main" id="{3393350E-FE6C-868A-109F-8DEAD129F3A7}"/>
              </a:ext>
            </a:extLst>
          </p:cNvPr>
          <p:cNvSpPr/>
          <p:nvPr/>
        </p:nvSpPr>
        <p:spPr>
          <a:xfrm>
            <a:off x="5432964" y="3694139"/>
            <a:ext cx="569714" cy="348343"/>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107</a:t>
            </a:r>
          </a:p>
        </p:txBody>
      </p:sp>
      <p:sp>
        <p:nvSpPr>
          <p:cNvPr id="17" name="Ellipse 16">
            <a:extLst>
              <a:ext uri="{FF2B5EF4-FFF2-40B4-BE49-F238E27FC236}">
                <a16:creationId xmlns:a16="http://schemas.microsoft.com/office/drawing/2014/main" id="{A257E8BD-EDD1-D130-AF02-FA8B719DBD00}"/>
              </a:ext>
            </a:extLst>
          </p:cNvPr>
          <p:cNvSpPr/>
          <p:nvPr/>
        </p:nvSpPr>
        <p:spPr>
          <a:xfrm>
            <a:off x="5416730" y="2908589"/>
            <a:ext cx="542892" cy="34834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02060"/>
                </a:solidFill>
              </a:rPr>
              <a:t>38</a:t>
            </a:r>
          </a:p>
        </p:txBody>
      </p:sp>
      <p:sp>
        <p:nvSpPr>
          <p:cNvPr id="18" name="Ellipse 17">
            <a:extLst>
              <a:ext uri="{FF2B5EF4-FFF2-40B4-BE49-F238E27FC236}">
                <a16:creationId xmlns:a16="http://schemas.microsoft.com/office/drawing/2014/main" id="{121F5F9D-A0B5-9393-A15B-671D176ABF49}"/>
              </a:ext>
            </a:extLst>
          </p:cNvPr>
          <p:cNvSpPr/>
          <p:nvPr/>
        </p:nvSpPr>
        <p:spPr>
          <a:xfrm>
            <a:off x="5432964" y="2123002"/>
            <a:ext cx="542892" cy="34834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solidFill>
              </a:rPr>
              <a:t>85</a:t>
            </a:r>
          </a:p>
        </p:txBody>
      </p:sp>
      <p:sp>
        <p:nvSpPr>
          <p:cNvPr id="19" name="Ellipse 18">
            <a:extLst>
              <a:ext uri="{FF2B5EF4-FFF2-40B4-BE49-F238E27FC236}">
                <a16:creationId xmlns:a16="http://schemas.microsoft.com/office/drawing/2014/main" id="{9315C1CE-FE1C-21F2-C5B8-682866EF46CB}"/>
              </a:ext>
            </a:extLst>
          </p:cNvPr>
          <p:cNvSpPr/>
          <p:nvPr/>
        </p:nvSpPr>
        <p:spPr>
          <a:xfrm>
            <a:off x="5446375" y="1369010"/>
            <a:ext cx="542892" cy="348343"/>
          </a:xfrm>
          <a:prstGeom prst="ellipse">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solidFill>
              </a:rPr>
              <a:t>11</a:t>
            </a:r>
          </a:p>
        </p:txBody>
      </p:sp>
      <p:sp>
        <p:nvSpPr>
          <p:cNvPr id="20" name="Accolade ouvrante 19">
            <a:extLst>
              <a:ext uri="{FF2B5EF4-FFF2-40B4-BE49-F238E27FC236}">
                <a16:creationId xmlns:a16="http://schemas.microsoft.com/office/drawing/2014/main" id="{9EA63BED-0E81-3AAF-8AB8-F69EF51A178C}"/>
              </a:ext>
            </a:extLst>
          </p:cNvPr>
          <p:cNvSpPr/>
          <p:nvPr/>
        </p:nvSpPr>
        <p:spPr>
          <a:xfrm rot="16200000">
            <a:off x="7449112" y="4829527"/>
            <a:ext cx="150197" cy="80118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Nuage 21">
            <a:extLst>
              <a:ext uri="{FF2B5EF4-FFF2-40B4-BE49-F238E27FC236}">
                <a16:creationId xmlns:a16="http://schemas.microsoft.com/office/drawing/2014/main" id="{7E3B8DFB-743A-45C1-981E-94584C6B0F52}"/>
              </a:ext>
            </a:extLst>
          </p:cNvPr>
          <p:cNvSpPr/>
          <p:nvPr/>
        </p:nvSpPr>
        <p:spPr>
          <a:xfrm>
            <a:off x="6495022" y="5306026"/>
            <a:ext cx="2638698" cy="764490"/>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ln w="0"/>
                <a:solidFill>
                  <a:schemeClr val="tx1"/>
                </a:solidFill>
                <a:effectLst>
                  <a:outerShdw blurRad="38100" dist="19050" dir="2700000" algn="tl" rotWithShape="0">
                    <a:schemeClr val="dk1">
                      <a:alpha val="40000"/>
                    </a:schemeClr>
                  </a:outerShdw>
                </a:effectLst>
              </a:rPr>
              <a:t>Transformations vers secondaires (y compris pertes)</a:t>
            </a:r>
          </a:p>
        </p:txBody>
      </p:sp>
      <p:sp>
        <p:nvSpPr>
          <p:cNvPr id="23" name="ZoneTexte 22">
            <a:extLst>
              <a:ext uri="{FF2B5EF4-FFF2-40B4-BE49-F238E27FC236}">
                <a16:creationId xmlns:a16="http://schemas.microsoft.com/office/drawing/2014/main" id="{48C06A88-FB3F-216F-E37A-C2BF8354EC79}"/>
              </a:ext>
            </a:extLst>
          </p:cNvPr>
          <p:cNvSpPr txBox="1"/>
          <p:nvPr/>
        </p:nvSpPr>
        <p:spPr>
          <a:xfrm>
            <a:off x="8922275" y="4037376"/>
            <a:ext cx="2146052" cy="369332"/>
          </a:xfrm>
          <a:prstGeom prst="rect">
            <a:avLst/>
          </a:prstGeom>
          <a:noFill/>
        </p:spPr>
        <p:txBody>
          <a:bodyPr wrap="square" rtlCol="0">
            <a:spAutoFit/>
          </a:bodyPr>
          <a:lstStyle/>
          <a:p>
            <a:r>
              <a:rPr lang="fr-FR" sz="900" dirty="0"/>
              <a:t>Source </a:t>
            </a:r>
            <a:r>
              <a:rPr lang="fr-FR" sz="900" dirty="0">
                <a:hlinkClick r:id="rId3"/>
              </a:rPr>
              <a:t>Ministère Développement Durable</a:t>
            </a:r>
            <a:endParaRPr lang="fr-FR" sz="900" dirty="0"/>
          </a:p>
        </p:txBody>
      </p:sp>
      <p:sp>
        <p:nvSpPr>
          <p:cNvPr id="24" name="ZoneTexte 23">
            <a:extLst>
              <a:ext uri="{FF2B5EF4-FFF2-40B4-BE49-F238E27FC236}">
                <a16:creationId xmlns:a16="http://schemas.microsoft.com/office/drawing/2014/main" id="{FA365781-802C-A98F-0684-175988DAE174}"/>
              </a:ext>
            </a:extLst>
          </p:cNvPr>
          <p:cNvSpPr txBox="1"/>
          <p:nvPr/>
        </p:nvSpPr>
        <p:spPr>
          <a:xfrm>
            <a:off x="2053488" y="993870"/>
            <a:ext cx="2316480" cy="307777"/>
          </a:xfrm>
          <a:prstGeom prst="rect">
            <a:avLst/>
          </a:prstGeom>
          <a:noFill/>
        </p:spPr>
        <p:txBody>
          <a:bodyPr wrap="square" rtlCol="0">
            <a:spAutoFit/>
          </a:bodyPr>
          <a:lstStyle/>
          <a:p>
            <a:r>
              <a:rPr lang="fr-FR" sz="1400" dirty="0"/>
              <a:t>Diagramme de </a:t>
            </a:r>
            <a:r>
              <a:rPr lang="fr-FR" sz="1400" dirty="0" err="1"/>
              <a:t>Sankey</a:t>
            </a:r>
            <a:endParaRPr lang="fr-FR" sz="1400" dirty="0"/>
          </a:p>
        </p:txBody>
      </p:sp>
      <p:sp>
        <p:nvSpPr>
          <p:cNvPr id="7" name="Nuage 6">
            <a:extLst>
              <a:ext uri="{FF2B5EF4-FFF2-40B4-BE49-F238E27FC236}">
                <a16:creationId xmlns:a16="http://schemas.microsoft.com/office/drawing/2014/main" id="{EC1F2A80-AFE5-CC7A-C014-66DD3DCF344A}"/>
              </a:ext>
            </a:extLst>
          </p:cNvPr>
          <p:cNvSpPr/>
          <p:nvPr/>
        </p:nvSpPr>
        <p:spPr>
          <a:xfrm>
            <a:off x="6788938" y="3428999"/>
            <a:ext cx="1520012" cy="1399107"/>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393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0" grpId="0" animBg="1"/>
      <p:bldP spid="2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14</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800219"/>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600" dirty="0">
                <a:solidFill>
                  <a:srgbClr val="002060"/>
                </a:solidFill>
              </a:rPr>
              <a:t>On distingue les énergies primaires et les énergies secondaires (produites comme l’électricité)</a:t>
            </a:r>
          </a:p>
        </p:txBody>
      </p:sp>
    </p:spTree>
    <p:extLst>
      <p:ext uri="{BB962C8B-B14F-4D97-AF65-F5344CB8AC3E}">
        <p14:creationId xmlns:p14="http://schemas.microsoft.com/office/powerpoint/2010/main" val="33212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15</a:t>
            </a:fld>
            <a:endParaRPr lang="en-GB" dirty="0"/>
          </a:p>
        </p:txBody>
      </p:sp>
      <p:sp>
        <p:nvSpPr>
          <p:cNvPr id="5" name="Rectangle 4"/>
          <p:cNvSpPr/>
          <p:nvPr/>
        </p:nvSpPr>
        <p:spPr>
          <a:xfrm>
            <a:off x="4937439" y="5736933"/>
            <a:ext cx="3618298" cy="369332"/>
          </a:xfrm>
          <a:prstGeom prst="rect">
            <a:avLst/>
          </a:prstGeom>
        </p:spPr>
        <p:txBody>
          <a:bodyPr wrap="none">
            <a:spAutoFit/>
          </a:bodyPr>
          <a:lstStyle/>
          <a:p>
            <a:r>
              <a:rPr lang="en-GB" sz="1000" dirty="0"/>
              <a:t>Source </a:t>
            </a:r>
          </a:p>
          <a:p>
            <a:r>
              <a:rPr lang="fr-FR" sz="800" dirty="0"/>
              <a:t>http://www.cea.fr/content/download/3083/14599/file/encadrea.pdf</a:t>
            </a:r>
            <a:endParaRPr lang="en-GB" sz="800" dirty="0"/>
          </a:p>
        </p:txBody>
      </p:sp>
      <p:sp>
        <p:nvSpPr>
          <p:cNvPr id="7" name="ZoneTexte 6"/>
          <p:cNvSpPr txBox="1"/>
          <p:nvPr/>
        </p:nvSpPr>
        <p:spPr>
          <a:xfrm>
            <a:off x="7019491" y="333818"/>
            <a:ext cx="3915262" cy="369332"/>
          </a:xfrm>
          <a:prstGeom prst="rect">
            <a:avLst/>
          </a:prstGeom>
          <a:noFill/>
        </p:spPr>
        <p:txBody>
          <a:bodyPr wrap="square" rtlCol="0">
            <a:spAutoFit/>
          </a:bodyPr>
          <a:lstStyle/>
          <a:p>
            <a:r>
              <a:rPr lang="fr-FR" dirty="0">
                <a:solidFill>
                  <a:srgbClr val="FF0000"/>
                </a:solidFill>
              </a:rPr>
              <a:t>Les différentes formes d’énergie</a:t>
            </a:r>
            <a:endParaRPr lang="en-GB" dirty="0">
              <a:solidFill>
                <a:srgbClr val="FF0000"/>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302" y="1121067"/>
            <a:ext cx="5518652" cy="4596828"/>
          </a:xfrm>
          <a:prstGeom prst="rect">
            <a:avLst/>
          </a:prstGeom>
        </p:spPr>
      </p:pic>
      <p:sp>
        <p:nvSpPr>
          <p:cNvPr id="8" name="ZoneTexte 7">
            <a:extLst>
              <a:ext uri="{FF2B5EF4-FFF2-40B4-BE49-F238E27FC236}">
                <a16:creationId xmlns:a16="http://schemas.microsoft.com/office/drawing/2014/main" id="{97784AD2-8FC0-B664-C340-F43478D51D09}"/>
              </a:ext>
            </a:extLst>
          </p:cNvPr>
          <p:cNvSpPr txBox="1"/>
          <p:nvPr/>
        </p:nvSpPr>
        <p:spPr>
          <a:xfrm>
            <a:off x="2589887" y="963976"/>
            <a:ext cx="1690468" cy="954107"/>
          </a:xfrm>
          <a:prstGeom prst="rect">
            <a:avLst/>
          </a:prstGeom>
          <a:noFill/>
        </p:spPr>
        <p:txBody>
          <a:bodyPr wrap="square" rtlCol="0">
            <a:spAutoFit/>
          </a:bodyPr>
          <a:lstStyle/>
          <a:p>
            <a:r>
              <a:rPr lang="fr-FR" sz="1400" dirty="0">
                <a:solidFill>
                  <a:srgbClr val="0070C0"/>
                </a:solidFill>
              </a:rPr>
              <a:t>Elles peuvent se transformer les unes dans les autres, </a:t>
            </a:r>
          </a:p>
        </p:txBody>
      </p:sp>
      <p:sp>
        <p:nvSpPr>
          <p:cNvPr id="11" name="ZoneTexte 10">
            <a:extLst>
              <a:ext uri="{FF2B5EF4-FFF2-40B4-BE49-F238E27FC236}">
                <a16:creationId xmlns:a16="http://schemas.microsoft.com/office/drawing/2014/main" id="{4160CD0D-959F-75E5-6EF2-FC7A864469BB}"/>
              </a:ext>
            </a:extLst>
          </p:cNvPr>
          <p:cNvSpPr txBox="1"/>
          <p:nvPr/>
        </p:nvSpPr>
        <p:spPr>
          <a:xfrm>
            <a:off x="2589887" y="4196702"/>
            <a:ext cx="1507588" cy="800219"/>
          </a:xfrm>
          <a:prstGeom prst="rect">
            <a:avLst/>
          </a:prstGeom>
          <a:noFill/>
          <a:ln>
            <a:solidFill>
              <a:schemeClr val="tx1"/>
            </a:solidFill>
          </a:ln>
        </p:spPr>
        <p:txBody>
          <a:bodyPr wrap="square">
            <a:spAutoFit/>
          </a:bodyPr>
          <a:lstStyle/>
          <a:p>
            <a:r>
              <a:rPr lang="fr-FR" sz="1400" dirty="0">
                <a:solidFill>
                  <a:srgbClr val="FF0000"/>
                </a:solidFill>
              </a:rPr>
              <a:t>mais l’énergie totale est conservée</a:t>
            </a:r>
            <a:r>
              <a:rPr lang="fr-FR" dirty="0"/>
              <a:t>.</a:t>
            </a:r>
          </a:p>
        </p:txBody>
      </p:sp>
    </p:spTree>
    <p:extLst>
      <p:ext uri="{BB962C8B-B14F-4D97-AF65-F5344CB8AC3E}">
        <p14:creationId xmlns:p14="http://schemas.microsoft.com/office/powerpoint/2010/main" val="2933991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èche : courbe vers le bas 48">
            <a:extLst>
              <a:ext uri="{FF2B5EF4-FFF2-40B4-BE49-F238E27FC236}">
                <a16:creationId xmlns:a16="http://schemas.microsoft.com/office/drawing/2014/main" id="{5322475C-A8D1-A652-F2D8-2A3CF58AB202}"/>
              </a:ext>
            </a:extLst>
          </p:cNvPr>
          <p:cNvSpPr/>
          <p:nvPr/>
        </p:nvSpPr>
        <p:spPr>
          <a:xfrm rot="2770322">
            <a:off x="4913627" y="3349461"/>
            <a:ext cx="2232395" cy="42381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3" name="Groupe 32">
            <a:extLst>
              <a:ext uri="{FF2B5EF4-FFF2-40B4-BE49-F238E27FC236}">
                <a16:creationId xmlns:a16="http://schemas.microsoft.com/office/drawing/2014/main" id="{4D4CA2A9-7E28-4C1E-ADA9-EDD433D4649B}"/>
              </a:ext>
            </a:extLst>
          </p:cNvPr>
          <p:cNvGrpSpPr/>
          <p:nvPr/>
        </p:nvGrpSpPr>
        <p:grpSpPr>
          <a:xfrm>
            <a:off x="6010358" y="2822505"/>
            <a:ext cx="2291686" cy="1217721"/>
            <a:chOff x="7796604" y="4185439"/>
            <a:chExt cx="1853345" cy="799371"/>
          </a:xfrm>
        </p:grpSpPr>
        <p:grpSp>
          <p:nvGrpSpPr>
            <p:cNvPr id="9" name="Groupe 8"/>
            <p:cNvGrpSpPr/>
            <p:nvPr/>
          </p:nvGrpSpPr>
          <p:grpSpPr>
            <a:xfrm>
              <a:off x="7796604" y="4185439"/>
              <a:ext cx="1853345" cy="799371"/>
              <a:chOff x="6511839" y="3524427"/>
              <a:chExt cx="1853345" cy="799371"/>
            </a:xfrm>
          </p:grpSpPr>
          <p:pic>
            <p:nvPicPr>
              <p:cNvPr id="27" name="Image 26"/>
              <p:cNvPicPr>
                <a:picLocks noChangeAspect="1"/>
              </p:cNvPicPr>
              <p:nvPr/>
            </p:nvPicPr>
            <p:blipFill>
              <a:blip r:embed="rId2"/>
              <a:stretch>
                <a:fillRect/>
              </a:stretch>
            </p:blipFill>
            <p:spPr>
              <a:xfrm>
                <a:off x="6511839" y="3524427"/>
                <a:ext cx="1853345" cy="780356"/>
              </a:xfrm>
              <a:prstGeom prst="rect">
                <a:avLst/>
              </a:prstGeom>
            </p:spPr>
          </p:pic>
          <p:sp>
            <p:nvSpPr>
              <p:cNvPr id="26" name="ZoneTexte 25"/>
              <p:cNvSpPr txBox="1"/>
              <p:nvPr/>
            </p:nvSpPr>
            <p:spPr>
              <a:xfrm>
                <a:off x="6721434" y="3554357"/>
                <a:ext cx="1434156" cy="769441"/>
              </a:xfrm>
              <a:prstGeom prst="rect">
                <a:avLst/>
              </a:prstGeom>
              <a:noFill/>
            </p:spPr>
            <p:txBody>
              <a:bodyPr wrap="square" rtlCol="0">
                <a:spAutoFit/>
              </a:bodyPr>
              <a:lstStyle/>
              <a:p>
                <a:endParaRPr lang="fr-FR" sz="1400" b="1" dirty="0">
                  <a:solidFill>
                    <a:srgbClr val="FF0000"/>
                  </a:solidFill>
                </a:endParaRPr>
              </a:p>
              <a:p>
                <a:r>
                  <a:rPr lang="fr-FR" b="1" dirty="0">
                    <a:solidFill>
                      <a:srgbClr val="FF0000"/>
                    </a:solidFill>
                  </a:rPr>
                  <a:t>Thermique</a:t>
                </a:r>
              </a:p>
              <a:p>
                <a:r>
                  <a:rPr lang="fr-FR" sz="1200" b="1" dirty="0"/>
                  <a:t>Chaleur</a:t>
                </a:r>
                <a:endParaRPr lang="en-GB" sz="1200" b="1" dirty="0"/>
              </a:p>
            </p:txBody>
          </p:sp>
        </p:grpSp>
        <p:pic>
          <p:nvPicPr>
            <p:cNvPr id="19" name="Image 18">
              <a:extLst>
                <a:ext uri="{FF2B5EF4-FFF2-40B4-BE49-F238E27FC236}">
                  <a16:creationId xmlns:a16="http://schemas.microsoft.com/office/drawing/2014/main" id="{5205039F-49C7-4514-9536-0BD5DC4E6CC3}"/>
                </a:ext>
              </a:extLst>
            </p:cNvPr>
            <p:cNvPicPr>
              <a:picLocks noChangeAspect="1"/>
            </p:cNvPicPr>
            <p:nvPr/>
          </p:nvPicPr>
          <p:blipFill>
            <a:blip r:embed="rId3"/>
            <a:stretch>
              <a:fillRect/>
            </a:stretch>
          </p:blipFill>
          <p:spPr>
            <a:xfrm flipH="1">
              <a:off x="9024354" y="4234268"/>
              <a:ext cx="592186" cy="242889"/>
            </a:xfrm>
            <a:prstGeom prst="rect">
              <a:avLst/>
            </a:prstGeom>
          </p:spPr>
        </p:pic>
      </p:grpSp>
      <p:sp>
        <p:nvSpPr>
          <p:cNvPr id="2" name="Espace réservé de la date 1"/>
          <p:cNvSpPr>
            <a:spLocks noGrp="1"/>
          </p:cNvSpPr>
          <p:nvPr>
            <p:ph type="dt" sz="half" idx="10"/>
          </p:nvPr>
        </p:nvSpPr>
        <p:spPr>
          <a:xfrm>
            <a:off x="10363200" y="6135090"/>
            <a:ext cx="1021840" cy="370171"/>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16</a:t>
            </a:fld>
            <a:endParaRPr lang="en-GB" dirty="0"/>
          </a:p>
        </p:txBody>
      </p:sp>
      <p:sp>
        <p:nvSpPr>
          <p:cNvPr id="7" name="ZoneTexte 6"/>
          <p:cNvSpPr txBox="1"/>
          <p:nvPr/>
        </p:nvSpPr>
        <p:spPr>
          <a:xfrm>
            <a:off x="3509554" y="372019"/>
            <a:ext cx="7382340" cy="369332"/>
          </a:xfrm>
          <a:prstGeom prst="rect">
            <a:avLst/>
          </a:prstGeom>
          <a:noFill/>
        </p:spPr>
        <p:txBody>
          <a:bodyPr wrap="square" rtlCol="0">
            <a:spAutoFit/>
          </a:bodyPr>
          <a:lstStyle/>
          <a:p>
            <a:r>
              <a:rPr lang="fr-FR" dirty="0">
                <a:solidFill>
                  <a:srgbClr val="FF0000"/>
                </a:solidFill>
              </a:rPr>
              <a:t>Transformations de l’énergie – la voiture électrique (en Pologne)</a:t>
            </a:r>
            <a:endParaRPr lang="en-GB" dirty="0">
              <a:solidFill>
                <a:srgbClr val="FF0000"/>
              </a:solidFill>
            </a:endParaRPr>
          </a:p>
        </p:txBody>
      </p:sp>
      <p:grpSp>
        <p:nvGrpSpPr>
          <p:cNvPr id="18" name="Groupe 17">
            <a:extLst>
              <a:ext uri="{FF2B5EF4-FFF2-40B4-BE49-F238E27FC236}">
                <a16:creationId xmlns:a16="http://schemas.microsoft.com/office/drawing/2014/main" id="{6F315B7B-9797-4B26-8681-46709DB2DAAF}"/>
              </a:ext>
            </a:extLst>
          </p:cNvPr>
          <p:cNvGrpSpPr/>
          <p:nvPr/>
        </p:nvGrpSpPr>
        <p:grpSpPr>
          <a:xfrm>
            <a:off x="6852799" y="1025908"/>
            <a:ext cx="2195949" cy="1217721"/>
            <a:chOff x="5600655" y="1055390"/>
            <a:chExt cx="2195949" cy="1217721"/>
          </a:xfrm>
        </p:grpSpPr>
        <p:grpSp>
          <p:nvGrpSpPr>
            <p:cNvPr id="10" name="Groupe 9">
              <a:extLst>
                <a:ext uri="{FF2B5EF4-FFF2-40B4-BE49-F238E27FC236}">
                  <a16:creationId xmlns:a16="http://schemas.microsoft.com/office/drawing/2014/main" id="{9FD4D2A9-9C2C-4E3F-BDCD-BA664BE14744}"/>
                </a:ext>
              </a:extLst>
            </p:cNvPr>
            <p:cNvGrpSpPr/>
            <p:nvPr/>
          </p:nvGrpSpPr>
          <p:grpSpPr>
            <a:xfrm>
              <a:off x="5600655" y="1055390"/>
              <a:ext cx="2195949" cy="1217721"/>
              <a:chOff x="3866350" y="1176444"/>
              <a:chExt cx="2314997" cy="1217721"/>
            </a:xfrm>
          </p:grpSpPr>
          <p:pic>
            <p:nvPicPr>
              <p:cNvPr id="23" name="Image 22"/>
              <p:cNvPicPr>
                <a:picLocks noChangeAspect="1"/>
              </p:cNvPicPr>
              <p:nvPr/>
            </p:nvPicPr>
            <p:blipFill>
              <a:blip r:embed="rId4"/>
              <a:stretch>
                <a:fillRect/>
              </a:stretch>
            </p:blipFill>
            <p:spPr>
              <a:xfrm>
                <a:off x="3866350" y="1176444"/>
                <a:ext cx="2314997" cy="1217721"/>
              </a:xfrm>
              <a:prstGeom prst="rect">
                <a:avLst/>
              </a:prstGeom>
            </p:spPr>
          </p:pic>
          <p:sp>
            <p:nvSpPr>
              <p:cNvPr id="11" name="ZoneTexte 10"/>
              <p:cNvSpPr txBox="1"/>
              <p:nvPr/>
            </p:nvSpPr>
            <p:spPr>
              <a:xfrm>
                <a:off x="4124663" y="1192079"/>
                <a:ext cx="1965845" cy="1107997"/>
              </a:xfrm>
              <a:prstGeom prst="rect">
                <a:avLst/>
              </a:prstGeom>
              <a:noFill/>
              <a:ln>
                <a:noFill/>
              </a:ln>
            </p:spPr>
            <p:txBody>
              <a:bodyPr wrap="square" rtlCol="0">
                <a:spAutoFit/>
              </a:bodyPr>
              <a:lstStyle/>
              <a:p>
                <a:r>
                  <a:rPr lang="fr-FR" b="1" dirty="0">
                    <a:solidFill>
                      <a:srgbClr val="FF0000"/>
                    </a:solidFill>
                  </a:rPr>
                  <a:t>Radiative</a:t>
                </a:r>
              </a:p>
              <a:p>
                <a:r>
                  <a:rPr lang="fr-FR" sz="1200" b="1" dirty="0"/>
                  <a:t>Lumière</a:t>
                </a:r>
              </a:p>
              <a:p>
                <a:r>
                  <a:rPr lang="fr-FR" sz="1200" b="1" dirty="0"/>
                  <a:t>Infrarouge</a:t>
                </a:r>
              </a:p>
              <a:p>
                <a:r>
                  <a:rPr lang="fr-FR" sz="1200" b="1" dirty="0"/>
                  <a:t>Rayons X </a:t>
                </a:r>
              </a:p>
              <a:p>
                <a:r>
                  <a:rPr lang="fr-FR" sz="1200" b="1" dirty="0"/>
                  <a:t>Ondes radio…</a:t>
                </a:r>
                <a:endParaRPr lang="en-GB" sz="1200" b="1" dirty="0"/>
              </a:p>
            </p:txBody>
          </p:sp>
        </p:grpSp>
        <p:pic>
          <p:nvPicPr>
            <p:cNvPr id="14" name="Image 13">
              <a:extLst>
                <a:ext uri="{FF2B5EF4-FFF2-40B4-BE49-F238E27FC236}">
                  <a16:creationId xmlns:a16="http://schemas.microsoft.com/office/drawing/2014/main" id="{B1DDF91B-636F-4279-AF66-A044AD4CB32E}"/>
                </a:ext>
              </a:extLst>
            </p:cNvPr>
            <p:cNvPicPr>
              <a:picLocks noChangeAspect="1"/>
            </p:cNvPicPr>
            <p:nvPr/>
          </p:nvPicPr>
          <p:blipFill>
            <a:blip r:embed="rId5"/>
            <a:stretch>
              <a:fillRect/>
            </a:stretch>
          </p:blipFill>
          <p:spPr>
            <a:xfrm>
              <a:off x="7348257" y="1072205"/>
              <a:ext cx="419195" cy="388143"/>
            </a:xfrm>
            <a:prstGeom prst="rect">
              <a:avLst/>
            </a:prstGeom>
          </p:spPr>
        </p:pic>
      </p:grpSp>
      <p:grpSp>
        <p:nvGrpSpPr>
          <p:cNvPr id="20" name="Groupe 19">
            <a:extLst>
              <a:ext uri="{FF2B5EF4-FFF2-40B4-BE49-F238E27FC236}">
                <a16:creationId xmlns:a16="http://schemas.microsoft.com/office/drawing/2014/main" id="{19E0D4B6-5DFB-4346-AD1D-5457D983B737}"/>
              </a:ext>
            </a:extLst>
          </p:cNvPr>
          <p:cNvGrpSpPr/>
          <p:nvPr/>
        </p:nvGrpSpPr>
        <p:grpSpPr>
          <a:xfrm>
            <a:off x="8983546" y="3227870"/>
            <a:ext cx="2291687" cy="923331"/>
            <a:chOff x="7771094" y="2669298"/>
            <a:chExt cx="2291687" cy="923331"/>
          </a:xfrm>
        </p:grpSpPr>
        <p:grpSp>
          <p:nvGrpSpPr>
            <p:cNvPr id="5" name="Groupe 4">
              <a:extLst>
                <a:ext uri="{FF2B5EF4-FFF2-40B4-BE49-F238E27FC236}">
                  <a16:creationId xmlns:a16="http://schemas.microsoft.com/office/drawing/2014/main" id="{A2957AF9-9689-4A42-AB86-BF2C1BB568CB}"/>
                </a:ext>
              </a:extLst>
            </p:cNvPr>
            <p:cNvGrpSpPr/>
            <p:nvPr/>
          </p:nvGrpSpPr>
          <p:grpSpPr>
            <a:xfrm>
              <a:off x="7771094" y="2669299"/>
              <a:ext cx="2291687" cy="923330"/>
              <a:chOff x="6335490" y="1409700"/>
              <a:chExt cx="2291687" cy="827411"/>
            </a:xfrm>
          </p:grpSpPr>
          <p:sp>
            <p:nvSpPr>
              <p:cNvPr id="22" name="Rectangle 21"/>
              <p:cNvSpPr/>
              <p:nvPr/>
            </p:nvSpPr>
            <p:spPr>
              <a:xfrm>
                <a:off x="6335490" y="1409700"/>
                <a:ext cx="2291687" cy="82741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21" name="ZoneTexte 20"/>
              <p:cNvSpPr txBox="1"/>
              <p:nvPr/>
            </p:nvSpPr>
            <p:spPr>
              <a:xfrm>
                <a:off x="6335490" y="1471103"/>
                <a:ext cx="2291687" cy="738664"/>
              </a:xfrm>
              <a:prstGeom prst="rect">
                <a:avLst/>
              </a:prstGeom>
              <a:noFill/>
            </p:spPr>
            <p:txBody>
              <a:bodyPr wrap="square" rtlCol="0">
                <a:spAutoFit/>
              </a:bodyPr>
              <a:lstStyle/>
              <a:p>
                <a:r>
                  <a:rPr lang="fr-FR" b="1" dirty="0">
                    <a:solidFill>
                      <a:srgbClr val="FF0000"/>
                    </a:solidFill>
                  </a:rPr>
                  <a:t>Nucléaire</a:t>
                </a:r>
              </a:p>
              <a:p>
                <a:r>
                  <a:rPr lang="fr-FR" sz="1200" b="1" dirty="0"/>
                  <a:t>Fusion (étoiles, bombe H)</a:t>
                </a:r>
              </a:p>
              <a:p>
                <a:r>
                  <a:rPr lang="fr-FR" sz="1200" b="1" dirty="0"/>
                  <a:t>Fission (centrales, bombe A)</a:t>
                </a:r>
                <a:endParaRPr lang="en-GB" sz="1200" b="1" dirty="0"/>
              </a:p>
            </p:txBody>
          </p:sp>
        </p:grpSp>
        <p:pic>
          <p:nvPicPr>
            <p:cNvPr id="17" name="Image 16">
              <a:extLst>
                <a:ext uri="{FF2B5EF4-FFF2-40B4-BE49-F238E27FC236}">
                  <a16:creationId xmlns:a16="http://schemas.microsoft.com/office/drawing/2014/main" id="{3DF50732-8EB8-497C-A41F-AF7DECF2A52D}"/>
                </a:ext>
              </a:extLst>
            </p:cNvPr>
            <p:cNvPicPr>
              <a:picLocks noChangeAspect="1"/>
            </p:cNvPicPr>
            <p:nvPr/>
          </p:nvPicPr>
          <p:blipFill>
            <a:blip r:embed="rId6"/>
            <a:stretch>
              <a:fillRect/>
            </a:stretch>
          </p:blipFill>
          <p:spPr>
            <a:xfrm>
              <a:off x="9659132" y="2669298"/>
              <a:ext cx="403649" cy="403649"/>
            </a:xfrm>
            <a:prstGeom prst="rect">
              <a:avLst/>
            </a:prstGeom>
          </p:spPr>
        </p:pic>
      </p:grpSp>
      <p:grpSp>
        <p:nvGrpSpPr>
          <p:cNvPr id="35" name="Groupe 34">
            <a:extLst>
              <a:ext uri="{FF2B5EF4-FFF2-40B4-BE49-F238E27FC236}">
                <a16:creationId xmlns:a16="http://schemas.microsoft.com/office/drawing/2014/main" id="{6A847E0C-9F71-485F-8FA3-EF7977B3C115}"/>
              </a:ext>
            </a:extLst>
          </p:cNvPr>
          <p:cNvGrpSpPr/>
          <p:nvPr/>
        </p:nvGrpSpPr>
        <p:grpSpPr>
          <a:xfrm>
            <a:off x="6096000" y="4756895"/>
            <a:ext cx="2412626" cy="1320722"/>
            <a:chOff x="5297810" y="4664081"/>
            <a:chExt cx="2412626" cy="1320722"/>
          </a:xfrm>
        </p:grpSpPr>
        <p:grpSp>
          <p:nvGrpSpPr>
            <p:cNvPr id="8" name="Groupe 7">
              <a:extLst>
                <a:ext uri="{FF2B5EF4-FFF2-40B4-BE49-F238E27FC236}">
                  <a16:creationId xmlns:a16="http://schemas.microsoft.com/office/drawing/2014/main" id="{8085671F-9E09-4220-8F14-83CDDE793002}"/>
                </a:ext>
              </a:extLst>
            </p:cNvPr>
            <p:cNvGrpSpPr/>
            <p:nvPr/>
          </p:nvGrpSpPr>
          <p:grpSpPr>
            <a:xfrm>
              <a:off x="5297810" y="4664081"/>
              <a:ext cx="2412626" cy="1320722"/>
              <a:chOff x="3773809" y="4664081"/>
              <a:chExt cx="2050447" cy="1429388"/>
            </a:xfrm>
          </p:grpSpPr>
          <p:pic>
            <p:nvPicPr>
              <p:cNvPr id="30" name="Image 29"/>
              <p:cNvPicPr>
                <a:picLocks noChangeAspect="1"/>
              </p:cNvPicPr>
              <p:nvPr/>
            </p:nvPicPr>
            <p:blipFill>
              <a:blip r:embed="rId2"/>
              <a:stretch>
                <a:fillRect/>
              </a:stretch>
            </p:blipFill>
            <p:spPr>
              <a:xfrm>
                <a:off x="3773809" y="4664081"/>
                <a:ext cx="2000651" cy="1429388"/>
              </a:xfrm>
              <a:prstGeom prst="rect">
                <a:avLst/>
              </a:prstGeom>
            </p:spPr>
          </p:pic>
          <p:sp>
            <p:nvSpPr>
              <p:cNvPr id="28" name="ZoneTexte 27"/>
              <p:cNvSpPr txBox="1"/>
              <p:nvPr/>
            </p:nvSpPr>
            <p:spPr>
              <a:xfrm>
                <a:off x="3866350" y="4748825"/>
                <a:ext cx="1957906" cy="1107996"/>
              </a:xfrm>
              <a:prstGeom prst="rect">
                <a:avLst/>
              </a:prstGeom>
              <a:noFill/>
            </p:spPr>
            <p:txBody>
              <a:bodyPr wrap="square" rtlCol="0">
                <a:spAutoFit/>
              </a:bodyPr>
              <a:lstStyle/>
              <a:p>
                <a:r>
                  <a:rPr lang="fr-FR" b="1" dirty="0">
                    <a:solidFill>
                      <a:srgbClr val="FF0000"/>
                    </a:solidFill>
                  </a:rPr>
                  <a:t>Mécanique</a:t>
                </a:r>
              </a:p>
              <a:p>
                <a:r>
                  <a:rPr lang="fr-FR" sz="1200" b="1" dirty="0"/>
                  <a:t>Cinétique (corps en mouvement)</a:t>
                </a:r>
              </a:p>
              <a:p>
                <a:r>
                  <a:rPr lang="fr-FR" sz="1200" b="1" dirty="0"/>
                  <a:t>Potentielle (pesanteur, ressort,…)</a:t>
                </a:r>
                <a:endParaRPr lang="en-GB" sz="1200" b="1" dirty="0"/>
              </a:p>
            </p:txBody>
          </p:sp>
        </p:grpSp>
        <p:pic>
          <p:nvPicPr>
            <p:cNvPr id="32" name="Image 31">
              <a:extLst>
                <a:ext uri="{FF2B5EF4-FFF2-40B4-BE49-F238E27FC236}">
                  <a16:creationId xmlns:a16="http://schemas.microsoft.com/office/drawing/2014/main" id="{329CAE6B-6327-4AE8-91CC-64714C7299F6}"/>
                </a:ext>
              </a:extLst>
            </p:cNvPr>
            <p:cNvPicPr>
              <a:picLocks noChangeAspect="1"/>
            </p:cNvPicPr>
            <p:nvPr/>
          </p:nvPicPr>
          <p:blipFill>
            <a:blip r:embed="rId7"/>
            <a:stretch>
              <a:fillRect/>
            </a:stretch>
          </p:blipFill>
          <p:spPr>
            <a:xfrm>
              <a:off x="7152584" y="4699934"/>
              <a:ext cx="464311" cy="464311"/>
            </a:xfrm>
            <a:prstGeom prst="rect">
              <a:avLst/>
            </a:prstGeom>
          </p:spPr>
        </p:pic>
      </p:grpSp>
      <p:grpSp>
        <p:nvGrpSpPr>
          <p:cNvPr id="12" name="Groupe 11">
            <a:extLst>
              <a:ext uri="{FF2B5EF4-FFF2-40B4-BE49-F238E27FC236}">
                <a16:creationId xmlns:a16="http://schemas.microsoft.com/office/drawing/2014/main" id="{FEF04AE0-F096-4228-B79C-4C8F62AD70ED}"/>
              </a:ext>
            </a:extLst>
          </p:cNvPr>
          <p:cNvGrpSpPr/>
          <p:nvPr/>
        </p:nvGrpSpPr>
        <p:grpSpPr>
          <a:xfrm>
            <a:off x="2672495" y="4249575"/>
            <a:ext cx="2195948" cy="874077"/>
            <a:chOff x="2949096" y="3735536"/>
            <a:chExt cx="2195948" cy="874077"/>
          </a:xfrm>
        </p:grpSpPr>
        <p:grpSp>
          <p:nvGrpSpPr>
            <p:cNvPr id="15" name="Groupe 14"/>
            <p:cNvGrpSpPr/>
            <p:nvPr/>
          </p:nvGrpSpPr>
          <p:grpSpPr>
            <a:xfrm>
              <a:off x="2949096" y="3735536"/>
              <a:ext cx="2195948" cy="874077"/>
              <a:chOff x="1485600" y="3549605"/>
              <a:chExt cx="1853345" cy="874077"/>
            </a:xfrm>
          </p:grpSpPr>
          <p:pic>
            <p:nvPicPr>
              <p:cNvPr id="31" name="Image 30"/>
              <p:cNvPicPr>
                <a:picLocks noChangeAspect="1"/>
              </p:cNvPicPr>
              <p:nvPr/>
            </p:nvPicPr>
            <p:blipFill>
              <a:blip r:embed="rId2"/>
              <a:stretch>
                <a:fillRect/>
              </a:stretch>
            </p:blipFill>
            <p:spPr>
              <a:xfrm>
                <a:off x="1485600" y="3549605"/>
                <a:ext cx="1853345" cy="780356"/>
              </a:xfrm>
              <a:prstGeom prst="rect">
                <a:avLst/>
              </a:prstGeom>
            </p:spPr>
          </p:pic>
          <p:sp>
            <p:nvSpPr>
              <p:cNvPr id="29" name="ZoneTexte 28"/>
              <p:cNvSpPr txBox="1"/>
              <p:nvPr/>
            </p:nvSpPr>
            <p:spPr>
              <a:xfrm>
                <a:off x="1556355" y="3685018"/>
                <a:ext cx="1462644" cy="738664"/>
              </a:xfrm>
              <a:prstGeom prst="rect">
                <a:avLst/>
              </a:prstGeom>
              <a:noFill/>
            </p:spPr>
            <p:txBody>
              <a:bodyPr wrap="square" rtlCol="0">
                <a:spAutoFit/>
              </a:bodyPr>
              <a:lstStyle/>
              <a:p>
                <a:r>
                  <a:rPr lang="fr-FR" b="1" dirty="0">
                    <a:solidFill>
                      <a:srgbClr val="FF0000"/>
                    </a:solidFill>
                  </a:rPr>
                  <a:t>Electrique</a:t>
                </a:r>
              </a:p>
              <a:p>
                <a:r>
                  <a:rPr lang="fr-FR" sz="1200" b="1" dirty="0"/>
                  <a:t>Courants électriques</a:t>
                </a:r>
                <a:endParaRPr lang="en-GB" sz="1200" b="1" dirty="0"/>
              </a:p>
            </p:txBody>
          </p:sp>
        </p:grpSp>
        <p:pic>
          <p:nvPicPr>
            <p:cNvPr id="34" name="Image 33">
              <a:extLst>
                <a:ext uri="{FF2B5EF4-FFF2-40B4-BE49-F238E27FC236}">
                  <a16:creationId xmlns:a16="http://schemas.microsoft.com/office/drawing/2014/main" id="{DF7DDDDA-1E60-455A-B69D-2FE1BC28BF4E}"/>
                </a:ext>
              </a:extLst>
            </p:cNvPr>
            <p:cNvPicPr>
              <a:picLocks noChangeAspect="1"/>
            </p:cNvPicPr>
            <p:nvPr/>
          </p:nvPicPr>
          <p:blipFill>
            <a:blip r:embed="rId8"/>
            <a:stretch>
              <a:fillRect/>
            </a:stretch>
          </p:blipFill>
          <p:spPr>
            <a:xfrm>
              <a:off x="4443084" y="3752583"/>
              <a:ext cx="683702" cy="397936"/>
            </a:xfrm>
            <a:prstGeom prst="rect">
              <a:avLst/>
            </a:prstGeom>
          </p:spPr>
        </p:pic>
      </p:grpSp>
      <p:grpSp>
        <p:nvGrpSpPr>
          <p:cNvPr id="16" name="Groupe 15">
            <a:extLst>
              <a:ext uri="{FF2B5EF4-FFF2-40B4-BE49-F238E27FC236}">
                <a16:creationId xmlns:a16="http://schemas.microsoft.com/office/drawing/2014/main" id="{AC737864-861D-42AD-8BBF-A6B600E9DD5D}"/>
              </a:ext>
            </a:extLst>
          </p:cNvPr>
          <p:cNvGrpSpPr/>
          <p:nvPr/>
        </p:nvGrpSpPr>
        <p:grpSpPr>
          <a:xfrm>
            <a:off x="3051842" y="2034272"/>
            <a:ext cx="2072573" cy="1045398"/>
            <a:chOff x="3051842" y="2034272"/>
            <a:chExt cx="2072573" cy="1045398"/>
          </a:xfrm>
        </p:grpSpPr>
        <p:grpSp>
          <p:nvGrpSpPr>
            <p:cNvPr id="13" name="Groupe 12"/>
            <p:cNvGrpSpPr/>
            <p:nvPr/>
          </p:nvGrpSpPr>
          <p:grpSpPr>
            <a:xfrm>
              <a:off x="3051842" y="2034272"/>
              <a:ext cx="2072573" cy="1045398"/>
              <a:chOff x="3701130" y="2774001"/>
              <a:chExt cx="1890585" cy="792668"/>
            </a:xfrm>
          </p:grpSpPr>
          <p:pic>
            <p:nvPicPr>
              <p:cNvPr id="25" name="Image 24"/>
              <p:cNvPicPr>
                <a:picLocks noChangeAspect="1"/>
              </p:cNvPicPr>
              <p:nvPr/>
            </p:nvPicPr>
            <p:blipFill>
              <a:blip r:embed="rId9"/>
              <a:stretch>
                <a:fillRect/>
              </a:stretch>
            </p:blipFill>
            <p:spPr>
              <a:xfrm>
                <a:off x="3701130" y="2774001"/>
                <a:ext cx="1853345" cy="780356"/>
              </a:xfrm>
              <a:prstGeom prst="rect">
                <a:avLst/>
              </a:prstGeom>
            </p:spPr>
          </p:pic>
          <p:sp>
            <p:nvSpPr>
              <p:cNvPr id="24" name="ZoneTexte 23"/>
              <p:cNvSpPr txBox="1"/>
              <p:nvPr/>
            </p:nvSpPr>
            <p:spPr>
              <a:xfrm>
                <a:off x="3733638" y="2866559"/>
                <a:ext cx="1858077" cy="700110"/>
              </a:xfrm>
              <a:prstGeom prst="rect">
                <a:avLst/>
              </a:prstGeom>
              <a:noFill/>
            </p:spPr>
            <p:txBody>
              <a:bodyPr wrap="square" rtlCol="0">
                <a:spAutoFit/>
              </a:bodyPr>
              <a:lstStyle/>
              <a:p>
                <a:r>
                  <a:rPr lang="fr-FR" b="1" dirty="0">
                    <a:solidFill>
                      <a:srgbClr val="FF0000"/>
                    </a:solidFill>
                  </a:rPr>
                  <a:t>Chimique</a:t>
                </a:r>
              </a:p>
              <a:p>
                <a:r>
                  <a:rPr lang="fr-FR" sz="1200" b="1" dirty="0"/>
                  <a:t>Pétrole, bois, poudre, Accus, piles,</a:t>
                </a:r>
              </a:p>
              <a:p>
                <a:r>
                  <a:rPr lang="fr-FR" sz="1200" b="1" dirty="0"/>
                  <a:t>Aliments</a:t>
                </a:r>
                <a:endParaRPr lang="en-GB" sz="1200" b="1" dirty="0"/>
              </a:p>
            </p:txBody>
          </p:sp>
        </p:grpSp>
        <p:pic>
          <p:nvPicPr>
            <p:cNvPr id="36" name="Image 35">
              <a:extLst>
                <a:ext uri="{FF2B5EF4-FFF2-40B4-BE49-F238E27FC236}">
                  <a16:creationId xmlns:a16="http://schemas.microsoft.com/office/drawing/2014/main" id="{80AC4820-335C-4CD0-8FD6-2EE70BDDE950}"/>
                </a:ext>
              </a:extLst>
            </p:cNvPr>
            <p:cNvPicPr>
              <a:picLocks noChangeAspect="1"/>
            </p:cNvPicPr>
            <p:nvPr/>
          </p:nvPicPr>
          <p:blipFill>
            <a:blip r:embed="rId10"/>
            <a:stretch>
              <a:fillRect/>
            </a:stretch>
          </p:blipFill>
          <p:spPr>
            <a:xfrm>
              <a:off x="4645491" y="2072132"/>
              <a:ext cx="383709" cy="449165"/>
            </a:xfrm>
            <a:prstGeom prst="rect">
              <a:avLst/>
            </a:prstGeom>
          </p:spPr>
        </p:pic>
      </p:grpSp>
      <p:sp>
        <p:nvSpPr>
          <p:cNvPr id="37" name="Flèche : courbe vers le bas 36">
            <a:extLst>
              <a:ext uri="{FF2B5EF4-FFF2-40B4-BE49-F238E27FC236}">
                <a16:creationId xmlns:a16="http://schemas.microsoft.com/office/drawing/2014/main" id="{BAC5A484-D02E-1C9C-6196-EEA61CC5B873}"/>
              </a:ext>
            </a:extLst>
          </p:cNvPr>
          <p:cNvSpPr/>
          <p:nvPr/>
        </p:nvSpPr>
        <p:spPr>
          <a:xfrm rot="13654639" flipV="1">
            <a:off x="8986791" y="1921052"/>
            <a:ext cx="1881429" cy="531883"/>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ZoneTexte 37">
            <a:extLst>
              <a:ext uri="{FF2B5EF4-FFF2-40B4-BE49-F238E27FC236}">
                <a16:creationId xmlns:a16="http://schemas.microsoft.com/office/drawing/2014/main" id="{BEB55703-A6C4-C615-FA4E-6CF0C20BE9F5}"/>
              </a:ext>
            </a:extLst>
          </p:cNvPr>
          <p:cNvSpPr txBox="1"/>
          <p:nvPr/>
        </p:nvSpPr>
        <p:spPr>
          <a:xfrm>
            <a:off x="10233422" y="1305943"/>
            <a:ext cx="1276324" cy="738664"/>
          </a:xfrm>
          <a:prstGeom prst="rect">
            <a:avLst/>
          </a:prstGeom>
          <a:noFill/>
          <a:ln w="28575">
            <a:noFill/>
          </a:ln>
        </p:spPr>
        <p:txBody>
          <a:bodyPr wrap="square" rtlCol="0">
            <a:spAutoFit/>
          </a:bodyPr>
          <a:lstStyle/>
          <a:p>
            <a:r>
              <a:rPr lang="fr-FR" sz="1400" b="1" dirty="0"/>
              <a:t>Réactions dans le Soleil</a:t>
            </a:r>
          </a:p>
        </p:txBody>
      </p:sp>
      <p:sp>
        <p:nvSpPr>
          <p:cNvPr id="39" name="ZoneTexte 38">
            <a:extLst>
              <a:ext uri="{FF2B5EF4-FFF2-40B4-BE49-F238E27FC236}">
                <a16:creationId xmlns:a16="http://schemas.microsoft.com/office/drawing/2014/main" id="{67D3A8AF-52C5-4BD3-07BC-2A5F64584DAC}"/>
              </a:ext>
            </a:extLst>
          </p:cNvPr>
          <p:cNvSpPr txBox="1"/>
          <p:nvPr/>
        </p:nvSpPr>
        <p:spPr>
          <a:xfrm>
            <a:off x="3785033" y="1255707"/>
            <a:ext cx="1276324" cy="523220"/>
          </a:xfrm>
          <a:prstGeom prst="rect">
            <a:avLst/>
          </a:prstGeom>
          <a:noFill/>
          <a:ln w="28575">
            <a:noFill/>
          </a:ln>
        </p:spPr>
        <p:txBody>
          <a:bodyPr wrap="square" rtlCol="0">
            <a:spAutoFit/>
          </a:bodyPr>
          <a:lstStyle/>
          <a:p>
            <a:r>
              <a:rPr lang="fr-FR" sz="1400" b="1" dirty="0" err="1"/>
              <a:t>Photo-synthèse</a:t>
            </a:r>
            <a:endParaRPr lang="fr-FR" sz="1400" b="1" dirty="0"/>
          </a:p>
        </p:txBody>
      </p:sp>
      <p:sp>
        <p:nvSpPr>
          <p:cNvPr id="40" name="Flèche : courbe vers le bas 39">
            <a:extLst>
              <a:ext uri="{FF2B5EF4-FFF2-40B4-BE49-F238E27FC236}">
                <a16:creationId xmlns:a16="http://schemas.microsoft.com/office/drawing/2014/main" id="{92CF14A8-5E02-BD1D-4060-C1BFA2564BD3}"/>
              </a:ext>
            </a:extLst>
          </p:cNvPr>
          <p:cNvSpPr/>
          <p:nvPr/>
        </p:nvSpPr>
        <p:spPr>
          <a:xfrm rot="9642676" flipV="1">
            <a:off x="4877324" y="1192583"/>
            <a:ext cx="1881429" cy="475385"/>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 name="Flèche : courbe vers le bas 40">
            <a:extLst>
              <a:ext uri="{FF2B5EF4-FFF2-40B4-BE49-F238E27FC236}">
                <a16:creationId xmlns:a16="http://schemas.microsoft.com/office/drawing/2014/main" id="{FAFCC72B-B777-23D6-CD02-D4E7316AA312}"/>
              </a:ext>
            </a:extLst>
          </p:cNvPr>
          <p:cNvSpPr/>
          <p:nvPr/>
        </p:nvSpPr>
        <p:spPr>
          <a:xfrm rot="1549696" flipV="1">
            <a:off x="4135506" y="3474371"/>
            <a:ext cx="1881429" cy="401200"/>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ZoneTexte 41">
            <a:extLst>
              <a:ext uri="{FF2B5EF4-FFF2-40B4-BE49-F238E27FC236}">
                <a16:creationId xmlns:a16="http://schemas.microsoft.com/office/drawing/2014/main" id="{5DC58502-9DAE-99E0-9C47-2AD6C6E82E73}"/>
              </a:ext>
            </a:extLst>
          </p:cNvPr>
          <p:cNvSpPr txBox="1"/>
          <p:nvPr/>
        </p:nvSpPr>
        <p:spPr>
          <a:xfrm>
            <a:off x="4687344" y="3497976"/>
            <a:ext cx="1276324" cy="523220"/>
          </a:xfrm>
          <a:prstGeom prst="rect">
            <a:avLst/>
          </a:prstGeom>
          <a:noFill/>
          <a:ln w="28575">
            <a:noFill/>
          </a:ln>
        </p:spPr>
        <p:txBody>
          <a:bodyPr wrap="square" rtlCol="0">
            <a:spAutoFit/>
          </a:bodyPr>
          <a:lstStyle/>
          <a:p>
            <a:r>
              <a:rPr lang="fr-FR" sz="1400" b="1" dirty="0"/>
              <a:t>Combustion Centrale</a:t>
            </a:r>
          </a:p>
        </p:txBody>
      </p:sp>
      <p:sp>
        <p:nvSpPr>
          <p:cNvPr id="43" name="Flèche : gauche 42">
            <a:extLst>
              <a:ext uri="{FF2B5EF4-FFF2-40B4-BE49-F238E27FC236}">
                <a16:creationId xmlns:a16="http://schemas.microsoft.com/office/drawing/2014/main" id="{BA2B15B4-AF6D-7D4B-613E-009662831D6E}"/>
              </a:ext>
            </a:extLst>
          </p:cNvPr>
          <p:cNvSpPr/>
          <p:nvPr/>
        </p:nvSpPr>
        <p:spPr>
          <a:xfrm rot="13233648">
            <a:off x="6841509" y="4287674"/>
            <a:ext cx="792138" cy="141130"/>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8837AAC5-7A06-042B-132C-52290BB223CA}"/>
              </a:ext>
            </a:extLst>
          </p:cNvPr>
          <p:cNvSpPr txBox="1"/>
          <p:nvPr/>
        </p:nvSpPr>
        <p:spPr>
          <a:xfrm>
            <a:off x="7466139" y="4215706"/>
            <a:ext cx="1276324" cy="307777"/>
          </a:xfrm>
          <a:prstGeom prst="rect">
            <a:avLst/>
          </a:prstGeom>
          <a:noFill/>
          <a:ln w="28575">
            <a:noFill/>
          </a:ln>
        </p:spPr>
        <p:txBody>
          <a:bodyPr wrap="square" rtlCol="0">
            <a:spAutoFit/>
          </a:bodyPr>
          <a:lstStyle/>
          <a:p>
            <a:r>
              <a:rPr lang="fr-FR" sz="1400" b="1" dirty="0"/>
              <a:t>Turbine</a:t>
            </a:r>
          </a:p>
        </p:txBody>
      </p:sp>
      <p:sp>
        <p:nvSpPr>
          <p:cNvPr id="45" name="Flèche : courbe vers le bas 44">
            <a:extLst>
              <a:ext uri="{FF2B5EF4-FFF2-40B4-BE49-F238E27FC236}">
                <a16:creationId xmlns:a16="http://schemas.microsoft.com/office/drawing/2014/main" id="{314B2AD1-9615-9959-DB88-954BDF0BF37C}"/>
              </a:ext>
            </a:extLst>
          </p:cNvPr>
          <p:cNvSpPr/>
          <p:nvPr/>
        </p:nvSpPr>
        <p:spPr>
          <a:xfrm rot="12417087">
            <a:off x="3887803" y="5453713"/>
            <a:ext cx="1881429" cy="361457"/>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ZoneTexte 45">
            <a:extLst>
              <a:ext uri="{FF2B5EF4-FFF2-40B4-BE49-F238E27FC236}">
                <a16:creationId xmlns:a16="http://schemas.microsoft.com/office/drawing/2014/main" id="{4B3D239A-6389-72E8-A24D-95A6DCD5FCD8}"/>
              </a:ext>
            </a:extLst>
          </p:cNvPr>
          <p:cNvSpPr txBox="1"/>
          <p:nvPr/>
        </p:nvSpPr>
        <p:spPr>
          <a:xfrm>
            <a:off x="3269898" y="5258296"/>
            <a:ext cx="1276324" cy="523220"/>
          </a:xfrm>
          <a:prstGeom prst="rect">
            <a:avLst/>
          </a:prstGeom>
          <a:noFill/>
          <a:ln w="28575">
            <a:noFill/>
          </a:ln>
        </p:spPr>
        <p:txBody>
          <a:bodyPr wrap="square" rtlCol="0">
            <a:spAutoFit/>
          </a:bodyPr>
          <a:lstStyle/>
          <a:p>
            <a:r>
              <a:rPr lang="fr-FR" sz="1400" b="1" dirty="0"/>
              <a:t>Centrale électrique</a:t>
            </a:r>
          </a:p>
        </p:txBody>
      </p:sp>
      <p:sp>
        <p:nvSpPr>
          <p:cNvPr id="47" name="Flèche : courbe vers le bas 46">
            <a:extLst>
              <a:ext uri="{FF2B5EF4-FFF2-40B4-BE49-F238E27FC236}">
                <a16:creationId xmlns:a16="http://schemas.microsoft.com/office/drawing/2014/main" id="{C6A4825D-6490-169E-6678-9E792B38340C}"/>
              </a:ext>
            </a:extLst>
          </p:cNvPr>
          <p:cNvSpPr/>
          <p:nvPr/>
        </p:nvSpPr>
        <p:spPr>
          <a:xfrm rot="15651239">
            <a:off x="2241684" y="3486447"/>
            <a:ext cx="1180283" cy="361457"/>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ZoneTexte 47">
            <a:extLst>
              <a:ext uri="{FF2B5EF4-FFF2-40B4-BE49-F238E27FC236}">
                <a16:creationId xmlns:a16="http://schemas.microsoft.com/office/drawing/2014/main" id="{393BBEA8-3A76-9C60-80D2-1ADC52E2E462}"/>
              </a:ext>
            </a:extLst>
          </p:cNvPr>
          <p:cNvSpPr txBox="1"/>
          <p:nvPr/>
        </p:nvSpPr>
        <p:spPr>
          <a:xfrm>
            <a:off x="2630465" y="3521084"/>
            <a:ext cx="1528084" cy="307777"/>
          </a:xfrm>
          <a:prstGeom prst="rect">
            <a:avLst/>
          </a:prstGeom>
          <a:noFill/>
          <a:ln w="28575">
            <a:noFill/>
          </a:ln>
        </p:spPr>
        <p:txBody>
          <a:bodyPr wrap="square" rtlCol="0">
            <a:spAutoFit/>
          </a:bodyPr>
          <a:lstStyle/>
          <a:p>
            <a:r>
              <a:rPr lang="fr-FR" sz="1400" b="1" dirty="0"/>
              <a:t>Accumulateurs</a:t>
            </a:r>
          </a:p>
        </p:txBody>
      </p:sp>
      <p:sp>
        <p:nvSpPr>
          <p:cNvPr id="51" name="ZoneTexte 50">
            <a:extLst>
              <a:ext uri="{FF2B5EF4-FFF2-40B4-BE49-F238E27FC236}">
                <a16:creationId xmlns:a16="http://schemas.microsoft.com/office/drawing/2014/main" id="{FE751159-5E36-3495-FB06-0DE965B23194}"/>
              </a:ext>
            </a:extLst>
          </p:cNvPr>
          <p:cNvSpPr txBox="1"/>
          <p:nvPr/>
        </p:nvSpPr>
        <p:spPr>
          <a:xfrm>
            <a:off x="5200761" y="2546850"/>
            <a:ext cx="895239" cy="307777"/>
          </a:xfrm>
          <a:prstGeom prst="rect">
            <a:avLst/>
          </a:prstGeom>
          <a:noFill/>
          <a:ln w="28575">
            <a:noFill/>
          </a:ln>
        </p:spPr>
        <p:txBody>
          <a:bodyPr wrap="square" rtlCol="0">
            <a:spAutoFit/>
          </a:bodyPr>
          <a:lstStyle/>
          <a:p>
            <a:r>
              <a:rPr lang="fr-FR" sz="1400" b="1" dirty="0">
                <a:solidFill>
                  <a:srgbClr val="C00000"/>
                </a:solidFill>
              </a:rPr>
              <a:t>Moteur</a:t>
            </a:r>
          </a:p>
        </p:txBody>
      </p:sp>
      <p:sp>
        <p:nvSpPr>
          <p:cNvPr id="54" name="Nuage 53">
            <a:extLst>
              <a:ext uri="{FF2B5EF4-FFF2-40B4-BE49-F238E27FC236}">
                <a16:creationId xmlns:a16="http://schemas.microsoft.com/office/drawing/2014/main" id="{368F0B31-53AA-C903-B895-D05E47429406}"/>
              </a:ext>
            </a:extLst>
          </p:cNvPr>
          <p:cNvSpPr/>
          <p:nvPr/>
        </p:nvSpPr>
        <p:spPr>
          <a:xfrm>
            <a:off x="8977362" y="4451255"/>
            <a:ext cx="2354034" cy="161160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De la chaleur est toujours « produite »</a:t>
            </a:r>
          </a:p>
        </p:txBody>
      </p:sp>
    </p:spTree>
    <p:extLst>
      <p:ext uri="{BB962C8B-B14F-4D97-AF65-F5344CB8AC3E}">
        <p14:creationId xmlns:p14="http://schemas.microsoft.com/office/powerpoint/2010/main" val="15601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7" grpId="0" animBg="1"/>
      <p:bldP spid="38" grpId="0"/>
      <p:bldP spid="39" grpId="0"/>
      <p:bldP spid="40" grpId="0" animBg="1"/>
      <p:bldP spid="41" grpId="0" animBg="1"/>
      <p:bldP spid="42" grpId="0"/>
      <p:bldP spid="43" grpId="0" animBg="1"/>
      <p:bldP spid="44" grpId="0"/>
      <p:bldP spid="45" grpId="0" animBg="1"/>
      <p:bldP spid="46" grpId="0"/>
      <p:bldP spid="47" grpId="0" animBg="1"/>
      <p:bldP spid="48" grpId="0"/>
      <p:bldP spid="51" grpId="0"/>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èche : gauche 42">
            <a:extLst>
              <a:ext uri="{FF2B5EF4-FFF2-40B4-BE49-F238E27FC236}">
                <a16:creationId xmlns:a16="http://schemas.microsoft.com/office/drawing/2014/main" id="{BA2B15B4-AF6D-7D4B-613E-009662831D6E}"/>
              </a:ext>
            </a:extLst>
          </p:cNvPr>
          <p:cNvSpPr/>
          <p:nvPr/>
        </p:nvSpPr>
        <p:spPr>
          <a:xfrm rot="16421651" flipV="1">
            <a:off x="6087624" y="3407168"/>
            <a:ext cx="2401400" cy="144894"/>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 name="Groupe 32">
            <a:extLst>
              <a:ext uri="{FF2B5EF4-FFF2-40B4-BE49-F238E27FC236}">
                <a16:creationId xmlns:a16="http://schemas.microsoft.com/office/drawing/2014/main" id="{4D4CA2A9-7E28-4C1E-ADA9-EDD433D4649B}"/>
              </a:ext>
            </a:extLst>
          </p:cNvPr>
          <p:cNvGrpSpPr/>
          <p:nvPr/>
        </p:nvGrpSpPr>
        <p:grpSpPr>
          <a:xfrm>
            <a:off x="6010358" y="2822505"/>
            <a:ext cx="2291686" cy="1217721"/>
            <a:chOff x="7796604" y="4185439"/>
            <a:chExt cx="1853345" cy="799371"/>
          </a:xfrm>
        </p:grpSpPr>
        <p:grpSp>
          <p:nvGrpSpPr>
            <p:cNvPr id="9" name="Groupe 8"/>
            <p:cNvGrpSpPr/>
            <p:nvPr/>
          </p:nvGrpSpPr>
          <p:grpSpPr>
            <a:xfrm>
              <a:off x="7796604" y="4185439"/>
              <a:ext cx="1853345" cy="799371"/>
              <a:chOff x="6511839" y="3524427"/>
              <a:chExt cx="1853345" cy="799371"/>
            </a:xfrm>
          </p:grpSpPr>
          <p:pic>
            <p:nvPicPr>
              <p:cNvPr id="27" name="Image 26"/>
              <p:cNvPicPr>
                <a:picLocks noChangeAspect="1"/>
              </p:cNvPicPr>
              <p:nvPr/>
            </p:nvPicPr>
            <p:blipFill>
              <a:blip r:embed="rId2"/>
              <a:stretch>
                <a:fillRect/>
              </a:stretch>
            </p:blipFill>
            <p:spPr>
              <a:xfrm>
                <a:off x="6511839" y="3524427"/>
                <a:ext cx="1853345" cy="780356"/>
              </a:xfrm>
              <a:prstGeom prst="rect">
                <a:avLst/>
              </a:prstGeom>
            </p:spPr>
          </p:pic>
          <p:sp>
            <p:nvSpPr>
              <p:cNvPr id="26" name="ZoneTexte 25"/>
              <p:cNvSpPr txBox="1"/>
              <p:nvPr/>
            </p:nvSpPr>
            <p:spPr>
              <a:xfrm>
                <a:off x="6721434" y="3554357"/>
                <a:ext cx="1434156" cy="769441"/>
              </a:xfrm>
              <a:prstGeom prst="rect">
                <a:avLst/>
              </a:prstGeom>
              <a:noFill/>
            </p:spPr>
            <p:txBody>
              <a:bodyPr wrap="square" rtlCol="0">
                <a:spAutoFit/>
              </a:bodyPr>
              <a:lstStyle/>
              <a:p>
                <a:endParaRPr lang="fr-FR" sz="1400" b="1" dirty="0">
                  <a:solidFill>
                    <a:srgbClr val="FF0000"/>
                  </a:solidFill>
                </a:endParaRPr>
              </a:p>
              <a:p>
                <a:r>
                  <a:rPr lang="fr-FR" b="1" dirty="0">
                    <a:solidFill>
                      <a:srgbClr val="FF0000"/>
                    </a:solidFill>
                  </a:rPr>
                  <a:t>Thermique</a:t>
                </a:r>
              </a:p>
              <a:p>
                <a:r>
                  <a:rPr lang="fr-FR" sz="1200" b="1" dirty="0"/>
                  <a:t>Chaleur</a:t>
                </a:r>
                <a:endParaRPr lang="en-GB" sz="1200" b="1" dirty="0"/>
              </a:p>
            </p:txBody>
          </p:sp>
        </p:grpSp>
        <p:pic>
          <p:nvPicPr>
            <p:cNvPr id="19" name="Image 18">
              <a:extLst>
                <a:ext uri="{FF2B5EF4-FFF2-40B4-BE49-F238E27FC236}">
                  <a16:creationId xmlns:a16="http://schemas.microsoft.com/office/drawing/2014/main" id="{5205039F-49C7-4514-9536-0BD5DC4E6CC3}"/>
                </a:ext>
              </a:extLst>
            </p:cNvPr>
            <p:cNvPicPr>
              <a:picLocks noChangeAspect="1"/>
            </p:cNvPicPr>
            <p:nvPr/>
          </p:nvPicPr>
          <p:blipFill>
            <a:blip r:embed="rId3"/>
            <a:stretch>
              <a:fillRect/>
            </a:stretch>
          </p:blipFill>
          <p:spPr>
            <a:xfrm flipH="1">
              <a:off x="9024354" y="4234268"/>
              <a:ext cx="592186" cy="242889"/>
            </a:xfrm>
            <a:prstGeom prst="rect">
              <a:avLst/>
            </a:prstGeom>
          </p:spPr>
        </p:pic>
      </p:grpSp>
      <p:sp>
        <p:nvSpPr>
          <p:cNvPr id="2" name="Espace réservé de la date 1"/>
          <p:cNvSpPr>
            <a:spLocks noGrp="1"/>
          </p:cNvSpPr>
          <p:nvPr>
            <p:ph type="dt" sz="half" idx="10"/>
          </p:nvPr>
        </p:nvSpPr>
        <p:spPr>
          <a:xfrm>
            <a:off x="10363200" y="6135090"/>
            <a:ext cx="1021840" cy="370171"/>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17</a:t>
            </a:fld>
            <a:endParaRPr lang="en-GB" dirty="0"/>
          </a:p>
        </p:txBody>
      </p:sp>
      <p:sp>
        <p:nvSpPr>
          <p:cNvPr id="7" name="ZoneTexte 6"/>
          <p:cNvSpPr txBox="1"/>
          <p:nvPr/>
        </p:nvSpPr>
        <p:spPr>
          <a:xfrm>
            <a:off x="4758864" y="373687"/>
            <a:ext cx="7382340" cy="369332"/>
          </a:xfrm>
          <a:prstGeom prst="rect">
            <a:avLst/>
          </a:prstGeom>
          <a:noFill/>
        </p:spPr>
        <p:txBody>
          <a:bodyPr wrap="square" rtlCol="0">
            <a:spAutoFit/>
          </a:bodyPr>
          <a:lstStyle/>
          <a:p>
            <a:r>
              <a:rPr lang="fr-FR" dirty="0">
                <a:solidFill>
                  <a:srgbClr val="FF0000"/>
                </a:solidFill>
              </a:rPr>
              <a:t>Transformations de l’énergie – éolienne (avec stockage)</a:t>
            </a:r>
            <a:endParaRPr lang="en-GB" dirty="0">
              <a:solidFill>
                <a:srgbClr val="FF0000"/>
              </a:solidFill>
            </a:endParaRPr>
          </a:p>
        </p:txBody>
      </p:sp>
      <p:grpSp>
        <p:nvGrpSpPr>
          <p:cNvPr id="18" name="Groupe 17">
            <a:extLst>
              <a:ext uri="{FF2B5EF4-FFF2-40B4-BE49-F238E27FC236}">
                <a16:creationId xmlns:a16="http://schemas.microsoft.com/office/drawing/2014/main" id="{6F315B7B-9797-4B26-8681-46709DB2DAAF}"/>
              </a:ext>
            </a:extLst>
          </p:cNvPr>
          <p:cNvGrpSpPr/>
          <p:nvPr/>
        </p:nvGrpSpPr>
        <p:grpSpPr>
          <a:xfrm>
            <a:off x="6852799" y="1025908"/>
            <a:ext cx="2195949" cy="1217721"/>
            <a:chOff x="5600655" y="1055390"/>
            <a:chExt cx="2195949" cy="1217721"/>
          </a:xfrm>
        </p:grpSpPr>
        <p:grpSp>
          <p:nvGrpSpPr>
            <p:cNvPr id="10" name="Groupe 9">
              <a:extLst>
                <a:ext uri="{FF2B5EF4-FFF2-40B4-BE49-F238E27FC236}">
                  <a16:creationId xmlns:a16="http://schemas.microsoft.com/office/drawing/2014/main" id="{9FD4D2A9-9C2C-4E3F-BDCD-BA664BE14744}"/>
                </a:ext>
              </a:extLst>
            </p:cNvPr>
            <p:cNvGrpSpPr/>
            <p:nvPr/>
          </p:nvGrpSpPr>
          <p:grpSpPr>
            <a:xfrm>
              <a:off x="5600655" y="1055390"/>
              <a:ext cx="2195949" cy="1217721"/>
              <a:chOff x="3866350" y="1176444"/>
              <a:chExt cx="2314997" cy="1217721"/>
            </a:xfrm>
          </p:grpSpPr>
          <p:pic>
            <p:nvPicPr>
              <p:cNvPr id="23" name="Image 22"/>
              <p:cNvPicPr>
                <a:picLocks noChangeAspect="1"/>
              </p:cNvPicPr>
              <p:nvPr/>
            </p:nvPicPr>
            <p:blipFill>
              <a:blip r:embed="rId4"/>
              <a:stretch>
                <a:fillRect/>
              </a:stretch>
            </p:blipFill>
            <p:spPr>
              <a:xfrm>
                <a:off x="3866350" y="1176444"/>
                <a:ext cx="2314997" cy="1217721"/>
              </a:xfrm>
              <a:prstGeom prst="rect">
                <a:avLst/>
              </a:prstGeom>
            </p:spPr>
          </p:pic>
          <p:sp>
            <p:nvSpPr>
              <p:cNvPr id="11" name="ZoneTexte 10"/>
              <p:cNvSpPr txBox="1"/>
              <p:nvPr/>
            </p:nvSpPr>
            <p:spPr>
              <a:xfrm>
                <a:off x="4124663" y="1192079"/>
                <a:ext cx="1965845" cy="1107997"/>
              </a:xfrm>
              <a:prstGeom prst="rect">
                <a:avLst/>
              </a:prstGeom>
              <a:noFill/>
              <a:ln>
                <a:noFill/>
              </a:ln>
            </p:spPr>
            <p:txBody>
              <a:bodyPr wrap="square" rtlCol="0">
                <a:spAutoFit/>
              </a:bodyPr>
              <a:lstStyle/>
              <a:p>
                <a:r>
                  <a:rPr lang="fr-FR" b="1" dirty="0">
                    <a:solidFill>
                      <a:srgbClr val="FF0000"/>
                    </a:solidFill>
                  </a:rPr>
                  <a:t>Radiative</a:t>
                </a:r>
              </a:p>
              <a:p>
                <a:r>
                  <a:rPr lang="fr-FR" sz="1200" b="1" dirty="0"/>
                  <a:t>Lumière</a:t>
                </a:r>
              </a:p>
              <a:p>
                <a:r>
                  <a:rPr lang="fr-FR" sz="1200" b="1" dirty="0"/>
                  <a:t>Infrarouge</a:t>
                </a:r>
              </a:p>
              <a:p>
                <a:r>
                  <a:rPr lang="fr-FR" sz="1200" b="1" dirty="0"/>
                  <a:t>Rayons X </a:t>
                </a:r>
              </a:p>
              <a:p>
                <a:r>
                  <a:rPr lang="fr-FR" sz="1200" b="1" dirty="0"/>
                  <a:t>Ondes radio…</a:t>
                </a:r>
                <a:endParaRPr lang="en-GB" sz="1200" b="1" dirty="0"/>
              </a:p>
            </p:txBody>
          </p:sp>
        </p:grpSp>
        <p:pic>
          <p:nvPicPr>
            <p:cNvPr id="14" name="Image 13">
              <a:extLst>
                <a:ext uri="{FF2B5EF4-FFF2-40B4-BE49-F238E27FC236}">
                  <a16:creationId xmlns:a16="http://schemas.microsoft.com/office/drawing/2014/main" id="{B1DDF91B-636F-4279-AF66-A044AD4CB32E}"/>
                </a:ext>
              </a:extLst>
            </p:cNvPr>
            <p:cNvPicPr>
              <a:picLocks noChangeAspect="1"/>
            </p:cNvPicPr>
            <p:nvPr/>
          </p:nvPicPr>
          <p:blipFill>
            <a:blip r:embed="rId5"/>
            <a:stretch>
              <a:fillRect/>
            </a:stretch>
          </p:blipFill>
          <p:spPr>
            <a:xfrm>
              <a:off x="7348257" y="1072205"/>
              <a:ext cx="419195" cy="388143"/>
            </a:xfrm>
            <a:prstGeom prst="rect">
              <a:avLst/>
            </a:prstGeom>
          </p:spPr>
        </p:pic>
      </p:grpSp>
      <p:grpSp>
        <p:nvGrpSpPr>
          <p:cNvPr id="20" name="Groupe 19">
            <a:extLst>
              <a:ext uri="{FF2B5EF4-FFF2-40B4-BE49-F238E27FC236}">
                <a16:creationId xmlns:a16="http://schemas.microsoft.com/office/drawing/2014/main" id="{19E0D4B6-5DFB-4346-AD1D-5457D983B737}"/>
              </a:ext>
            </a:extLst>
          </p:cNvPr>
          <p:cNvGrpSpPr/>
          <p:nvPr/>
        </p:nvGrpSpPr>
        <p:grpSpPr>
          <a:xfrm>
            <a:off x="8983546" y="3227870"/>
            <a:ext cx="2291687" cy="923331"/>
            <a:chOff x="7771094" y="2669298"/>
            <a:chExt cx="2291687" cy="923331"/>
          </a:xfrm>
        </p:grpSpPr>
        <p:grpSp>
          <p:nvGrpSpPr>
            <p:cNvPr id="5" name="Groupe 4">
              <a:extLst>
                <a:ext uri="{FF2B5EF4-FFF2-40B4-BE49-F238E27FC236}">
                  <a16:creationId xmlns:a16="http://schemas.microsoft.com/office/drawing/2014/main" id="{A2957AF9-9689-4A42-AB86-BF2C1BB568CB}"/>
                </a:ext>
              </a:extLst>
            </p:cNvPr>
            <p:cNvGrpSpPr/>
            <p:nvPr/>
          </p:nvGrpSpPr>
          <p:grpSpPr>
            <a:xfrm>
              <a:off x="7771094" y="2669299"/>
              <a:ext cx="2291687" cy="923330"/>
              <a:chOff x="6335490" y="1409700"/>
              <a:chExt cx="2291687" cy="827411"/>
            </a:xfrm>
          </p:grpSpPr>
          <p:sp>
            <p:nvSpPr>
              <p:cNvPr id="22" name="Rectangle 21"/>
              <p:cNvSpPr/>
              <p:nvPr/>
            </p:nvSpPr>
            <p:spPr>
              <a:xfrm>
                <a:off x="6335490" y="1409700"/>
                <a:ext cx="2291687" cy="82741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21" name="ZoneTexte 20"/>
              <p:cNvSpPr txBox="1"/>
              <p:nvPr/>
            </p:nvSpPr>
            <p:spPr>
              <a:xfrm>
                <a:off x="6335490" y="1471103"/>
                <a:ext cx="2291687" cy="738664"/>
              </a:xfrm>
              <a:prstGeom prst="rect">
                <a:avLst/>
              </a:prstGeom>
              <a:noFill/>
            </p:spPr>
            <p:txBody>
              <a:bodyPr wrap="square" rtlCol="0">
                <a:spAutoFit/>
              </a:bodyPr>
              <a:lstStyle/>
              <a:p>
                <a:r>
                  <a:rPr lang="fr-FR" b="1" dirty="0">
                    <a:solidFill>
                      <a:srgbClr val="FF0000"/>
                    </a:solidFill>
                  </a:rPr>
                  <a:t>Nucléaire</a:t>
                </a:r>
              </a:p>
              <a:p>
                <a:r>
                  <a:rPr lang="fr-FR" sz="1200" b="1" dirty="0"/>
                  <a:t>Fusion (étoiles, bombe H)</a:t>
                </a:r>
              </a:p>
              <a:p>
                <a:r>
                  <a:rPr lang="fr-FR" sz="1200" b="1" dirty="0"/>
                  <a:t>Fission (centrales, bombe A)</a:t>
                </a:r>
                <a:endParaRPr lang="en-GB" sz="1200" b="1" dirty="0"/>
              </a:p>
            </p:txBody>
          </p:sp>
        </p:grpSp>
        <p:pic>
          <p:nvPicPr>
            <p:cNvPr id="17" name="Image 16">
              <a:extLst>
                <a:ext uri="{FF2B5EF4-FFF2-40B4-BE49-F238E27FC236}">
                  <a16:creationId xmlns:a16="http://schemas.microsoft.com/office/drawing/2014/main" id="{3DF50732-8EB8-497C-A41F-AF7DECF2A52D}"/>
                </a:ext>
              </a:extLst>
            </p:cNvPr>
            <p:cNvPicPr>
              <a:picLocks noChangeAspect="1"/>
            </p:cNvPicPr>
            <p:nvPr/>
          </p:nvPicPr>
          <p:blipFill>
            <a:blip r:embed="rId6"/>
            <a:stretch>
              <a:fillRect/>
            </a:stretch>
          </p:blipFill>
          <p:spPr>
            <a:xfrm>
              <a:off x="9659132" y="2669298"/>
              <a:ext cx="403649" cy="403649"/>
            </a:xfrm>
            <a:prstGeom prst="rect">
              <a:avLst/>
            </a:prstGeom>
          </p:spPr>
        </p:pic>
      </p:grpSp>
      <p:grpSp>
        <p:nvGrpSpPr>
          <p:cNvPr id="35" name="Groupe 34">
            <a:extLst>
              <a:ext uri="{FF2B5EF4-FFF2-40B4-BE49-F238E27FC236}">
                <a16:creationId xmlns:a16="http://schemas.microsoft.com/office/drawing/2014/main" id="{6A847E0C-9F71-485F-8FA3-EF7977B3C115}"/>
              </a:ext>
            </a:extLst>
          </p:cNvPr>
          <p:cNvGrpSpPr/>
          <p:nvPr/>
        </p:nvGrpSpPr>
        <p:grpSpPr>
          <a:xfrm>
            <a:off x="6096000" y="4756895"/>
            <a:ext cx="2412626" cy="1320722"/>
            <a:chOff x="5297810" y="4664081"/>
            <a:chExt cx="2412626" cy="1320722"/>
          </a:xfrm>
        </p:grpSpPr>
        <p:grpSp>
          <p:nvGrpSpPr>
            <p:cNvPr id="8" name="Groupe 7">
              <a:extLst>
                <a:ext uri="{FF2B5EF4-FFF2-40B4-BE49-F238E27FC236}">
                  <a16:creationId xmlns:a16="http://schemas.microsoft.com/office/drawing/2014/main" id="{8085671F-9E09-4220-8F14-83CDDE793002}"/>
                </a:ext>
              </a:extLst>
            </p:cNvPr>
            <p:cNvGrpSpPr/>
            <p:nvPr/>
          </p:nvGrpSpPr>
          <p:grpSpPr>
            <a:xfrm>
              <a:off x="5297810" y="4664081"/>
              <a:ext cx="2412626" cy="1320722"/>
              <a:chOff x="3773809" y="4664081"/>
              <a:chExt cx="2050447" cy="1429388"/>
            </a:xfrm>
          </p:grpSpPr>
          <p:pic>
            <p:nvPicPr>
              <p:cNvPr id="30" name="Image 29"/>
              <p:cNvPicPr>
                <a:picLocks noChangeAspect="1"/>
              </p:cNvPicPr>
              <p:nvPr/>
            </p:nvPicPr>
            <p:blipFill>
              <a:blip r:embed="rId2"/>
              <a:stretch>
                <a:fillRect/>
              </a:stretch>
            </p:blipFill>
            <p:spPr>
              <a:xfrm>
                <a:off x="3773809" y="4664081"/>
                <a:ext cx="2000651" cy="1429388"/>
              </a:xfrm>
              <a:prstGeom prst="rect">
                <a:avLst/>
              </a:prstGeom>
            </p:spPr>
          </p:pic>
          <p:sp>
            <p:nvSpPr>
              <p:cNvPr id="28" name="ZoneTexte 27"/>
              <p:cNvSpPr txBox="1"/>
              <p:nvPr/>
            </p:nvSpPr>
            <p:spPr>
              <a:xfrm>
                <a:off x="3866350" y="4748825"/>
                <a:ext cx="1957906" cy="1107996"/>
              </a:xfrm>
              <a:prstGeom prst="rect">
                <a:avLst/>
              </a:prstGeom>
              <a:noFill/>
            </p:spPr>
            <p:txBody>
              <a:bodyPr wrap="square" rtlCol="0">
                <a:spAutoFit/>
              </a:bodyPr>
              <a:lstStyle/>
              <a:p>
                <a:r>
                  <a:rPr lang="fr-FR" b="1" dirty="0">
                    <a:solidFill>
                      <a:srgbClr val="FF0000"/>
                    </a:solidFill>
                  </a:rPr>
                  <a:t>Mécanique</a:t>
                </a:r>
              </a:p>
              <a:p>
                <a:r>
                  <a:rPr lang="fr-FR" sz="1200" b="1" dirty="0"/>
                  <a:t>Cinétique (corps en mouvement)</a:t>
                </a:r>
              </a:p>
              <a:p>
                <a:r>
                  <a:rPr lang="fr-FR" sz="1200" b="1" dirty="0"/>
                  <a:t>Potentielle (pesanteur, ressort,…)</a:t>
                </a:r>
                <a:endParaRPr lang="en-GB" sz="1200" b="1" dirty="0"/>
              </a:p>
            </p:txBody>
          </p:sp>
        </p:grpSp>
        <p:pic>
          <p:nvPicPr>
            <p:cNvPr id="32" name="Image 31">
              <a:extLst>
                <a:ext uri="{FF2B5EF4-FFF2-40B4-BE49-F238E27FC236}">
                  <a16:creationId xmlns:a16="http://schemas.microsoft.com/office/drawing/2014/main" id="{329CAE6B-6327-4AE8-91CC-64714C7299F6}"/>
                </a:ext>
              </a:extLst>
            </p:cNvPr>
            <p:cNvPicPr>
              <a:picLocks noChangeAspect="1"/>
            </p:cNvPicPr>
            <p:nvPr/>
          </p:nvPicPr>
          <p:blipFill>
            <a:blip r:embed="rId7"/>
            <a:stretch>
              <a:fillRect/>
            </a:stretch>
          </p:blipFill>
          <p:spPr>
            <a:xfrm>
              <a:off x="7152584" y="4699934"/>
              <a:ext cx="464311" cy="464311"/>
            </a:xfrm>
            <a:prstGeom prst="rect">
              <a:avLst/>
            </a:prstGeom>
          </p:spPr>
        </p:pic>
      </p:grpSp>
      <p:grpSp>
        <p:nvGrpSpPr>
          <p:cNvPr id="12" name="Groupe 11">
            <a:extLst>
              <a:ext uri="{FF2B5EF4-FFF2-40B4-BE49-F238E27FC236}">
                <a16:creationId xmlns:a16="http://schemas.microsoft.com/office/drawing/2014/main" id="{FEF04AE0-F096-4228-B79C-4C8F62AD70ED}"/>
              </a:ext>
            </a:extLst>
          </p:cNvPr>
          <p:cNvGrpSpPr/>
          <p:nvPr/>
        </p:nvGrpSpPr>
        <p:grpSpPr>
          <a:xfrm>
            <a:off x="2672495" y="4249575"/>
            <a:ext cx="2195948" cy="874077"/>
            <a:chOff x="2949096" y="3735536"/>
            <a:chExt cx="2195948" cy="874077"/>
          </a:xfrm>
        </p:grpSpPr>
        <p:grpSp>
          <p:nvGrpSpPr>
            <p:cNvPr id="15" name="Groupe 14"/>
            <p:cNvGrpSpPr/>
            <p:nvPr/>
          </p:nvGrpSpPr>
          <p:grpSpPr>
            <a:xfrm>
              <a:off x="2949096" y="3735536"/>
              <a:ext cx="2195948" cy="874077"/>
              <a:chOff x="1485600" y="3549605"/>
              <a:chExt cx="1853345" cy="874077"/>
            </a:xfrm>
          </p:grpSpPr>
          <p:pic>
            <p:nvPicPr>
              <p:cNvPr id="31" name="Image 30"/>
              <p:cNvPicPr>
                <a:picLocks noChangeAspect="1"/>
              </p:cNvPicPr>
              <p:nvPr/>
            </p:nvPicPr>
            <p:blipFill>
              <a:blip r:embed="rId2"/>
              <a:stretch>
                <a:fillRect/>
              </a:stretch>
            </p:blipFill>
            <p:spPr>
              <a:xfrm>
                <a:off x="1485600" y="3549605"/>
                <a:ext cx="1853345" cy="780356"/>
              </a:xfrm>
              <a:prstGeom prst="rect">
                <a:avLst/>
              </a:prstGeom>
            </p:spPr>
          </p:pic>
          <p:sp>
            <p:nvSpPr>
              <p:cNvPr id="29" name="ZoneTexte 28"/>
              <p:cNvSpPr txBox="1"/>
              <p:nvPr/>
            </p:nvSpPr>
            <p:spPr>
              <a:xfrm>
                <a:off x="1556355" y="3685018"/>
                <a:ext cx="1462644" cy="738664"/>
              </a:xfrm>
              <a:prstGeom prst="rect">
                <a:avLst/>
              </a:prstGeom>
              <a:noFill/>
            </p:spPr>
            <p:txBody>
              <a:bodyPr wrap="square" rtlCol="0">
                <a:spAutoFit/>
              </a:bodyPr>
              <a:lstStyle/>
              <a:p>
                <a:r>
                  <a:rPr lang="fr-FR" b="1" dirty="0">
                    <a:solidFill>
                      <a:srgbClr val="FF0000"/>
                    </a:solidFill>
                  </a:rPr>
                  <a:t>Electrique</a:t>
                </a:r>
              </a:p>
              <a:p>
                <a:r>
                  <a:rPr lang="fr-FR" sz="1200" b="1" dirty="0"/>
                  <a:t>Courants électriques</a:t>
                </a:r>
                <a:endParaRPr lang="en-GB" sz="1200" b="1" dirty="0"/>
              </a:p>
            </p:txBody>
          </p:sp>
        </p:grpSp>
        <p:pic>
          <p:nvPicPr>
            <p:cNvPr id="34" name="Image 33">
              <a:extLst>
                <a:ext uri="{FF2B5EF4-FFF2-40B4-BE49-F238E27FC236}">
                  <a16:creationId xmlns:a16="http://schemas.microsoft.com/office/drawing/2014/main" id="{DF7DDDDA-1E60-455A-B69D-2FE1BC28BF4E}"/>
                </a:ext>
              </a:extLst>
            </p:cNvPr>
            <p:cNvPicPr>
              <a:picLocks noChangeAspect="1"/>
            </p:cNvPicPr>
            <p:nvPr/>
          </p:nvPicPr>
          <p:blipFill>
            <a:blip r:embed="rId8"/>
            <a:stretch>
              <a:fillRect/>
            </a:stretch>
          </p:blipFill>
          <p:spPr>
            <a:xfrm>
              <a:off x="4443084" y="3752583"/>
              <a:ext cx="683702" cy="397936"/>
            </a:xfrm>
            <a:prstGeom prst="rect">
              <a:avLst/>
            </a:prstGeom>
          </p:spPr>
        </p:pic>
      </p:grpSp>
      <p:grpSp>
        <p:nvGrpSpPr>
          <p:cNvPr id="16" name="Groupe 15">
            <a:extLst>
              <a:ext uri="{FF2B5EF4-FFF2-40B4-BE49-F238E27FC236}">
                <a16:creationId xmlns:a16="http://schemas.microsoft.com/office/drawing/2014/main" id="{AC737864-861D-42AD-8BBF-A6B600E9DD5D}"/>
              </a:ext>
            </a:extLst>
          </p:cNvPr>
          <p:cNvGrpSpPr/>
          <p:nvPr/>
        </p:nvGrpSpPr>
        <p:grpSpPr>
          <a:xfrm>
            <a:off x="3051842" y="2034272"/>
            <a:ext cx="2072573" cy="1045398"/>
            <a:chOff x="3051842" y="2034272"/>
            <a:chExt cx="2072573" cy="1045398"/>
          </a:xfrm>
        </p:grpSpPr>
        <p:grpSp>
          <p:nvGrpSpPr>
            <p:cNvPr id="13" name="Groupe 12"/>
            <p:cNvGrpSpPr/>
            <p:nvPr/>
          </p:nvGrpSpPr>
          <p:grpSpPr>
            <a:xfrm>
              <a:off x="3051842" y="2034272"/>
              <a:ext cx="2072573" cy="1045398"/>
              <a:chOff x="3701130" y="2774001"/>
              <a:chExt cx="1890585" cy="792668"/>
            </a:xfrm>
          </p:grpSpPr>
          <p:pic>
            <p:nvPicPr>
              <p:cNvPr id="25" name="Image 24"/>
              <p:cNvPicPr>
                <a:picLocks noChangeAspect="1"/>
              </p:cNvPicPr>
              <p:nvPr/>
            </p:nvPicPr>
            <p:blipFill>
              <a:blip r:embed="rId9"/>
              <a:stretch>
                <a:fillRect/>
              </a:stretch>
            </p:blipFill>
            <p:spPr>
              <a:xfrm>
                <a:off x="3701130" y="2774001"/>
                <a:ext cx="1853345" cy="780356"/>
              </a:xfrm>
              <a:prstGeom prst="rect">
                <a:avLst/>
              </a:prstGeom>
            </p:spPr>
          </p:pic>
          <p:sp>
            <p:nvSpPr>
              <p:cNvPr id="24" name="ZoneTexte 23"/>
              <p:cNvSpPr txBox="1"/>
              <p:nvPr/>
            </p:nvSpPr>
            <p:spPr>
              <a:xfrm>
                <a:off x="3733638" y="2866559"/>
                <a:ext cx="1858077" cy="700110"/>
              </a:xfrm>
              <a:prstGeom prst="rect">
                <a:avLst/>
              </a:prstGeom>
              <a:noFill/>
            </p:spPr>
            <p:txBody>
              <a:bodyPr wrap="square" rtlCol="0">
                <a:spAutoFit/>
              </a:bodyPr>
              <a:lstStyle/>
              <a:p>
                <a:r>
                  <a:rPr lang="fr-FR" b="1" dirty="0">
                    <a:solidFill>
                      <a:srgbClr val="FF0000"/>
                    </a:solidFill>
                  </a:rPr>
                  <a:t>Chimique</a:t>
                </a:r>
              </a:p>
              <a:p>
                <a:r>
                  <a:rPr lang="fr-FR" sz="1200" b="1" dirty="0"/>
                  <a:t>Pétrole, bois, poudre, Accus, piles,</a:t>
                </a:r>
              </a:p>
              <a:p>
                <a:r>
                  <a:rPr lang="fr-FR" sz="1200" b="1" dirty="0"/>
                  <a:t>Aliments</a:t>
                </a:r>
                <a:endParaRPr lang="en-GB" sz="1200" b="1" dirty="0"/>
              </a:p>
            </p:txBody>
          </p:sp>
        </p:grpSp>
        <p:pic>
          <p:nvPicPr>
            <p:cNvPr id="36" name="Image 35">
              <a:extLst>
                <a:ext uri="{FF2B5EF4-FFF2-40B4-BE49-F238E27FC236}">
                  <a16:creationId xmlns:a16="http://schemas.microsoft.com/office/drawing/2014/main" id="{80AC4820-335C-4CD0-8FD6-2EE70BDDE950}"/>
                </a:ext>
              </a:extLst>
            </p:cNvPr>
            <p:cNvPicPr>
              <a:picLocks noChangeAspect="1"/>
            </p:cNvPicPr>
            <p:nvPr/>
          </p:nvPicPr>
          <p:blipFill>
            <a:blip r:embed="rId10"/>
            <a:stretch>
              <a:fillRect/>
            </a:stretch>
          </p:blipFill>
          <p:spPr>
            <a:xfrm>
              <a:off x="4645491" y="2072132"/>
              <a:ext cx="383709" cy="449165"/>
            </a:xfrm>
            <a:prstGeom prst="rect">
              <a:avLst/>
            </a:prstGeom>
          </p:spPr>
        </p:pic>
      </p:grpSp>
      <p:sp>
        <p:nvSpPr>
          <p:cNvPr id="37" name="Flèche : courbe vers le bas 36">
            <a:extLst>
              <a:ext uri="{FF2B5EF4-FFF2-40B4-BE49-F238E27FC236}">
                <a16:creationId xmlns:a16="http://schemas.microsoft.com/office/drawing/2014/main" id="{BAC5A484-D02E-1C9C-6196-EEA61CC5B873}"/>
              </a:ext>
            </a:extLst>
          </p:cNvPr>
          <p:cNvSpPr/>
          <p:nvPr/>
        </p:nvSpPr>
        <p:spPr>
          <a:xfrm rot="13654639" flipV="1">
            <a:off x="8986791" y="1921052"/>
            <a:ext cx="1881429" cy="531883"/>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ZoneTexte 37">
            <a:extLst>
              <a:ext uri="{FF2B5EF4-FFF2-40B4-BE49-F238E27FC236}">
                <a16:creationId xmlns:a16="http://schemas.microsoft.com/office/drawing/2014/main" id="{BEB55703-A6C4-C615-FA4E-6CF0C20BE9F5}"/>
              </a:ext>
            </a:extLst>
          </p:cNvPr>
          <p:cNvSpPr txBox="1"/>
          <p:nvPr/>
        </p:nvSpPr>
        <p:spPr>
          <a:xfrm>
            <a:off x="9344862" y="2130720"/>
            <a:ext cx="1276324" cy="738664"/>
          </a:xfrm>
          <a:prstGeom prst="rect">
            <a:avLst/>
          </a:prstGeom>
          <a:noFill/>
          <a:ln w="28575">
            <a:noFill/>
          </a:ln>
        </p:spPr>
        <p:txBody>
          <a:bodyPr wrap="square" rtlCol="0">
            <a:spAutoFit/>
          </a:bodyPr>
          <a:lstStyle/>
          <a:p>
            <a:r>
              <a:rPr lang="fr-FR" sz="1400" b="1" dirty="0"/>
              <a:t>Réactions dans le Soleil</a:t>
            </a:r>
          </a:p>
        </p:txBody>
      </p:sp>
      <p:sp>
        <p:nvSpPr>
          <p:cNvPr id="44" name="ZoneTexte 43">
            <a:extLst>
              <a:ext uri="{FF2B5EF4-FFF2-40B4-BE49-F238E27FC236}">
                <a16:creationId xmlns:a16="http://schemas.microsoft.com/office/drawing/2014/main" id="{8837AAC5-7A06-042B-132C-52290BB223CA}"/>
              </a:ext>
            </a:extLst>
          </p:cNvPr>
          <p:cNvSpPr txBox="1"/>
          <p:nvPr/>
        </p:nvSpPr>
        <p:spPr>
          <a:xfrm>
            <a:off x="7386446" y="4134226"/>
            <a:ext cx="1276324" cy="523220"/>
          </a:xfrm>
          <a:prstGeom prst="rect">
            <a:avLst/>
          </a:prstGeom>
          <a:noFill/>
          <a:ln w="28575">
            <a:noFill/>
          </a:ln>
        </p:spPr>
        <p:txBody>
          <a:bodyPr wrap="square" rtlCol="0">
            <a:spAutoFit/>
          </a:bodyPr>
          <a:lstStyle/>
          <a:p>
            <a:r>
              <a:rPr lang="fr-FR" sz="1400" b="1" dirty="0"/>
              <a:t>Atmosphère terrestre</a:t>
            </a:r>
          </a:p>
        </p:txBody>
      </p:sp>
      <p:sp>
        <p:nvSpPr>
          <p:cNvPr id="45" name="Flèche : courbe vers le bas 44">
            <a:extLst>
              <a:ext uri="{FF2B5EF4-FFF2-40B4-BE49-F238E27FC236}">
                <a16:creationId xmlns:a16="http://schemas.microsoft.com/office/drawing/2014/main" id="{314B2AD1-9615-9959-DB88-954BDF0BF37C}"/>
              </a:ext>
            </a:extLst>
          </p:cNvPr>
          <p:cNvSpPr/>
          <p:nvPr/>
        </p:nvSpPr>
        <p:spPr>
          <a:xfrm rot="12417087">
            <a:off x="4168652" y="5410560"/>
            <a:ext cx="1881429" cy="361457"/>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ZoneTexte 45">
            <a:extLst>
              <a:ext uri="{FF2B5EF4-FFF2-40B4-BE49-F238E27FC236}">
                <a16:creationId xmlns:a16="http://schemas.microsoft.com/office/drawing/2014/main" id="{4B3D239A-6389-72E8-A24D-95A6DCD5FCD8}"/>
              </a:ext>
            </a:extLst>
          </p:cNvPr>
          <p:cNvSpPr txBox="1"/>
          <p:nvPr/>
        </p:nvSpPr>
        <p:spPr>
          <a:xfrm>
            <a:off x="3269898" y="5258296"/>
            <a:ext cx="1276324" cy="523220"/>
          </a:xfrm>
          <a:prstGeom prst="rect">
            <a:avLst/>
          </a:prstGeom>
          <a:noFill/>
          <a:ln w="28575">
            <a:noFill/>
          </a:ln>
        </p:spPr>
        <p:txBody>
          <a:bodyPr wrap="square" rtlCol="0">
            <a:spAutoFit/>
          </a:bodyPr>
          <a:lstStyle/>
          <a:p>
            <a:r>
              <a:rPr lang="fr-FR" sz="1400" b="1" dirty="0"/>
              <a:t>Générateur électrique</a:t>
            </a:r>
          </a:p>
        </p:txBody>
      </p:sp>
      <p:sp>
        <p:nvSpPr>
          <p:cNvPr id="47" name="Flèche : courbe vers le bas 46">
            <a:extLst>
              <a:ext uri="{FF2B5EF4-FFF2-40B4-BE49-F238E27FC236}">
                <a16:creationId xmlns:a16="http://schemas.microsoft.com/office/drawing/2014/main" id="{C6A4825D-6490-169E-6678-9E792B38340C}"/>
              </a:ext>
            </a:extLst>
          </p:cNvPr>
          <p:cNvSpPr/>
          <p:nvPr/>
        </p:nvSpPr>
        <p:spPr>
          <a:xfrm rot="15651239">
            <a:off x="2241684" y="3486447"/>
            <a:ext cx="1180283" cy="361457"/>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ZoneTexte 47">
            <a:extLst>
              <a:ext uri="{FF2B5EF4-FFF2-40B4-BE49-F238E27FC236}">
                <a16:creationId xmlns:a16="http://schemas.microsoft.com/office/drawing/2014/main" id="{393BBEA8-3A76-9C60-80D2-1ADC52E2E462}"/>
              </a:ext>
            </a:extLst>
          </p:cNvPr>
          <p:cNvSpPr txBox="1"/>
          <p:nvPr/>
        </p:nvSpPr>
        <p:spPr>
          <a:xfrm>
            <a:off x="2630465" y="3521084"/>
            <a:ext cx="1528084" cy="307777"/>
          </a:xfrm>
          <a:prstGeom prst="rect">
            <a:avLst/>
          </a:prstGeom>
          <a:noFill/>
          <a:ln w="28575">
            <a:noFill/>
          </a:ln>
        </p:spPr>
        <p:txBody>
          <a:bodyPr wrap="square" rtlCol="0">
            <a:spAutoFit/>
          </a:bodyPr>
          <a:lstStyle/>
          <a:p>
            <a:r>
              <a:rPr lang="fr-FR" sz="1400" b="1" dirty="0"/>
              <a:t>Accumulateurs</a:t>
            </a:r>
          </a:p>
        </p:txBody>
      </p:sp>
      <p:sp>
        <p:nvSpPr>
          <p:cNvPr id="6" name="Flèche : en arc 5">
            <a:extLst>
              <a:ext uri="{FF2B5EF4-FFF2-40B4-BE49-F238E27FC236}">
                <a16:creationId xmlns:a16="http://schemas.microsoft.com/office/drawing/2014/main" id="{126A0989-9E6D-68AD-4534-BBA9AE27B66D}"/>
              </a:ext>
            </a:extLst>
          </p:cNvPr>
          <p:cNvSpPr/>
          <p:nvPr/>
        </p:nvSpPr>
        <p:spPr>
          <a:xfrm rot="16200000" flipH="1">
            <a:off x="5828078" y="4512170"/>
            <a:ext cx="431565" cy="882955"/>
          </a:xfrm>
          <a:prstGeom prst="circular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1" name="ZoneTexte 80">
            <a:extLst>
              <a:ext uri="{FF2B5EF4-FFF2-40B4-BE49-F238E27FC236}">
                <a16:creationId xmlns:a16="http://schemas.microsoft.com/office/drawing/2014/main" id="{B91AE22E-9EA2-CEF0-E628-B5B43AB664C9}"/>
              </a:ext>
            </a:extLst>
          </p:cNvPr>
          <p:cNvSpPr txBox="1"/>
          <p:nvPr/>
        </p:nvSpPr>
        <p:spPr>
          <a:xfrm>
            <a:off x="5391410" y="4223102"/>
            <a:ext cx="1276324" cy="523220"/>
          </a:xfrm>
          <a:prstGeom prst="rect">
            <a:avLst/>
          </a:prstGeom>
          <a:noFill/>
          <a:ln w="28575">
            <a:noFill/>
          </a:ln>
        </p:spPr>
        <p:txBody>
          <a:bodyPr wrap="square" rtlCol="0">
            <a:spAutoFit/>
          </a:bodyPr>
          <a:lstStyle/>
          <a:p>
            <a:r>
              <a:rPr lang="fr-FR" sz="1400" b="1" dirty="0"/>
              <a:t>Rotation des pales</a:t>
            </a:r>
          </a:p>
        </p:txBody>
      </p:sp>
    </p:spTree>
    <p:extLst>
      <p:ext uri="{BB962C8B-B14F-4D97-AF65-F5344CB8AC3E}">
        <p14:creationId xmlns:p14="http://schemas.microsoft.com/office/powerpoint/2010/main" val="368527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7" grpId="0" animBg="1"/>
      <p:bldP spid="38" grpId="0"/>
      <p:bldP spid="44" grpId="0"/>
      <p:bldP spid="45" grpId="0" animBg="1"/>
      <p:bldP spid="46" grpId="0"/>
      <p:bldP spid="47" grpId="0" animBg="1"/>
      <p:bldP spid="48" grpId="0"/>
      <p:bldP spid="6" grpId="0" animBg="1"/>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18</a:t>
            </a:fld>
            <a:endParaRPr lang="en-GB" dirty="0"/>
          </a:p>
        </p:txBody>
      </p:sp>
      <p:sp>
        <p:nvSpPr>
          <p:cNvPr id="7" name="ZoneTexte 6"/>
          <p:cNvSpPr txBox="1"/>
          <p:nvPr/>
        </p:nvSpPr>
        <p:spPr>
          <a:xfrm>
            <a:off x="7637234" y="379763"/>
            <a:ext cx="3561806" cy="369332"/>
          </a:xfrm>
          <a:prstGeom prst="rect">
            <a:avLst/>
          </a:prstGeom>
          <a:noFill/>
        </p:spPr>
        <p:txBody>
          <a:bodyPr wrap="square" rtlCol="0">
            <a:spAutoFit/>
          </a:bodyPr>
          <a:lstStyle/>
          <a:p>
            <a:r>
              <a:rPr lang="fr-FR" dirty="0">
                <a:solidFill>
                  <a:srgbClr val="FF0000"/>
                </a:solidFill>
              </a:rPr>
              <a:t>Omniprésence de la chaleur</a:t>
            </a:r>
            <a:endParaRPr lang="en-GB" dirty="0">
              <a:solidFill>
                <a:srgbClr val="FF0000"/>
              </a:solidFill>
            </a:endParaRPr>
          </a:p>
        </p:txBody>
      </p:sp>
      <p:sp>
        <p:nvSpPr>
          <p:cNvPr id="5" name="Explosion : 14 points 4"/>
          <p:cNvSpPr/>
          <p:nvPr/>
        </p:nvSpPr>
        <p:spPr>
          <a:xfrm>
            <a:off x="5520989" y="2212772"/>
            <a:ext cx="2116490" cy="1704634"/>
          </a:xfrm>
          <a:prstGeom prst="irregularSeal2">
            <a:avLst/>
          </a:prstGeom>
          <a:gradFill>
            <a:gsLst>
              <a:gs pos="0">
                <a:schemeClr val="accent1">
                  <a:lumMod val="5000"/>
                  <a:lumOff val="95000"/>
                </a:schemeClr>
              </a:gs>
              <a:gs pos="67000">
                <a:schemeClr val="accent1">
                  <a:lumMod val="45000"/>
                  <a:lumOff val="55000"/>
                </a:schemeClr>
              </a:gs>
              <a:gs pos="83000">
                <a:schemeClr val="accent1">
                  <a:lumMod val="45000"/>
                  <a:lumOff val="5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e 11"/>
          <p:cNvGrpSpPr/>
          <p:nvPr/>
        </p:nvGrpSpPr>
        <p:grpSpPr>
          <a:xfrm>
            <a:off x="5680342" y="1544860"/>
            <a:ext cx="1858077" cy="780356"/>
            <a:chOff x="3740726" y="1410820"/>
            <a:chExt cx="1858077" cy="780356"/>
          </a:xfrm>
        </p:grpSpPr>
        <p:pic>
          <p:nvPicPr>
            <p:cNvPr id="23" name="Image 22"/>
            <p:cNvPicPr>
              <a:picLocks noChangeAspect="1"/>
            </p:cNvPicPr>
            <p:nvPr/>
          </p:nvPicPr>
          <p:blipFill>
            <a:blip r:embed="rId2"/>
            <a:stretch>
              <a:fillRect/>
            </a:stretch>
          </p:blipFill>
          <p:spPr>
            <a:xfrm>
              <a:off x="3740726" y="1410820"/>
              <a:ext cx="1858077" cy="780356"/>
            </a:xfrm>
            <a:prstGeom prst="rect">
              <a:avLst/>
            </a:prstGeom>
          </p:spPr>
        </p:pic>
        <p:sp>
          <p:nvSpPr>
            <p:cNvPr id="11" name="ZoneTexte 10"/>
            <p:cNvSpPr txBox="1"/>
            <p:nvPr/>
          </p:nvSpPr>
          <p:spPr>
            <a:xfrm>
              <a:off x="3785052" y="1513701"/>
              <a:ext cx="1769423" cy="553998"/>
            </a:xfrm>
            <a:prstGeom prst="rect">
              <a:avLst/>
            </a:prstGeom>
            <a:noFill/>
            <a:ln>
              <a:noFill/>
            </a:ln>
          </p:spPr>
          <p:txBody>
            <a:bodyPr wrap="square" rtlCol="0">
              <a:spAutoFit/>
            </a:bodyPr>
            <a:lstStyle/>
            <a:p>
              <a:r>
                <a:rPr lang="fr-FR" b="1" dirty="0">
                  <a:solidFill>
                    <a:srgbClr val="FF0000"/>
                  </a:solidFill>
                </a:rPr>
                <a:t>Rayonnement</a:t>
              </a:r>
            </a:p>
            <a:p>
              <a:r>
                <a:rPr lang="fr-FR" sz="1200" b="1" dirty="0"/>
                <a:t>Lumière/IR,…</a:t>
              </a:r>
              <a:endParaRPr lang="en-GB" sz="1200" b="1" dirty="0"/>
            </a:p>
          </p:txBody>
        </p:sp>
      </p:grpSp>
      <p:grpSp>
        <p:nvGrpSpPr>
          <p:cNvPr id="19" name="Groupe 18">
            <a:extLst>
              <a:ext uri="{FF2B5EF4-FFF2-40B4-BE49-F238E27FC236}">
                <a16:creationId xmlns:a16="http://schemas.microsoft.com/office/drawing/2014/main" id="{1C15953F-CF9F-46E8-BE40-864127FAD741}"/>
              </a:ext>
            </a:extLst>
          </p:cNvPr>
          <p:cNvGrpSpPr/>
          <p:nvPr/>
        </p:nvGrpSpPr>
        <p:grpSpPr>
          <a:xfrm>
            <a:off x="8129132" y="3024270"/>
            <a:ext cx="2010874" cy="780356"/>
            <a:chOff x="6714574" y="3549605"/>
            <a:chExt cx="2010874" cy="780356"/>
          </a:xfrm>
        </p:grpSpPr>
        <p:pic>
          <p:nvPicPr>
            <p:cNvPr id="25" name="Image 24"/>
            <p:cNvPicPr>
              <a:picLocks noChangeAspect="1"/>
            </p:cNvPicPr>
            <p:nvPr/>
          </p:nvPicPr>
          <p:blipFill>
            <a:blip r:embed="rId3"/>
            <a:stretch>
              <a:fillRect/>
            </a:stretch>
          </p:blipFill>
          <p:spPr>
            <a:xfrm>
              <a:off x="6714574" y="3549605"/>
              <a:ext cx="1853345" cy="780356"/>
            </a:xfrm>
            <a:prstGeom prst="rect">
              <a:avLst/>
            </a:prstGeom>
          </p:spPr>
        </p:pic>
        <p:sp>
          <p:nvSpPr>
            <p:cNvPr id="24" name="ZoneTexte 23"/>
            <p:cNvSpPr txBox="1"/>
            <p:nvPr/>
          </p:nvSpPr>
          <p:spPr>
            <a:xfrm>
              <a:off x="6867371" y="3622884"/>
              <a:ext cx="1858077" cy="553998"/>
            </a:xfrm>
            <a:prstGeom prst="rect">
              <a:avLst/>
            </a:prstGeom>
            <a:noFill/>
          </p:spPr>
          <p:txBody>
            <a:bodyPr wrap="square" rtlCol="0">
              <a:spAutoFit/>
            </a:bodyPr>
            <a:lstStyle/>
            <a:p>
              <a:r>
                <a:rPr lang="fr-FR" b="1" dirty="0">
                  <a:solidFill>
                    <a:srgbClr val="FF0000"/>
                  </a:solidFill>
                </a:rPr>
                <a:t>Chimique</a:t>
              </a:r>
            </a:p>
            <a:p>
              <a:r>
                <a:rPr lang="fr-FR" sz="1200" b="1" dirty="0"/>
                <a:t>Combustible</a:t>
              </a:r>
              <a:endParaRPr lang="en-GB" sz="1200" b="1" dirty="0"/>
            </a:p>
          </p:txBody>
        </p:sp>
      </p:grpSp>
      <p:sp>
        <p:nvSpPr>
          <p:cNvPr id="26" name="ZoneTexte 25"/>
          <p:cNvSpPr txBox="1"/>
          <p:nvPr/>
        </p:nvSpPr>
        <p:spPr>
          <a:xfrm>
            <a:off x="5985580" y="2797082"/>
            <a:ext cx="1434156" cy="553998"/>
          </a:xfrm>
          <a:prstGeom prst="rect">
            <a:avLst/>
          </a:prstGeom>
          <a:noFill/>
        </p:spPr>
        <p:txBody>
          <a:bodyPr wrap="square" rtlCol="0">
            <a:spAutoFit/>
          </a:bodyPr>
          <a:lstStyle/>
          <a:p>
            <a:r>
              <a:rPr lang="fr-FR" b="1" dirty="0">
                <a:solidFill>
                  <a:srgbClr val="FF0000"/>
                </a:solidFill>
              </a:rPr>
              <a:t>Thermique</a:t>
            </a:r>
          </a:p>
          <a:p>
            <a:r>
              <a:rPr lang="fr-FR" sz="1200" b="1" dirty="0"/>
              <a:t>Chaleur</a:t>
            </a:r>
            <a:endParaRPr lang="en-GB" sz="1200" b="1" dirty="0"/>
          </a:p>
        </p:txBody>
      </p:sp>
      <p:grpSp>
        <p:nvGrpSpPr>
          <p:cNvPr id="14" name="Groupe 13"/>
          <p:cNvGrpSpPr/>
          <p:nvPr/>
        </p:nvGrpSpPr>
        <p:grpSpPr>
          <a:xfrm>
            <a:off x="5596416" y="4483732"/>
            <a:ext cx="1897674" cy="780356"/>
            <a:chOff x="3701129" y="4373628"/>
            <a:chExt cx="1897674" cy="780356"/>
          </a:xfrm>
        </p:grpSpPr>
        <p:pic>
          <p:nvPicPr>
            <p:cNvPr id="30" name="Image 29"/>
            <p:cNvPicPr>
              <a:picLocks noChangeAspect="1"/>
            </p:cNvPicPr>
            <p:nvPr/>
          </p:nvPicPr>
          <p:blipFill>
            <a:blip r:embed="rId4"/>
            <a:stretch>
              <a:fillRect/>
            </a:stretch>
          </p:blipFill>
          <p:spPr>
            <a:xfrm>
              <a:off x="3701129" y="4373628"/>
              <a:ext cx="1853345" cy="780356"/>
            </a:xfrm>
            <a:prstGeom prst="rect">
              <a:avLst/>
            </a:prstGeom>
          </p:spPr>
        </p:pic>
        <p:sp>
          <p:nvSpPr>
            <p:cNvPr id="28" name="ZoneTexte 27"/>
            <p:cNvSpPr txBox="1"/>
            <p:nvPr/>
          </p:nvSpPr>
          <p:spPr>
            <a:xfrm>
              <a:off x="3740726" y="4500748"/>
              <a:ext cx="1858077" cy="553998"/>
            </a:xfrm>
            <a:prstGeom prst="rect">
              <a:avLst/>
            </a:prstGeom>
            <a:noFill/>
          </p:spPr>
          <p:txBody>
            <a:bodyPr wrap="square" rtlCol="0">
              <a:spAutoFit/>
            </a:bodyPr>
            <a:lstStyle/>
            <a:p>
              <a:r>
                <a:rPr lang="fr-FR" b="1" dirty="0">
                  <a:solidFill>
                    <a:srgbClr val="FF0000"/>
                  </a:solidFill>
                </a:rPr>
                <a:t>Mécanique</a:t>
              </a:r>
            </a:p>
            <a:p>
              <a:r>
                <a:rPr lang="fr-FR" sz="1200" b="1" dirty="0"/>
                <a:t>Cinétique/potentielle</a:t>
              </a:r>
              <a:endParaRPr lang="en-GB" sz="1200" b="1" dirty="0"/>
            </a:p>
          </p:txBody>
        </p:sp>
      </p:grpSp>
      <p:grpSp>
        <p:nvGrpSpPr>
          <p:cNvPr id="15" name="Groupe 14"/>
          <p:cNvGrpSpPr/>
          <p:nvPr/>
        </p:nvGrpSpPr>
        <p:grpSpPr>
          <a:xfrm>
            <a:off x="2958813" y="3197882"/>
            <a:ext cx="1853345" cy="780356"/>
            <a:chOff x="1485600" y="3549605"/>
            <a:chExt cx="1853345" cy="780356"/>
          </a:xfrm>
        </p:grpSpPr>
        <p:pic>
          <p:nvPicPr>
            <p:cNvPr id="31" name="Image 30"/>
            <p:cNvPicPr>
              <a:picLocks noChangeAspect="1"/>
            </p:cNvPicPr>
            <p:nvPr/>
          </p:nvPicPr>
          <p:blipFill>
            <a:blip r:embed="rId4"/>
            <a:stretch>
              <a:fillRect/>
            </a:stretch>
          </p:blipFill>
          <p:spPr>
            <a:xfrm>
              <a:off x="1485600" y="3549605"/>
              <a:ext cx="1853345" cy="780356"/>
            </a:xfrm>
            <a:prstGeom prst="rect">
              <a:avLst/>
            </a:prstGeom>
          </p:spPr>
        </p:pic>
        <p:sp>
          <p:nvSpPr>
            <p:cNvPr id="29" name="ZoneTexte 28"/>
            <p:cNvSpPr txBox="1"/>
            <p:nvPr/>
          </p:nvSpPr>
          <p:spPr>
            <a:xfrm>
              <a:off x="1788910" y="3644975"/>
              <a:ext cx="1462644" cy="553998"/>
            </a:xfrm>
            <a:prstGeom prst="rect">
              <a:avLst/>
            </a:prstGeom>
            <a:noFill/>
          </p:spPr>
          <p:txBody>
            <a:bodyPr wrap="square" rtlCol="0">
              <a:spAutoFit/>
            </a:bodyPr>
            <a:lstStyle/>
            <a:p>
              <a:r>
                <a:rPr lang="fr-FR" b="1" dirty="0">
                  <a:solidFill>
                    <a:srgbClr val="FF0000"/>
                  </a:solidFill>
                </a:rPr>
                <a:t>Electrique</a:t>
              </a:r>
            </a:p>
            <a:p>
              <a:r>
                <a:rPr lang="fr-FR" sz="1200" b="1" dirty="0"/>
                <a:t>Courant</a:t>
              </a:r>
              <a:endParaRPr lang="en-GB" sz="1200" b="1" dirty="0"/>
            </a:p>
          </p:txBody>
        </p:sp>
      </p:grpSp>
      <p:sp>
        <p:nvSpPr>
          <p:cNvPr id="39" name="ZoneTexte 38"/>
          <p:cNvSpPr txBox="1"/>
          <p:nvPr/>
        </p:nvSpPr>
        <p:spPr>
          <a:xfrm>
            <a:off x="3076575" y="5334002"/>
            <a:ext cx="7229475" cy="584775"/>
          </a:xfrm>
          <a:prstGeom prst="rect">
            <a:avLst/>
          </a:prstGeom>
          <a:noFill/>
          <a:ln>
            <a:solidFill>
              <a:srgbClr val="FF0000"/>
            </a:solidFill>
          </a:ln>
        </p:spPr>
        <p:txBody>
          <a:bodyPr wrap="square" rtlCol="0">
            <a:spAutoFit/>
          </a:bodyPr>
          <a:lstStyle/>
          <a:p>
            <a:r>
              <a:rPr lang="fr-FR" sz="1600" dirty="0">
                <a:solidFill>
                  <a:srgbClr val="FF0000"/>
                </a:solidFill>
              </a:rPr>
              <a:t>Les transformations d’énergie se produisent avec production (non souhaitable) de chaleur.</a:t>
            </a:r>
            <a:endParaRPr lang="en-GB" sz="1600" dirty="0">
              <a:solidFill>
                <a:srgbClr val="FF0000"/>
              </a:solidFill>
            </a:endParaRPr>
          </a:p>
        </p:txBody>
      </p:sp>
      <p:sp>
        <p:nvSpPr>
          <p:cNvPr id="20" name="ZoneTexte 19">
            <a:extLst>
              <a:ext uri="{FF2B5EF4-FFF2-40B4-BE49-F238E27FC236}">
                <a16:creationId xmlns:a16="http://schemas.microsoft.com/office/drawing/2014/main" id="{2A449D11-2385-4898-B0E4-93434406990C}"/>
              </a:ext>
            </a:extLst>
          </p:cNvPr>
          <p:cNvSpPr txBox="1"/>
          <p:nvPr/>
        </p:nvSpPr>
        <p:spPr>
          <a:xfrm>
            <a:off x="5519103" y="3867655"/>
            <a:ext cx="1459296" cy="584775"/>
          </a:xfrm>
          <a:prstGeom prst="rect">
            <a:avLst/>
          </a:prstGeom>
          <a:noFill/>
        </p:spPr>
        <p:txBody>
          <a:bodyPr wrap="square" rtlCol="0">
            <a:spAutoFit/>
          </a:bodyPr>
          <a:lstStyle/>
          <a:p>
            <a:r>
              <a:rPr lang="fr-FR" sz="1600" dirty="0">
                <a:solidFill>
                  <a:srgbClr val="0070C0"/>
                </a:solidFill>
              </a:rPr>
              <a:t>Moteur</a:t>
            </a:r>
          </a:p>
          <a:p>
            <a:r>
              <a:rPr lang="fr-FR" sz="1600" dirty="0">
                <a:solidFill>
                  <a:srgbClr val="0070C0"/>
                </a:solidFill>
              </a:rPr>
              <a:t>Thermique</a:t>
            </a:r>
            <a:endParaRPr lang="en-GB" sz="1600" dirty="0">
              <a:solidFill>
                <a:srgbClr val="0070C0"/>
              </a:solidFill>
            </a:endParaRPr>
          </a:p>
        </p:txBody>
      </p:sp>
      <p:sp>
        <p:nvSpPr>
          <p:cNvPr id="34" name="Flèche : gauche 33">
            <a:extLst>
              <a:ext uri="{FF2B5EF4-FFF2-40B4-BE49-F238E27FC236}">
                <a16:creationId xmlns:a16="http://schemas.microsoft.com/office/drawing/2014/main" id="{804D352C-9D47-414E-923B-986FC3F71D8E}"/>
              </a:ext>
            </a:extLst>
          </p:cNvPr>
          <p:cNvSpPr/>
          <p:nvPr/>
        </p:nvSpPr>
        <p:spPr>
          <a:xfrm>
            <a:off x="7419602" y="3139929"/>
            <a:ext cx="543261" cy="402966"/>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èche : virage 35">
            <a:extLst>
              <a:ext uri="{FF2B5EF4-FFF2-40B4-BE49-F238E27FC236}">
                <a16:creationId xmlns:a16="http://schemas.microsoft.com/office/drawing/2014/main" id="{2E13ED9F-377B-4383-B925-F18B42AD67C1}"/>
              </a:ext>
            </a:extLst>
          </p:cNvPr>
          <p:cNvSpPr/>
          <p:nvPr/>
        </p:nvSpPr>
        <p:spPr>
          <a:xfrm rot="10800000" flipH="1">
            <a:off x="3492866" y="4223875"/>
            <a:ext cx="1295400" cy="780355"/>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Flèche : gauche 36">
            <a:extLst>
              <a:ext uri="{FF2B5EF4-FFF2-40B4-BE49-F238E27FC236}">
                <a16:creationId xmlns:a16="http://schemas.microsoft.com/office/drawing/2014/main" id="{149D57D6-5B3C-4BD5-B8DF-5C08A0CB8507}"/>
              </a:ext>
            </a:extLst>
          </p:cNvPr>
          <p:cNvSpPr/>
          <p:nvPr/>
        </p:nvSpPr>
        <p:spPr>
          <a:xfrm rot="9225179">
            <a:off x="3679675" y="4220258"/>
            <a:ext cx="1790700" cy="162048"/>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èche : virage 37">
            <a:extLst>
              <a:ext uri="{FF2B5EF4-FFF2-40B4-BE49-F238E27FC236}">
                <a16:creationId xmlns:a16="http://schemas.microsoft.com/office/drawing/2014/main" id="{98E48EF8-AFC7-4FAD-AA44-A0D36B382273}"/>
              </a:ext>
            </a:extLst>
          </p:cNvPr>
          <p:cNvSpPr/>
          <p:nvPr/>
        </p:nvSpPr>
        <p:spPr>
          <a:xfrm>
            <a:off x="3580730" y="1955167"/>
            <a:ext cx="1600916" cy="780355"/>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Flèche : gauche 39">
            <a:extLst>
              <a:ext uri="{FF2B5EF4-FFF2-40B4-BE49-F238E27FC236}">
                <a16:creationId xmlns:a16="http://schemas.microsoft.com/office/drawing/2014/main" id="{9537CC38-9D13-4DC3-9772-FF35C150D888}"/>
              </a:ext>
            </a:extLst>
          </p:cNvPr>
          <p:cNvSpPr/>
          <p:nvPr/>
        </p:nvSpPr>
        <p:spPr>
          <a:xfrm rot="11770535">
            <a:off x="3773065" y="2470517"/>
            <a:ext cx="1790700" cy="16379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ZoneTexte 41">
            <a:extLst>
              <a:ext uri="{FF2B5EF4-FFF2-40B4-BE49-F238E27FC236}">
                <a16:creationId xmlns:a16="http://schemas.microsoft.com/office/drawing/2014/main" id="{B64E2045-6575-451F-9AFF-250647274C5D}"/>
              </a:ext>
            </a:extLst>
          </p:cNvPr>
          <p:cNvSpPr txBox="1"/>
          <p:nvPr/>
        </p:nvSpPr>
        <p:spPr>
          <a:xfrm>
            <a:off x="2392669" y="4289136"/>
            <a:ext cx="1198754" cy="584775"/>
          </a:xfrm>
          <a:prstGeom prst="rect">
            <a:avLst/>
          </a:prstGeom>
          <a:noFill/>
        </p:spPr>
        <p:txBody>
          <a:bodyPr wrap="square" rtlCol="0">
            <a:spAutoFit/>
          </a:bodyPr>
          <a:lstStyle/>
          <a:p>
            <a:r>
              <a:rPr lang="fr-FR" sz="1600" dirty="0">
                <a:solidFill>
                  <a:srgbClr val="0070C0"/>
                </a:solidFill>
              </a:rPr>
              <a:t>Moteur</a:t>
            </a:r>
          </a:p>
          <a:p>
            <a:r>
              <a:rPr lang="fr-FR" sz="1600" dirty="0">
                <a:solidFill>
                  <a:srgbClr val="0070C0"/>
                </a:solidFill>
              </a:rPr>
              <a:t>électrique</a:t>
            </a:r>
            <a:endParaRPr lang="en-GB" sz="1600" dirty="0">
              <a:solidFill>
                <a:srgbClr val="0070C0"/>
              </a:solidFill>
            </a:endParaRPr>
          </a:p>
        </p:txBody>
      </p:sp>
      <p:sp>
        <p:nvSpPr>
          <p:cNvPr id="43" name="ZoneTexte 42">
            <a:extLst>
              <a:ext uri="{FF2B5EF4-FFF2-40B4-BE49-F238E27FC236}">
                <a16:creationId xmlns:a16="http://schemas.microsoft.com/office/drawing/2014/main" id="{91460B58-EB84-4D8C-A236-A613F27F4317}"/>
              </a:ext>
            </a:extLst>
          </p:cNvPr>
          <p:cNvSpPr txBox="1"/>
          <p:nvPr/>
        </p:nvSpPr>
        <p:spPr>
          <a:xfrm>
            <a:off x="3029620" y="1337761"/>
            <a:ext cx="1600916" cy="584775"/>
          </a:xfrm>
          <a:prstGeom prst="rect">
            <a:avLst/>
          </a:prstGeom>
          <a:noFill/>
        </p:spPr>
        <p:txBody>
          <a:bodyPr wrap="square" rtlCol="0">
            <a:spAutoFit/>
          </a:bodyPr>
          <a:lstStyle/>
          <a:p>
            <a:r>
              <a:rPr lang="fr-FR" sz="1600" dirty="0">
                <a:solidFill>
                  <a:srgbClr val="0070C0"/>
                </a:solidFill>
              </a:rPr>
              <a:t>Ampoules (filament, LED)</a:t>
            </a:r>
            <a:endParaRPr lang="en-GB" sz="1600" dirty="0">
              <a:solidFill>
                <a:srgbClr val="0070C0"/>
              </a:solidFill>
            </a:endParaRPr>
          </a:p>
        </p:txBody>
      </p:sp>
      <p:sp>
        <p:nvSpPr>
          <p:cNvPr id="44" name="Flèche : virage 43">
            <a:extLst>
              <a:ext uri="{FF2B5EF4-FFF2-40B4-BE49-F238E27FC236}">
                <a16:creationId xmlns:a16="http://schemas.microsoft.com/office/drawing/2014/main" id="{3964D06B-DA7B-4232-A564-6DECBC140B38}"/>
              </a:ext>
            </a:extLst>
          </p:cNvPr>
          <p:cNvSpPr/>
          <p:nvPr/>
        </p:nvSpPr>
        <p:spPr>
          <a:xfrm rot="5400000">
            <a:off x="8219201" y="1722999"/>
            <a:ext cx="780354" cy="1374043"/>
          </a:xfrm>
          <a:prstGeom prst="bentArrow">
            <a:avLst>
              <a:gd name="adj1" fmla="val 21337"/>
              <a:gd name="adj2" fmla="val 25000"/>
              <a:gd name="adj3" fmla="val 25000"/>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Flèche : gauche 44">
            <a:extLst>
              <a:ext uri="{FF2B5EF4-FFF2-40B4-BE49-F238E27FC236}">
                <a16:creationId xmlns:a16="http://schemas.microsoft.com/office/drawing/2014/main" id="{91BA0FA3-E058-424B-B3F1-69E0AB71ABD8}"/>
              </a:ext>
            </a:extLst>
          </p:cNvPr>
          <p:cNvSpPr/>
          <p:nvPr/>
        </p:nvSpPr>
        <p:spPr>
          <a:xfrm rot="20206512">
            <a:off x="7676087" y="2381574"/>
            <a:ext cx="1258931" cy="11018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ZoneTexte 45">
            <a:extLst>
              <a:ext uri="{FF2B5EF4-FFF2-40B4-BE49-F238E27FC236}">
                <a16:creationId xmlns:a16="http://schemas.microsoft.com/office/drawing/2014/main" id="{B2E0F687-CF28-4CF4-8968-1D5E11178D2A}"/>
              </a:ext>
            </a:extLst>
          </p:cNvPr>
          <p:cNvSpPr txBox="1"/>
          <p:nvPr/>
        </p:nvSpPr>
        <p:spPr>
          <a:xfrm>
            <a:off x="8453775" y="1548088"/>
            <a:ext cx="1798224" cy="338554"/>
          </a:xfrm>
          <a:prstGeom prst="rect">
            <a:avLst/>
          </a:prstGeom>
          <a:noFill/>
        </p:spPr>
        <p:txBody>
          <a:bodyPr wrap="square" rtlCol="0">
            <a:spAutoFit/>
          </a:bodyPr>
          <a:lstStyle/>
          <a:p>
            <a:r>
              <a:rPr lang="fr-FR" sz="1600" dirty="0">
                <a:solidFill>
                  <a:srgbClr val="0070C0"/>
                </a:solidFill>
              </a:rPr>
              <a:t>Photosynthèse</a:t>
            </a:r>
            <a:endParaRPr lang="en-GB" sz="1600" dirty="0">
              <a:solidFill>
                <a:srgbClr val="0070C0"/>
              </a:solidFill>
            </a:endParaRPr>
          </a:p>
        </p:txBody>
      </p:sp>
      <p:grpSp>
        <p:nvGrpSpPr>
          <p:cNvPr id="8" name="Groupe 7">
            <a:extLst>
              <a:ext uri="{FF2B5EF4-FFF2-40B4-BE49-F238E27FC236}">
                <a16:creationId xmlns:a16="http://schemas.microsoft.com/office/drawing/2014/main" id="{6B2D0998-FAB4-43A4-A4F7-FA6B2CDB6CD7}"/>
              </a:ext>
            </a:extLst>
          </p:cNvPr>
          <p:cNvGrpSpPr/>
          <p:nvPr/>
        </p:nvGrpSpPr>
        <p:grpSpPr>
          <a:xfrm>
            <a:off x="3591423" y="941113"/>
            <a:ext cx="1435108" cy="307777"/>
            <a:chOff x="2067423" y="941112"/>
            <a:chExt cx="1435108" cy="307777"/>
          </a:xfrm>
        </p:grpSpPr>
        <p:sp>
          <p:nvSpPr>
            <p:cNvPr id="33" name="Flèche : gauche 32">
              <a:extLst>
                <a:ext uri="{FF2B5EF4-FFF2-40B4-BE49-F238E27FC236}">
                  <a16:creationId xmlns:a16="http://schemas.microsoft.com/office/drawing/2014/main" id="{59DEDF6D-FA41-4120-95DB-DA05C0A61FE5}"/>
                </a:ext>
              </a:extLst>
            </p:cNvPr>
            <p:cNvSpPr/>
            <p:nvPr/>
          </p:nvSpPr>
          <p:spPr>
            <a:xfrm rot="10800000">
              <a:off x="2817946" y="1062593"/>
              <a:ext cx="684585" cy="120204"/>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A4878E55-9045-4444-9D50-272E0FD49518}"/>
                </a:ext>
              </a:extLst>
            </p:cNvPr>
            <p:cNvSpPr txBox="1"/>
            <p:nvPr/>
          </p:nvSpPr>
          <p:spPr>
            <a:xfrm>
              <a:off x="2067423" y="941112"/>
              <a:ext cx="832104" cy="307777"/>
            </a:xfrm>
            <a:prstGeom prst="rect">
              <a:avLst/>
            </a:prstGeom>
            <a:noFill/>
          </p:spPr>
          <p:txBody>
            <a:bodyPr wrap="square" rtlCol="0">
              <a:spAutoFit/>
            </a:bodyPr>
            <a:lstStyle/>
            <a:p>
              <a:r>
                <a:rPr lang="fr-FR" sz="1400" dirty="0"/>
                <a:t>Facile</a:t>
              </a:r>
            </a:p>
          </p:txBody>
        </p:sp>
      </p:grpSp>
      <p:grpSp>
        <p:nvGrpSpPr>
          <p:cNvPr id="41" name="Groupe 40">
            <a:extLst>
              <a:ext uri="{FF2B5EF4-FFF2-40B4-BE49-F238E27FC236}">
                <a16:creationId xmlns:a16="http://schemas.microsoft.com/office/drawing/2014/main" id="{1CFE9BE2-C06B-47E9-8B5D-717C1E44F3BD}"/>
              </a:ext>
            </a:extLst>
          </p:cNvPr>
          <p:cNvGrpSpPr/>
          <p:nvPr/>
        </p:nvGrpSpPr>
        <p:grpSpPr>
          <a:xfrm>
            <a:off x="7297028" y="963445"/>
            <a:ext cx="1435108" cy="307777"/>
            <a:chOff x="2067423" y="941112"/>
            <a:chExt cx="1435108" cy="307777"/>
          </a:xfrm>
        </p:grpSpPr>
        <p:sp>
          <p:nvSpPr>
            <p:cNvPr id="47" name="Flèche : gauche 46">
              <a:extLst>
                <a:ext uri="{FF2B5EF4-FFF2-40B4-BE49-F238E27FC236}">
                  <a16:creationId xmlns:a16="http://schemas.microsoft.com/office/drawing/2014/main" id="{7F44ADA0-C480-4793-8983-57B7A35D2068}"/>
                </a:ext>
              </a:extLst>
            </p:cNvPr>
            <p:cNvSpPr/>
            <p:nvPr/>
          </p:nvSpPr>
          <p:spPr>
            <a:xfrm rot="10800000">
              <a:off x="2817946" y="1062593"/>
              <a:ext cx="684585" cy="12020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ZoneTexte 47">
              <a:extLst>
                <a:ext uri="{FF2B5EF4-FFF2-40B4-BE49-F238E27FC236}">
                  <a16:creationId xmlns:a16="http://schemas.microsoft.com/office/drawing/2014/main" id="{B2E2A818-678E-4F49-9F77-F7794000F389}"/>
                </a:ext>
              </a:extLst>
            </p:cNvPr>
            <p:cNvSpPr txBox="1"/>
            <p:nvPr/>
          </p:nvSpPr>
          <p:spPr>
            <a:xfrm>
              <a:off x="2067423" y="941112"/>
              <a:ext cx="832104" cy="307777"/>
            </a:xfrm>
            <a:prstGeom prst="rect">
              <a:avLst/>
            </a:prstGeom>
            <a:noFill/>
          </p:spPr>
          <p:txBody>
            <a:bodyPr wrap="square" rtlCol="0">
              <a:spAutoFit/>
            </a:bodyPr>
            <a:lstStyle/>
            <a:p>
              <a:r>
                <a:rPr lang="fr-FR" sz="1400" dirty="0"/>
                <a:t>Difficile</a:t>
              </a:r>
            </a:p>
          </p:txBody>
        </p:sp>
      </p:grpSp>
      <p:sp>
        <p:nvSpPr>
          <p:cNvPr id="52" name="Flèche : gauche 51">
            <a:extLst>
              <a:ext uri="{FF2B5EF4-FFF2-40B4-BE49-F238E27FC236}">
                <a16:creationId xmlns:a16="http://schemas.microsoft.com/office/drawing/2014/main" id="{F2A3A7AA-62AC-4542-88F8-365DB5B25CC8}"/>
              </a:ext>
            </a:extLst>
          </p:cNvPr>
          <p:cNvSpPr/>
          <p:nvPr/>
        </p:nvSpPr>
        <p:spPr>
          <a:xfrm rot="16200000">
            <a:off x="6254323" y="3932151"/>
            <a:ext cx="684585" cy="45578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lèche : virage 52">
            <a:extLst>
              <a:ext uri="{FF2B5EF4-FFF2-40B4-BE49-F238E27FC236}">
                <a16:creationId xmlns:a16="http://schemas.microsoft.com/office/drawing/2014/main" id="{C90A4C5C-2E2A-485A-B446-F40A65834382}"/>
              </a:ext>
            </a:extLst>
          </p:cNvPr>
          <p:cNvSpPr/>
          <p:nvPr/>
        </p:nvSpPr>
        <p:spPr>
          <a:xfrm rot="10800000">
            <a:off x="7904855" y="4151143"/>
            <a:ext cx="1167816" cy="744238"/>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 name="Flèche : gauche 53">
            <a:extLst>
              <a:ext uri="{FF2B5EF4-FFF2-40B4-BE49-F238E27FC236}">
                <a16:creationId xmlns:a16="http://schemas.microsoft.com/office/drawing/2014/main" id="{914CC465-953F-42FB-8B1B-3197744126F7}"/>
              </a:ext>
            </a:extLst>
          </p:cNvPr>
          <p:cNvSpPr/>
          <p:nvPr/>
        </p:nvSpPr>
        <p:spPr>
          <a:xfrm rot="1408635">
            <a:off x="7164107" y="4144103"/>
            <a:ext cx="1790700" cy="162048"/>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ZoneTexte 58">
            <a:extLst>
              <a:ext uri="{FF2B5EF4-FFF2-40B4-BE49-F238E27FC236}">
                <a16:creationId xmlns:a16="http://schemas.microsoft.com/office/drawing/2014/main" id="{BA6CDC8F-3DFF-49BD-BFF0-1D3EEE007291}"/>
              </a:ext>
            </a:extLst>
          </p:cNvPr>
          <p:cNvSpPr txBox="1"/>
          <p:nvPr/>
        </p:nvSpPr>
        <p:spPr>
          <a:xfrm>
            <a:off x="8308359" y="4850471"/>
            <a:ext cx="2089056" cy="338554"/>
          </a:xfrm>
          <a:prstGeom prst="rect">
            <a:avLst/>
          </a:prstGeom>
          <a:noFill/>
        </p:spPr>
        <p:txBody>
          <a:bodyPr wrap="square" rtlCol="0">
            <a:spAutoFit/>
          </a:bodyPr>
          <a:lstStyle/>
          <a:p>
            <a:r>
              <a:rPr lang="fr-FR" sz="1600" dirty="0">
                <a:solidFill>
                  <a:srgbClr val="0070C0"/>
                </a:solidFill>
              </a:rPr>
              <a:t>Pile à combustible</a:t>
            </a:r>
            <a:endParaRPr lang="en-GB" sz="1600" dirty="0">
              <a:solidFill>
                <a:srgbClr val="0070C0"/>
              </a:solidFill>
            </a:endParaRPr>
          </a:p>
        </p:txBody>
      </p:sp>
    </p:spTree>
    <p:extLst>
      <p:ext uri="{BB962C8B-B14F-4D97-AF65-F5344CB8AC3E}">
        <p14:creationId xmlns:p14="http://schemas.microsoft.com/office/powerpoint/2010/main" val="816390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19</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1015663"/>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600" dirty="0">
                <a:solidFill>
                  <a:srgbClr val="002060"/>
                </a:solidFill>
              </a:rPr>
              <a:t>Toutes les formes d’énergie peuvent – plus ou moins facilement- se transformer les unes dans les autres</a:t>
            </a:r>
          </a:p>
        </p:txBody>
      </p:sp>
    </p:spTree>
    <p:extLst>
      <p:ext uri="{BB962C8B-B14F-4D97-AF65-F5344CB8AC3E}">
        <p14:creationId xmlns:p14="http://schemas.microsoft.com/office/powerpoint/2010/main" val="2199990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AF289B4-826D-89C7-C876-34EFEAB6012D}"/>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5B3E58DD-ECF5-131F-DA63-B07C9CDA8D02}"/>
              </a:ext>
            </a:extLst>
          </p:cNvPr>
          <p:cNvSpPr>
            <a:spLocks noGrp="1"/>
          </p:cNvSpPr>
          <p:nvPr>
            <p:ph type="sldNum" sz="quarter" idx="12"/>
          </p:nvPr>
        </p:nvSpPr>
        <p:spPr/>
        <p:txBody>
          <a:bodyPr/>
          <a:lstStyle/>
          <a:p>
            <a:fld id="{28CF56FF-A9C7-48CE-B5A8-E2EC5C60375F}" type="slidenum">
              <a:rPr lang="en-GB" smtClean="0"/>
              <a:t>2</a:t>
            </a:fld>
            <a:endParaRPr lang="en-GB"/>
          </a:p>
        </p:txBody>
      </p:sp>
      <p:sp>
        <p:nvSpPr>
          <p:cNvPr id="4" name="ZoneTexte 3">
            <a:extLst>
              <a:ext uri="{FF2B5EF4-FFF2-40B4-BE49-F238E27FC236}">
                <a16:creationId xmlns:a16="http://schemas.microsoft.com/office/drawing/2014/main" id="{E73E49C6-6FCF-3272-B828-A80E95B5EEF7}"/>
              </a:ext>
            </a:extLst>
          </p:cNvPr>
          <p:cNvSpPr txBox="1"/>
          <p:nvPr/>
        </p:nvSpPr>
        <p:spPr>
          <a:xfrm>
            <a:off x="4605739" y="3265508"/>
            <a:ext cx="4146375" cy="64633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 différentes formes d’énergie à notre échelle</a:t>
            </a:r>
            <a:endParaRPr lang="fr-FR" dirty="0">
              <a:solidFill>
                <a:srgbClr val="6AAC91">
                  <a:lumMod val="40000"/>
                  <a:lumOff val="60000"/>
                </a:srgbClr>
              </a:solidFill>
              <a:latin typeface="Century Gothic" panose="020B0502020202020204"/>
            </a:endParaRPr>
          </a:p>
        </p:txBody>
      </p:sp>
    </p:spTree>
    <p:extLst>
      <p:ext uri="{BB962C8B-B14F-4D97-AF65-F5344CB8AC3E}">
        <p14:creationId xmlns:p14="http://schemas.microsoft.com/office/powerpoint/2010/main" val="662788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BCACB-F546-6718-F14B-637943D8FFF8}"/>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F2C87B1-1E8C-19AA-4193-EC2E7C31213D}"/>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FFC6E5A4-0B74-163C-31E1-DADA3750C21B}"/>
              </a:ext>
            </a:extLst>
          </p:cNvPr>
          <p:cNvSpPr>
            <a:spLocks noGrp="1"/>
          </p:cNvSpPr>
          <p:nvPr>
            <p:ph type="sldNum" sz="quarter" idx="12"/>
          </p:nvPr>
        </p:nvSpPr>
        <p:spPr/>
        <p:txBody>
          <a:bodyPr/>
          <a:lstStyle/>
          <a:p>
            <a:fld id="{28CF56FF-A9C7-48CE-B5A8-E2EC5C60375F}" type="slidenum">
              <a:rPr lang="en-GB" smtClean="0"/>
              <a:t>20</a:t>
            </a:fld>
            <a:endParaRPr lang="en-GB"/>
          </a:p>
        </p:txBody>
      </p:sp>
      <p:sp>
        <p:nvSpPr>
          <p:cNvPr id="4" name="ZoneTexte 3">
            <a:extLst>
              <a:ext uri="{FF2B5EF4-FFF2-40B4-BE49-F238E27FC236}">
                <a16:creationId xmlns:a16="http://schemas.microsoft.com/office/drawing/2014/main" id="{6569B0B8-1D61-238C-6AC5-A0C89214E971}"/>
              </a:ext>
            </a:extLst>
          </p:cNvPr>
          <p:cNvSpPr txBox="1"/>
          <p:nvPr/>
        </p:nvSpPr>
        <p:spPr>
          <a:xfrm>
            <a:off x="4605739" y="3265508"/>
            <a:ext cx="4146375" cy="64633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Exemples de processus de transformation de l’énergie</a:t>
            </a:r>
            <a:endParaRPr lang="fr-FR" dirty="0">
              <a:solidFill>
                <a:srgbClr val="6AAC91">
                  <a:lumMod val="40000"/>
                  <a:lumOff val="60000"/>
                </a:srgbClr>
              </a:solidFill>
              <a:latin typeface="Century Gothic" panose="020B0502020202020204"/>
            </a:endParaRPr>
          </a:p>
        </p:txBody>
      </p:sp>
    </p:spTree>
    <p:extLst>
      <p:ext uri="{BB962C8B-B14F-4D97-AF65-F5344CB8AC3E}">
        <p14:creationId xmlns:p14="http://schemas.microsoft.com/office/powerpoint/2010/main" val="3787478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8227F-6009-5B8D-1ADF-913E55B3FE9A}"/>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0FDB6DA-2F14-4F6F-3F2E-662B3B75BA32}"/>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DAA3D4BB-A29B-A4D5-4700-B6E5DAAA4DAC}"/>
              </a:ext>
            </a:extLst>
          </p:cNvPr>
          <p:cNvSpPr>
            <a:spLocks noGrp="1"/>
          </p:cNvSpPr>
          <p:nvPr>
            <p:ph type="sldNum" sz="quarter" idx="12"/>
          </p:nvPr>
        </p:nvSpPr>
        <p:spPr/>
        <p:txBody>
          <a:bodyPr/>
          <a:lstStyle/>
          <a:p>
            <a:fld id="{28CF56FF-A9C7-48CE-B5A8-E2EC5C60375F}" type="slidenum">
              <a:rPr lang="en-GB" smtClean="0"/>
              <a:t>21</a:t>
            </a:fld>
            <a:endParaRPr lang="en-GB"/>
          </a:p>
        </p:txBody>
      </p:sp>
      <p:sp>
        <p:nvSpPr>
          <p:cNvPr id="4" name="ZoneTexte 3">
            <a:extLst>
              <a:ext uri="{FF2B5EF4-FFF2-40B4-BE49-F238E27FC236}">
                <a16:creationId xmlns:a16="http://schemas.microsoft.com/office/drawing/2014/main" id="{F9F143D3-8FC4-60FB-0AE8-5F451110A716}"/>
              </a:ext>
            </a:extLst>
          </p:cNvPr>
          <p:cNvSpPr txBox="1"/>
          <p:nvPr/>
        </p:nvSpPr>
        <p:spPr>
          <a:xfrm>
            <a:off x="4107403" y="278651"/>
            <a:ext cx="7225321"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La transformation  énergie mécanique </a:t>
            </a:r>
            <a:r>
              <a:rPr lang="fr-FR" dirty="0">
                <a:solidFill>
                  <a:srgbClr val="0070C0"/>
                </a:solidFill>
                <a:latin typeface="Century Gothic" panose="020B0502020202020204"/>
                <a:sym typeface="Wingdings" panose="05000000000000000000" pitchFamily="2" charset="2"/>
              </a:rPr>
              <a:t>  énergie calorifique </a:t>
            </a:r>
            <a:endParaRPr lang="fr-FR" dirty="0">
              <a:solidFill>
                <a:srgbClr val="6AAC91">
                  <a:lumMod val="40000"/>
                  <a:lumOff val="60000"/>
                </a:srgbClr>
              </a:solidFill>
              <a:latin typeface="Century Gothic" panose="020B0502020202020204"/>
            </a:endParaRPr>
          </a:p>
        </p:txBody>
      </p:sp>
      <p:pic>
        <p:nvPicPr>
          <p:cNvPr id="5" name="Image 4">
            <a:extLst>
              <a:ext uri="{FF2B5EF4-FFF2-40B4-BE49-F238E27FC236}">
                <a16:creationId xmlns:a16="http://schemas.microsoft.com/office/drawing/2014/main" id="{76C0A28F-ED1B-FF99-0BA6-F0145748A70B}"/>
              </a:ext>
            </a:extLst>
          </p:cNvPr>
          <p:cNvPicPr>
            <a:picLocks noChangeAspect="1"/>
          </p:cNvPicPr>
          <p:nvPr/>
        </p:nvPicPr>
        <p:blipFill>
          <a:blip r:embed="rId2"/>
          <a:stretch>
            <a:fillRect/>
          </a:stretch>
        </p:blipFill>
        <p:spPr>
          <a:xfrm>
            <a:off x="2684288" y="1634246"/>
            <a:ext cx="3317312" cy="2764427"/>
          </a:xfrm>
          <a:prstGeom prst="rect">
            <a:avLst/>
          </a:prstGeom>
        </p:spPr>
      </p:pic>
      <p:pic>
        <p:nvPicPr>
          <p:cNvPr id="14" name="Image 13">
            <a:extLst>
              <a:ext uri="{FF2B5EF4-FFF2-40B4-BE49-F238E27FC236}">
                <a16:creationId xmlns:a16="http://schemas.microsoft.com/office/drawing/2014/main" id="{674F0FF9-7BC3-5243-74C0-76F577E17172}"/>
              </a:ext>
            </a:extLst>
          </p:cNvPr>
          <p:cNvPicPr>
            <a:picLocks noChangeAspect="1"/>
          </p:cNvPicPr>
          <p:nvPr/>
        </p:nvPicPr>
        <p:blipFill rotWithShape="1">
          <a:blip r:embed="rId3"/>
          <a:srcRect l="10848" t="23062" b="9150"/>
          <a:stretch/>
        </p:blipFill>
        <p:spPr>
          <a:xfrm>
            <a:off x="6867321" y="1869635"/>
            <a:ext cx="3913329" cy="2293648"/>
          </a:xfrm>
          <a:prstGeom prst="rect">
            <a:avLst/>
          </a:prstGeom>
          <a:ln>
            <a:solidFill>
              <a:srgbClr val="C00000"/>
            </a:solidFill>
          </a:ln>
        </p:spPr>
      </p:pic>
      <p:cxnSp>
        <p:nvCxnSpPr>
          <p:cNvPr id="16" name="Connecteur droit avec flèche 15">
            <a:extLst>
              <a:ext uri="{FF2B5EF4-FFF2-40B4-BE49-F238E27FC236}">
                <a16:creationId xmlns:a16="http://schemas.microsoft.com/office/drawing/2014/main" id="{F005F059-1FA6-A12E-5EA5-90FA5985D607}"/>
              </a:ext>
            </a:extLst>
          </p:cNvPr>
          <p:cNvCxnSpPr>
            <a:cxnSpLocks/>
          </p:cNvCxnSpPr>
          <p:nvPr/>
        </p:nvCxnSpPr>
        <p:spPr>
          <a:xfrm flipV="1">
            <a:off x="5627451" y="1857983"/>
            <a:ext cx="1220821" cy="115847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54A9B296-2FAD-EBF9-E282-48522CBC4594}"/>
              </a:ext>
            </a:extLst>
          </p:cNvPr>
          <p:cNvCxnSpPr>
            <a:cxnSpLocks/>
          </p:cNvCxnSpPr>
          <p:nvPr/>
        </p:nvCxnSpPr>
        <p:spPr>
          <a:xfrm>
            <a:off x="4513634" y="3799580"/>
            <a:ext cx="2227634" cy="28603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22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DCD8A23-E297-C268-CC09-937E04F10F42}"/>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000109C4-A23D-BD42-D3C6-90CFFF1EDC28}"/>
              </a:ext>
            </a:extLst>
          </p:cNvPr>
          <p:cNvSpPr>
            <a:spLocks noGrp="1"/>
          </p:cNvSpPr>
          <p:nvPr>
            <p:ph type="sldNum" sz="quarter" idx="12"/>
          </p:nvPr>
        </p:nvSpPr>
        <p:spPr/>
        <p:txBody>
          <a:bodyPr/>
          <a:lstStyle/>
          <a:p>
            <a:fld id="{28CF56FF-A9C7-48CE-B5A8-E2EC5C60375F}" type="slidenum">
              <a:rPr lang="en-GB" smtClean="0"/>
              <a:t>22</a:t>
            </a:fld>
            <a:endParaRPr lang="en-GB"/>
          </a:p>
        </p:txBody>
      </p:sp>
      <p:grpSp>
        <p:nvGrpSpPr>
          <p:cNvPr id="13" name="Groupe 12">
            <a:extLst>
              <a:ext uri="{FF2B5EF4-FFF2-40B4-BE49-F238E27FC236}">
                <a16:creationId xmlns:a16="http://schemas.microsoft.com/office/drawing/2014/main" id="{20E0D80E-D019-6205-1A29-382A9FE4C9FC}"/>
              </a:ext>
            </a:extLst>
          </p:cNvPr>
          <p:cNvGrpSpPr/>
          <p:nvPr/>
        </p:nvGrpSpPr>
        <p:grpSpPr>
          <a:xfrm>
            <a:off x="1815329" y="1342345"/>
            <a:ext cx="4280671" cy="3319060"/>
            <a:chOff x="1815329" y="1342345"/>
            <a:chExt cx="4280671" cy="3319060"/>
          </a:xfrm>
        </p:grpSpPr>
        <p:pic>
          <p:nvPicPr>
            <p:cNvPr id="4" name="Image 3">
              <a:extLst>
                <a:ext uri="{FF2B5EF4-FFF2-40B4-BE49-F238E27FC236}">
                  <a16:creationId xmlns:a16="http://schemas.microsoft.com/office/drawing/2014/main" id="{DDEB97B8-31E8-7541-FB15-A04377881769}"/>
                </a:ext>
              </a:extLst>
            </p:cNvPr>
            <p:cNvPicPr>
              <a:picLocks noChangeAspect="1"/>
            </p:cNvPicPr>
            <p:nvPr/>
          </p:nvPicPr>
          <p:blipFill>
            <a:blip r:embed="rId2"/>
            <a:stretch>
              <a:fillRect/>
            </a:stretch>
          </p:blipFill>
          <p:spPr>
            <a:xfrm>
              <a:off x="1815329" y="1342345"/>
              <a:ext cx="4280671" cy="3045702"/>
            </a:xfrm>
            <a:prstGeom prst="rect">
              <a:avLst/>
            </a:prstGeom>
            <a:ln>
              <a:solidFill>
                <a:schemeClr val="accent1"/>
              </a:solidFill>
            </a:ln>
          </p:spPr>
        </p:pic>
        <p:sp>
          <p:nvSpPr>
            <p:cNvPr id="5" name="ZoneTexte 4">
              <a:extLst>
                <a:ext uri="{FF2B5EF4-FFF2-40B4-BE49-F238E27FC236}">
                  <a16:creationId xmlns:a16="http://schemas.microsoft.com/office/drawing/2014/main" id="{BBC298A3-3785-54DA-7AD9-732794225E98}"/>
                </a:ext>
              </a:extLst>
            </p:cNvPr>
            <p:cNvSpPr txBox="1"/>
            <p:nvPr/>
          </p:nvSpPr>
          <p:spPr>
            <a:xfrm>
              <a:off x="2126396" y="4415184"/>
              <a:ext cx="3969604" cy="246221"/>
            </a:xfrm>
            <a:prstGeom prst="rect">
              <a:avLst/>
            </a:prstGeom>
            <a:noFill/>
          </p:spPr>
          <p:txBody>
            <a:bodyPr wrap="square" rtlCol="0">
              <a:spAutoFit/>
            </a:bodyPr>
            <a:lstStyle/>
            <a:p>
              <a:r>
                <a:rPr lang="fr-FR" sz="800" dirty="0"/>
                <a:t>Source</a:t>
              </a:r>
              <a:r>
                <a:rPr lang="fr-FR" sz="1000" dirty="0"/>
                <a:t> </a:t>
              </a:r>
              <a:r>
                <a:rPr lang="fr-FR" sz="800" dirty="0">
                  <a:hlinkClick r:id="rId3"/>
                </a:rPr>
                <a:t>anciennescivilisations.com </a:t>
              </a:r>
              <a:r>
                <a:rPr lang="fr-FR" sz="1000" dirty="0"/>
                <a:t>Bataille de </a:t>
              </a:r>
              <a:r>
                <a:rPr lang="fr-FR" sz="1000" dirty="0" err="1"/>
                <a:t>Langshan</a:t>
              </a:r>
              <a:r>
                <a:rPr lang="fr-FR" sz="1000" dirty="0"/>
                <a:t> (919) </a:t>
              </a:r>
              <a:endParaRPr lang="fr-FR" sz="800" dirty="0"/>
            </a:p>
          </p:txBody>
        </p:sp>
      </p:grpSp>
      <p:grpSp>
        <p:nvGrpSpPr>
          <p:cNvPr id="8" name="Groupe 7">
            <a:extLst>
              <a:ext uri="{FF2B5EF4-FFF2-40B4-BE49-F238E27FC236}">
                <a16:creationId xmlns:a16="http://schemas.microsoft.com/office/drawing/2014/main" id="{AD2A141E-8639-7846-231E-5DB950B67153}"/>
              </a:ext>
            </a:extLst>
          </p:cNvPr>
          <p:cNvGrpSpPr/>
          <p:nvPr/>
        </p:nvGrpSpPr>
        <p:grpSpPr>
          <a:xfrm>
            <a:off x="6769070" y="1236168"/>
            <a:ext cx="4636438" cy="2366122"/>
            <a:chOff x="6944168" y="1820503"/>
            <a:chExt cx="4636438" cy="2366122"/>
          </a:xfrm>
        </p:grpSpPr>
        <p:pic>
          <p:nvPicPr>
            <p:cNvPr id="6" name="Image 5">
              <a:extLst>
                <a:ext uri="{FF2B5EF4-FFF2-40B4-BE49-F238E27FC236}">
                  <a16:creationId xmlns:a16="http://schemas.microsoft.com/office/drawing/2014/main" id="{D18A8C2F-77EE-EB36-1370-E7850083D319}"/>
                </a:ext>
              </a:extLst>
            </p:cNvPr>
            <p:cNvPicPr>
              <a:picLocks noChangeAspect="1"/>
            </p:cNvPicPr>
            <p:nvPr/>
          </p:nvPicPr>
          <p:blipFill>
            <a:blip r:embed="rId4"/>
            <a:stretch>
              <a:fillRect/>
            </a:stretch>
          </p:blipFill>
          <p:spPr>
            <a:xfrm>
              <a:off x="6944168" y="1820503"/>
              <a:ext cx="4504144" cy="2119902"/>
            </a:xfrm>
            <a:prstGeom prst="rect">
              <a:avLst/>
            </a:prstGeom>
          </p:spPr>
        </p:pic>
        <p:sp>
          <p:nvSpPr>
            <p:cNvPr id="7" name="ZoneTexte 6">
              <a:extLst>
                <a:ext uri="{FF2B5EF4-FFF2-40B4-BE49-F238E27FC236}">
                  <a16:creationId xmlns:a16="http://schemas.microsoft.com/office/drawing/2014/main" id="{59A15D94-C6C7-2340-D67F-51880C5D029D}"/>
                </a:ext>
              </a:extLst>
            </p:cNvPr>
            <p:cNvSpPr txBox="1"/>
            <p:nvPr/>
          </p:nvSpPr>
          <p:spPr>
            <a:xfrm>
              <a:off x="9808956" y="3940404"/>
              <a:ext cx="1771650" cy="246221"/>
            </a:xfrm>
            <a:prstGeom prst="rect">
              <a:avLst/>
            </a:prstGeom>
            <a:noFill/>
          </p:spPr>
          <p:txBody>
            <a:bodyPr wrap="square" rtlCol="0">
              <a:spAutoFit/>
            </a:bodyPr>
            <a:lstStyle/>
            <a:p>
              <a:r>
                <a:rPr lang="fr-FR" sz="1000" dirty="0"/>
                <a:t>Source </a:t>
              </a:r>
              <a:r>
                <a:rPr lang="fr-FR" sz="1000" dirty="0">
                  <a:hlinkClick r:id="rId5"/>
                </a:rPr>
                <a:t>culturezvous.com</a:t>
              </a:r>
              <a:endParaRPr lang="fr-FR" sz="1000" dirty="0"/>
            </a:p>
          </p:txBody>
        </p:sp>
      </p:grpSp>
      <p:sp>
        <p:nvSpPr>
          <p:cNvPr id="10" name="ZoneTexte 9">
            <a:extLst>
              <a:ext uri="{FF2B5EF4-FFF2-40B4-BE49-F238E27FC236}">
                <a16:creationId xmlns:a16="http://schemas.microsoft.com/office/drawing/2014/main" id="{232187B2-0B76-5D67-D449-B2CC24A950B7}"/>
              </a:ext>
            </a:extLst>
          </p:cNvPr>
          <p:cNvSpPr txBox="1"/>
          <p:nvPr/>
        </p:nvSpPr>
        <p:spPr>
          <a:xfrm>
            <a:off x="8238309" y="426720"/>
            <a:ext cx="2604679" cy="369332"/>
          </a:xfrm>
          <a:prstGeom prst="rect">
            <a:avLst/>
          </a:prstGeom>
          <a:noFill/>
        </p:spPr>
        <p:txBody>
          <a:bodyPr wrap="square" rtlCol="0">
            <a:spAutoFit/>
          </a:bodyPr>
          <a:lstStyle/>
          <a:p>
            <a:r>
              <a:rPr lang="fr-FR" dirty="0">
                <a:solidFill>
                  <a:srgbClr val="FF0000"/>
                </a:solidFill>
              </a:rPr>
              <a:t>La puissance du feu</a:t>
            </a:r>
          </a:p>
        </p:txBody>
      </p:sp>
      <p:grpSp>
        <p:nvGrpSpPr>
          <p:cNvPr id="12" name="Groupe 11">
            <a:extLst>
              <a:ext uri="{FF2B5EF4-FFF2-40B4-BE49-F238E27FC236}">
                <a16:creationId xmlns:a16="http://schemas.microsoft.com/office/drawing/2014/main" id="{03D161D8-E7BA-9371-91BD-B176F05DCABF}"/>
              </a:ext>
            </a:extLst>
          </p:cNvPr>
          <p:cNvGrpSpPr/>
          <p:nvPr/>
        </p:nvGrpSpPr>
        <p:grpSpPr>
          <a:xfrm>
            <a:off x="7146955" y="3629427"/>
            <a:ext cx="2988180" cy="2496662"/>
            <a:chOff x="7146955" y="3629427"/>
            <a:chExt cx="2988180" cy="2496662"/>
          </a:xfrm>
        </p:grpSpPr>
        <p:pic>
          <p:nvPicPr>
            <p:cNvPr id="9" name="Image 8">
              <a:extLst>
                <a:ext uri="{FF2B5EF4-FFF2-40B4-BE49-F238E27FC236}">
                  <a16:creationId xmlns:a16="http://schemas.microsoft.com/office/drawing/2014/main" id="{7047BCBF-76E2-FDA0-FAA3-B338ACED69E7}"/>
                </a:ext>
              </a:extLst>
            </p:cNvPr>
            <p:cNvPicPr>
              <a:picLocks noChangeAspect="1"/>
            </p:cNvPicPr>
            <p:nvPr/>
          </p:nvPicPr>
          <p:blipFill>
            <a:blip r:embed="rId6"/>
            <a:stretch>
              <a:fillRect/>
            </a:stretch>
          </p:blipFill>
          <p:spPr>
            <a:xfrm>
              <a:off x="7146955" y="3629427"/>
              <a:ext cx="2977367" cy="2233025"/>
            </a:xfrm>
            <a:prstGeom prst="rect">
              <a:avLst/>
            </a:prstGeom>
          </p:spPr>
        </p:pic>
        <p:sp>
          <p:nvSpPr>
            <p:cNvPr id="11" name="ZoneTexte 10">
              <a:extLst>
                <a:ext uri="{FF2B5EF4-FFF2-40B4-BE49-F238E27FC236}">
                  <a16:creationId xmlns:a16="http://schemas.microsoft.com/office/drawing/2014/main" id="{0B6C1AD3-40E0-FAB2-F74D-4025C35EF1B6}"/>
                </a:ext>
              </a:extLst>
            </p:cNvPr>
            <p:cNvSpPr txBox="1"/>
            <p:nvPr/>
          </p:nvSpPr>
          <p:spPr>
            <a:xfrm>
              <a:off x="7538892" y="5872173"/>
              <a:ext cx="2596243" cy="253916"/>
            </a:xfrm>
            <a:prstGeom prst="rect">
              <a:avLst/>
            </a:prstGeom>
            <a:noFill/>
          </p:spPr>
          <p:txBody>
            <a:bodyPr wrap="square" rtlCol="0">
              <a:spAutoFit/>
            </a:bodyPr>
            <a:lstStyle/>
            <a:p>
              <a:r>
                <a:rPr lang="fr-FR" sz="1050" dirty="0"/>
                <a:t>Machine à vapeur </a:t>
              </a:r>
              <a:r>
                <a:rPr lang="fr-FR" sz="800" dirty="0"/>
                <a:t>– Travail personnel</a:t>
              </a:r>
            </a:p>
          </p:txBody>
        </p:sp>
      </p:grpSp>
    </p:spTree>
    <p:extLst>
      <p:ext uri="{BB962C8B-B14F-4D97-AF65-F5344CB8AC3E}">
        <p14:creationId xmlns:p14="http://schemas.microsoft.com/office/powerpoint/2010/main" val="396334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EEC4CF8-54BA-F13F-0E5C-89B24247A4A5}"/>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590A4072-6A47-F2A3-00B2-B21148309AA4}"/>
              </a:ext>
            </a:extLst>
          </p:cNvPr>
          <p:cNvSpPr>
            <a:spLocks noGrp="1"/>
          </p:cNvSpPr>
          <p:nvPr>
            <p:ph type="sldNum" sz="quarter" idx="12"/>
          </p:nvPr>
        </p:nvSpPr>
        <p:spPr/>
        <p:txBody>
          <a:bodyPr/>
          <a:lstStyle/>
          <a:p>
            <a:fld id="{28CF56FF-A9C7-48CE-B5A8-E2EC5C60375F}" type="slidenum">
              <a:rPr lang="en-GB" smtClean="0"/>
              <a:t>23</a:t>
            </a:fld>
            <a:endParaRPr lang="en-GB"/>
          </a:p>
        </p:txBody>
      </p:sp>
      <p:grpSp>
        <p:nvGrpSpPr>
          <p:cNvPr id="10" name="Groupe 9">
            <a:extLst>
              <a:ext uri="{FF2B5EF4-FFF2-40B4-BE49-F238E27FC236}">
                <a16:creationId xmlns:a16="http://schemas.microsoft.com/office/drawing/2014/main" id="{7E3B413E-F594-D4F9-38CB-F920AFCBCB22}"/>
              </a:ext>
            </a:extLst>
          </p:cNvPr>
          <p:cNvGrpSpPr/>
          <p:nvPr/>
        </p:nvGrpSpPr>
        <p:grpSpPr>
          <a:xfrm>
            <a:off x="2412456" y="1327399"/>
            <a:ext cx="2662145" cy="3586014"/>
            <a:chOff x="2393001" y="1597791"/>
            <a:chExt cx="2662145" cy="3586014"/>
          </a:xfrm>
        </p:grpSpPr>
        <p:pic>
          <p:nvPicPr>
            <p:cNvPr id="6" name="Image 5" descr="Une image contenant texte, livre, dessin, Rectangle&#10;&#10;Description générée automatiquement">
              <a:extLst>
                <a:ext uri="{FF2B5EF4-FFF2-40B4-BE49-F238E27FC236}">
                  <a16:creationId xmlns:a16="http://schemas.microsoft.com/office/drawing/2014/main" id="{7B8AD5F7-1AAD-CE7A-AF89-6C6128862322}"/>
                </a:ext>
              </a:extLst>
            </p:cNvPr>
            <p:cNvPicPr>
              <a:picLocks noChangeAspect="1"/>
            </p:cNvPicPr>
            <p:nvPr/>
          </p:nvPicPr>
          <p:blipFill rotWithShape="1">
            <a:blip r:embed="rId2">
              <a:extLst>
                <a:ext uri="{28A0092B-C50C-407E-A947-70E740481C1C}">
                  <a14:useLocalDpi xmlns:a14="http://schemas.microsoft.com/office/drawing/2010/main" val="0"/>
                </a:ext>
              </a:extLst>
            </a:blip>
            <a:srcRect l="17996" t="16155" r="16133" b="9988"/>
            <a:stretch/>
          </p:blipFill>
          <p:spPr>
            <a:xfrm rot="5400000">
              <a:off x="2161899" y="1828893"/>
              <a:ext cx="3124349" cy="2662145"/>
            </a:xfrm>
            <a:prstGeom prst="rect">
              <a:avLst/>
            </a:prstGeom>
          </p:spPr>
        </p:pic>
        <p:sp>
          <p:nvSpPr>
            <p:cNvPr id="7" name="ZoneTexte 6">
              <a:extLst>
                <a:ext uri="{FF2B5EF4-FFF2-40B4-BE49-F238E27FC236}">
                  <a16:creationId xmlns:a16="http://schemas.microsoft.com/office/drawing/2014/main" id="{7858F86F-4CFB-7DB3-5B1A-8E2FEDDF41C2}"/>
                </a:ext>
              </a:extLst>
            </p:cNvPr>
            <p:cNvSpPr txBox="1"/>
            <p:nvPr/>
          </p:nvSpPr>
          <p:spPr>
            <a:xfrm>
              <a:off x="2470371" y="4722140"/>
              <a:ext cx="2507407" cy="461665"/>
            </a:xfrm>
            <a:prstGeom prst="rect">
              <a:avLst/>
            </a:prstGeom>
            <a:noFill/>
          </p:spPr>
          <p:txBody>
            <a:bodyPr wrap="square" rtlCol="0">
              <a:spAutoFit/>
            </a:bodyPr>
            <a:lstStyle/>
            <a:p>
              <a:r>
                <a:rPr lang="fr-FR" sz="1200" dirty="0"/>
                <a:t>Machine de Newcomen (1712) – par </a:t>
              </a:r>
              <a:r>
                <a:rPr lang="fr-FR" sz="1050" dirty="0" err="1">
                  <a:hlinkClick r:id="rId3"/>
                </a:rPr>
                <a:t>Sigvard</a:t>
              </a:r>
              <a:r>
                <a:rPr lang="fr-FR" sz="1050" dirty="0">
                  <a:hlinkClick r:id="rId3"/>
                </a:rPr>
                <a:t> </a:t>
              </a:r>
              <a:r>
                <a:rPr lang="fr-FR" sz="1050" dirty="0" err="1">
                  <a:hlinkClick r:id="rId3"/>
                </a:rPr>
                <a:t>Strandh</a:t>
              </a:r>
              <a:endParaRPr lang="fr-FR" sz="1200" dirty="0"/>
            </a:p>
          </p:txBody>
        </p:sp>
      </p:grpSp>
      <p:grpSp>
        <p:nvGrpSpPr>
          <p:cNvPr id="9" name="Groupe 8">
            <a:extLst>
              <a:ext uri="{FF2B5EF4-FFF2-40B4-BE49-F238E27FC236}">
                <a16:creationId xmlns:a16="http://schemas.microsoft.com/office/drawing/2014/main" id="{5217383B-9590-4753-A01E-01547F3D7D4D}"/>
              </a:ext>
            </a:extLst>
          </p:cNvPr>
          <p:cNvGrpSpPr/>
          <p:nvPr/>
        </p:nvGrpSpPr>
        <p:grpSpPr>
          <a:xfrm>
            <a:off x="6585705" y="1030613"/>
            <a:ext cx="4984634" cy="2996341"/>
            <a:chOff x="6400879" y="2035715"/>
            <a:chExt cx="4984634" cy="2996341"/>
          </a:xfrm>
        </p:grpSpPr>
        <p:pic>
          <p:nvPicPr>
            <p:cNvPr id="4" name="Image 3">
              <a:extLst>
                <a:ext uri="{FF2B5EF4-FFF2-40B4-BE49-F238E27FC236}">
                  <a16:creationId xmlns:a16="http://schemas.microsoft.com/office/drawing/2014/main" id="{67C0BA24-56D7-3CFA-3CC5-CADFF852C8B2}"/>
                </a:ext>
              </a:extLst>
            </p:cNvPr>
            <p:cNvPicPr>
              <a:picLocks noChangeAspect="1"/>
            </p:cNvPicPr>
            <p:nvPr/>
          </p:nvPicPr>
          <p:blipFill>
            <a:blip r:embed="rId4"/>
            <a:stretch>
              <a:fillRect/>
            </a:stretch>
          </p:blipFill>
          <p:spPr>
            <a:xfrm>
              <a:off x="6400879" y="2035715"/>
              <a:ext cx="4514850" cy="2533650"/>
            </a:xfrm>
            <a:prstGeom prst="rect">
              <a:avLst/>
            </a:prstGeom>
          </p:spPr>
        </p:pic>
        <p:sp>
          <p:nvSpPr>
            <p:cNvPr id="8" name="ZoneTexte 7">
              <a:extLst>
                <a:ext uri="{FF2B5EF4-FFF2-40B4-BE49-F238E27FC236}">
                  <a16:creationId xmlns:a16="http://schemas.microsoft.com/office/drawing/2014/main" id="{63A51619-A027-7089-6AFC-4484FC003072}"/>
                </a:ext>
              </a:extLst>
            </p:cNvPr>
            <p:cNvSpPr txBox="1"/>
            <p:nvPr/>
          </p:nvSpPr>
          <p:spPr>
            <a:xfrm>
              <a:off x="8878106" y="4593474"/>
              <a:ext cx="2507407" cy="438582"/>
            </a:xfrm>
            <a:prstGeom prst="rect">
              <a:avLst/>
            </a:prstGeom>
            <a:noFill/>
          </p:spPr>
          <p:txBody>
            <a:bodyPr wrap="square" rtlCol="0">
              <a:spAutoFit/>
            </a:bodyPr>
            <a:lstStyle/>
            <a:p>
              <a:r>
                <a:rPr lang="fr-FR" sz="1200" dirty="0"/>
                <a:t>Machine de Watt (1790) – </a:t>
              </a:r>
              <a:r>
                <a:rPr lang="fr-FR" sz="1050" dirty="0" err="1">
                  <a:hlinkClick r:id="rId3"/>
                </a:rPr>
                <a:t>Sigvard</a:t>
              </a:r>
              <a:r>
                <a:rPr lang="fr-FR" sz="1050" dirty="0">
                  <a:hlinkClick r:id="rId3"/>
                </a:rPr>
                <a:t> </a:t>
              </a:r>
              <a:r>
                <a:rPr lang="fr-FR" sz="1050" dirty="0" err="1">
                  <a:hlinkClick r:id="rId3"/>
                </a:rPr>
                <a:t>Strandh</a:t>
              </a:r>
              <a:endParaRPr lang="fr-FR" sz="1200" dirty="0"/>
            </a:p>
          </p:txBody>
        </p:sp>
      </p:grpSp>
      <p:sp>
        <p:nvSpPr>
          <p:cNvPr id="11" name="ZoneTexte 10">
            <a:extLst>
              <a:ext uri="{FF2B5EF4-FFF2-40B4-BE49-F238E27FC236}">
                <a16:creationId xmlns:a16="http://schemas.microsoft.com/office/drawing/2014/main" id="{DF75BFEC-14B0-0289-C407-BDAF5947C888}"/>
              </a:ext>
            </a:extLst>
          </p:cNvPr>
          <p:cNvSpPr txBox="1"/>
          <p:nvPr/>
        </p:nvSpPr>
        <p:spPr>
          <a:xfrm>
            <a:off x="5661301" y="308431"/>
            <a:ext cx="5439253" cy="369332"/>
          </a:xfrm>
          <a:prstGeom prst="rect">
            <a:avLst/>
          </a:prstGeom>
          <a:noFill/>
        </p:spPr>
        <p:txBody>
          <a:bodyPr wrap="square" rtlCol="0">
            <a:spAutoFit/>
          </a:bodyPr>
          <a:lstStyle/>
          <a:p>
            <a:r>
              <a:rPr lang="fr-FR" dirty="0">
                <a:solidFill>
                  <a:srgbClr val="FF0000"/>
                </a:solidFill>
              </a:rPr>
              <a:t>Les grandes étapes des machines thermiques</a:t>
            </a:r>
          </a:p>
        </p:txBody>
      </p:sp>
      <p:grpSp>
        <p:nvGrpSpPr>
          <p:cNvPr id="15" name="Groupe 14">
            <a:extLst>
              <a:ext uri="{FF2B5EF4-FFF2-40B4-BE49-F238E27FC236}">
                <a16:creationId xmlns:a16="http://schemas.microsoft.com/office/drawing/2014/main" id="{960F122B-B825-7099-BFA5-710F7969176E}"/>
              </a:ext>
            </a:extLst>
          </p:cNvPr>
          <p:cNvGrpSpPr/>
          <p:nvPr/>
        </p:nvGrpSpPr>
        <p:grpSpPr>
          <a:xfrm>
            <a:off x="7296705" y="2954090"/>
            <a:ext cx="2915166" cy="2995315"/>
            <a:chOff x="5606296" y="2714675"/>
            <a:chExt cx="2915166" cy="2995315"/>
          </a:xfrm>
        </p:grpSpPr>
        <p:pic>
          <p:nvPicPr>
            <p:cNvPr id="13" name="Image 12" descr="Une image contenant croquis, dessin, texte, illustration&#10;&#10;Description générée automatiquement">
              <a:extLst>
                <a:ext uri="{FF2B5EF4-FFF2-40B4-BE49-F238E27FC236}">
                  <a16:creationId xmlns:a16="http://schemas.microsoft.com/office/drawing/2014/main" id="{DB05B4FC-BFB1-9D96-3B3E-1AB550EAD5A6}"/>
                </a:ext>
              </a:extLst>
            </p:cNvPr>
            <p:cNvPicPr>
              <a:picLocks noChangeAspect="1"/>
            </p:cNvPicPr>
            <p:nvPr/>
          </p:nvPicPr>
          <p:blipFill rotWithShape="1">
            <a:blip r:embed="rId5">
              <a:extLst>
                <a:ext uri="{28A0092B-C50C-407E-A947-70E740481C1C}">
                  <a14:useLocalDpi xmlns:a14="http://schemas.microsoft.com/office/drawing/2010/main" val="0"/>
                </a:ext>
              </a:extLst>
            </a:blip>
            <a:srcRect l="13333" t="3602" r="28355" b="6942"/>
            <a:stretch/>
          </p:blipFill>
          <p:spPr>
            <a:xfrm rot="5400000">
              <a:off x="5797054" y="2523917"/>
              <a:ext cx="2533650" cy="2915166"/>
            </a:xfrm>
            <a:prstGeom prst="rect">
              <a:avLst/>
            </a:prstGeom>
          </p:spPr>
        </p:pic>
        <p:sp>
          <p:nvSpPr>
            <p:cNvPr id="14" name="ZoneTexte 13">
              <a:extLst>
                <a:ext uri="{FF2B5EF4-FFF2-40B4-BE49-F238E27FC236}">
                  <a16:creationId xmlns:a16="http://schemas.microsoft.com/office/drawing/2014/main" id="{74B9F3E8-F39D-688D-4687-41F9018AF044}"/>
                </a:ext>
              </a:extLst>
            </p:cNvPr>
            <p:cNvSpPr txBox="1"/>
            <p:nvPr/>
          </p:nvSpPr>
          <p:spPr>
            <a:xfrm>
              <a:off x="6507884" y="5248325"/>
              <a:ext cx="1935757" cy="461665"/>
            </a:xfrm>
            <a:prstGeom prst="rect">
              <a:avLst/>
            </a:prstGeom>
            <a:noFill/>
          </p:spPr>
          <p:txBody>
            <a:bodyPr wrap="square" rtlCol="0">
              <a:spAutoFit/>
            </a:bodyPr>
            <a:lstStyle/>
            <a:p>
              <a:r>
                <a:rPr lang="fr-FR" sz="1200" dirty="0"/>
                <a:t>Turbine de Laval (1876) – par </a:t>
              </a:r>
              <a:r>
                <a:rPr lang="fr-FR" sz="1050" dirty="0" err="1">
                  <a:hlinkClick r:id="rId3"/>
                </a:rPr>
                <a:t>Sigvard</a:t>
              </a:r>
              <a:r>
                <a:rPr lang="fr-FR" sz="1050" dirty="0">
                  <a:hlinkClick r:id="rId3"/>
                </a:rPr>
                <a:t> </a:t>
              </a:r>
              <a:r>
                <a:rPr lang="fr-FR" sz="1050" dirty="0" err="1">
                  <a:hlinkClick r:id="rId3"/>
                </a:rPr>
                <a:t>Strandh</a:t>
              </a:r>
              <a:endParaRPr lang="fr-FR" sz="1200" dirty="0"/>
            </a:p>
          </p:txBody>
        </p:sp>
      </p:grpSp>
      <p:grpSp>
        <p:nvGrpSpPr>
          <p:cNvPr id="19" name="Groupe 18">
            <a:extLst>
              <a:ext uri="{FF2B5EF4-FFF2-40B4-BE49-F238E27FC236}">
                <a16:creationId xmlns:a16="http://schemas.microsoft.com/office/drawing/2014/main" id="{7CCFDC08-A258-8CDA-B7C2-22742612F402}"/>
              </a:ext>
            </a:extLst>
          </p:cNvPr>
          <p:cNvGrpSpPr/>
          <p:nvPr/>
        </p:nvGrpSpPr>
        <p:grpSpPr>
          <a:xfrm>
            <a:off x="3194830" y="2200035"/>
            <a:ext cx="3645229" cy="3401348"/>
            <a:chOff x="3213303" y="2232921"/>
            <a:chExt cx="3645229" cy="3401348"/>
          </a:xfrm>
        </p:grpSpPr>
        <p:pic>
          <p:nvPicPr>
            <p:cNvPr id="17" name="Image 16" descr="Une image contenant texte, croquis, dessin, livre&#10;&#10;Description générée automatiquement">
              <a:extLst>
                <a:ext uri="{FF2B5EF4-FFF2-40B4-BE49-F238E27FC236}">
                  <a16:creationId xmlns:a16="http://schemas.microsoft.com/office/drawing/2014/main" id="{17F87CEE-5AF5-FE03-8E4E-DB58626892B4}"/>
                </a:ext>
              </a:extLst>
            </p:cNvPr>
            <p:cNvPicPr>
              <a:picLocks noChangeAspect="1"/>
            </p:cNvPicPr>
            <p:nvPr/>
          </p:nvPicPr>
          <p:blipFill rotWithShape="1">
            <a:blip r:embed="rId6">
              <a:extLst>
                <a:ext uri="{28A0092B-C50C-407E-A947-70E740481C1C}">
                  <a14:useLocalDpi xmlns:a14="http://schemas.microsoft.com/office/drawing/2010/main" val="0"/>
                </a:ext>
              </a:extLst>
            </a:blip>
            <a:srcRect l="24538" t="3542" r="16740" b="5111"/>
            <a:stretch/>
          </p:blipFill>
          <p:spPr>
            <a:xfrm rot="5400000">
              <a:off x="3473743" y="1972481"/>
              <a:ext cx="3124349" cy="3645229"/>
            </a:xfrm>
            <a:prstGeom prst="rect">
              <a:avLst/>
            </a:prstGeom>
          </p:spPr>
        </p:pic>
        <p:sp>
          <p:nvSpPr>
            <p:cNvPr id="18" name="ZoneTexte 17">
              <a:extLst>
                <a:ext uri="{FF2B5EF4-FFF2-40B4-BE49-F238E27FC236}">
                  <a16:creationId xmlns:a16="http://schemas.microsoft.com/office/drawing/2014/main" id="{378C3A7F-EF61-BF90-5FA4-C9F9C1A74BEE}"/>
                </a:ext>
              </a:extLst>
            </p:cNvPr>
            <p:cNvSpPr txBox="1"/>
            <p:nvPr/>
          </p:nvSpPr>
          <p:spPr>
            <a:xfrm>
              <a:off x="3906438" y="5357270"/>
              <a:ext cx="2915165" cy="276999"/>
            </a:xfrm>
            <a:prstGeom prst="rect">
              <a:avLst/>
            </a:prstGeom>
            <a:noFill/>
          </p:spPr>
          <p:txBody>
            <a:bodyPr wrap="square" rtlCol="0">
              <a:spAutoFit/>
            </a:bodyPr>
            <a:lstStyle/>
            <a:p>
              <a:r>
                <a:rPr lang="fr-FR" sz="1200" dirty="0"/>
                <a:t>Moteur Lenoir (1860) </a:t>
              </a:r>
              <a:r>
                <a:rPr lang="fr-FR" sz="900" dirty="0"/>
                <a:t>– par </a:t>
              </a:r>
              <a:r>
                <a:rPr lang="fr-FR" sz="900" dirty="0" err="1">
                  <a:hlinkClick r:id="rId3"/>
                </a:rPr>
                <a:t>Sigvard</a:t>
              </a:r>
              <a:r>
                <a:rPr lang="fr-FR" sz="900" dirty="0">
                  <a:hlinkClick r:id="rId3"/>
                </a:rPr>
                <a:t> </a:t>
              </a:r>
              <a:r>
                <a:rPr lang="fr-FR" sz="900" dirty="0" err="1">
                  <a:hlinkClick r:id="rId3"/>
                </a:rPr>
                <a:t>Strandh</a:t>
              </a:r>
              <a:endParaRPr lang="fr-FR" sz="900" dirty="0"/>
            </a:p>
          </p:txBody>
        </p:sp>
      </p:grpSp>
    </p:spTree>
    <p:extLst>
      <p:ext uri="{BB962C8B-B14F-4D97-AF65-F5344CB8AC3E}">
        <p14:creationId xmlns:p14="http://schemas.microsoft.com/office/powerpoint/2010/main" val="198879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14A6BF0-AFE5-55FC-2E2F-93036D009C80}"/>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495DBB10-4350-EB93-D0E3-493A3C5FE230}"/>
              </a:ext>
            </a:extLst>
          </p:cNvPr>
          <p:cNvSpPr>
            <a:spLocks noGrp="1"/>
          </p:cNvSpPr>
          <p:nvPr>
            <p:ph type="sldNum" sz="quarter" idx="12"/>
          </p:nvPr>
        </p:nvSpPr>
        <p:spPr/>
        <p:txBody>
          <a:bodyPr/>
          <a:lstStyle/>
          <a:p>
            <a:fld id="{28CF56FF-A9C7-48CE-B5A8-E2EC5C60375F}" type="slidenum">
              <a:rPr lang="en-GB" smtClean="0"/>
              <a:t>24</a:t>
            </a:fld>
            <a:endParaRPr lang="en-GB"/>
          </a:p>
        </p:txBody>
      </p:sp>
      <p:grpSp>
        <p:nvGrpSpPr>
          <p:cNvPr id="8" name="Groupe 7">
            <a:extLst>
              <a:ext uri="{FF2B5EF4-FFF2-40B4-BE49-F238E27FC236}">
                <a16:creationId xmlns:a16="http://schemas.microsoft.com/office/drawing/2014/main" id="{7B8529F8-9D2C-A62F-8B59-973CB9295251}"/>
              </a:ext>
            </a:extLst>
          </p:cNvPr>
          <p:cNvGrpSpPr/>
          <p:nvPr/>
        </p:nvGrpSpPr>
        <p:grpSpPr>
          <a:xfrm>
            <a:off x="5913120" y="1149615"/>
            <a:ext cx="5333942" cy="3419953"/>
            <a:chOff x="3309937" y="1619250"/>
            <a:chExt cx="5672256" cy="3776468"/>
          </a:xfrm>
        </p:grpSpPr>
        <p:pic>
          <p:nvPicPr>
            <p:cNvPr id="5" name="Image 4">
              <a:extLst>
                <a:ext uri="{FF2B5EF4-FFF2-40B4-BE49-F238E27FC236}">
                  <a16:creationId xmlns:a16="http://schemas.microsoft.com/office/drawing/2014/main" id="{A17D54D6-DE3D-B88F-2277-CD1A365B5314}"/>
                </a:ext>
              </a:extLst>
            </p:cNvPr>
            <p:cNvPicPr>
              <a:picLocks noChangeAspect="1"/>
            </p:cNvPicPr>
            <p:nvPr/>
          </p:nvPicPr>
          <p:blipFill>
            <a:blip r:embed="rId2"/>
            <a:stretch>
              <a:fillRect/>
            </a:stretch>
          </p:blipFill>
          <p:spPr>
            <a:xfrm>
              <a:off x="3309937" y="1619250"/>
              <a:ext cx="5572125" cy="3619500"/>
            </a:xfrm>
            <a:prstGeom prst="rect">
              <a:avLst/>
            </a:prstGeom>
          </p:spPr>
        </p:pic>
        <p:sp>
          <p:nvSpPr>
            <p:cNvPr id="7" name="ZoneTexte 6">
              <a:extLst>
                <a:ext uri="{FF2B5EF4-FFF2-40B4-BE49-F238E27FC236}">
                  <a16:creationId xmlns:a16="http://schemas.microsoft.com/office/drawing/2014/main" id="{1AB03325-0B9D-8D4D-F7C4-5BC68E3942D9}"/>
                </a:ext>
              </a:extLst>
            </p:cNvPr>
            <p:cNvSpPr txBox="1"/>
            <p:nvPr/>
          </p:nvSpPr>
          <p:spPr>
            <a:xfrm>
              <a:off x="6351218" y="5115332"/>
              <a:ext cx="2630975" cy="280386"/>
            </a:xfrm>
            <a:prstGeom prst="rect">
              <a:avLst/>
            </a:prstGeom>
            <a:noFill/>
          </p:spPr>
          <p:txBody>
            <a:bodyPr wrap="square">
              <a:spAutoFit/>
            </a:bodyPr>
            <a:lstStyle/>
            <a:p>
              <a:r>
                <a:rPr lang="fr-FR" sz="1050" dirty="0"/>
                <a:t>Révolution industrielle </a:t>
              </a:r>
              <a:r>
                <a:rPr lang="fr-FR" sz="900" dirty="0" err="1">
                  <a:hlinkClick r:id="rId3"/>
                </a:rPr>
                <a:t>Londontopia</a:t>
              </a:r>
              <a:endParaRPr lang="fr-FR" sz="1050" dirty="0"/>
            </a:p>
          </p:txBody>
        </p:sp>
      </p:grpSp>
      <p:sp>
        <p:nvSpPr>
          <p:cNvPr id="10" name="ZoneTexte 9">
            <a:extLst>
              <a:ext uri="{FF2B5EF4-FFF2-40B4-BE49-F238E27FC236}">
                <a16:creationId xmlns:a16="http://schemas.microsoft.com/office/drawing/2014/main" id="{EC02709B-00E0-6ACF-6F18-FE39B5DFF3A0}"/>
              </a:ext>
            </a:extLst>
          </p:cNvPr>
          <p:cNvSpPr txBox="1"/>
          <p:nvPr/>
        </p:nvSpPr>
        <p:spPr>
          <a:xfrm>
            <a:off x="3394953" y="301658"/>
            <a:ext cx="7852109" cy="369332"/>
          </a:xfrm>
          <a:prstGeom prst="rect">
            <a:avLst/>
          </a:prstGeom>
          <a:noFill/>
        </p:spPr>
        <p:txBody>
          <a:bodyPr wrap="square" rtlCol="0">
            <a:spAutoFit/>
          </a:bodyPr>
          <a:lstStyle/>
          <a:p>
            <a:r>
              <a:rPr lang="fr-FR" dirty="0">
                <a:solidFill>
                  <a:srgbClr val="FF0000"/>
                </a:solidFill>
              </a:rPr>
              <a:t>La révolution industrielle en Angleterre fin XVIIIème – début XIXème</a:t>
            </a:r>
          </a:p>
        </p:txBody>
      </p:sp>
      <p:grpSp>
        <p:nvGrpSpPr>
          <p:cNvPr id="14" name="Groupe 13">
            <a:extLst>
              <a:ext uri="{FF2B5EF4-FFF2-40B4-BE49-F238E27FC236}">
                <a16:creationId xmlns:a16="http://schemas.microsoft.com/office/drawing/2014/main" id="{8CDF86B3-17DB-9DF0-A2BA-82DDF1D98ED2}"/>
              </a:ext>
            </a:extLst>
          </p:cNvPr>
          <p:cNvGrpSpPr/>
          <p:nvPr/>
        </p:nvGrpSpPr>
        <p:grpSpPr>
          <a:xfrm>
            <a:off x="6885363" y="2084183"/>
            <a:ext cx="3347989" cy="3820720"/>
            <a:chOff x="6777229" y="1371438"/>
            <a:chExt cx="4528211" cy="4551164"/>
          </a:xfrm>
        </p:grpSpPr>
        <p:pic>
          <p:nvPicPr>
            <p:cNvPr id="17" name="Image 16">
              <a:extLst>
                <a:ext uri="{FF2B5EF4-FFF2-40B4-BE49-F238E27FC236}">
                  <a16:creationId xmlns:a16="http://schemas.microsoft.com/office/drawing/2014/main" id="{7595030E-8F16-1532-071C-57EBA6325CD7}"/>
                </a:ext>
              </a:extLst>
            </p:cNvPr>
            <p:cNvPicPr>
              <a:picLocks noChangeAspect="1"/>
            </p:cNvPicPr>
            <p:nvPr/>
          </p:nvPicPr>
          <p:blipFill>
            <a:blip r:embed="rId4"/>
            <a:stretch>
              <a:fillRect/>
            </a:stretch>
          </p:blipFill>
          <p:spPr>
            <a:xfrm rot="10800000">
              <a:off x="6777229" y="1371438"/>
              <a:ext cx="4528211" cy="4257870"/>
            </a:xfrm>
            <a:prstGeom prst="rect">
              <a:avLst/>
            </a:prstGeom>
          </p:spPr>
        </p:pic>
        <p:sp>
          <p:nvSpPr>
            <p:cNvPr id="18" name="ZoneTexte 17">
              <a:extLst>
                <a:ext uri="{FF2B5EF4-FFF2-40B4-BE49-F238E27FC236}">
                  <a16:creationId xmlns:a16="http://schemas.microsoft.com/office/drawing/2014/main" id="{DE45C687-C141-BDBF-0F44-DAD4A706A741}"/>
                </a:ext>
              </a:extLst>
            </p:cNvPr>
            <p:cNvSpPr txBox="1"/>
            <p:nvPr/>
          </p:nvSpPr>
          <p:spPr>
            <a:xfrm>
              <a:off x="7612565" y="5629309"/>
              <a:ext cx="3601023" cy="293293"/>
            </a:xfrm>
            <a:prstGeom prst="rect">
              <a:avLst/>
            </a:prstGeom>
            <a:noFill/>
          </p:spPr>
          <p:txBody>
            <a:bodyPr wrap="square" rtlCol="0">
              <a:spAutoFit/>
            </a:bodyPr>
            <a:lstStyle/>
            <a:p>
              <a:r>
                <a:rPr lang="fr-FR" sz="1000" dirty="0"/>
                <a:t>Source : </a:t>
              </a:r>
              <a:r>
                <a:rPr lang="fr-FR" sz="1000" dirty="0">
                  <a:hlinkClick r:id="rId5"/>
                </a:rPr>
                <a:t>Sans transition - </a:t>
              </a:r>
              <a:r>
                <a:rPr lang="fr-FR" sz="1000" dirty="0" err="1">
                  <a:hlinkClick r:id="rId5"/>
                </a:rPr>
                <a:t>Fressoz</a:t>
              </a:r>
              <a:endParaRPr lang="fr-FR" sz="1000" dirty="0"/>
            </a:p>
          </p:txBody>
        </p:sp>
      </p:grpSp>
      <p:grpSp>
        <p:nvGrpSpPr>
          <p:cNvPr id="11" name="Groupe 10">
            <a:extLst>
              <a:ext uri="{FF2B5EF4-FFF2-40B4-BE49-F238E27FC236}">
                <a16:creationId xmlns:a16="http://schemas.microsoft.com/office/drawing/2014/main" id="{76BA5756-061C-8910-E3EC-45A4D32CFF94}"/>
              </a:ext>
            </a:extLst>
          </p:cNvPr>
          <p:cNvGrpSpPr/>
          <p:nvPr/>
        </p:nvGrpSpPr>
        <p:grpSpPr>
          <a:xfrm>
            <a:off x="1552549" y="897442"/>
            <a:ext cx="4369900" cy="3077342"/>
            <a:chOff x="1185861" y="1208233"/>
            <a:chExt cx="5056903" cy="3551071"/>
          </a:xfrm>
        </p:grpSpPr>
        <p:pic>
          <p:nvPicPr>
            <p:cNvPr id="4" name="Image 3">
              <a:extLst>
                <a:ext uri="{FF2B5EF4-FFF2-40B4-BE49-F238E27FC236}">
                  <a16:creationId xmlns:a16="http://schemas.microsoft.com/office/drawing/2014/main" id="{93C6461F-6BBA-1A93-60EA-B9968FBA5692}"/>
                </a:ext>
              </a:extLst>
            </p:cNvPr>
            <p:cNvPicPr>
              <a:picLocks noChangeAspect="1"/>
            </p:cNvPicPr>
            <p:nvPr/>
          </p:nvPicPr>
          <p:blipFill>
            <a:blip r:embed="rId6"/>
            <a:stretch>
              <a:fillRect/>
            </a:stretch>
          </p:blipFill>
          <p:spPr>
            <a:xfrm>
              <a:off x="1185861" y="1208233"/>
              <a:ext cx="5056903" cy="3160565"/>
            </a:xfrm>
            <a:prstGeom prst="rect">
              <a:avLst/>
            </a:prstGeom>
          </p:spPr>
        </p:pic>
        <p:sp>
          <p:nvSpPr>
            <p:cNvPr id="9" name="ZoneTexte 8">
              <a:extLst>
                <a:ext uri="{FF2B5EF4-FFF2-40B4-BE49-F238E27FC236}">
                  <a16:creationId xmlns:a16="http://schemas.microsoft.com/office/drawing/2014/main" id="{976C1108-319E-27FA-0025-B6FC145EF862}"/>
                </a:ext>
              </a:extLst>
            </p:cNvPr>
            <p:cNvSpPr txBox="1"/>
            <p:nvPr/>
          </p:nvSpPr>
          <p:spPr>
            <a:xfrm>
              <a:off x="1383645" y="4435918"/>
              <a:ext cx="4601085" cy="323386"/>
            </a:xfrm>
            <a:prstGeom prst="rect">
              <a:avLst/>
            </a:prstGeom>
            <a:noFill/>
          </p:spPr>
          <p:txBody>
            <a:bodyPr wrap="square">
              <a:spAutoFit/>
            </a:bodyPr>
            <a:lstStyle/>
            <a:p>
              <a:r>
                <a:rPr lang="fr-FR" sz="1200" dirty="0"/>
                <a:t>Laminoir en fer - </a:t>
              </a:r>
              <a:r>
                <a:rPr lang="fr-FR" sz="800" dirty="0"/>
                <a:t>Adolph von Menzel –domaine public</a:t>
              </a:r>
            </a:p>
          </p:txBody>
        </p:sp>
      </p:grpSp>
      <p:grpSp>
        <p:nvGrpSpPr>
          <p:cNvPr id="20" name="Groupe 19">
            <a:extLst>
              <a:ext uri="{FF2B5EF4-FFF2-40B4-BE49-F238E27FC236}">
                <a16:creationId xmlns:a16="http://schemas.microsoft.com/office/drawing/2014/main" id="{041702F8-6FE1-589A-117C-8133F490DEFB}"/>
              </a:ext>
            </a:extLst>
          </p:cNvPr>
          <p:cNvGrpSpPr/>
          <p:nvPr/>
        </p:nvGrpSpPr>
        <p:grpSpPr>
          <a:xfrm>
            <a:off x="1658364" y="2677868"/>
            <a:ext cx="3919436" cy="3081119"/>
            <a:chOff x="1658364" y="2677868"/>
            <a:chExt cx="3919436" cy="3081119"/>
          </a:xfrm>
        </p:grpSpPr>
        <p:sp>
          <p:nvSpPr>
            <p:cNvPr id="12" name="ZoneTexte 11">
              <a:extLst>
                <a:ext uri="{FF2B5EF4-FFF2-40B4-BE49-F238E27FC236}">
                  <a16:creationId xmlns:a16="http://schemas.microsoft.com/office/drawing/2014/main" id="{BEA4FE8F-D929-44CF-27A7-B47D33AC414C}"/>
                </a:ext>
              </a:extLst>
            </p:cNvPr>
            <p:cNvSpPr txBox="1"/>
            <p:nvPr/>
          </p:nvSpPr>
          <p:spPr>
            <a:xfrm>
              <a:off x="1658364" y="5545613"/>
              <a:ext cx="2152285" cy="213374"/>
            </a:xfrm>
            <a:prstGeom prst="rect">
              <a:avLst/>
            </a:prstGeom>
            <a:noFill/>
          </p:spPr>
          <p:txBody>
            <a:bodyPr wrap="square" rtlCol="0">
              <a:spAutoFit/>
            </a:bodyPr>
            <a:lstStyle/>
            <a:p>
              <a:r>
                <a:rPr lang="fr-FR" sz="1000" dirty="0"/>
                <a:t>Source : </a:t>
              </a:r>
              <a:r>
                <a:rPr lang="fr-FR" sz="1000" dirty="0">
                  <a:hlinkClick r:id="rId5"/>
                </a:rPr>
                <a:t>Sans transition - </a:t>
              </a:r>
              <a:r>
                <a:rPr lang="fr-FR" sz="1000" dirty="0" err="1">
                  <a:hlinkClick r:id="rId5"/>
                </a:rPr>
                <a:t>Fressoz</a:t>
              </a:r>
              <a:endParaRPr lang="fr-FR" sz="1000" dirty="0"/>
            </a:p>
          </p:txBody>
        </p:sp>
        <p:pic>
          <p:nvPicPr>
            <p:cNvPr id="15" name="Image 14">
              <a:extLst>
                <a:ext uri="{FF2B5EF4-FFF2-40B4-BE49-F238E27FC236}">
                  <a16:creationId xmlns:a16="http://schemas.microsoft.com/office/drawing/2014/main" id="{C415388E-1A5D-24F4-E127-3816D6B77F87}"/>
                </a:ext>
              </a:extLst>
            </p:cNvPr>
            <p:cNvPicPr>
              <a:picLocks noChangeAspect="1"/>
            </p:cNvPicPr>
            <p:nvPr/>
          </p:nvPicPr>
          <p:blipFill>
            <a:blip r:embed="rId7"/>
            <a:stretch>
              <a:fillRect/>
            </a:stretch>
          </p:blipFill>
          <p:spPr>
            <a:xfrm>
              <a:off x="1978551" y="2677868"/>
              <a:ext cx="3599249" cy="2974432"/>
            </a:xfrm>
            <a:prstGeom prst="rect">
              <a:avLst/>
            </a:prstGeom>
          </p:spPr>
        </p:pic>
      </p:grpSp>
    </p:spTree>
    <p:extLst>
      <p:ext uri="{BB962C8B-B14F-4D97-AF65-F5344CB8AC3E}">
        <p14:creationId xmlns:p14="http://schemas.microsoft.com/office/powerpoint/2010/main" val="27925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dirty="0"/>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25</a:t>
            </a:fld>
            <a:endParaRPr lang="en-GB" dirty="0"/>
          </a:p>
        </p:txBody>
      </p:sp>
      <p:sp>
        <p:nvSpPr>
          <p:cNvPr id="5" name="ZoneTexte 4"/>
          <p:cNvSpPr txBox="1"/>
          <p:nvPr/>
        </p:nvSpPr>
        <p:spPr>
          <a:xfrm>
            <a:off x="7324165" y="352740"/>
            <a:ext cx="3767814" cy="369332"/>
          </a:xfrm>
          <a:prstGeom prst="rect">
            <a:avLst/>
          </a:prstGeom>
          <a:noFill/>
        </p:spPr>
        <p:txBody>
          <a:bodyPr wrap="square" rtlCol="0">
            <a:spAutoFit/>
          </a:bodyPr>
          <a:lstStyle/>
          <a:p>
            <a:r>
              <a:rPr lang="fr-FR" dirty="0">
                <a:solidFill>
                  <a:srgbClr val="FF0000"/>
                </a:solidFill>
              </a:rPr>
              <a:t>L’équivalence chaleur - travail</a:t>
            </a:r>
            <a:endParaRPr lang="en-GB" dirty="0">
              <a:solidFill>
                <a:srgbClr val="FF0000"/>
              </a:solidFill>
            </a:endParaRPr>
          </a:p>
        </p:txBody>
      </p:sp>
      <p:sp>
        <p:nvSpPr>
          <p:cNvPr id="7" name="ZoneTexte 6"/>
          <p:cNvSpPr txBox="1"/>
          <p:nvPr/>
        </p:nvSpPr>
        <p:spPr>
          <a:xfrm>
            <a:off x="1856123" y="983641"/>
            <a:ext cx="5554870" cy="553998"/>
          </a:xfrm>
          <a:prstGeom prst="rect">
            <a:avLst/>
          </a:prstGeom>
          <a:noFill/>
        </p:spPr>
        <p:txBody>
          <a:bodyPr wrap="square" rtlCol="0">
            <a:spAutoFit/>
          </a:bodyPr>
          <a:lstStyle/>
          <a:p>
            <a:r>
              <a:rPr lang="fr-FR" sz="1600" dirty="0">
                <a:solidFill>
                  <a:srgbClr val="FF0000"/>
                </a:solidFill>
              </a:rPr>
              <a:t>Joule (1850): </a:t>
            </a:r>
            <a:r>
              <a:rPr lang="fr-FR" sz="1600" dirty="0"/>
              <a:t>conversion travail en chaleur </a:t>
            </a:r>
            <a:endParaRPr lang="fr-FR" sz="1100" dirty="0"/>
          </a:p>
          <a:p>
            <a:r>
              <a:rPr lang="fr-FR" sz="1400" dirty="0"/>
              <a:t>énergie mécanique en énergie calorifique</a:t>
            </a:r>
          </a:p>
        </p:txBody>
      </p:sp>
      <p:sp>
        <p:nvSpPr>
          <p:cNvPr id="10" name="ZoneTexte 9"/>
          <p:cNvSpPr txBox="1"/>
          <p:nvPr/>
        </p:nvSpPr>
        <p:spPr>
          <a:xfrm>
            <a:off x="1856123" y="4724233"/>
            <a:ext cx="4198237" cy="1169551"/>
          </a:xfrm>
          <a:prstGeom prst="rect">
            <a:avLst/>
          </a:prstGeom>
          <a:noFill/>
        </p:spPr>
        <p:txBody>
          <a:bodyPr wrap="square" rtlCol="0">
            <a:spAutoFit/>
          </a:bodyPr>
          <a:lstStyle/>
          <a:p>
            <a:pPr algn="ctr"/>
            <a:r>
              <a:rPr lang="fr-FR" sz="1400" dirty="0">
                <a:solidFill>
                  <a:srgbClr val="FF0000"/>
                </a:solidFill>
              </a:rPr>
              <a:t>1 calorie =4,18 Joules</a:t>
            </a:r>
            <a:endParaRPr lang="fr-FR" sz="1400" dirty="0"/>
          </a:p>
          <a:p>
            <a:r>
              <a:rPr lang="fr-FR" sz="1400" dirty="0"/>
              <a:t>1 masse de 1kg descend d’1 mètre (10 joules)</a:t>
            </a:r>
          </a:p>
          <a:p>
            <a:r>
              <a:rPr lang="fr-FR" sz="1400" dirty="0"/>
              <a:t> </a:t>
            </a:r>
          </a:p>
          <a:p>
            <a:pPr algn="ctr"/>
            <a:r>
              <a:rPr lang="fr-FR" sz="1400" dirty="0">
                <a:solidFill>
                  <a:srgbClr val="FF0000"/>
                </a:solidFill>
              </a:rPr>
              <a:t>Même énergie que</a:t>
            </a:r>
          </a:p>
          <a:p>
            <a:r>
              <a:rPr lang="fr-FR" sz="1400" dirty="0"/>
              <a:t>1 verre d’eau (0,1l) chauffé de 0,42°  (42 cal)</a:t>
            </a:r>
            <a:endParaRPr lang="en-GB" sz="1400" dirty="0"/>
          </a:p>
        </p:txBody>
      </p:sp>
      <p:grpSp>
        <p:nvGrpSpPr>
          <p:cNvPr id="14" name="Groupe 13">
            <a:extLst>
              <a:ext uri="{FF2B5EF4-FFF2-40B4-BE49-F238E27FC236}">
                <a16:creationId xmlns:a16="http://schemas.microsoft.com/office/drawing/2014/main" id="{BE65DEFD-0229-64F8-87DF-4D7BC2BB8528}"/>
              </a:ext>
            </a:extLst>
          </p:cNvPr>
          <p:cNvGrpSpPr/>
          <p:nvPr/>
        </p:nvGrpSpPr>
        <p:grpSpPr>
          <a:xfrm>
            <a:off x="1943210" y="4166122"/>
            <a:ext cx="4637808" cy="338554"/>
            <a:chOff x="2995995" y="5151517"/>
            <a:chExt cx="4637808" cy="338554"/>
          </a:xfrm>
        </p:grpSpPr>
        <p:sp>
          <p:nvSpPr>
            <p:cNvPr id="8" name="Rectangle 7"/>
            <p:cNvSpPr/>
            <p:nvPr/>
          </p:nvSpPr>
          <p:spPr>
            <a:xfrm>
              <a:off x="2995995" y="5151517"/>
              <a:ext cx="4637808" cy="338554"/>
            </a:xfrm>
            <a:prstGeom prst="rect">
              <a:avLst/>
            </a:prstGeom>
            <a:ln>
              <a:solidFill>
                <a:srgbClr val="FF0000"/>
              </a:solidFill>
            </a:ln>
          </p:spPr>
          <p:txBody>
            <a:bodyPr wrap="none">
              <a:spAutoFit/>
            </a:bodyPr>
            <a:lstStyle/>
            <a:p>
              <a:pPr lvl="0" algn="ctr"/>
              <a:r>
                <a:rPr lang="fr-FR" sz="1600" dirty="0">
                  <a:solidFill>
                    <a:prstClr val="black"/>
                  </a:solidFill>
                </a:rPr>
                <a:t>Travail (énergie mécanique)               Chaleur</a:t>
              </a:r>
              <a:endParaRPr lang="en-GB" sz="1600" dirty="0">
                <a:solidFill>
                  <a:prstClr val="black"/>
                </a:solidFill>
              </a:endParaRPr>
            </a:p>
          </p:txBody>
        </p:sp>
        <p:pic>
          <p:nvPicPr>
            <p:cNvPr id="12" name="Image 11"/>
            <p:cNvPicPr>
              <a:picLocks noChangeAspect="1"/>
            </p:cNvPicPr>
            <p:nvPr/>
          </p:nvPicPr>
          <p:blipFill>
            <a:blip r:embed="rId2"/>
            <a:stretch>
              <a:fillRect/>
            </a:stretch>
          </p:blipFill>
          <p:spPr>
            <a:xfrm>
              <a:off x="5941083" y="5242956"/>
              <a:ext cx="658425" cy="225572"/>
            </a:xfrm>
            <a:prstGeom prst="rect">
              <a:avLst/>
            </a:prstGeom>
          </p:spPr>
        </p:pic>
      </p:grpSp>
      <p:sp>
        <p:nvSpPr>
          <p:cNvPr id="15" name="ZoneTexte 14">
            <a:extLst>
              <a:ext uri="{FF2B5EF4-FFF2-40B4-BE49-F238E27FC236}">
                <a16:creationId xmlns:a16="http://schemas.microsoft.com/office/drawing/2014/main" id="{9D24B053-315E-8747-07BE-828F351B1D0B}"/>
              </a:ext>
            </a:extLst>
          </p:cNvPr>
          <p:cNvSpPr txBox="1"/>
          <p:nvPr/>
        </p:nvSpPr>
        <p:spPr>
          <a:xfrm>
            <a:off x="6770591" y="4724232"/>
            <a:ext cx="4637808" cy="1169551"/>
          </a:xfrm>
          <a:prstGeom prst="rect">
            <a:avLst/>
          </a:prstGeom>
          <a:noFill/>
          <a:ln>
            <a:noFill/>
          </a:ln>
        </p:spPr>
        <p:txBody>
          <a:bodyPr wrap="square" rtlCol="0">
            <a:spAutoFit/>
          </a:bodyPr>
          <a:lstStyle/>
          <a:p>
            <a:pPr marL="285750" indent="-285750">
              <a:buFont typeface="Arial" panose="020B0604020202020204" pitchFamily="34" charset="0"/>
              <a:buChar char="•"/>
            </a:pPr>
            <a:r>
              <a:rPr lang="fr-FR" sz="1400" dirty="0"/>
              <a:t>1800: 500 machines Watt fonctionnent dans les usines anglaises</a:t>
            </a:r>
          </a:p>
          <a:p>
            <a:pPr marL="285750" indent="-285750">
              <a:buFont typeface="Arial" panose="020B0604020202020204" pitchFamily="34" charset="0"/>
              <a:buChar char="•"/>
            </a:pPr>
            <a:r>
              <a:rPr lang="fr-FR" sz="1400" dirty="0"/>
              <a:t>Introduit le cheval-vapeur: 745,7 joule/s (soulever une masse de 75kg de 1 mètre en 1 seconde)</a:t>
            </a:r>
          </a:p>
        </p:txBody>
      </p:sp>
      <p:grpSp>
        <p:nvGrpSpPr>
          <p:cNvPr id="16" name="Groupe 15">
            <a:extLst>
              <a:ext uri="{FF2B5EF4-FFF2-40B4-BE49-F238E27FC236}">
                <a16:creationId xmlns:a16="http://schemas.microsoft.com/office/drawing/2014/main" id="{0B0E8D06-014B-6AF3-C61C-7E3B686254FC}"/>
              </a:ext>
            </a:extLst>
          </p:cNvPr>
          <p:cNvGrpSpPr/>
          <p:nvPr/>
        </p:nvGrpSpPr>
        <p:grpSpPr>
          <a:xfrm>
            <a:off x="6770591" y="4160528"/>
            <a:ext cx="4637808" cy="338554"/>
            <a:chOff x="2995995" y="5151517"/>
            <a:chExt cx="4637808" cy="338554"/>
          </a:xfrm>
        </p:grpSpPr>
        <p:sp>
          <p:nvSpPr>
            <p:cNvPr id="17" name="Rectangle 16">
              <a:extLst>
                <a:ext uri="{FF2B5EF4-FFF2-40B4-BE49-F238E27FC236}">
                  <a16:creationId xmlns:a16="http://schemas.microsoft.com/office/drawing/2014/main" id="{9007C586-9274-5FB6-D568-702B7B798A5D}"/>
                </a:ext>
              </a:extLst>
            </p:cNvPr>
            <p:cNvSpPr/>
            <p:nvPr/>
          </p:nvSpPr>
          <p:spPr>
            <a:xfrm>
              <a:off x="2995995" y="5151517"/>
              <a:ext cx="4637808" cy="338554"/>
            </a:xfrm>
            <a:prstGeom prst="rect">
              <a:avLst/>
            </a:prstGeom>
            <a:ln>
              <a:solidFill>
                <a:srgbClr val="FF0000"/>
              </a:solidFill>
            </a:ln>
          </p:spPr>
          <p:txBody>
            <a:bodyPr wrap="none">
              <a:spAutoFit/>
            </a:bodyPr>
            <a:lstStyle/>
            <a:p>
              <a:pPr lvl="0" algn="ctr"/>
              <a:r>
                <a:rPr lang="fr-FR" sz="1600" dirty="0">
                  <a:solidFill>
                    <a:prstClr val="black"/>
                  </a:solidFill>
                </a:rPr>
                <a:t>Travail (énergie mécanique)               Chaleur</a:t>
              </a:r>
              <a:endParaRPr lang="en-GB" sz="1600" dirty="0">
                <a:solidFill>
                  <a:prstClr val="black"/>
                </a:solidFill>
              </a:endParaRPr>
            </a:p>
          </p:txBody>
        </p:sp>
        <p:pic>
          <p:nvPicPr>
            <p:cNvPr id="18" name="Image 17">
              <a:extLst>
                <a:ext uri="{FF2B5EF4-FFF2-40B4-BE49-F238E27FC236}">
                  <a16:creationId xmlns:a16="http://schemas.microsoft.com/office/drawing/2014/main" id="{BED53345-87B9-1F32-0AC0-60886B1190EF}"/>
                </a:ext>
              </a:extLst>
            </p:cNvPr>
            <p:cNvPicPr>
              <a:picLocks noChangeAspect="1"/>
            </p:cNvPicPr>
            <p:nvPr/>
          </p:nvPicPr>
          <p:blipFill>
            <a:blip r:embed="rId2"/>
            <a:stretch>
              <a:fillRect/>
            </a:stretch>
          </p:blipFill>
          <p:spPr>
            <a:xfrm rot="10800000">
              <a:off x="5941083" y="5242956"/>
              <a:ext cx="658425" cy="225572"/>
            </a:xfrm>
            <a:prstGeom prst="rect">
              <a:avLst/>
            </a:prstGeom>
          </p:spPr>
        </p:pic>
      </p:grpSp>
      <p:grpSp>
        <p:nvGrpSpPr>
          <p:cNvPr id="20" name="Groupe 19">
            <a:extLst>
              <a:ext uri="{FF2B5EF4-FFF2-40B4-BE49-F238E27FC236}">
                <a16:creationId xmlns:a16="http://schemas.microsoft.com/office/drawing/2014/main" id="{969AFCD9-0656-F45F-68F0-AB0EAD0B5909}"/>
              </a:ext>
            </a:extLst>
          </p:cNvPr>
          <p:cNvGrpSpPr/>
          <p:nvPr/>
        </p:nvGrpSpPr>
        <p:grpSpPr>
          <a:xfrm>
            <a:off x="7642579" y="1305020"/>
            <a:ext cx="3130986" cy="2475939"/>
            <a:chOff x="7642579" y="1305020"/>
            <a:chExt cx="3130986" cy="2475939"/>
          </a:xfrm>
        </p:grpSpPr>
        <p:pic>
          <p:nvPicPr>
            <p:cNvPr id="19" name="Image 18">
              <a:extLst>
                <a:ext uri="{FF2B5EF4-FFF2-40B4-BE49-F238E27FC236}">
                  <a16:creationId xmlns:a16="http://schemas.microsoft.com/office/drawing/2014/main" id="{9F26BA91-88F2-B3CD-841F-08F466136B73}"/>
                </a:ext>
              </a:extLst>
            </p:cNvPr>
            <p:cNvPicPr>
              <a:picLocks noChangeAspect="1"/>
            </p:cNvPicPr>
            <p:nvPr/>
          </p:nvPicPr>
          <p:blipFill>
            <a:blip r:embed="rId3"/>
            <a:stretch>
              <a:fillRect/>
            </a:stretch>
          </p:blipFill>
          <p:spPr>
            <a:xfrm>
              <a:off x="7772400" y="1305020"/>
              <a:ext cx="2567650" cy="2096372"/>
            </a:xfrm>
            <a:prstGeom prst="rect">
              <a:avLst/>
            </a:prstGeom>
          </p:spPr>
        </p:pic>
        <p:sp>
          <p:nvSpPr>
            <p:cNvPr id="6" name="ZoneTexte 5">
              <a:extLst>
                <a:ext uri="{FF2B5EF4-FFF2-40B4-BE49-F238E27FC236}">
                  <a16:creationId xmlns:a16="http://schemas.microsoft.com/office/drawing/2014/main" id="{EEBDEAF6-7A17-CBD9-22AA-171CDD3F27B6}"/>
                </a:ext>
              </a:extLst>
            </p:cNvPr>
            <p:cNvSpPr txBox="1"/>
            <p:nvPr/>
          </p:nvSpPr>
          <p:spPr>
            <a:xfrm>
              <a:off x="7642579" y="3503960"/>
              <a:ext cx="3130986" cy="276999"/>
            </a:xfrm>
            <a:prstGeom prst="rect">
              <a:avLst/>
            </a:prstGeom>
            <a:noFill/>
          </p:spPr>
          <p:txBody>
            <a:bodyPr wrap="square" rtlCol="0">
              <a:spAutoFit/>
            </a:bodyPr>
            <a:lstStyle/>
            <a:p>
              <a:r>
                <a:rPr lang="fr-FR" sz="1200" dirty="0"/>
                <a:t>Machine à vapeur </a:t>
              </a:r>
              <a:r>
                <a:rPr lang="fr-FR" sz="800" dirty="0"/>
                <a:t>– </a:t>
              </a:r>
              <a:r>
                <a:rPr lang="fr-FR" sz="800" dirty="0" err="1"/>
                <a:t>Tamorian</a:t>
              </a:r>
              <a:r>
                <a:rPr lang="fr-FR" sz="800" dirty="0"/>
                <a:t> – domaine public</a:t>
              </a:r>
            </a:p>
          </p:txBody>
        </p:sp>
      </p:grpSp>
      <p:grpSp>
        <p:nvGrpSpPr>
          <p:cNvPr id="21" name="Groupe 20">
            <a:extLst>
              <a:ext uri="{FF2B5EF4-FFF2-40B4-BE49-F238E27FC236}">
                <a16:creationId xmlns:a16="http://schemas.microsoft.com/office/drawing/2014/main" id="{EB9E18AA-2BD4-58D9-A382-EA734A74C3EF}"/>
              </a:ext>
            </a:extLst>
          </p:cNvPr>
          <p:cNvGrpSpPr/>
          <p:nvPr/>
        </p:nvGrpSpPr>
        <p:grpSpPr>
          <a:xfrm>
            <a:off x="2497364" y="1537639"/>
            <a:ext cx="3870605" cy="2432957"/>
            <a:chOff x="2497364" y="1537639"/>
            <a:chExt cx="3870605" cy="2432957"/>
          </a:xfrm>
        </p:grpSpPr>
        <p:pic>
          <p:nvPicPr>
            <p:cNvPr id="11" name="Image 10">
              <a:extLst>
                <a:ext uri="{FF2B5EF4-FFF2-40B4-BE49-F238E27FC236}">
                  <a16:creationId xmlns:a16="http://schemas.microsoft.com/office/drawing/2014/main" id="{4F689A09-C2DC-B4D8-B9D7-E93C6DB8ED62}"/>
                </a:ext>
              </a:extLst>
            </p:cNvPr>
            <p:cNvPicPr>
              <a:picLocks noChangeAspect="1"/>
            </p:cNvPicPr>
            <p:nvPr/>
          </p:nvPicPr>
          <p:blipFill>
            <a:blip r:embed="rId4"/>
            <a:stretch>
              <a:fillRect/>
            </a:stretch>
          </p:blipFill>
          <p:spPr>
            <a:xfrm>
              <a:off x="2497364" y="1537639"/>
              <a:ext cx="1609098" cy="2432957"/>
            </a:xfrm>
            <a:prstGeom prst="rect">
              <a:avLst/>
            </a:prstGeom>
          </p:spPr>
        </p:pic>
        <p:sp>
          <p:nvSpPr>
            <p:cNvPr id="13" name="ZoneTexte 12">
              <a:extLst>
                <a:ext uri="{FF2B5EF4-FFF2-40B4-BE49-F238E27FC236}">
                  <a16:creationId xmlns:a16="http://schemas.microsoft.com/office/drawing/2014/main" id="{6327F1ED-3351-018E-646E-C7805058AA73}"/>
                </a:ext>
              </a:extLst>
            </p:cNvPr>
            <p:cNvSpPr txBox="1"/>
            <p:nvPr/>
          </p:nvSpPr>
          <p:spPr>
            <a:xfrm>
              <a:off x="4106462" y="3547925"/>
              <a:ext cx="2261507" cy="392415"/>
            </a:xfrm>
            <a:prstGeom prst="rect">
              <a:avLst/>
            </a:prstGeom>
            <a:noFill/>
          </p:spPr>
          <p:txBody>
            <a:bodyPr wrap="square" rtlCol="0">
              <a:spAutoFit/>
            </a:bodyPr>
            <a:lstStyle/>
            <a:p>
              <a:r>
                <a:rPr lang="fr-FR" sz="1050" dirty="0"/>
                <a:t>Expérience de Joule (1845) –</a:t>
              </a:r>
              <a:r>
                <a:rPr lang="fr-FR" sz="900" dirty="0">
                  <a:hlinkClick r:id="rId5"/>
                </a:rPr>
                <a:t>Wikimédia</a:t>
              </a:r>
              <a:r>
                <a:rPr lang="fr-FR" sz="900" dirty="0"/>
                <a:t> Domaine Public</a:t>
              </a:r>
              <a:endParaRPr lang="fr-FR" sz="1050" dirty="0"/>
            </a:p>
          </p:txBody>
        </p:sp>
      </p:grpSp>
    </p:spTree>
    <p:extLst>
      <p:ext uri="{BB962C8B-B14F-4D97-AF65-F5344CB8AC3E}">
        <p14:creationId xmlns:p14="http://schemas.microsoft.com/office/powerpoint/2010/main" val="412069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26</a:t>
            </a:fld>
            <a:endParaRPr lang="en-GB" dirty="0"/>
          </a:p>
        </p:txBody>
      </p:sp>
      <p:sp>
        <p:nvSpPr>
          <p:cNvPr id="5" name="ZoneTexte 4"/>
          <p:cNvSpPr txBox="1"/>
          <p:nvPr/>
        </p:nvSpPr>
        <p:spPr>
          <a:xfrm>
            <a:off x="6743412" y="454198"/>
            <a:ext cx="4088381" cy="369332"/>
          </a:xfrm>
          <a:prstGeom prst="rect">
            <a:avLst/>
          </a:prstGeom>
          <a:noFill/>
        </p:spPr>
        <p:txBody>
          <a:bodyPr wrap="square" rtlCol="0">
            <a:spAutoFit/>
          </a:bodyPr>
          <a:lstStyle/>
          <a:p>
            <a:r>
              <a:rPr lang="fr-FR" dirty="0">
                <a:solidFill>
                  <a:srgbClr val="FF0000"/>
                </a:solidFill>
              </a:rPr>
              <a:t>Une équivalence asymétrique ?</a:t>
            </a:r>
            <a:endParaRPr lang="en-GB" dirty="0">
              <a:solidFill>
                <a:srgbClr val="FF0000"/>
              </a:solidFill>
            </a:endParaRPr>
          </a:p>
        </p:txBody>
      </p:sp>
      <p:sp>
        <p:nvSpPr>
          <p:cNvPr id="15" name="ZoneTexte 14">
            <a:extLst>
              <a:ext uri="{FF2B5EF4-FFF2-40B4-BE49-F238E27FC236}">
                <a16:creationId xmlns:a16="http://schemas.microsoft.com/office/drawing/2014/main" id="{34BF0DAD-B925-4A24-A840-73E2776B7C1C}"/>
              </a:ext>
            </a:extLst>
          </p:cNvPr>
          <p:cNvSpPr txBox="1"/>
          <p:nvPr/>
        </p:nvSpPr>
        <p:spPr>
          <a:xfrm>
            <a:off x="2227530" y="1667554"/>
            <a:ext cx="4173349" cy="954107"/>
          </a:xfrm>
          <a:prstGeom prst="rect">
            <a:avLst/>
          </a:prstGeom>
          <a:noFill/>
          <a:ln>
            <a:solidFill>
              <a:srgbClr val="FF0000"/>
            </a:solidFill>
          </a:ln>
        </p:spPr>
        <p:txBody>
          <a:bodyPr wrap="square" rtlCol="0">
            <a:spAutoFit/>
          </a:bodyPr>
          <a:lstStyle/>
          <a:p>
            <a:r>
              <a:rPr lang="fr-FR" sz="1400" dirty="0"/>
              <a:t>Machines thermiques </a:t>
            </a:r>
          </a:p>
          <a:p>
            <a:pPr lvl="1"/>
            <a:r>
              <a:rPr lang="fr-FR" sz="1400" dirty="0"/>
              <a:t>Chaleur </a:t>
            </a:r>
            <a:r>
              <a:rPr lang="fr-FR" sz="1400" dirty="0">
                <a:sym typeface="Wingdings" panose="05000000000000000000" pitchFamily="2" charset="2"/>
              </a:rPr>
              <a:t> Energie mécanique (Carnot,</a:t>
            </a:r>
            <a:r>
              <a:rPr lang="fr-FR" sz="1400" dirty="0"/>
              <a:t> XIXème siècle)</a:t>
            </a:r>
          </a:p>
          <a:p>
            <a:pPr lvl="1"/>
            <a:r>
              <a:rPr lang="fr-FR" sz="1400" dirty="0">
                <a:solidFill>
                  <a:srgbClr val="FF0000"/>
                </a:solidFill>
                <a:sym typeface="Wingdings" panose="05000000000000000000" pitchFamily="2" charset="2"/>
              </a:rPr>
              <a:t>Rendement limité &lt;&lt; 100%</a:t>
            </a:r>
          </a:p>
        </p:txBody>
      </p:sp>
      <p:sp>
        <p:nvSpPr>
          <p:cNvPr id="18" name="ZoneTexte 17">
            <a:extLst>
              <a:ext uri="{FF2B5EF4-FFF2-40B4-BE49-F238E27FC236}">
                <a16:creationId xmlns:a16="http://schemas.microsoft.com/office/drawing/2014/main" id="{A48B4FAA-04B2-4615-8DB4-29875DE09E5F}"/>
              </a:ext>
            </a:extLst>
          </p:cNvPr>
          <p:cNvSpPr txBox="1"/>
          <p:nvPr/>
        </p:nvSpPr>
        <p:spPr>
          <a:xfrm>
            <a:off x="2406824" y="3598866"/>
            <a:ext cx="3353883" cy="738664"/>
          </a:xfrm>
          <a:prstGeom prst="rect">
            <a:avLst/>
          </a:prstGeom>
          <a:noFill/>
          <a:ln>
            <a:solidFill>
              <a:srgbClr val="FF0000"/>
            </a:solidFill>
          </a:ln>
        </p:spPr>
        <p:txBody>
          <a:bodyPr wrap="square" rtlCol="0">
            <a:spAutoFit/>
          </a:bodyPr>
          <a:lstStyle/>
          <a:p>
            <a:r>
              <a:rPr lang="fr-FR" sz="1400" dirty="0">
                <a:sym typeface="Wingdings" panose="05000000000000000000" pitchFamily="2" charset="2"/>
              </a:rPr>
              <a:t>Processus inverse</a:t>
            </a:r>
          </a:p>
          <a:p>
            <a:pPr lvl="1"/>
            <a:r>
              <a:rPr lang="fr-FR" sz="1400" dirty="0">
                <a:sym typeface="Wingdings" panose="05000000000000000000" pitchFamily="2" charset="2"/>
              </a:rPr>
              <a:t>Energie mécanique</a:t>
            </a:r>
            <a:r>
              <a:rPr lang="fr-FR" sz="1400" dirty="0"/>
              <a:t> </a:t>
            </a:r>
            <a:r>
              <a:rPr lang="fr-FR" sz="1400" dirty="0">
                <a:sym typeface="Wingdings" panose="05000000000000000000" pitchFamily="2" charset="2"/>
              </a:rPr>
              <a:t> Chaleur  </a:t>
            </a:r>
          </a:p>
          <a:p>
            <a:pPr lvl="1"/>
            <a:r>
              <a:rPr lang="fr-FR" sz="1400" dirty="0">
                <a:solidFill>
                  <a:srgbClr val="FF0000"/>
                </a:solidFill>
                <a:sym typeface="Wingdings" panose="05000000000000000000" pitchFamily="2" charset="2"/>
              </a:rPr>
              <a:t>Rendement possible 100%</a:t>
            </a:r>
          </a:p>
        </p:txBody>
      </p:sp>
      <p:pic>
        <p:nvPicPr>
          <p:cNvPr id="6" name="Image 5">
            <a:extLst>
              <a:ext uri="{FF2B5EF4-FFF2-40B4-BE49-F238E27FC236}">
                <a16:creationId xmlns:a16="http://schemas.microsoft.com/office/drawing/2014/main" id="{BA5712C9-544A-820E-A8B3-8A49FED8C8EA}"/>
              </a:ext>
            </a:extLst>
          </p:cNvPr>
          <p:cNvPicPr>
            <a:picLocks noChangeAspect="1"/>
          </p:cNvPicPr>
          <p:nvPr/>
        </p:nvPicPr>
        <p:blipFill>
          <a:blip r:embed="rId2"/>
          <a:stretch>
            <a:fillRect/>
          </a:stretch>
        </p:blipFill>
        <p:spPr>
          <a:xfrm>
            <a:off x="7514574" y="1278036"/>
            <a:ext cx="2402619" cy="1935183"/>
          </a:xfrm>
          <a:prstGeom prst="rect">
            <a:avLst/>
          </a:prstGeom>
        </p:spPr>
      </p:pic>
      <p:pic>
        <p:nvPicPr>
          <p:cNvPr id="7" name="Image 6">
            <a:extLst>
              <a:ext uri="{FF2B5EF4-FFF2-40B4-BE49-F238E27FC236}">
                <a16:creationId xmlns:a16="http://schemas.microsoft.com/office/drawing/2014/main" id="{C954B9B6-797E-930F-C93E-81867833BE77}"/>
              </a:ext>
            </a:extLst>
          </p:cNvPr>
          <p:cNvPicPr>
            <a:picLocks noChangeAspect="1"/>
          </p:cNvPicPr>
          <p:nvPr/>
        </p:nvPicPr>
        <p:blipFill>
          <a:blip r:embed="rId3"/>
          <a:stretch>
            <a:fillRect/>
          </a:stretch>
        </p:blipFill>
        <p:spPr>
          <a:xfrm>
            <a:off x="7666264" y="3587262"/>
            <a:ext cx="1734660" cy="1157344"/>
          </a:xfrm>
          <a:prstGeom prst="rect">
            <a:avLst/>
          </a:prstGeom>
        </p:spPr>
      </p:pic>
      <p:sp>
        <p:nvSpPr>
          <p:cNvPr id="8" name="ZoneTexte 7">
            <a:extLst>
              <a:ext uri="{FF2B5EF4-FFF2-40B4-BE49-F238E27FC236}">
                <a16:creationId xmlns:a16="http://schemas.microsoft.com/office/drawing/2014/main" id="{E79827CA-0DA1-8731-16A5-675E0306E872}"/>
              </a:ext>
            </a:extLst>
          </p:cNvPr>
          <p:cNvSpPr txBox="1"/>
          <p:nvPr/>
        </p:nvSpPr>
        <p:spPr>
          <a:xfrm rot="5400000">
            <a:off x="9193830" y="4050518"/>
            <a:ext cx="645020" cy="230832"/>
          </a:xfrm>
          <a:prstGeom prst="rect">
            <a:avLst/>
          </a:prstGeom>
          <a:noFill/>
        </p:spPr>
        <p:txBody>
          <a:bodyPr wrap="square" rtlCol="0">
            <a:spAutoFit/>
          </a:bodyPr>
          <a:lstStyle/>
          <a:p>
            <a:r>
              <a:rPr lang="fr-FR" sz="900" dirty="0">
                <a:hlinkClick r:id="rId4"/>
              </a:rPr>
              <a:t>Point - S</a:t>
            </a:r>
            <a:endParaRPr lang="fr-FR" sz="900" dirty="0"/>
          </a:p>
        </p:txBody>
      </p:sp>
    </p:spTree>
    <p:extLst>
      <p:ext uri="{BB962C8B-B14F-4D97-AF65-F5344CB8AC3E}">
        <p14:creationId xmlns:p14="http://schemas.microsoft.com/office/powerpoint/2010/main" val="134041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27</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1446550"/>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400" dirty="0">
                <a:solidFill>
                  <a:schemeClr val="accent6">
                    <a:lumMod val="75000"/>
                  </a:schemeClr>
                </a:solidFill>
              </a:rPr>
              <a:t>Toutes les formes d’énergie peuvent – plus ou moins facilement- se transformer les unes dans les autres</a:t>
            </a:r>
          </a:p>
          <a:p>
            <a:pPr marL="285750" indent="-285750">
              <a:buFont typeface="Arial" panose="020B0604020202020204" pitchFamily="34" charset="0"/>
              <a:buChar char="•"/>
            </a:pPr>
            <a:r>
              <a:rPr lang="fr-FR" sz="1600" dirty="0">
                <a:solidFill>
                  <a:srgbClr val="002060"/>
                </a:solidFill>
              </a:rPr>
              <a:t>Le moteur thermique est l’archétype de la transformation énergie thermique </a:t>
            </a:r>
            <a:r>
              <a:rPr lang="fr-FR" sz="1600" dirty="0">
                <a:solidFill>
                  <a:srgbClr val="002060"/>
                </a:solidFill>
                <a:sym typeface="Wingdings" panose="05000000000000000000" pitchFamily="2" charset="2"/>
              </a:rPr>
              <a:t> mécanique, à la base de notre société industrielle</a:t>
            </a:r>
            <a:endParaRPr lang="fr-FR" sz="1600" dirty="0">
              <a:solidFill>
                <a:srgbClr val="002060"/>
              </a:solidFill>
            </a:endParaRPr>
          </a:p>
        </p:txBody>
      </p:sp>
    </p:spTree>
    <p:extLst>
      <p:ext uri="{BB962C8B-B14F-4D97-AF65-F5344CB8AC3E}">
        <p14:creationId xmlns:p14="http://schemas.microsoft.com/office/powerpoint/2010/main" val="162370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19F28-E531-1025-DDCE-6844FEAF3FBC}"/>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B54751A-9F31-BA7E-5891-CEDF0F575812}"/>
              </a:ext>
            </a:extLst>
          </p:cNvPr>
          <p:cNvPicPr>
            <a:picLocks noChangeAspect="1"/>
          </p:cNvPicPr>
          <p:nvPr/>
        </p:nvPicPr>
        <p:blipFill rotWithShape="1">
          <a:blip r:embed="rId2"/>
          <a:srcRect t="28571" b="19480"/>
          <a:stretch/>
        </p:blipFill>
        <p:spPr>
          <a:xfrm>
            <a:off x="4353837" y="1058997"/>
            <a:ext cx="4114800" cy="1440000"/>
          </a:xfrm>
          <a:prstGeom prst="rect">
            <a:avLst/>
          </a:prstGeom>
          <a:effectLst>
            <a:outerShdw blurRad="50800" dist="50800" dir="5400000" algn="ctr" rotWithShape="0">
              <a:srgbClr val="000000">
                <a:alpha val="0"/>
              </a:srgbClr>
            </a:outerShdw>
          </a:effectLst>
        </p:spPr>
      </p:pic>
      <p:sp>
        <p:nvSpPr>
          <p:cNvPr id="2" name="Espace réservé de la date 1">
            <a:extLst>
              <a:ext uri="{FF2B5EF4-FFF2-40B4-BE49-F238E27FC236}">
                <a16:creationId xmlns:a16="http://schemas.microsoft.com/office/drawing/2014/main" id="{B901E480-0F08-82E4-747E-4CEA3EA4FA7E}"/>
              </a:ext>
            </a:extLst>
          </p:cNvPr>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7177BE29-D4A3-99C4-28C6-EC394F16E893}"/>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a:extLst>
              <a:ext uri="{FF2B5EF4-FFF2-40B4-BE49-F238E27FC236}">
                <a16:creationId xmlns:a16="http://schemas.microsoft.com/office/drawing/2014/main" id="{0AE8D811-B33B-82D1-4685-B0E31663D9FE}"/>
              </a:ext>
            </a:extLst>
          </p:cNvPr>
          <p:cNvSpPr>
            <a:spLocks noGrp="1"/>
          </p:cNvSpPr>
          <p:nvPr>
            <p:ph type="sldNum" sz="quarter" idx="12"/>
          </p:nvPr>
        </p:nvSpPr>
        <p:spPr/>
        <p:txBody>
          <a:bodyPr/>
          <a:lstStyle/>
          <a:p>
            <a:fld id="{28CF56FF-A9C7-48CE-B5A8-E2EC5C60375F}" type="slidenum">
              <a:rPr lang="en-GB" smtClean="0"/>
              <a:t>28</a:t>
            </a:fld>
            <a:endParaRPr lang="en-GB" dirty="0"/>
          </a:p>
        </p:txBody>
      </p:sp>
      <p:sp>
        <p:nvSpPr>
          <p:cNvPr id="7" name="ZoneTexte 6">
            <a:extLst>
              <a:ext uri="{FF2B5EF4-FFF2-40B4-BE49-F238E27FC236}">
                <a16:creationId xmlns:a16="http://schemas.microsoft.com/office/drawing/2014/main" id="{500CC20C-983D-A4F5-40DF-3FAE921C2A29}"/>
              </a:ext>
            </a:extLst>
          </p:cNvPr>
          <p:cNvSpPr txBox="1"/>
          <p:nvPr/>
        </p:nvSpPr>
        <p:spPr>
          <a:xfrm>
            <a:off x="8559400" y="317124"/>
            <a:ext cx="2448598" cy="369332"/>
          </a:xfrm>
          <a:prstGeom prst="rect">
            <a:avLst/>
          </a:prstGeom>
          <a:noFill/>
        </p:spPr>
        <p:txBody>
          <a:bodyPr wrap="square" rtlCol="0">
            <a:spAutoFit/>
          </a:bodyPr>
          <a:lstStyle/>
          <a:p>
            <a:r>
              <a:rPr lang="fr-FR" dirty="0">
                <a:solidFill>
                  <a:srgbClr val="FF0000"/>
                </a:solidFill>
              </a:rPr>
              <a:t>Moteurs thermiques</a:t>
            </a:r>
            <a:endParaRPr lang="en-GB" dirty="0">
              <a:solidFill>
                <a:srgbClr val="FF0000"/>
              </a:solidFill>
            </a:endParaRPr>
          </a:p>
        </p:txBody>
      </p:sp>
      <p:grpSp>
        <p:nvGrpSpPr>
          <p:cNvPr id="29" name="Groupe 28">
            <a:extLst>
              <a:ext uri="{FF2B5EF4-FFF2-40B4-BE49-F238E27FC236}">
                <a16:creationId xmlns:a16="http://schemas.microsoft.com/office/drawing/2014/main" id="{D5C1CA90-0D58-3FA8-D158-E6FEDC289A60}"/>
              </a:ext>
            </a:extLst>
          </p:cNvPr>
          <p:cNvGrpSpPr/>
          <p:nvPr/>
        </p:nvGrpSpPr>
        <p:grpSpPr>
          <a:xfrm>
            <a:off x="4314015" y="2685709"/>
            <a:ext cx="4617559" cy="2563335"/>
            <a:chOff x="2787269" y="1014408"/>
            <a:chExt cx="5084092" cy="3132211"/>
          </a:xfrm>
        </p:grpSpPr>
        <p:sp>
          <p:nvSpPr>
            <p:cNvPr id="24" name="ZoneTexte 23">
              <a:extLst>
                <a:ext uri="{FF2B5EF4-FFF2-40B4-BE49-F238E27FC236}">
                  <a16:creationId xmlns:a16="http://schemas.microsoft.com/office/drawing/2014/main" id="{3AB81D03-A6D9-A53A-FA61-302D910BB9FB}"/>
                </a:ext>
              </a:extLst>
            </p:cNvPr>
            <p:cNvSpPr txBox="1"/>
            <p:nvPr/>
          </p:nvSpPr>
          <p:spPr>
            <a:xfrm>
              <a:off x="7267813" y="1014408"/>
              <a:ext cx="603548" cy="338473"/>
            </a:xfrm>
            <a:prstGeom prst="rect">
              <a:avLst/>
            </a:prstGeom>
            <a:noFill/>
          </p:spPr>
          <p:txBody>
            <a:bodyPr wrap="square" rtlCol="0">
              <a:spAutoFit/>
            </a:bodyPr>
            <a:lstStyle/>
            <a:p>
              <a:r>
                <a:rPr lang="fr-FR" sz="1200" b="1" dirty="0"/>
                <a:t>T</a:t>
              </a:r>
              <a:r>
                <a:rPr lang="fr-FR" sz="1200" b="1" baseline="-25000" dirty="0"/>
                <a:t>froid</a:t>
              </a:r>
              <a:endParaRPr lang="en-GB" sz="1200" b="1" baseline="-25000" dirty="0"/>
            </a:p>
          </p:txBody>
        </p:sp>
        <p:grpSp>
          <p:nvGrpSpPr>
            <p:cNvPr id="16" name="Groupe 15">
              <a:extLst>
                <a:ext uri="{FF2B5EF4-FFF2-40B4-BE49-F238E27FC236}">
                  <a16:creationId xmlns:a16="http://schemas.microsoft.com/office/drawing/2014/main" id="{C6C8A9B6-B992-0223-AEB8-17E28346F26B}"/>
                </a:ext>
              </a:extLst>
            </p:cNvPr>
            <p:cNvGrpSpPr/>
            <p:nvPr/>
          </p:nvGrpSpPr>
          <p:grpSpPr>
            <a:xfrm>
              <a:off x="2787269" y="1028352"/>
              <a:ext cx="4936253" cy="3118267"/>
              <a:chOff x="2787269" y="1028352"/>
              <a:chExt cx="4936253" cy="3118267"/>
            </a:xfrm>
          </p:grpSpPr>
          <p:sp>
            <p:nvSpPr>
              <p:cNvPr id="5" name="Ellipse 4">
                <a:extLst>
                  <a:ext uri="{FF2B5EF4-FFF2-40B4-BE49-F238E27FC236}">
                    <a16:creationId xmlns:a16="http://schemas.microsoft.com/office/drawing/2014/main" id="{15B6E535-74F4-2087-EFCB-2B311E25DAA4}"/>
                  </a:ext>
                </a:extLst>
              </p:cNvPr>
              <p:cNvSpPr/>
              <p:nvPr/>
            </p:nvSpPr>
            <p:spPr>
              <a:xfrm>
                <a:off x="2787269" y="1222770"/>
                <a:ext cx="1232282" cy="1091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a:extLst>
                  <a:ext uri="{FF2B5EF4-FFF2-40B4-BE49-F238E27FC236}">
                    <a16:creationId xmlns:a16="http://schemas.microsoft.com/office/drawing/2014/main" id="{321466B3-34C1-06BC-D33A-468EB91715B8}"/>
                  </a:ext>
                </a:extLst>
              </p:cNvPr>
              <p:cNvSpPr/>
              <p:nvPr/>
            </p:nvSpPr>
            <p:spPr>
              <a:xfrm>
                <a:off x="5947599" y="1152908"/>
                <a:ext cx="1232282" cy="109180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a:extLst>
                  <a:ext uri="{FF2B5EF4-FFF2-40B4-BE49-F238E27FC236}">
                    <a16:creationId xmlns:a16="http://schemas.microsoft.com/office/drawing/2014/main" id="{CC2DD7CF-B4A2-D93E-C5A3-3D94B37979C4}"/>
                  </a:ext>
                </a:extLst>
              </p:cNvPr>
              <p:cNvSpPr txBox="1"/>
              <p:nvPr/>
            </p:nvSpPr>
            <p:spPr>
              <a:xfrm>
                <a:off x="2988993" y="1443755"/>
                <a:ext cx="885825" cy="564121"/>
              </a:xfrm>
              <a:prstGeom prst="rect">
                <a:avLst/>
              </a:prstGeom>
              <a:noFill/>
            </p:spPr>
            <p:txBody>
              <a:bodyPr wrap="square" rtlCol="0">
                <a:spAutoFit/>
              </a:bodyPr>
              <a:lstStyle/>
              <a:p>
                <a:r>
                  <a:rPr lang="fr-FR" sz="1200" dirty="0"/>
                  <a:t>Source Chaude</a:t>
                </a:r>
                <a:endParaRPr lang="en-GB" sz="1200" dirty="0"/>
              </a:p>
            </p:txBody>
          </p:sp>
          <p:sp>
            <p:nvSpPr>
              <p:cNvPr id="13" name="ZoneTexte 12">
                <a:extLst>
                  <a:ext uri="{FF2B5EF4-FFF2-40B4-BE49-F238E27FC236}">
                    <a16:creationId xmlns:a16="http://schemas.microsoft.com/office/drawing/2014/main" id="{3B5BE942-C098-9B53-090C-82F06C83FC0D}"/>
                  </a:ext>
                </a:extLst>
              </p:cNvPr>
              <p:cNvSpPr txBox="1"/>
              <p:nvPr/>
            </p:nvSpPr>
            <p:spPr>
              <a:xfrm>
                <a:off x="6169307" y="1443755"/>
                <a:ext cx="876300" cy="564121"/>
              </a:xfrm>
              <a:prstGeom prst="rect">
                <a:avLst/>
              </a:prstGeom>
              <a:noFill/>
            </p:spPr>
            <p:txBody>
              <a:bodyPr wrap="square" rtlCol="0">
                <a:spAutoFit/>
              </a:bodyPr>
              <a:lstStyle/>
              <a:p>
                <a:r>
                  <a:rPr lang="fr-FR" sz="1200" dirty="0"/>
                  <a:t>Source froide</a:t>
                </a:r>
                <a:endParaRPr lang="en-GB" sz="1200" dirty="0"/>
              </a:p>
            </p:txBody>
          </p:sp>
          <p:sp>
            <p:nvSpPr>
              <p:cNvPr id="11" name="Rectangle 10">
                <a:extLst>
                  <a:ext uri="{FF2B5EF4-FFF2-40B4-BE49-F238E27FC236}">
                    <a16:creationId xmlns:a16="http://schemas.microsoft.com/office/drawing/2014/main" id="{730535F1-552B-6D62-5B50-D1EC8F675A4D}"/>
                  </a:ext>
                </a:extLst>
              </p:cNvPr>
              <p:cNvSpPr/>
              <p:nvPr/>
            </p:nvSpPr>
            <p:spPr>
              <a:xfrm>
                <a:off x="4471131" y="2894311"/>
                <a:ext cx="1266825" cy="75905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Mécanisme</a:t>
                </a:r>
                <a:endParaRPr lang="en-GB" sz="1200" dirty="0">
                  <a:solidFill>
                    <a:schemeClr val="tx1"/>
                  </a:solidFill>
                </a:endParaRPr>
              </a:p>
            </p:txBody>
          </p:sp>
          <p:sp>
            <p:nvSpPr>
              <p:cNvPr id="14" name="Arc 13">
                <a:extLst>
                  <a:ext uri="{FF2B5EF4-FFF2-40B4-BE49-F238E27FC236}">
                    <a16:creationId xmlns:a16="http://schemas.microsoft.com/office/drawing/2014/main" id="{497E7F8A-B992-71B5-78CB-E71280D7A16E}"/>
                  </a:ext>
                </a:extLst>
              </p:cNvPr>
              <p:cNvSpPr/>
              <p:nvPr/>
            </p:nvSpPr>
            <p:spPr>
              <a:xfrm rot="5400000">
                <a:off x="4732837" y="1442934"/>
                <a:ext cx="2051065" cy="1610740"/>
              </a:xfrm>
              <a:prstGeom prst="arc">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A8D48F21-83C0-9C43-1237-F8293A32D0E5}"/>
                  </a:ext>
                </a:extLst>
              </p:cNvPr>
              <p:cNvSpPr/>
              <p:nvPr/>
            </p:nvSpPr>
            <p:spPr>
              <a:xfrm rot="10800000">
                <a:off x="3407500" y="1428248"/>
                <a:ext cx="2196184" cy="1845402"/>
              </a:xfrm>
              <a:prstGeom prst="arc">
                <a:avLst>
                  <a:gd name="adj1" fmla="val 16349953"/>
                  <a:gd name="adj2" fmla="val 0"/>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ZoneTexte 18">
                <a:extLst>
                  <a:ext uri="{FF2B5EF4-FFF2-40B4-BE49-F238E27FC236}">
                    <a16:creationId xmlns:a16="http://schemas.microsoft.com/office/drawing/2014/main" id="{1119522A-744E-BDF1-C08F-B17972880B70}"/>
                  </a:ext>
                </a:extLst>
              </p:cNvPr>
              <p:cNvSpPr txBox="1"/>
              <p:nvPr/>
            </p:nvSpPr>
            <p:spPr>
              <a:xfrm>
                <a:off x="3415437" y="2301216"/>
                <a:ext cx="3733800" cy="338473"/>
              </a:xfrm>
              <a:prstGeom prst="rect">
                <a:avLst/>
              </a:prstGeom>
              <a:noFill/>
            </p:spPr>
            <p:txBody>
              <a:bodyPr wrap="square" rtlCol="0">
                <a:spAutoFit/>
              </a:bodyPr>
              <a:lstStyle/>
              <a:p>
                <a:r>
                  <a:rPr lang="fr-FR" sz="1200" dirty="0"/>
                  <a:t>vapeur                                      </a:t>
                </a:r>
                <a:r>
                  <a:rPr lang="fr-FR" sz="1200" dirty="0" err="1"/>
                  <a:t>vapeur</a:t>
                </a:r>
                <a:endParaRPr lang="en-GB" sz="1200" dirty="0"/>
              </a:p>
            </p:txBody>
          </p:sp>
          <p:sp>
            <p:nvSpPr>
              <p:cNvPr id="21" name="Légende : encadrée 20">
                <a:extLst>
                  <a:ext uri="{FF2B5EF4-FFF2-40B4-BE49-F238E27FC236}">
                    <a16:creationId xmlns:a16="http://schemas.microsoft.com/office/drawing/2014/main" id="{2D4664DE-69DE-7935-D5FF-8DE993A2A527}"/>
                  </a:ext>
                </a:extLst>
              </p:cNvPr>
              <p:cNvSpPr/>
              <p:nvPr/>
            </p:nvSpPr>
            <p:spPr>
              <a:xfrm>
                <a:off x="4065684" y="1062129"/>
                <a:ext cx="523874" cy="275340"/>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a:extLst>
                  <a:ext uri="{FF2B5EF4-FFF2-40B4-BE49-F238E27FC236}">
                    <a16:creationId xmlns:a16="http://schemas.microsoft.com/office/drawing/2014/main" id="{489D000B-E7B0-9AB4-0C58-7F4F6C61B311}"/>
                  </a:ext>
                </a:extLst>
              </p:cNvPr>
              <p:cNvSpPr txBox="1"/>
              <p:nvPr/>
            </p:nvSpPr>
            <p:spPr>
              <a:xfrm>
                <a:off x="4015268" y="1029564"/>
                <a:ext cx="624708" cy="338473"/>
              </a:xfrm>
              <a:prstGeom prst="rect">
                <a:avLst/>
              </a:prstGeom>
              <a:noFill/>
            </p:spPr>
            <p:txBody>
              <a:bodyPr wrap="square" rtlCol="0">
                <a:spAutoFit/>
              </a:bodyPr>
              <a:lstStyle/>
              <a:p>
                <a:r>
                  <a:rPr lang="fr-FR" sz="1200" b="1" dirty="0"/>
                  <a:t>T</a:t>
                </a:r>
                <a:r>
                  <a:rPr lang="fr-FR" sz="1200" b="1" baseline="-25000" dirty="0"/>
                  <a:t>chaud</a:t>
                </a:r>
                <a:endParaRPr lang="en-GB" sz="1200" b="1" baseline="-25000" dirty="0"/>
              </a:p>
            </p:txBody>
          </p:sp>
          <p:sp>
            <p:nvSpPr>
              <p:cNvPr id="18" name="ZoneTexte 17">
                <a:extLst>
                  <a:ext uri="{FF2B5EF4-FFF2-40B4-BE49-F238E27FC236}">
                    <a16:creationId xmlns:a16="http://schemas.microsoft.com/office/drawing/2014/main" id="{70E4DECE-ED04-6191-00F9-068D1546E97A}"/>
                  </a:ext>
                </a:extLst>
              </p:cNvPr>
              <p:cNvSpPr txBox="1"/>
              <p:nvPr/>
            </p:nvSpPr>
            <p:spPr>
              <a:xfrm>
                <a:off x="4247995" y="3747096"/>
                <a:ext cx="2196185" cy="338473"/>
              </a:xfrm>
              <a:prstGeom prst="rect">
                <a:avLst/>
              </a:prstGeom>
              <a:noFill/>
            </p:spPr>
            <p:txBody>
              <a:bodyPr wrap="square" rtlCol="0">
                <a:spAutoFit/>
              </a:bodyPr>
              <a:lstStyle/>
              <a:p>
                <a:r>
                  <a:rPr lang="fr-FR" sz="1200" dirty="0"/>
                  <a:t>Energie      mécanique</a:t>
                </a:r>
              </a:p>
            </p:txBody>
          </p:sp>
          <p:sp>
            <p:nvSpPr>
              <p:cNvPr id="23" name="Légende : encadrée 22">
                <a:extLst>
                  <a:ext uri="{FF2B5EF4-FFF2-40B4-BE49-F238E27FC236}">
                    <a16:creationId xmlns:a16="http://schemas.microsoft.com/office/drawing/2014/main" id="{A2FF2131-F947-4DDE-2C03-8F44B9D8DF22}"/>
                  </a:ext>
                </a:extLst>
              </p:cNvPr>
              <p:cNvSpPr/>
              <p:nvPr/>
            </p:nvSpPr>
            <p:spPr>
              <a:xfrm>
                <a:off x="7199648" y="1028352"/>
                <a:ext cx="523874" cy="275340"/>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èche : chevron 5">
                <a:extLst>
                  <a:ext uri="{FF2B5EF4-FFF2-40B4-BE49-F238E27FC236}">
                    <a16:creationId xmlns:a16="http://schemas.microsoft.com/office/drawing/2014/main" id="{E8125633-4E7C-D65A-29EF-EE3E12AC40A9}"/>
                  </a:ext>
                </a:extLst>
              </p:cNvPr>
              <p:cNvSpPr/>
              <p:nvPr/>
            </p:nvSpPr>
            <p:spPr>
              <a:xfrm rot="2623062">
                <a:off x="3537613" y="2895850"/>
                <a:ext cx="247650" cy="8542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Flèche : chevron 24">
                <a:extLst>
                  <a:ext uri="{FF2B5EF4-FFF2-40B4-BE49-F238E27FC236}">
                    <a16:creationId xmlns:a16="http://schemas.microsoft.com/office/drawing/2014/main" id="{EE845B27-DFFC-EAA3-0A33-447EB2C897BC}"/>
                  </a:ext>
                </a:extLst>
              </p:cNvPr>
              <p:cNvSpPr/>
              <p:nvPr/>
            </p:nvSpPr>
            <p:spPr>
              <a:xfrm rot="1360339" flipV="1">
                <a:off x="3993565" y="3167984"/>
                <a:ext cx="247650" cy="9413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Flèche : chevron 25">
                <a:extLst>
                  <a:ext uri="{FF2B5EF4-FFF2-40B4-BE49-F238E27FC236}">
                    <a16:creationId xmlns:a16="http://schemas.microsoft.com/office/drawing/2014/main" id="{9E5CAA62-C4AA-AFE7-98B1-D36D803607DB}"/>
                  </a:ext>
                </a:extLst>
              </p:cNvPr>
              <p:cNvSpPr/>
              <p:nvPr/>
            </p:nvSpPr>
            <p:spPr>
              <a:xfrm rot="19685636">
                <a:off x="5946893" y="3161794"/>
                <a:ext cx="247650" cy="8542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Flèche : chevron 26">
                <a:extLst>
                  <a:ext uri="{FF2B5EF4-FFF2-40B4-BE49-F238E27FC236}">
                    <a16:creationId xmlns:a16="http://schemas.microsoft.com/office/drawing/2014/main" id="{0C62CEC0-C30A-1CD6-8AE4-53645E8CB165}"/>
                  </a:ext>
                </a:extLst>
              </p:cNvPr>
              <p:cNvSpPr/>
              <p:nvPr/>
            </p:nvSpPr>
            <p:spPr>
              <a:xfrm rot="18378951">
                <a:off x="6278287" y="2833175"/>
                <a:ext cx="247650" cy="8542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lèche : bas 8">
                <a:extLst>
                  <a:ext uri="{FF2B5EF4-FFF2-40B4-BE49-F238E27FC236}">
                    <a16:creationId xmlns:a16="http://schemas.microsoft.com/office/drawing/2014/main" id="{BAF777D5-C522-BA43-081B-D401E484E207}"/>
                  </a:ext>
                </a:extLst>
              </p:cNvPr>
              <p:cNvSpPr/>
              <p:nvPr/>
            </p:nvSpPr>
            <p:spPr>
              <a:xfrm>
                <a:off x="4953854" y="3715884"/>
                <a:ext cx="183476" cy="43073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7" name="ZoneTexte 16">
              <a:extLst>
                <a:ext uri="{FF2B5EF4-FFF2-40B4-BE49-F238E27FC236}">
                  <a16:creationId xmlns:a16="http://schemas.microsoft.com/office/drawing/2014/main" id="{9C5E5E78-5A69-1F35-51D9-11DEC0882689}"/>
                </a:ext>
              </a:extLst>
            </p:cNvPr>
            <p:cNvSpPr txBox="1"/>
            <p:nvPr/>
          </p:nvSpPr>
          <p:spPr>
            <a:xfrm>
              <a:off x="3717349" y="2178885"/>
              <a:ext cx="858605" cy="263257"/>
            </a:xfrm>
            <a:prstGeom prst="rect">
              <a:avLst/>
            </a:prstGeom>
            <a:noFill/>
          </p:spPr>
          <p:txBody>
            <a:bodyPr wrap="square" rtlCol="0">
              <a:spAutoFit/>
            </a:bodyPr>
            <a:lstStyle/>
            <a:p>
              <a:endParaRPr lang="en-GB" sz="1200" baseline="-25000" dirty="0"/>
            </a:p>
          </p:txBody>
        </p:sp>
        <p:sp>
          <p:nvSpPr>
            <p:cNvPr id="28" name="ZoneTexte 27">
              <a:extLst>
                <a:ext uri="{FF2B5EF4-FFF2-40B4-BE49-F238E27FC236}">
                  <a16:creationId xmlns:a16="http://schemas.microsoft.com/office/drawing/2014/main" id="{F25D75F3-4CA7-94DC-FD24-A1506DFFE0BA}"/>
                </a:ext>
              </a:extLst>
            </p:cNvPr>
            <p:cNvSpPr txBox="1"/>
            <p:nvPr/>
          </p:nvSpPr>
          <p:spPr>
            <a:xfrm>
              <a:off x="5831476" y="2188620"/>
              <a:ext cx="766808" cy="338473"/>
            </a:xfrm>
            <a:prstGeom prst="rect">
              <a:avLst/>
            </a:prstGeom>
            <a:noFill/>
          </p:spPr>
          <p:txBody>
            <a:bodyPr wrap="square" rtlCol="0">
              <a:spAutoFit/>
            </a:bodyPr>
            <a:lstStyle/>
            <a:p>
              <a:endParaRPr lang="en-GB" baseline="-25000" dirty="0">
                <a:solidFill>
                  <a:srgbClr val="00B0F0"/>
                </a:solidFill>
              </a:endParaRPr>
            </a:p>
          </p:txBody>
        </p:sp>
      </p:grpSp>
      <p:sp>
        <p:nvSpPr>
          <p:cNvPr id="33" name="Flèche : bas 32">
            <a:extLst>
              <a:ext uri="{FF2B5EF4-FFF2-40B4-BE49-F238E27FC236}">
                <a16:creationId xmlns:a16="http://schemas.microsoft.com/office/drawing/2014/main" id="{21CE3768-8365-2473-EBD0-CE340C5A90B4}"/>
              </a:ext>
            </a:extLst>
          </p:cNvPr>
          <p:cNvSpPr/>
          <p:nvPr/>
        </p:nvSpPr>
        <p:spPr>
          <a:xfrm rot="16200000">
            <a:off x="8657492" y="1494701"/>
            <a:ext cx="207623" cy="7327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ZoneTexte 34">
            <a:extLst>
              <a:ext uri="{FF2B5EF4-FFF2-40B4-BE49-F238E27FC236}">
                <a16:creationId xmlns:a16="http://schemas.microsoft.com/office/drawing/2014/main" id="{2C23DE71-7B02-1EC6-DF3A-2A5E0F7CB006}"/>
              </a:ext>
            </a:extLst>
          </p:cNvPr>
          <p:cNvSpPr txBox="1"/>
          <p:nvPr/>
        </p:nvSpPr>
        <p:spPr>
          <a:xfrm>
            <a:off x="8275714" y="1289887"/>
            <a:ext cx="1820207" cy="461665"/>
          </a:xfrm>
          <a:prstGeom prst="rect">
            <a:avLst/>
          </a:prstGeom>
          <a:noFill/>
        </p:spPr>
        <p:txBody>
          <a:bodyPr wrap="square" rtlCol="0">
            <a:spAutoFit/>
          </a:bodyPr>
          <a:lstStyle/>
          <a:p>
            <a:r>
              <a:rPr lang="fr-FR" sz="1200" dirty="0"/>
              <a:t>Energie      mécanique</a:t>
            </a:r>
          </a:p>
        </p:txBody>
      </p:sp>
      <p:sp>
        <p:nvSpPr>
          <p:cNvPr id="34" name="ZoneTexte 33">
            <a:extLst>
              <a:ext uri="{FF2B5EF4-FFF2-40B4-BE49-F238E27FC236}">
                <a16:creationId xmlns:a16="http://schemas.microsoft.com/office/drawing/2014/main" id="{C1F81F5A-A8F1-63BA-EEF3-137092F15B4F}"/>
              </a:ext>
            </a:extLst>
          </p:cNvPr>
          <p:cNvSpPr txBox="1"/>
          <p:nvPr/>
        </p:nvSpPr>
        <p:spPr>
          <a:xfrm>
            <a:off x="3009097" y="5268759"/>
            <a:ext cx="6967156" cy="861774"/>
          </a:xfrm>
          <a:prstGeom prst="rect">
            <a:avLst/>
          </a:prstGeom>
          <a:solidFill>
            <a:schemeClr val="bg1"/>
          </a:solidFill>
          <a:ln>
            <a:solidFill>
              <a:srgbClr val="FF0000"/>
            </a:solidFill>
          </a:ln>
        </p:spPr>
        <p:txBody>
          <a:bodyPr wrap="square" rtlCol="0">
            <a:spAutoFit/>
          </a:bodyPr>
          <a:lstStyle/>
          <a:p>
            <a:pPr algn="ctr"/>
            <a:r>
              <a:rPr lang="fr-FR" sz="1600" dirty="0"/>
              <a:t>L’énergie calorifique (vapeur) va </a:t>
            </a:r>
          </a:p>
          <a:p>
            <a:pPr algn="ctr"/>
            <a:r>
              <a:rPr lang="fr-FR" sz="1600" dirty="0"/>
              <a:t>de la source </a:t>
            </a:r>
            <a:r>
              <a:rPr lang="fr-FR" sz="1600" dirty="0">
                <a:solidFill>
                  <a:srgbClr val="C00000"/>
                </a:solidFill>
              </a:rPr>
              <a:t>chaude </a:t>
            </a:r>
            <a:r>
              <a:rPr lang="fr-FR" sz="1600" dirty="0"/>
              <a:t>vers la source </a:t>
            </a:r>
            <a:r>
              <a:rPr lang="fr-FR" sz="1600" dirty="0">
                <a:solidFill>
                  <a:srgbClr val="0070C0"/>
                </a:solidFill>
              </a:rPr>
              <a:t>froide </a:t>
            </a:r>
          </a:p>
          <a:p>
            <a:pPr algn="ctr"/>
            <a:r>
              <a:rPr lang="fr-FR" sz="1600" dirty="0"/>
              <a:t>et </a:t>
            </a:r>
            <a:r>
              <a:rPr lang="fr-FR" sz="1600" dirty="0">
                <a:solidFill>
                  <a:srgbClr val="FF0000"/>
                </a:solidFill>
              </a:rPr>
              <a:t>fournit </a:t>
            </a:r>
            <a:r>
              <a:rPr lang="fr-FR" sz="1600" dirty="0"/>
              <a:t>du travail (rendement proportionnel à T</a:t>
            </a:r>
            <a:r>
              <a:rPr lang="fr-FR" sz="1600" baseline="-25000" dirty="0"/>
              <a:t>chaud</a:t>
            </a:r>
            <a:r>
              <a:rPr lang="fr-FR" sz="1600" dirty="0"/>
              <a:t> – T</a:t>
            </a:r>
            <a:r>
              <a:rPr lang="fr-FR" sz="1600" baseline="-25000" dirty="0"/>
              <a:t>froid</a:t>
            </a:r>
            <a:r>
              <a:rPr lang="fr-FR" sz="1600" dirty="0"/>
              <a:t>)</a:t>
            </a:r>
          </a:p>
        </p:txBody>
      </p:sp>
      <p:sp>
        <p:nvSpPr>
          <p:cNvPr id="37" name="Flèche : droite 36">
            <a:extLst>
              <a:ext uri="{FF2B5EF4-FFF2-40B4-BE49-F238E27FC236}">
                <a16:creationId xmlns:a16="http://schemas.microsoft.com/office/drawing/2014/main" id="{C587F54B-F5E8-ACE0-520A-B492B4E68455}"/>
              </a:ext>
            </a:extLst>
          </p:cNvPr>
          <p:cNvSpPr/>
          <p:nvPr/>
        </p:nvSpPr>
        <p:spPr>
          <a:xfrm rot="17603512">
            <a:off x="4838855" y="2342669"/>
            <a:ext cx="771612" cy="14453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èche : droite 37">
            <a:extLst>
              <a:ext uri="{FF2B5EF4-FFF2-40B4-BE49-F238E27FC236}">
                <a16:creationId xmlns:a16="http://schemas.microsoft.com/office/drawing/2014/main" id="{8A6748B5-7D84-5829-C20D-10BF81991BBE}"/>
              </a:ext>
            </a:extLst>
          </p:cNvPr>
          <p:cNvSpPr/>
          <p:nvPr/>
        </p:nvSpPr>
        <p:spPr>
          <a:xfrm rot="15197137">
            <a:off x="6611170" y="1991919"/>
            <a:ext cx="1443082" cy="13900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èche : droite 38">
            <a:extLst>
              <a:ext uri="{FF2B5EF4-FFF2-40B4-BE49-F238E27FC236}">
                <a16:creationId xmlns:a16="http://schemas.microsoft.com/office/drawing/2014/main" id="{5CC70E0E-516A-C6EC-93AB-DE988465610B}"/>
              </a:ext>
            </a:extLst>
          </p:cNvPr>
          <p:cNvSpPr/>
          <p:nvPr/>
        </p:nvSpPr>
        <p:spPr>
          <a:xfrm rot="17662117">
            <a:off x="5963143" y="3202397"/>
            <a:ext cx="1757509" cy="14948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860AB985-1828-A4E1-60BE-39E9C0D1FEDF}"/>
              </a:ext>
            </a:extLst>
          </p:cNvPr>
          <p:cNvSpPr/>
          <p:nvPr/>
        </p:nvSpPr>
        <p:spPr>
          <a:xfrm>
            <a:off x="7198007" y="2087452"/>
            <a:ext cx="615731" cy="26318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Piston</a:t>
            </a:r>
            <a:endParaRPr lang="en-GB" sz="1000" dirty="0"/>
          </a:p>
        </p:txBody>
      </p:sp>
      <p:sp>
        <p:nvSpPr>
          <p:cNvPr id="40" name="Rectangle 39">
            <a:extLst>
              <a:ext uri="{FF2B5EF4-FFF2-40B4-BE49-F238E27FC236}">
                <a16:creationId xmlns:a16="http://schemas.microsoft.com/office/drawing/2014/main" id="{77A9A0C5-1F09-E19A-995C-F9C4E5289C20}"/>
              </a:ext>
            </a:extLst>
          </p:cNvPr>
          <p:cNvSpPr/>
          <p:nvPr/>
        </p:nvSpPr>
        <p:spPr>
          <a:xfrm>
            <a:off x="5026356" y="1646834"/>
            <a:ext cx="1064025" cy="2631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Foyer 2000°</a:t>
            </a:r>
            <a:endParaRPr lang="en-GB" sz="1000" dirty="0"/>
          </a:p>
        </p:txBody>
      </p:sp>
      <p:sp>
        <p:nvSpPr>
          <p:cNvPr id="41" name="Rectangle 40">
            <a:extLst>
              <a:ext uri="{FF2B5EF4-FFF2-40B4-BE49-F238E27FC236}">
                <a16:creationId xmlns:a16="http://schemas.microsoft.com/office/drawing/2014/main" id="{343BC5A8-6FE3-CC43-35FC-A3B27C5F31B6}"/>
              </a:ext>
            </a:extLst>
          </p:cNvPr>
          <p:cNvSpPr/>
          <p:nvPr/>
        </p:nvSpPr>
        <p:spPr>
          <a:xfrm>
            <a:off x="5784399" y="973229"/>
            <a:ext cx="1328055" cy="2631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Atmosphère 20°</a:t>
            </a:r>
            <a:endParaRPr lang="en-GB" sz="1000" dirty="0"/>
          </a:p>
        </p:txBody>
      </p:sp>
      <p:sp>
        <p:nvSpPr>
          <p:cNvPr id="30" name="ZoneTexte 29">
            <a:extLst>
              <a:ext uri="{FF2B5EF4-FFF2-40B4-BE49-F238E27FC236}">
                <a16:creationId xmlns:a16="http://schemas.microsoft.com/office/drawing/2014/main" id="{F6B0D008-0CA5-7317-7BDA-0A237495D0FC}"/>
              </a:ext>
            </a:extLst>
          </p:cNvPr>
          <p:cNvSpPr txBox="1"/>
          <p:nvPr/>
        </p:nvSpPr>
        <p:spPr>
          <a:xfrm rot="16200000">
            <a:off x="3397361" y="1595482"/>
            <a:ext cx="1827427" cy="215444"/>
          </a:xfrm>
          <a:prstGeom prst="rect">
            <a:avLst/>
          </a:prstGeom>
          <a:noFill/>
        </p:spPr>
        <p:txBody>
          <a:bodyPr wrap="square">
            <a:spAutoFit/>
          </a:bodyPr>
          <a:lstStyle/>
          <a:p>
            <a:r>
              <a:rPr lang="fr-FR" sz="800" dirty="0">
                <a:hlinkClick r:id="rId3"/>
              </a:rPr>
              <a:t>Les trains de marins</a:t>
            </a:r>
            <a:r>
              <a:rPr lang="fr-FR" sz="800" dirty="0"/>
              <a:t> sur WordPress</a:t>
            </a:r>
          </a:p>
        </p:txBody>
      </p:sp>
    </p:spTree>
    <p:extLst>
      <p:ext uri="{BB962C8B-B14F-4D97-AF65-F5344CB8AC3E}">
        <p14:creationId xmlns:p14="http://schemas.microsoft.com/office/powerpoint/2010/main" val="32342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4" grpId="0" animBg="1"/>
      <p:bldP spid="37" grpId="0" animBg="1"/>
      <p:bldP spid="38" grpId="0" animBg="1"/>
      <p:bldP spid="39" grpId="0" animBg="1"/>
      <p:bldP spid="32" grpId="0" animBg="1"/>
      <p:bldP spid="40"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F66BBA8-7005-7EBF-30D0-BEC130A358E3}"/>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B923E47-05EA-2D82-7B5F-C1B7385BF979}"/>
              </a:ext>
            </a:extLst>
          </p:cNvPr>
          <p:cNvSpPr>
            <a:spLocks noGrp="1"/>
          </p:cNvSpPr>
          <p:nvPr>
            <p:ph type="sldNum" sz="quarter" idx="12"/>
          </p:nvPr>
        </p:nvSpPr>
        <p:spPr/>
        <p:txBody>
          <a:bodyPr/>
          <a:lstStyle/>
          <a:p>
            <a:fld id="{28CF56FF-A9C7-48CE-B5A8-E2EC5C60375F}" type="slidenum">
              <a:rPr lang="en-GB" smtClean="0"/>
              <a:t>29</a:t>
            </a:fld>
            <a:endParaRPr lang="en-GB"/>
          </a:p>
        </p:txBody>
      </p:sp>
      <p:sp>
        <p:nvSpPr>
          <p:cNvPr id="4" name="ZoneTexte 3">
            <a:extLst>
              <a:ext uri="{FF2B5EF4-FFF2-40B4-BE49-F238E27FC236}">
                <a16:creationId xmlns:a16="http://schemas.microsoft.com/office/drawing/2014/main" id="{0C5FE426-0F08-20E3-500C-E53E4B6DC30A}"/>
              </a:ext>
            </a:extLst>
          </p:cNvPr>
          <p:cNvSpPr txBox="1"/>
          <p:nvPr/>
        </p:nvSpPr>
        <p:spPr>
          <a:xfrm>
            <a:off x="5512524" y="420873"/>
            <a:ext cx="5921829" cy="369332"/>
          </a:xfrm>
          <a:prstGeom prst="rect">
            <a:avLst/>
          </a:prstGeom>
          <a:noFill/>
        </p:spPr>
        <p:txBody>
          <a:bodyPr wrap="square" rtlCol="0">
            <a:spAutoFit/>
          </a:bodyPr>
          <a:lstStyle/>
          <a:p>
            <a:r>
              <a:rPr lang="fr-FR" dirty="0">
                <a:solidFill>
                  <a:srgbClr val="FF0000"/>
                </a:solidFill>
              </a:rPr>
              <a:t>La puissance motrice du feu – Cycle de Carnot</a:t>
            </a:r>
            <a:endParaRPr lang="en-GB" dirty="0">
              <a:solidFill>
                <a:srgbClr val="FF0000"/>
              </a:solidFill>
            </a:endParaRPr>
          </a:p>
        </p:txBody>
      </p:sp>
      <p:pic>
        <p:nvPicPr>
          <p:cNvPr id="5" name="Image 4">
            <a:extLst>
              <a:ext uri="{FF2B5EF4-FFF2-40B4-BE49-F238E27FC236}">
                <a16:creationId xmlns:a16="http://schemas.microsoft.com/office/drawing/2014/main" id="{EE1E87C4-5EBE-9D03-23D9-0C4D1037513D}"/>
              </a:ext>
            </a:extLst>
          </p:cNvPr>
          <p:cNvPicPr>
            <a:picLocks noChangeAspect="1"/>
          </p:cNvPicPr>
          <p:nvPr/>
        </p:nvPicPr>
        <p:blipFill>
          <a:blip r:embed="rId2"/>
          <a:stretch>
            <a:fillRect/>
          </a:stretch>
        </p:blipFill>
        <p:spPr>
          <a:xfrm>
            <a:off x="9556256" y="1147759"/>
            <a:ext cx="2188654" cy="3621338"/>
          </a:xfrm>
          <a:prstGeom prst="rect">
            <a:avLst/>
          </a:prstGeom>
        </p:spPr>
      </p:pic>
      <p:sp>
        <p:nvSpPr>
          <p:cNvPr id="41" name="ZoneTexte 40">
            <a:extLst>
              <a:ext uri="{FF2B5EF4-FFF2-40B4-BE49-F238E27FC236}">
                <a16:creationId xmlns:a16="http://schemas.microsoft.com/office/drawing/2014/main" id="{F32DB022-E5B2-9E7B-748C-F659D54707CF}"/>
              </a:ext>
            </a:extLst>
          </p:cNvPr>
          <p:cNvSpPr txBox="1"/>
          <p:nvPr/>
        </p:nvSpPr>
        <p:spPr>
          <a:xfrm>
            <a:off x="2589887" y="1353148"/>
            <a:ext cx="6301564" cy="338554"/>
          </a:xfrm>
          <a:prstGeom prst="rect">
            <a:avLst/>
          </a:prstGeom>
          <a:noFill/>
        </p:spPr>
        <p:txBody>
          <a:bodyPr wrap="square" rtlCol="0">
            <a:spAutoFit/>
          </a:bodyPr>
          <a:lstStyle/>
          <a:p>
            <a:r>
              <a:rPr lang="fr-FR" sz="1600" dirty="0">
                <a:solidFill>
                  <a:srgbClr val="002060"/>
                </a:solidFill>
              </a:rPr>
              <a:t>Impossibilité d’une machine avec un seul « réservoir »</a:t>
            </a:r>
          </a:p>
        </p:txBody>
      </p:sp>
      <p:grpSp>
        <p:nvGrpSpPr>
          <p:cNvPr id="9" name="Groupe 8">
            <a:extLst>
              <a:ext uri="{FF2B5EF4-FFF2-40B4-BE49-F238E27FC236}">
                <a16:creationId xmlns:a16="http://schemas.microsoft.com/office/drawing/2014/main" id="{334CBA1E-9D88-84F3-1D8D-193A8D67C129}"/>
              </a:ext>
            </a:extLst>
          </p:cNvPr>
          <p:cNvGrpSpPr/>
          <p:nvPr/>
        </p:nvGrpSpPr>
        <p:grpSpPr>
          <a:xfrm>
            <a:off x="6468087" y="2196366"/>
            <a:ext cx="2505673" cy="2412710"/>
            <a:chOff x="6468087" y="2196366"/>
            <a:chExt cx="2505673" cy="2412710"/>
          </a:xfrm>
        </p:grpSpPr>
        <p:pic>
          <p:nvPicPr>
            <p:cNvPr id="37" name="Image 36">
              <a:extLst>
                <a:ext uri="{FF2B5EF4-FFF2-40B4-BE49-F238E27FC236}">
                  <a16:creationId xmlns:a16="http://schemas.microsoft.com/office/drawing/2014/main" id="{F2BD0AA3-82E9-2D69-940B-66C0F2A526FA}"/>
                </a:ext>
              </a:extLst>
            </p:cNvPr>
            <p:cNvPicPr>
              <a:picLocks noChangeAspect="1"/>
            </p:cNvPicPr>
            <p:nvPr/>
          </p:nvPicPr>
          <p:blipFill>
            <a:blip r:embed="rId3"/>
            <a:stretch>
              <a:fillRect/>
            </a:stretch>
          </p:blipFill>
          <p:spPr>
            <a:xfrm>
              <a:off x="6468087" y="2196366"/>
              <a:ext cx="2505673" cy="1877731"/>
            </a:xfrm>
            <a:prstGeom prst="rect">
              <a:avLst/>
            </a:prstGeom>
          </p:spPr>
        </p:pic>
        <p:sp>
          <p:nvSpPr>
            <p:cNvPr id="6" name="ZoneTexte 5">
              <a:extLst>
                <a:ext uri="{FF2B5EF4-FFF2-40B4-BE49-F238E27FC236}">
                  <a16:creationId xmlns:a16="http://schemas.microsoft.com/office/drawing/2014/main" id="{0D44B021-6919-3AEE-917B-485563A0232C}"/>
                </a:ext>
              </a:extLst>
            </p:cNvPr>
            <p:cNvSpPr txBox="1"/>
            <p:nvPr/>
          </p:nvSpPr>
          <p:spPr>
            <a:xfrm>
              <a:off x="6943704" y="4178189"/>
              <a:ext cx="1947747" cy="430887"/>
            </a:xfrm>
            <a:prstGeom prst="rect">
              <a:avLst/>
            </a:prstGeom>
            <a:noFill/>
          </p:spPr>
          <p:txBody>
            <a:bodyPr wrap="square" rtlCol="0">
              <a:spAutoFit/>
            </a:bodyPr>
            <a:lstStyle/>
            <a:p>
              <a:r>
                <a:rPr lang="fr-FR" sz="1400" dirty="0"/>
                <a:t>Machine de Watt </a:t>
              </a:r>
            </a:p>
            <a:p>
              <a:r>
                <a:rPr lang="fr-FR" sz="800" dirty="0"/>
                <a:t>sur </a:t>
              </a:r>
              <a:r>
                <a:rPr lang="fr-FR" sz="800" dirty="0">
                  <a:hlinkClick r:id="rId4"/>
                </a:rPr>
                <a:t>Ilephysique.net</a:t>
              </a:r>
              <a:endParaRPr lang="fr-FR" sz="800" dirty="0"/>
            </a:p>
          </p:txBody>
        </p:sp>
      </p:grpSp>
      <p:grpSp>
        <p:nvGrpSpPr>
          <p:cNvPr id="8" name="Groupe 7">
            <a:extLst>
              <a:ext uri="{FF2B5EF4-FFF2-40B4-BE49-F238E27FC236}">
                <a16:creationId xmlns:a16="http://schemas.microsoft.com/office/drawing/2014/main" id="{89CF68FC-DE53-B14E-2419-9120E9104D02}"/>
              </a:ext>
            </a:extLst>
          </p:cNvPr>
          <p:cNvGrpSpPr/>
          <p:nvPr/>
        </p:nvGrpSpPr>
        <p:grpSpPr>
          <a:xfrm>
            <a:off x="2416628" y="2247125"/>
            <a:ext cx="3004457" cy="2023909"/>
            <a:chOff x="2416628" y="2247125"/>
            <a:chExt cx="3004457" cy="2023909"/>
          </a:xfrm>
        </p:grpSpPr>
        <p:pic>
          <p:nvPicPr>
            <p:cNvPr id="40" name="Image 39">
              <a:extLst>
                <a:ext uri="{FF2B5EF4-FFF2-40B4-BE49-F238E27FC236}">
                  <a16:creationId xmlns:a16="http://schemas.microsoft.com/office/drawing/2014/main" id="{40FEAF1B-9C70-E8F5-EC10-0CE5AF952CD2}"/>
                </a:ext>
              </a:extLst>
            </p:cNvPr>
            <p:cNvPicPr>
              <a:picLocks noChangeAspect="1"/>
            </p:cNvPicPr>
            <p:nvPr/>
          </p:nvPicPr>
          <p:blipFill>
            <a:blip r:embed="rId5"/>
            <a:stretch>
              <a:fillRect/>
            </a:stretch>
          </p:blipFill>
          <p:spPr>
            <a:xfrm>
              <a:off x="2589887" y="2247125"/>
              <a:ext cx="2682472" cy="1713124"/>
            </a:xfrm>
            <a:prstGeom prst="rect">
              <a:avLst/>
            </a:prstGeom>
          </p:spPr>
        </p:pic>
        <p:sp>
          <p:nvSpPr>
            <p:cNvPr id="7" name="ZoneTexte 6">
              <a:extLst>
                <a:ext uri="{FF2B5EF4-FFF2-40B4-BE49-F238E27FC236}">
                  <a16:creationId xmlns:a16="http://schemas.microsoft.com/office/drawing/2014/main" id="{B99B68AE-D59F-788D-0CEC-D28178D9C3D1}"/>
                </a:ext>
              </a:extLst>
            </p:cNvPr>
            <p:cNvSpPr txBox="1"/>
            <p:nvPr/>
          </p:nvSpPr>
          <p:spPr>
            <a:xfrm>
              <a:off x="2416628" y="3994035"/>
              <a:ext cx="3004457" cy="276999"/>
            </a:xfrm>
            <a:prstGeom prst="rect">
              <a:avLst/>
            </a:prstGeom>
            <a:noFill/>
          </p:spPr>
          <p:txBody>
            <a:bodyPr wrap="square" rtlCol="0">
              <a:spAutoFit/>
            </a:bodyPr>
            <a:lstStyle/>
            <a:p>
              <a:r>
                <a:rPr lang="fr-FR" sz="1200" dirty="0"/>
                <a:t>Principe de la machine thermique</a:t>
              </a:r>
            </a:p>
          </p:txBody>
        </p:sp>
      </p:grpSp>
      <p:sp>
        <p:nvSpPr>
          <p:cNvPr id="10" name="ZoneTexte 9">
            <a:extLst>
              <a:ext uri="{FF2B5EF4-FFF2-40B4-BE49-F238E27FC236}">
                <a16:creationId xmlns:a16="http://schemas.microsoft.com/office/drawing/2014/main" id="{7DCD2E5D-5877-C75A-6E50-8071B53D97BE}"/>
              </a:ext>
            </a:extLst>
          </p:cNvPr>
          <p:cNvSpPr txBox="1"/>
          <p:nvPr/>
        </p:nvSpPr>
        <p:spPr>
          <a:xfrm>
            <a:off x="9556256" y="4775565"/>
            <a:ext cx="2119217" cy="261610"/>
          </a:xfrm>
          <a:prstGeom prst="rect">
            <a:avLst/>
          </a:prstGeom>
          <a:noFill/>
        </p:spPr>
        <p:txBody>
          <a:bodyPr wrap="square" rtlCol="0">
            <a:spAutoFit/>
          </a:bodyPr>
          <a:lstStyle/>
          <a:p>
            <a:r>
              <a:rPr lang="fr-FR" sz="1100" dirty="0">
                <a:hlinkClick r:id="rId6"/>
              </a:rPr>
              <a:t>Wikipédia</a:t>
            </a:r>
            <a:r>
              <a:rPr lang="fr-FR" sz="800" dirty="0"/>
              <a:t> – domaine public</a:t>
            </a:r>
          </a:p>
        </p:txBody>
      </p:sp>
      <p:grpSp>
        <p:nvGrpSpPr>
          <p:cNvPr id="12" name="Groupe 11">
            <a:extLst>
              <a:ext uri="{FF2B5EF4-FFF2-40B4-BE49-F238E27FC236}">
                <a16:creationId xmlns:a16="http://schemas.microsoft.com/office/drawing/2014/main" id="{C13B6919-2AF7-708C-F584-02345F952788}"/>
              </a:ext>
            </a:extLst>
          </p:cNvPr>
          <p:cNvGrpSpPr/>
          <p:nvPr/>
        </p:nvGrpSpPr>
        <p:grpSpPr>
          <a:xfrm>
            <a:off x="4737463" y="4258077"/>
            <a:ext cx="1947747" cy="1678190"/>
            <a:chOff x="4737463" y="4258077"/>
            <a:chExt cx="1947747" cy="1678190"/>
          </a:xfrm>
        </p:grpSpPr>
        <p:pic>
          <p:nvPicPr>
            <p:cNvPr id="42" name="Image 41">
              <a:extLst>
                <a:ext uri="{FF2B5EF4-FFF2-40B4-BE49-F238E27FC236}">
                  <a16:creationId xmlns:a16="http://schemas.microsoft.com/office/drawing/2014/main" id="{FB33BD47-2854-7101-7A64-BC7A92700689}"/>
                </a:ext>
              </a:extLst>
            </p:cNvPr>
            <p:cNvPicPr>
              <a:picLocks noChangeAspect="1"/>
            </p:cNvPicPr>
            <p:nvPr/>
          </p:nvPicPr>
          <p:blipFill>
            <a:blip r:embed="rId7"/>
            <a:stretch>
              <a:fillRect/>
            </a:stretch>
          </p:blipFill>
          <p:spPr>
            <a:xfrm>
              <a:off x="4737463" y="4258077"/>
              <a:ext cx="1947747" cy="1558197"/>
            </a:xfrm>
            <a:prstGeom prst="rect">
              <a:avLst/>
            </a:prstGeom>
          </p:spPr>
        </p:pic>
        <p:sp>
          <p:nvSpPr>
            <p:cNvPr id="11" name="ZoneTexte 10">
              <a:extLst>
                <a:ext uri="{FF2B5EF4-FFF2-40B4-BE49-F238E27FC236}">
                  <a16:creationId xmlns:a16="http://schemas.microsoft.com/office/drawing/2014/main" id="{78F47C44-8038-A221-531D-93454DB73830}"/>
                </a:ext>
              </a:extLst>
            </p:cNvPr>
            <p:cNvSpPr txBox="1"/>
            <p:nvPr/>
          </p:nvSpPr>
          <p:spPr>
            <a:xfrm>
              <a:off x="4909416" y="5659268"/>
              <a:ext cx="1558672" cy="276999"/>
            </a:xfrm>
            <a:prstGeom prst="rect">
              <a:avLst/>
            </a:prstGeom>
            <a:noFill/>
          </p:spPr>
          <p:txBody>
            <a:bodyPr wrap="square" rtlCol="0">
              <a:spAutoFit/>
            </a:bodyPr>
            <a:lstStyle/>
            <a:p>
              <a:r>
                <a:rPr lang="fr-FR" sz="1200" dirty="0"/>
                <a:t>Cycle de Carnot</a:t>
              </a:r>
            </a:p>
          </p:txBody>
        </p:sp>
      </p:grpSp>
    </p:spTree>
    <p:extLst>
      <p:ext uri="{BB962C8B-B14F-4D97-AF65-F5344CB8AC3E}">
        <p14:creationId xmlns:p14="http://schemas.microsoft.com/office/powerpoint/2010/main" val="113698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8A86D51-208B-0580-9C45-0062E830F2EF}"/>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ECD7B5A7-B733-87AD-D93C-CB6FB5302D03}"/>
              </a:ext>
            </a:extLst>
          </p:cNvPr>
          <p:cNvSpPr>
            <a:spLocks noGrp="1"/>
          </p:cNvSpPr>
          <p:nvPr>
            <p:ph type="sldNum" sz="quarter" idx="12"/>
          </p:nvPr>
        </p:nvSpPr>
        <p:spPr/>
        <p:txBody>
          <a:bodyPr/>
          <a:lstStyle/>
          <a:p>
            <a:fld id="{28CF56FF-A9C7-48CE-B5A8-E2EC5C60375F}" type="slidenum">
              <a:rPr lang="en-GB" smtClean="0"/>
              <a:t>3</a:t>
            </a:fld>
            <a:endParaRPr lang="en-GB"/>
          </a:p>
        </p:txBody>
      </p:sp>
      <p:pic>
        <p:nvPicPr>
          <p:cNvPr id="4" name="Image 3">
            <a:extLst>
              <a:ext uri="{FF2B5EF4-FFF2-40B4-BE49-F238E27FC236}">
                <a16:creationId xmlns:a16="http://schemas.microsoft.com/office/drawing/2014/main" id="{A96AF088-67EC-C9F3-FA5F-37F52FBE32FA}"/>
              </a:ext>
            </a:extLst>
          </p:cNvPr>
          <p:cNvPicPr>
            <a:picLocks noChangeAspect="1"/>
          </p:cNvPicPr>
          <p:nvPr/>
        </p:nvPicPr>
        <p:blipFill>
          <a:blip r:embed="rId2"/>
          <a:stretch>
            <a:fillRect/>
          </a:stretch>
        </p:blipFill>
        <p:spPr>
          <a:xfrm>
            <a:off x="2423606" y="1660849"/>
            <a:ext cx="2009269" cy="1463542"/>
          </a:xfrm>
          <a:prstGeom prst="rect">
            <a:avLst/>
          </a:prstGeom>
        </p:spPr>
      </p:pic>
      <p:sp>
        <p:nvSpPr>
          <p:cNvPr id="5" name="ZoneTexte 4">
            <a:extLst>
              <a:ext uri="{FF2B5EF4-FFF2-40B4-BE49-F238E27FC236}">
                <a16:creationId xmlns:a16="http://schemas.microsoft.com/office/drawing/2014/main" id="{0D1722E6-25AE-20E3-713A-6F31C969BA98}"/>
              </a:ext>
            </a:extLst>
          </p:cNvPr>
          <p:cNvSpPr txBox="1"/>
          <p:nvPr/>
        </p:nvSpPr>
        <p:spPr>
          <a:xfrm>
            <a:off x="4675695" y="1291472"/>
            <a:ext cx="3745494" cy="984885"/>
          </a:xfrm>
          <a:prstGeom prst="rect">
            <a:avLst/>
          </a:prstGeom>
          <a:noFill/>
          <a:ln>
            <a:solidFill>
              <a:srgbClr val="C00000"/>
            </a:solidFill>
          </a:ln>
        </p:spPr>
        <p:txBody>
          <a:bodyPr wrap="square" rtlCol="0">
            <a:spAutoFit/>
          </a:bodyPr>
          <a:lstStyle/>
          <a:p>
            <a:r>
              <a:rPr lang="fr-FR" sz="1600" dirty="0">
                <a:solidFill>
                  <a:srgbClr val="FF0000"/>
                </a:solidFill>
              </a:rPr>
              <a:t>Noyau atomique</a:t>
            </a:r>
          </a:p>
          <a:p>
            <a:pPr marL="285750" indent="-285750">
              <a:buFont typeface="Arial" panose="020B0604020202020204" pitchFamily="34" charset="0"/>
              <a:buChar char="•"/>
            </a:pPr>
            <a:r>
              <a:rPr lang="fr-FR" sz="1400" dirty="0">
                <a:solidFill>
                  <a:srgbClr val="0070C0"/>
                </a:solidFill>
              </a:rPr>
              <a:t>Énergie nucléaire (fusion, fission)</a:t>
            </a:r>
          </a:p>
          <a:p>
            <a:pPr marL="285750" indent="-285750">
              <a:buFont typeface="Arial" panose="020B0604020202020204" pitchFamily="34" charset="0"/>
              <a:buChar char="•"/>
            </a:pPr>
            <a:r>
              <a:rPr lang="fr-FR" sz="1400" dirty="0">
                <a:solidFill>
                  <a:srgbClr val="0070C0"/>
                </a:solidFill>
              </a:rPr>
              <a:t>Radioactivité</a:t>
            </a:r>
          </a:p>
          <a:p>
            <a:pPr marL="285750" indent="-285750">
              <a:buFont typeface="Arial" panose="020B0604020202020204" pitchFamily="34" charset="0"/>
              <a:buChar char="•"/>
            </a:pPr>
            <a:r>
              <a:rPr lang="fr-FR" sz="1400" dirty="0">
                <a:solidFill>
                  <a:srgbClr val="0070C0"/>
                </a:solidFill>
              </a:rPr>
              <a:t>Énergie radiative (rayons gamma)</a:t>
            </a:r>
          </a:p>
        </p:txBody>
      </p:sp>
      <p:cxnSp>
        <p:nvCxnSpPr>
          <p:cNvPr id="7" name="Connecteur droit avec flèche 6">
            <a:extLst>
              <a:ext uri="{FF2B5EF4-FFF2-40B4-BE49-F238E27FC236}">
                <a16:creationId xmlns:a16="http://schemas.microsoft.com/office/drawing/2014/main" id="{65A88B9C-C7F7-EC69-E925-54F8141AA9EC}"/>
              </a:ext>
            </a:extLst>
          </p:cNvPr>
          <p:cNvCxnSpPr>
            <a:cxnSpLocks/>
          </p:cNvCxnSpPr>
          <p:nvPr/>
        </p:nvCxnSpPr>
        <p:spPr>
          <a:xfrm>
            <a:off x="4223207" y="1882903"/>
            <a:ext cx="419335" cy="1983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916E749-F673-C482-38D8-64E163740018}"/>
              </a:ext>
            </a:extLst>
          </p:cNvPr>
          <p:cNvSpPr txBox="1"/>
          <p:nvPr/>
        </p:nvSpPr>
        <p:spPr>
          <a:xfrm>
            <a:off x="4675695" y="2662773"/>
            <a:ext cx="3745494" cy="769441"/>
          </a:xfrm>
          <a:prstGeom prst="rect">
            <a:avLst/>
          </a:prstGeom>
          <a:noFill/>
          <a:ln>
            <a:solidFill>
              <a:srgbClr val="C00000"/>
            </a:solidFill>
          </a:ln>
        </p:spPr>
        <p:txBody>
          <a:bodyPr wrap="square" rtlCol="0">
            <a:spAutoFit/>
          </a:bodyPr>
          <a:lstStyle/>
          <a:p>
            <a:r>
              <a:rPr lang="fr-FR" sz="1600" dirty="0">
                <a:solidFill>
                  <a:srgbClr val="FF0000"/>
                </a:solidFill>
              </a:rPr>
              <a:t>Atome</a:t>
            </a:r>
          </a:p>
          <a:p>
            <a:pPr marL="285750" indent="-285750">
              <a:buFont typeface="Arial" panose="020B0604020202020204" pitchFamily="34" charset="0"/>
              <a:buChar char="•"/>
            </a:pPr>
            <a:r>
              <a:rPr lang="fr-FR" sz="1400" dirty="0">
                <a:solidFill>
                  <a:srgbClr val="0070C0"/>
                </a:solidFill>
              </a:rPr>
              <a:t>Énergie radiative (infra rouge, visible, X)</a:t>
            </a:r>
          </a:p>
        </p:txBody>
      </p:sp>
      <p:cxnSp>
        <p:nvCxnSpPr>
          <p:cNvPr id="9" name="Connecteur droit avec flèche 8">
            <a:extLst>
              <a:ext uri="{FF2B5EF4-FFF2-40B4-BE49-F238E27FC236}">
                <a16:creationId xmlns:a16="http://schemas.microsoft.com/office/drawing/2014/main" id="{B32A2169-3025-9544-3E72-A8A4C71DB11B}"/>
              </a:ext>
            </a:extLst>
          </p:cNvPr>
          <p:cNvCxnSpPr>
            <a:cxnSpLocks/>
            <a:endCxn id="8" idx="1"/>
          </p:cNvCxnSpPr>
          <p:nvPr/>
        </p:nvCxnSpPr>
        <p:spPr>
          <a:xfrm>
            <a:off x="4195713" y="2392620"/>
            <a:ext cx="479982" cy="6548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84922F3A-D2C8-C951-99AB-5DA7BA6400D2}"/>
              </a:ext>
            </a:extLst>
          </p:cNvPr>
          <p:cNvSpPr txBox="1"/>
          <p:nvPr/>
        </p:nvSpPr>
        <p:spPr>
          <a:xfrm>
            <a:off x="4675695" y="3510854"/>
            <a:ext cx="3745494" cy="769441"/>
          </a:xfrm>
          <a:prstGeom prst="rect">
            <a:avLst/>
          </a:prstGeom>
          <a:noFill/>
          <a:ln>
            <a:solidFill>
              <a:srgbClr val="C00000"/>
            </a:solidFill>
          </a:ln>
        </p:spPr>
        <p:txBody>
          <a:bodyPr wrap="square" rtlCol="0">
            <a:spAutoFit/>
          </a:bodyPr>
          <a:lstStyle/>
          <a:p>
            <a:r>
              <a:rPr lang="fr-FR" sz="1600" dirty="0">
                <a:solidFill>
                  <a:srgbClr val="FF0000"/>
                </a:solidFill>
              </a:rPr>
              <a:t>Molécules</a:t>
            </a:r>
          </a:p>
          <a:p>
            <a:pPr marL="285750" indent="-285750">
              <a:buFont typeface="Arial" panose="020B0604020202020204" pitchFamily="34" charset="0"/>
              <a:buChar char="•"/>
            </a:pPr>
            <a:r>
              <a:rPr lang="fr-FR" sz="1400" dirty="0">
                <a:solidFill>
                  <a:srgbClr val="0070C0"/>
                </a:solidFill>
              </a:rPr>
              <a:t>Énergie chimique</a:t>
            </a:r>
          </a:p>
          <a:p>
            <a:pPr marL="285750" indent="-285750">
              <a:buFont typeface="Arial" panose="020B0604020202020204" pitchFamily="34" charset="0"/>
              <a:buChar char="•"/>
            </a:pPr>
            <a:r>
              <a:rPr lang="fr-FR" sz="1400" dirty="0">
                <a:solidFill>
                  <a:srgbClr val="0070C0"/>
                </a:solidFill>
              </a:rPr>
              <a:t>Énergie radiative (radio, infra rouge)</a:t>
            </a:r>
          </a:p>
        </p:txBody>
      </p:sp>
      <p:cxnSp>
        <p:nvCxnSpPr>
          <p:cNvPr id="12" name="Connecteur droit avec flèche 11">
            <a:extLst>
              <a:ext uri="{FF2B5EF4-FFF2-40B4-BE49-F238E27FC236}">
                <a16:creationId xmlns:a16="http://schemas.microsoft.com/office/drawing/2014/main" id="{8979B47B-9412-9F5C-CE5E-9622A48A47AB}"/>
              </a:ext>
            </a:extLst>
          </p:cNvPr>
          <p:cNvCxnSpPr>
            <a:cxnSpLocks/>
            <a:endCxn id="11" idx="1"/>
          </p:cNvCxnSpPr>
          <p:nvPr/>
        </p:nvCxnSpPr>
        <p:spPr>
          <a:xfrm>
            <a:off x="4195713" y="2969208"/>
            <a:ext cx="479982" cy="9263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B0772D3-FFC0-81CA-CE8A-D4D867136597}"/>
              </a:ext>
            </a:extLst>
          </p:cNvPr>
          <p:cNvPicPr>
            <a:picLocks noChangeAspect="1"/>
          </p:cNvPicPr>
          <p:nvPr/>
        </p:nvPicPr>
        <p:blipFill>
          <a:blip r:embed="rId3"/>
          <a:stretch>
            <a:fillRect/>
          </a:stretch>
        </p:blipFill>
        <p:spPr>
          <a:xfrm>
            <a:off x="2592039" y="4572880"/>
            <a:ext cx="1690231" cy="463583"/>
          </a:xfrm>
          <a:prstGeom prst="rect">
            <a:avLst/>
          </a:prstGeom>
        </p:spPr>
      </p:pic>
      <p:sp>
        <p:nvSpPr>
          <p:cNvPr id="19" name="ZoneTexte 18">
            <a:extLst>
              <a:ext uri="{FF2B5EF4-FFF2-40B4-BE49-F238E27FC236}">
                <a16:creationId xmlns:a16="http://schemas.microsoft.com/office/drawing/2014/main" id="{8C6AA953-B388-5492-7654-2D98E1FF5E62}"/>
              </a:ext>
            </a:extLst>
          </p:cNvPr>
          <p:cNvSpPr txBox="1"/>
          <p:nvPr/>
        </p:nvSpPr>
        <p:spPr>
          <a:xfrm>
            <a:off x="4675695" y="4555596"/>
            <a:ext cx="3745494" cy="553998"/>
          </a:xfrm>
          <a:prstGeom prst="rect">
            <a:avLst/>
          </a:prstGeom>
          <a:noFill/>
          <a:ln>
            <a:solidFill>
              <a:srgbClr val="C00000"/>
            </a:solidFill>
          </a:ln>
        </p:spPr>
        <p:txBody>
          <a:bodyPr wrap="square" rtlCol="0">
            <a:spAutoFit/>
          </a:bodyPr>
          <a:lstStyle/>
          <a:p>
            <a:r>
              <a:rPr lang="fr-FR" sz="1600" dirty="0">
                <a:solidFill>
                  <a:srgbClr val="FF0000"/>
                </a:solidFill>
              </a:rPr>
              <a:t>Solides</a:t>
            </a:r>
          </a:p>
          <a:p>
            <a:pPr marL="285750" indent="-285750">
              <a:buFont typeface="Arial" panose="020B0604020202020204" pitchFamily="34" charset="0"/>
              <a:buChar char="•"/>
            </a:pPr>
            <a:r>
              <a:rPr lang="fr-FR" sz="1400" dirty="0">
                <a:solidFill>
                  <a:srgbClr val="0070C0"/>
                </a:solidFill>
              </a:rPr>
              <a:t>Énergie électrique</a:t>
            </a:r>
          </a:p>
        </p:txBody>
      </p:sp>
      <p:cxnSp>
        <p:nvCxnSpPr>
          <p:cNvPr id="20" name="Connecteur droit avec flèche 19">
            <a:extLst>
              <a:ext uri="{FF2B5EF4-FFF2-40B4-BE49-F238E27FC236}">
                <a16:creationId xmlns:a16="http://schemas.microsoft.com/office/drawing/2014/main" id="{D7257339-0C44-9B76-A0A0-BD3218828BC9}"/>
              </a:ext>
            </a:extLst>
          </p:cNvPr>
          <p:cNvCxnSpPr>
            <a:cxnSpLocks/>
            <a:endCxn id="19" idx="1"/>
          </p:cNvCxnSpPr>
          <p:nvPr/>
        </p:nvCxnSpPr>
        <p:spPr>
          <a:xfrm>
            <a:off x="4195713" y="4826263"/>
            <a:ext cx="479982" cy="6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8347275-FB62-52BC-C0D4-2A31609E8E13}"/>
              </a:ext>
            </a:extLst>
          </p:cNvPr>
          <p:cNvSpPr txBox="1"/>
          <p:nvPr/>
        </p:nvSpPr>
        <p:spPr>
          <a:xfrm>
            <a:off x="5834742" y="383177"/>
            <a:ext cx="5434149" cy="369332"/>
          </a:xfrm>
          <a:prstGeom prst="rect">
            <a:avLst/>
          </a:prstGeom>
          <a:noFill/>
        </p:spPr>
        <p:txBody>
          <a:bodyPr wrap="square" rtlCol="0">
            <a:spAutoFit/>
          </a:bodyPr>
          <a:lstStyle/>
          <a:p>
            <a:r>
              <a:rPr lang="fr-FR" dirty="0">
                <a:solidFill>
                  <a:srgbClr val="FF0000"/>
                </a:solidFill>
              </a:rPr>
              <a:t>Rappel - origines des énergies macroscopiques</a:t>
            </a:r>
          </a:p>
        </p:txBody>
      </p:sp>
      <p:sp>
        <p:nvSpPr>
          <p:cNvPr id="24" name="Accolade ouvrante 23">
            <a:extLst>
              <a:ext uri="{FF2B5EF4-FFF2-40B4-BE49-F238E27FC236}">
                <a16:creationId xmlns:a16="http://schemas.microsoft.com/office/drawing/2014/main" id="{01802E26-43A0-47BF-298E-444E0F984922}"/>
              </a:ext>
            </a:extLst>
          </p:cNvPr>
          <p:cNvSpPr/>
          <p:nvPr/>
        </p:nvSpPr>
        <p:spPr>
          <a:xfrm flipH="1">
            <a:off x="8592545" y="3510854"/>
            <a:ext cx="444137" cy="2362200"/>
          </a:xfrm>
          <a:prstGeom prst="leftBrace">
            <a:avLst>
              <a:gd name="adj1" fmla="val 8333"/>
              <a:gd name="adj2" fmla="val 5147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a:extLst>
              <a:ext uri="{FF2B5EF4-FFF2-40B4-BE49-F238E27FC236}">
                <a16:creationId xmlns:a16="http://schemas.microsoft.com/office/drawing/2014/main" id="{6A1B7867-A01A-7102-E6DA-5D1D84DCEE3B}"/>
              </a:ext>
            </a:extLst>
          </p:cNvPr>
          <p:cNvSpPr txBox="1"/>
          <p:nvPr/>
        </p:nvSpPr>
        <p:spPr>
          <a:xfrm>
            <a:off x="9126582" y="3690085"/>
            <a:ext cx="2142310" cy="830997"/>
          </a:xfrm>
          <a:prstGeom prst="rect">
            <a:avLst/>
          </a:prstGeom>
          <a:noFill/>
          <a:ln>
            <a:solidFill>
              <a:srgbClr val="C00000"/>
            </a:solidFill>
          </a:ln>
        </p:spPr>
        <p:txBody>
          <a:bodyPr wrap="square" rtlCol="0">
            <a:spAutoFit/>
          </a:bodyPr>
          <a:lstStyle/>
          <a:p>
            <a:r>
              <a:rPr lang="fr-FR" sz="1600" dirty="0">
                <a:solidFill>
                  <a:srgbClr val="FF0000"/>
                </a:solidFill>
              </a:rPr>
              <a:t>De la molécule à l’étoile</a:t>
            </a:r>
          </a:p>
          <a:p>
            <a:pPr marL="285750" indent="-285750">
              <a:buFont typeface="Arial" panose="020B0604020202020204" pitchFamily="34" charset="0"/>
              <a:buChar char="•"/>
            </a:pPr>
            <a:r>
              <a:rPr lang="fr-FR" sz="1400" dirty="0">
                <a:solidFill>
                  <a:srgbClr val="0070C0"/>
                </a:solidFill>
              </a:rPr>
              <a:t>Énergie thermique</a:t>
            </a:r>
          </a:p>
        </p:txBody>
      </p:sp>
      <p:sp>
        <p:nvSpPr>
          <p:cNvPr id="30" name="ZoneTexte 29">
            <a:extLst>
              <a:ext uri="{FF2B5EF4-FFF2-40B4-BE49-F238E27FC236}">
                <a16:creationId xmlns:a16="http://schemas.microsoft.com/office/drawing/2014/main" id="{9BB9427E-C65A-0BD5-64B9-5CBA9BA3EB23}"/>
              </a:ext>
            </a:extLst>
          </p:cNvPr>
          <p:cNvSpPr txBox="1"/>
          <p:nvPr/>
        </p:nvSpPr>
        <p:spPr>
          <a:xfrm>
            <a:off x="9126582" y="4657608"/>
            <a:ext cx="2142309" cy="1015663"/>
          </a:xfrm>
          <a:prstGeom prst="rect">
            <a:avLst/>
          </a:prstGeom>
          <a:noFill/>
          <a:ln>
            <a:solidFill>
              <a:srgbClr val="C00000"/>
            </a:solidFill>
          </a:ln>
        </p:spPr>
        <p:txBody>
          <a:bodyPr wrap="square" rtlCol="0">
            <a:spAutoFit/>
          </a:bodyPr>
          <a:lstStyle/>
          <a:p>
            <a:r>
              <a:rPr lang="fr-FR" sz="1600" dirty="0">
                <a:solidFill>
                  <a:srgbClr val="FF0000"/>
                </a:solidFill>
              </a:rPr>
              <a:t>De la matière à l’étoile</a:t>
            </a:r>
          </a:p>
          <a:p>
            <a:pPr marL="285750" indent="-285750">
              <a:buFont typeface="Arial" panose="020B0604020202020204" pitchFamily="34" charset="0"/>
              <a:buChar char="•"/>
            </a:pPr>
            <a:r>
              <a:rPr lang="fr-FR" sz="1400" dirty="0">
                <a:solidFill>
                  <a:srgbClr val="0070C0"/>
                </a:solidFill>
              </a:rPr>
              <a:t>Énergie mécanique</a:t>
            </a:r>
          </a:p>
        </p:txBody>
      </p:sp>
      <p:sp>
        <p:nvSpPr>
          <p:cNvPr id="31" name="ZoneTexte 30">
            <a:extLst>
              <a:ext uri="{FF2B5EF4-FFF2-40B4-BE49-F238E27FC236}">
                <a16:creationId xmlns:a16="http://schemas.microsoft.com/office/drawing/2014/main" id="{60994AA8-2819-835A-6DC0-1557C1B587B0}"/>
              </a:ext>
            </a:extLst>
          </p:cNvPr>
          <p:cNvSpPr txBox="1"/>
          <p:nvPr/>
        </p:nvSpPr>
        <p:spPr>
          <a:xfrm>
            <a:off x="9451915" y="1506960"/>
            <a:ext cx="1422273" cy="307777"/>
          </a:xfrm>
          <a:prstGeom prst="rect">
            <a:avLst/>
          </a:prstGeom>
          <a:noFill/>
          <a:ln w="57150">
            <a:solidFill>
              <a:srgbClr val="FFC000"/>
            </a:solidFill>
          </a:ln>
        </p:spPr>
        <p:txBody>
          <a:bodyPr wrap="square" rtlCol="0">
            <a:spAutoFit/>
          </a:bodyPr>
          <a:lstStyle/>
          <a:p>
            <a:r>
              <a:rPr lang="fr-FR" sz="1400" dirty="0">
                <a:solidFill>
                  <a:srgbClr val="002060"/>
                </a:solidFill>
              </a:rPr>
              <a:t>Nucléaires (2)</a:t>
            </a:r>
          </a:p>
        </p:txBody>
      </p:sp>
      <p:sp>
        <p:nvSpPr>
          <p:cNvPr id="32" name="ZoneTexte 31">
            <a:extLst>
              <a:ext uri="{FF2B5EF4-FFF2-40B4-BE49-F238E27FC236}">
                <a16:creationId xmlns:a16="http://schemas.microsoft.com/office/drawing/2014/main" id="{8B481565-D50E-8E46-D7A4-8F9A36948F14}"/>
              </a:ext>
            </a:extLst>
          </p:cNvPr>
          <p:cNvSpPr txBox="1"/>
          <p:nvPr/>
        </p:nvSpPr>
        <p:spPr>
          <a:xfrm>
            <a:off x="9266989" y="2384490"/>
            <a:ext cx="1889761" cy="307777"/>
          </a:xfrm>
          <a:prstGeom prst="rect">
            <a:avLst/>
          </a:prstGeom>
          <a:noFill/>
          <a:ln w="38100">
            <a:solidFill>
              <a:srgbClr val="FFC000"/>
            </a:solidFill>
          </a:ln>
        </p:spPr>
        <p:txBody>
          <a:bodyPr wrap="square" rtlCol="0">
            <a:spAutoFit/>
          </a:bodyPr>
          <a:lstStyle/>
          <a:p>
            <a:r>
              <a:rPr lang="fr-FR" sz="1400" dirty="0">
                <a:solidFill>
                  <a:srgbClr val="002060"/>
                </a:solidFill>
              </a:rPr>
              <a:t>Électromagnétisme</a:t>
            </a:r>
            <a:r>
              <a:rPr lang="fr-FR" sz="1400" dirty="0"/>
              <a:t> </a:t>
            </a:r>
          </a:p>
        </p:txBody>
      </p:sp>
      <p:sp>
        <p:nvSpPr>
          <p:cNvPr id="33" name="ZoneTexte 32">
            <a:extLst>
              <a:ext uri="{FF2B5EF4-FFF2-40B4-BE49-F238E27FC236}">
                <a16:creationId xmlns:a16="http://schemas.microsoft.com/office/drawing/2014/main" id="{26EB713E-A9E6-CEE3-6BD7-AC7DE5B21D6B}"/>
              </a:ext>
            </a:extLst>
          </p:cNvPr>
          <p:cNvSpPr txBox="1"/>
          <p:nvPr/>
        </p:nvSpPr>
        <p:spPr>
          <a:xfrm>
            <a:off x="9449577" y="5792210"/>
            <a:ext cx="1496318" cy="307777"/>
          </a:xfrm>
          <a:prstGeom prst="rect">
            <a:avLst/>
          </a:prstGeom>
          <a:noFill/>
          <a:ln w="38100">
            <a:solidFill>
              <a:srgbClr val="FFC000"/>
            </a:solidFill>
          </a:ln>
        </p:spPr>
        <p:txBody>
          <a:bodyPr wrap="square" rtlCol="0">
            <a:spAutoFit/>
          </a:bodyPr>
          <a:lstStyle/>
          <a:p>
            <a:r>
              <a:rPr lang="fr-FR" sz="1400" dirty="0">
                <a:solidFill>
                  <a:srgbClr val="002060"/>
                </a:solidFill>
              </a:rPr>
              <a:t>Gravitation</a:t>
            </a:r>
          </a:p>
        </p:txBody>
      </p:sp>
      <p:cxnSp>
        <p:nvCxnSpPr>
          <p:cNvPr id="34" name="Connecteur droit avec flèche 33">
            <a:extLst>
              <a:ext uri="{FF2B5EF4-FFF2-40B4-BE49-F238E27FC236}">
                <a16:creationId xmlns:a16="http://schemas.microsoft.com/office/drawing/2014/main" id="{38FC9CD1-943C-D7B2-47BB-2346940227C3}"/>
              </a:ext>
            </a:extLst>
          </p:cNvPr>
          <p:cNvCxnSpPr>
            <a:cxnSpLocks/>
          </p:cNvCxnSpPr>
          <p:nvPr/>
        </p:nvCxnSpPr>
        <p:spPr>
          <a:xfrm flipH="1">
            <a:off x="8551817" y="1700435"/>
            <a:ext cx="818606"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53DA6B1F-A14C-0356-0DC3-CC82BA277B2C}"/>
              </a:ext>
            </a:extLst>
          </p:cNvPr>
          <p:cNvCxnSpPr>
            <a:cxnSpLocks/>
          </p:cNvCxnSpPr>
          <p:nvPr/>
        </p:nvCxnSpPr>
        <p:spPr>
          <a:xfrm flipH="1" flipV="1">
            <a:off x="8569234" y="1962376"/>
            <a:ext cx="783772" cy="42211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DA6841CE-E0D1-2ECF-187E-8CC32A39DF09}"/>
              </a:ext>
            </a:extLst>
          </p:cNvPr>
          <p:cNvCxnSpPr>
            <a:cxnSpLocks/>
            <a:stCxn id="32" idx="1"/>
          </p:cNvCxnSpPr>
          <p:nvPr/>
        </p:nvCxnSpPr>
        <p:spPr>
          <a:xfrm flipH="1">
            <a:off x="8632283" y="2538379"/>
            <a:ext cx="634706" cy="16800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21B9F6CE-543C-D0E7-526E-378165366355}"/>
              </a:ext>
            </a:extLst>
          </p:cNvPr>
          <p:cNvCxnSpPr>
            <a:cxnSpLocks/>
          </p:cNvCxnSpPr>
          <p:nvPr/>
        </p:nvCxnSpPr>
        <p:spPr>
          <a:xfrm flipH="1">
            <a:off x="8551817" y="2706380"/>
            <a:ext cx="715172" cy="114125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B342B8F0-3AD2-6F85-104D-C2C23EAA31A8}"/>
              </a:ext>
            </a:extLst>
          </p:cNvPr>
          <p:cNvCxnSpPr>
            <a:cxnSpLocks/>
          </p:cNvCxnSpPr>
          <p:nvPr/>
        </p:nvCxnSpPr>
        <p:spPr>
          <a:xfrm flipH="1">
            <a:off x="8485969" y="2750960"/>
            <a:ext cx="965946" cy="216892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810B0210-CA00-532F-DB83-C33E39766A4B}"/>
              </a:ext>
            </a:extLst>
          </p:cNvPr>
          <p:cNvCxnSpPr>
            <a:cxnSpLocks/>
          </p:cNvCxnSpPr>
          <p:nvPr/>
        </p:nvCxnSpPr>
        <p:spPr>
          <a:xfrm>
            <a:off x="10117585" y="2750960"/>
            <a:ext cx="0" cy="8804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90BD670A-F202-8BDF-96CE-96C6948B8C80}"/>
              </a:ext>
            </a:extLst>
          </p:cNvPr>
          <p:cNvCxnSpPr>
            <a:cxnSpLocks/>
          </p:cNvCxnSpPr>
          <p:nvPr/>
        </p:nvCxnSpPr>
        <p:spPr>
          <a:xfrm flipV="1">
            <a:off x="10753311" y="5708728"/>
            <a:ext cx="0" cy="28492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93FBAC61-8AE7-3F1E-38EA-5D1F356567CD}"/>
              </a:ext>
            </a:extLst>
          </p:cNvPr>
          <p:cNvSpPr txBox="1"/>
          <p:nvPr/>
        </p:nvSpPr>
        <p:spPr>
          <a:xfrm>
            <a:off x="4729221" y="5306511"/>
            <a:ext cx="3691968" cy="338554"/>
          </a:xfrm>
          <a:prstGeom prst="rect">
            <a:avLst/>
          </a:prstGeom>
          <a:noFill/>
          <a:ln>
            <a:solidFill>
              <a:srgbClr val="C00000"/>
            </a:solidFill>
          </a:ln>
        </p:spPr>
        <p:txBody>
          <a:bodyPr wrap="square" rtlCol="0">
            <a:spAutoFit/>
          </a:bodyPr>
          <a:lstStyle/>
          <a:p>
            <a:r>
              <a:rPr lang="fr-FR" sz="1600" dirty="0">
                <a:solidFill>
                  <a:srgbClr val="FF0000"/>
                </a:solidFill>
              </a:rPr>
              <a:t>…..</a:t>
            </a:r>
            <a:endParaRPr lang="fr-FR" sz="1400" dirty="0">
              <a:solidFill>
                <a:srgbClr val="0070C0"/>
              </a:solidFill>
            </a:endParaRPr>
          </a:p>
        </p:txBody>
      </p:sp>
    </p:spTree>
    <p:extLst>
      <p:ext uri="{BB962C8B-B14F-4D97-AF65-F5344CB8AC3E}">
        <p14:creationId xmlns:p14="http://schemas.microsoft.com/office/powerpoint/2010/main" val="94652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9" grpId="0" animBg="1"/>
      <p:bldP spid="24" grpId="0" animBg="1"/>
      <p:bldP spid="25" grpId="0" animBg="1"/>
      <p:bldP spid="30" grpId="0" animBg="1"/>
      <p:bldP spid="31" grpId="0" animBg="1"/>
      <p:bldP spid="32" grpId="0" animBg="1"/>
      <p:bldP spid="33"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FA36A-A5EB-0404-69AF-5BC97D94361A}"/>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07F2EC-EA07-4AE3-1FD7-2960F0326562}"/>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71F8A6E9-6CFA-02F0-DFB6-A9CCC7EF53FF}"/>
              </a:ext>
            </a:extLst>
          </p:cNvPr>
          <p:cNvSpPr>
            <a:spLocks noGrp="1"/>
          </p:cNvSpPr>
          <p:nvPr>
            <p:ph type="sldNum" sz="quarter" idx="12"/>
          </p:nvPr>
        </p:nvSpPr>
        <p:spPr/>
        <p:txBody>
          <a:bodyPr/>
          <a:lstStyle/>
          <a:p>
            <a:fld id="{28CF56FF-A9C7-48CE-B5A8-E2EC5C60375F}" type="slidenum">
              <a:rPr lang="en-GB" smtClean="0"/>
              <a:t>30</a:t>
            </a:fld>
            <a:endParaRPr lang="en-GB"/>
          </a:p>
        </p:txBody>
      </p:sp>
      <p:sp>
        <p:nvSpPr>
          <p:cNvPr id="4" name="ZoneTexte 3">
            <a:extLst>
              <a:ext uri="{FF2B5EF4-FFF2-40B4-BE49-F238E27FC236}">
                <a16:creationId xmlns:a16="http://schemas.microsoft.com/office/drawing/2014/main" id="{B2A0FF5F-204A-3383-56EE-227B7943FE57}"/>
              </a:ext>
            </a:extLst>
          </p:cNvPr>
          <p:cNvSpPr txBox="1"/>
          <p:nvPr/>
        </p:nvSpPr>
        <p:spPr>
          <a:xfrm>
            <a:off x="8508353" y="357065"/>
            <a:ext cx="2513538" cy="369332"/>
          </a:xfrm>
          <a:prstGeom prst="rect">
            <a:avLst/>
          </a:prstGeom>
          <a:noFill/>
        </p:spPr>
        <p:txBody>
          <a:bodyPr wrap="square" rtlCol="0">
            <a:spAutoFit/>
          </a:bodyPr>
          <a:lstStyle/>
          <a:p>
            <a:r>
              <a:rPr lang="fr-FR" dirty="0">
                <a:solidFill>
                  <a:srgbClr val="FF0000"/>
                </a:solidFill>
              </a:rPr>
              <a:t>Cycle de Carnot</a:t>
            </a:r>
            <a:endParaRPr lang="en-GB" dirty="0">
              <a:solidFill>
                <a:srgbClr val="FF0000"/>
              </a:solidFill>
            </a:endParaRPr>
          </a:p>
        </p:txBody>
      </p:sp>
      <p:pic>
        <p:nvPicPr>
          <p:cNvPr id="20" name="Image 19">
            <a:extLst>
              <a:ext uri="{FF2B5EF4-FFF2-40B4-BE49-F238E27FC236}">
                <a16:creationId xmlns:a16="http://schemas.microsoft.com/office/drawing/2014/main" id="{0ED68B34-29A3-1321-F586-A483B9486538}"/>
              </a:ext>
            </a:extLst>
          </p:cNvPr>
          <p:cNvPicPr>
            <a:picLocks noChangeAspect="1"/>
          </p:cNvPicPr>
          <p:nvPr/>
        </p:nvPicPr>
        <p:blipFill>
          <a:blip r:embed="rId2"/>
          <a:stretch>
            <a:fillRect/>
          </a:stretch>
        </p:blipFill>
        <p:spPr>
          <a:xfrm>
            <a:off x="4972478" y="977158"/>
            <a:ext cx="1904986" cy="1212264"/>
          </a:xfrm>
          <a:prstGeom prst="rect">
            <a:avLst/>
          </a:prstGeom>
        </p:spPr>
      </p:pic>
      <p:sp>
        <p:nvSpPr>
          <p:cNvPr id="21" name="ZoneTexte 20">
            <a:extLst>
              <a:ext uri="{FF2B5EF4-FFF2-40B4-BE49-F238E27FC236}">
                <a16:creationId xmlns:a16="http://schemas.microsoft.com/office/drawing/2014/main" id="{F428FF87-01F2-82AE-C5E4-572F692EE89F}"/>
              </a:ext>
            </a:extLst>
          </p:cNvPr>
          <p:cNvSpPr txBox="1"/>
          <p:nvPr/>
        </p:nvSpPr>
        <p:spPr>
          <a:xfrm>
            <a:off x="2129672" y="1022561"/>
            <a:ext cx="2842806" cy="1046440"/>
          </a:xfrm>
          <a:prstGeom prst="rect">
            <a:avLst/>
          </a:prstGeom>
          <a:noFill/>
        </p:spPr>
        <p:txBody>
          <a:bodyPr wrap="square" rtlCol="0">
            <a:spAutoFit/>
          </a:bodyPr>
          <a:lstStyle/>
          <a:p>
            <a:r>
              <a:rPr lang="fr-FR" sz="1400" dirty="0">
                <a:solidFill>
                  <a:srgbClr val="FF0000"/>
                </a:solidFill>
              </a:rPr>
              <a:t>Phase 1</a:t>
            </a:r>
            <a:r>
              <a:rPr lang="fr-FR" sz="1400" dirty="0">
                <a:solidFill>
                  <a:srgbClr val="002060"/>
                </a:solidFill>
              </a:rPr>
              <a:t>(isotherme) </a:t>
            </a:r>
          </a:p>
          <a:p>
            <a:r>
              <a:rPr lang="fr-FR" sz="1200" dirty="0"/>
              <a:t>Transfert de chaleur de la source chaude </a:t>
            </a:r>
          </a:p>
          <a:p>
            <a:r>
              <a:rPr lang="fr-FR" sz="1200" dirty="0">
                <a:sym typeface="Wingdings" panose="05000000000000000000" pitchFamily="2" charset="2"/>
              </a:rPr>
              <a:t> expansion du gaz  « travail » du piston</a:t>
            </a:r>
            <a:endParaRPr lang="fr-FR" sz="1200" dirty="0"/>
          </a:p>
        </p:txBody>
      </p:sp>
      <p:pic>
        <p:nvPicPr>
          <p:cNvPr id="22" name="Image 21">
            <a:extLst>
              <a:ext uri="{FF2B5EF4-FFF2-40B4-BE49-F238E27FC236}">
                <a16:creationId xmlns:a16="http://schemas.microsoft.com/office/drawing/2014/main" id="{4D71D657-E0DE-BC21-9562-5A6199414CB9}"/>
              </a:ext>
            </a:extLst>
          </p:cNvPr>
          <p:cNvPicPr>
            <a:picLocks noChangeAspect="1"/>
          </p:cNvPicPr>
          <p:nvPr/>
        </p:nvPicPr>
        <p:blipFill>
          <a:blip r:embed="rId3"/>
          <a:stretch>
            <a:fillRect/>
          </a:stretch>
        </p:blipFill>
        <p:spPr>
          <a:xfrm>
            <a:off x="8821132" y="2776847"/>
            <a:ext cx="2006623" cy="1304305"/>
          </a:xfrm>
          <a:prstGeom prst="rect">
            <a:avLst/>
          </a:prstGeom>
        </p:spPr>
      </p:pic>
      <p:sp>
        <p:nvSpPr>
          <p:cNvPr id="23" name="ZoneTexte 22">
            <a:extLst>
              <a:ext uri="{FF2B5EF4-FFF2-40B4-BE49-F238E27FC236}">
                <a16:creationId xmlns:a16="http://schemas.microsoft.com/office/drawing/2014/main" id="{7E6435C5-C568-C145-C008-B1BF69E93155}"/>
              </a:ext>
            </a:extLst>
          </p:cNvPr>
          <p:cNvSpPr txBox="1"/>
          <p:nvPr/>
        </p:nvSpPr>
        <p:spPr>
          <a:xfrm>
            <a:off x="6482861" y="2943268"/>
            <a:ext cx="2338271" cy="861774"/>
          </a:xfrm>
          <a:prstGeom prst="rect">
            <a:avLst/>
          </a:prstGeom>
          <a:noFill/>
        </p:spPr>
        <p:txBody>
          <a:bodyPr wrap="square" rtlCol="0">
            <a:spAutoFit/>
          </a:bodyPr>
          <a:lstStyle/>
          <a:p>
            <a:r>
              <a:rPr lang="fr-FR" sz="1400" dirty="0">
                <a:solidFill>
                  <a:srgbClr val="FF0000"/>
                </a:solidFill>
              </a:rPr>
              <a:t>Phase 2 </a:t>
            </a:r>
            <a:r>
              <a:rPr lang="fr-FR" sz="1400" dirty="0">
                <a:solidFill>
                  <a:srgbClr val="002060"/>
                </a:solidFill>
              </a:rPr>
              <a:t>(adiabatique) </a:t>
            </a:r>
          </a:p>
          <a:p>
            <a:r>
              <a:rPr lang="fr-FR" sz="1200" dirty="0">
                <a:sym typeface="Wingdings" panose="05000000000000000000" pitchFamily="2" charset="2"/>
              </a:rPr>
              <a:t>Expansion du gaz  refroidissement  « travail » du piston</a:t>
            </a:r>
            <a:endParaRPr lang="fr-FR" sz="1200" dirty="0"/>
          </a:p>
        </p:txBody>
      </p:sp>
      <p:pic>
        <p:nvPicPr>
          <p:cNvPr id="24" name="Image 23">
            <a:extLst>
              <a:ext uri="{FF2B5EF4-FFF2-40B4-BE49-F238E27FC236}">
                <a16:creationId xmlns:a16="http://schemas.microsoft.com/office/drawing/2014/main" id="{A957FCF7-ED09-0E8B-D094-1AF2F7283360}"/>
              </a:ext>
            </a:extLst>
          </p:cNvPr>
          <p:cNvPicPr>
            <a:picLocks noChangeAspect="1"/>
          </p:cNvPicPr>
          <p:nvPr/>
        </p:nvPicPr>
        <p:blipFill>
          <a:blip r:embed="rId4"/>
          <a:stretch>
            <a:fillRect/>
          </a:stretch>
        </p:blipFill>
        <p:spPr>
          <a:xfrm>
            <a:off x="4911923" y="4044619"/>
            <a:ext cx="1998778" cy="1303749"/>
          </a:xfrm>
          <a:prstGeom prst="rect">
            <a:avLst/>
          </a:prstGeom>
        </p:spPr>
      </p:pic>
      <p:sp>
        <p:nvSpPr>
          <p:cNvPr id="25" name="ZoneTexte 24">
            <a:extLst>
              <a:ext uri="{FF2B5EF4-FFF2-40B4-BE49-F238E27FC236}">
                <a16:creationId xmlns:a16="http://schemas.microsoft.com/office/drawing/2014/main" id="{7F25744B-9BF7-A036-F251-091B5F105E1C}"/>
              </a:ext>
            </a:extLst>
          </p:cNvPr>
          <p:cNvSpPr txBox="1"/>
          <p:nvPr/>
        </p:nvSpPr>
        <p:spPr>
          <a:xfrm>
            <a:off x="4472277" y="5428606"/>
            <a:ext cx="4214949" cy="677108"/>
          </a:xfrm>
          <a:prstGeom prst="rect">
            <a:avLst/>
          </a:prstGeom>
          <a:noFill/>
        </p:spPr>
        <p:txBody>
          <a:bodyPr wrap="square" rtlCol="0">
            <a:spAutoFit/>
          </a:bodyPr>
          <a:lstStyle/>
          <a:p>
            <a:r>
              <a:rPr lang="fr-FR" sz="1400" dirty="0">
                <a:solidFill>
                  <a:srgbClr val="FF0000"/>
                </a:solidFill>
              </a:rPr>
              <a:t>Phase 3 </a:t>
            </a:r>
            <a:r>
              <a:rPr lang="fr-FR" sz="1400" dirty="0">
                <a:solidFill>
                  <a:srgbClr val="002060"/>
                </a:solidFill>
              </a:rPr>
              <a:t>(isotherme) </a:t>
            </a:r>
          </a:p>
          <a:p>
            <a:r>
              <a:rPr lang="fr-FR" sz="1200" dirty="0">
                <a:sym typeface="Wingdings" panose="05000000000000000000" pitchFamily="2" charset="2"/>
              </a:rPr>
              <a:t>« travail » du piston  compression du gaz </a:t>
            </a:r>
            <a:r>
              <a:rPr lang="fr-FR" sz="1200" dirty="0"/>
              <a:t>Transfert vers la source froide</a:t>
            </a:r>
            <a:endParaRPr lang="fr-FR" sz="1200" u="sng" dirty="0"/>
          </a:p>
        </p:txBody>
      </p:sp>
      <p:sp>
        <p:nvSpPr>
          <p:cNvPr id="27" name="ZoneTexte 26">
            <a:extLst>
              <a:ext uri="{FF2B5EF4-FFF2-40B4-BE49-F238E27FC236}">
                <a16:creationId xmlns:a16="http://schemas.microsoft.com/office/drawing/2014/main" id="{CAA9ED17-8DCC-2705-A084-90AFC70ED996}"/>
              </a:ext>
            </a:extLst>
          </p:cNvPr>
          <p:cNvSpPr txBox="1"/>
          <p:nvPr/>
        </p:nvSpPr>
        <p:spPr>
          <a:xfrm>
            <a:off x="4077748" y="2963578"/>
            <a:ext cx="2227258" cy="677108"/>
          </a:xfrm>
          <a:prstGeom prst="rect">
            <a:avLst/>
          </a:prstGeom>
          <a:noFill/>
        </p:spPr>
        <p:txBody>
          <a:bodyPr wrap="square" rtlCol="0">
            <a:spAutoFit/>
          </a:bodyPr>
          <a:lstStyle/>
          <a:p>
            <a:r>
              <a:rPr lang="fr-FR" sz="1400" dirty="0">
                <a:solidFill>
                  <a:srgbClr val="FF0000"/>
                </a:solidFill>
              </a:rPr>
              <a:t>Phase 4 </a:t>
            </a:r>
            <a:r>
              <a:rPr lang="fr-FR" sz="1400" dirty="0">
                <a:solidFill>
                  <a:srgbClr val="002060"/>
                </a:solidFill>
              </a:rPr>
              <a:t>(adiabatique) </a:t>
            </a:r>
          </a:p>
          <a:p>
            <a:r>
              <a:rPr lang="fr-FR" sz="1200" dirty="0">
                <a:sym typeface="Wingdings" panose="05000000000000000000" pitchFamily="2" charset="2"/>
              </a:rPr>
              <a:t>compression du gaz  « travail » du piston</a:t>
            </a:r>
            <a:endParaRPr lang="fr-FR" sz="1200" dirty="0"/>
          </a:p>
        </p:txBody>
      </p:sp>
      <p:pic>
        <p:nvPicPr>
          <p:cNvPr id="58" name="Image 57">
            <a:extLst>
              <a:ext uri="{FF2B5EF4-FFF2-40B4-BE49-F238E27FC236}">
                <a16:creationId xmlns:a16="http://schemas.microsoft.com/office/drawing/2014/main" id="{C89A6AC1-744F-4A29-7049-A6D61C52F6F9}"/>
              </a:ext>
            </a:extLst>
          </p:cNvPr>
          <p:cNvPicPr>
            <a:picLocks noChangeAspect="1"/>
          </p:cNvPicPr>
          <p:nvPr/>
        </p:nvPicPr>
        <p:blipFill>
          <a:blip r:embed="rId5"/>
          <a:stretch>
            <a:fillRect/>
          </a:stretch>
        </p:blipFill>
        <p:spPr>
          <a:xfrm>
            <a:off x="1962970" y="2519456"/>
            <a:ext cx="2329153" cy="1508657"/>
          </a:xfrm>
          <a:prstGeom prst="rect">
            <a:avLst/>
          </a:prstGeom>
        </p:spPr>
      </p:pic>
      <p:sp>
        <p:nvSpPr>
          <p:cNvPr id="59" name="Flèche : courbe vers la droite 58">
            <a:extLst>
              <a:ext uri="{FF2B5EF4-FFF2-40B4-BE49-F238E27FC236}">
                <a16:creationId xmlns:a16="http://schemas.microsoft.com/office/drawing/2014/main" id="{6922273E-39D9-C4EE-DC42-9E8BD19026AC}"/>
              </a:ext>
            </a:extLst>
          </p:cNvPr>
          <p:cNvSpPr/>
          <p:nvPr/>
        </p:nvSpPr>
        <p:spPr>
          <a:xfrm rot="14575401" flipH="1">
            <a:off x="4103536" y="1477272"/>
            <a:ext cx="296044" cy="134782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0" name="Flèche : courbe vers la droite 59">
            <a:extLst>
              <a:ext uri="{FF2B5EF4-FFF2-40B4-BE49-F238E27FC236}">
                <a16:creationId xmlns:a16="http://schemas.microsoft.com/office/drawing/2014/main" id="{CB528BC4-C6C1-6FDC-55EE-7BABB6696B79}"/>
              </a:ext>
            </a:extLst>
          </p:cNvPr>
          <p:cNvSpPr/>
          <p:nvPr/>
        </p:nvSpPr>
        <p:spPr>
          <a:xfrm rot="7082310" flipH="1">
            <a:off x="3922224" y="3934154"/>
            <a:ext cx="311049" cy="156063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1" name="Flèche : courbe vers la droite 60">
            <a:extLst>
              <a:ext uri="{FF2B5EF4-FFF2-40B4-BE49-F238E27FC236}">
                <a16:creationId xmlns:a16="http://schemas.microsoft.com/office/drawing/2014/main" id="{16596875-3AA4-9ADE-BF52-C73096757671}"/>
              </a:ext>
            </a:extLst>
          </p:cNvPr>
          <p:cNvSpPr/>
          <p:nvPr/>
        </p:nvSpPr>
        <p:spPr>
          <a:xfrm rot="4290140" flipH="1">
            <a:off x="7813618" y="3917808"/>
            <a:ext cx="287844" cy="167660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Flèche : courbe vers la droite 61">
            <a:extLst>
              <a:ext uri="{FF2B5EF4-FFF2-40B4-BE49-F238E27FC236}">
                <a16:creationId xmlns:a16="http://schemas.microsoft.com/office/drawing/2014/main" id="{3981FA41-A0DA-985E-4664-D9884DD35BAD}"/>
              </a:ext>
            </a:extLst>
          </p:cNvPr>
          <p:cNvSpPr/>
          <p:nvPr/>
        </p:nvSpPr>
        <p:spPr>
          <a:xfrm rot="17394925" flipH="1">
            <a:off x="7788878" y="1187908"/>
            <a:ext cx="328510" cy="194157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3" name="Image 62">
            <a:extLst>
              <a:ext uri="{FF2B5EF4-FFF2-40B4-BE49-F238E27FC236}">
                <a16:creationId xmlns:a16="http://schemas.microsoft.com/office/drawing/2014/main" id="{9F6FF6B1-A081-0733-EC1E-643372B234C2}"/>
              </a:ext>
            </a:extLst>
          </p:cNvPr>
          <p:cNvPicPr>
            <a:picLocks noChangeAspect="1"/>
          </p:cNvPicPr>
          <p:nvPr/>
        </p:nvPicPr>
        <p:blipFill>
          <a:blip r:embed="rId6"/>
          <a:stretch>
            <a:fillRect/>
          </a:stretch>
        </p:blipFill>
        <p:spPr>
          <a:xfrm>
            <a:off x="9329134" y="1147759"/>
            <a:ext cx="782272" cy="1294343"/>
          </a:xfrm>
          <a:prstGeom prst="rect">
            <a:avLst/>
          </a:prstGeom>
        </p:spPr>
      </p:pic>
    </p:spTree>
    <p:extLst>
      <p:ext uri="{BB962C8B-B14F-4D97-AF65-F5344CB8AC3E}">
        <p14:creationId xmlns:p14="http://schemas.microsoft.com/office/powerpoint/2010/main" val="375086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P spid="59" grpId="0" animBg="1"/>
      <p:bldP spid="60" grpId="0" animBg="1"/>
      <p:bldP spid="61" grpId="0" animBg="1"/>
      <p:bldP spid="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FB35B4D-0DF0-FC81-B5F0-23EA7D507D64}"/>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464DEC63-2E54-CBB6-A414-1D4E592440F7}"/>
              </a:ext>
            </a:extLst>
          </p:cNvPr>
          <p:cNvSpPr>
            <a:spLocks noGrp="1"/>
          </p:cNvSpPr>
          <p:nvPr>
            <p:ph type="sldNum" sz="quarter" idx="12"/>
          </p:nvPr>
        </p:nvSpPr>
        <p:spPr/>
        <p:txBody>
          <a:bodyPr/>
          <a:lstStyle/>
          <a:p>
            <a:fld id="{28CF56FF-A9C7-48CE-B5A8-E2EC5C60375F}" type="slidenum">
              <a:rPr lang="en-GB" smtClean="0"/>
              <a:t>31</a:t>
            </a:fld>
            <a:endParaRPr lang="en-GB"/>
          </a:p>
        </p:txBody>
      </p:sp>
      <p:pic>
        <p:nvPicPr>
          <p:cNvPr id="4" name="Image 3">
            <a:extLst>
              <a:ext uri="{FF2B5EF4-FFF2-40B4-BE49-F238E27FC236}">
                <a16:creationId xmlns:a16="http://schemas.microsoft.com/office/drawing/2014/main" id="{40484DEC-7CE8-F3F1-800D-2486D3D8DEC8}"/>
              </a:ext>
            </a:extLst>
          </p:cNvPr>
          <p:cNvPicPr>
            <a:picLocks noChangeAspect="1"/>
          </p:cNvPicPr>
          <p:nvPr/>
        </p:nvPicPr>
        <p:blipFill>
          <a:blip r:embed="rId2"/>
          <a:stretch>
            <a:fillRect/>
          </a:stretch>
        </p:blipFill>
        <p:spPr>
          <a:xfrm>
            <a:off x="4972478" y="977158"/>
            <a:ext cx="1904986" cy="1212264"/>
          </a:xfrm>
          <a:prstGeom prst="rect">
            <a:avLst/>
          </a:prstGeom>
        </p:spPr>
      </p:pic>
      <p:pic>
        <p:nvPicPr>
          <p:cNvPr id="6" name="Image 5">
            <a:extLst>
              <a:ext uri="{FF2B5EF4-FFF2-40B4-BE49-F238E27FC236}">
                <a16:creationId xmlns:a16="http://schemas.microsoft.com/office/drawing/2014/main" id="{A0379CEF-9619-D97D-704E-867581C6A7AE}"/>
              </a:ext>
            </a:extLst>
          </p:cNvPr>
          <p:cNvPicPr>
            <a:picLocks noChangeAspect="1"/>
          </p:cNvPicPr>
          <p:nvPr/>
        </p:nvPicPr>
        <p:blipFill>
          <a:blip r:embed="rId3"/>
          <a:stretch>
            <a:fillRect/>
          </a:stretch>
        </p:blipFill>
        <p:spPr>
          <a:xfrm>
            <a:off x="8481498" y="2724258"/>
            <a:ext cx="2006623" cy="1304305"/>
          </a:xfrm>
          <a:prstGeom prst="rect">
            <a:avLst/>
          </a:prstGeom>
        </p:spPr>
      </p:pic>
      <p:pic>
        <p:nvPicPr>
          <p:cNvPr id="8" name="Image 7">
            <a:extLst>
              <a:ext uri="{FF2B5EF4-FFF2-40B4-BE49-F238E27FC236}">
                <a16:creationId xmlns:a16="http://schemas.microsoft.com/office/drawing/2014/main" id="{C363CCEA-9911-A46E-3FB0-B68A248DC8DB}"/>
              </a:ext>
            </a:extLst>
          </p:cNvPr>
          <p:cNvPicPr>
            <a:picLocks noChangeAspect="1"/>
          </p:cNvPicPr>
          <p:nvPr/>
        </p:nvPicPr>
        <p:blipFill>
          <a:blip r:embed="rId4"/>
          <a:stretch>
            <a:fillRect/>
          </a:stretch>
        </p:blipFill>
        <p:spPr>
          <a:xfrm>
            <a:off x="4985672" y="4644560"/>
            <a:ext cx="1998778" cy="1303749"/>
          </a:xfrm>
          <a:prstGeom prst="rect">
            <a:avLst/>
          </a:prstGeom>
        </p:spPr>
      </p:pic>
      <p:pic>
        <p:nvPicPr>
          <p:cNvPr id="11" name="Image 10">
            <a:extLst>
              <a:ext uri="{FF2B5EF4-FFF2-40B4-BE49-F238E27FC236}">
                <a16:creationId xmlns:a16="http://schemas.microsoft.com/office/drawing/2014/main" id="{F3FF2D35-780E-63C6-F33B-8099641F3529}"/>
              </a:ext>
            </a:extLst>
          </p:cNvPr>
          <p:cNvPicPr>
            <a:picLocks noChangeAspect="1"/>
          </p:cNvPicPr>
          <p:nvPr/>
        </p:nvPicPr>
        <p:blipFill>
          <a:blip r:embed="rId5"/>
          <a:stretch>
            <a:fillRect/>
          </a:stretch>
        </p:blipFill>
        <p:spPr>
          <a:xfrm>
            <a:off x="1962970" y="2519456"/>
            <a:ext cx="2329153" cy="1508657"/>
          </a:xfrm>
          <a:prstGeom prst="rect">
            <a:avLst/>
          </a:prstGeom>
        </p:spPr>
      </p:pic>
      <p:sp>
        <p:nvSpPr>
          <p:cNvPr id="12" name="Flèche : courbe vers la droite 11">
            <a:extLst>
              <a:ext uri="{FF2B5EF4-FFF2-40B4-BE49-F238E27FC236}">
                <a16:creationId xmlns:a16="http://schemas.microsoft.com/office/drawing/2014/main" id="{D00B9DB4-65CA-068C-F156-6FAA23252BA2}"/>
              </a:ext>
            </a:extLst>
          </p:cNvPr>
          <p:cNvSpPr/>
          <p:nvPr/>
        </p:nvSpPr>
        <p:spPr>
          <a:xfrm rot="14575401" flipH="1">
            <a:off x="4103536" y="1477272"/>
            <a:ext cx="296044" cy="134782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Flèche : courbe vers la droite 12">
            <a:extLst>
              <a:ext uri="{FF2B5EF4-FFF2-40B4-BE49-F238E27FC236}">
                <a16:creationId xmlns:a16="http://schemas.microsoft.com/office/drawing/2014/main" id="{67FA9E1B-EA0A-F3D3-7B5C-A848ECD5FD39}"/>
              </a:ext>
            </a:extLst>
          </p:cNvPr>
          <p:cNvSpPr/>
          <p:nvPr/>
        </p:nvSpPr>
        <p:spPr>
          <a:xfrm rot="7082310" flipH="1">
            <a:off x="3922224" y="3934154"/>
            <a:ext cx="311049" cy="156063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Flèche : courbe vers la droite 13">
            <a:extLst>
              <a:ext uri="{FF2B5EF4-FFF2-40B4-BE49-F238E27FC236}">
                <a16:creationId xmlns:a16="http://schemas.microsoft.com/office/drawing/2014/main" id="{85AD0FFD-11D0-18CC-5806-1CBDC74CDB4C}"/>
              </a:ext>
            </a:extLst>
          </p:cNvPr>
          <p:cNvSpPr/>
          <p:nvPr/>
        </p:nvSpPr>
        <p:spPr>
          <a:xfrm rot="3613363" flipH="1">
            <a:off x="7813618" y="3917808"/>
            <a:ext cx="287844" cy="167660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 courbe vers la droite 14">
            <a:extLst>
              <a:ext uri="{FF2B5EF4-FFF2-40B4-BE49-F238E27FC236}">
                <a16:creationId xmlns:a16="http://schemas.microsoft.com/office/drawing/2014/main" id="{B55C0DD3-9DFA-D56C-4B12-7D33165A751D}"/>
              </a:ext>
            </a:extLst>
          </p:cNvPr>
          <p:cNvSpPr/>
          <p:nvPr/>
        </p:nvSpPr>
        <p:spPr>
          <a:xfrm rot="17394925" flipH="1">
            <a:off x="7788878" y="1187908"/>
            <a:ext cx="328510" cy="194157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7" name="Image 16">
            <a:extLst>
              <a:ext uri="{FF2B5EF4-FFF2-40B4-BE49-F238E27FC236}">
                <a16:creationId xmlns:a16="http://schemas.microsoft.com/office/drawing/2014/main" id="{D4A1AB94-6388-655C-C620-EC3880E93565}"/>
              </a:ext>
            </a:extLst>
          </p:cNvPr>
          <p:cNvPicPr>
            <a:picLocks noChangeAspect="1"/>
          </p:cNvPicPr>
          <p:nvPr/>
        </p:nvPicPr>
        <p:blipFill rotWithShape="1">
          <a:blip r:embed="rId6"/>
          <a:srcRect t="11538" b="8120"/>
          <a:stretch/>
        </p:blipFill>
        <p:spPr>
          <a:xfrm>
            <a:off x="4657219" y="2307770"/>
            <a:ext cx="3213249" cy="2062001"/>
          </a:xfrm>
          <a:prstGeom prst="rect">
            <a:avLst/>
          </a:prstGeom>
          <a:ln>
            <a:solidFill>
              <a:srgbClr val="C00000"/>
            </a:solidFill>
          </a:ln>
        </p:spPr>
      </p:pic>
      <p:cxnSp>
        <p:nvCxnSpPr>
          <p:cNvPr id="19" name="Connecteur droit avec flèche 18">
            <a:extLst>
              <a:ext uri="{FF2B5EF4-FFF2-40B4-BE49-F238E27FC236}">
                <a16:creationId xmlns:a16="http://schemas.microsoft.com/office/drawing/2014/main" id="{00CFC6E9-3034-ACC2-3E14-DA182C226265}"/>
              </a:ext>
            </a:extLst>
          </p:cNvPr>
          <p:cNvCxnSpPr>
            <a:stCxn id="4" idx="2"/>
          </p:cNvCxnSpPr>
          <p:nvPr/>
        </p:nvCxnSpPr>
        <p:spPr>
          <a:xfrm>
            <a:off x="5924971" y="2189422"/>
            <a:ext cx="258115" cy="10066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721B0A4-9A86-A700-984F-E29D41D2BF0A}"/>
              </a:ext>
            </a:extLst>
          </p:cNvPr>
          <p:cNvCxnSpPr>
            <a:cxnSpLocks/>
            <a:stCxn id="6" idx="1"/>
          </p:cNvCxnSpPr>
          <p:nvPr/>
        </p:nvCxnSpPr>
        <p:spPr>
          <a:xfrm flipH="1">
            <a:off x="6653349" y="3376411"/>
            <a:ext cx="1828149" cy="2431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9A34242-FE7E-7B38-1859-B436E36C80C0}"/>
              </a:ext>
            </a:extLst>
          </p:cNvPr>
          <p:cNvCxnSpPr>
            <a:cxnSpLocks/>
            <a:stCxn id="8" idx="0"/>
          </p:cNvCxnSpPr>
          <p:nvPr/>
        </p:nvCxnSpPr>
        <p:spPr>
          <a:xfrm flipV="1">
            <a:off x="5985061" y="3779520"/>
            <a:ext cx="415818" cy="865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173C18EB-211D-8AB6-13EA-F6B27EB54A2A}"/>
              </a:ext>
            </a:extLst>
          </p:cNvPr>
          <p:cNvCxnSpPr>
            <a:cxnSpLocks/>
          </p:cNvCxnSpPr>
          <p:nvPr/>
        </p:nvCxnSpPr>
        <p:spPr>
          <a:xfrm flipV="1">
            <a:off x="4110960" y="3196046"/>
            <a:ext cx="1760519" cy="1061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EB46D070-C68C-92B3-DB02-80F240821BB4}"/>
              </a:ext>
            </a:extLst>
          </p:cNvPr>
          <p:cNvSpPr txBox="1"/>
          <p:nvPr/>
        </p:nvSpPr>
        <p:spPr>
          <a:xfrm>
            <a:off x="8508353" y="357065"/>
            <a:ext cx="2513538" cy="369332"/>
          </a:xfrm>
          <a:prstGeom prst="rect">
            <a:avLst/>
          </a:prstGeom>
          <a:noFill/>
        </p:spPr>
        <p:txBody>
          <a:bodyPr wrap="square" rtlCol="0">
            <a:spAutoFit/>
          </a:bodyPr>
          <a:lstStyle/>
          <a:p>
            <a:r>
              <a:rPr lang="fr-FR" dirty="0">
                <a:solidFill>
                  <a:srgbClr val="FF0000"/>
                </a:solidFill>
              </a:rPr>
              <a:t>Cycle de Carnot</a:t>
            </a:r>
            <a:endParaRPr lang="en-GB" dirty="0">
              <a:solidFill>
                <a:srgbClr val="FF0000"/>
              </a:solidFill>
            </a:endParaRPr>
          </a:p>
        </p:txBody>
      </p:sp>
      <p:grpSp>
        <p:nvGrpSpPr>
          <p:cNvPr id="9" name="Groupe 8">
            <a:extLst>
              <a:ext uri="{FF2B5EF4-FFF2-40B4-BE49-F238E27FC236}">
                <a16:creationId xmlns:a16="http://schemas.microsoft.com/office/drawing/2014/main" id="{3B667677-9941-5301-0F84-59DC6785FCF3}"/>
              </a:ext>
            </a:extLst>
          </p:cNvPr>
          <p:cNvGrpSpPr/>
          <p:nvPr/>
        </p:nvGrpSpPr>
        <p:grpSpPr>
          <a:xfrm>
            <a:off x="5914557" y="1264573"/>
            <a:ext cx="5141086" cy="1340234"/>
            <a:chOff x="5914557" y="1264573"/>
            <a:chExt cx="5141086" cy="1340234"/>
          </a:xfrm>
        </p:grpSpPr>
        <p:sp>
          <p:nvSpPr>
            <p:cNvPr id="5" name="ZoneTexte 4">
              <a:extLst>
                <a:ext uri="{FF2B5EF4-FFF2-40B4-BE49-F238E27FC236}">
                  <a16:creationId xmlns:a16="http://schemas.microsoft.com/office/drawing/2014/main" id="{73E9F172-4667-DF12-D58D-5DF10832C5C3}"/>
                </a:ext>
              </a:extLst>
            </p:cNvPr>
            <p:cNvSpPr txBox="1"/>
            <p:nvPr/>
          </p:nvSpPr>
          <p:spPr>
            <a:xfrm>
              <a:off x="8185851" y="1264573"/>
              <a:ext cx="2869792" cy="584775"/>
            </a:xfrm>
            <a:prstGeom prst="rect">
              <a:avLst/>
            </a:prstGeom>
            <a:noFill/>
            <a:ln>
              <a:solidFill>
                <a:srgbClr val="0070C0"/>
              </a:solidFill>
            </a:ln>
          </p:spPr>
          <p:txBody>
            <a:bodyPr wrap="square" rtlCol="0">
              <a:spAutoFit/>
            </a:bodyPr>
            <a:lstStyle/>
            <a:p>
              <a:r>
                <a:rPr lang="fr-FR" sz="1600" dirty="0">
                  <a:solidFill>
                    <a:srgbClr val="0070C0"/>
                  </a:solidFill>
                </a:rPr>
                <a:t>Travail fourni proportionnel à l’aire du cycle</a:t>
              </a:r>
            </a:p>
          </p:txBody>
        </p:sp>
        <p:sp>
          <p:nvSpPr>
            <p:cNvPr id="7" name="Flèche : droite 6">
              <a:extLst>
                <a:ext uri="{FF2B5EF4-FFF2-40B4-BE49-F238E27FC236}">
                  <a16:creationId xmlns:a16="http://schemas.microsoft.com/office/drawing/2014/main" id="{671C7DB2-7378-8571-56C1-6CCBB6F78B9E}"/>
                </a:ext>
              </a:extLst>
            </p:cNvPr>
            <p:cNvSpPr/>
            <p:nvPr/>
          </p:nvSpPr>
          <p:spPr>
            <a:xfrm rot="8637977" flipV="1">
              <a:off x="5914557" y="2559088"/>
              <a:ext cx="2530617" cy="45719"/>
            </a:xfrm>
            <a:prstGeom prst="rightArrow">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972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C5B60C-2E3A-D43D-EE47-446196982B7A}"/>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43C5D37A-A77B-299F-367B-0623B4B884AB}"/>
              </a:ext>
            </a:extLst>
          </p:cNvPr>
          <p:cNvSpPr>
            <a:spLocks noGrp="1"/>
          </p:cNvSpPr>
          <p:nvPr>
            <p:ph type="sldNum" sz="quarter" idx="12"/>
          </p:nvPr>
        </p:nvSpPr>
        <p:spPr/>
        <p:txBody>
          <a:bodyPr/>
          <a:lstStyle/>
          <a:p>
            <a:fld id="{28CF56FF-A9C7-48CE-B5A8-E2EC5C60375F}" type="slidenum">
              <a:rPr lang="en-GB" smtClean="0"/>
              <a:t>32</a:t>
            </a:fld>
            <a:endParaRPr lang="en-GB"/>
          </a:p>
        </p:txBody>
      </p:sp>
      <p:sp>
        <p:nvSpPr>
          <p:cNvPr id="4" name="ZoneTexte 3">
            <a:extLst>
              <a:ext uri="{FF2B5EF4-FFF2-40B4-BE49-F238E27FC236}">
                <a16:creationId xmlns:a16="http://schemas.microsoft.com/office/drawing/2014/main" id="{40AD19FE-2EAF-7349-9EBE-1DE6F2D028DF}"/>
              </a:ext>
            </a:extLst>
          </p:cNvPr>
          <p:cNvSpPr txBox="1"/>
          <p:nvPr/>
        </p:nvSpPr>
        <p:spPr>
          <a:xfrm>
            <a:off x="7141029" y="357065"/>
            <a:ext cx="3880862" cy="369332"/>
          </a:xfrm>
          <a:prstGeom prst="rect">
            <a:avLst/>
          </a:prstGeom>
          <a:noFill/>
        </p:spPr>
        <p:txBody>
          <a:bodyPr wrap="square" rtlCol="0">
            <a:spAutoFit/>
          </a:bodyPr>
          <a:lstStyle/>
          <a:p>
            <a:r>
              <a:rPr lang="fr-FR" dirty="0">
                <a:solidFill>
                  <a:srgbClr val="FF0000"/>
                </a:solidFill>
              </a:rPr>
              <a:t>Rendement moteurs thermiques</a:t>
            </a:r>
            <a:endParaRPr lang="en-GB" dirty="0">
              <a:solidFill>
                <a:srgbClr val="FF000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F613DC07-D461-8692-C842-B63A22DE074B}"/>
                  </a:ext>
                </a:extLst>
              </p:cNvPr>
              <p:cNvSpPr txBox="1"/>
              <p:nvPr/>
            </p:nvSpPr>
            <p:spPr>
              <a:xfrm>
                <a:off x="2508069" y="1367246"/>
                <a:ext cx="8595360" cy="1760803"/>
              </a:xfrm>
              <a:prstGeom prst="rect">
                <a:avLst/>
              </a:prstGeom>
              <a:noFill/>
            </p:spPr>
            <p:txBody>
              <a:bodyPr wrap="square" rtlCol="0">
                <a:spAutoFit/>
              </a:bodyPr>
              <a:lstStyle/>
              <a:p>
                <a:r>
                  <a:rPr lang="fr-FR" dirty="0">
                    <a:solidFill>
                      <a:srgbClr val="0070C0"/>
                    </a:solidFill>
                  </a:rPr>
                  <a:t>Conservation de l’énergie :</a:t>
                </a:r>
              </a:p>
              <a:p>
                <a:pPr marL="285750" indent="-285750">
                  <a:buFont typeface="Arial" panose="020B0604020202020204" pitchFamily="34" charset="0"/>
                  <a:buChar char="•"/>
                </a:pPr>
                <a:r>
                  <a:rPr lang="fr-FR" sz="1400" dirty="0"/>
                  <a:t>Le travail fourni W = Q</a:t>
                </a:r>
                <a:r>
                  <a:rPr lang="fr-FR" sz="1400" baseline="-25000" dirty="0"/>
                  <a:t>c</a:t>
                </a:r>
                <a:r>
                  <a:rPr lang="fr-FR" sz="1400" dirty="0"/>
                  <a:t>- Q</a:t>
                </a:r>
                <a:r>
                  <a:rPr lang="fr-FR" sz="1400" baseline="-25000" dirty="0"/>
                  <a:t>F</a:t>
                </a:r>
              </a:p>
              <a:p>
                <a:pPr marL="285750" indent="-285750">
                  <a:buFont typeface="Arial" panose="020B0604020202020204" pitchFamily="34" charset="0"/>
                  <a:buChar char="•"/>
                </a:pPr>
                <a:r>
                  <a:rPr lang="fr-FR" sz="1400" dirty="0"/>
                  <a:t>Avec un rendement maximum </a:t>
                </a:r>
                <a14:m>
                  <m:oMath xmlns:m="http://schemas.openxmlformats.org/officeDocument/2006/math">
                    <m:r>
                      <a:rPr lang="fr-FR" sz="1400" i="1" smtClean="0">
                        <a:latin typeface="Cambria Math" panose="02040503050406030204" pitchFamily="18" charset="0"/>
                        <a:ea typeface="Cambria Math" panose="02040503050406030204" pitchFamily="18" charset="0"/>
                      </a:rPr>
                      <m:t>𝜂</m:t>
                    </m:r>
                    <m:r>
                      <a:rPr lang="fr-FR" sz="1400" b="0" i="1" smtClean="0">
                        <a:latin typeface="Cambria Math" panose="02040503050406030204" pitchFamily="18" charset="0"/>
                        <a:ea typeface="Cambria Math" panose="02040503050406030204" pitchFamily="18" charset="0"/>
                      </a:rPr>
                      <m:t>= </m:t>
                    </m:r>
                    <m:f>
                      <m:fPr>
                        <m:ctrlPr>
                          <a:rPr lang="fr-FR" sz="1400" b="0" i="1" smtClean="0">
                            <a:latin typeface="Cambria Math" panose="02040503050406030204" pitchFamily="18" charset="0"/>
                            <a:ea typeface="Cambria Math" panose="02040503050406030204" pitchFamily="18" charset="0"/>
                          </a:rPr>
                        </m:ctrlPr>
                      </m:fPr>
                      <m:num>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𝑄</m:t>
                            </m:r>
                          </m:e>
                          <m:sub>
                            <m:r>
                              <a:rPr lang="fr-FR" sz="1400" b="0" i="1" smtClean="0">
                                <a:latin typeface="Cambria Math" panose="02040503050406030204" pitchFamily="18" charset="0"/>
                                <a:ea typeface="Cambria Math" panose="02040503050406030204" pitchFamily="18" charset="0"/>
                              </a:rPr>
                              <m:t>𝐶</m:t>
                            </m:r>
                          </m:sub>
                        </m:sSub>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𝑄</m:t>
                            </m:r>
                          </m:e>
                          <m:sub>
                            <m:r>
                              <a:rPr lang="fr-FR" sz="1400" b="0" i="1" smtClean="0">
                                <a:latin typeface="Cambria Math" panose="02040503050406030204" pitchFamily="18" charset="0"/>
                                <a:ea typeface="Cambria Math" panose="02040503050406030204" pitchFamily="18" charset="0"/>
                              </a:rPr>
                              <m:t>𝑓</m:t>
                            </m:r>
                          </m:sub>
                        </m:sSub>
                      </m:num>
                      <m:den>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𝑄</m:t>
                            </m:r>
                          </m:e>
                          <m:sub>
                            <m:r>
                              <a:rPr lang="fr-FR" sz="1400" b="0" i="1" smtClean="0">
                                <a:latin typeface="Cambria Math" panose="02040503050406030204" pitchFamily="18" charset="0"/>
                                <a:ea typeface="Cambria Math" panose="02040503050406030204" pitchFamily="18" charset="0"/>
                              </a:rPr>
                              <m:t>𝑐</m:t>
                            </m:r>
                          </m:sub>
                        </m:sSub>
                      </m:den>
                    </m:f>
                    <m:r>
                      <a:rPr lang="fr-FR" sz="1400" b="0" i="1" smtClean="0">
                        <a:latin typeface="Cambria Math" panose="02040503050406030204" pitchFamily="18" charset="0"/>
                        <a:ea typeface="Cambria Math" panose="02040503050406030204" pitchFamily="18" charset="0"/>
                      </a:rPr>
                      <m:t>=1−</m:t>
                    </m:r>
                    <m:f>
                      <m:fPr>
                        <m:ctrlPr>
                          <a:rPr lang="fr-FR" sz="1400" b="0" i="1" smtClean="0">
                            <a:latin typeface="Cambria Math" panose="02040503050406030204" pitchFamily="18" charset="0"/>
                            <a:ea typeface="Cambria Math" panose="02040503050406030204" pitchFamily="18" charset="0"/>
                          </a:rPr>
                        </m:ctrlPr>
                      </m:fPr>
                      <m:num>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𝑇</m:t>
                            </m:r>
                          </m:e>
                          <m:sub>
                            <m:r>
                              <a:rPr lang="fr-FR" sz="1400" b="0" i="1" smtClean="0">
                                <a:latin typeface="Cambria Math" panose="02040503050406030204" pitchFamily="18" charset="0"/>
                                <a:ea typeface="Cambria Math" panose="02040503050406030204" pitchFamily="18" charset="0"/>
                              </a:rPr>
                              <m:t>𝑓</m:t>
                            </m:r>
                          </m:sub>
                        </m:sSub>
                      </m:num>
                      <m:den>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𝑇</m:t>
                            </m:r>
                          </m:e>
                          <m:sub>
                            <m:r>
                              <a:rPr lang="fr-FR" sz="1400" b="0" i="1" smtClean="0">
                                <a:latin typeface="Cambria Math" panose="02040503050406030204" pitchFamily="18" charset="0"/>
                                <a:ea typeface="Cambria Math" panose="02040503050406030204" pitchFamily="18" charset="0"/>
                              </a:rPr>
                              <m:t>𝐶</m:t>
                            </m:r>
                          </m:sub>
                        </m:sSub>
                      </m:den>
                    </m:f>
                    <m:r>
                      <a:rPr lang="fr-FR" sz="1400" b="0" i="1" smtClean="0">
                        <a:latin typeface="Cambria Math" panose="02040503050406030204" pitchFamily="18" charset="0"/>
                        <a:ea typeface="Cambria Math" panose="02040503050406030204" pitchFamily="18" charset="0"/>
                      </a:rPr>
                      <m:t> </m:t>
                    </m:r>
                  </m:oMath>
                </a14:m>
                <a:r>
                  <a:rPr lang="fr-FR" sz="1400" dirty="0"/>
                  <a:t>; </a:t>
                </a:r>
                <a:r>
                  <a:rPr lang="fr-FR" sz="1400" i="1" dirty="0"/>
                  <a:t>T</a:t>
                </a:r>
                <a:r>
                  <a:rPr lang="fr-FR" sz="1400" dirty="0"/>
                  <a:t> température en K(</a:t>
                </a:r>
                <a:r>
                  <a:rPr lang="fr-FR" sz="1400" dirty="0" err="1"/>
                  <a:t>elvins</a:t>
                </a:r>
                <a:r>
                  <a:rPr lang="fr-FR" sz="1400" dirty="0"/>
                  <a:t>)</a:t>
                </a:r>
              </a:p>
              <a:p>
                <a:pPr marL="285750" indent="-285750">
                  <a:buFont typeface="Arial" panose="020B0604020202020204" pitchFamily="34" charset="0"/>
                  <a:buChar char="•"/>
                </a:pPr>
                <a:r>
                  <a:rPr lang="fr-FR" sz="1400" dirty="0"/>
                  <a:t>Rendement maximum, car mouvement extrêmement lent, proche de l’équilibre et sans frottement </a:t>
                </a:r>
                <a:r>
                  <a:rPr lang="fr-FR" sz="1200" dirty="0"/>
                  <a:t>(entropie constante, voir plus loin)</a:t>
                </a:r>
              </a:p>
              <a:p>
                <a:pPr marL="285750" indent="-285750">
                  <a:buFont typeface="Arial" panose="020B0604020202020204" pitchFamily="34" charset="0"/>
                  <a:buChar char="•"/>
                </a:pPr>
                <a:r>
                  <a:rPr lang="fr-FR" sz="1400" dirty="0"/>
                  <a:t>En fait :				</a:t>
                </a:r>
                <a:r>
                  <a:rPr lang="fr-FR" sz="1600" dirty="0"/>
                  <a:t> </a:t>
                </a:r>
                <a14:m>
                  <m:oMath xmlns:m="http://schemas.openxmlformats.org/officeDocument/2006/math">
                    <m:r>
                      <a:rPr lang="fr-FR" sz="1600" i="1" smtClean="0">
                        <a:solidFill>
                          <a:srgbClr val="FF0000"/>
                        </a:solidFill>
                        <a:latin typeface="Cambria Math" panose="02040503050406030204" pitchFamily="18" charset="0"/>
                        <a:ea typeface="Cambria Math" panose="02040503050406030204" pitchFamily="18" charset="0"/>
                      </a:rPr>
                      <m:t>𝜂</m:t>
                    </m:r>
                    <m:r>
                      <a:rPr lang="fr-FR" sz="1600" b="0" i="1" smtClean="0">
                        <a:solidFill>
                          <a:srgbClr val="FF0000"/>
                        </a:solidFill>
                        <a:latin typeface="Cambria Math" panose="02040503050406030204" pitchFamily="18" charset="0"/>
                        <a:ea typeface="Cambria Math" panose="02040503050406030204" pitchFamily="18" charset="0"/>
                      </a:rPr>
                      <m:t>≪ 1−</m:t>
                    </m:r>
                    <m:f>
                      <m:fPr>
                        <m:ctrlPr>
                          <a:rPr lang="fr-FR" sz="1600" b="0" i="1" smtClean="0">
                            <a:solidFill>
                              <a:srgbClr val="FF0000"/>
                            </a:solidFill>
                            <a:latin typeface="Cambria Math" panose="02040503050406030204" pitchFamily="18" charset="0"/>
                            <a:ea typeface="Cambria Math" panose="02040503050406030204" pitchFamily="18" charset="0"/>
                          </a:rPr>
                        </m:ctrlPr>
                      </m:fPr>
                      <m:num>
                        <m:sSub>
                          <m:sSubPr>
                            <m:ctrlPr>
                              <a:rPr lang="fr-FR" sz="1600" b="0" i="1" smtClean="0">
                                <a:solidFill>
                                  <a:srgbClr val="FF0000"/>
                                </a:solidFill>
                                <a:latin typeface="Cambria Math" panose="02040503050406030204" pitchFamily="18" charset="0"/>
                                <a:ea typeface="Cambria Math" panose="02040503050406030204" pitchFamily="18" charset="0"/>
                              </a:rPr>
                            </m:ctrlPr>
                          </m:sSubPr>
                          <m:e>
                            <m:r>
                              <a:rPr lang="fr-FR" sz="1600" b="0" i="1" smtClean="0">
                                <a:solidFill>
                                  <a:srgbClr val="FF0000"/>
                                </a:solidFill>
                                <a:latin typeface="Cambria Math" panose="02040503050406030204" pitchFamily="18" charset="0"/>
                                <a:ea typeface="Cambria Math" panose="02040503050406030204" pitchFamily="18" charset="0"/>
                              </a:rPr>
                              <m:t>𝑇</m:t>
                            </m:r>
                          </m:e>
                          <m:sub>
                            <m:r>
                              <a:rPr lang="fr-FR" sz="1600" b="0" i="1" smtClean="0">
                                <a:solidFill>
                                  <a:srgbClr val="FF0000"/>
                                </a:solidFill>
                                <a:latin typeface="Cambria Math" panose="02040503050406030204" pitchFamily="18" charset="0"/>
                                <a:ea typeface="Cambria Math" panose="02040503050406030204" pitchFamily="18" charset="0"/>
                              </a:rPr>
                              <m:t>𝑓</m:t>
                            </m:r>
                          </m:sub>
                        </m:sSub>
                      </m:num>
                      <m:den>
                        <m:sSub>
                          <m:sSubPr>
                            <m:ctrlPr>
                              <a:rPr lang="fr-FR" sz="1600" b="0" i="1" smtClean="0">
                                <a:solidFill>
                                  <a:srgbClr val="FF0000"/>
                                </a:solidFill>
                                <a:latin typeface="Cambria Math" panose="02040503050406030204" pitchFamily="18" charset="0"/>
                                <a:ea typeface="Cambria Math" panose="02040503050406030204" pitchFamily="18" charset="0"/>
                              </a:rPr>
                            </m:ctrlPr>
                          </m:sSubPr>
                          <m:e>
                            <m:r>
                              <a:rPr lang="fr-FR" sz="1600" b="0" i="1" smtClean="0">
                                <a:solidFill>
                                  <a:srgbClr val="FF0000"/>
                                </a:solidFill>
                                <a:latin typeface="Cambria Math" panose="02040503050406030204" pitchFamily="18" charset="0"/>
                                <a:ea typeface="Cambria Math" panose="02040503050406030204" pitchFamily="18" charset="0"/>
                              </a:rPr>
                              <m:t>𝑇</m:t>
                            </m:r>
                          </m:e>
                          <m:sub>
                            <m:r>
                              <a:rPr lang="fr-FR" sz="1600" b="0" i="1" smtClean="0">
                                <a:solidFill>
                                  <a:srgbClr val="FF0000"/>
                                </a:solidFill>
                                <a:latin typeface="Cambria Math" panose="02040503050406030204" pitchFamily="18" charset="0"/>
                                <a:ea typeface="Cambria Math" panose="02040503050406030204" pitchFamily="18" charset="0"/>
                              </a:rPr>
                              <m:t>𝐶</m:t>
                            </m:r>
                          </m:sub>
                        </m:sSub>
                      </m:den>
                    </m:f>
                  </m:oMath>
                </a14:m>
                <a:endParaRPr lang="fr-FR" sz="1400" dirty="0"/>
              </a:p>
            </p:txBody>
          </p:sp>
        </mc:Choice>
        <mc:Fallback xmlns="">
          <p:sp>
            <p:nvSpPr>
              <p:cNvPr id="5" name="ZoneTexte 4">
                <a:extLst>
                  <a:ext uri="{FF2B5EF4-FFF2-40B4-BE49-F238E27FC236}">
                    <a16:creationId xmlns:a16="http://schemas.microsoft.com/office/drawing/2014/main" id="{F613DC07-D461-8692-C842-B63A22DE074B}"/>
                  </a:ext>
                </a:extLst>
              </p:cNvPr>
              <p:cNvSpPr txBox="1">
                <a:spLocks noRot="1" noChangeAspect="1" noMove="1" noResize="1" noEditPoints="1" noAdjustHandles="1" noChangeArrowheads="1" noChangeShapeType="1" noTextEdit="1"/>
              </p:cNvSpPr>
              <p:nvPr/>
            </p:nvSpPr>
            <p:spPr>
              <a:xfrm>
                <a:off x="2508069" y="1367246"/>
                <a:ext cx="8595360" cy="1760803"/>
              </a:xfrm>
              <a:prstGeom prst="rect">
                <a:avLst/>
              </a:prstGeom>
              <a:blipFill>
                <a:blip r:embed="rId2"/>
                <a:stretch>
                  <a:fillRect l="-567" t="-1730"/>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F6764E19-A806-8104-DA45-C5CCA0378BE3}"/>
              </a:ext>
            </a:extLst>
          </p:cNvPr>
          <p:cNvPicPr>
            <a:picLocks noChangeAspect="1"/>
          </p:cNvPicPr>
          <p:nvPr/>
        </p:nvPicPr>
        <p:blipFill>
          <a:blip r:embed="rId3"/>
          <a:stretch>
            <a:fillRect/>
          </a:stretch>
        </p:blipFill>
        <p:spPr>
          <a:xfrm>
            <a:off x="7402111" y="3181948"/>
            <a:ext cx="2212483" cy="2212483"/>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788D3235-74AC-9876-8DB2-FC53476F04C4}"/>
                  </a:ext>
                </a:extLst>
              </p:cNvPr>
              <p:cNvSpPr txBox="1"/>
              <p:nvPr/>
            </p:nvSpPr>
            <p:spPr>
              <a:xfrm>
                <a:off x="9875520" y="3918858"/>
                <a:ext cx="1320269" cy="369332"/>
              </a:xfrm>
              <a:prstGeom prst="rect">
                <a:avLst/>
              </a:prstGeom>
              <a:noFill/>
            </p:spPr>
            <p:txBody>
              <a:bodyPr wrap="square">
                <a:spAutoFit/>
              </a:bodyPr>
              <a:lstStyle/>
              <a:p>
                <a:r>
                  <a:rPr lang="fr-FR" sz="1800" dirty="0"/>
                  <a:t> </a:t>
                </a:r>
                <a14:m>
                  <m:oMath xmlns:m="http://schemas.openxmlformats.org/officeDocument/2006/math">
                    <m:r>
                      <a:rPr lang="fr-FR" sz="1800" i="1" smtClean="0">
                        <a:solidFill>
                          <a:srgbClr val="FF0000"/>
                        </a:solidFill>
                        <a:latin typeface="Cambria Math" panose="02040503050406030204" pitchFamily="18" charset="0"/>
                        <a:ea typeface="Cambria Math" panose="02040503050406030204" pitchFamily="18" charset="0"/>
                      </a:rPr>
                      <m:t>𝜂</m:t>
                    </m:r>
                    <m:r>
                      <a:rPr lang="fr-FR" sz="1800" b="0" i="1" smtClean="0">
                        <a:solidFill>
                          <a:srgbClr val="FF0000"/>
                        </a:solidFill>
                        <a:latin typeface="Cambria Math" panose="02040503050406030204" pitchFamily="18" charset="0"/>
                        <a:ea typeface="Cambria Math" panose="02040503050406030204" pitchFamily="18" charset="0"/>
                      </a:rPr>
                      <m:t>≈45 % </m:t>
                    </m:r>
                  </m:oMath>
                </a14:m>
                <a:endParaRPr lang="fr-FR" dirty="0"/>
              </a:p>
            </p:txBody>
          </p:sp>
        </mc:Choice>
        <mc:Fallback xmlns="">
          <p:sp>
            <p:nvSpPr>
              <p:cNvPr id="8" name="ZoneTexte 7">
                <a:extLst>
                  <a:ext uri="{FF2B5EF4-FFF2-40B4-BE49-F238E27FC236}">
                    <a16:creationId xmlns:a16="http://schemas.microsoft.com/office/drawing/2014/main" id="{788D3235-74AC-9876-8DB2-FC53476F04C4}"/>
                  </a:ext>
                </a:extLst>
              </p:cNvPr>
              <p:cNvSpPr txBox="1">
                <a:spLocks noRot="1" noChangeAspect="1" noMove="1" noResize="1" noEditPoints="1" noAdjustHandles="1" noChangeArrowheads="1" noChangeShapeType="1" noTextEdit="1"/>
              </p:cNvSpPr>
              <p:nvPr/>
            </p:nvSpPr>
            <p:spPr>
              <a:xfrm>
                <a:off x="9875520" y="3918858"/>
                <a:ext cx="1320269" cy="369332"/>
              </a:xfrm>
              <a:prstGeom prst="rect">
                <a:avLst/>
              </a:prstGeom>
              <a:blipFill>
                <a:blip r:embed="rId4"/>
                <a:stretch>
                  <a:fillRect b="-10000"/>
                </a:stretch>
              </a:blipFill>
            </p:spPr>
            <p:txBody>
              <a:bodyPr/>
              <a:lstStyle/>
              <a:p>
                <a:r>
                  <a:rPr lang="fr-FR">
                    <a:noFill/>
                  </a:rPr>
                  <a:t> </a:t>
                </a:r>
              </a:p>
            </p:txBody>
          </p:sp>
        </mc:Fallback>
      </mc:AlternateContent>
      <p:pic>
        <p:nvPicPr>
          <p:cNvPr id="1026" name="Picture 2" descr="undefined">
            <a:extLst>
              <a:ext uri="{FF2B5EF4-FFF2-40B4-BE49-F238E27FC236}">
                <a16:creationId xmlns:a16="http://schemas.microsoft.com/office/drawing/2014/main" id="{E7A8C42F-4600-D43B-DE67-78887C896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069" y="3492851"/>
            <a:ext cx="2590800" cy="159067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36FF8E75-FE82-BE5C-B76D-BD2AF58129C4}"/>
              </a:ext>
            </a:extLst>
          </p:cNvPr>
          <p:cNvSpPr txBox="1"/>
          <p:nvPr/>
        </p:nvSpPr>
        <p:spPr>
          <a:xfrm>
            <a:off x="2805858" y="4950925"/>
            <a:ext cx="2395876" cy="400110"/>
          </a:xfrm>
          <a:prstGeom prst="rect">
            <a:avLst/>
          </a:prstGeom>
          <a:noFill/>
        </p:spPr>
        <p:txBody>
          <a:bodyPr wrap="square" rtlCol="0">
            <a:spAutoFit/>
          </a:bodyPr>
          <a:lstStyle/>
          <a:p>
            <a:r>
              <a:rPr lang="fr-FR" sz="1000" dirty="0"/>
              <a:t>Fonctionnement machine à vapeur </a:t>
            </a:r>
            <a:r>
              <a:rPr lang="fr-FR" sz="900" dirty="0">
                <a:hlinkClick r:id="rId6"/>
              </a:rPr>
              <a:t>Wikipédia</a:t>
            </a:r>
            <a:r>
              <a:rPr lang="fr-FR" sz="1000" dirty="0"/>
              <a:t> </a:t>
            </a:r>
            <a:r>
              <a:rPr lang="fr-FR" sz="800" dirty="0"/>
              <a:t>– Auteur inconnu - CC A-SA-3.0</a:t>
            </a:r>
            <a:endParaRPr lang="fr-FR" sz="1000" dirty="0"/>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DA4F24E-A85D-EAC6-F6B1-7FE0B6BF554B}"/>
                  </a:ext>
                </a:extLst>
              </p:cNvPr>
              <p:cNvSpPr txBox="1"/>
              <p:nvPr/>
            </p:nvSpPr>
            <p:spPr>
              <a:xfrm>
                <a:off x="5201734" y="3729952"/>
                <a:ext cx="1569260" cy="720197"/>
              </a:xfrm>
              <a:prstGeom prst="rect">
                <a:avLst/>
              </a:prstGeom>
              <a:noFill/>
            </p:spPr>
            <p:txBody>
              <a:bodyPr wrap="square">
                <a:spAutoFit/>
              </a:bodyPr>
              <a:lstStyle/>
              <a:p>
                <a:r>
                  <a:rPr lang="fr-FR" sz="1000" dirty="0"/>
                  <a:t> </a:t>
                </a:r>
                <a14:m>
                  <m:oMath xmlns:m="http://schemas.openxmlformats.org/officeDocument/2006/math">
                    <m:sSub>
                      <m:sSubPr>
                        <m:ctrlPr>
                          <a:rPr lang="fr-FR" sz="1000" b="0" i="1" smtClean="0">
                            <a:solidFill>
                              <a:srgbClr val="FF0000"/>
                            </a:solidFill>
                            <a:latin typeface="Cambria Math" panose="02040503050406030204" pitchFamily="18" charset="0"/>
                            <a:ea typeface="Cambria Math" panose="02040503050406030204" pitchFamily="18" charset="0"/>
                          </a:rPr>
                        </m:ctrlPr>
                      </m:sSubPr>
                      <m:e>
                        <m:r>
                          <a:rPr lang="fr-FR" sz="1000" b="0" i="1" smtClean="0">
                            <a:solidFill>
                              <a:srgbClr val="FF0000"/>
                            </a:solidFill>
                            <a:latin typeface="Cambria Math" panose="02040503050406030204" pitchFamily="18" charset="0"/>
                            <a:ea typeface="Cambria Math" panose="02040503050406030204" pitchFamily="18" charset="0"/>
                          </a:rPr>
                          <m:t>𝑇</m:t>
                        </m:r>
                      </m:e>
                      <m:sub>
                        <m:r>
                          <a:rPr lang="fr-FR" sz="1000" b="0" i="1" smtClean="0">
                            <a:solidFill>
                              <a:srgbClr val="FF0000"/>
                            </a:solidFill>
                            <a:latin typeface="Cambria Math" panose="02040503050406030204" pitchFamily="18" charset="0"/>
                            <a:ea typeface="Cambria Math" panose="02040503050406030204" pitchFamily="18" charset="0"/>
                          </a:rPr>
                          <m:t>𝑓</m:t>
                        </m:r>
                      </m:sub>
                    </m:sSub>
                    <m:r>
                      <a:rPr lang="fr-FR" sz="1000" b="0" i="1" smtClean="0">
                        <a:solidFill>
                          <a:srgbClr val="FF0000"/>
                        </a:solidFill>
                        <a:latin typeface="Cambria Math" panose="02040503050406030204" pitchFamily="18" charset="0"/>
                        <a:ea typeface="Cambria Math" panose="02040503050406030204" pitchFamily="18" charset="0"/>
                      </a:rPr>
                      <m:t>=150°</m:t>
                    </m:r>
                    <m:r>
                      <a:rPr lang="fr-FR" sz="1000" b="0" i="1" smtClean="0">
                        <a:solidFill>
                          <a:srgbClr val="FF0000"/>
                        </a:solidFill>
                        <a:latin typeface="Cambria Math" panose="02040503050406030204" pitchFamily="18" charset="0"/>
                        <a:ea typeface="Cambria Math" panose="02040503050406030204" pitchFamily="18" charset="0"/>
                      </a:rPr>
                      <m:t>𝐶</m:t>
                    </m:r>
                    <m:r>
                      <a:rPr lang="fr-FR" sz="1000" b="0" i="1" smtClean="0">
                        <a:solidFill>
                          <a:srgbClr val="FF0000"/>
                        </a:solidFill>
                        <a:latin typeface="Cambria Math" panose="02040503050406030204" pitchFamily="18" charset="0"/>
                        <a:ea typeface="Cambria Math" panose="02040503050406030204" pitchFamily="18" charset="0"/>
                      </a:rPr>
                      <m:t>=423 </m:t>
                    </m:r>
                    <m:r>
                      <a:rPr lang="fr-FR" sz="1000" b="0" i="1" smtClean="0">
                        <a:solidFill>
                          <a:srgbClr val="FF0000"/>
                        </a:solidFill>
                        <a:latin typeface="Cambria Math" panose="02040503050406030204" pitchFamily="18" charset="0"/>
                        <a:ea typeface="Cambria Math" panose="02040503050406030204" pitchFamily="18" charset="0"/>
                      </a:rPr>
                      <m:t>𝐾</m:t>
                    </m:r>
                  </m:oMath>
                </a14:m>
                <a:endParaRPr lang="fr-FR" sz="1000" b="0" i="1" dirty="0">
                  <a:solidFill>
                    <a:srgbClr val="FF0000"/>
                  </a:solidFill>
                  <a:latin typeface="Cambria Math" panose="02040503050406030204" pitchFamily="18" charset="0"/>
                  <a:ea typeface="Cambria Math" panose="02040503050406030204" pitchFamily="18" charset="0"/>
                </a:endParaRPr>
              </a:p>
              <a:p>
                <a:r>
                  <a:rPr lang="fr-FR" dirty="0"/>
                  <a:t> </a:t>
                </a:r>
                <a14:m>
                  <m:oMath xmlns:m="http://schemas.openxmlformats.org/officeDocument/2006/math">
                    <m:sSub>
                      <m:sSubPr>
                        <m:ctrlPr>
                          <a:rPr lang="fr-FR" sz="1000" i="1">
                            <a:solidFill>
                              <a:srgbClr val="FF0000"/>
                            </a:solidFill>
                            <a:latin typeface="Cambria Math" panose="02040503050406030204" pitchFamily="18" charset="0"/>
                            <a:ea typeface="Cambria Math" panose="02040503050406030204" pitchFamily="18" charset="0"/>
                          </a:rPr>
                        </m:ctrlPr>
                      </m:sSubPr>
                      <m:e>
                        <m:r>
                          <a:rPr lang="fr-FR" sz="1000" i="1">
                            <a:solidFill>
                              <a:srgbClr val="FF0000"/>
                            </a:solidFill>
                            <a:latin typeface="Cambria Math" panose="02040503050406030204" pitchFamily="18" charset="0"/>
                            <a:ea typeface="Cambria Math" panose="02040503050406030204" pitchFamily="18" charset="0"/>
                          </a:rPr>
                          <m:t>𝑇</m:t>
                        </m:r>
                      </m:e>
                      <m:sub>
                        <m:r>
                          <a:rPr lang="fr-FR" sz="1000" i="1">
                            <a:solidFill>
                              <a:srgbClr val="FF0000"/>
                            </a:solidFill>
                            <a:latin typeface="Cambria Math" panose="02040503050406030204" pitchFamily="18" charset="0"/>
                            <a:ea typeface="Cambria Math" panose="02040503050406030204" pitchFamily="18" charset="0"/>
                          </a:rPr>
                          <m:t>𝑓</m:t>
                        </m:r>
                      </m:sub>
                    </m:sSub>
                    <m:r>
                      <a:rPr lang="fr-FR" sz="1000" i="1">
                        <a:solidFill>
                          <a:srgbClr val="FF0000"/>
                        </a:solidFill>
                        <a:latin typeface="Cambria Math" panose="02040503050406030204" pitchFamily="18" charset="0"/>
                        <a:ea typeface="Cambria Math" panose="02040503050406030204" pitchFamily="18" charset="0"/>
                      </a:rPr>
                      <m:t>=</m:t>
                    </m:r>
                    <m:r>
                      <a:rPr lang="fr-FR" sz="1000" b="0" i="1" smtClean="0">
                        <a:solidFill>
                          <a:srgbClr val="FF0000"/>
                        </a:solidFill>
                        <a:latin typeface="Cambria Math" panose="02040503050406030204" pitchFamily="18" charset="0"/>
                        <a:ea typeface="Cambria Math" panose="02040503050406030204" pitchFamily="18" charset="0"/>
                      </a:rPr>
                      <m:t>2</m:t>
                    </m:r>
                    <m:r>
                      <a:rPr lang="fr-FR" sz="1000" i="1">
                        <a:solidFill>
                          <a:srgbClr val="FF0000"/>
                        </a:solidFill>
                        <a:latin typeface="Cambria Math" panose="02040503050406030204" pitchFamily="18" charset="0"/>
                        <a:ea typeface="Cambria Math" panose="02040503050406030204" pitchFamily="18" charset="0"/>
                      </a:rPr>
                      <m:t>0°</m:t>
                    </m:r>
                    <m:r>
                      <a:rPr lang="fr-FR" sz="1000" i="1">
                        <a:solidFill>
                          <a:srgbClr val="FF0000"/>
                        </a:solidFill>
                        <a:latin typeface="Cambria Math" panose="02040503050406030204" pitchFamily="18" charset="0"/>
                        <a:ea typeface="Cambria Math" panose="02040503050406030204" pitchFamily="18" charset="0"/>
                      </a:rPr>
                      <m:t>𝐶</m:t>
                    </m:r>
                    <m:r>
                      <a:rPr lang="fr-FR" sz="1000" i="1">
                        <a:solidFill>
                          <a:srgbClr val="FF0000"/>
                        </a:solidFill>
                        <a:latin typeface="Cambria Math" panose="02040503050406030204" pitchFamily="18" charset="0"/>
                        <a:ea typeface="Cambria Math" panose="02040503050406030204" pitchFamily="18" charset="0"/>
                      </a:rPr>
                      <m:t>=293  </m:t>
                    </m:r>
                    <m:r>
                      <a:rPr lang="fr-FR" sz="1000" i="1">
                        <a:solidFill>
                          <a:srgbClr val="FF0000"/>
                        </a:solidFill>
                        <a:latin typeface="Cambria Math" panose="02040503050406030204" pitchFamily="18" charset="0"/>
                        <a:ea typeface="Cambria Math" panose="02040503050406030204" pitchFamily="18" charset="0"/>
                      </a:rPr>
                      <m:t>𝐾</m:t>
                    </m:r>
                    <m:r>
                      <a:rPr lang="fr-FR" sz="1800" b="0" i="1" smtClean="0">
                        <a:solidFill>
                          <a:srgbClr val="FF0000"/>
                        </a:solidFill>
                        <a:latin typeface="Cambria Math" panose="02040503050406030204" pitchFamily="18" charset="0"/>
                        <a:ea typeface="Cambria Math" panose="02040503050406030204" pitchFamily="18" charset="0"/>
                      </a:rPr>
                      <m:t> </m:t>
                    </m:r>
                  </m:oMath>
                </a14:m>
                <a:endParaRPr lang="fr-FR" sz="1800" b="0" i="1" dirty="0">
                  <a:solidFill>
                    <a:srgbClr val="FF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r-FR" sz="1200" i="1" smtClean="0">
                          <a:solidFill>
                            <a:srgbClr val="FF0000"/>
                          </a:solidFill>
                          <a:latin typeface="Cambria Math" panose="02040503050406030204" pitchFamily="18" charset="0"/>
                          <a:ea typeface="Cambria Math" panose="02040503050406030204" pitchFamily="18" charset="0"/>
                        </a:rPr>
                        <m:t>𝜂</m:t>
                      </m:r>
                      <m:r>
                        <a:rPr lang="fr-FR" sz="1200" b="0" i="1" smtClean="0">
                          <a:solidFill>
                            <a:srgbClr val="FF0000"/>
                          </a:solidFill>
                          <a:latin typeface="Cambria Math" panose="02040503050406030204" pitchFamily="18" charset="0"/>
                          <a:ea typeface="Cambria Math" panose="02040503050406030204" pitchFamily="18" charset="0"/>
                        </a:rPr>
                        <m:t>&lt;31%</m:t>
                      </m:r>
                    </m:oMath>
                  </m:oMathPara>
                </a14:m>
                <a:endParaRPr lang="fr-FR" dirty="0"/>
              </a:p>
            </p:txBody>
          </p:sp>
        </mc:Choice>
        <mc:Fallback xmlns="">
          <p:sp>
            <p:nvSpPr>
              <p:cNvPr id="11" name="ZoneTexte 10">
                <a:extLst>
                  <a:ext uri="{FF2B5EF4-FFF2-40B4-BE49-F238E27FC236}">
                    <a16:creationId xmlns:a16="http://schemas.microsoft.com/office/drawing/2014/main" id="{8DA4F24E-A85D-EAC6-F6B1-7FE0B6BF554B}"/>
                  </a:ext>
                </a:extLst>
              </p:cNvPr>
              <p:cNvSpPr txBox="1">
                <a:spLocks noRot="1" noChangeAspect="1" noMove="1" noResize="1" noEditPoints="1" noAdjustHandles="1" noChangeArrowheads="1" noChangeShapeType="1" noTextEdit="1"/>
              </p:cNvSpPr>
              <p:nvPr/>
            </p:nvSpPr>
            <p:spPr>
              <a:xfrm>
                <a:off x="5201734" y="3729952"/>
                <a:ext cx="1569260" cy="720197"/>
              </a:xfrm>
              <a:prstGeom prst="rect">
                <a:avLst/>
              </a:prstGeom>
              <a:blipFill>
                <a:blip r:embed="rId7"/>
                <a:stretch>
                  <a:fillRect/>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D756D8FD-7EBE-0035-D461-80FE1E595104}"/>
              </a:ext>
            </a:extLst>
          </p:cNvPr>
          <p:cNvSpPr txBox="1"/>
          <p:nvPr/>
        </p:nvSpPr>
        <p:spPr>
          <a:xfrm>
            <a:off x="7158428" y="5412614"/>
            <a:ext cx="3053443" cy="430887"/>
          </a:xfrm>
          <a:prstGeom prst="rect">
            <a:avLst/>
          </a:prstGeom>
          <a:noFill/>
        </p:spPr>
        <p:txBody>
          <a:bodyPr wrap="square" rtlCol="0">
            <a:spAutoFit/>
          </a:bodyPr>
          <a:lstStyle/>
          <a:p>
            <a:r>
              <a:rPr lang="fr-FR" sz="1400" dirty="0"/>
              <a:t>Turbine à vapeur – </a:t>
            </a:r>
            <a:r>
              <a:rPr lang="fr-FR" sz="800" dirty="0">
                <a:hlinkClick r:id="rId8"/>
              </a:rPr>
              <a:t>Wikipédia</a:t>
            </a:r>
            <a:r>
              <a:rPr lang="fr-FR" sz="800" dirty="0"/>
              <a:t> par Siemens </a:t>
            </a:r>
            <a:r>
              <a:rPr lang="fr-FR" sz="800" dirty="0" err="1"/>
              <a:t>Pressebild</a:t>
            </a:r>
            <a:r>
              <a:rPr lang="fr-FR" sz="800" dirty="0"/>
              <a:t> CC A-SA 3.0</a:t>
            </a:r>
          </a:p>
        </p:txBody>
      </p:sp>
    </p:spTree>
    <p:extLst>
      <p:ext uri="{BB962C8B-B14F-4D97-AF65-F5344CB8AC3E}">
        <p14:creationId xmlns:p14="http://schemas.microsoft.com/office/powerpoint/2010/main" val="375769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33</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1692771"/>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400" dirty="0">
                <a:solidFill>
                  <a:schemeClr val="accent6">
                    <a:lumMod val="75000"/>
                  </a:schemeClr>
                </a:solidFill>
              </a:rPr>
              <a:t>Toutes les formes d’énergie peuvent – plus ou moins facilement- se transformer les unes dans les autres</a:t>
            </a:r>
          </a:p>
          <a:p>
            <a:pPr marL="285750" indent="-285750">
              <a:buFont typeface="Arial" panose="020B0604020202020204" pitchFamily="34" charset="0"/>
              <a:buChar char="•"/>
            </a:pPr>
            <a:r>
              <a:rPr lang="fr-FR" sz="1400" dirty="0">
                <a:solidFill>
                  <a:schemeClr val="accent6">
                    <a:lumMod val="75000"/>
                  </a:schemeClr>
                </a:solidFill>
              </a:rPr>
              <a:t>Le moteur thermique est l’archétype de la transformation énergie thermique </a:t>
            </a:r>
            <a:r>
              <a:rPr lang="fr-FR" sz="1400" dirty="0">
                <a:solidFill>
                  <a:schemeClr val="accent6">
                    <a:lumMod val="75000"/>
                  </a:schemeClr>
                </a:solidFill>
                <a:sym typeface="Wingdings" panose="05000000000000000000" pitchFamily="2" charset="2"/>
              </a:rPr>
              <a:t> mécanique, à la base de notre société industrielle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 rendement des moteurs thermiques est limité (cycle de Carnot)</a:t>
            </a:r>
            <a:endParaRPr lang="fr-FR" sz="1600" dirty="0">
              <a:solidFill>
                <a:srgbClr val="002060"/>
              </a:solidFill>
            </a:endParaRPr>
          </a:p>
        </p:txBody>
      </p:sp>
    </p:spTree>
    <p:extLst>
      <p:ext uri="{BB962C8B-B14F-4D97-AF65-F5344CB8AC3E}">
        <p14:creationId xmlns:p14="http://schemas.microsoft.com/office/powerpoint/2010/main" val="4008018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a:xfrm>
            <a:off x="2512695" y="6130764"/>
            <a:ext cx="7621984" cy="365125"/>
          </a:xfrm>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34</a:t>
            </a:fld>
            <a:endParaRPr lang="en-GB" dirty="0"/>
          </a:p>
        </p:txBody>
      </p:sp>
      <p:sp>
        <p:nvSpPr>
          <p:cNvPr id="7" name="ZoneTexte 6"/>
          <p:cNvSpPr txBox="1"/>
          <p:nvPr/>
        </p:nvSpPr>
        <p:spPr>
          <a:xfrm>
            <a:off x="8518963" y="329654"/>
            <a:ext cx="2863395" cy="369332"/>
          </a:xfrm>
          <a:prstGeom prst="rect">
            <a:avLst/>
          </a:prstGeom>
          <a:noFill/>
        </p:spPr>
        <p:txBody>
          <a:bodyPr wrap="square" rtlCol="0">
            <a:spAutoFit/>
          </a:bodyPr>
          <a:lstStyle/>
          <a:p>
            <a:r>
              <a:rPr lang="fr-FR" dirty="0">
                <a:solidFill>
                  <a:srgbClr val="FF0000"/>
                </a:solidFill>
              </a:rPr>
              <a:t>Machines thermiques</a:t>
            </a:r>
            <a:endParaRPr lang="en-GB" dirty="0">
              <a:solidFill>
                <a:srgbClr val="FF0000"/>
              </a:solidFill>
            </a:endParaRPr>
          </a:p>
        </p:txBody>
      </p:sp>
      <p:grpSp>
        <p:nvGrpSpPr>
          <p:cNvPr id="17" name="Groupe 16">
            <a:extLst>
              <a:ext uri="{FF2B5EF4-FFF2-40B4-BE49-F238E27FC236}">
                <a16:creationId xmlns:a16="http://schemas.microsoft.com/office/drawing/2014/main" id="{08C75C6D-C7A0-45BA-A10D-7333C2E29CEF}"/>
              </a:ext>
            </a:extLst>
          </p:cNvPr>
          <p:cNvGrpSpPr/>
          <p:nvPr/>
        </p:nvGrpSpPr>
        <p:grpSpPr>
          <a:xfrm>
            <a:off x="4033536" y="1404165"/>
            <a:ext cx="5002944" cy="2661285"/>
            <a:chOff x="2509536" y="1064530"/>
            <a:chExt cx="5002944" cy="2661285"/>
          </a:xfrm>
        </p:grpSpPr>
        <p:grpSp>
          <p:nvGrpSpPr>
            <p:cNvPr id="28" name="Groupe 27"/>
            <p:cNvGrpSpPr/>
            <p:nvPr/>
          </p:nvGrpSpPr>
          <p:grpSpPr>
            <a:xfrm>
              <a:off x="2509536" y="1248637"/>
              <a:ext cx="1232282" cy="1091806"/>
              <a:chOff x="2787269" y="1222770"/>
              <a:chExt cx="1232282" cy="1091806"/>
            </a:xfrm>
          </p:grpSpPr>
          <p:sp>
            <p:nvSpPr>
              <p:cNvPr id="5" name="Ellipse 4"/>
              <p:cNvSpPr/>
              <p:nvPr/>
            </p:nvSpPr>
            <p:spPr>
              <a:xfrm>
                <a:off x="2787269" y="1222770"/>
                <a:ext cx="1232282" cy="1091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p:cNvSpPr txBox="1"/>
              <p:nvPr/>
            </p:nvSpPr>
            <p:spPr>
              <a:xfrm>
                <a:off x="3006343" y="1525272"/>
                <a:ext cx="885825" cy="461665"/>
              </a:xfrm>
              <a:prstGeom prst="rect">
                <a:avLst/>
              </a:prstGeom>
              <a:noFill/>
            </p:spPr>
            <p:txBody>
              <a:bodyPr wrap="square" rtlCol="0">
                <a:spAutoFit/>
              </a:bodyPr>
              <a:lstStyle/>
              <a:p>
                <a:r>
                  <a:rPr lang="fr-FR" sz="1200" dirty="0"/>
                  <a:t>Source Chaude</a:t>
                </a:r>
                <a:endParaRPr lang="en-GB" sz="1200" dirty="0"/>
              </a:p>
            </p:txBody>
          </p:sp>
        </p:grpSp>
        <p:sp>
          <p:nvSpPr>
            <p:cNvPr id="11" name="Rectangle 10"/>
            <p:cNvSpPr/>
            <p:nvPr/>
          </p:nvSpPr>
          <p:spPr>
            <a:xfrm>
              <a:off x="4213956" y="2966763"/>
              <a:ext cx="1266825" cy="75905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Mécanisme</a:t>
              </a:r>
              <a:endParaRPr lang="en-GB" sz="1200" dirty="0">
                <a:solidFill>
                  <a:schemeClr val="tx1"/>
                </a:solidFill>
              </a:endParaRPr>
            </a:p>
          </p:txBody>
        </p:sp>
        <p:grpSp>
          <p:nvGrpSpPr>
            <p:cNvPr id="29" name="Groupe 28"/>
            <p:cNvGrpSpPr/>
            <p:nvPr/>
          </p:nvGrpSpPr>
          <p:grpSpPr>
            <a:xfrm>
              <a:off x="2913201" y="1248638"/>
              <a:ext cx="3733800" cy="2051065"/>
              <a:chOff x="3190934" y="1222771"/>
              <a:chExt cx="3733800" cy="2051065"/>
            </a:xfrm>
          </p:grpSpPr>
          <p:sp>
            <p:nvSpPr>
              <p:cNvPr id="14" name="Arc 13"/>
              <p:cNvSpPr/>
              <p:nvPr/>
            </p:nvSpPr>
            <p:spPr>
              <a:xfrm rot="5400000">
                <a:off x="4732837" y="1442934"/>
                <a:ext cx="2051065" cy="1610740"/>
              </a:xfrm>
              <a:prstGeom prst="arc">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p:cNvSpPr/>
              <p:nvPr/>
            </p:nvSpPr>
            <p:spPr>
              <a:xfrm rot="10800000">
                <a:off x="3407500" y="1428248"/>
                <a:ext cx="2196184" cy="1845402"/>
              </a:xfrm>
              <a:prstGeom prst="arc">
                <a:avLst>
                  <a:gd name="adj1" fmla="val 16349953"/>
                  <a:gd name="adj2" fmla="val 0"/>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ZoneTexte 18"/>
              <p:cNvSpPr txBox="1"/>
              <p:nvPr/>
            </p:nvSpPr>
            <p:spPr>
              <a:xfrm>
                <a:off x="3190934" y="2304355"/>
                <a:ext cx="3733800" cy="276999"/>
              </a:xfrm>
              <a:prstGeom prst="rect">
                <a:avLst/>
              </a:prstGeom>
              <a:noFill/>
            </p:spPr>
            <p:txBody>
              <a:bodyPr wrap="square" rtlCol="0">
                <a:spAutoFit/>
              </a:bodyPr>
              <a:lstStyle/>
              <a:p>
                <a:r>
                  <a:rPr lang="fr-FR" sz="1200" dirty="0"/>
                  <a:t>Fluide                                                   caloporteur</a:t>
                </a:r>
                <a:endParaRPr lang="en-GB" sz="1200" dirty="0"/>
              </a:p>
            </p:txBody>
          </p:sp>
        </p:grpSp>
        <p:grpSp>
          <p:nvGrpSpPr>
            <p:cNvPr id="25" name="Groupe 24"/>
            <p:cNvGrpSpPr/>
            <p:nvPr/>
          </p:nvGrpSpPr>
          <p:grpSpPr>
            <a:xfrm>
              <a:off x="3760895" y="1064530"/>
              <a:ext cx="624708" cy="298806"/>
              <a:chOff x="4038628" y="1038663"/>
              <a:chExt cx="624708" cy="298806"/>
            </a:xfrm>
          </p:grpSpPr>
          <p:sp>
            <p:nvSpPr>
              <p:cNvPr id="21" name="Légende : encadrée 20"/>
              <p:cNvSpPr/>
              <p:nvPr/>
            </p:nvSpPr>
            <p:spPr>
              <a:xfrm>
                <a:off x="4065684" y="1062129"/>
                <a:ext cx="523874" cy="275340"/>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p:cNvSpPr txBox="1"/>
              <p:nvPr/>
            </p:nvSpPr>
            <p:spPr>
              <a:xfrm>
                <a:off x="4038628" y="1038663"/>
                <a:ext cx="624708" cy="276999"/>
              </a:xfrm>
              <a:prstGeom prst="rect">
                <a:avLst/>
              </a:prstGeom>
              <a:noFill/>
            </p:spPr>
            <p:txBody>
              <a:bodyPr wrap="square" rtlCol="0">
                <a:spAutoFit/>
              </a:bodyPr>
              <a:lstStyle/>
              <a:p>
                <a:r>
                  <a:rPr lang="fr-FR" sz="1200" b="1" dirty="0"/>
                  <a:t>T</a:t>
                </a:r>
                <a:r>
                  <a:rPr lang="fr-FR" sz="1200" b="1" baseline="-25000" dirty="0"/>
                  <a:t>chaud</a:t>
                </a:r>
                <a:endParaRPr lang="en-GB" sz="1200" b="1" baseline="-25000" dirty="0"/>
              </a:p>
            </p:txBody>
          </p:sp>
        </p:grpSp>
        <p:grpSp>
          <p:nvGrpSpPr>
            <p:cNvPr id="32" name="Groupe 31"/>
            <p:cNvGrpSpPr/>
            <p:nvPr/>
          </p:nvGrpSpPr>
          <p:grpSpPr>
            <a:xfrm>
              <a:off x="5690424" y="1086860"/>
              <a:ext cx="1822056" cy="1230306"/>
              <a:chOff x="5947599" y="1014408"/>
              <a:chExt cx="1822056" cy="1230306"/>
            </a:xfrm>
          </p:grpSpPr>
          <p:grpSp>
            <p:nvGrpSpPr>
              <p:cNvPr id="27" name="Groupe 26"/>
              <p:cNvGrpSpPr/>
              <p:nvPr/>
            </p:nvGrpSpPr>
            <p:grpSpPr>
              <a:xfrm>
                <a:off x="5947599" y="1152908"/>
                <a:ext cx="1232282" cy="1091806"/>
                <a:chOff x="5947599" y="1152908"/>
                <a:chExt cx="1232282" cy="1091806"/>
              </a:xfrm>
            </p:grpSpPr>
            <p:sp>
              <p:nvSpPr>
                <p:cNvPr id="10" name="Ellipse 9"/>
                <p:cNvSpPr/>
                <p:nvPr/>
              </p:nvSpPr>
              <p:spPr>
                <a:xfrm>
                  <a:off x="5947599" y="1152908"/>
                  <a:ext cx="1232282" cy="109180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p:cNvSpPr txBox="1"/>
                <p:nvPr/>
              </p:nvSpPr>
              <p:spPr>
                <a:xfrm>
                  <a:off x="6219825" y="1525272"/>
                  <a:ext cx="876300" cy="461665"/>
                </a:xfrm>
                <a:prstGeom prst="rect">
                  <a:avLst/>
                </a:prstGeom>
                <a:noFill/>
              </p:spPr>
              <p:txBody>
                <a:bodyPr wrap="square" rtlCol="0">
                  <a:spAutoFit/>
                </a:bodyPr>
                <a:lstStyle/>
                <a:p>
                  <a:r>
                    <a:rPr lang="fr-FR" sz="1200" dirty="0"/>
                    <a:t>Source froide</a:t>
                  </a:r>
                  <a:endParaRPr lang="en-GB" sz="1200" dirty="0"/>
                </a:p>
              </p:txBody>
            </p:sp>
          </p:grpSp>
          <p:grpSp>
            <p:nvGrpSpPr>
              <p:cNvPr id="26" name="Groupe 25"/>
              <p:cNvGrpSpPr/>
              <p:nvPr/>
            </p:nvGrpSpPr>
            <p:grpSpPr>
              <a:xfrm>
                <a:off x="7199648" y="1014408"/>
                <a:ext cx="570007" cy="289284"/>
                <a:chOff x="7199648" y="1014408"/>
                <a:chExt cx="570007" cy="289284"/>
              </a:xfrm>
            </p:grpSpPr>
            <p:sp>
              <p:nvSpPr>
                <p:cNvPr id="23" name="Légende : encadrée 22"/>
                <p:cNvSpPr/>
                <p:nvPr/>
              </p:nvSpPr>
              <p:spPr>
                <a:xfrm>
                  <a:off x="7199648" y="1028352"/>
                  <a:ext cx="523874" cy="275340"/>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ZoneTexte 23"/>
                <p:cNvSpPr txBox="1"/>
                <p:nvPr/>
              </p:nvSpPr>
              <p:spPr>
                <a:xfrm>
                  <a:off x="7267814" y="1014408"/>
                  <a:ext cx="501841" cy="276999"/>
                </a:xfrm>
                <a:prstGeom prst="rect">
                  <a:avLst/>
                </a:prstGeom>
                <a:noFill/>
              </p:spPr>
              <p:txBody>
                <a:bodyPr wrap="square" rtlCol="0">
                  <a:spAutoFit/>
                </a:bodyPr>
                <a:lstStyle/>
                <a:p>
                  <a:r>
                    <a:rPr lang="fr-FR" sz="1200" b="1" dirty="0"/>
                    <a:t>T</a:t>
                  </a:r>
                  <a:r>
                    <a:rPr lang="fr-FR" sz="1200" b="1" baseline="-25000" dirty="0"/>
                    <a:t>froid</a:t>
                  </a:r>
                  <a:endParaRPr lang="en-GB" sz="1200" b="1" baseline="-25000" dirty="0"/>
                </a:p>
              </p:txBody>
            </p:sp>
          </p:grpSp>
        </p:grpSp>
      </p:grpSp>
      <p:grpSp>
        <p:nvGrpSpPr>
          <p:cNvPr id="67" name="Groupe 66">
            <a:extLst>
              <a:ext uri="{FF2B5EF4-FFF2-40B4-BE49-F238E27FC236}">
                <a16:creationId xmlns:a16="http://schemas.microsoft.com/office/drawing/2014/main" id="{01232281-29D8-4BEE-8D75-136BA220432B}"/>
              </a:ext>
            </a:extLst>
          </p:cNvPr>
          <p:cNvGrpSpPr/>
          <p:nvPr/>
        </p:nvGrpSpPr>
        <p:grpSpPr>
          <a:xfrm>
            <a:off x="4784165" y="2921748"/>
            <a:ext cx="2867822" cy="1942842"/>
            <a:chOff x="3260165" y="2582114"/>
            <a:chExt cx="2867822" cy="1942842"/>
          </a:xfrm>
        </p:grpSpPr>
        <p:sp>
          <p:nvSpPr>
            <p:cNvPr id="35" name="Flèche : bas 34">
              <a:extLst>
                <a:ext uri="{FF2B5EF4-FFF2-40B4-BE49-F238E27FC236}">
                  <a16:creationId xmlns:a16="http://schemas.microsoft.com/office/drawing/2014/main" id="{2C2AFB77-BC31-4C47-8656-EE3E24949EE3}"/>
                </a:ext>
              </a:extLst>
            </p:cNvPr>
            <p:cNvSpPr/>
            <p:nvPr/>
          </p:nvSpPr>
          <p:spPr>
            <a:xfrm rot="10800000">
              <a:off x="4916823" y="3792220"/>
              <a:ext cx="207623" cy="7327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lèche : droite 60">
              <a:extLst>
                <a:ext uri="{FF2B5EF4-FFF2-40B4-BE49-F238E27FC236}">
                  <a16:creationId xmlns:a16="http://schemas.microsoft.com/office/drawing/2014/main" id="{4C3C6B73-E9BD-4971-AEB8-B7AEE384038C}"/>
                </a:ext>
              </a:extLst>
            </p:cNvPr>
            <p:cNvSpPr/>
            <p:nvPr/>
          </p:nvSpPr>
          <p:spPr>
            <a:xfrm rot="14847006">
              <a:off x="3170849" y="2671430"/>
              <a:ext cx="307198" cy="1285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lèche : droite 61">
              <a:extLst>
                <a:ext uri="{FF2B5EF4-FFF2-40B4-BE49-F238E27FC236}">
                  <a16:creationId xmlns:a16="http://schemas.microsoft.com/office/drawing/2014/main" id="{A01B74B2-CFF2-4268-8D60-046470E3BD8F}"/>
                </a:ext>
              </a:extLst>
            </p:cNvPr>
            <p:cNvSpPr/>
            <p:nvPr/>
          </p:nvSpPr>
          <p:spPr>
            <a:xfrm rot="12782332">
              <a:off x="3505816" y="2992485"/>
              <a:ext cx="307198" cy="14565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lèche : droite 62">
              <a:extLst>
                <a:ext uri="{FF2B5EF4-FFF2-40B4-BE49-F238E27FC236}">
                  <a16:creationId xmlns:a16="http://schemas.microsoft.com/office/drawing/2014/main" id="{1BD3AF7B-51FB-4D29-9902-15201C7F7F8A}"/>
                </a:ext>
              </a:extLst>
            </p:cNvPr>
            <p:cNvSpPr/>
            <p:nvPr/>
          </p:nvSpPr>
          <p:spPr>
            <a:xfrm rot="8472915">
              <a:off x="5617645" y="3019183"/>
              <a:ext cx="307198" cy="1285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lèche : droite 63">
              <a:extLst>
                <a:ext uri="{FF2B5EF4-FFF2-40B4-BE49-F238E27FC236}">
                  <a16:creationId xmlns:a16="http://schemas.microsoft.com/office/drawing/2014/main" id="{23C01A16-01B4-40B6-BAC0-522BA9F48309}"/>
                </a:ext>
              </a:extLst>
            </p:cNvPr>
            <p:cNvSpPr/>
            <p:nvPr/>
          </p:nvSpPr>
          <p:spPr>
            <a:xfrm rot="6903462">
              <a:off x="5910106" y="2679145"/>
              <a:ext cx="307198" cy="1285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e 65">
            <a:extLst>
              <a:ext uri="{FF2B5EF4-FFF2-40B4-BE49-F238E27FC236}">
                <a16:creationId xmlns:a16="http://schemas.microsoft.com/office/drawing/2014/main" id="{5A1F3CF1-8FC0-4E86-8FD2-41E348FA1E77}"/>
              </a:ext>
            </a:extLst>
          </p:cNvPr>
          <p:cNvGrpSpPr/>
          <p:nvPr/>
        </p:nvGrpSpPr>
        <p:grpSpPr>
          <a:xfrm>
            <a:off x="4558455" y="2971321"/>
            <a:ext cx="3327340" cy="2239701"/>
            <a:chOff x="3034455" y="2631686"/>
            <a:chExt cx="3327340" cy="2239701"/>
          </a:xfrm>
        </p:grpSpPr>
        <p:sp>
          <p:nvSpPr>
            <p:cNvPr id="18" name="ZoneTexte 17"/>
            <p:cNvSpPr txBox="1"/>
            <p:nvPr/>
          </p:nvSpPr>
          <p:spPr>
            <a:xfrm>
              <a:off x="3614435" y="4594388"/>
              <a:ext cx="2747360" cy="276999"/>
            </a:xfrm>
            <a:prstGeom prst="rect">
              <a:avLst/>
            </a:prstGeom>
            <a:noFill/>
          </p:spPr>
          <p:txBody>
            <a:bodyPr wrap="square" rtlCol="0">
              <a:spAutoFit/>
            </a:bodyPr>
            <a:lstStyle/>
            <a:p>
              <a:r>
                <a:rPr lang="fr-FR" sz="1200" dirty="0"/>
                <a:t>Energie (électrique, mécanique…)</a:t>
              </a:r>
            </a:p>
          </p:txBody>
        </p:sp>
        <p:sp>
          <p:nvSpPr>
            <p:cNvPr id="6" name="Flèche : droite 5">
              <a:extLst>
                <a:ext uri="{FF2B5EF4-FFF2-40B4-BE49-F238E27FC236}">
                  <a16:creationId xmlns:a16="http://schemas.microsoft.com/office/drawing/2014/main" id="{0F807C7A-2834-4907-A3E0-5FF7639CEBA9}"/>
                </a:ext>
              </a:extLst>
            </p:cNvPr>
            <p:cNvSpPr/>
            <p:nvPr/>
          </p:nvSpPr>
          <p:spPr>
            <a:xfrm rot="3914125">
              <a:off x="2945139" y="2752414"/>
              <a:ext cx="307198" cy="1285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èche : droite 30">
              <a:extLst>
                <a:ext uri="{FF2B5EF4-FFF2-40B4-BE49-F238E27FC236}">
                  <a16:creationId xmlns:a16="http://schemas.microsoft.com/office/drawing/2014/main" id="{0809D9B5-4F52-4991-8EB3-165C3244251C}"/>
                </a:ext>
              </a:extLst>
            </p:cNvPr>
            <p:cNvSpPr/>
            <p:nvPr/>
          </p:nvSpPr>
          <p:spPr>
            <a:xfrm rot="1699057">
              <a:off x="3413563" y="3197212"/>
              <a:ext cx="307198" cy="1285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èche : droite 32">
              <a:extLst>
                <a:ext uri="{FF2B5EF4-FFF2-40B4-BE49-F238E27FC236}">
                  <a16:creationId xmlns:a16="http://schemas.microsoft.com/office/drawing/2014/main" id="{102FB5E9-D2CA-4201-B2AA-A6DD6E851BA8}"/>
                </a:ext>
              </a:extLst>
            </p:cNvPr>
            <p:cNvSpPr/>
            <p:nvPr/>
          </p:nvSpPr>
          <p:spPr>
            <a:xfrm rot="19170773">
              <a:off x="5761246" y="3165506"/>
              <a:ext cx="307198" cy="1285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èche : droite 33">
              <a:extLst>
                <a:ext uri="{FF2B5EF4-FFF2-40B4-BE49-F238E27FC236}">
                  <a16:creationId xmlns:a16="http://schemas.microsoft.com/office/drawing/2014/main" id="{CEE76F9F-0B56-4233-BBB9-927AC1C5896A}"/>
                </a:ext>
              </a:extLst>
            </p:cNvPr>
            <p:cNvSpPr/>
            <p:nvPr/>
          </p:nvSpPr>
          <p:spPr>
            <a:xfrm rot="17308444">
              <a:off x="6105161" y="2727969"/>
              <a:ext cx="307198" cy="1146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lèche : bas 64">
              <a:extLst>
                <a:ext uri="{FF2B5EF4-FFF2-40B4-BE49-F238E27FC236}">
                  <a16:creationId xmlns:a16="http://schemas.microsoft.com/office/drawing/2014/main" id="{94DD6368-7659-4298-BAE6-839C422B53EA}"/>
                </a:ext>
              </a:extLst>
            </p:cNvPr>
            <p:cNvSpPr/>
            <p:nvPr/>
          </p:nvSpPr>
          <p:spPr>
            <a:xfrm>
              <a:off x="4544207" y="3807780"/>
              <a:ext cx="207623" cy="7327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ZoneTexte 15">
            <a:extLst>
              <a:ext uri="{FF2B5EF4-FFF2-40B4-BE49-F238E27FC236}">
                <a16:creationId xmlns:a16="http://schemas.microsoft.com/office/drawing/2014/main" id="{00749E48-981B-39CB-4E89-43D9E6B62903}"/>
              </a:ext>
            </a:extLst>
          </p:cNvPr>
          <p:cNvSpPr txBox="1"/>
          <p:nvPr/>
        </p:nvSpPr>
        <p:spPr>
          <a:xfrm>
            <a:off x="9061173" y="2129458"/>
            <a:ext cx="1860533" cy="1261884"/>
          </a:xfrm>
          <a:prstGeom prst="rect">
            <a:avLst/>
          </a:prstGeom>
          <a:noFill/>
        </p:spPr>
        <p:txBody>
          <a:bodyPr wrap="square" rtlCol="0">
            <a:spAutoFit/>
          </a:bodyPr>
          <a:lstStyle/>
          <a:p>
            <a:r>
              <a:rPr lang="fr-FR" sz="1400" dirty="0">
                <a:solidFill>
                  <a:srgbClr val="FF0000"/>
                </a:solidFill>
              </a:rPr>
              <a:t>Pompe à chaleur</a:t>
            </a:r>
          </a:p>
          <a:p>
            <a:r>
              <a:rPr lang="fr-FR" sz="1200" dirty="0"/>
              <a:t>Chauffer la source chaude</a:t>
            </a:r>
          </a:p>
          <a:p>
            <a:r>
              <a:rPr lang="fr-FR" sz="1400" dirty="0">
                <a:solidFill>
                  <a:srgbClr val="FF0000"/>
                </a:solidFill>
              </a:rPr>
              <a:t>Réfrigérateur</a:t>
            </a:r>
          </a:p>
          <a:p>
            <a:r>
              <a:rPr lang="fr-FR" sz="1200" dirty="0"/>
              <a:t>Refroidir la source froide</a:t>
            </a:r>
          </a:p>
        </p:txBody>
      </p:sp>
      <p:sp>
        <p:nvSpPr>
          <p:cNvPr id="30" name="ZoneTexte 29">
            <a:extLst>
              <a:ext uri="{FF2B5EF4-FFF2-40B4-BE49-F238E27FC236}">
                <a16:creationId xmlns:a16="http://schemas.microsoft.com/office/drawing/2014/main" id="{6B775F3D-C7F7-4C16-ACB2-9743C9506D56}"/>
              </a:ext>
            </a:extLst>
          </p:cNvPr>
          <p:cNvSpPr txBox="1"/>
          <p:nvPr/>
        </p:nvSpPr>
        <p:spPr>
          <a:xfrm>
            <a:off x="2179399" y="3035613"/>
            <a:ext cx="1860533" cy="738664"/>
          </a:xfrm>
          <a:prstGeom prst="rect">
            <a:avLst/>
          </a:prstGeom>
          <a:noFill/>
        </p:spPr>
        <p:txBody>
          <a:bodyPr wrap="square" rtlCol="0">
            <a:spAutoFit/>
          </a:bodyPr>
          <a:lstStyle/>
          <a:p>
            <a:r>
              <a:rPr lang="fr-FR" sz="1400" dirty="0">
                <a:solidFill>
                  <a:srgbClr val="FF0000"/>
                </a:solidFill>
              </a:rPr>
              <a:t>Moteur thermique</a:t>
            </a:r>
          </a:p>
          <a:p>
            <a:r>
              <a:rPr lang="fr-FR" sz="1400" dirty="0"/>
              <a:t>Transférer chaleur vers source froide</a:t>
            </a:r>
            <a:endParaRPr lang="fr-FR" sz="1200" dirty="0"/>
          </a:p>
        </p:txBody>
      </p:sp>
      <p:pic>
        <p:nvPicPr>
          <p:cNvPr id="36" name="Image 35">
            <a:extLst>
              <a:ext uri="{FF2B5EF4-FFF2-40B4-BE49-F238E27FC236}">
                <a16:creationId xmlns:a16="http://schemas.microsoft.com/office/drawing/2014/main" id="{081304EE-2D48-3FE1-1FF4-EB3DE56198A6}"/>
              </a:ext>
            </a:extLst>
          </p:cNvPr>
          <p:cNvPicPr>
            <a:picLocks noChangeAspect="1"/>
          </p:cNvPicPr>
          <p:nvPr/>
        </p:nvPicPr>
        <p:blipFill>
          <a:blip r:embed="rId2"/>
          <a:stretch>
            <a:fillRect/>
          </a:stretch>
        </p:blipFill>
        <p:spPr>
          <a:xfrm>
            <a:off x="8254826" y="3718042"/>
            <a:ext cx="895957" cy="888902"/>
          </a:xfrm>
          <a:prstGeom prst="rect">
            <a:avLst/>
          </a:prstGeom>
        </p:spPr>
      </p:pic>
      <p:pic>
        <p:nvPicPr>
          <p:cNvPr id="39" name="Image 38" descr="Une image contenant roue, Pièce auto, rouge, pneu&#10;&#10;Description générée automatiquement">
            <a:extLst>
              <a:ext uri="{FF2B5EF4-FFF2-40B4-BE49-F238E27FC236}">
                <a16:creationId xmlns:a16="http://schemas.microsoft.com/office/drawing/2014/main" id="{36361176-CDF2-E3C4-D17E-07655D9F2D7C}"/>
              </a:ext>
            </a:extLst>
          </p:cNvPr>
          <p:cNvPicPr>
            <a:picLocks noChangeAspect="1"/>
          </p:cNvPicPr>
          <p:nvPr/>
        </p:nvPicPr>
        <p:blipFill rotWithShape="1">
          <a:blip r:embed="rId3">
            <a:extLst>
              <a:ext uri="{28A0092B-C50C-407E-A947-70E740481C1C}">
                <a14:useLocalDpi xmlns:a14="http://schemas.microsoft.com/office/drawing/2010/main" val="0"/>
              </a:ext>
            </a:extLst>
          </a:blip>
          <a:srcRect l="2533" t="3378" r="2157" b="12048"/>
          <a:stretch/>
        </p:blipFill>
        <p:spPr>
          <a:xfrm>
            <a:off x="2116183" y="3993427"/>
            <a:ext cx="2136427" cy="1421838"/>
          </a:xfrm>
          <a:prstGeom prst="rect">
            <a:avLst/>
          </a:prstGeom>
        </p:spPr>
      </p:pic>
      <p:grpSp>
        <p:nvGrpSpPr>
          <p:cNvPr id="20" name="Groupe 19">
            <a:extLst>
              <a:ext uri="{FF2B5EF4-FFF2-40B4-BE49-F238E27FC236}">
                <a16:creationId xmlns:a16="http://schemas.microsoft.com/office/drawing/2014/main" id="{EEF772C9-F196-5139-3606-8EF1A63B4193}"/>
              </a:ext>
            </a:extLst>
          </p:cNvPr>
          <p:cNvGrpSpPr/>
          <p:nvPr/>
        </p:nvGrpSpPr>
        <p:grpSpPr>
          <a:xfrm>
            <a:off x="9567583" y="3684076"/>
            <a:ext cx="1695198" cy="1076977"/>
            <a:chOff x="9567583" y="3684076"/>
            <a:chExt cx="1695198" cy="1076977"/>
          </a:xfrm>
        </p:grpSpPr>
        <p:pic>
          <p:nvPicPr>
            <p:cNvPr id="37" name="Image 36">
              <a:extLst>
                <a:ext uri="{FF2B5EF4-FFF2-40B4-BE49-F238E27FC236}">
                  <a16:creationId xmlns:a16="http://schemas.microsoft.com/office/drawing/2014/main" id="{AE3DD958-2094-6B26-55EB-27481A51B7E2}"/>
                </a:ext>
              </a:extLst>
            </p:cNvPr>
            <p:cNvPicPr>
              <a:picLocks noChangeAspect="1"/>
            </p:cNvPicPr>
            <p:nvPr/>
          </p:nvPicPr>
          <p:blipFill>
            <a:blip r:embed="rId4"/>
            <a:stretch>
              <a:fillRect/>
            </a:stretch>
          </p:blipFill>
          <p:spPr>
            <a:xfrm>
              <a:off x="9635576" y="3684076"/>
              <a:ext cx="1627205" cy="888902"/>
            </a:xfrm>
            <a:prstGeom prst="rect">
              <a:avLst/>
            </a:prstGeom>
          </p:spPr>
        </p:pic>
        <p:sp>
          <p:nvSpPr>
            <p:cNvPr id="9" name="ZoneTexte 8">
              <a:extLst>
                <a:ext uri="{FF2B5EF4-FFF2-40B4-BE49-F238E27FC236}">
                  <a16:creationId xmlns:a16="http://schemas.microsoft.com/office/drawing/2014/main" id="{6714633B-6AC0-87CF-6931-4DCDBCA269DB}"/>
                </a:ext>
              </a:extLst>
            </p:cNvPr>
            <p:cNvSpPr txBox="1"/>
            <p:nvPr/>
          </p:nvSpPr>
          <p:spPr>
            <a:xfrm>
              <a:off x="9567583" y="4545609"/>
              <a:ext cx="1420925" cy="215444"/>
            </a:xfrm>
            <a:prstGeom prst="rect">
              <a:avLst/>
            </a:prstGeom>
            <a:noFill/>
          </p:spPr>
          <p:txBody>
            <a:bodyPr wrap="square">
              <a:spAutoFit/>
            </a:bodyPr>
            <a:lstStyle/>
            <a:p>
              <a:r>
                <a:rPr lang="fr-FR" sz="800" dirty="0">
                  <a:hlinkClick r:id="rId5"/>
                </a:rPr>
                <a:t>Action France Energie</a:t>
              </a:r>
              <a:endParaRPr lang="fr-FR" sz="800" dirty="0"/>
            </a:p>
          </p:txBody>
        </p:sp>
      </p:grpSp>
    </p:spTree>
    <p:extLst>
      <p:ext uri="{BB962C8B-B14F-4D97-AF65-F5344CB8AC3E}">
        <p14:creationId xmlns:p14="http://schemas.microsoft.com/office/powerpoint/2010/main" val="39783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35</a:t>
            </a:fld>
            <a:endParaRPr lang="en-GB" dirty="0"/>
          </a:p>
        </p:txBody>
      </p:sp>
      <p:sp>
        <p:nvSpPr>
          <p:cNvPr id="7" name="ZoneTexte 6"/>
          <p:cNvSpPr txBox="1"/>
          <p:nvPr/>
        </p:nvSpPr>
        <p:spPr>
          <a:xfrm>
            <a:off x="4973256" y="370390"/>
            <a:ext cx="5089524" cy="369332"/>
          </a:xfrm>
          <a:prstGeom prst="rect">
            <a:avLst/>
          </a:prstGeom>
          <a:noFill/>
        </p:spPr>
        <p:txBody>
          <a:bodyPr wrap="square" rtlCol="0">
            <a:spAutoFit/>
          </a:bodyPr>
          <a:lstStyle/>
          <a:p>
            <a:r>
              <a:rPr lang="fr-FR" dirty="0">
                <a:solidFill>
                  <a:srgbClr val="FF0000"/>
                </a:solidFill>
              </a:rPr>
              <a:t>Réfrigérateur/Pompe à chaleur</a:t>
            </a:r>
            <a:endParaRPr lang="en-GB" dirty="0">
              <a:solidFill>
                <a:srgbClr val="FF0000"/>
              </a:solidFill>
            </a:endParaRPr>
          </a:p>
        </p:txBody>
      </p:sp>
      <p:sp>
        <p:nvSpPr>
          <p:cNvPr id="5" name="Ellipse 4"/>
          <p:cNvSpPr/>
          <p:nvPr/>
        </p:nvSpPr>
        <p:spPr>
          <a:xfrm>
            <a:off x="4311269" y="1222770"/>
            <a:ext cx="1232282" cy="1091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p:cNvSpPr/>
          <p:nvPr/>
        </p:nvSpPr>
        <p:spPr>
          <a:xfrm>
            <a:off x="7471599" y="1152908"/>
            <a:ext cx="1232282" cy="109180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p:cNvSpPr txBox="1"/>
          <p:nvPr/>
        </p:nvSpPr>
        <p:spPr>
          <a:xfrm>
            <a:off x="4530344" y="1525273"/>
            <a:ext cx="885825" cy="461665"/>
          </a:xfrm>
          <a:prstGeom prst="rect">
            <a:avLst/>
          </a:prstGeom>
          <a:noFill/>
        </p:spPr>
        <p:txBody>
          <a:bodyPr wrap="square" rtlCol="0">
            <a:spAutoFit/>
          </a:bodyPr>
          <a:lstStyle/>
          <a:p>
            <a:r>
              <a:rPr lang="fr-FR" sz="1200" dirty="0"/>
              <a:t>Source Chaude</a:t>
            </a:r>
            <a:endParaRPr lang="en-GB" sz="1200" dirty="0"/>
          </a:p>
        </p:txBody>
      </p:sp>
      <p:sp>
        <p:nvSpPr>
          <p:cNvPr id="13" name="ZoneTexte 12"/>
          <p:cNvSpPr txBox="1"/>
          <p:nvPr/>
        </p:nvSpPr>
        <p:spPr>
          <a:xfrm>
            <a:off x="7743825" y="1525273"/>
            <a:ext cx="876300" cy="461665"/>
          </a:xfrm>
          <a:prstGeom prst="rect">
            <a:avLst/>
          </a:prstGeom>
          <a:noFill/>
        </p:spPr>
        <p:txBody>
          <a:bodyPr wrap="square" rtlCol="0">
            <a:spAutoFit/>
          </a:bodyPr>
          <a:lstStyle/>
          <a:p>
            <a:r>
              <a:rPr lang="fr-FR" sz="1200" dirty="0"/>
              <a:t>Source froide</a:t>
            </a:r>
            <a:endParaRPr lang="en-GB" sz="1200" dirty="0"/>
          </a:p>
        </p:txBody>
      </p:sp>
      <p:sp>
        <p:nvSpPr>
          <p:cNvPr id="11" name="Rectangle 10"/>
          <p:cNvSpPr/>
          <p:nvPr/>
        </p:nvSpPr>
        <p:spPr>
          <a:xfrm>
            <a:off x="5995132" y="2894311"/>
            <a:ext cx="1266825" cy="75905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Mécanisme</a:t>
            </a:r>
            <a:endParaRPr lang="en-GB" sz="1200" dirty="0">
              <a:solidFill>
                <a:schemeClr val="tx1"/>
              </a:solidFill>
            </a:endParaRPr>
          </a:p>
        </p:txBody>
      </p:sp>
      <p:sp>
        <p:nvSpPr>
          <p:cNvPr id="14" name="Arc 13"/>
          <p:cNvSpPr/>
          <p:nvPr/>
        </p:nvSpPr>
        <p:spPr>
          <a:xfrm rot="5400000">
            <a:off x="6256838" y="1442934"/>
            <a:ext cx="2051065" cy="1610740"/>
          </a:xfrm>
          <a:prstGeom prst="arc">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p:cNvSpPr/>
          <p:nvPr/>
        </p:nvSpPr>
        <p:spPr>
          <a:xfrm rot="10800000">
            <a:off x="4931500" y="1428248"/>
            <a:ext cx="2196184" cy="1845402"/>
          </a:xfrm>
          <a:prstGeom prst="arc">
            <a:avLst>
              <a:gd name="adj1" fmla="val 16349953"/>
              <a:gd name="adj2" fmla="val 0"/>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ZoneTexte 18"/>
          <p:cNvSpPr txBox="1"/>
          <p:nvPr/>
        </p:nvSpPr>
        <p:spPr>
          <a:xfrm>
            <a:off x="4762500" y="2524126"/>
            <a:ext cx="3733800" cy="276999"/>
          </a:xfrm>
          <a:prstGeom prst="rect">
            <a:avLst/>
          </a:prstGeom>
          <a:noFill/>
        </p:spPr>
        <p:txBody>
          <a:bodyPr wrap="square" rtlCol="0">
            <a:spAutoFit/>
          </a:bodyPr>
          <a:lstStyle/>
          <a:p>
            <a:r>
              <a:rPr lang="fr-FR" sz="1200" dirty="0"/>
              <a:t>Fluide                                                   caloporteur</a:t>
            </a:r>
            <a:endParaRPr lang="en-GB" sz="1200" dirty="0"/>
          </a:p>
        </p:txBody>
      </p:sp>
      <p:sp>
        <p:nvSpPr>
          <p:cNvPr id="21" name="Légende : encadrée 20"/>
          <p:cNvSpPr/>
          <p:nvPr/>
        </p:nvSpPr>
        <p:spPr>
          <a:xfrm>
            <a:off x="5589684" y="1062129"/>
            <a:ext cx="523874" cy="275340"/>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p:cNvSpPr txBox="1"/>
          <p:nvPr/>
        </p:nvSpPr>
        <p:spPr>
          <a:xfrm>
            <a:off x="5589684" y="1038537"/>
            <a:ext cx="624708" cy="276999"/>
          </a:xfrm>
          <a:prstGeom prst="rect">
            <a:avLst/>
          </a:prstGeom>
          <a:noFill/>
        </p:spPr>
        <p:txBody>
          <a:bodyPr wrap="square" rtlCol="0">
            <a:spAutoFit/>
          </a:bodyPr>
          <a:lstStyle/>
          <a:p>
            <a:r>
              <a:rPr lang="fr-FR" sz="1200" b="1" dirty="0"/>
              <a:t>T</a:t>
            </a:r>
            <a:r>
              <a:rPr lang="fr-FR" sz="1200" b="1" baseline="-25000" dirty="0"/>
              <a:t>chaud</a:t>
            </a:r>
            <a:endParaRPr lang="en-GB" sz="1200" b="1" baseline="-25000" dirty="0"/>
          </a:p>
        </p:txBody>
      </p:sp>
      <p:sp>
        <p:nvSpPr>
          <p:cNvPr id="18" name="ZoneTexte 17"/>
          <p:cNvSpPr txBox="1"/>
          <p:nvPr/>
        </p:nvSpPr>
        <p:spPr>
          <a:xfrm>
            <a:off x="5814249" y="3858037"/>
            <a:ext cx="2004111" cy="461665"/>
          </a:xfrm>
          <a:prstGeom prst="rect">
            <a:avLst/>
          </a:prstGeom>
          <a:noFill/>
        </p:spPr>
        <p:txBody>
          <a:bodyPr wrap="square" rtlCol="0">
            <a:spAutoFit/>
          </a:bodyPr>
          <a:lstStyle/>
          <a:p>
            <a:r>
              <a:rPr lang="fr-FR" sz="1200" dirty="0"/>
              <a:t>Energie      mécanique</a:t>
            </a:r>
          </a:p>
          <a:p>
            <a:r>
              <a:rPr lang="fr-FR" sz="1200" b="1" dirty="0"/>
              <a:t>          W</a:t>
            </a:r>
            <a:endParaRPr lang="en-GB" sz="1200" b="1" dirty="0"/>
          </a:p>
        </p:txBody>
      </p:sp>
      <p:sp>
        <p:nvSpPr>
          <p:cNvPr id="23" name="Légende : encadrée 22"/>
          <p:cNvSpPr/>
          <p:nvPr/>
        </p:nvSpPr>
        <p:spPr>
          <a:xfrm>
            <a:off x="8723648" y="1028352"/>
            <a:ext cx="523874" cy="275340"/>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ZoneTexte 23"/>
          <p:cNvSpPr txBox="1"/>
          <p:nvPr/>
        </p:nvSpPr>
        <p:spPr>
          <a:xfrm>
            <a:off x="8791815" y="1014409"/>
            <a:ext cx="501841" cy="276999"/>
          </a:xfrm>
          <a:prstGeom prst="rect">
            <a:avLst/>
          </a:prstGeom>
          <a:noFill/>
        </p:spPr>
        <p:txBody>
          <a:bodyPr wrap="square" rtlCol="0">
            <a:spAutoFit/>
          </a:bodyPr>
          <a:lstStyle/>
          <a:p>
            <a:r>
              <a:rPr lang="fr-FR" sz="1200" b="1" dirty="0"/>
              <a:t>T</a:t>
            </a:r>
            <a:r>
              <a:rPr lang="fr-FR" sz="1200" b="1" baseline="-25000" dirty="0"/>
              <a:t>froid</a:t>
            </a:r>
            <a:endParaRPr lang="en-GB" sz="1200" b="1" baseline="-25000" dirty="0"/>
          </a:p>
        </p:txBody>
      </p:sp>
      <p:sp>
        <p:nvSpPr>
          <p:cNvPr id="6" name="Flèche : chevron 5"/>
          <p:cNvSpPr/>
          <p:nvPr/>
        </p:nvSpPr>
        <p:spPr>
          <a:xfrm rot="13518549">
            <a:off x="5061613" y="2895851"/>
            <a:ext cx="247650" cy="8542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lèche : bas 8"/>
          <p:cNvSpPr/>
          <p:nvPr/>
        </p:nvSpPr>
        <p:spPr>
          <a:xfrm rot="10800000">
            <a:off x="6477853" y="3715885"/>
            <a:ext cx="228600" cy="8953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Flèche : chevron 24"/>
          <p:cNvSpPr/>
          <p:nvPr/>
        </p:nvSpPr>
        <p:spPr>
          <a:xfrm rot="12014252" flipV="1">
            <a:off x="5517565" y="3167985"/>
            <a:ext cx="247650" cy="9413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Flèche : chevron 25"/>
          <p:cNvSpPr/>
          <p:nvPr/>
        </p:nvSpPr>
        <p:spPr>
          <a:xfrm rot="8941170">
            <a:off x="7470893" y="3161795"/>
            <a:ext cx="247650" cy="8542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Flèche : chevron 26"/>
          <p:cNvSpPr/>
          <p:nvPr/>
        </p:nvSpPr>
        <p:spPr>
          <a:xfrm rot="7345606">
            <a:off x="7802287" y="2833176"/>
            <a:ext cx="247650" cy="8542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ZoneTexte 19"/>
          <p:cNvSpPr txBox="1"/>
          <p:nvPr/>
        </p:nvSpPr>
        <p:spPr>
          <a:xfrm>
            <a:off x="8111373" y="2284896"/>
            <a:ext cx="539755" cy="369332"/>
          </a:xfrm>
          <a:prstGeom prst="rect">
            <a:avLst/>
          </a:prstGeom>
          <a:noFill/>
        </p:spPr>
        <p:txBody>
          <a:bodyPr wrap="square" rtlCol="0">
            <a:spAutoFit/>
          </a:bodyPr>
          <a:lstStyle/>
          <a:p>
            <a:r>
              <a:rPr lang="fr-FR" dirty="0"/>
              <a:t>Q</a:t>
            </a:r>
            <a:r>
              <a:rPr lang="fr-FR" baseline="-25000" dirty="0"/>
              <a:t>1</a:t>
            </a:r>
            <a:endParaRPr lang="en-GB" baseline="-25000" dirty="0"/>
          </a:p>
        </p:txBody>
      </p:sp>
      <p:sp>
        <p:nvSpPr>
          <p:cNvPr id="28" name="ZoneTexte 27"/>
          <p:cNvSpPr txBox="1"/>
          <p:nvPr/>
        </p:nvSpPr>
        <p:spPr>
          <a:xfrm>
            <a:off x="4433501" y="2306131"/>
            <a:ext cx="539755" cy="369332"/>
          </a:xfrm>
          <a:prstGeom prst="rect">
            <a:avLst/>
          </a:prstGeom>
          <a:noFill/>
        </p:spPr>
        <p:txBody>
          <a:bodyPr wrap="square" rtlCol="0">
            <a:spAutoFit/>
          </a:bodyPr>
          <a:lstStyle/>
          <a:p>
            <a:r>
              <a:rPr lang="fr-FR" dirty="0"/>
              <a:t>Q</a:t>
            </a:r>
            <a:r>
              <a:rPr lang="fr-FR" baseline="-25000" dirty="0"/>
              <a:t>2</a:t>
            </a:r>
            <a:endParaRPr lang="en-GB" baseline="-25000" dirty="0"/>
          </a:p>
        </p:txBody>
      </p:sp>
      <p:sp>
        <p:nvSpPr>
          <p:cNvPr id="8" name="ZoneTexte 7"/>
          <p:cNvSpPr txBox="1"/>
          <p:nvPr/>
        </p:nvSpPr>
        <p:spPr>
          <a:xfrm>
            <a:off x="2944431" y="4923676"/>
            <a:ext cx="2733675" cy="769441"/>
          </a:xfrm>
          <a:prstGeom prst="rect">
            <a:avLst/>
          </a:prstGeom>
          <a:noFill/>
          <a:ln>
            <a:solidFill>
              <a:srgbClr val="FF0000"/>
            </a:solidFill>
          </a:ln>
        </p:spPr>
        <p:txBody>
          <a:bodyPr wrap="square" rtlCol="0">
            <a:spAutoFit/>
          </a:bodyPr>
          <a:lstStyle/>
          <a:p>
            <a:r>
              <a:rPr lang="fr-FR" sz="1600" dirty="0">
                <a:solidFill>
                  <a:srgbClr val="0070C0"/>
                </a:solidFill>
              </a:rPr>
              <a:t>Réfrigérateur </a:t>
            </a:r>
          </a:p>
          <a:p>
            <a:r>
              <a:rPr lang="fr-FR" sz="1400" dirty="0"/>
              <a:t>Refroidir la source froide</a:t>
            </a:r>
          </a:p>
          <a:p>
            <a:r>
              <a:rPr lang="fr-FR" sz="1400" dirty="0"/>
              <a:t>Perkins - 1834</a:t>
            </a:r>
          </a:p>
        </p:txBody>
      </p:sp>
      <p:sp>
        <p:nvSpPr>
          <p:cNvPr id="30" name="ZoneTexte 29">
            <a:extLst>
              <a:ext uri="{FF2B5EF4-FFF2-40B4-BE49-F238E27FC236}">
                <a16:creationId xmlns:a16="http://schemas.microsoft.com/office/drawing/2014/main" id="{1970728B-91B9-4A3A-87A7-91BD30A67910}"/>
              </a:ext>
            </a:extLst>
          </p:cNvPr>
          <p:cNvSpPr txBox="1"/>
          <p:nvPr/>
        </p:nvSpPr>
        <p:spPr>
          <a:xfrm>
            <a:off x="7558047" y="4923676"/>
            <a:ext cx="2733675" cy="769441"/>
          </a:xfrm>
          <a:prstGeom prst="rect">
            <a:avLst/>
          </a:prstGeom>
          <a:noFill/>
          <a:ln>
            <a:solidFill>
              <a:srgbClr val="FF0000"/>
            </a:solidFill>
          </a:ln>
        </p:spPr>
        <p:txBody>
          <a:bodyPr wrap="square" rtlCol="0">
            <a:spAutoFit/>
          </a:bodyPr>
          <a:lstStyle/>
          <a:p>
            <a:r>
              <a:rPr lang="fr-FR" sz="1600" dirty="0">
                <a:solidFill>
                  <a:srgbClr val="0070C0"/>
                </a:solidFill>
              </a:rPr>
              <a:t>Pompe à chaleur</a:t>
            </a:r>
          </a:p>
          <a:p>
            <a:r>
              <a:rPr lang="fr-FR" sz="1400" dirty="0"/>
              <a:t>Réchauffer la source chaude</a:t>
            </a:r>
          </a:p>
          <a:p>
            <a:r>
              <a:rPr lang="fr-FR" sz="1400" dirty="0"/>
              <a:t>Von Ritter - 1855</a:t>
            </a:r>
            <a:endParaRPr lang="en-GB" sz="1400" dirty="0"/>
          </a:p>
        </p:txBody>
      </p:sp>
      <p:pic>
        <p:nvPicPr>
          <p:cNvPr id="16" name="Image 15">
            <a:extLst>
              <a:ext uri="{FF2B5EF4-FFF2-40B4-BE49-F238E27FC236}">
                <a16:creationId xmlns:a16="http://schemas.microsoft.com/office/drawing/2014/main" id="{98155084-93B4-49F0-8661-131DFF3B5D7F}"/>
              </a:ext>
            </a:extLst>
          </p:cNvPr>
          <p:cNvPicPr>
            <a:picLocks noChangeAspect="1"/>
          </p:cNvPicPr>
          <p:nvPr/>
        </p:nvPicPr>
        <p:blipFill>
          <a:blip r:embed="rId2"/>
          <a:stretch>
            <a:fillRect/>
          </a:stretch>
        </p:blipFill>
        <p:spPr>
          <a:xfrm>
            <a:off x="3522682" y="3194184"/>
            <a:ext cx="1548156" cy="1533997"/>
          </a:xfrm>
          <a:prstGeom prst="rect">
            <a:avLst/>
          </a:prstGeom>
        </p:spPr>
      </p:pic>
      <p:grpSp>
        <p:nvGrpSpPr>
          <p:cNvPr id="32" name="Groupe 31">
            <a:extLst>
              <a:ext uri="{FF2B5EF4-FFF2-40B4-BE49-F238E27FC236}">
                <a16:creationId xmlns:a16="http://schemas.microsoft.com/office/drawing/2014/main" id="{ED5A08C9-37F9-1D62-894F-AFE7C4FC5491}"/>
              </a:ext>
            </a:extLst>
          </p:cNvPr>
          <p:cNvGrpSpPr/>
          <p:nvPr/>
        </p:nvGrpSpPr>
        <p:grpSpPr>
          <a:xfrm>
            <a:off x="7591722" y="3305293"/>
            <a:ext cx="3040597" cy="1682738"/>
            <a:chOff x="7591722" y="3305293"/>
            <a:chExt cx="3040597" cy="1682738"/>
          </a:xfrm>
        </p:grpSpPr>
        <p:pic>
          <p:nvPicPr>
            <p:cNvPr id="17" name="Image 16">
              <a:extLst>
                <a:ext uri="{FF2B5EF4-FFF2-40B4-BE49-F238E27FC236}">
                  <a16:creationId xmlns:a16="http://schemas.microsoft.com/office/drawing/2014/main" id="{085AAB04-3BB6-4AA0-A04F-BE056D5CD375}"/>
                </a:ext>
              </a:extLst>
            </p:cNvPr>
            <p:cNvPicPr>
              <a:picLocks noChangeAspect="1"/>
            </p:cNvPicPr>
            <p:nvPr/>
          </p:nvPicPr>
          <p:blipFill rotWithShape="1">
            <a:blip r:embed="rId3"/>
            <a:srcRect l="4045" r="6000" b="321"/>
            <a:stretch/>
          </p:blipFill>
          <p:spPr>
            <a:xfrm>
              <a:off x="7591722" y="3305293"/>
              <a:ext cx="2700000" cy="1476000"/>
            </a:xfrm>
            <a:prstGeom prst="rect">
              <a:avLst/>
            </a:prstGeom>
          </p:spPr>
        </p:pic>
        <p:sp>
          <p:nvSpPr>
            <p:cNvPr id="31" name="ZoneTexte 30">
              <a:extLst>
                <a:ext uri="{FF2B5EF4-FFF2-40B4-BE49-F238E27FC236}">
                  <a16:creationId xmlns:a16="http://schemas.microsoft.com/office/drawing/2014/main" id="{8236C024-F7EA-43BF-AE6F-BE72D123553C}"/>
                </a:ext>
              </a:extLst>
            </p:cNvPr>
            <p:cNvSpPr txBox="1"/>
            <p:nvPr/>
          </p:nvSpPr>
          <p:spPr>
            <a:xfrm rot="5400000">
              <a:off x="9754841" y="4110554"/>
              <a:ext cx="1539511" cy="215444"/>
            </a:xfrm>
            <a:prstGeom prst="rect">
              <a:avLst/>
            </a:prstGeom>
            <a:noFill/>
          </p:spPr>
          <p:txBody>
            <a:bodyPr wrap="square">
              <a:spAutoFit/>
            </a:bodyPr>
            <a:lstStyle/>
            <a:p>
              <a:r>
                <a:rPr lang="fr-FR" sz="800" dirty="0">
                  <a:hlinkClick r:id="rId4"/>
                </a:rPr>
                <a:t>Action France Energie</a:t>
              </a:r>
              <a:endParaRPr lang="fr-FR" sz="800" dirty="0"/>
            </a:p>
          </p:txBody>
        </p:sp>
      </p:grpSp>
    </p:spTree>
    <p:extLst>
      <p:ext uri="{BB962C8B-B14F-4D97-AF65-F5344CB8AC3E}">
        <p14:creationId xmlns:p14="http://schemas.microsoft.com/office/powerpoint/2010/main" val="64461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C5AA88C-07C3-43BA-81AC-51D3D751E990}"/>
              </a:ext>
            </a:extLst>
          </p:cNvPr>
          <p:cNvPicPr>
            <a:picLocks noChangeAspect="1"/>
          </p:cNvPicPr>
          <p:nvPr/>
        </p:nvPicPr>
        <p:blipFill rotWithShape="1">
          <a:blip r:embed="rId2"/>
          <a:srcRect l="35517" t="9215" r="-693" b="4010"/>
          <a:stretch/>
        </p:blipFill>
        <p:spPr>
          <a:xfrm>
            <a:off x="4220418" y="1141681"/>
            <a:ext cx="2003821" cy="1984918"/>
          </a:xfrm>
          <a:prstGeom prst="rect">
            <a:avLst/>
          </a:prstGeom>
        </p:spPr>
      </p:pic>
      <p:sp>
        <p:nvSpPr>
          <p:cNvPr id="2" name="Espace réservé de la date 1"/>
          <p:cNvSpPr>
            <a:spLocks noGrp="1"/>
          </p:cNvSpPr>
          <p:nvPr>
            <p:ph type="dt" sz="half" idx="10"/>
          </p:nvPr>
        </p:nvSpPr>
        <p:spPr>
          <a:xfrm>
            <a:off x="8019073" y="6027553"/>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dirty="0"/>
          </a:p>
        </p:txBody>
      </p:sp>
      <p:sp>
        <p:nvSpPr>
          <p:cNvPr id="3" name="Espace réservé du pied de page 2"/>
          <p:cNvSpPr>
            <a:spLocks noGrp="1"/>
          </p:cNvSpPr>
          <p:nvPr>
            <p:ph type="ftr" sz="quarter" idx="11"/>
          </p:nvPr>
        </p:nvSpPr>
        <p:spPr>
          <a:xfrm>
            <a:off x="3068965" y="5981589"/>
            <a:ext cx="5716488" cy="365125"/>
          </a:xfrm>
        </p:spPr>
        <p:txBody>
          <a:bodyPr/>
          <a:lstStyle/>
          <a:p>
            <a:r>
              <a:rPr lang="fr-FR" dirty="0"/>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36</a:t>
            </a:fld>
            <a:endParaRPr lang="en-GB" dirty="0"/>
          </a:p>
        </p:txBody>
      </p:sp>
      <p:sp>
        <p:nvSpPr>
          <p:cNvPr id="5" name="ZoneTexte 4"/>
          <p:cNvSpPr txBox="1"/>
          <p:nvPr/>
        </p:nvSpPr>
        <p:spPr>
          <a:xfrm>
            <a:off x="9078069" y="413302"/>
            <a:ext cx="1923801" cy="369332"/>
          </a:xfrm>
          <a:prstGeom prst="rect">
            <a:avLst/>
          </a:prstGeom>
          <a:noFill/>
          <a:ln>
            <a:noFill/>
          </a:ln>
        </p:spPr>
        <p:txBody>
          <a:bodyPr wrap="square" rtlCol="0">
            <a:spAutoFit/>
          </a:bodyPr>
          <a:lstStyle/>
          <a:p>
            <a:r>
              <a:rPr lang="fr-FR" dirty="0">
                <a:solidFill>
                  <a:srgbClr val="FF0000"/>
                </a:solidFill>
              </a:rPr>
              <a:t>Le réfrigérateur</a:t>
            </a:r>
            <a:endParaRPr lang="en-GB" dirty="0"/>
          </a:p>
        </p:txBody>
      </p:sp>
      <p:sp>
        <p:nvSpPr>
          <p:cNvPr id="16" name="Ellipse 15">
            <a:extLst>
              <a:ext uri="{FF2B5EF4-FFF2-40B4-BE49-F238E27FC236}">
                <a16:creationId xmlns:a16="http://schemas.microsoft.com/office/drawing/2014/main" id="{28603623-89F1-4139-BDA7-BA58D450EC03}"/>
              </a:ext>
            </a:extLst>
          </p:cNvPr>
          <p:cNvSpPr/>
          <p:nvPr/>
        </p:nvSpPr>
        <p:spPr>
          <a:xfrm>
            <a:off x="4725213" y="1589264"/>
            <a:ext cx="994228" cy="89891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Froid</a:t>
            </a:r>
            <a:endParaRPr lang="en-GB" sz="1600" dirty="0"/>
          </a:p>
        </p:txBody>
      </p:sp>
      <p:sp>
        <p:nvSpPr>
          <p:cNvPr id="27" name="Ellipse 26">
            <a:extLst>
              <a:ext uri="{FF2B5EF4-FFF2-40B4-BE49-F238E27FC236}">
                <a16:creationId xmlns:a16="http://schemas.microsoft.com/office/drawing/2014/main" id="{81F273B3-B5A3-4216-9F2C-72659D99BFF6}"/>
              </a:ext>
            </a:extLst>
          </p:cNvPr>
          <p:cNvSpPr/>
          <p:nvPr/>
        </p:nvSpPr>
        <p:spPr>
          <a:xfrm>
            <a:off x="2577690" y="1562143"/>
            <a:ext cx="1127893" cy="10811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Chaud</a:t>
            </a:r>
            <a:endParaRPr lang="en-GB" sz="1400" dirty="0"/>
          </a:p>
        </p:txBody>
      </p:sp>
      <p:sp>
        <p:nvSpPr>
          <p:cNvPr id="28" name="ZoneTexte 27">
            <a:extLst>
              <a:ext uri="{FF2B5EF4-FFF2-40B4-BE49-F238E27FC236}">
                <a16:creationId xmlns:a16="http://schemas.microsoft.com/office/drawing/2014/main" id="{D2541113-9532-4B02-A84B-60C5DFC94FB7}"/>
              </a:ext>
            </a:extLst>
          </p:cNvPr>
          <p:cNvSpPr txBox="1"/>
          <p:nvPr/>
        </p:nvSpPr>
        <p:spPr>
          <a:xfrm>
            <a:off x="3781653" y="3031579"/>
            <a:ext cx="1309817" cy="307777"/>
          </a:xfrm>
          <a:prstGeom prst="rect">
            <a:avLst/>
          </a:prstGeom>
          <a:solidFill>
            <a:schemeClr val="bg1">
              <a:lumMod val="65000"/>
            </a:schemeClr>
          </a:solidFill>
        </p:spPr>
        <p:txBody>
          <a:bodyPr wrap="square" rtlCol="0">
            <a:spAutoFit/>
          </a:bodyPr>
          <a:lstStyle/>
          <a:p>
            <a:r>
              <a:rPr lang="fr-FR" sz="1400" dirty="0">
                <a:solidFill>
                  <a:schemeClr val="bg1"/>
                </a:solidFill>
              </a:rPr>
              <a:t>compresseur</a:t>
            </a:r>
            <a:endParaRPr lang="en-GB" sz="1400" dirty="0">
              <a:solidFill>
                <a:schemeClr val="bg1"/>
              </a:solidFill>
            </a:endParaRPr>
          </a:p>
        </p:txBody>
      </p:sp>
      <p:pic>
        <p:nvPicPr>
          <p:cNvPr id="29" name="Image 28">
            <a:extLst>
              <a:ext uri="{FF2B5EF4-FFF2-40B4-BE49-F238E27FC236}">
                <a16:creationId xmlns:a16="http://schemas.microsoft.com/office/drawing/2014/main" id="{BDFF90CC-1408-4AE9-A10F-63B4CDD9F090}"/>
              </a:ext>
            </a:extLst>
          </p:cNvPr>
          <p:cNvPicPr>
            <a:picLocks noChangeAspect="1"/>
          </p:cNvPicPr>
          <p:nvPr/>
        </p:nvPicPr>
        <p:blipFill>
          <a:blip r:embed="rId3"/>
          <a:stretch>
            <a:fillRect/>
          </a:stretch>
        </p:blipFill>
        <p:spPr>
          <a:xfrm>
            <a:off x="3732226" y="2400921"/>
            <a:ext cx="448319" cy="448319"/>
          </a:xfrm>
          <a:prstGeom prst="rect">
            <a:avLst/>
          </a:prstGeom>
        </p:spPr>
      </p:pic>
      <p:cxnSp>
        <p:nvCxnSpPr>
          <p:cNvPr id="31" name="Connecteur : en arc 30">
            <a:extLst>
              <a:ext uri="{FF2B5EF4-FFF2-40B4-BE49-F238E27FC236}">
                <a16:creationId xmlns:a16="http://schemas.microsoft.com/office/drawing/2014/main" id="{F8AF2E51-2DF3-4AE6-8DD4-E5A88840117A}"/>
              </a:ext>
            </a:extLst>
          </p:cNvPr>
          <p:cNvCxnSpPr>
            <a:cxnSpLocks/>
          </p:cNvCxnSpPr>
          <p:nvPr/>
        </p:nvCxnSpPr>
        <p:spPr>
          <a:xfrm>
            <a:off x="3947696" y="2643273"/>
            <a:ext cx="465696" cy="244120"/>
          </a:xfrm>
          <a:prstGeom prst="curvedConnector3">
            <a:avLst>
              <a:gd name="adj1" fmla="val 52653"/>
            </a:avLst>
          </a:prstGeom>
          <a:ln>
            <a:tailEnd type="triangle"/>
          </a:ln>
        </p:spPr>
        <p:style>
          <a:lnRef idx="3">
            <a:schemeClr val="dk1"/>
          </a:lnRef>
          <a:fillRef idx="0">
            <a:schemeClr val="dk1"/>
          </a:fillRef>
          <a:effectRef idx="2">
            <a:schemeClr val="dk1"/>
          </a:effectRef>
          <a:fontRef idx="minor">
            <a:schemeClr val="tx1"/>
          </a:fontRef>
        </p:style>
      </p:cxnSp>
      <p:sp>
        <p:nvSpPr>
          <p:cNvPr id="38" name="ZoneTexte 37">
            <a:extLst>
              <a:ext uri="{FF2B5EF4-FFF2-40B4-BE49-F238E27FC236}">
                <a16:creationId xmlns:a16="http://schemas.microsoft.com/office/drawing/2014/main" id="{8A171886-7C37-4BED-84FF-2DD492381A73}"/>
              </a:ext>
            </a:extLst>
          </p:cNvPr>
          <p:cNvSpPr txBox="1"/>
          <p:nvPr/>
        </p:nvSpPr>
        <p:spPr>
          <a:xfrm>
            <a:off x="2351314" y="3445322"/>
            <a:ext cx="4672970" cy="523220"/>
          </a:xfrm>
          <a:prstGeom prst="rect">
            <a:avLst/>
          </a:prstGeom>
          <a:noFill/>
          <a:ln>
            <a:solidFill>
              <a:srgbClr val="FF0000"/>
            </a:solidFill>
          </a:ln>
        </p:spPr>
        <p:txBody>
          <a:bodyPr wrap="square" rtlCol="0">
            <a:spAutoFit/>
          </a:bodyPr>
          <a:lstStyle/>
          <a:p>
            <a:r>
              <a:rPr lang="fr-FR" sz="1400" dirty="0"/>
              <a:t>L’énergie (chaleur) va de la source </a:t>
            </a:r>
            <a:r>
              <a:rPr lang="fr-FR" sz="1400" dirty="0">
                <a:solidFill>
                  <a:srgbClr val="0070C0"/>
                </a:solidFill>
              </a:rPr>
              <a:t>froide </a:t>
            </a:r>
            <a:r>
              <a:rPr lang="fr-FR" sz="1400" dirty="0"/>
              <a:t>vers la source </a:t>
            </a:r>
            <a:r>
              <a:rPr lang="fr-FR" sz="1400" dirty="0">
                <a:solidFill>
                  <a:srgbClr val="C00000"/>
                </a:solidFill>
              </a:rPr>
              <a:t>chaude </a:t>
            </a:r>
            <a:r>
              <a:rPr lang="fr-FR" sz="1400" dirty="0"/>
              <a:t>et </a:t>
            </a:r>
            <a:r>
              <a:rPr lang="fr-FR" sz="1400" dirty="0">
                <a:solidFill>
                  <a:srgbClr val="FF0000"/>
                </a:solidFill>
              </a:rPr>
              <a:t>nécessite </a:t>
            </a:r>
            <a:r>
              <a:rPr lang="fr-FR" sz="1400" dirty="0"/>
              <a:t>du travail </a:t>
            </a:r>
          </a:p>
        </p:txBody>
      </p:sp>
      <p:sp>
        <p:nvSpPr>
          <p:cNvPr id="39" name="ZoneTexte 38">
            <a:extLst>
              <a:ext uri="{FF2B5EF4-FFF2-40B4-BE49-F238E27FC236}">
                <a16:creationId xmlns:a16="http://schemas.microsoft.com/office/drawing/2014/main" id="{B09091F5-944B-45B2-8361-3384A3B8D23C}"/>
              </a:ext>
            </a:extLst>
          </p:cNvPr>
          <p:cNvSpPr txBox="1"/>
          <p:nvPr/>
        </p:nvSpPr>
        <p:spPr>
          <a:xfrm>
            <a:off x="2218488" y="4183086"/>
            <a:ext cx="4805796" cy="523220"/>
          </a:xfrm>
          <a:prstGeom prst="rect">
            <a:avLst/>
          </a:prstGeom>
          <a:noFill/>
        </p:spPr>
        <p:txBody>
          <a:bodyPr wrap="square" rtlCol="0">
            <a:spAutoFit/>
          </a:bodyPr>
          <a:lstStyle/>
          <a:p>
            <a:r>
              <a:rPr lang="fr-FR" sz="1400" dirty="0"/>
              <a:t>Il faut </a:t>
            </a:r>
            <a:r>
              <a:rPr lang="fr-FR" sz="1400" dirty="0">
                <a:solidFill>
                  <a:srgbClr val="FF0000"/>
                </a:solidFill>
              </a:rPr>
              <a:t>fournir de l’énergie </a:t>
            </a:r>
            <a:r>
              <a:rPr lang="fr-FR" sz="1400" dirty="0"/>
              <a:t>pour maintenir l’écart des températures</a:t>
            </a:r>
            <a:endParaRPr lang="en-GB" sz="1400" dirty="0"/>
          </a:p>
        </p:txBody>
      </p:sp>
      <p:pic>
        <p:nvPicPr>
          <p:cNvPr id="6" name="Image 5">
            <a:extLst>
              <a:ext uri="{FF2B5EF4-FFF2-40B4-BE49-F238E27FC236}">
                <a16:creationId xmlns:a16="http://schemas.microsoft.com/office/drawing/2014/main" id="{B932E39F-5A72-41B3-BE63-0501E4EDB7AF}"/>
              </a:ext>
            </a:extLst>
          </p:cNvPr>
          <p:cNvPicPr>
            <a:picLocks noChangeAspect="1"/>
          </p:cNvPicPr>
          <p:nvPr/>
        </p:nvPicPr>
        <p:blipFill>
          <a:blip r:embed="rId4"/>
          <a:stretch>
            <a:fillRect/>
          </a:stretch>
        </p:blipFill>
        <p:spPr>
          <a:xfrm>
            <a:off x="8406384" y="1340836"/>
            <a:ext cx="2452192" cy="1579553"/>
          </a:xfrm>
          <a:prstGeom prst="rect">
            <a:avLst/>
          </a:prstGeom>
          <a:ln>
            <a:solidFill>
              <a:srgbClr val="FF0000"/>
            </a:solidFill>
          </a:ln>
        </p:spPr>
      </p:pic>
      <p:pic>
        <p:nvPicPr>
          <p:cNvPr id="7" name="Image 6">
            <a:extLst>
              <a:ext uri="{FF2B5EF4-FFF2-40B4-BE49-F238E27FC236}">
                <a16:creationId xmlns:a16="http://schemas.microsoft.com/office/drawing/2014/main" id="{BE6D8F86-FC74-869B-1167-919323ADD772}"/>
              </a:ext>
            </a:extLst>
          </p:cNvPr>
          <p:cNvPicPr>
            <a:picLocks noChangeAspect="1"/>
          </p:cNvPicPr>
          <p:nvPr/>
        </p:nvPicPr>
        <p:blipFill>
          <a:blip r:embed="rId5"/>
          <a:stretch>
            <a:fillRect/>
          </a:stretch>
        </p:blipFill>
        <p:spPr>
          <a:xfrm>
            <a:off x="8675325" y="3261264"/>
            <a:ext cx="1914310" cy="1115665"/>
          </a:xfrm>
          <a:prstGeom prst="rect">
            <a:avLst/>
          </a:prstGeom>
        </p:spPr>
      </p:pic>
      <p:sp>
        <p:nvSpPr>
          <p:cNvPr id="8" name="ZoneTexte 7">
            <a:extLst>
              <a:ext uri="{FF2B5EF4-FFF2-40B4-BE49-F238E27FC236}">
                <a16:creationId xmlns:a16="http://schemas.microsoft.com/office/drawing/2014/main" id="{63876A86-F115-CCA5-797C-AE1752EFADB0}"/>
              </a:ext>
            </a:extLst>
          </p:cNvPr>
          <p:cNvSpPr txBox="1"/>
          <p:nvPr/>
        </p:nvSpPr>
        <p:spPr>
          <a:xfrm>
            <a:off x="8406384" y="4376929"/>
            <a:ext cx="2873828" cy="1200329"/>
          </a:xfrm>
          <a:prstGeom prst="rect">
            <a:avLst/>
          </a:prstGeom>
          <a:noFill/>
        </p:spPr>
        <p:txBody>
          <a:bodyPr wrap="square" rtlCol="0">
            <a:spAutoFit/>
          </a:bodyPr>
          <a:lstStyle/>
          <a:p>
            <a:r>
              <a:rPr lang="fr-FR" sz="1200" dirty="0"/>
              <a:t>Schéma de principe d'une PAC à détente directe : </a:t>
            </a:r>
          </a:p>
          <a:p>
            <a:r>
              <a:rPr lang="fr-FR" sz="1200" dirty="0"/>
              <a:t>1 : condenseur ; </a:t>
            </a:r>
          </a:p>
          <a:p>
            <a:r>
              <a:rPr lang="fr-FR" sz="1200" dirty="0"/>
              <a:t>2 : détendeur ; </a:t>
            </a:r>
          </a:p>
          <a:p>
            <a:r>
              <a:rPr lang="fr-FR" sz="1200" dirty="0"/>
              <a:t>3 : évaporateur ; </a:t>
            </a:r>
          </a:p>
          <a:p>
            <a:r>
              <a:rPr lang="fr-FR" sz="1200" dirty="0"/>
              <a:t>4 : compresseur.</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EB67E0B-6FA8-62A0-6F69-E12C8218A73B}"/>
                  </a:ext>
                </a:extLst>
              </p:cNvPr>
              <p:cNvSpPr txBox="1"/>
              <p:nvPr/>
            </p:nvSpPr>
            <p:spPr>
              <a:xfrm>
                <a:off x="3222170" y="5016137"/>
                <a:ext cx="3640183" cy="752707"/>
              </a:xfrm>
              <a:prstGeom prst="rect">
                <a:avLst/>
              </a:prstGeom>
              <a:noFill/>
            </p:spPr>
            <p:txBody>
              <a:bodyPr wrap="square" rtlCol="0">
                <a:spAutoFit/>
              </a:bodyPr>
              <a:lstStyle/>
              <a:p>
                <a14:m>
                  <m:oMath xmlns:m="http://schemas.openxmlformats.org/officeDocument/2006/math">
                    <m:r>
                      <a:rPr lang="fr-FR" i="1" smtClean="0">
                        <a:latin typeface="Cambria Math" panose="02040503050406030204" pitchFamily="18" charset="0"/>
                        <a:ea typeface="Cambria Math" panose="02040503050406030204" pitchFamily="18" charset="0"/>
                      </a:rPr>
                      <m:t>𝜂</m:t>
                    </m:r>
                    <m:r>
                      <a:rPr lang="fr-FR" b="0" i="1" smtClean="0">
                        <a:latin typeface="Cambria Math" panose="02040503050406030204" pitchFamily="18" charset="0"/>
                        <a:ea typeface="Cambria Math" panose="02040503050406030204" pitchFamily="18" charset="0"/>
                      </a:rPr>
                      <m:t>&lt;</m:t>
                    </m:r>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𝑓</m:t>
                            </m:r>
                          </m:sub>
                        </m:sSub>
                      </m:num>
                      <m:den>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𝑐</m:t>
                            </m:r>
                          </m:sub>
                        </m:sSub>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𝑓</m:t>
                            </m:r>
                          </m:sub>
                        </m:sSub>
                      </m:den>
                    </m:f>
                  </m:oMath>
                </a14:m>
                <a:r>
                  <a:rPr lang="fr-FR" dirty="0"/>
                  <a:t> ; </a:t>
                </a:r>
                <a:r>
                  <a:rPr lang="fr-FR" sz="1200" dirty="0"/>
                  <a:t>exemple </a:t>
                </a:r>
                <a14:m>
                  <m:oMath xmlns:m="http://schemas.openxmlformats.org/officeDocument/2006/math">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𝑇</m:t>
                        </m:r>
                      </m:e>
                      <m:sub>
                        <m:r>
                          <a:rPr lang="fr-FR" sz="1200" i="1">
                            <a:latin typeface="Cambria Math" panose="02040503050406030204" pitchFamily="18" charset="0"/>
                            <a:ea typeface="Cambria Math" panose="02040503050406030204" pitchFamily="18" charset="0"/>
                          </a:rPr>
                          <m:t>𝑐</m:t>
                        </m:r>
                      </m:sub>
                    </m:sSub>
                    <m:r>
                      <a:rPr lang="fr-FR" sz="1200" b="0" i="1" smtClean="0">
                        <a:latin typeface="Cambria Math" panose="02040503050406030204" pitchFamily="18" charset="0"/>
                        <a:ea typeface="Cambria Math" panose="02040503050406030204" pitchFamily="18" charset="0"/>
                      </a:rPr>
                      <m:t>=300 </m:t>
                    </m:r>
                    <m:r>
                      <a:rPr lang="fr-FR" sz="1200" b="0" i="1" smtClean="0">
                        <a:latin typeface="Cambria Math" panose="02040503050406030204" pitchFamily="18" charset="0"/>
                        <a:ea typeface="Cambria Math" panose="02040503050406030204" pitchFamily="18" charset="0"/>
                      </a:rPr>
                      <m:t>𝐾</m:t>
                    </m:r>
                    <m:r>
                      <a:rPr lang="fr-FR" sz="1200" b="0" i="1" smtClean="0">
                        <a:latin typeface="Cambria Math" panose="02040503050406030204" pitchFamily="18" charset="0"/>
                        <a:ea typeface="Cambria Math" panose="02040503050406030204" pitchFamily="18" charset="0"/>
                      </a:rPr>
                      <m:t>,</m:t>
                    </m:r>
                  </m:oMath>
                </a14:m>
                <a:r>
                  <a:rPr lang="fr-FR" sz="1200" dirty="0">
                    <a:ea typeface="Cambria Math" panose="02040503050406030204" pitchFamily="18" charset="0"/>
                  </a:rPr>
                  <a:t> </a:t>
                </a:r>
                <a14:m>
                  <m:oMath xmlns:m="http://schemas.openxmlformats.org/officeDocument/2006/math">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𝑇</m:t>
                        </m:r>
                      </m:e>
                      <m:sub>
                        <m:r>
                          <a:rPr lang="fr-FR" sz="1200" b="0" i="1" smtClean="0">
                            <a:latin typeface="Cambria Math" panose="02040503050406030204" pitchFamily="18" charset="0"/>
                            <a:ea typeface="Cambria Math" panose="02040503050406030204" pitchFamily="18" charset="0"/>
                          </a:rPr>
                          <m:t>𝑓</m:t>
                        </m:r>
                      </m:sub>
                    </m:sSub>
                    <m:r>
                      <a:rPr lang="fr-FR" sz="1200" b="0" i="1" smtClean="0">
                        <a:latin typeface="Cambria Math" panose="02040503050406030204" pitchFamily="18" charset="0"/>
                        <a:ea typeface="Cambria Math" panose="02040503050406030204" pitchFamily="18" charset="0"/>
                      </a:rPr>
                      <m:t>=280 </m:t>
                    </m:r>
                    <m:r>
                      <a:rPr lang="fr-FR" sz="1200" b="0" i="1" smtClean="0">
                        <a:latin typeface="Cambria Math" panose="02040503050406030204" pitchFamily="18" charset="0"/>
                        <a:ea typeface="Cambria Math" panose="02040503050406030204" pitchFamily="18" charset="0"/>
                      </a:rPr>
                      <m:t>𝐾</m:t>
                    </m:r>
                  </m:oMath>
                </a14:m>
                <a:endParaRPr lang="fr-FR" sz="1200" b="0" dirty="0">
                  <a:ea typeface="Cambria Math" panose="02040503050406030204" pitchFamily="18" charset="0"/>
                </a:endParaRPr>
              </a:p>
              <a:p>
                <a:r>
                  <a:rPr lang="fr-FR" sz="1200" dirty="0"/>
                  <a:t>		</a:t>
                </a:r>
                <a14:m>
                  <m:oMath xmlns:m="http://schemas.openxmlformats.org/officeDocument/2006/math">
                    <m:r>
                      <a:rPr lang="fr-FR" sz="1200" i="1">
                        <a:latin typeface="Cambria Math" panose="02040503050406030204" pitchFamily="18" charset="0"/>
                        <a:ea typeface="Cambria Math" panose="02040503050406030204" pitchFamily="18" charset="0"/>
                      </a:rPr>
                      <m:t>𝜂</m:t>
                    </m:r>
                  </m:oMath>
                </a14:m>
                <a:r>
                  <a:rPr lang="fr-FR" sz="1200" dirty="0"/>
                  <a:t> &lt; 14 (1 400%)</a:t>
                </a:r>
              </a:p>
            </p:txBody>
          </p:sp>
        </mc:Choice>
        <mc:Fallback xmlns="">
          <p:sp>
            <p:nvSpPr>
              <p:cNvPr id="9" name="ZoneTexte 8">
                <a:extLst>
                  <a:ext uri="{FF2B5EF4-FFF2-40B4-BE49-F238E27FC236}">
                    <a16:creationId xmlns:a16="http://schemas.microsoft.com/office/drawing/2014/main" id="{2EB67E0B-6FA8-62A0-6F69-E12C8218A73B}"/>
                  </a:ext>
                </a:extLst>
              </p:cNvPr>
              <p:cNvSpPr txBox="1">
                <a:spLocks noRot="1" noChangeAspect="1" noMove="1" noResize="1" noEditPoints="1" noAdjustHandles="1" noChangeArrowheads="1" noChangeShapeType="1" noTextEdit="1"/>
              </p:cNvSpPr>
              <p:nvPr/>
            </p:nvSpPr>
            <p:spPr>
              <a:xfrm>
                <a:off x="3222170" y="5016137"/>
                <a:ext cx="3640183" cy="752707"/>
              </a:xfrm>
              <a:prstGeom prst="rect">
                <a:avLst/>
              </a:prstGeom>
              <a:blipFill>
                <a:blip r:embed="rId6"/>
                <a:stretch>
                  <a:fillRect b="-6504"/>
                </a:stretch>
              </a:blipFill>
            </p:spPr>
            <p:txBody>
              <a:bodyPr/>
              <a:lstStyle/>
              <a:p>
                <a:r>
                  <a:rPr lang="fr-FR">
                    <a:noFill/>
                  </a:rPr>
                  <a:t> </a:t>
                </a:r>
              </a:p>
            </p:txBody>
          </p:sp>
        </mc:Fallback>
      </mc:AlternateContent>
    </p:spTree>
    <p:extLst>
      <p:ext uri="{BB962C8B-B14F-4D97-AF65-F5344CB8AC3E}">
        <p14:creationId xmlns:p14="http://schemas.microsoft.com/office/powerpoint/2010/main" val="23239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a:xfrm>
            <a:off x="3117951" y="5769965"/>
            <a:ext cx="5716488" cy="365125"/>
          </a:xfrm>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37</a:t>
            </a:fld>
            <a:endParaRPr lang="en-GB" dirty="0"/>
          </a:p>
        </p:txBody>
      </p:sp>
      <p:sp>
        <p:nvSpPr>
          <p:cNvPr id="5" name="ZoneTexte 4"/>
          <p:cNvSpPr txBox="1"/>
          <p:nvPr/>
        </p:nvSpPr>
        <p:spPr>
          <a:xfrm>
            <a:off x="8808612" y="413302"/>
            <a:ext cx="2583820" cy="369332"/>
          </a:xfrm>
          <a:prstGeom prst="rect">
            <a:avLst/>
          </a:prstGeom>
          <a:noFill/>
          <a:ln>
            <a:noFill/>
          </a:ln>
        </p:spPr>
        <p:txBody>
          <a:bodyPr wrap="square" rtlCol="0">
            <a:spAutoFit/>
          </a:bodyPr>
          <a:lstStyle/>
          <a:p>
            <a:r>
              <a:rPr lang="fr-FR" dirty="0">
                <a:solidFill>
                  <a:srgbClr val="FF0000"/>
                </a:solidFill>
              </a:rPr>
              <a:t>La pompe à chaleur</a:t>
            </a:r>
            <a:endParaRPr lang="en-GB" dirty="0"/>
          </a:p>
        </p:txBody>
      </p:sp>
      <p:sp>
        <p:nvSpPr>
          <p:cNvPr id="38" name="ZoneTexte 37">
            <a:extLst>
              <a:ext uri="{FF2B5EF4-FFF2-40B4-BE49-F238E27FC236}">
                <a16:creationId xmlns:a16="http://schemas.microsoft.com/office/drawing/2014/main" id="{8A171886-7C37-4BED-84FF-2DD492381A73}"/>
              </a:ext>
            </a:extLst>
          </p:cNvPr>
          <p:cNvSpPr txBox="1"/>
          <p:nvPr/>
        </p:nvSpPr>
        <p:spPr>
          <a:xfrm>
            <a:off x="2433354" y="4055187"/>
            <a:ext cx="8267704" cy="307777"/>
          </a:xfrm>
          <a:prstGeom prst="rect">
            <a:avLst/>
          </a:prstGeom>
          <a:noFill/>
          <a:ln>
            <a:solidFill>
              <a:srgbClr val="FF0000"/>
            </a:solidFill>
          </a:ln>
        </p:spPr>
        <p:txBody>
          <a:bodyPr wrap="square" rtlCol="0">
            <a:spAutoFit/>
          </a:bodyPr>
          <a:lstStyle/>
          <a:p>
            <a:r>
              <a:rPr lang="fr-FR" sz="1400" dirty="0"/>
              <a:t>L’énergie (chaleur) va de la source </a:t>
            </a:r>
            <a:r>
              <a:rPr lang="fr-FR" sz="1400" dirty="0">
                <a:solidFill>
                  <a:srgbClr val="0070C0"/>
                </a:solidFill>
              </a:rPr>
              <a:t>froide </a:t>
            </a:r>
            <a:r>
              <a:rPr lang="fr-FR" sz="1400" dirty="0"/>
              <a:t>vers la source </a:t>
            </a:r>
            <a:r>
              <a:rPr lang="fr-FR" sz="1400" dirty="0">
                <a:solidFill>
                  <a:srgbClr val="C00000"/>
                </a:solidFill>
              </a:rPr>
              <a:t>chaude </a:t>
            </a:r>
            <a:r>
              <a:rPr lang="fr-FR" sz="1400" dirty="0"/>
              <a:t>et </a:t>
            </a:r>
            <a:r>
              <a:rPr lang="fr-FR" sz="1400" dirty="0">
                <a:solidFill>
                  <a:srgbClr val="FF0000"/>
                </a:solidFill>
              </a:rPr>
              <a:t>nécessite </a:t>
            </a:r>
            <a:r>
              <a:rPr lang="fr-FR" sz="1400" dirty="0"/>
              <a:t>du travail </a:t>
            </a:r>
          </a:p>
        </p:txBody>
      </p:sp>
      <p:pic>
        <p:nvPicPr>
          <p:cNvPr id="6" name="Image 5">
            <a:extLst>
              <a:ext uri="{FF2B5EF4-FFF2-40B4-BE49-F238E27FC236}">
                <a16:creationId xmlns:a16="http://schemas.microsoft.com/office/drawing/2014/main" id="{B932E39F-5A72-41B3-BE63-0501E4EDB7AF}"/>
              </a:ext>
            </a:extLst>
          </p:cNvPr>
          <p:cNvPicPr>
            <a:picLocks noChangeAspect="1"/>
          </p:cNvPicPr>
          <p:nvPr/>
        </p:nvPicPr>
        <p:blipFill>
          <a:blip r:embed="rId2"/>
          <a:stretch>
            <a:fillRect/>
          </a:stretch>
        </p:blipFill>
        <p:spPr>
          <a:xfrm>
            <a:off x="7979299" y="1812661"/>
            <a:ext cx="2452192" cy="1579553"/>
          </a:xfrm>
          <a:prstGeom prst="rect">
            <a:avLst/>
          </a:prstGeom>
          <a:ln>
            <a:solidFill>
              <a:srgbClr val="FF0000"/>
            </a:solidFill>
          </a:ln>
        </p:spPr>
      </p:pic>
      <p:sp>
        <p:nvSpPr>
          <p:cNvPr id="11" name="ZoneTexte 10">
            <a:extLst>
              <a:ext uri="{FF2B5EF4-FFF2-40B4-BE49-F238E27FC236}">
                <a16:creationId xmlns:a16="http://schemas.microsoft.com/office/drawing/2014/main" id="{446D5BC4-9513-16A4-2066-5F165767B5E8}"/>
              </a:ext>
            </a:extLst>
          </p:cNvPr>
          <p:cNvSpPr txBox="1"/>
          <p:nvPr/>
        </p:nvSpPr>
        <p:spPr>
          <a:xfrm>
            <a:off x="7699981" y="4668130"/>
            <a:ext cx="3010828" cy="738664"/>
          </a:xfrm>
          <a:prstGeom prst="rect">
            <a:avLst/>
          </a:prstGeom>
          <a:noFill/>
        </p:spPr>
        <p:txBody>
          <a:bodyPr wrap="square">
            <a:spAutoFit/>
          </a:bodyPr>
          <a:lstStyle/>
          <a:p>
            <a:r>
              <a:rPr lang="fr-FR" sz="1400" b="0" i="0" dirty="0">
                <a:solidFill>
                  <a:srgbClr val="0070C0"/>
                </a:solidFill>
                <a:effectLst/>
              </a:rPr>
              <a:t> En fait les rendements réels des PAC aérothermiques (air-air ou air-eau) sont entre 3 et 5</a:t>
            </a:r>
            <a:endParaRPr lang="fr-FR" sz="1400" dirty="0">
              <a:solidFill>
                <a:srgbClr val="0070C0"/>
              </a:solidFill>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A2E65A94-3871-5216-E164-4814D9AC9F72}"/>
                  </a:ext>
                </a:extLst>
              </p:cNvPr>
              <p:cNvSpPr txBox="1"/>
              <p:nvPr/>
            </p:nvSpPr>
            <p:spPr>
              <a:xfrm>
                <a:off x="2927023" y="4520621"/>
                <a:ext cx="3640183" cy="949619"/>
              </a:xfrm>
              <a:prstGeom prst="rect">
                <a:avLst/>
              </a:prstGeom>
              <a:noFill/>
              <a:ln>
                <a:solidFill>
                  <a:schemeClr val="tx1"/>
                </a:solidFill>
              </a:ln>
            </p:spPr>
            <p:txBody>
              <a:bodyPr wrap="square" rtlCol="0">
                <a:spAutoFit/>
              </a:bodyPr>
              <a:lstStyle/>
              <a:p>
                <a:r>
                  <a:rPr lang="fr-FR" sz="1400" dirty="0">
                    <a:ea typeface="Cambria Math" panose="02040503050406030204" pitchFamily="18" charset="0"/>
                  </a:rPr>
                  <a:t>Rendement :</a:t>
                </a:r>
              </a:p>
              <a:p>
                <a14:m>
                  <m:oMath xmlns:m="http://schemas.openxmlformats.org/officeDocument/2006/math">
                    <m:r>
                      <a:rPr lang="fr-FR" i="1" smtClean="0">
                        <a:latin typeface="Cambria Math" panose="02040503050406030204" pitchFamily="18" charset="0"/>
                        <a:ea typeface="Cambria Math" panose="02040503050406030204" pitchFamily="18" charset="0"/>
                      </a:rPr>
                      <m:t>𝜂</m:t>
                    </m:r>
                    <m:r>
                      <a:rPr lang="fr-FR" b="0" i="1" smtClean="0">
                        <a:latin typeface="Cambria Math" panose="02040503050406030204" pitchFamily="18" charset="0"/>
                        <a:ea typeface="Cambria Math" panose="02040503050406030204" pitchFamily="18" charset="0"/>
                      </a:rPr>
                      <m:t>&lt;</m:t>
                    </m:r>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𝑐</m:t>
                            </m:r>
                          </m:sub>
                        </m:sSub>
                      </m:num>
                      <m:den>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𝑐</m:t>
                            </m:r>
                          </m:sub>
                        </m:sSub>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𝑓</m:t>
                            </m:r>
                          </m:sub>
                        </m:sSub>
                      </m:den>
                    </m:f>
                  </m:oMath>
                </a14:m>
                <a:r>
                  <a:rPr lang="fr-FR" dirty="0"/>
                  <a:t> ; </a:t>
                </a:r>
                <a:r>
                  <a:rPr lang="fr-FR" sz="1200" dirty="0"/>
                  <a:t>exemple </a:t>
                </a:r>
                <a14:m>
                  <m:oMath xmlns:m="http://schemas.openxmlformats.org/officeDocument/2006/math">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𝑇</m:t>
                        </m:r>
                      </m:e>
                      <m:sub>
                        <m:r>
                          <a:rPr lang="fr-FR" sz="1200" i="1">
                            <a:latin typeface="Cambria Math" panose="02040503050406030204" pitchFamily="18" charset="0"/>
                            <a:ea typeface="Cambria Math" panose="02040503050406030204" pitchFamily="18" charset="0"/>
                          </a:rPr>
                          <m:t>𝑐</m:t>
                        </m:r>
                      </m:sub>
                    </m:sSub>
                    <m:r>
                      <a:rPr lang="fr-FR" sz="1200" b="0" i="1" smtClean="0">
                        <a:latin typeface="Cambria Math" panose="02040503050406030204" pitchFamily="18" charset="0"/>
                        <a:ea typeface="Cambria Math" panose="02040503050406030204" pitchFamily="18" charset="0"/>
                      </a:rPr>
                      <m:t>=300 </m:t>
                    </m:r>
                    <m:r>
                      <a:rPr lang="fr-FR" sz="1200" b="0" i="1" smtClean="0">
                        <a:latin typeface="Cambria Math" panose="02040503050406030204" pitchFamily="18" charset="0"/>
                        <a:ea typeface="Cambria Math" panose="02040503050406030204" pitchFamily="18" charset="0"/>
                      </a:rPr>
                      <m:t>𝐾</m:t>
                    </m:r>
                    <m:r>
                      <a:rPr lang="fr-FR" sz="1200" b="0" i="1" smtClean="0">
                        <a:latin typeface="Cambria Math" panose="02040503050406030204" pitchFamily="18" charset="0"/>
                        <a:ea typeface="Cambria Math" panose="02040503050406030204" pitchFamily="18" charset="0"/>
                      </a:rPr>
                      <m:t>,</m:t>
                    </m:r>
                  </m:oMath>
                </a14:m>
                <a:r>
                  <a:rPr lang="fr-FR" sz="1200" dirty="0">
                    <a:ea typeface="Cambria Math" panose="02040503050406030204" pitchFamily="18" charset="0"/>
                  </a:rPr>
                  <a:t> </a:t>
                </a:r>
                <a14:m>
                  <m:oMath xmlns:m="http://schemas.openxmlformats.org/officeDocument/2006/math">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𝑇</m:t>
                        </m:r>
                      </m:e>
                      <m:sub>
                        <m:r>
                          <a:rPr lang="fr-FR" sz="1200" b="0" i="1" smtClean="0">
                            <a:latin typeface="Cambria Math" panose="02040503050406030204" pitchFamily="18" charset="0"/>
                            <a:ea typeface="Cambria Math" panose="02040503050406030204" pitchFamily="18" charset="0"/>
                          </a:rPr>
                          <m:t>𝑓</m:t>
                        </m:r>
                      </m:sub>
                    </m:sSub>
                    <m:r>
                      <a:rPr lang="fr-FR" sz="1200" b="0" i="1" smtClean="0">
                        <a:latin typeface="Cambria Math" panose="02040503050406030204" pitchFamily="18" charset="0"/>
                        <a:ea typeface="Cambria Math" panose="02040503050406030204" pitchFamily="18" charset="0"/>
                      </a:rPr>
                      <m:t>=270 </m:t>
                    </m:r>
                    <m:r>
                      <a:rPr lang="fr-FR" sz="1200" b="0" i="1" smtClean="0">
                        <a:latin typeface="Cambria Math" panose="02040503050406030204" pitchFamily="18" charset="0"/>
                        <a:ea typeface="Cambria Math" panose="02040503050406030204" pitchFamily="18" charset="0"/>
                      </a:rPr>
                      <m:t>𝐾</m:t>
                    </m:r>
                  </m:oMath>
                </a14:m>
                <a:endParaRPr lang="fr-FR" sz="1200" b="0" dirty="0">
                  <a:ea typeface="Cambria Math" panose="02040503050406030204" pitchFamily="18" charset="0"/>
                </a:endParaRPr>
              </a:p>
              <a:p>
                <a:r>
                  <a:rPr lang="fr-FR" sz="1200" dirty="0"/>
                  <a:t>		</a:t>
                </a:r>
                <a14:m>
                  <m:oMath xmlns:m="http://schemas.openxmlformats.org/officeDocument/2006/math">
                    <m:r>
                      <a:rPr lang="fr-FR" sz="1200" i="1">
                        <a:latin typeface="Cambria Math" panose="02040503050406030204" pitchFamily="18" charset="0"/>
                        <a:ea typeface="Cambria Math" panose="02040503050406030204" pitchFamily="18" charset="0"/>
                      </a:rPr>
                      <m:t>𝜂</m:t>
                    </m:r>
                  </m:oMath>
                </a14:m>
                <a:r>
                  <a:rPr lang="fr-FR" sz="1200" dirty="0"/>
                  <a:t> &lt; 10 (1 000%)</a:t>
                </a:r>
              </a:p>
            </p:txBody>
          </p:sp>
        </mc:Choice>
        <mc:Fallback xmlns="">
          <p:sp>
            <p:nvSpPr>
              <p:cNvPr id="14" name="ZoneTexte 13">
                <a:extLst>
                  <a:ext uri="{FF2B5EF4-FFF2-40B4-BE49-F238E27FC236}">
                    <a16:creationId xmlns:a16="http://schemas.microsoft.com/office/drawing/2014/main" id="{A2E65A94-3871-5216-E164-4814D9AC9F72}"/>
                  </a:ext>
                </a:extLst>
              </p:cNvPr>
              <p:cNvSpPr txBox="1">
                <a:spLocks noRot="1" noChangeAspect="1" noMove="1" noResize="1" noEditPoints="1" noAdjustHandles="1" noChangeArrowheads="1" noChangeShapeType="1" noTextEdit="1"/>
              </p:cNvSpPr>
              <p:nvPr/>
            </p:nvSpPr>
            <p:spPr>
              <a:xfrm>
                <a:off x="2927023" y="4520621"/>
                <a:ext cx="3640183" cy="949619"/>
              </a:xfrm>
              <a:prstGeom prst="rect">
                <a:avLst/>
              </a:prstGeom>
              <a:blipFill>
                <a:blip r:embed="rId5"/>
                <a:stretch>
                  <a:fillRect l="-334" t="-637" b="-4459"/>
                </a:stretch>
              </a:blipFill>
              <a:ln>
                <a:solidFill>
                  <a:schemeClr val="tx1"/>
                </a:solidFill>
              </a:ln>
            </p:spPr>
            <p:txBody>
              <a:bodyPr/>
              <a:lstStyle/>
              <a:p>
                <a:r>
                  <a:rPr lang="fr-FR">
                    <a:noFill/>
                  </a:rPr>
                  <a:t> </a:t>
                </a:r>
              </a:p>
            </p:txBody>
          </p:sp>
        </mc:Fallback>
      </mc:AlternateContent>
      <p:grpSp>
        <p:nvGrpSpPr>
          <p:cNvPr id="10" name="Groupe 9">
            <a:extLst>
              <a:ext uri="{FF2B5EF4-FFF2-40B4-BE49-F238E27FC236}">
                <a16:creationId xmlns:a16="http://schemas.microsoft.com/office/drawing/2014/main" id="{B82F0E75-438D-4CCB-B2F5-F66CE27CA4D0}"/>
              </a:ext>
            </a:extLst>
          </p:cNvPr>
          <p:cNvGrpSpPr/>
          <p:nvPr/>
        </p:nvGrpSpPr>
        <p:grpSpPr>
          <a:xfrm>
            <a:off x="3236995" y="1022891"/>
            <a:ext cx="3515948" cy="2953468"/>
            <a:chOff x="3615065" y="914697"/>
            <a:chExt cx="3515948" cy="2953468"/>
          </a:xfrm>
        </p:grpSpPr>
        <p:pic>
          <p:nvPicPr>
            <p:cNvPr id="7" name="Image 6">
              <a:extLst>
                <a:ext uri="{FF2B5EF4-FFF2-40B4-BE49-F238E27FC236}">
                  <a16:creationId xmlns:a16="http://schemas.microsoft.com/office/drawing/2014/main" id="{0DA831E6-B24A-4007-B058-A9BA87CB1A18}"/>
                </a:ext>
              </a:extLst>
            </p:cNvPr>
            <p:cNvPicPr>
              <a:picLocks noChangeAspect="1"/>
            </p:cNvPicPr>
            <p:nvPr/>
          </p:nvPicPr>
          <p:blipFill>
            <a:blip r:embed="rId6"/>
            <a:stretch>
              <a:fillRect/>
            </a:stretch>
          </p:blipFill>
          <p:spPr>
            <a:xfrm>
              <a:off x="3615065" y="914697"/>
              <a:ext cx="3515948" cy="2530632"/>
            </a:xfrm>
            <a:prstGeom prst="rect">
              <a:avLst/>
            </a:prstGeom>
          </p:spPr>
        </p:pic>
        <p:grpSp>
          <p:nvGrpSpPr>
            <p:cNvPr id="8" name="Groupe 7">
              <a:extLst>
                <a:ext uri="{FF2B5EF4-FFF2-40B4-BE49-F238E27FC236}">
                  <a16:creationId xmlns:a16="http://schemas.microsoft.com/office/drawing/2014/main" id="{FCB82CEE-F009-43BE-9E3F-51F64DD493A6}"/>
                </a:ext>
              </a:extLst>
            </p:cNvPr>
            <p:cNvGrpSpPr/>
            <p:nvPr/>
          </p:nvGrpSpPr>
          <p:grpSpPr>
            <a:xfrm>
              <a:off x="5793571" y="3149860"/>
              <a:ext cx="527290" cy="448319"/>
              <a:chOff x="3570324" y="2397393"/>
              <a:chExt cx="527290" cy="448319"/>
            </a:xfrm>
          </p:grpSpPr>
          <p:pic>
            <p:nvPicPr>
              <p:cNvPr id="29" name="Image 28">
                <a:extLst>
                  <a:ext uri="{FF2B5EF4-FFF2-40B4-BE49-F238E27FC236}">
                    <a16:creationId xmlns:a16="http://schemas.microsoft.com/office/drawing/2014/main" id="{BDFF90CC-1408-4AE9-A10F-63B4CDD9F090}"/>
                  </a:ext>
                </a:extLst>
              </p:cNvPr>
              <p:cNvPicPr>
                <a:picLocks noChangeAspect="1"/>
              </p:cNvPicPr>
              <p:nvPr/>
            </p:nvPicPr>
            <p:blipFill>
              <a:blip r:embed="rId7"/>
              <a:stretch>
                <a:fillRect/>
              </a:stretch>
            </p:blipFill>
            <p:spPr>
              <a:xfrm>
                <a:off x="3649295" y="2397393"/>
                <a:ext cx="448319" cy="448319"/>
              </a:xfrm>
              <a:prstGeom prst="rect">
                <a:avLst/>
              </a:prstGeom>
            </p:spPr>
          </p:pic>
          <p:cxnSp>
            <p:nvCxnSpPr>
              <p:cNvPr id="31" name="Connecteur : en arc 30">
                <a:extLst>
                  <a:ext uri="{FF2B5EF4-FFF2-40B4-BE49-F238E27FC236}">
                    <a16:creationId xmlns:a16="http://schemas.microsoft.com/office/drawing/2014/main" id="{F8AF2E51-2DF3-4AE6-8DD4-E5A88840117A}"/>
                  </a:ext>
                </a:extLst>
              </p:cNvPr>
              <p:cNvCxnSpPr>
                <a:cxnSpLocks/>
              </p:cNvCxnSpPr>
              <p:nvPr/>
            </p:nvCxnSpPr>
            <p:spPr>
              <a:xfrm rot="10800000">
                <a:off x="3570324" y="2486818"/>
                <a:ext cx="294443" cy="152929"/>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grpSp>
        <p:sp>
          <p:nvSpPr>
            <p:cNvPr id="9" name="ZoneTexte 8">
              <a:extLst>
                <a:ext uri="{FF2B5EF4-FFF2-40B4-BE49-F238E27FC236}">
                  <a16:creationId xmlns:a16="http://schemas.microsoft.com/office/drawing/2014/main" id="{1ACB5BFC-03BF-F484-CD70-32724EEE7D91}"/>
                </a:ext>
              </a:extLst>
            </p:cNvPr>
            <p:cNvSpPr txBox="1"/>
            <p:nvPr/>
          </p:nvSpPr>
          <p:spPr>
            <a:xfrm>
              <a:off x="3793698" y="3560388"/>
              <a:ext cx="3243916" cy="307777"/>
            </a:xfrm>
            <a:prstGeom prst="rect">
              <a:avLst/>
            </a:prstGeom>
            <a:noFill/>
          </p:spPr>
          <p:txBody>
            <a:bodyPr wrap="square" rtlCol="0">
              <a:spAutoFit/>
            </a:bodyPr>
            <a:lstStyle/>
            <a:p>
              <a:r>
                <a:rPr lang="fr-FR" sz="1400" dirty="0">
                  <a:hlinkClick r:id="rId8"/>
                </a:rPr>
                <a:t>Pompe à chaleur </a:t>
              </a:r>
              <a:r>
                <a:rPr lang="fr-FR" sz="1400" dirty="0"/>
                <a:t>air-air - Principe</a:t>
              </a:r>
            </a:p>
          </p:txBody>
        </p:sp>
      </p:grpSp>
    </p:spTree>
    <p:extLst>
      <p:ext uri="{BB962C8B-B14F-4D97-AF65-F5344CB8AC3E}">
        <p14:creationId xmlns:p14="http://schemas.microsoft.com/office/powerpoint/2010/main" val="1836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A33F49F-5980-D550-676C-C6640FC49380}"/>
              </a:ext>
            </a:extLst>
          </p:cNvPr>
          <p:cNvSpPr>
            <a:spLocks noGrp="1"/>
          </p:cNvSpPr>
          <p:nvPr>
            <p:ph type="ftr" sz="quarter" idx="11"/>
          </p:nvPr>
        </p:nvSpPr>
        <p:spPr>
          <a:xfrm>
            <a:off x="3018433" y="6318372"/>
            <a:ext cx="7621984" cy="365125"/>
          </a:xfrm>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18E4B8D1-4559-FF9C-03D5-AF740E54433D}"/>
              </a:ext>
            </a:extLst>
          </p:cNvPr>
          <p:cNvSpPr>
            <a:spLocks noGrp="1"/>
          </p:cNvSpPr>
          <p:nvPr>
            <p:ph type="sldNum" sz="quarter" idx="12"/>
          </p:nvPr>
        </p:nvSpPr>
        <p:spPr/>
        <p:txBody>
          <a:bodyPr/>
          <a:lstStyle/>
          <a:p>
            <a:fld id="{28CF56FF-A9C7-48CE-B5A8-E2EC5C60375F}" type="slidenum">
              <a:rPr lang="en-GB" smtClean="0"/>
              <a:t>38</a:t>
            </a:fld>
            <a:endParaRPr lang="en-GB"/>
          </a:p>
        </p:txBody>
      </p:sp>
      <p:sp>
        <p:nvSpPr>
          <p:cNvPr id="4" name="ZoneTexte 3">
            <a:extLst>
              <a:ext uri="{FF2B5EF4-FFF2-40B4-BE49-F238E27FC236}">
                <a16:creationId xmlns:a16="http://schemas.microsoft.com/office/drawing/2014/main" id="{E57EFA18-BC87-2C86-2101-4AFB8FCACF03}"/>
              </a:ext>
            </a:extLst>
          </p:cNvPr>
          <p:cNvSpPr txBox="1"/>
          <p:nvPr/>
        </p:nvSpPr>
        <p:spPr>
          <a:xfrm>
            <a:off x="7802880" y="357065"/>
            <a:ext cx="3544389" cy="369332"/>
          </a:xfrm>
          <a:prstGeom prst="rect">
            <a:avLst/>
          </a:prstGeom>
          <a:noFill/>
        </p:spPr>
        <p:txBody>
          <a:bodyPr wrap="square" rtlCol="0">
            <a:spAutoFit/>
          </a:bodyPr>
          <a:lstStyle/>
          <a:p>
            <a:r>
              <a:rPr lang="fr-FR" dirty="0">
                <a:solidFill>
                  <a:srgbClr val="FF0000"/>
                </a:solidFill>
              </a:rPr>
              <a:t>Et le moteur à explosion</a:t>
            </a:r>
          </a:p>
        </p:txBody>
      </p:sp>
      <p:grpSp>
        <p:nvGrpSpPr>
          <p:cNvPr id="12" name="Groupe 11">
            <a:extLst>
              <a:ext uri="{FF2B5EF4-FFF2-40B4-BE49-F238E27FC236}">
                <a16:creationId xmlns:a16="http://schemas.microsoft.com/office/drawing/2014/main" id="{27854FE1-C1A8-794F-0B9B-F9C6B6E1BCF1}"/>
              </a:ext>
            </a:extLst>
          </p:cNvPr>
          <p:cNvGrpSpPr/>
          <p:nvPr/>
        </p:nvGrpSpPr>
        <p:grpSpPr>
          <a:xfrm>
            <a:off x="3433863" y="1531514"/>
            <a:ext cx="3262775" cy="2689552"/>
            <a:chOff x="3081180" y="1147759"/>
            <a:chExt cx="3610813" cy="3181350"/>
          </a:xfrm>
        </p:grpSpPr>
        <p:pic>
          <p:nvPicPr>
            <p:cNvPr id="3074" name="Picture 2">
              <a:extLst>
                <a:ext uri="{FF2B5EF4-FFF2-40B4-BE49-F238E27FC236}">
                  <a16:creationId xmlns:a16="http://schemas.microsoft.com/office/drawing/2014/main" id="{E7C52392-83A4-C9F1-BD23-03D7BF095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43" y="1147759"/>
              <a:ext cx="1466850" cy="31813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8BACB00-82DC-3530-E458-2532BE3C9F38}"/>
                </a:ext>
              </a:extLst>
            </p:cNvPr>
            <p:cNvSpPr txBox="1"/>
            <p:nvPr/>
          </p:nvSpPr>
          <p:spPr>
            <a:xfrm>
              <a:off x="3081180" y="3799895"/>
              <a:ext cx="2213100" cy="473272"/>
            </a:xfrm>
            <a:prstGeom prst="rect">
              <a:avLst/>
            </a:prstGeom>
            <a:noFill/>
          </p:spPr>
          <p:txBody>
            <a:bodyPr wrap="square" rtlCol="0">
              <a:spAutoFit/>
            </a:bodyPr>
            <a:lstStyle/>
            <a:p>
              <a:r>
                <a:rPr lang="fr-FR" sz="1200" dirty="0"/>
                <a:t>Moteur à explosion </a:t>
              </a:r>
            </a:p>
            <a:p>
              <a:r>
                <a:rPr lang="fr-FR" sz="800" dirty="0" err="1">
                  <a:hlinkClick r:id="rId3"/>
                </a:rPr>
                <a:t>wikipédia</a:t>
              </a:r>
              <a:r>
                <a:rPr lang="fr-FR" sz="800" dirty="0"/>
                <a:t> par </a:t>
              </a:r>
              <a:r>
                <a:rPr lang="fr-FR" sz="800" dirty="0" err="1"/>
                <a:t>UtzOnBike</a:t>
              </a:r>
              <a:r>
                <a:rPr lang="fr-FR" sz="800" dirty="0"/>
                <a:t> CC A-SA 3.0 </a:t>
              </a:r>
            </a:p>
          </p:txBody>
        </p:sp>
      </p:grpSp>
      <p:sp>
        <p:nvSpPr>
          <p:cNvPr id="7" name="ZoneTexte 6">
            <a:extLst>
              <a:ext uri="{FF2B5EF4-FFF2-40B4-BE49-F238E27FC236}">
                <a16:creationId xmlns:a16="http://schemas.microsoft.com/office/drawing/2014/main" id="{BC82C933-7BE7-D767-AC08-CAC4A5898BD8}"/>
              </a:ext>
            </a:extLst>
          </p:cNvPr>
          <p:cNvSpPr txBox="1"/>
          <p:nvPr/>
        </p:nvSpPr>
        <p:spPr>
          <a:xfrm>
            <a:off x="2950286" y="2228841"/>
            <a:ext cx="2194560" cy="1123384"/>
          </a:xfrm>
          <a:prstGeom prst="rect">
            <a:avLst/>
          </a:prstGeom>
          <a:noFill/>
        </p:spPr>
        <p:txBody>
          <a:bodyPr wrap="square">
            <a:spAutoFit/>
          </a:bodyPr>
          <a:lstStyle/>
          <a:p>
            <a:r>
              <a:rPr lang="fr-FR" sz="1100" dirty="0"/>
              <a:t>Cycle à quatre temps à allumage commandé : </a:t>
            </a:r>
          </a:p>
          <a:p>
            <a:r>
              <a:rPr lang="fr-FR" sz="1100" dirty="0"/>
              <a:t>1 : admission, </a:t>
            </a:r>
          </a:p>
          <a:p>
            <a:r>
              <a:rPr lang="fr-FR" sz="1100" dirty="0"/>
              <a:t>2 : compression, </a:t>
            </a:r>
          </a:p>
          <a:p>
            <a:r>
              <a:rPr lang="fr-FR" sz="1100" dirty="0"/>
              <a:t>3 : combustion, </a:t>
            </a:r>
          </a:p>
          <a:p>
            <a:r>
              <a:rPr lang="fr-FR" sz="1100" dirty="0"/>
              <a:t>4 : échappement</a:t>
            </a:r>
            <a:r>
              <a:rPr lang="fr-FR" sz="1200" dirty="0"/>
              <a:t>.</a:t>
            </a:r>
          </a:p>
        </p:txBody>
      </p:sp>
      <p:sp>
        <p:nvSpPr>
          <p:cNvPr id="9" name="ZoneTexte 8">
            <a:extLst>
              <a:ext uri="{FF2B5EF4-FFF2-40B4-BE49-F238E27FC236}">
                <a16:creationId xmlns:a16="http://schemas.microsoft.com/office/drawing/2014/main" id="{EAC7686E-BDB0-FB62-CF32-2AC804922643}"/>
              </a:ext>
            </a:extLst>
          </p:cNvPr>
          <p:cNvSpPr txBox="1"/>
          <p:nvPr/>
        </p:nvSpPr>
        <p:spPr>
          <a:xfrm rot="5400000">
            <a:off x="10146971" y="2490450"/>
            <a:ext cx="1477328" cy="246221"/>
          </a:xfrm>
          <a:prstGeom prst="rect">
            <a:avLst/>
          </a:prstGeom>
          <a:noFill/>
        </p:spPr>
        <p:txBody>
          <a:bodyPr wrap="square" rtlCol="0">
            <a:spAutoFit/>
          </a:bodyPr>
          <a:lstStyle/>
          <a:p>
            <a:r>
              <a:rPr lang="fr-FR" sz="1000" dirty="0">
                <a:hlinkClick r:id="rId4"/>
              </a:rPr>
              <a:t>Université du Mans</a:t>
            </a:r>
            <a:endParaRPr lang="fr-FR" sz="1000" dirty="0"/>
          </a:p>
        </p:txBody>
      </p:sp>
      <p:sp>
        <p:nvSpPr>
          <p:cNvPr id="11" name="ZoneTexte 10">
            <a:extLst>
              <a:ext uri="{FF2B5EF4-FFF2-40B4-BE49-F238E27FC236}">
                <a16:creationId xmlns:a16="http://schemas.microsoft.com/office/drawing/2014/main" id="{690BDAD8-953B-DA7E-51CE-E358D0004E4E}"/>
              </a:ext>
            </a:extLst>
          </p:cNvPr>
          <p:cNvSpPr txBox="1"/>
          <p:nvPr/>
        </p:nvSpPr>
        <p:spPr>
          <a:xfrm>
            <a:off x="7612403" y="4450385"/>
            <a:ext cx="3396343" cy="1046440"/>
          </a:xfrm>
          <a:prstGeom prst="rect">
            <a:avLst/>
          </a:prstGeom>
          <a:noFill/>
        </p:spPr>
        <p:txBody>
          <a:bodyPr wrap="square" rtlCol="0">
            <a:spAutoFit/>
          </a:bodyPr>
          <a:lstStyle/>
          <a:p>
            <a:r>
              <a:rPr lang="fr-FR" sz="1400" dirty="0"/>
              <a:t>Cycle du diésel</a:t>
            </a:r>
          </a:p>
          <a:p>
            <a:r>
              <a:rPr lang="fr-FR" sz="1200" dirty="0"/>
              <a:t>P  </a:t>
            </a:r>
            <a:r>
              <a:rPr lang="fr-FR" sz="1200" dirty="0">
                <a:sym typeface="Wingdings" panose="05000000000000000000" pitchFamily="2" charset="2"/>
              </a:rPr>
              <a:t>A</a:t>
            </a:r>
            <a:r>
              <a:rPr lang="fr-FR" sz="1200" dirty="0"/>
              <a:t> : admission</a:t>
            </a:r>
          </a:p>
          <a:p>
            <a:r>
              <a:rPr lang="fr-FR" sz="1200" dirty="0"/>
              <a:t>A </a:t>
            </a:r>
            <a:r>
              <a:rPr lang="fr-FR" sz="1200" dirty="0">
                <a:sym typeface="Wingdings" panose="05000000000000000000" pitchFamily="2" charset="2"/>
              </a:rPr>
              <a:t> B : compression</a:t>
            </a:r>
          </a:p>
          <a:p>
            <a:r>
              <a:rPr lang="fr-FR" sz="1200" dirty="0">
                <a:sym typeface="Wingdings" panose="05000000000000000000" pitchFamily="2" charset="2"/>
              </a:rPr>
              <a:t>B  C  D : combustion &amp; détente</a:t>
            </a:r>
          </a:p>
          <a:p>
            <a:r>
              <a:rPr lang="fr-FR" sz="1200" dirty="0">
                <a:sym typeface="Wingdings" panose="05000000000000000000" pitchFamily="2" charset="2"/>
              </a:rPr>
              <a:t>D  A  P : échappement</a:t>
            </a:r>
            <a:endParaRPr lang="fr-FR" sz="1200" dirty="0"/>
          </a:p>
        </p:txBody>
      </p:sp>
      <p:pic>
        <p:nvPicPr>
          <p:cNvPr id="3078" name="Picture 6">
            <a:extLst>
              <a:ext uri="{FF2B5EF4-FFF2-40B4-BE49-F238E27FC236}">
                <a16:creationId xmlns:a16="http://schemas.microsoft.com/office/drawing/2014/main" id="{475D267C-69FB-1915-275F-89946F8C7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108" y="1504557"/>
            <a:ext cx="3216735" cy="268061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E819363C-80F7-676A-7D99-870223EB07B3}"/>
              </a:ext>
            </a:extLst>
          </p:cNvPr>
          <p:cNvSpPr txBox="1"/>
          <p:nvPr/>
        </p:nvSpPr>
        <p:spPr>
          <a:xfrm>
            <a:off x="2425910" y="4669715"/>
            <a:ext cx="3811333" cy="1169551"/>
          </a:xfrm>
          <a:prstGeom prst="rect">
            <a:avLst/>
          </a:prstGeom>
          <a:noFill/>
          <a:ln>
            <a:solidFill>
              <a:schemeClr val="accent1"/>
            </a:solidFill>
          </a:ln>
        </p:spPr>
        <p:txBody>
          <a:bodyPr wrap="square" rtlCol="0">
            <a:spAutoFit/>
          </a:bodyPr>
          <a:lstStyle/>
          <a:p>
            <a:r>
              <a:rPr lang="fr-FR" sz="1400" b="0" i="0" dirty="0">
                <a:solidFill>
                  <a:srgbClr val="202122"/>
                </a:solidFill>
                <a:effectLst/>
              </a:rPr>
              <a:t> </a:t>
            </a:r>
            <a:r>
              <a:rPr lang="fr-FR" sz="1400" b="0" i="0" dirty="0">
                <a:solidFill>
                  <a:srgbClr val="0070C0"/>
                </a:solidFill>
                <a:effectLst/>
              </a:rPr>
              <a:t>Rendement :</a:t>
            </a:r>
          </a:p>
          <a:p>
            <a:r>
              <a:rPr lang="fr-FR" sz="1200" b="0" i="0" dirty="0">
                <a:solidFill>
                  <a:srgbClr val="202122"/>
                </a:solidFill>
                <a:effectLst/>
              </a:rPr>
              <a:t>Dans des conditions optimales: </a:t>
            </a:r>
          </a:p>
          <a:p>
            <a:pPr marL="171450" indent="-171450">
              <a:buFont typeface="Arial" panose="020B0604020202020204" pitchFamily="34" charset="0"/>
              <a:buChar char="•"/>
            </a:pPr>
            <a:r>
              <a:rPr lang="fr-FR" sz="1100" b="0" i="0" dirty="0">
                <a:solidFill>
                  <a:srgbClr val="202122"/>
                </a:solidFill>
                <a:effectLst/>
              </a:rPr>
              <a:t>36 % pour un moteur à essence à allumage commandé</a:t>
            </a:r>
          </a:p>
          <a:p>
            <a:pPr marL="171450" indent="-171450">
              <a:buFont typeface="Arial" panose="020B0604020202020204" pitchFamily="34" charset="0"/>
              <a:buChar char="•"/>
            </a:pPr>
            <a:r>
              <a:rPr lang="fr-FR" sz="1100" b="0" i="0" dirty="0">
                <a:solidFill>
                  <a:srgbClr val="202122"/>
                </a:solidFill>
                <a:effectLst/>
              </a:rPr>
              <a:t>42 % pour un moteur Diesel à rampe commune haute pression.</a:t>
            </a:r>
            <a:endParaRPr lang="fr-FR" sz="1100" dirty="0"/>
          </a:p>
        </p:txBody>
      </p:sp>
      <p:sp>
        <p:nvSpPr>
          <p:cNvPr id="6" name="ZoneTexte 5">
            <a:extLst>
              <a:ext uri="{FF2B5EF4-FFF2-40B4-BE49-F238E27FC236}">
                <a16:creationId xmlns:a16="http://schemas.microsoft.com/office/drawing/2014/main" id="{68444F9E-66AE-7542-58E8-B162EFB75C8E}"/>
              </a:ext>
            </a:extLst>
          </p:cNvPr>
          <p:cNvSpPr txBox="1"/>
          <p:nvPr/>
        </p:nvSpPr>
        <p:spPr>
          <a:xfrm>
            <a:off x="2107475" y="918236"/>
            <a:ext cx="4972594" cy="338554"/>
          </a:xfrm>
          <a:prstGeom prst="rect">
            <a:avLst/>
          </a:prstGeom>
          <a:noFill/>
        </p:spPr>
        <p:txBody>
          <a:bodyPr wrap="square" rtlCol="0">
            <a:spAutoFit/>
          </a:bodyPr>
          <a:lstStyle/>
          <a:p>
            <a:r>
              <a:rPr lang="fr-FR" sz="1600" dirty="0">
                <a:solidFill>
                  <a:srgbClr val="0070C0"/>
                </a:solidFill>
              </a:rPr>
              <a:t>La révolution des moteurs à combustion interne</a:t>
            </a:r>
          </a:p>
        </p:txBody>
      </p:sp>
    </p:spTree>
    <p:extLst>
      <p:ext uri="{BB962C8B-B14F-4D97-AF65-F5344CB8AC3E}">
        <p14:creationId xmlns:p14="http://schemas.microsoft.com/office/powerpoint/2010/main" val="36843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39</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2092881"/>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400" dirty="0">
                <a:solidFill>
                  <a:schemeClr val="accent6">
                    <a:lumMod val="75000"/>
                  </a:schemeClr>
                </a:solidFill>
              </a:rPr>
              <a:t>Toutes les formes d’énergie peuvent – plus ou moins facilement- se transformer les unes dans les autres</a:t>
            </a:r>
          </a:p>
          <a:p>
            <a:pPr marL="285750" indent="-285750">
              <a:buFont typeface="Arial" panose="020B0604020202020204" pitchFamily="34" charset="0"/>
              <a:buChar char="•"/>
            </a:pPr>
            <a:r>
              <a:rPr lang="fr-FR" sz="1400" dirty="0">
                <a:solidFill>
                  <a:schemeClr val="accent6">
                    <a:lumMod val="75000"/>
                  </a:schemeClr>
                </a:solidFill>
              </a:rPr>
              <a:t>Le moteur thermique est l’archétype de la transformation énergie thermique </a:t>
            </a:r>
            <a:r>
              <a:rPr lang="fr-FR" sz="1400" dirty="0">
                <a:solidFill>
                  <a:schemeClr val="accent6">
                    <a:lumMod val="75000"/>
                  </a:schemeClr>
                </a:solidFill>
                <a:sym typeface="Wingdings" panose="05000000000000000000" pitchFamily="2" charset="2"/>
              </a:rPr>
              <a:t> mécanique, à la base de notre société industrielle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 rendement des moteurs thermiques est limité (cycle de Carnot)</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Les machines thermiques sont basées sur les transformations réciproques :</a:t>
            </a:r>
            <a:br>
              <a:rPr lang="fr-FR" sz="1600" dirty="0">
                <a:solidFill>
                  <a:srgbClr val="002060"/>
                </a:solidFill>
                <a:sym typeface="Wingdings" panose="05000000000000000000" pitchFamily="2" charset="2"/>
              </a:rPr>
            </a:br>
            <a:r>
              <a:rPr lang="fr-FR" sz="1600" dirty="0">
                <a:solidFill>
                  <a:srgbClr val="002060"/>
                </a:solidFill>
              </a:rPr>
              <a:t>énergie thermique </a:t>
            </a:r>
            <a:r>
              <a:rPr lang="fr-FR" sz="1600" dirty="0">
                <a:solidFill>
                  <a:srgbClr val="002060"/>
                </a:solidFill>
                <a:sym typeface="Wingdings" panose="05000000000000000000" pitchFamily="2" charset="2"/>
              </a:rPr>
              <a:t> mécanique</a:t>
            </a:r>
            <a:endParaRPr lang="fr-FR" sz="1600" dirty="0">
              <a:solidFill>
                <a:srgbClr val="002060"/>
              </a:solidFill>
            </a:endParaRPr>
          </a:p>
        </p:txBody>
      </p:sp>
    </p:spTree>
    <p:extLst>
      <p:ext uri="{BB962C8B-B14F-4D97-AF65-F5344CB8AC3E}">
        <p14:creationId xmlns:p14="http://schemas.microsoft.com/office/powerpoint/2010/main" val="269418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76E937A-CF42-6E9A-EC84-408EDB7D0AD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B4DAD316-50DA-7B2F-5E73-DB9619ECCD8C}"/>
              </a:ext>
            </a:extLst>
          </p:cNvPr>
          <p:cNvSpPr>
            <a:spLocks noGrp="1"/>
          </p:cNvSpPr>
          <p:nvPr>
            <p:ph type="sldNum" sz="quarter" idx="12"/>
          </p:nvPr>
        </p:nvSpPr>
        <p:spPr/>
        <p:txBody>
          <a:bodyPr/>
          <a:lstStyle/>
          <a:p>
            <a:fld id="{28CF56FF-A9C7-48CE-B5A8-E2EC5C60375F}" type="slidenum">
              <a:rPr lang="en-GB" smtClean="0"/>
              <a:t>4</a:t>
            </a:fld>
            <a:endParaRPr lang="en-GB"/>
          </a:p>
        </p:txBody>
      </p:sp>
      <p:sp>
        <p:nvSpPr>
          <p:cNvPr id="7" name="Nuage 6">
            <a:extLst>
              <a:ext uri="{FF2B5EF4-FFF2-40B4-BE49-F238E27FC236}">
                <a16:creationId xmlns:a16="http://schemas.microsoft.com/office/drawing/2014/main" id="{84C0F654-8465-5635-591D-AC69991BFBC0}"/>
              </a:ext>
            </a:extLst>
          </p:cNvPr>
          <p:cNvSpPr/>
          <p:nvPr/>
        </p:nvSpPr>
        <p:spPr>
          <a:xfrm>
            <a:off x="5201194" y="1041476"/>
            <a:ext cx="2418165" cy="1277262"/>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Processus physiques</a:t>
            </a:r>
          </a:p>
          <a:p>
            <a:pPr algn="ctr"/>
            <a:r>
              <a:rPr lang="fr-FR" sz="1400" dirty="0"/>
              <a:t>microscopiques</a:t>
            </a:r>
          </a:p>
        </p:txBody>
      </p:sp>
      <p:sp>
        <p:nvSpPr>
          <p:cNvPr id="12" name="ZoneTexte 11">
            <a:extLst>
              <a:ext uri="{FF2B5EF4-FFF2-40B4-BE49-F238E27FC236}">
                <a16:creationId xmlns:a16="http://schemas.microsoft.com/office/drawing/2014/main" id="{60062198-2B1F-9445-DB19-121F1714F526}"/>
              </a:ext>
            </a:extLst>
          </p:cNvPr>
          <p:cNvSpPr txBox="1"/>
          <p:nvPr/>
        </p:nvSpPr>
        <p:spPr>
          <a:xfrm>
            <a:off x="2716946" y="937640"/>
            <a:ext cx="2995748" cy="830997"/>
          </a:xfrm>
          <a:prstGeom prst="rect">
            <a:avLst/>
          </a:prstGeom>
          <a:noFill/>
        </p:spPr>
        <p:txBody>
          <a:bodyPr wrap="square" rtlCol="0">
            <a:spAutoFit/>
          </a:bodyPr>
          <a:lstStyle/>
          <a:p>
            <a:r>
              <a:rPr lang="fr-FR" sz="1600" dirty="0">
                <a:solidFill>
                  <a:srgbClr val="FF0000"/>
                </a:solidFill>
              </a:rPr>
              <a:t>Les sources de l’énergie dans l’infiniment petit (quantique) </a:t>
            </a:r>
          </a:p>
        </p:txBody>
      </p:sp>
      <p:sp>
        <p:nvSpPr>
          <p:cNvPr id="13" name="ZoneTexte 12">
            <a:extLst>
              <a:ext uri="{FF2B5EF4-FFF2-40B4-BE49-F238E27FC236}">
                <a16:creationId xmlns:a16="http://schemas.microsoft.com/office/drawing/2014/main" id="{1DD07E82-E827-FBA9-F5FF-ADC11453BD01}"/>
              </a:ext>
            </a:extLst>
          </p:cNvPr>
          <p:cNvSpPr txBox="1"/>
          <p:nvPr/>
        </p:nvSpPr>
        <p:spPr>
          <a:xfrm>
            <a:off x="1817582" y="4648891"/>
            <a:ext cx="2723877" cy="830997"/>
          </a:xfrm>
          <a:prstGeom prst="rect">
            <a:avLst/>
          </a:prstGeom>
          <a:noFill/>
        </p:spPr>
        <p:txBody>
          <a:bodyPr wrap="square" rtlCol="0">
            <a:spAutoFit/>
          </a:bodyPr>
          <a:lstStyle/>
          <a:p>
            <a:r>
              <a:rPr lang="fr-FR" sz="1600" dirty="0">
                <a:solidFill>
                  <a:srgbClr val="002060"/>
                </a:solidFill>
              </a:rPr>
              <a:t>Les formes de l’énergie –à notre échelle- (« produites » ?)</a:t>
            </a:r>
          </a:p>
        </p:txBody>
      </p:sp>
      <p:sp>
        <p:nvSpPr>
          <p:cNvPr id="10" name="Nuage 9">
            <a:extLst>
              <a:ext uri="{FF2B5EF4-FFF2-40B4-BE49-F238E27FC236}">
                <a16:creationId xmlns:a16="http://schemas.microsoft.com/office/drawing/2014/main" id="{EE3FD0BA-123F-C703-08F2-44A99500D429}"/>
              </a:ext>
            </a:extLst>
          </p:cNvPr>
          <p:cNvSpPr/>
          <p:nvPr/>
        </p:nvSpPr>
        <p:spPr>
          <a:xfrm>
            <a:off x="2346762" y="3343075"/>
            <a:ext cx="2452667" cy="1184962"/>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Énergies à l’échelle macroscopique</a:t>
            </a:r>
          </a:p>
        </p:txBody>
      </p:sp>
      <p:grpSp>
        <p:nvGrpSpPr>
          <p:cNvPr id="18" name="Groupe 17">
            <a:extLst>
              <a:ext uri="{FF2B5EF4-FFF2-40B4-BE49-F238E27FC236}">
                <a16:creationId xmlns:a16="http://schemas.microsoft.com/office/drawing/2014/main" id="{0B555775-C808-10EE-3A2C-08A59BEC3050}"/>
              </a:ext>
            </a:extLst>
          </p:cNvPr>
          <p:cNvGrpSpPr/>
          <p:nvPr/>
        </p:nvGrpSpPr>
        <p:grpSpPr>
          <a:xfrm>
            <a:off x="6531715" y="4419710"/>
            <a:ext cx="4047167" cy="1184962"/>
            <a:chOff x="6400878" y="4108931"/>
            <a:chExt cx="4567540" cy="1184962"/>
          </a:xfrm>
        </p:grpSpPr>
        <p:sp>
          <p:nvSpPr>
            <p:cNvPr id="16" name="Nuage 15">
              <a:extLst>
                <a:ext uri="{FF2B5EF4-FFF2-40B4-BE49-F238E27FC236}">
                  <a16:creationId xmlns:a16="http://schemas.microsoft.com/office/drawing/2014/main" id="{46ED8724-6E8A-5AB8-1748-DE127D2689FC}"/>
                </a:ext>
              </a:extLst>
            </p:cNvPr>
            <p:cNvSpPr/>
            <p:nvPr/>
          </p:nvSpPr>
          <p:spPr>
            <a:xfrm>
              <a:off x="6400878" y="4108931"/>
              <a:ext cx="1580605" cy="1184962"/>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Énergies finales</a:t>
              </a:r>
            </a:p>
          </p:txBody>
        </p:sp>
        <p:sp>
          <p:nvSpPr>
            <p:cNvPr id="17" name="ZoneTexte 16">
              <a:extLst>
                <a:ext uri="{FF2B5EF4-FFF2-40B4-BE49-F238E27FC236}">
                  <a16:creationId xmlns:a16="http://schemas.microsoft.com/office/drawing/2014/main" id="{654BD463-9E8D-4D93-9B98-6CBE66167881}"/>
                </a:ext>
              </a:extLst>
            </p:cNvPr>
            <p:cNvSpPr txBox="1"/>
            <p:nvPr/>
          </p:nvSpPr>
          <p:spPr>
            <a:xfrm>
              <a:off x="7981483" y="4380715"/>
              <a:ext cx="2986935" cy="584775"/>
            </a:xfrm>
            <a:prstGeom prst="rect">
              <a:avLst/>
            </a:prstGeom>
            <a:noFill/>
          </p:spPr>
          <p:txBody>
            <a:bodyPr wrap="square" rtlCol="0">
              <a:spAutoFit/>
            </a:bodyPr>
            <a:lstStyle/>
            <a:p>
              <a:r>
                <a:rPr lang="fr-FR" sz="1600" dirty="0">
                  <a:solidFill>
                    <a:srgbClr val="9C7564"/>
                  </a:solidFill>
                </a:rPr>
                <a:t>Les énergies disponibles pour l’utilisateur</a:t>
              </a:r>
            </a:p>
          </p:txBody>
        </p:sp>
      </p:grpSp>
      <p:grpSp>
        <p:nvGrpSpPr>
          <p:cNvPr id="21" name="Groupe 20">
            <a:extLst>
              <a:ext uri="{FF2B5EF4-FFF2-40B4-BE49-F238E27FC236}">
                <a16:creationId xmlns:a16="http://schemas.microsoft.com/office/drawing/2014/main" id="{1E5C8E1F-AC47-4382-3E7A-148EA7747C67}"/>
              </a:ext>
            </a:extLst>
          </p:cNvPr>
          <p:cNvGrpSpPr/>
          <p:nvPr/>
        </p:nvGrpSpPr>
        <p:grpSpPr>
          <a:xfrm>
            <a:off x="7847959" y="2120927"/>
            <a:ext cx="3547636" cy="1184962"/>
            <a:chOff x="6400879" y="4108931"/>
            <a:chExt cx="3616131" cy="1184962"/>
          </a:xfrm>
        </p:grpSpPr>
        <p:sp>
          <p:nvSpPr>
            <p:cNvPr id="22" name="Nuage 21">
              <a:extLst>
                <a:ext uri="{FF2B5EF4-FFF2-40B4-BE49-F238E27FC236}">
                  <a16:creationId xmlns:a16="http://schemas.microsoft.com/office/drawing/2014/main" id="{15C3A635-49E4-CB09-E33E-84FBBF13F3F4}"/>
                </a:ext>
              </a:extLst>
            </p:cNvPr>
            <p:cNvSpPr/>
            <p:nvPr/>
          </p:nvSpPr>
          <p:spPr>
            <a:xfrm>
              <a:off x="6400879" y="4108931"/>
              <a:ext cx="1580605" cy="1184962"/>
            </a:xfrm>
            <a:prstGeom prst="cloud">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Énergies utiles</a:t>
              </a:r>
            </a:p>
          </p:txBody>
        </p:sp>
        <p:sp>
          <p:nvSpPr>
            <p:cNvPr id="23" name="ZoneTexte 22">
              <a:extLst>
                <a:ext uri="{FF2B5EF4-FFF2-40B4-BE49-F238E27FC236}">
                  <a16:creationId xmlns:a16="http://schemas.microsoft.com/office/drawing/2014/main" id="{A05171D0-0C1F-B159-24C2-2E52419AC06D}"/>
                </a:ext>
              </a:extLst>
            </p:cNvPr>
            <p:cNvSpPr txBox="1"/>
            <p:nvPr/>
          </p:nvSpPr>
          <p:spPr>
            <a:xfrm>
              <a:off x="8214498" y="4238292"/>
              <a:ext cx="1802512" cy="830997"/>
            </a:xfrm>
            <a:prstGeom prst="rect">
              <a:avLst/>
            </a:prstGeom>
            <a:noFill/>
          </p:spPr>
          <p:txBody>
            <a:bodyPr wrap="square" rtlCol="0">
              <a:spAutoFit/>
            </a:bodyPr>
            <a:lstStyle/>
            <a:p>
              <a:r>
                <a:rPr lang="fr-FR" sz="1600" dirty="0">
                  <a:solidFill>
                    <a:srgbClr val="00B050"/>
                  </a:solidFill>
                </a:rPr>
                <a:t>L’énergie utilisée par l’utilisateur</a:t>
              </a:r>
            </a:p>
          </p:txBody>
        </p:sp>
      </p:grpSp>
      <p:sp>
        <p:nvSpPr>
          <p:cNvPr id="24" name="Flèche : courbe vers la droite 23">
            <a:extLst>
              <a:ext uri="{FF2B5EF4-FFF2-40B4-BE49-F238E27FC236}">
                <a16:creationId xmlns:a16="http://schemas.microsoft.com/office/drawing/2014/main" id="{E0E59E7D-58E3-3CA9-7577-5950C43B9583}"/>
              </a:ext>
            </a:extLst>
          </p:cNvPr>
          <p:cNvSpPr/>
          <p:nvPr/>
        </p:nvSpPr>
        <p:spPr>
          <a:xfrm rot="2938871">
            <a:off x="4161304" y="1659914"/>
            <a:ext cx="409383" cy="177326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Flèche : courbe vers la droite 24">
            <a:extLst>
              <a:ext uri="{FF2B5EF4-FFF2-40B4-BE49-F238E27FC236}">
                <a16:creationId xmlns:a16="http://schemas.microsoft.com/office/drawing/2014/main" id="{F801EE58-027E-3462-0BF7-5282ADAB467F}"/>
              </a:ext>
            </a:extLst>
          </p:cNvPr>
          <p:cNvSpPr/>
          <p:nvPr/>
        </p:nvSpPr>
        <p:spPr>
          <a:xfrm rot="16835679">
            <a:off x="5260507" y="4092060"/>
            <a:ext cx="392103" cy="164249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Flèche : courbe vers la droite 3">
            <a:extLst>
              <a:ext uri="{FF2B5EF4-FFF2-40B4-BE49-F238E27FC236}">
                <a16:creationId xmlns:a16="http://schemas.microsoft.com/office/drawing/2014/main" id="{5AC205C5-AF48-4A12-E0A4-8772AD0AF669}"/>
              </a:ext>
            </a:extLst>
          </p:cNvPr>
          <p:cNvSpPr/>
          <p:nvPr/>
        </p:nvSpPr>
        <p:spPr>
          <a:xfrm rot="13119282">
            <a:off x="8704524" y="3089081"/>
            <a:ext cx="392103" cy="164249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Nuage 4">
            <a:extLst>
              <a:ext uri="{FF2B5EF4-FFF2-40B4-BE49-F238E27FC236}">
                <a16:creationId xmlns:a16="http://schemas.microsoft.com/office/drawing/2014/main" id="{A4A44232-B2B0-FF33-E970-A93A6B10A09E}"/>
              </a:ext>
            </a:extLst>
          </p:cNvPr>
          <p:cNvSpPr/>
          <p:nvPr/>
        </p:nvSpPr>
        <p:spPr>
          <a:xfrm>
            <a:off x="5244021" y="2667258"/>
            <a:ext cx="2135290" cy="127726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De quoi parle-t-on ?</a:t>
            </a:r>
          </a:p>
        </p:txBody>
      </p:sp>
      <p:pic>
        <p:nvPicPr>
          <p:cNvPr id="29" name="Image 28">
            <a:extLst>
              <a:ext uri="{FF2B5EF4-FFF2-40B4-BE49-F238E27FC236}">
                <a16:creationId xmlns:a16="http://schemas.microsoft.com/office/drawing/2014/main" id="{5436C868-2DB0-B8A0-6C5D-7B2D03011423}"/>
              </a:ext>
            </a:extLst>
          </p:cNvPr>
          <p:cNvPicPr>
            <a:picLocks noChangeAspect="1"/>
          </p:cNvPicPr>
          <p:nvPr/>
        </p:nvPicPr>
        <p:blipFill rotWithShape="1">
          <a:blip r:embed="rId2"/>
          <a:srcRect t="5715" b="9903"/>
          <a:stretch/>
        </p:blipFill>
        <p:spPr>
          <a:xfrm>
            <a:off x="8092953" y="5340152"/>
            <a:ext cx="718672" cy="712521"/>
          </a:xfrm>
          <a:prstGeom prst="rect">
            <a:avLst/>
          </a:prstGeom>
          <a:effectLst>
            <a:softEdge rad="38100"/>
          </a:effectLst>
        </p:spPr>
      </p:pic>
      <p:pic>
        <p:nvPicPr>
          <p:cNvPr id="30" name="Image 29">
            <a:extLst>
              <a:ext uri="{FF2B5EF4-FFF2-40B4-BE49-F238E27FC236}">
                <a16:creationId xmlns:a16="http://schemas.microsoft.com/office/drawing/2014/main" id="{C4BC5502-BEB3-D0B6-4C6A-D8989A8A23AE}"/>
              </a:ext>
            </a:extLst>
          </p:cNvPr>
          <p:cNvPicPr>
            <a:picLocks noChangeAspect="1"/>
          </p:cNvPicPr>
          <p:nvPr/>
        </p:nvPicPr>
        <p:blipFill>
          <a:blip r:embed="rId3"/>
          <a:stretch>
            <a:fillRect/>
          </a:stretch>
        </p:blipFill>
        <p:spPr>
          <a:xfrm>
            <a:off x="9424834" y="3081285"/>
            <a:ext cx="787037" cy="787037"/>
          </a:xfrm>
          <a:prstGeom prst="rect">
            <a:avLst/>
          </a:prstGeom>
        </p:spPr>
      </p:pic>
      <p:sp>
        <p:nvSpPr>
          <p:cNvPr id="6" name="ZoneTexte 5">
            <a:extLst>
              <a:ext uri="{FF2B5EF4-FFF2-40B4-BE49-F238E27FC236}">
                <a16:creationId xmlns:a16="http://schemas.microsoft.com/office/drawing/2014/main" id="{D5F05500-3E02-F3C0-9771-66D909329A02}"/>
              </a:ext>
            </a:extLst>
          </p:cNvPr>
          <p:cNvSpPr txBox="1"/>
          <p:nvPr/>
        </p:nvSpPr>
        <p:spPr>
          <a:xfrm>
            <a:off x="7135319" y="357065"/>
            <a:ext cx="4071283" cy="368683"/>
          </a:xfrm>
          <a:prstGeom prst="rect">
            <a:avLst/>
          </a:prstGeom>
          <a:noFill/>
          <a:ln>
            <a:solidFill>
              <a:srgbClr val="FF0000"/>
            </a:solidFill>
          </a:ln>
        </p:spPr>
        <p:txBody>
          <a:bodyPr wrap="square" rtlCol="0">
            <a:spAutoFit/>
          </a:bodyPr>
          <a:lstStyle/>
          <a:p>
            <a:r>
              <a:rPr lang="fr-FR" dirty="0">
                <a:solidFill>
                  <a:srgbClr val="FF0000"/>
                </a:solidFill>
              </a:rPr>
              <a:t>De quoi l’énergie est-elle le nom ?</a:t>
            </a:r>
            <a:endParaRPr lang="en-GB" dirty="0">
              <a:solidFill>
                <a:srgbClr val="FF0000"/>
              </a:solidFill>
            </a:endParaRPr>
          </a:p>
        </p:txBody>
      </p:sp>
      <p:grpSp>
        <p:nvGrpSpPr>
          <p:cNvPr id="14" name="Groupe 13">
            <a:extLst>
              <a:ext uri="{FF2B5EF4-FFF2-40B4-BE49-F238E27FC236}">
                <a16:creationId xmlns:a16="http://schemas.microsoft.com/office/drawing/2014/main" id="{638BDBB6-5AD3-DD9A-A27A-CE617E926344}"/>
              </a:ext>
            </a:extLst>
          </p:cNvPr>
          <p:cNvGrpSpPr/>
          <p:nvPr/>
        </p:nvGrpSpPr>
        <p:grpSpPr>
          <a:xfrm>
            <a:off x="3643006" y="5141297"/>
            <a:ext cx="1918502" cy="854494"/>
            <a:chOff x="3840272" y="5143848"/>
            <a:chExt cx="1918502" cy="854494"/>
          </a:xfrm>
        </p:grpSpPr>
        <p:pic>
          <p:nvPicPr>
            <p:cNvPr id="1026" name="Picture 2" descr="Centrale à charbon: explications, production d'électricité, fonctionnement">
              <a:extLst>
                <a:ext uri="{FF2B5EF4-FFF2-40B4-BE49-F238E27FC236}">
                  <a16:creationId xmlns:a16="http://schemas.microsoft.com/office/drawing/2014/main" id="{DFC34F5C-F336-FD58-4AF8-12230FA41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117" y="5143848"/>
              <a:ext cx="1465593" cy="672079"/>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111CFC7-F45B-FA91-8F5B-57DC8CF9EDE1}"/>
                </a:ext>
              </a:extLst>
            </p:cNvPr>
            <p:cNvSpPr txBox="1"/>
            <p:nvPr/>
          </p:nvSpPr>
          <p:spPr>
            <a:xfrm>
              <a:off x="3840272" y="5767510"/>
              <a:ext cx="1918502" cy="230832"/>
            </a:xfrm>
            <a:prstGeom prst="rect">
              <a:avLst/>
            </a:prstGeom>
            <a:noFill/>
          </p:spPr>
          <p:txBody>
            <a:bodyPr wrap="square" rtlCol="0">
              <a:spAutoFit/>
            </a:bodyPr>
            <a:lstStyle/>
            <a:p>
              <a:r>
                <a:rPr lang="fr-FR" sz="900" dirty="0">
                  <a:hlinkClick r:id="rId5"/>
                </a:rPr>
                <a:t>Connaissance des énergies</a:t>
              </a:r>
              <a:endParaRPr lang="fr-FR" sz="900" dirty="0"/>
            </a:p>
          </p:txBody>
        </p:sp>
      </p:grpSp>
      <p:pic>
        <p:nvPicPr>
          <p:cNvPr id="19" name="Image 18">
            <a:extLst>
              <a:ext uri="{FF2B5EF4-FFF2-40B4-BE49-F238E27FC236}">
                <a16:creationId xmlns:a16="http://schemas.microsoft.com/office/drawing/2014/main" id="{E5DDF4D7-65C1-ABE7-C24A-13860E800789}"/>
              </a:ext>
            </a:extLst>
          </p:cNvPr>
          <p:cNvPicPr>
            <a:picLocks noChangeAspect="1"/>
          </p:cNvPicPr>
          <p:nvPr/>
        </p:nvPicPr>
        <p:blipFill rotWithShape="1">
          <a:blip r:embed="rId6"/>
          <a:srcRect l="24838" t="10648" r="28853" b="7406"/>
          <a:stretch/>
        </p:blipFill>
        <p:spPr>
          <a:xfrm>
            <a:off x="9118445" y="5312427"/>
            <a:ext cx="533700" cy="707298"/>
          </a:xfrm>
          <a:prstGeom prst="rect">
            <a:avLst/>
          </a:prstGeom>
        </p:spPr>
      </p:pic>
      <p:pic>
        <p:nvPicPr>
          <p:cNvPr id="34" name="Image 33">
            <a:extLst>
              <a:ext uri="{FF2B5EF4-FFF2-40B4-BE49-F238E27FC236}">
                <a16:creationId xmlns:a16="http://schemas.microsoft.com/office/drawing/2014/main" id="{AE12982A-371C-F07D-EB6E-B72783899AD9}"/>
              </a:ext>
            </a:extLst>
          </p:cNvPr>
          <p:cNvPicPr>
            <a:picLocks noChangeAspect="1"/>
          </p:cNvPicPr>
          <p:nvPr/>
        </p:nvPicPr>
        <p:blipFill rotWithShape="1">
          <a:blip r:embed="rId7"/>
          <a:srcRect l="17158" t="18642" r="16925" b="6179"/>
          <a:stretch/>
        </p:blipFill>
        <p:spPr>
          <a:xfrm>
            <a:off x="10204435" y="3221304"/>
            <a:ext cx="748895" cy="479330"/>
          </a:xfrm>
          <a:prstGeom prst="rect">
            <a:avLst/>
          </a:prstGeom>
        </p:spPr>
      </p:pic>
      <p:pic>
        <p:nvPicPr>
          <p:cNvPr id="35" name="Image 34">
            <a:extLst>
              <a:ext uri="{FF2B5EF4-FFF2-40B4-BE49-F238E27FC236}">
                <a16:creationId xmlns:a16="http://schemas.microsoft.com/office/drawing/2014/main" id="{0507D1CF-32EF-F30F-CA3E-2753F5C63321}"/>
              </a:ext>
            </a:extLst>
          </p:cNvPr>
          <p:cNvPicPr>
            <a:picLocks noChangeAspect="1"/>
          </p:cNvPicPr>
          <p:nvPr/>
        </p:nvPicPr>
        <p:blipFill>
          <a:blip r:embed="rId8"/>
          <a:stretch>
            <a:fillRect/>
          </a:stretch>
        </p:blipFill>
        <p:spPr>
          <a:xfrm>
            <a:off x="3045337" y="1767435"/>
            <a:ext cx="959991" cy="959991"/>
          </a:xfrm>
          <a:prstGeom prst="rect">
            <a:avLst/>
          </a:prstGeom>
        </p:spPr>
      </p:pic>
    </p:spTree>
    <p:extLst>
      <p:ext uri="{BB962C8B-B14F-4D97-AF65-F5344CB8AC3E}">
        <p14:creationId xmlns:p14="http://schemas.microsoft.com/office/powerpoint/2010/main" val="216948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0" grpId="0" animBg="1"/>
      <p:bldP spid="24" grpId="0" animBg="1"/>
      <p:bldP spid="25"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E39A-2C45-707B-860E-79A4BD62A9BE}"/>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12505E2-2A38-E7AD-681D-F1AED9D0428A}"/>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8F521CB7-0454-EA91-83F1-046BC6C25686}"/>
              </a:ext>
            </a:extLst>
          </p:cNvPr>
          <p:cNvSpPr>
            <a:spLocks noGrp="1"/>
          </p:cNvSpPr>
          <p:nvPr>
            <p:ph type="sldNum" sz="quarter" idx="12"/>
          </p:nvPr>
        </p:nvSpPr>
        <p:spPr/>
        <p:txBody>
          <a:bodyPr/>
          <a:lstStyle/>
          <a:p>
            <a:fld id="{28CF56FF-A9C7-48CE-B5A8-E2EC5C60375F}" type="slidenum">
              <a:rPr lang="en-GB" smtClean="0"/>
              <a:t>40</a:t>
            </a:fld>
            <a:endParaRPr lang="en-GB"/>
          </a:p>
        </p:txBody>
      </p:sp>
      <p:sp>
        <p:nvSpPr>
          <p:cNvPr id="4" name="ZoneTexte 3">
            <a:extLst>
              <a:ext uri="{FF2B5EF4-FFF2-40B4-BE49-F238E27FC236}">
                <a16:creationId xmlns:a16="http://schemas.microsoft.com/office/drawing/2014/main" id="{3983E114-A27D-028C-483D-9E894157B66C}"/>
              </a:ext>
            </a:extLst>
          </p:cNvPr>
          <p:cNvSpPr txBox="1"/>
          <p:nvPr/>
        </p:nvSpPr>
        <p:spPr>
          <a:xfrm>
            <a:off x="4512744" y="253857"/>
            <a:ext cx="6731725"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énergie radiative  </a:t>
            </a:r>
            <a:r>
              <a:rPr lang="fr-FR" dirty="0">
                <a:solidFill>
                  <a:srgbClr val="0070C0"/>
                </a:solidFill>
                <a:latin typeface="Century Gothic" panose="020B0502020202020204"/>
                <a:sym typeface="Wingdings" panose="05000000000000000000" pitchFamily="2" charset="2"/>
              </a:rPr>
              <a:t>  énergie chimique (photosynthèse) </a:t>
            </a:r>
            <a:endParaRPr lang="fr-FR" dirty="0">
              <a:solidFill>
                <a:srgbClr val="6AAC91">
                  <a:lumMod val="40000"/>
                  <a:lumOff val="60000"/>
                </a:srgbClr>
              </a:solidFill>
              <a:latin typeface="Century Gothic" panose="020B0502020202020204"/>
            </a:endParaRPr>
          </a:p>
        </p:txBody>
      </p:sp>
      <p:pic>
        <p:nvPicPr>
          <p:cNvPr id="8" name="Image 7">
            <a:extLst>
              <a:ext uri="{FF2B5EF4-FFF2-40B4-BE49-F238E27FC236}">
                <a16:creationId xmlns:a16="http://schemas.microsoft.com/office/drawing/2014/main" id="{09280A66-FEFC-CA14-CF93-58B8A7E84831}"/>
              </a:ext>
            </a:extLst>
          </p:cNvPr>
          <p:cNvPicPr>
            <a:picLocks noChangeAspect="1"/>
          </p:cNvPicPr>
          <p:nvPr/>
        </p:nvPicPr>
        <p:blipFill>
          <a:blip r:embed="rId2">
            <a:alphaModFix amt="55000"/>
          </a:blip>
          <a:stretch>
            <a:fillRect/>
          </a:stretch>
        </p:blipFill>
        <p:spPr>
          <a:xfrm>
            <a:off x="6743394" y="1971207"/>
            <a:ext cx="3346149" cy="2788457"/>
          </a:xfrm>
          <a:prstGeom prst="rect">
            <a:avLst/>
          </a:prstGeom>
        </p:spPr>
      </p:pic>
      <p:pic>
        <p:nvPicPr>
          <p:cNvPr id="19" name="Image 18">
            <a:extLst>
              <a:ext uri="{FF2B5EF4-FFF2-40B4-BE49-F238E27FC236}">
                <a16:creationId xmlns:a16="http://schemas.microsoft.com/office/drawing/2014/main" id="{70706BE8-74E5-1832-F908-4A4C22AB070B}"/>
              </a:ext>
            </a:extLst>
          </p:cNvPr>
          <p:cNvPicPr>
            <a:picLocks noChangeAspect="1"/>
          </p:cNvPicPr>
          <p:nvPr/>
        </p:nvPicPr>
        <p:blipFill rotWithShape="1">
          <a:blip r:embed="rId3"/>
          <a:srcRect l="33912" t="11044" r="33627" b="52961"/>
          <a:stretch/>
        </p:blipFill>
        <p:spPr>
          <a:xfrm>
            <a:off x="3411072" y="1753726"/>
            <a:ext cx="2203344" cy="1629793"/>
          </a:xfrm>
          <a:prstGeom prst="rect">
            <a:avLst/>
          </a:prstGeom>
        </p:spPr>
      </p:pic>
      <p:cxnSp>
        <p:nvCxnSpPr>
          <p:cNvPr id="21" name="Connecteur droit avec flèche 20">
            <a:extLst>
              <a:ext uri="{FF2B5EF4-FFF2-40B4-BE49-F238E27FC236}">
                <a16:creationId xmlns:a16="http://schemas.microsoft.com/office/drawing/2014/main" id="{43952193-6E09-76A0-25F9-FB7799DB95B2}"/>
              </a:ext>
            </a:extLst>
          </p:cNvPr>
          <p:cNvCxnSpPr>
            <a:cxnSpLocks/>
          </p:cNvCxnSpPr>
          <p:nvPr/>
        </p:nvCxnSpPr>
        <p:spPr>
          <a:xfrm flipH="1" flipV="1">
            <a:off x="4830417" y="1923446"/>
            <a:ext cx="3190461" cy="2636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15AD470-B513-1145-E697-6B0B5F227E88}"/>
              </a:ext>
            </a:extLst>
          </p:cNvPr>
          <p:cNvCxnSpPr>
            <a:cxnSpLocks/>
          </p:cNvCxnSpPr>
          <p:nvPr/>
        </p:nvCxnSpPr>
        <p:spPr>
          <a:xfrm flipH="1">
            <a:off x="4709551" y="3130826"/>
            <a:ext cx="3241753" cy="1868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573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E019E9A-B3D4-7E59-D348-E9D3CCE3AF4D}"/>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A77821C9-169C-2A41-E459-8386E4A69EBB}"/>
              </a:ext>
            </a:extLst>
          </p:cNvPr>
          <p:cNvSpPr>
            <a:spLocks noGrp="1"/>
          </p:cNvSpPr>
          <p:nvPr>
            <p:ph type="sldNum" sz="quarter" idx="12"/>
          </p:nvPr>
        </p:nvSpPr>
        <p:spPr/>
        <p:txBody>
          <a:bodyPr/>
          <a:lstStyle/>
          <a:p>
            <a:fld id="{28CF56FF-A9C7-48CE-B5A8-E2EC5C60375F}" type="slidenum">
              <a:rPr lang="en-GB" smtClean="0"/>
              <a:t>41</a:t>
            </a:fld>
            <a:endParaRPr lang="en-GB"/>
          </a:p>
        </p:txBody>
      </p:sp>
      <p:sp>
        <p:nvSpPr>
          <p:cNvPr id="4" name="ZoneTexte 3">
            <a:extLst>
              <a:ext uri="{FF2B5EF4-FFF2-40B4-BE49-F238E27FC236}">
                <a16:creationId xmlns:a16="http://schemas.microsoft.com/office/drawing/2014/main" id="{8A0B51D9-5C95-3AD4-1C8D-F9C650E53E7C}"/>
              </a:ext>
            </a:extLst>
          </p:cNvPr>
          <p:cNvSpPr txBox="1"/>
          <p:nvPr/>
        </p:nvSpPr>
        <p:spPr>
          <a:xfrm>
            <a:off x="4946470" y="391886"/>
            <a:ext cx="6374674" cy="369332"/>
          </a:xfrm>
          <a:prstGeom prst="rect">
            <a:avLst/>
          </a:prstGeom>
          <a:noFill/>
        </p:spPr>
        <p:txBody>
          <a:bodyPr wrap="square" rtlCol="0">
            <a:spAutoFit/>
          </a:bodyPr>
          <a:lstStyle/>
          <a:p>
            <a:r>
              <a:rPr lang="fr-FR" dirty="0">
                <a:solidFill>
                  <a:srgbClr val="FF0000"/>
                </a:solidFill>
              </a:rPr>
              <a:t>Transformations d’énergie spécifiques - Photosynthèse </a:t>
            </a:r>
          </a:p>
        </p:txBody>
      </p:sp>
      <p:sp>
        <p:nvSpPr>
          <p:cNvPr id="5" name="Ellipse 4">
            <a:extLst>
              <a:ext uri="{FF2B5EF4-FFF2-40B4-BE49-F238E27FC236}">
                <a16:creationId xmlns:a16="http://schemas.microsoft.com/office/drawing/2014/main" id="{E582A9D4-0467-3994-03BE-6B3E529C358B}"/>
              </a:ext>
            </a:extLst>
          </p:cNvPr>
          <p:cNvSpPr/>
          <p:nvPr/>
        </p:nvSpPr>
        <p:spPr>
          <a:xfrm>
            <a:off x="2307771" y="1254669"/>
            <a:ext cx="1788699" cy="10884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Énergie rayonnante</a:t>
            </a:r>
          </a:p>
        </p:txBody>
      </p:sp>
      <p:sp>
        <p:nvSpPr>
          <p:cNvPr id="6" name="Ellipse 5">
            <a:extLst>
              <a:ext uri="{FF2B5EF4-FFF2-40B4-BE49-F238E27FC236}">
                <a16:creationId xmlns:a16="http://schemas.microsoft.com/office/drawing/2014/main" id="{44EEFC39-BC09-1A46-8698-057CCCFBC600}"/>
              </a:ext>
            </a:extLst>
          </p:cNvPr>
          <p:cNvSpPr/>
          <p:nvPr/>
        </p:nvSpPr>
        <p:spPr>
          <a:xfrm>
            <a:off x="6172366" y="1219688"/>
            <a:ext cx="1590229" cy="108849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Énergie Chimique</a:t>
            </a:r>
          </a:p>
        </p:txBody>
      </p:sp>
      <p:sp>
        <p:nvSpPr>
          <p:cNvPr id="8" name="Flèche : droite 7">
            <a:extLst>
              <a:ext uri="{FF2B5EF4-FFF2-40B4-BE49-F238E27FC236}">
                <a16:creationId xmlns:a16="http://schemas.microsoft.com/office/drawing/2014/main" id="{3B2A7B8A-1BA7-C213-6F16-C32FBA451845}"/>
              </a:ext>
            </a:extLst>
          </p:cNvPr>
          <p:cNvSpPr/>
          <p:nvPr/>
        </p:nvSpPr>
        <p:spPr>
          <a:xfrm>
            <a:off x="4257686" y="1713573"/>
            <a:ext cx="1788698" cy="91661"/>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26839A7-CFF6-88DF-B7E5-D249C8F84872}"/>
              </a:ext>
            </a:extLst>
          </p:cNvPr>
          <p:cNvSpPr txBox="1"/>
          <p:nvPr/>
        </p:nvSpPr>
        <p:spPr>
          <a:xfrm>
            <a:off x="4302438" y="1228840"/>
            <a:ext cx="2009046" cy="338554"/>
          </a:xfrm>
          <a:prstGeom prst="rect">
            <a:avLst/>
          </a:prstGeom>
          <a:noFill/>
        </p:spPr>
        <p:txBody>
          <a:bodyPr wrap="square" rtlCol="0">
            <a:spAutoFit/>
          </a:bodyPr>
          <a:lstStyle/>
          <a:p>
            <a:r>
              <a:rPr lang="fr-FR" sz="1600" dirty="0"/>
              <a:t>Photosynthèse</a:t>
            </a: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844BF22D-07C6-329A-1902-3451C81BFC25}"/>
                  </a:ext>
                </a:extLst>
              </p:cNvPr>
              <p:cNvSpPr txBox="1"/>
              <p:nvPr/>
            </p:nvSpPr>
            <p:spPr>
              <a:xfrm>
                <a:off x="2870115" y="3421667"/>
                <a:ext cx="3441369" cy="2087238"/>
              </a:xfrm>
              <a:prstGeom prst="rect">
                <a:avLst/>
              </a:prstGeom>
              <a:noFill/>
            </p:spPr>
            <p:txBody>
              <a:bodyPr wrap="square">
                <a:spAutoFit/>
              </a:bodyPr>
              <a:lstStyle/>
              <a:p>
                <a:r>
                  <a:rPr lang="pt-BR" sz="1400" dirty="0"/>
                  <a:t>Synthèse de molécules de “sucre” à partir de l’eau et du gaz carbonique (mode principal)</a:t>
                </a:r>
              </a:p>
              <a:p>
                <a:pPr/>
                <a14:m>
                  <m:oMathPara xmlns:m="http://schemas.openxmlformats.org/officeDocument/2006/math">
                    <m:oMathParaPr>
                      <m:jc m:val="centerGroup"/>
                    </m:oMathParaPr>
                    <m:oMath xmlns:m="http://schemas.openxmlformats.org/officeDocument/2006/math">
                      <m:r>
                        <a:rPr lang="fr-FR" sz="1600" b="0" i="1" smtClean="0">
                          <a:solidFill>
                            <a:srgbClr val="FF0000"/>
                          </a:solidFill>
                          <a:latin typeface="Cambria Math" panose="02040503050406030204" pitchFamily="18" charset="0"/>
                        </a:rPr>
                        <m:t>2</m:t>
                      </m:r>
                      <m:r>
                        <a:rPr lang="fr-FR" sz="1600" b="0" i="1" smtClean="0">
                          <a:solidFill>
                            <a:srgbClr val="FF0000"/>
                          </a:solidFill>
                          <a:latin typeface="Cambria Math" panose="02040503050406030204" pitchFamily="18" charset="0"/>
                        </a:rPr>
                        <m:t>𝑛</m:t>
                      </m:r>
                      <m:r>
                        <a:rPr lang="fr-FR" sz="1600" b="0" i="1" smtClean="0">
                          <a:solidFill>
                            <a:srgbClr val="FF0000"/>
                          </a:solidFill>
                          <a:latin typeface="Cambria Math" panose="02040503050406030204" pitchFamily="18" charset="0"/>
                        </a:rPr>
                        <m:t> </m:t>
                      </m:r>
                      <m:r>
                        <a:rPr lang="fr-FR" sz="1600" b="0" i="1" smtClean="0">
                          <a:solidFill>
                            <a:srgbClr val="FF0000"/>
                          </a:solidFill>
                          <a:latin typeface="Cambria Math" panose="02040503050406030204" pitchFamily="18" charset="0"/>
                        </a:rPr>
                        <m:t>𝐶</m:t>
                      </m:r>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𝑂</m:t>
                          </m:r>
                        </m:e>
                        <m:sub>
                          <m:r>
                            <a:rPr lang="fr-FR" sz="1600" b="0" i="1" smtClean="0">
                              <a:solidFill>
                                <a:srgbClr val="FF0000"/>
                              </a:solidFill>
                              <a:latin typeface="Cambria Math" panose="02040503050406030204" pitchFamily="18" charset="0"/>
                            </a:rPr>
                            <m:t>2</m:t>
                          </m:r>
                        </m:sub>
                      </m:sSub>
                      <m:r>
                        <a:rPr lang="fr-FR" sz="1600" b="0" i="1" smtClean="0">
                          <a:solidFill>
                            <a:srgbClr val="FF0000"/>
                          </a:solidFill>
                          <a:latin typeface="Cambria Math" panose="02040503050406030204" pitchFamily="18" charset="0"/>
                        </a:rPr>
                        <m:t>+4</m:t>
                      </m:r>
                      <m:r>
                        <a:rPr lang="fr-FR" sz="1600" b="0" i="1" smtClean="0">
                          <a:solidFill>
                            <a:srgbClr val="FF0000"/>
                          </a:solidFill>
                          <a:latin typeface="Cambria Math" panose="02040503050406030204" pitchFamily="18" charset="0"/>
                        </a:rPr>
                        <m:t>𝑛</m:t>
                      </m:r>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 </m:t>
                          </m:r>
                          <m:r>
                            <a:rPr lang="fr-FR" sz="1600" b="0" i="1" smtClean="0">
                              <a:solidFill>
                                <a:srgbClr val="FF0000"/>
                              </a:solidFill>
                              <a:latin typeface="Cambria Math" panose="02040503050406030204" pitchFamily="18" charset="0"/>
                            </a:rPr>
                            <m:t>𝐻</m:t>
                          </m:r>
                        </m:e>
                        <m:sub>
                          <m:r>
                            <a:rPr lang="fr-FR" sz="1600" b="0" i="1" smtClean="0">
                              <a:solidFill>
                                <a:srgbClr val="FF0000"/>
                              </a:solidFill>
                              <a:latin typeface="Cambria Math" panose="02040503050406030204" pitchFamily="18" charset="0"/>
                            </a:rPr>
                            <m:t>2</m:t>
                          </m:r>
                        </m:sub>
                      </m:sSub>
                      <m:r>
                        <a:rPr lang="fr-FR" sz="1600" b="0" i="1" smtClean="0">
                          <a:solidFill>
                            <a:srgbClr val="FF0000"/>
                          </a:solidFill>
                          <a:latin typeface="Cambria Math" panose="02040503050406030204" pitchFamily="18" charset="0"/>
                        </a:rPr>
                        <m:t>𝑂</m:t>
                      </m:r>
                      <m:r>
                        <a:rPr lang="fr-FR" sz="1600" b="0" i="1" smtClean="0">
                          <a:solidFill>
                            <a:srgbClr val="FF0000"/>
                          </a:solidFill>
                          <a:latin typeface="Cambria Math" panose="02040503050406030204" pitchFamily="18" charset="0"/>
                        </a:rPr>
                        <m:t>+</m:t>
                      </m:r>
                      <m:r>
                        <a:rPr lang="fr-FR" sz="1600" b="0" i="1" smtClean="0">
                          <a:solidFill>
                            <a:srgbClr val="FF0000"/>
                          </a:solidFill>
                          <a:latin typeface="Cambria Math" panose="02040503050406030204" pitchFamily="18" charset="0"/>
                        </a:rPr>
                        <m:t>𝑝h𝑜𝑡𝑜𝑛𝑠</m:t>
                      </m:r>
                      <m:r>
                        <a:rPr lang="fr-FR" sz="1600" b="0" i="1" smtClean="0">
                          <a:solidFill>
                            <a:srgbClr val="FF0000"/>
                          </a:solidFill>
                          <a:latin typeface="Cambria Math" panose="02040503050406030204" pitchFamily="18" charset="0"/>
                        </a:rPr>
                        <m:t>→2</m:t>
                      </m:r>
                      <m:sSub>
                        <m:sSubPr>
                          <m:ctrlPr>
                            <a:rPr lang="fr-FR" sz="1600" b="0" i="1" smtClean="0">
                              <a:solidFill>
                                <a:srgbClr val="FF0000"/>
                              </a:solidFill>
                              <a:latin typeface="Cambria Math" panose="02040503050406030204" pitchFamily="18" charset="0"/>
                            </a:rPr>
                          </m:ctrlPr>
                        </m:sSubPr>
                        <m:e>
                          <m:d>
                            <m:dPr>
                              <m:ctrlPr>
                                <a:rPr lang="fr-FR" sz="1600" b="0" i="1" smtClean="0">
                                  <a:solidFill>
                                    <a:srgbClr val="FF0000"/>
                                  </a:solidFill>
                                  <a:latin typeface="Cambria Math" panose="02040503050406030204" pitchFamily="18" charset="0"/>
                                </a:rPr>
                              </m:ctrlPr>
                            </m:dPr>
                            <m:e>
                              <m:r>
                                <a:rPr lang="fr-FR" sz="1600" b="0" i="1" smtClean="0">
                                  <a:solidFill>
                                    <a:srgbClr val="FF0000"/>
                                  </a:solidFill>
                                  <a:latin typeface="Cambria Math" panose="02040503050406030204" pitchFamily="18" charset="0"/>
                                </a:rPr>
                                <m:t>𝐶</m:t>
                              </m:r>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𝐻</m:t>
                                  </m:r>
                                </m:e>
                                <m:sub>
                                  <m:r>
                                    <a:rPr lang="fr-FR" sz="1600" b="0" i="1" smtClean="0">
                                      <a:solidFill>
                                        <a:srgbClr val="FF0000"/>
                                      </a:solidFill>
                                      <a:latin typeface="Cambria Math" panose="02040503050406030204" pitchFamily="18" charset="0"/>
                                    </a:rPr>
                                    <m:t>2</m:t>
                                  </m:r>
                                </m:sub>
                              </m:sSub>
                              <m:r>
                                <a:rPr lang="fr-FR" sz="1600" b="0" i="1" smtClean="0">
                                  <a:solidFill>
                                    <a:srgbClr val="FF0000"/>
                                  </a:solidFill>
                                  <a:latin typeface="Cambria Math" panose="02040503050406030204" pitchFamily="18" charset="0"/>
                                </a:rPr>
                                <m:t>𝑂</m:t>
                              </m:r>
                            </m:e>
                          </m:d>
                        </m:e>
                        <m:sub>
                          <m:r>
                            <a:rPr lang="fr-FR" sz="1600" b="0" i="1" smtClean="0">
                              <a:solidFill>
                                <a:srgbClr val="FF0000"/>
                              </a:solidFill>
                              <a:latin typeface="Cambria Math" panose="02040503050406030204" pitchFamily="18" charset="0"/>
                            </a:rPr>
                            <m:t>𝑛</m:t>
                          </m:r>
                        </m:sub>
                      </m:sSub>
                      <m:r>
                        <a:rPr lang="fr-FR" sz="1600" b="0" i="1" smtClean="0">
                          <a:solidFill>
                            <a:srgbClr val="FF0000"/>
                          </a:solidFill>
                          <a:latin typeface="Cambria Math" panose="02040503050406030204" pitchFamily="18" charset="0"/>
                        </a:rPr>
                        <m:t>+2</m:t>
                      </m:r>
                      <m:r>
                        <a:rPr lang="fr-FR" sz="1600" b="0" i="1" smtClean="0">
                          <a:solidFill>
                            <a:srgbClr val="FF0000"/>
                          </a:solidFill>
                          <a:latin typeface="Cambria Math" panose="02040503050406030204" pitchFamily="18" charset="0"/>
                        </a:rPr>
                        <m:t>𝑛</m:t>
                      </m:r>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𝑂</m:t>
                          </m:r>
                        </m:e>
                        <m:sub>
                          <m:r>
                            <a:rPr lang="fr-FR" sz="1600" b="0" i="1" smtClean="0">
                              <a:solidFill>
                                <a:srgbClr val="FF0000"/>
                              </a:solidFill>
                              <a:latin typeface="Cambria Math" panose="02040503050406030204" pitchFamily="18" charset="0"/>
                            </a:rPr>
                            <m:t>2</m:t>
                          </m:r>
                        </m:sub>
                      </m:sSub>
                      <m:r>
                        <a:rPr lang="fr-FR" sz="1600" b="0" i="1" smtClean="0">
                          <a:solidFill>
                            <a:srgbClr val="FF0000"/>
                          </a:solidFill>
                          <a:latin typeface="Cambria Math" panose="02040503050406030204" pitchFamily="18" charset="0"/>
                        </a:rPr>
                        <m:t>+2</m:t>
                      </m:r>
                      <m:r>
                        <a:rPr lang="fr-FR" sz="1600" b="0" i="1" smtClean="0">
                          <a:solidFill>
                            <a:srgbClr val="FF0000"/>
                          </a:solidFill>
                          <a:latin typeface="Cambria Math" panose="02040503050406030204" pitchFamily="18" charset="0"/>
                        </a:rPr>
                        <m:t>𝑛</m:t>
                      </m:r>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𝐻</m:t>
                          </m:r>
                        </m:e>
                        <m:sub>
                          <m:r>
                            <a:rPr lang="fr-FR" sz="1600" b="0" i="1" smtClean="0">
                              <a:solidFill>
                                <a:srgbClr val="FF0000"/>
                              </a:solidFill>
                              <a:latin typeface="Cambria Math" panose="02040503050406030204" pitchFamily="18" charset="0"/>
                            </a:rPr>
                            <m:t>2</m:t>
                          </m:r>
                        </m:sub>
                      </m:sSub>
                      <m:r>
                        <a:rPr lang="fr-FR" sz="1600" b="0" i="1" smtClean="0">
                          <a:solidFill>
                            <a:srgbClr val="FF0000"/>
                          </a:solidFill>
                          <a:latin typeface="Cambria Math" panose="02040503050406030204" pitchFamily="18" charset="0"/>
                        </a:rPr>
                        <m:t>𝑂</m:t>
                      </m:r>
                    </m:oMath>
                  </m:oMathPara>
                </a14:m>
                <a:endParaRPr lang="fr-FR" sz="1600" b="0" dirty="0">
                  <a:solidFill>
                    <a:srgbClr val="FF0000"/>
                  </a:solidFill>
                </a:endParaRPr>
              </a:p>
              <a:p>
                <a:endParaRPr lang="fr-FR" sz="1400" dirty="0"/>
              </a:p>
              <a:p>
                <a:r>
                  <a:rPr lang="fr-FR" sz="1400" dirty="0">
                    <a:highlight>
                      <a:srgbClr val="FFFF00"/>
                    </a:highlight>
                  </a:rPr>
                  <a:t>40% du spectre est utilisée + pertes diverses  </a:t>
                </a:r>
                <a:r>
                  <a:rPr lang="fr-FR" sz="1400" dirty="0">
                    <a:highlight>
                      <a:srgbClr val="FFFF00"/>
                    </a:highlight>
                    <a:sym typeface="Wingdings" panose="05000000000000000000" pitchFamily="2" charset="2"/>
                  </a:rPr>
                  <a:t> </a:t>
                </a:r>
                <a:r>
                  <a:rPr lang="fr-FR" sz="1400" dirty="0">
                    <a:solidFill>
                      <a:srgbClr val="0070C0"/>
                    </a:solidFill>
                    <a:highlight>
                      <a:srgbClr val="FFFF00"/>
                    </a:highlight>
                    <a:sym typeface="Wingdings" panose="05000000000000000000" pitchFamily="2" charset="2"/>
                  </a:rPr>
                  <a:t>rendement global 0,5% à 3%</a:t>
                </a:r>
              </a:p>
            </p:txBody>
          </p:sp>
        </mc:Choice>
        <mc:Fallback xmlns="">
          <p:sp>
            <p:nvSpPr>
              <p:cNvPr id="18" name="ZoneTexte 17">
                <a:extLst>
                  <a:ext uri="{FF2B5EF4-FFF2-40B4-BE49-F238E27FC236}">
                    <a16:creationId xmlns:a16="http://schemas.microsoft.com/office/drawing/2014/main" id="{844BF22D-07C6-329A-1902-3451C81BFC25}"/>
                  </a:ext>
                </a:extLst>
              </p:cNvPr>
              <p:cNvSpPr txBox="1">
                <a:spLocks noRot="1" noChangeAspect="1" noMove="1" noResize="1" noEditPoints="1" noAdjustHandles="1" noChangeArrowheads="1" noChangeShapeType="1" noTextEdit="1"/>
              </p:cNvSpPr>
              <p:nvPr/>
            </p:nvSpPr>
            <p:spPr>
              <a:xfrm>
                <a:off x="2870115" y="3421667"/>
                <a:ext cx="3441369" cy="2087238"/>
              </a:xfrm>
              <a:prstGeom prst="rect">
                <a:avLst/>
              </a:prstGeom>
              <a:blipFill>
                <a:blip r:embed="rId2"/>
                <a:stretch>
                  <a:fillRect l="-532" t="-292" b="-2041"/>
                </a:stretch>
              </a:blipFill>
            </p:spPr>
            <p:txBody>
              <a:bodyPr/>
              <a:lstStyle/>
              <a:p>
                <a:r>
                  <a:rPr lang="fr-FR">
                    <a:noFill/>
                  </a:rPr>
                  <a:t> </a:t>
                </a:r>
              </a:p>
            </p:txBody>
          </p:sp>
        </mc:Fallback>
      </mc:AlternateContent>
      <p:grpSp>
        <p:nvGrpSpPr>
          <p:cNvPr id="21" name="Groupe 20">
            <a:extLst>
              <a:ext uri="{FF2B5EF4-FFF2-40B4-BE49-F238E27FC236}">
                <a16:creationId xmlns:a16="http://schemas.microsoft.com/office/drawing/2014/main" id="{5E961139-2E27-7941-ACF1-6DD861AAE3F0}"/>
              </a:ext>
            </a:extLst>
          </p:cNvPr>
          <p:cNvGrpSpPr/>
          <p:nvPr/>
        </p:nvGrpSpPr>
        <p:grpSpPr>
          <a:xfrm>
            <a:off x="8466993" y="1036449"/>
            <a:ext cx="2352059" cy="1591843"/>
            <a:chOff x="8591606" y="1052281"/>
            <a:chExt cx="2218452" cy="1740729"/>
          </a:xfrm>
        </p:grpSpPr>
        <p:pic>
          <p:nvPicPr>
            <p:cNvPr id="19" name="Image 18">
              <a:extLst>
                <a:ext uri="{FF2B5EF4-FFF2-40B4-BE49-F238E27FC236}">
                  <a16:creationId xmlns:a16="http://schemas.microsoft.com/office/drawing/2014/main" id="{D293046B-EDAA-C536-D218-F53BB2780B9E}"/>
                </a:ext>
              </a:extLst>
            </p:cNvPr>
            <p:cNvPicPr>
              <a:picLocks noChangeAspect="1"/>
            </p:cNvPicPr>
            <p:nvPr/>
          </p:nvPicPr>
          <p:blipFill>
            <a:blip r:embed="rId3"/>
            <a:stretch>
              <a:fillRect/>
            </a:stretch>
          </p:blipFill>
          <p:spPr>
            <a:xfrm>
              <a:off x="8714558" y="1052281"/>
              <a:ext cx="2095500" cy="1323975"/>
            </a:xfrm>
            <a:prstGeom prst="rect">
              <a:avLst/>
            </a:prstGeom>
          </p:spPr>
        </p:pic>
        <p:sp>
          <p:nvSpPr>
            <p:cNvPr id="20" name="ZoneTexte 19">
              <a:extLst>
                <a:ext uri="{FF2B5EF4-FFF2-40B4-BE49-F238E27FC236}">
                  <a16:creationId xmlns:a16="http://schemas.microsoft.com/office/drawing/2014/main" id="{BE8D9C21-5371-41B8-A568-3FA1D27638A6}"/>
                </a:ext>
              </a:extLst>
            </p:cNvPr>
            <p:cNvSpPr txBox="1"/>
            <p:nvPr/>
          </p:nvSpPr>
          <p:spPr>
            <a:xfrm>
              <a:off x="8591606" y="2321822"/>
              <a:ext cx="2218452" cy="471188"/>
            </a:xfrm>
            <a:prstGeom prst="rect">
              <a:avLst/>
            </a:prstGeom>
            <a:noFill/>
          </p:spPr>
          <p:txBody>
            <a:bodyPr wrap="square" rtlCol="0">
              <a:spAutoFit/>
            </a:bodyPr>
            <a:lstStyle/>
            <a:p>
              <a:r>
                <a:rPr lang="fr-FR" sz="1000" dirty="0"/>
                <a:t>Molécule de chlorophylle a </a:t>
              </a:r>
              <a:r>
                <a:rPr lang="fr-FR" sz="900" dirty="0">
                  <a:hlinkClick r:id="rId4"/>
                </a:rPr>
                <a:t>Wikimédia</a:t>
              </a:r>
              <a:r>
                <a:rPr lang="fr-FR" sz="1200" dirty="0">
                  <a:hlinkClick r:id="rId4"/>
                </a:rPr>
                <a:t> </a:t>
              </a:r>
              <a:r>
                <a:rPr lang="fr-FR" sz="1000" dirty="0"/>
                <a:t>– </a:t>
              </a:r>
              <a:r>
                <a:rPr lang="fr-FR" sz="800" dirty="0"/>
                <a:t>domaine public</a:t>
              </a:r>
              <a:endParaRPr lang="fr-FR" sz="1000" dirty="0"/>
            </a:p>
          </p:txBody>
        </p:sp>
      </p:grpSp>
      <p:pic>
        <p:nvPicPr>
          <p:cNvPr id="7" name="Image 6">
            <a:extLst>
              <a:ext uri="{FF2B5EF4-FFF2-40B4-BE49-F238E27FC236}">
                <a16:creationId xmlns:a16="http://schemas.microsoft.com/office/drawing/2014/main" id="{74940760-E38B-B4D6-9273-68D350291D97}"/>
              </a:ext>
            </a:extLst>
          </p:cNvPr>
          <p:cNvPicPr>
            <a:picLocks noChangeAspect="1"/>
          </p:cNvPicPr>
          <p:nvPr/>
        </p:nvPicPr>
        <p:blipFill>
          <a:blip r:embed="rId5"/>
          <a:stretch>
            <a:fillRect/>
          </a:stretch>
        </p:blipFill>
        <p:spPr>
          <a:xfrm>
            <a:off x="4609460" y="1567394"/>
            <a:ext cx="1255885" cy="1658256"/>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C638EA83-A16D-101A-64B2-F04E50280F45}"/>
                  </a:ext>
                </a:extLst>
              </p:cNvPr>
              <p:cNvSpPr txBox="1"/>
              <p:nvPr/>
            </p:nvSpPr>
            <p:spPr>
              <a:xfrm>
                <a:off x="2589887" y="2704676"/>
                <a:ext cx="8131901" cy="655436"/>
              </a:xfrm>
              <a:prstGeom prst="rect">
                <a:avLst/>
              </a:prstGeom>
              <a:noFill/>
              <a:ln>
                <a:solidFill>
                  <a:srgbClr val="C00000"/>
                </a:solidFill>
              </a:ln>
            </p:spPr>
            <p:txBody>
              <a:bodyPr wrap="square" rtlCol="0">
                <a:spAutoFit/>
              </a:bodyPr>
              <a:lstStyle/>
              <a:p>
                <a:r>
                  <a:rPr lang="fr-FR" sz="1400" b="0" dirty="0"/>
                  <a:t>La dissociation de la molécule d’eau (hydrolyse) est une réaction très exothermique</a:t>
                </a:r>
              </a:p>
              <a:p>
                <a:pPr algn="ctr"/>
                <a14:m>
                  <m:oMath xmlns:m="http://schemas.openxmlformats.org/officeDocument/2006/math">
                    <m:sSub>
                      <m:sSubPr>
                        <m:ctrlPr>
                          <a:rPr lang="fr-FR" sz="1600" b="0" i="1" smtClean="0">
                            <a:solidFill>
                              <a:srgbClr val="FF0000"/>
                            </a:solidFill>
                            <a:latin typeface="Cambria Math" panose="02040503050406030204" pitchFamily="18" charset="0"/>
                            <a:ea typeface="Cambria Math" panose="02040503050406030204" pitchFamily="18" charset="0"/>
                          </a:rPr>
                        </m:ctrlPr>
                      </m:sSubPr>
                      <m:e>
                        <m:r>
                          <a:rPr lang="fr-FR" sz="1600" b="0" i="1" smtClean="0">
                            <a:solidFill>
                              <a:srgbClr val="FF0000"/>
                            </a:solidFill>
                            <a:latin typeface="Cambria Math" panose="02040503050406030204" pitchFamily="18" charset="0"/>
                            <a:ea typeface="Cambria Math" panose="02040503050406030204" pitchFamily="18" charset="0"/>
                          </a:rPr>
                          <m:t>𝐻</m:t>
                        </m:r>
                      </m:e>
                      <m:sub>
                        <m:r>
                          <a:rPr lang="fr-FR" sz="1600" b="0" i="1" smtClean="0">
                            <a:solidFill>
                              <a:srgbClr val="FF0000"/>
                            </a:solidFill>
                            <a:latin typeface="Cambria Math" panose="02040503050406030204" pitchFamily="18" charset="0"/>
                            <a:ea typeface="Cambria Math" panose="02040503050406030204" pitchFamily="18" charset="0"/>
                          </a:rPr>
                          <m:t>2</m:t>
                        </m:r>
                      </m:sub>
                    </m:sSub>
                    <m:r>
                      <a:rPr lang="fr-FR" sz="1600" b="0" i="1" smtClean="0">
                        <a:solidFill>
                          <a:srgbClr val="FF0000"/>
                        </a:solidFill>
                        <a:latin typeface="Cambria Math" panose="02040503050406030204" pitchFamily="18" charset="0"/>
                        <a:ea typeface="Cambria Math" panose="02040503050406030204" pitchFamily="18" charset="0"/>
                      </a:rPr>
                      <m:t>𝑂</m:t>
                    </m:r>
                    <m:r>
                      <a:rPr lang="fr-FR" sz="1600" b="0" i="1" smtClean="0">
                        <a:solidFill>
                          <a:srgbClr val="FF0000"/>
                        </a:solidFill>
                        <a:latin typeface="Cambria Math" panose="02040503050406030204" pitchFamily="18" charset="0"/>
                        <a:ea typeface="Cambria Math" panose="02040503050406030204" pitchFamily="18" charset="0"/>
                      </a:rPr>
                      <m:t>+120 </m:t>
                    </m:r>
                    <m:r>
                      <a:rPr lang="fr-FR" sz="1600" b="0" i="1" smtClean="0">
                        <a:solidFill>
                          <a:srgbClr val="FF0000"/>
                        </a:solidFill>
                        <a:latin typeface="Cambria Math" panose="02040503050406030204" pitchFamily="18" charset="0"/>
                        <a:ea typeface="Cambria Math" panose="02040503050406030204" pitchFamily="18" charset="0"/>
                      </a:rPr>
                      <m:t>𝑀𝐽</m:t>
                    </m:r>
                    <m:d>
                      <m:dPr>
                        <m:ctrlPr>
                          <a:rPr lang="fr-FR" sz="1600" b="0" i="1" smtClean="0">
                            <a:solidFill>
                              <a:srgbClr val="FF0000"/>
                            </a:solidFill>
                            <a:latin typeface="Cambria Math" panose="02040503050406030204" pitchFamily="18" charset="0"/>
                            <a:ea typeface="Cambria Math" panose="02040503050406030204" pitchFamily="18" charset="0"/>
                          </a:rPr>
                        </m:ctrlPr>
                      </m:dPr>
                      <m:e>
                        <m:r>
                          <a:rPr lang="fr-FR" sz="1600" b="0" i="1" smtClean="0">
                            <a:solidFill>
                              <a:srgbClr val="FF0000"/>
                            </a:solidFill>
                            <a:latin typeface="Cambria Math" panose="02040503050406030204" pitchFamily="18" charset="0"/>
                            <a:ea typeface="Cambria Math" panose="02040503050406030204" pitchFamily="18" charset="0"/>
                          </a:rPr>
                          <m:t>𝑜𝑢𝑙𝑒</m:t>
                        </m:r>
                      </m:e>
                    </m:d>
                    <m:r>
                      <a:rPr lang="fr-FR" sz="1600" b="0" i="1" smtClean="0">
                        <a:solidFill>
                          <a:srgbClr val="FF0000"/>
                        </a:solidFill>
                        <a:latin typeface="Cambria Math" panose="02040503050406030204" pitchFamily="18" charset="0"/>
                        <a:ea typeface="Cambria Math" panose="02040503050406030204" pitchFamily="18" charset="0"/>
                      </a:rPr>
                      <m:t>→</m:t>
                    </m:r>
                  </m:oMath>
                </a14:m>
                <a:r>
                  <a:rPr lang="fr-FR" sz="1600" dirty="0">
                    <a:solidFill>
                      <a:srgbClr val="FF0000"/>
                    </a:solidFill>
                  </a:rPr>
                  <a:t> </a:t>
                </a:r>
                <a14:m>
                  <m:oMath xmlns:m="http://schemas.openxmlformats.org/officeDocument/2006/math">
                    <m:sSub>
                      <m:sSubPr>
                        <m:ctrlPr>
                          <a:rPr lang="fr-FR"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𝐻</m:t>
                        </m:r>
                      </m:e>
                      <m:sub>
                        <m:r>
                          <a:rPr lang="fr-FR" sz="1600" i="1">
                            <a:solidFill>
                              <a:srgbClr val="FF0000"/>
                            </a:solidFill>
                            <a:latin typeface="Cambria Math" panose="02040503050406030204" pitchFamily="18" charset="0"/>
                          </a:rPr>
                          <m:t>2</m:t>
                        </m:r>
                      </m:sub>
                    </m:sSub>
                    <m:r>
                      <a:rPr lang="fr-FR" sz="1600" i="1">
                        <a:solidFill>
                          <a:srgbClr val="FF0000"/>
                        </a:solidFill>
                        <a:latin typeface="Cambria Math" panose="02040503050406030204" pitchFamily="18" charset="0"/>
                      </a:rPr>
                      <m:t>+</m:t>
                    </m:r>
                    <m:f>
                      <m:fPr>
                        <m:ctrlPr>
                          <a:rPr lang="fr-FR" sz="1600" i="1">
                            <a:solidFill>
                              <a:srgbClr val="FF0000"/>
                            </a:solidFill>
                            <a:latin typeface="Cambria Math" panose="02040503050406030204" pitchFamily="18" charset="0"/>
                          </a:rPr>
                        </m:ctrlPr>
                      </m:fPr>
                      <m:num>
                        <m:r>
                          <a:rPr lang="fr-FR" sz="1600" i="1">
                            <a:solidFill>
                              <a:srgbClr val="FF0000"/>
                            </a:solidFill>
                            <a:latin typeface="Cambria Math" panose="02040503050406030204" pitchFamily="18" charset="0"/>
                          </a:rPr>
                          <m:t>1</m:t>
                        </m:r>
                      </m:num>
                      <m:den>
                        <m:r>
                          <a:rPr lang="fr-FR" sz="1600" i="1">
                            <a:solidFill>
                              <a:srgbClr val="FF0000"/>
                            </a:solidFill>
                            <a:latin typeface="Cambria Math" panose="02040503050406030204" pitchFamily="18" charset="0"/>
                          </a:rPr>
                          <m:t>2</m:t>
                        </m:r>
                      </m:den>
                    </m:f>
                    <m:sSub>
                      <m:sSubPr>
                        <m:ctrlPr>
                          <a:rPr lang="fr-FR"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𝑂</m:t>
                        </m:r>
                      </m:e>
                      <m:sub>
                        <m:r>
                          <a:rPr lang="fr-FR" sz="1600" i="1">
                            <a:solidFill>
                              <a:srgbClr val="FF0000"/>
                            </a:solidFill>
                            <a:latin typeface="Cambria Math" panose="02040503050406030204" pitchFamily="18" charset="0"/>
                          </a:rPr>
                          <m:t>2</m:t>
                        </m:r>
                      </m:sub>
                    </m:sSub>
                    <m:r>
                      <a:rPr lang="fr-FR" sz="1600" i="1">
                        <a:solidFill>
                          <a:srgbClr val="FF0000"/>
                        </a:solidFill>
                        <a:latin typeface="Cambria Math" panose="02040503050406030204" pitchFamily="18" charset="0"/>
                      </a:rPr>
                      <m:t> </m:t>
                    </m:r>
                  </m:oMath>
                </a14:m>
                <a:r>
                  <a:rPr lang="fr-FR" sz="1200" dirty="0"/>
                  <a:t>(pour 1 kg d’hydrogène) ; en fait </a:t>
                </a:r>
                <a14:m>
                  <m:oMath xmlns:m="http://schemas.openxmlformats.org/officeDocument/2006/math">
                    <m:r>
                      <a:rPr lang="fr-FR" sz="1200" i="1" smtClean="0">
                        <a:latin typeface="Cambria Math" panose="02040503050406030204" pitchFamily="18" charset="0"/>
                        <a:ea typeface="Cambria Math" panose="02040503050406030204" pitchFamily="18" charset="0"/>
                      </a:rPr>
                      <m:t>→</m:t>
                    </m:r>
                    <m:f>
                      <m:fPr>
                        <m:ctrlPr>
                          <a:rPr lang="fr-FR" sz="1200" b="0" i="1" smtClean="0">
                            <a:solidFill>
                              <a:srgbClr val="FF0000"/>
                            </a:solidFill>
                            <a:latin typeface="Cambria Math" panose="02040503050406030204" pitchFamily="18" charset="0"/>
                            <a:ea typeface="Cambria Math" panose="02040503050406030204" pitchFamily="18" charset="0"/>
                          </a:rPr>
                        </m:ctrlPr>
                      </m:fPr>
                      <m:num>
                        <m:r>
                          <a:rPr lang="fr-FR" sz="1200" b="0" i="1" smtClean="0">
                            <a:solidFill>
                              <a:srgbClr val="FF0000"/>
                            </a:solidFill>
                            <a:latin typeface="Cambria Math" panose="02040503050406030204" pitchFamily="18" charset="0"/>
                            <a:ea typeface="Cambria Math" panose="02040503050406030204" pitchFamily="18" charset="0"/>
                          </a:rPr>
                          <m:t>1</m:t>
                        </m:r>
                      </m:num>
                      <m:den>
                        <m:r>
                          <a:rPr lang="fr-FR" sz="1200" b="0" i="1" smtClean="0">
                            <a:solidFill>
                              <a:srgbClr val="FF0000"/>
                            </a:solidFill>
                            <a:latin typeface="Cambria Math" panose="02040503050406030204" pitchFamily="18" charset="0"/>
                            <a:ea typeface="Cambria Math" panose="02040503050406030204" pitchFamily="18" charset="0"/>
                          </a:rPr>
                          <m:t>2</m:t>
                        </m:r>
                      </m:den>
                    </m:f>
                    <m:sSub>
                      <m:sSubPr>
                        <m:ctrlPr>
                          <a:rPr lang="fr-FR" sz="1200" b="0" i="1" smtClean="0">
                            <a:solidFill>
                              <a:srgbClr val="FF0000"/>
                            </a:solidFill>
                            <a:latin typeface="Cambria Math" panose="02040503050406030204" pitchFamily="18" charset="0"/>
                            <a:ea typeface="Cambria Math" panose="02040503050406030204" pitchFamily="18" charset="0"/>
                          </a:rPr>
                        </m:ctrlPr>
                      </m:sSubPr>
                      <m:e>
                        <m:r>
                          <a:rPr lang="fr-FR" sz="1200" b="0" i="1" smtClean="0">
                            <a:solidFill>
                              <a:srgbClr val="FF0000"/>
                            </a:solidFill>
                            <a:latin typeface="Cambria Math" panose="02040503050406030204" pitchFamily="18" charset="0"/>
                            <a:ea typeface="Cambria Math" panose="02040503050406030204" pitchFamily="18" charset="0"/>
                          </a:rPr>
                          <m:t>𝑂</m:t>
                        </m:r>
                      </m:e>
                      <m:sub>
                        <m:r>
                          <a:rPr lang="fr-FR" sz="1200" b="0" i="1" smtClean="0">
                            <a:solidFill>
                              <a:srgbClr val="FF0000"/>
                            </a:solidFill>
                            <a:latin typeface="Cambria Math" panose="02040503050406030204" pitchFamily="18" charset="0"/>
                            <a:ea typeface="Cambria Math" panose="02040503050406030204" pitchFamily="18" charset="0"/>
                          </a:rPr>
                          <m:t>2</m:t>
                        </m:r>
                      </m:sub>
                    </m:sSub>
                    <m:r>
                      <a:rPr lang="fr-FR" sz="1200" b="0" i="1" smtClean="0">
                        <a:solidFill>
                          <a:srgbClr val="FF0000"/>
                        </a:solidFill>
                        <a:latin typeface="Cambria Math" panose="02040503050406030204" pitchFamily="18" charset="0"/>
                        <a:ea typeface="Cambria Math" panose="02040503050406030204" pitchFamily="18" charset="0"/>
                      </a:rPr>
                      <m:t>+2</m:t>
                    </m:r>
                    <m:sSup>
                      <m:sSupPr>
                        <m:ctrlPr>
                          <a:rPr lang="fr-FR" sz="1200" b="0" i="1" smtClean="0">
                            <a:solidFill>
                              <a:srgbClr val="FF0000"/>
                            </a:solidFill>
                            <a:latin typeface="Cambria Math" panose="02040503050406030204" pitchFamily="18" charset="0"/>
                            <a:ea typeface="Cambria Math" panose="02040503050406030204" pitchFamily="18" charset="0"/>
                          </a:rPr>
                        </m:ctrlPr>
                      </m:sSupPr>
                      <m:e>
                        <m:r>
                          <a:rPr lang="fr-FR" sz="1200" b="0" i="1" smtClean="0">
                            <a:solidFill>
                              <a:srgbClr val="FF0000"/>
                            </a:solidFill>
                            <a:latin typeface="Cambria Math" panose="02040503050406030204" pitchFamily="18" charset="0"/>
                            <a:ea typeface="Cambria Math" panose="02040503050406030204" pitchFamily="18" charset="0"/>
                          </a:rPr>
                          <m:t>𝐻</m:t>
                        </m:r>
                      </m:e>
                      <m:sup>
                        <m:r>
                          <a:rPr lang="fr-FR" sz="1200" b="0" i="1" smtClean="0">
                            <a:solidFill>
                              <a:srgbClr val="FF0000"/>
                            </a:solidFill>
                            <a:latin typeface="Cambria Math" panose="02040503050406030204" pitchFamily="18" charset="0"/>
                            <a:ea typeface="Cambria Math" panose="02040503050406030204" pitchFamily="18" charset="0"/>
                          </a:rPr>
                          <m:t>+</m:t>
                        </m:r>
                      </m:sup>
                    </m:sSup>
                    <m:r>
                      <a:rPr lang="fr-FR" sz="1200" b="0" i="1" smtClean="0">
                        <a:solidFill>
                          <a:srgbClr val="FF0000"/>
                        </a:solidFill>
                        <a:latin typeface="Cambria Math" panose="02040503050406030204" pitchFamily="18" charset="0"/>
                        <a:ea typeface="Cambria Math" panose="02040503050406030204" pitchFamily="18" charset="0"/>
                      </a:rPr>
                      <m:t>+2</m:t>
                    </m:r>
                    <m:sSup>
                      <m:sSupPr>
                        <m:ctrlPr>
                          <a:rPr lang="fr-FR" sz="1200" b="0" i="1" smtClean="0">
                            <a:solidFill>
                              <a:srgbClr val="FF0000"/>
                            </a:solidFill>
                            <a:latin typeface="Cambria Math" panose="02040503050406030204" pitchFamily="18" charset="0"/>
                            <a:ea typeface="Cambria Math" panose="02040503050406030204" pitchFamily="18" charset="0"/>
                          </a:rPr>
                        </m:ctrlPr>
                      </m:sSupPr>
                      <m:e>
                        <m:r>
                          <a:rPr lang="fr-FR" sz="1200" b="0" i="1" smtClean="0">
                            <a:solidFill>
                              <a:srgbClr val="FF0000"/>
                            </a:solidFill>
                            <a:latin typeface="Cambria Math" panose="02040503050406030204" pitchFamily="18" charset="0"/>
                            <a:ea typeface="Cambria Math" panose="02040503050406030204" pitchFamily="18" charset="0"/>
                          </a:rPr>
                          <m:t>𝑒</m:t>
                        </m:r>
                      </m:e>
                      <m:sup>
                        <m:r>
                          <a:rPr lang="fr-FR" sz="1200" b="0" i="1" smtClean="0">
                            <a:solidFill>
                              <a:srgbClr val="FF0000"/>
                            </a:solidFill>
                            <a:latin typeface="Cambria Math" panose="02040503050406030204" pitchFamily="18" charset="0"/>
                            <a:ea typeface="Cambria Math" panose="02040503050406030204" pitchFamily="18" charset="0"/>
                          </a:rPr>
                          <m:t>− </m:t>
                        </m:r>
                      </m:sup>
                    </m:sSup>
                  </m:oMath>
                </a14:m>
                <a:r>
                  <a:rPr lang="fr-FR" sz="1200" dirty="0"/>
                  <a:t> </a:t>
                </a:r>
              </a:p>
            </p:txBody>
          </p:sp>
        </mc:Choice>
        <mc:Fallback xmlns="">
          <p:sp>
            <p:nvSpPr>
              <p:cNvPr id="10" name="ZoneTexte 9">
                <a:extLst>
                  <a:ext uri="{FF2B5EF4-FFF2-40B4-BE49-F238E27FC236}">
                    <a16:creationId xmlns:a16="http://schemas.microsoft.com/office/drawing/2014/main" id="{C638EA83-A16D-101A-64B2-F04E50280F45}"/>
                  </a:ext>
                </a:extLst>
              </p:cNvPr>
              <p:cNvSpPr txBox="1">
                <a:spLocks noRot="1" noChangeAspect="1" noMove="1" noResize="1" noEditPoints="1" noAdjustHandles="1" noChangeArrowheads="1" noChangeShapeType="1" noTextEdit="1"/>
              </p:cNvSpPr>
              <p:nvPr/>
            </p:nvSpPr>
            <p:spPr>
              <a:xfrm>
                <a:off x="2589887" y="2704676"/>
                <a:ext cx="8131901" cy="655436"/>
              </a:xfrm>
              <a:prstGeom prst="rect">
                <a:avLst/>
              </a:prstGeom>
              <a:blipFill>
                <a:blip r:embed="rId6"/>
                <a:stretch>
                  <a:fillRect l="-150" t="-917"/>
                </a:stretch>
              </a:blipFill>
              <a:ln>
                <a:solidFill>
                  <a:srgbClr val="C00000"/>
                </a:solidFill>
              </a:ln>
            </p:spPr>
            <p:txBody>
              <a:bodyPr/>
              <a:lstStyle/>
              <a:p>
                <a:r>
                  <a:rPr lang="fr-FR">
                    <a:noFill/>
                  </a:rPr>
                  <a:t> </a:t>
                </a:r>
              </a:p>
            </p:txBody>
          </p:sp>
        </mc:Fallback>
      </mc:AlternateContent>
      <p:sp>
        <p:nvSpPr>
          <p:cNvPr id="13" name="ZoneTexte 12">
            <a:extLst>
              <a:ext uri="{FF2B5EF4-FFF2-40B4-BE49-F238E27FC236}">
                <a16:creationId xmlns:a16="http://schemas.microsoft.com/office/drawing/2014/main" id="{DDC8416E-93BA-933B-F8F8-39D8649D7FEB}"/>
              </a:ext>
            </a:extLst>
          </p:cNvPr>
          <p:cNvSpPr txBox="1"/>
          <p:nvPr/>
        </p:nvSpPr>
        <p:spPr>
          <a:xfrm>
            <a:off x="2687151" y="5704922"/>
            <a:ext cx="8131901" cy="307777"/>
          </a:xfrm>
          <a:prstGeom prst="rect">
            <a:avLst/>
          </a:prstGeom>
          <a:noFill/>
          <a:ln>
            <a:solidFill>
              <a:srgbClr val="C00000"/>
            </a:solidFill>
          </a:ln>
        </p:spPr>
        <p:txBody>
          <a:bodyPr wrap="square">
            <a:spAutoFit/>
          </a:bodyPr>
          <a:lstStyle/>
          <a:p>
            <a:r>
              <a:rPr lang="fr-FR" sz="1400" dirty="0">
                <a:sym typeface="Wingdings" panose="05000000000000000000" pitchFamily="2" charset="2"/>
              </a:rPr>
              <a:t>Pour un flux solaire moyen de 200 W/m²  rendement maximal 6 W/m² ou 60 kW/hectare</a:t>
            </a:r>
            <a:endParaRPr lang="fr-FR" sz="1400" dirty="0"/>
          </a:p>
        </p:txBody>
      </p:sp>
      <p:grpSp>
        <p:nvGrpSpPr>
          <p:cNvPr id="14" name="Groupe 13">
            <a:extLst>
              <a:ext uri="{FF2B5EF4-FFF2-40B4-BE49-F238E27FC236}">
                <a16:creationId xmlns:a16="http://schemas.microsoft.com/office/drawing/2014/main" id="{9D301B7D-BCDA-40C8-51E9-029C97C6045A}"/>
              </a:ext>
            </a:extLst>
          </p:cNvPr>
          <p:cNvGrpSpPr/>
          <p:nvPr/>
        </p:nvGrpSpPr>
        <p:grpSpPr>
          <a:xfrm>
            <a:off x="6526108" y="3411497"/>
            <a:ext cx="4292944" cy="2231869"/>
            <a:chOff x="6428844" y="3213383"/>
            <a:chExt cx="4292944" cy="2231869"/>
          </a:xfrm>
        </p:grpSpPr>
        <p:pic>
          <p:nvPicPr>
            <p:cNvPr id="11" name="Image 10">
              <a:extLst>
                <a:ext uri="{FF2B5EF4-FFF2-40B4-BE49-F238E27FC236}">
                  <a16:creationId xmlns:a16="http://schemas.microsoft.com/office/drawing/2014/main" id="{BEE06642-0FE1-9774-6B30-11DA63F20D60}"/>
                </a:ext>
              </a:extLst>
            </p:cNvPr>
            <p:cNvPicPr>
              <a:picLocks noChangeAspect="1"/>
            </p:cNvPicPr>
            <p:nvPr/>
          </p:nvPicPr>
          <p:blipFill>
            <a:blip r:embed="rId7"/>
            <a:stretch>
              <a:fillRect/>
            </a:stretch>
          </p:blipFill>
          <p:spPr>
            <a:xfrm>
              <a:off x="6428844" y="3213383"/>
              <a:ext cx="4192292" cy="1954870"/>
            </a:xfrm>
            <a:prstGeom prst="rect">
              <a:avLst/>
            </a:prstGeom>
          </p:spPr>
        </p:pic>
        <p:sp>
          <p:nvSpPr>
            <p:cNvPr id="12" name="ZoneTexte 11">
              <a:extLst>
                <a:ext uri="{FF2B5EF4-FFF2-40B4-BE49-F238E27FC236}">
                  <a16:creationId xmlns:a16="http://schemas.microsoft.com/office/drawing/2014/main" id="{2564369C-F05A-A597-06C0-FFC9F68627B3}"/>
                </a:ext>
              </a:extLst>
            </p:cNvPr>
            <p:cNvSpPr txBox="1"/>
            <p:nvPr/>
          </p:nvSpPr>
          <p:spPr>
            <a:xfrm>
              <a:off x="7280419" y="5168253"/>
              <a:ext cx="3441369" cy="276999"/>
            </a:xfrm>
            <a:prstGeom prst="rect">
              <a:avLst/>
            </a:prstGeom>
            <a:noFill/>
          </p:spPr>
          <p:txBody>
            <a:bodyPr wrap="square" rtlCol="0">
              <a:spAutoFit/>
            </a:bodyPr>
            <a:lstStyle/>
            <a:p>
              <a:r>
                <a:rPr lang="fr-FR" sz="1200" dirty="0"/>
                <a:t>Étapes de la photosynthèse </a:t>
              </a:r>
              <a:r>
                <a:rPr lang="fr-FR" sz="900" dirty="0"/>
                <a:t>sur </a:t>
              </a:r>
              <a:r>
                <a:rPr lang="fr-FR" sz="900" dirty="0" err="1">
                  <a:hlinkClick r:id="rId8"/>
                </a:rPr>
                <a:t>MaxiCours</a:t>
              </a:r>
              <a:endParaRPr lang="fr-FR" sz="1200" dirty="0"/>
            </a:p>
          </p:txBody>
        </p:sp>
      </p:grpSp>
    </p:spTree>
    <p:extLst>
      <p:ext uri="{BB962C8B-B14F-4D97-AF65-F5344CB8AC3E}">
        <p14:creationId xmlns:p14="http://schemas.microsoft.com/office/powerpoint/2010/main" val="149758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9D922-8280-B258-8A09-BD2ACC2E47DA}"/>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10A58E5-BE07-6873-C357-91DCA92D6CE8}"/>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1F44FD68-3D29-CE9A-C7A0-500C5C379948}"/>
              </a:ext>
            </a:extLst>
          </p:cNvPr>
          <p:cNvSpPr>
            <a:spLocks noGrp="1"/>
          </p:cNvSpPr>
          <p:nvPr>
            <p:ph type="sldNum" sz="quarter" idx="12"/>
          </p:nvPr>
        </p:nvSpPr>
        <p:spPr/>
        <p:txBody>
          <a:bodyPr/>
          <a:lstStyle/>
          <a:p>
            <a:fld id="{28CF56FF-A9C7-48CE-B5A8-E2EC5C60375F}" type="slidenum">
              <a:rPr lang="en-GB" smtClean="0"/>
              <a:t>42</a:t>
            </a:fld>
            <a:endParaRPr lang="en-GB"/>
          </a:p>
        </p:txBody>
      </p:sp>
      <p:sp>
        <p:nvSpPr>
          <p:cNvPr id="4" name="ZoneTexte 3">
            <a:extLst>
              <a:ext uri="{FF2B5EF4-FFF2-40B4-BE49-F238E27FC236}">
                <a16:creationId xmlns:a16="http://schemas.microsoft.com/office/drawing/2014/main" id="{2BECC15C-784A-3562-5DBD-EBC9E6FC85DF}"/>
              </a:ext>
            </a:extLst>
          </p:cNvPr>
          <p:cNvSpPr txBox="1"/>
          <p:nvPr/>
        </p:nvSpPr>
        <p:spPr>
          <a:xfrm>
            <a:off x="4946470" y="391886"/>
            <a:ext cx="6374674" cy="369332"/>
          </a:xfrm>
          <a:prstGeom prst="rect">
            <a:avLst/>
          </a:prstGeom>
          <a:noFill/>
        </p:spPr>
        <p:txBody>
          <a:bodyPr wrap="square" rtlCol="0">
            <a:spAutoFit/>
          </a:bodyPr>
          <a:lstStyle/>
          <a:p>
            <a:r>
              <a:rPr lang="fr-FR" dirty="0">
                <a:solidFill>
                  <a:srgbClr val="FF0000"/>
                </a:solidFill>
              </a:rPr>
              <a:t>Transformations d’énergie spécifiques - Photosynthèse </a:t>
            </a:r>
          </a:p>
        </p:txBody>
      </p:sp>
      <p:sp>
        <p:nvSpPr>
          <p:cNvPr id="7" name="ZoneTexte 6">
            <a:extLst>
              <a:ext uri="{FF2B5EF4-FFF2-40B4-BE49-F238E27FC236}">
                <a16:creationId xmlns:a16="http://schemas.microsoft.com/office/drawing/2014/main" id="{92A4ED16-0FFA-74B6-75F6-1D6E9EA51564}"/>
              </a:ext>
            </a:extLst>
          </p:cNvPr>
          <p:cNvSpPr txBox="1"/>
          <p:nvPr/>
        </p:nvSpPr>
        <p:spPr>
          <a:xfrm>
            <a:off x="2054198" y="960333"/>
            <a:ext cx="3199120" cy="338554"/>
          </a:xfrm>
          <a:prstGeom prst="rect">
            <a:avLst/>
          </a:prstGeom>
          <a:noFill/>
        </p:spPr>
        <p:txBody>
          <a:bodyPr wrap="square" rtlCol="0">
            <a:spAutoFit/>
          </a:bodyPr>
          <a:lstStyle/>
          <a:p>
            <a:r>
              <a:rPr lang="fr-FR" sz="1600" dirty="0">
                <a:solidFill>
                  <a:srgbClr val="0070C0"/>
                </a:solidFill>
              </a:rPr>
              <a:t>Photosynthèse artificielle</a:t>
            </a:r>
          </a:p>
        </p:txBody>
      </p:sp>
      <p:pic>
        <p:nvPicPr>
          <p:cNvPr id="10" name="Image 9">
            <a:extLst>
              <a:ext uri="{FF2B5EF4-FFF2-40B4-BE49-F238E27FC236}">
                <a16:creationId xmlns:a16="http://schemas.microsoft.com/office/drawing/2014/main" id="{88A15AA4-3339-122E-7886-B77D0FBA78D9}"/>
              </a:ext>
            </a:extLst>
          </p:cNvPr>
          <p:cNvPicPr>
            <a:picLocks noChangeAspect="1"/>
          </p:cNvPicPr>
          <p:nvPr/>
        </p:nvPicPr>
        <p:blipFill>
          <a:blip r:embed="rId2"/>
          <a:stretch>
            <a:fillRect/>
          </a:stretch>
        </p:blipFill>
        <p:spPr>
          <a:xfrm>
            <a:off x="7485860" y="4543207"/>
            <a:ext cx="3207746" cy="560131"/>
          </a:xfrm>
          <a:prstGeom prst="rect">
            <a:avLst/>
          </a:prstGeom>
        </p:spPr>
      </p:pic>
      <p:sp>
        <p:nvSpPr>
          <p:cNvPr id="11" name="ZoneTexte 10">
            <a:extLst>
              <a:ext uri="{FF2B5EF4-FFF2-40B4-BE49-F238E27FC236}">
                <a16:creationId xmlns:a16="http://schemas.microsoft.com/office/drawing/2014/main" id="{8AD9DA0F-8138-3DF0-6CCA-9A75888DD6EE}"/>
              </a:ext>
            </a:extLst>
          </p:cNvPr>
          <p:cNvSpPr txBox="1"/>
          <p:nvPr/>
        </p:nvSpPr>
        <p:spPr>
          <a:xfrm>
            <a:off x="2227088" y="4410840"/>
            <a:ext cx="2638698" cy="1384995"/>
          </a:xfrm>
          <a:prstGeom prst="rect">
            <a:avLst/>
          </a:prstGeom>
          <a:noFill/>
        </p:spPr>
        <p:txBody>
          <a:bodyPr wrap="square" rtlCol="0">
            <a:spAutoFit/>
          </a:bodyPr>
          <a:lstStyle/>
          <a:p>
            <a:r>
              <a:rPr lang="fr-FR" sz="1400" dirty="0">
                <a:solidFill>
                  <a:srgbClr val="0070C0"/>
                </a:solidFill>
              </a:rPr>
              <a:t>Processus inverse </a:t>
            </a:r>
            <a:r>
              <a:rPr lang="fr-FR" sz="1400" dirty="0"/>
              <a:t>: anecdotique d’un point de vue énergétique</a:t>
            </a:r>
          </a:p>
          <a:p>
            <a:r>
              <a:rPr lang="fr-FR" sz="1400" dirty="0"/>
              <a:t>Vert luisant, luciole, détection de sang ou d’explosifs</a:t>
            </a:r>
          </a:p>
        </p:txBody>
      </p:sp>
      <p:pic>
        <p:nvPicPr>
          <p:cNvPr id="12" name="Image 11">
            <a:extLst>
              <a:ext uri="{FF2B5EF4-FFF2-40B4-BE49-F238E27FC236}">
                <a16:creationId xmlns:a16="http://schemas.microsoft.com/office/drawing/2014/main" id="{F105544C-4FE4-07E9-5CB0-048807DB31A4}"/>
              </a:ext>
            </a:extLst>
          </p:cNvPr>
          <p:cNvPicPr>
            <a:picLocks noChangeAspect="1"/>
          </p:cNvPicPr>
          <p:nvPr/>
        </p:nvPicPr>
        <p:blipFill>
          <a:blip r:embed="rId3"/>
          <a:stretch>
            <a:fillRect/>
          </a:stretch>
        </p:blipFill>
        <p:spPr>
          <a:xfrm>
            <a:off x="5186796" y="4415496"/>
            <a:ext cx="2076666" cy="1375682"/>
          </a:xfrm>
          <a:prstGeom prst="rect">
            <a:avLst/>
          </a:prstGeom>
        </p:spPr>
      </p:pic>
      <p:sp>
        <p:nvSpPr>
          <p:cNvPr id="15" name="ZoneTexte 14">
            <a:extLst>
              <a:ext uri="{FF2B5EF4-FFF2-40B4-BE49-F238E27FC236}">
                <a16:creationId xmlns:a16="http://schemas.microsoft.com/office/drawing/2014/main" id="{0AFC452F-2DE7-D0B4-943A-FA92EA709160}"/>
              </a:ext>
            </a:extLst>
          </p:cNvPr>
          <p:cNvSpPr txBox="1"/>
          <p:nvPr/>
        </p:nvSpPr>
        <p:spPr>
          <a:xfrm>
            <a:off x="2054198" y="1338102"/>
            <a:ext cx="5323755" cy="523220"/>
          </a:xfrm>
          <a:prstGeom prst="rect">
            <a:avLst/>
          </a:prstGeom>
          <a:noFill/>
        </p:spPr>
        <p:txBody>
          <a:bodyPr wrap="square" rtlCol="0">
            <a:spAutoFit/>
          </a:bodyPr>
          <a:lstStyle/>
          <a:p>
            <a:r>
              <a:rPr lang="fr-FR" sz="1400" dirty="0"/>
              <a:t>Objectif : multiplier l’efficacité de la photosynthèse naturelle (mieux que X10 en laboratoire)</a:t>
            </a:r>
          </a:p>
        </p:txBody>
      </p:sp>
      <p:grpSp>
        <p:nvGrpSpPr>
          <p:cNvPr id="17" name="Groupe 16">
            <a:extLst>
              <a:ext uri="{FF2B5EF4-FFF2-40B4-BE49-F238E27FC236}">
                <a16:creationId xmlns:a16="http://schemas.microsoft.com/office/drawing/2014/main" id="{84309C97-5016-FB51-0EA3-C872435BB9AD}"/>
              </a:ext>
            </a:extLst>
          </p:cNvPr>
          <p:cNvGrpSpPr/>
          <p:nvPr/>
        </p:nvGrpSpPr>
        <p:grpSpPr>
          <a:xfrm>
            <a:off x="8035196" y="1117311"/>
            <a:ext cx="2422662" cy="2787184"/>
            <a:chOff x="7653810" y="1210536"/>
            <a:chExt cx="2422662" cy="2787184"/>
          </a:xfrm>
        </p:grpSpPr>
        <p:pic>
          <p:nvPicPr>
            <p:cNvPr id="14" name="Image 13">
              <a:extLst>
                <a:ext uri="{FF2B5EF4-FFF2-40B4-BE49-F238E27FC236}">
                  <a16:creationId xmlns:a16="http://schemas.microsoft.com/office/drawing/2014/main" id="{37BED8A6-4AB8-DC0F-029B-1466E8904209}"/>
                </a:ext>
              </a:extLst>
            </p:cNvPr>
            <p:cNvPicPr>
              <a:picLocks noChangeAspect="1"/>
            </p:cNvPicPr>
            <p:nvPr/>
          </p:nvPicPr>
          <p:blipFill rotWithShape="1">
            <a:blip r:embed="rId4"/>
            <a:srcRect l="28382" t="21046" r="36471" b="12941"/>
            <a:stretch/>
          </p:blipFill>
          <p:spPr>
            <a:xfrm>
              <a:off x="7653810" y="1210536"/>
              <a:ext cx="2422662" cy="2559507"/>
            </a:xfrm>
            <a:prstGeom prst="rect">
              <a:avLst/>
            </a:prstGeom>
            <a:ln>
              <a:solidFill>
                <a:srgbClr val="C00000"/>
              </a:solidFill>
            </a:ln>
          </p:spPr>
        </p:pic>
        <p:sp>
          <p:nvSpPr>
            <p:cNvPr id="16" name="ZoneTexte 15">
              <a:extLst>
                <a:ext uri="{FF2B5EF4-FFF2-40B4-BE49-F238E27FC236}">
                  <a16:creationId xmlns:a16="http://schemas.microsoft.com/office/drawing/2014/main" id="{5CE8AE19-A3F9-692F-1004-6AFA757C90DE}"/>
                </a:ext>
              </a:extLst>
            </p:cNvPr>
            <p:cNvSpPr txBox="1"/>
            <p:nvPr/>
          </p:nvSpPr>
          <p:spPr>
            <a:xfrm>
              <a:off x="8960223" y="3766888"/>
              <a:ext cx="1116249" cy="230832"/>
            </a:xfrm>
            <a:prstGeom prst="rect">
              <a:avLst/>
            </a:prstGeom>
            <a:noFill/>
          </p:spPr>
          <p:txBody>
            <a:bodyPr wrap="square" rtlCol="0">
              <a:spAutoFit/>
            </a:bodyPr>
            <a:lstStyle/>
            <a:p>
              <a:r>
                <a:rPr lang="fr-FR" sz="900" dirty="0">
                  <a:hlinkClick r:id="rId5"/>
                </a:rPr>
                <a:t>Futura-Sciences</a:t>
              </a:r>
              <a:endParaRPr lang="fr-FR" sz="900" dirty="0"/>
            </a:p>
          </p:txBody>
        </p:sp>
      </p:grpSp>
      <p:pic>
        <p:nvPicPr>
          <p:cNvPr id="22" name="Image 21">
            <a:extLst>
              <a:ext uri="{FF2B5EF4-FFF2-40B4-BE49-F238E27FC236}">
                <a16:creationId xmlns:a16="http://schemas.microsoft.com/office/drawing/2014/main" id="{90E79AC9-A24A-2B59-D67E-6931E91B2A63}"/>
              </a:ext>
            </a:extLst>
          </p:cNvPr>
          <p:cNvPicPr>
            <a:picLocks noChangeAspect="1"/>
          </p:cNvPicPr>
          <p:nvPr/>
        </p:nvPicPr>
        <p:blipFill rotWithShape="1">
          <a:blip r:embed="rId6"/>
          <a:srcRect l="15909" t="14003" r="38602" b="52288"/>
          <a:stretch/>
        </p:blipFill>
        <p:spPr>
          <a:xfrm>
            <a:off x="2160366" y="1957073"/>
            <a:ext cx="4801241" cy="1882778"/>
          </a:xfrm>
          <a:prstGeom prst="rect">
            <a:avLst/>
          </a:prstGeom>
          <a:ln>
            <a:solidFill>
              <a:srgbClr val="C00000"/>
            </a:solidFill>
          </a:ln>
        </p:spPr>
      </p:pic>
    </p:spTree>
    <p:extLst>
      <p:ext uri="{BB962C8B-B14F-4D97-AF65-F5344CB8AC3E}">
        <p14:creationId xmlns:p14="http://schemas.microsoft.com/office/powerpoint/2010/main" val="25271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43</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2585323"/>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400" dirty="0">
                <a:solidFill>
                  <a:schemeClr val="accent6">
                    <a:lumMod val="75000"/>
                  </a:schemeClr>
                </a:solidFill>
              </a:rPr>
              <a:t>Toutes les formes d’énergie peuvent – plus ou moins facilement- se transformer les unes dans les autres</a:t>
            </a:r>
          </a:p>
          <a:p>
            <a:pPr marL="285750" indent="-285750">
              <a:buFont typeface="Arial" panose="020B0604020202020204" pitchFamily="34" charset="0"/>
              <a:buChar char="•"/>
            </a:pPr>
            <a:r>
              <a:rPr lang="fr-FR" sz="1400" dirty="0">
                <a:solidFill>
                  <a:schemeClr val="accent6">
                    <a:lumMod val="75000"/>
                  </a:schemeClr>
                </a:solidFill>
              </a:rPr>
              <a:t>Le moteur thermique est l’archétype de la transformation énergie thermique </a:t>
            </a:r>
            <a:r>
              <a:rPr lang="fr-FR" sz="1400" dirty="0">
                <a:solidFill>
                  <a:schemeClr val="accent6">
                    <a:lumMod val="75000"/>
                  </a:schemeClr>
                </a:solidFill>
                <a:sym typeface="Wingdings" panose="05000000000000000000" pitchFamily="2" charset="2"/>
              </a:rPr>
              <a:t> mécanique, à la base de notre société industrielle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 rendement des moteurs thermiques est limité (cycle de Carnot)</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Les machines thermiques sont basées sur les transformations réciproques :</a:t>
            </a:r>
            <a:br>
              <a:rPr lang="fr-FR" sz="1400" dirty="0">
                <a:solidFill>
                  <a:schemeClr val="accent6">
                    <a:lumMod val="75000"/>
                  </a:schemeClr>
                </a:solidFill>
                <a:sym typeface="Wingdings" panose="05000000000000000000" pitchFamily="2" charset="2"/>
              </a:rPr>
            </a:br>
            <a:r>
              <a:rPr lang="fr-FR" sz="1400" dirty="0">
                <a:solidFill>
                  <a:schemeClr val="accent6">
                    <a:lumMod val="75000"/>
                  </a:schemeClr>
                </a:solidFill>
              </a:rPr>
              <a:t>énergie thermique </a:t>
            </a:r>
            <a:r>
              <a:rPr lang="fr-FR" sz="1400" dirty="0">
                <a:solidFill>
                  <a:schemeClr val="accent6">
                    <a:lumMod val="75000"/>
                  </a:schemeClr>
                </a:solidFill>
                <a:sym typeface="Wingdings" panose="05000000000000000000" pitchFamily="2" charset="2"/>
              </a:rPr>
              <a:t> mécanique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La photosynthèse (énergie radiative  chimique) est la source majeure d’énergie de la Vie sur Terre</a:t>
            </a:r>
            <a:endParaRPr lang="fr-FR" sz="1600" dirty="0">
              <a:solidFill>
                <a:srgbClr val="002060"/>
              </a:solidFill>
            </a:endParaRPr>
          </a:p>
        </p:txBody>
      </p:sp>
    </p:spTree>
    <p:extLst>
      <p:ext uri="{BB962C8B-B14F-4D97-AF65-F5344CB8AC3E}">
        <p14:creationId xmlns:p14="http://schemas.microsoft.com/office/powerpoint/2010/main" val="1509093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E8D43-7690-2A57-7474-A314174D07F0}"/>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7CD6BC-8FC1-E9E2-B49F-42B724703ABA}"/>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BA84BBEA-F347-78FF-D510-0B558A8C8A28}"/>
              </a:ext>
            </a:extLst>
          </p:cNvPr>
          <p:cNvSpPr>
            <a:spLocks noGrp="1"/>
          </p:cNvSpPr>
          <p:nvPr>
            <p:ph type="sldNum" sz="quarter" idx="12"/>
          </p:nvPr>
        </p:nvSpPr>
        <p:spPr/>
        <p:txBody>
          <a:bodyPr/>
          <a:lstStyle/>
          <a:p>
            <a:fld id="{28CF56FF-A9C7-48CE-B5A8-E2EC5C60375F}" type="slidenum">
              <a:rPr lang="en-GB" smtClean="0"/>
              <a:t>44</a:t>
            </a:fld>
            <a:endParaRPr lang="en-GB"/>
          </a:p>
        </p:txBody>
      </p:sp>
      <p:sp>
        <p:nvSpPr>
          <p:cNvPr id="4" name="ZoneTexte 3">
            <a:extLst>
              <a:ext uri="{FF2B5EF4-FFF2-40B4-BE49-F238E27FC236}">
                <a16:creationId xmlns:a16="http://schemas.microsoft.com/office/drawing/2014/main" id="{4D229142-3465-5B58-544C-4767BAB2F093}"/>
              </a:ext>
            </a:extLst>
          </p:cNvPr>
          <p:cNvSpPr txBox="1"/>
          <p:nvPr/>
        </p:nvSpPr>
        <p:spPr>
          <a:xfrm>
            <a:off x="4922394" y="341112"/>
            <a:ext cx="6275596"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énergie radiative  </a:t>
            </a:r>
            <a:r>
              <a:rPr lang="fr-FR" dirty="0">
                <a:solidFill>
                  <a:srgbClr val="0070C0"/>
                </a:solidFill>
                <a:latin typeface="Century Gothic" panose="020B0502020202020204"/>
                <a:sym typeface="Wingdings" panose="05000000000000000000" pitchFamily="2" charset="2"/>
              </a:rPr>
              <a:t>  énergie électrique/calorifique</a:t>
            </a:r>
            <a:endParaRPr lang="fr-FR" dirty="0">
              <a:solidFill>
                <a:srgbClr val="6AAC91">
                  <a:lumMod val="40000"/>
                  <a:lumOff val="60000"/>
                </a:srgbClr>
              </a:solidFill>
              <a:latin typeface="Century Gothic" panose="020B0502020202020204"/>
            </a:endParaRPr>
          </a:p>
        </p:txBody>
      </p:sp>
      <p:sp>
        <p:nvSpPr>
          <p:cNvPr id="9" name="Rectangle 8">
            <a:extLst>
              <a:ext uri="{FF2B5EF4-FFF2-40B4-BE49-F238E27FC236}">
                <a16:creationId xmlns:a16="http://schemas.microsoft.com/office/drawing/2014/main" id="{6E69DBAA-EF88-25DE-B6BA-9CE2A662CF19}"/>
              </a:ext>
            </a:extLst>
          </p:cNvPr>
          <p:cNvSpPr/>
          <p:nvPr/>
        </p:nvSpPr>
        <p:spPr>
          <a:xfrm rot="959663">
            <a:off x="4958253" y="3820939"/>
            <a:ext cx="1165411" cy="15329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121EC754-C321-16E7-E0F8-1FAA0BA68EE9}"/>
              </a:ext>
            </a:extLst>
          </p:cNvPr>
          <p:cNvPicPr>
            <a:picLocks noChangeAspect="1"/>
          </p:cNvPicPr>
          <p:nvPr/>
        </p:nvPicPr>
        <p:blipFill rotWithShape="1">
          <a:blip r:embed="rId2"/>
          <a:srcRect b="35504"/>
          <a:stretch/>
        </p:blipFill>
        <p:spPr>
          <a:xfrm>
            <a:off x="3334272" y="1130609"/>
            <a:ext cx="5523455" cy="2964749"/>
          </a:xfrm>
          <a:prstGeom prst="rect">
            <a:avLst/>
          </a:prstGeom>
        </p:spPr>
      </p:pic>
      <p:sp>
        <p:nvSpPr>
          <p:cNvPr id="19" name="Rectangle : coins arrondis 18">
            <a:extLst>
              <a:ext uri="{FF2B5EF4-FFF2-40B4-BE49-F238E27FC236}">
                <a16:creationId xmlns:a16="http://schemas.microsoft.com/office/drawing/2014/main" id="{7729B844-E871-2BE2-3B7E-DA1428567045}"/>
              </a:ext>
            </a:extLst>
          </p:cNvPr>
          <p:cNvSpPr/>
          <p:nvPr/>
        </p:nvSpPr>
        <p:spPr>
          <a:xfrm>
            <a:off x="4611757" y="2113057"/>
            <a:ext cx="2683565" cy="439313"/>
          </a:xfrm>
          <a:prstGeom prst="roundRect">
            <a:avLst>
              <a:gd name="adj" fmla="val 50000"/>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DFBA752A-9389-02C2-97C4-52FE8C5F1EA2}"/>
              </a:ext>
            </a:extLst>
          </p:cNvPr>
          <p:cNvSpPr/>
          <p:nvPr/>
        </p:nvSpPr>
        <p:spPr>
          <a:xfrm>
            <a:off x="4201767" y="2898850"/>
            <a:ext cx="3503543" cy="1996864"/>
          </a:xfrm>
          <a:prstGeom prst="roundRect">
            <a:avLst>
              <a:gd name="adj" fmla="val 50000"/>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C3008FDC-AAEA-F6C9-EC00-F90B61DA72DD}"/>
              </a:ext>
            </a:extLst>
          </p:cNvPr>
          <p:cNvSpPr/>
          <p:nvPr/>
        </p:nvSpPr>
        <p:spPr>
          <a:xfrm>
            <a:off x="7050111" y="1118863"/>
            <a:ext cx="2000080" cy="994194"/>
          </a:xfrm>
          <a:prstGeom prst="ellipse">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97E33B1-278B-D202-75B5-A1207D207AFB}"/>
              </a:ext>
            </a:extLst>
          </p:cNvPr>
          <p:cNvSpPr/>
          <p:nvPr/>
        </p:nvSpPr>
        <p:spPr>
          <a:xfrm>
            <a:off x="4025348" y="2932043"/>
            <a:ext cx="1033669" cy="3495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519EC55E-EE99-681F-121E-2FD101BEE4B5}"/>
              </a:ext>
            </a:extLst>
          </p:cNvPr>
          <p:cNvSpPr/>
          <p:nvPr/>
        </p:nvSpPr>
        <p:spPr>
          <a:xfrm>
            <a:off x="3230217" y="4095358"/>
            <a:ext cx="5819974" cy="1753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2819E044-C3E6-547C-777D-4DD3292E384D}"/>
              </a:ext>
            </a:extLst>
          </p:cNvPr>
          <p:cNvSpPr/>
          <p:nvPr/>
        </p:nvSpPr>
        <p:spPr>
          <a:xfrm rot="608077">
            <a:off x="8304132" y="2180315"/>
            <a:ext cx="218660" cy="11685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1C45FB39-D679-0E50-F6DC-4FDF4E9C3156}"/>
              </a:ext>
            </a:extLst>
          </p:cNvPr>
          <p:cNvSpPr/>
          <p:nvPr/>
        </p:nvSpPr>
        <p:spPr>
          <a:xfrm>
            <a:off x="5381898" y="2531629"/>
            <a:ext cx="915298" cy="5486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959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5FBE3F2-00DB-93E7-1755-C9C1E76E9660}"/>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F60C4C4D-87F4-863C-580C-88F706C432AD}"/>
              </a:ext>
            </a:extLst>
          </p:cNvPr>
          <p:cNvSpPr>
            <a:spLocks noGrp="1"/>
          </p:cNvSpPr>
          <p:nvPr>
            <p:ph type="sldNum" sz="quarter" idx="12"/>
          </p:nvPr>
        </p:nvSpPr>
        <p:spPr/>
        <p:txBody>
          <a:bodyPr/>
          <a:lstStyle/>
          <a:p>
            <a:fld id="{28CF56FF-A9C7-48CE-B5A8-E2EC5C60375F}" type="slidenum">
              <a:rPr lang="en-GB" smtClean="0"/>
              <a:t>45</a:t>
            </a:fld>
            <a:endParaRPr lang="en-GB"/>
          </a:p>
        </p:txBody>
      </p:sp>
      <p:sp>
        <p:nvSpPr>
          <p:cNvPr id="4" name="ZoneTexte 3">
            <a:extLst>
              <a:ext uri="{FF2B5EF4-FFF2-40B4-BE49-F238E27FC236}">
                <a16:creationId xmlns:a16="http://schemas.microsoft.com/office/drawing/2014/main" id="{E739398F-98B1-6441-A166-B69FED68CA25}"/>
              </a:ext>
            </a:extLst>
          </p:cNvPr>
          <p:cNvSpPr txBox="1"/>
          <p:nvPr/>
        </p:nvSpPr>
        <p:spPr>
          <a:xfrm>
            <a:off x="7305260" y="347870"/>
            <a:ext cx="4005469" cy="369332"/>
          </a:xfrm>
          <a:prstGeom prst="rect">
            <a:avLst/>
          </a:prstGeom>
          <a:noFill/>
        </p:spPr>
        <p:txBody>
          <a:bodyPr wrap="square" rtlCol="0">
            <a:spAutoFit/>
          </a:bodyPr>
          <a:lstStyle/>
          <a:p>
            <a:r>
              <a:rPr lang="fr-FR" dirty="0">
                <a:solidFill>
                  <a:srgbClr val="FF0000"/>
                </a:solidFill>
              </a:rPr>
              <a:t>Les  deux panneaux solaires</a:t>
            </a:r>
          </a:p>
        </p:txBody>
      </p:sp>
      <p:pic>
        <p:nvPicPr>
          <p:cNvPr id="5" name="Image 4">
            <a:extLst>
              <a:ext uri="{FF2B5EF4-FFF2-40B4-BE49-F238E27FC236}">
                <a16:creationId xmlns:a16="http://schemas.microsoft.com/office/drawing/2014/main" id="{C4DCACB4-D5FA-C832-F788-49AB816B513F}"/>
              </a:ext>
            </a:extLst>
          </p:cNvPr>
          <p:cNvPicPr>
            <a:picLocks noChangeAspect="1"/>
          </p:cNvPicPr>
          <p:nvPr/>
        </p:nvPicPr>
        <p:blipFill>
          <a:blip r:embed="rId2"/>
          <a:stretch>
            <a:fillRect/>
          </a:stretch>
        </p:blipFill>
        <p:spPr>
          <a:xfrm>
            <a:off x="9156010" y="1148735"/>
            <a:ext cx="1737277" cy="1301125"/>
          </a:xfrm>
          <a:prstGeom prst="rect">
            <a:avLst/>
          </a:prstGeom>
        </p:spPr>
      </p:pic>
      <p:pic>
        <p:nvPicPr>
          <p:cNvPr id="6" name="Image 5">
            <a:extLst>
              <a:ext uri="{FF2B5EF4-FFF2-40B4-BE49-F238E27FC236}">
                <a16:creationId xmlns:a16="http://schemas.microsoft.com/office/drawing/2014/main" id="{859B60A9-69BE-EBF4-DA8D-05DEDBD03B5B}"/>
              </a:ext>
            </a:extLst>
          </p:cNvPr>
          <p:cNvPicPr>
            <a:picLocks noChangeAspect="1"/>
          </p:cNvPicPr>
          <p:nvPr/>
        </p:nvPicPr>
        <p:blipFill>
          <a:blip r:embed="rId3"/>
          <a:stretch>
            <a:fillRect/>
          </a:stretch>
        </p:blipFill>
        <p:spPr>
          <a:xfrm>
            <a:off x="2786994" y="1147759"/>
            <a:ext cx="1737277" cy="1302101"/>
          </a:xfrm>
          <a:prstGeom prst="rect">
            <a:avLst/>
          </a:prstGeom>
        </p:spPr>
      </p:pic>
      <p:sp>
        <p:nvSpPr>
          <p:cNvPr id="8" name="ZoneTexte 7">
            <a:extLst>
              <a:ext uri="{FF2B5EF4-FFF2-40B4-BE49-F238E27FC236}">
                <a16:creationId xmlns:a16="http://schemas.microsoft.com/office/drawing/2014/main" id="{44A819CD-455D-234C-EEF9-7779E8048C49}"/>
              </a:ext>
            </a:extLst>
          </p:cNvPr>
          <p:cNvSpPr txBox="1"/>
          <p:nvPr/>
        </p:nvSpPr>
        <p:spPr>
          <a:xfrm>
            <a:off x="2226365" y="2575343"/>
            <a:ext cx="3750365" cy="1815882"/>
          </a:xfrm>
          <a:prstGeom prst="rect">
            <a:avLst/>
          </a:prstGeom>
          <a:noFill/>
          <a:ln>
            <a:solidFill>
              <a:srgbClr val="C00000"/>
            </a:solidFill>
          </a:ln>
        </p:spPr>
        <p:txBody>
          <a:bodyPr wrap="square" rtlCol="0">
            <a:spAutoFit/>
          </a:bodyPr>
          <a:lstStyle/>
          <a:p>
            <a:r>
              <a:rPr lang="fr-FR" sz="1600" dirty="0"/>
              <a:t>Absorption de type « </a:t>
            </a:r>
            <a:r>
              <a:rPr lang="fr-FR" sz="1600" dirty="0">
                <a:solidFill>
                  <a:srgbClr val="FF0000"/>
                </a:solidFill>
              </a:rPr>
              <a:t>corps  noir </a:t>
            </a:r>
            <a:r>
              <a:rPr lang="fr-FR" sz="1600" dirty="0"/>
              <a:t>» toutes fréquences</a:t>
            </a:r>
          </a:p>
          <a:p>
            <a:endParaRPr lang="fr-FR" sz="1600" dirty="0"/>
          </a:p>
          <a:p>
            <a:r>
              <a:rPr lang="fr-FR" sz="1600" dirty="0"/>
              <a:t>Rendement limité par réémission infrarouge </a:t>
            </a:r>
            <a:r>
              <a:rPr lang="fr-FR" sz="1600" dirty="0">
                <a:solidFill>
                  <a:srgbClr val="FF0000"/>
                </a:solidFill>
              </a:rPr>
              <a:t>80 à 90 %</a:t>
            </a:r>
          </a:p>
          <a:p>
            <a:endParaRPr lang="fr-FR" sz="1600" dirty="0">
              <a:solidFill>
                <a:srgbClr val="FF0000"/>
              </a:solidFill>
            </a:endParaRPr>
          </a:p>
          <a:p>
            <a:r>
              <a:rPr lang="fr-FR" sz="1600" dirty="0">
                <a:solidFill>
                  <a:srgbClr val="0070C0"/>
                </a:solidFill>
              </a:rPr>
              <a:t>Soit à midi par temps clair 700 W/m²</a:t>
            </a:r>
          </a:p>
        </p:txBody>
      </p:sp>
      <p:sp>
        <p:nvSpPr>
          <p:cNvPr id="9" name="ZoneTexte 8">
            <a:extLst>
              <a:ext uri="{FF2B5EF4-FFF2-40B4-BE49-F238E27FC236}">
                <a16:creationId xmlns:a16="http://schemas.microsoft.com/office/drawing/2014/main" id="{C33B5464-3F9E-23ED-5A4F-AB4BF61564B9}"/>
              </a:ext>
            </a:extLst>
          </p:cNvPr>
          <p:cNvSpPr txBox="1"/>
          <p:nvPr/>
        </p:nvSpPr>
        <p:spPr>
          <a:xfrm>
            <a:off x="7116417" y="2568937"/>
            <a:ext cx="4114800" cy="1815882"/>
          </a:xfrm>
          <a:prstGeom prst="rect">
            <a:avLst/>
          </a:prstGeom>
          <a:noFill/>
          <a:ln>
            <a:solidFill>
              <a:srgbClr val="C00000"/>
            </a:solidFill>
          </a:ln>
        </p:spPr>
        <p:txBody>
          <a:bodyPr wrap="square" rtlCol="0">
            <a:spAutoFit/>
          </a:bodyPr>
          <a:lstStyle/>
          <a:p>
            <a:r>
              <a:rPr lang="fr-FR" sz="1600" dirty="0"/>
              <a:t>Effet </a:t>
            </a:r>
            <a:r>
              <a:rPr lang="fr-FR" sz="1600" dirty="0">
                <a:solidFill>
                  <a:srgbClr val="FF0000"/>
                </a:solidFill>
              </a:rPr>
              <a:t>photoélectrique</a:t>
            </a:r>
          </a:p>
          <a:p>
            <a:r>
              <a:rPr lang="fr-FR" sz="1600" dirty="0"/>
              <a:t>Fréquences spécifiques</a:t>
            </a:r>
          </a:p>
          <a:p>
            <a:endParaRPr lang="fr-FR" sz="1600" dirty="0"/>
          </a:p>
          <a:p>
            <a:r>
              <a:rPr lang="fr-FR" sz="1600" dirty="0"/>
              <a:t>Rendement limité par processus photoélectrique et émission de chaleur </a:t>
            </a:r>
            <a:r>
              <a:rPr lang="fr-FR" sz="1600" dirty="0">
                <a:solidFill>
                  <a:srgbClr val="FF0000"/>
                </a:solidFill>
              </a:rPr>
              <a:t>10 à 20 %</a:t>
            </a:r>
          </a:p>
          <a:p>
            <a:r>
              <a:rPr lang="fr-FR" sz="1600" dirty="0">
                <a:solidFill>
                  <a:srgbClr val="0070C0"/>
                </a:solidFill>
              </a:rPr>
              <a:t>Soit à midi par temps clair 150 W/m²</a:t>
            </a:r>
          </a:p>
        </p:txBody>
      </p:sp>
      <p:sp>
        <p:nvSpPr>
          <p:cNvPr id="12" name="Rectangle 11">
            <a:extLst>
              <a:ext uri="{FF2B5EF4-FFF2-40B4-BE49-F238E27FC236}">
                <a16:creationId xmlns:a16="http://schemas.microsoft.com/office/drawing/2014/main" id="{78E79B07-5B8D-86E4-6B60-51E3B35C61CE}"/>
              </a:ext>
            </a:extLst>
          </p:cNvPr>
          <p:cNvSpPr/>
          <p:nvPr/>
        </p:nvSpPr>
        <p:spPr>
          <a:xfrm>
            <a:off x="2372139" y="4615662"/>
            <a:ext cx="8666922" cy="652844"/>
          </a:xfrm>
          <a:prstGeom prst="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La bonne idée ?</a:t>
            </a:r>
          </a:p>
          <a:p>
            <a:pPr algn="ctr"/>
            <a:r>
              <a:rPr lang="fr-FR" sz="1400" dirty="0">
                <a:solidFill>
                  <a:srgbClr val="FF0000"/>
                </a:solidFill>
              </a:rPr>
              <a:t>Alimenter son ballon d’eau chaude avec le courant électrique de ses panneaux voltaïques</a:t>
            </a:r>
          </a:p>
        </p:txBody>
      </p:sp>
      <p:sp>
        <p:nvSpPr>
          <p:cNvPr id="13" name="Rectangle 12">
            <a:extLst>
              <a:ext uri="{FF2B5EF4-FFF2-40B4-BE49-F238E27FC236}">
                <a16:creationId xmlns:a16="http://schemas.microsoft.com/office/drawing/2014/main" id="{75FB5E49-5738-1890-C7B2-16F9DF546170}"/>
              </a:ext>
            </a:extLst>
          </p:cNvPr>
          <p:cNvSpPr/>
          <p:nvPr/>
        </p:nvSpPr>
        <p:spPr>
          <a:xfrm>
            <a:off x="2372139" y="5375736"/>
            <a:ext cx="8666922" cy="652844"/>
          </a:xfrm>
          <a:prstGeom prst="rect">
            <a:avLst/>
          </a:prstGeom>
          <a:solidFill>
            <a:schemeClr val="bg1"/>
          </a:solid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La bonne idée ?</a:t>
            </a:r>
          </a:p>
          <a:p>
            <a:pPr algn="ctr"/>
            <a:r>
              <a:rPr lang="fr-FR" sz="1400" dirty="0">
                <a:solidFill>
                  <a:srgbClr val="FF0000"/>
                </a:solidFill>
              </a:rPr>
              <a:t>Stocker l’électricité du jour sur batterie pour l’utiliser la nuit ?</a:t>
            </a:r>
          </a:p>
        </p:txBody>
      </p:sp>
      <p:sp>
        <p:nvSpPr>
          <p:cNvPr id="14" name="ZoneTexte 13">
            <a:extLst>
              <a:ext uri="{FF2B5EF4-FFF2-40B4-BE49-F238E27FC236}">
                <a16:creationId xmlns:a16="http://schemas.microsoft.com/office/drawing/2014/main" id="{4DF1E186-42F1-D020-E6F7-AE9A0D82F88F}"/>
              </a:ext>
            </a:extLst>
          </p:cNvPr>
          <p:cNvSpPr txBox="1"/>
          <p:nvPr/>
        </p:nvSpPr>
        <p:spPr>
          <a:xfrm>
            <a:off x="5024592" y="1325938"/>
            <a:ext cx="3631096" cy="646331"/>
          </a:xfrm>
          <a:prstGeom prst="rect">
            <a:avLst/>
          </a:prstGeom>
          <a:noFill/>
        </p:spPr>
        <p:txBody>
          <a:bodyPr wrap="square" rtlCol="0">
            <a:spAutoFit/>
          </a:bodyPr>
          <a:lstStyle/>
          <a:p>
            <a:pPr algn="ctr"/>
            <a:r>
              <a:rPr lang="fr-FR" dirty="0">
                <a:solidFill>
                  <a:srgbClr val="002060"/>
                </a:solidFill>
              </a:rPr>
              <a:t>Radiative</a:t>
            </a:r>
          </a:p>
          <a:p>
            <a:r>
              <a:rPr lang="fr-FR" dirty="0">
                <a:solidFill>
                  <a:srgbClr val="002060"/>
                </a:solidFill>
              </a:rPr>
              <a:t>Thermique </a:t>
            </a:r>
            <a:r>
              <a:rPr lang="fr-FR" dirty="0">
                <a:solidFill>
                  <a:srgbClr val="002060"/>
                </a:solidFill>
                <a:sym typeface="Wingdings" panose="05000000000000000000" pitchFamily="2" charset="2"/>
              </a:rPr>
              <a:t> Photovoltaïque</a:t>
            </a:r>
            <a:endParaRPr lang="fr-FR" dirty="0">
              <a:solidFill>
                <a:srgbClr val="002060"/>
              </a:solidFill>
            </a:endParaRPr>
          </a:p>
        </p:txBody>
      </p:sp>
    </p:spTree>
    <p:extLst>
      <p:ext uri="{BB962C8B-B14F-4D97-AF65-F5344CB8AC3E}">
        <p14:creationId xmlns:p14="http://schemas.microsoft.com/office/powerpoint/2010/main" val="22712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5FBE3F2-00DB-93E7-1755-C9C1E76E9660}"/>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F60C4C4D-87F4-863C-580C-88F706C432AD}"/>
              </a:ext>
            </a:extLst>
          </p:cNvPr>
          <p:cNvSpPr>
            <a:spLocks noGrp="1"/>
          </p:cNvSpPr>
          <p:nvPr>
            <p:ph type="sldNum" sz="quarter" idx="12"/>
          </p:nvPr>
        </p:nvSpPr>
        <p:spPr/>
        <p:txBody>
          <a:bodyPr/>
          <a:lstStyle/>
          <a:p>
            <a:fld id="{28CF56FF-A9C7-48CE-B5A8-E2EC5C60375F}" type="slidenum">
              <a:rPr lang="en-GB" smtClean="0"/>
              <a:t>46</a:t>
            </a:fld>
            <a:endParaRPr lang="en-GB"/>
          </a:p>
        </p:txBody>
      </p:sp>
      <p:sp>
        <p:nvSpPr>
          <p:cNvPr id="4" name="ZoneTexte 3">
            <a:extLst>
              <a:ext uri="{FF2B5EF4-FFF2-40B4-BE49-F238E27FC236}">
                <a16:creationId xmlns:a16="http://schemas.microsoft.com/office/drawing/2014/main" id="{E739398F-98B1-6441-A166-B69FED68CA25}"/>
              </a:ext>
            </a:extLst>
          </p:cNvPr>
          <p:cNvSpPr txBox="1"/>
          <p:nvPr/>
        </p:nvSpPr>
        <p:spPr>
          <a:xfrm>
            <a:off x="7305260" y="347870"/>
            <a:ext cx="4005469" cy="369332"/>
          </a:xfrm>
          <a:prstGeom prst="rect">
            <a:avLst/>
          </a:prstGeom>
          <a:noFill/>
        </p:spPr>
        <p:txBody>
          <a:bodyPr wrap="square" rtlCol="0">
            <a:spAutoFit/>
          </a:bodyPr>
          <a:lstStyle/>
          <a:p>
            <a:r>
              <a:rPr lang="fr-FR" dirty="0">
                <a:solidFill>
                  <a:srgbClr val="FF0000"/>
                </a:solidFill>
              </a:rPr>
              <a:t>Les  deux modes d’éclairage </a:t>
            </a:r>
          </a:p>
        </p:txBody>
      </p:sp>
      <p:sp>
        <p:nvSpPr>
          <p:cNvPr id="7" name="ZoneTexte 6">
            <a:extLst>
              <a:ext uri="{FF2B5EF4-FFF2-40B4-BE49-F238E27FC236}">
                <a16:creationId xmlns:a16="http://schemas.microsoft.com/office/drawing/2014/main" id="{79BAEF67-6508-56E4-135D-E64021C33565}"/>
              </a:ext>
            </a:extLst>
          </p:cNvPr>
          <p:cNvSpPr txBox="1"/>
          <p:nvPr/>
        </p:nvSpPr>
        <p:spPr>
          <a:xfrm>
            <a:off x="4994774" y="897003"/>
            <a:ext cx="3631096" cy="646331"/>
          </a:xfrm>
          <a:prstGeom prst="rect">
            <a:avLst/>
          </a:prstGeom>
          <a:noFill/>
        </p:spPr>
        <p:txBody>
          <a:bodyPr wrap="square" rtlCol="0">
            <a:spAutoFit/>
          </a:bodyPr>
          <a:lstStyle/>
          <a:p>
            <a:r>
              <a:rPr lang="fr-FR" dirty="0">
                <a:solidFill>
                  <a:srgbClr val="002060"/>
                </a:solidFill>
              </a:rPr>
              <a:t>Thermique </a:t>
            </a:r>
            <a:r>
              <a:rPr lang="fr-FR" dirty="0">
                <a:solidFill>
                  <a:srgbClr val="002060"/>
                </a:solidFill>
                <a:sym typeface="Wingdings" panose="05000000000000000000" pitchFamily="2" charset="2"/>
              </a:rPr>
              <a:t> électronique</a:t>
            </a:r>
          </a:p>
          <a:p>
            <a:pPr algn="ctr"/>
            <a:r>
              <a:rPr lang="fr-FR" dirty="0">
                <a:solidFill>
                  <a:srgbClr val="002060"/>
                </a:solidFill>
                <a:sym typeface="Wingdings" panose="05000000000000000000" pitchFamily="2" charset="2"/>
              </a:rPr>
              <a:t>Lumière (radiative)</a:t>
            </a:r>
            <a:endParaRPr lang="fr-FR" dirty="0">
              <a:solidFill>
                <a:srgbClr val="002060"/>
              </a:solidFill>
            </a:endParaRPr>
          </a:p>
        </p:txBody>
      </p:sp>
      <p:sp>
        <p:nvSpPr>
          <p:cNvPr id="8" name="ZoneTexte 7">
            <a:extLst>
              <a:ext uri="{FF2B5EF4-FFF2-40B4-BE49-F238E27FC236}">
                <a16:creationId xmlns:a16="http://schemas.microsoft.com/office/drawing/2014/main" id="{44A819CD-455D-234C-EEF9-7779E8048C49}"/>
              </a:ext>
            </a:extLst>
          </p:cNvPr>
          <p:cNvSpPr txBox="1"/>
          <p:nvPr/>
        </p:nvSpPr>
        <p:spPr>
          <a:xfrm>
            <a:off x="1682027" y="2015434"/>
            <a:ext cx="4911220" cy="1661993"/>
          </a:xfrm>
          <a:prstGeom prst="rect">
            <a:avLst/>
          </a:prstGeom>
          <a:noFill/>
          <a:ln>
            <a:solidFill>
              <a:srgbClr val="C00000"/>
            </a:solidFill>
          </a:ln>
        </p:spPr>
        <p:txBody>
          <a:bodyPr wrap="square" rtlCol="0">
            <a:spAutoFit/>
          </a:bodyPr>
          <a:lstStyle/>
          <a:p>
            <a:r>
              <a:rPr lang="fr-FR" sz="1600" dirty="0"/>
              <a:t>Émission de type « </a:t>
            </a:r>
            <a:r>
              <a:rPr lang="fr-FR" sz="1600" dirty="0">
                <a:solidFill>
                  <a:srgbClr val="FF0000"/>
                </a:solidFill>
              </a:rPr>
              <a:t>corps  noir </a:t>
            </a:r>
            <a:r>
              <a:rPr lang="fr-FR" sz="1600" dirty="0"/>
              <a:t>» spectre continu (toutes fréquences)</a:t>
            </a:r>
          </a:p>
          <a:p>
            <a:r>
              <a:rPr lang="fr-FR" sz="1400" dirty="0"/>
              <a:t>Rendement limité par émission de l’énergie dans l’</a:t>
            </a:r>
            <a:r>
              <a:rPr lang="fr-FR" sz="1400" dirty="0">
                <a:solidFill>
                  <a:srgbClr val="0070C0"/>
                </a:solidFill>
              </a:rPr>
              <a:t>infra-rouge</a:t>
            </a:r>
            <a:r>
              <a:rPr lang="fr-FR" sz="1400" dirty="0"/>
              <a:t> et sous forme de </a:t>
            </a:r>
            <a:r>
              <a:rPr lang="fr-FR" sz="1400" dirty="0">
                <a:solidFill>
                  <a:srgbClr val="0070C0"/>
                </a:solidFill>
              </a:rPr>
              <a:t>chaleur</a:t>
            </a:r>
            <a:r>
              <a:rPr lang="fr-FR" sz="1400" dirty="0"/>
              <a:t> </a:t>
            </a:r>
            <a:r>
              <a:rPr lang="fr-FR" sz="1400" dirty="0">
                <a:solidFill>
                  <a:srgbClr val="FF0000"/>
                </a:solidFill>
                <a:sym typeface="Wingdings" panose="05000000000000000000" pitchFamily="2" charset="2"/>
              </a:rPr>
              <a:t></a:t>
            </a:r>
            <a:r>
              <a:rPr lang="fr-FR" sz="1400" dirty="0">
                <a:sym typeface="Wingdings" panose="05000000000000000000" pitchFamily="2" charset="2"/>
              </a:rPr>
              <a:t> </a:t>
            </a:r>
            <a:r>
              <a:rPr lang="fr-FR" sz="1400" dirty="0">
                <a:solidFill>
                  <a:srgbClr val="FF0000"/>
                </a:solidFill>
              </a:rPr>
              <a:t>5 %</a:t>
            </a:r>
          </a:p>
          <a:p>
            <a:r>
              <a:rPr lang="fr-FR" sz="1400" dirty="0"/>
              <a:t> Soit </a:t>
            </a:r>
            <a:r>
              <a:rPr lang="fr-FR" sz="1400" dirty="0">
                <a:solidFill>
                  <a:srgbClr val="FF0000"/>
                </a:solidFill>
              </a:rPr>
              <a:t>&lt;10 lumens/Watt</a:t>
            </a:r>
          </a:p>
          <a:p>
            <a:endParaRPr lang="fr-FR" sz="1400" dirty="0"/>
          </a:p>
          <a:p>
            <a:r>
              <a:rPr lang="fr-FR" sz="1400" dirty="0"/>
              <a:t>2 fois meilleur avec halogènes </a:t>
            </a:r>
            <a:r>
              <a:rPr lang="fr-FR" sz="1400" dirty="0">
                <a:solidFill>
                  <a:srgbClr val="FF0000"/>
                </a:solidFill>
              </a:rPr>
              <a:t>20 lumens/Watt</a:t>
            </a:r>
          </a:p>
        </p:txBody>
      </p:sp>
      <p:sp>
        <p:nvSpPr>
          <p:cNvPr id="9" name="ZoneTexte 8">
            <a:extLst>
              <a:ext uri="{FF2B5EF4-FFF2-40B4-BE49-F238E27FC236}">
                <a16:creationId xmlns:a16="http://schemas.microsoft.com/office/drawing/2014/main" id="{C33B5464-3F9E-23ED-5A4F-AB4BF61564B9}"/>
              </a:ext>
            </a:extLst>
          </p:cNvPr>
          <p:cNvSpPr txBox="1"/>
          <p:nvPr/>
        </p:nvSpPr>
        <p:spPr>
          <a:xfrm>
            <a:off x="7117459" y="4087145"/>
            <a:ext cx="3776870" cy="1723549"/>
          </a:xfrm>
          <a:prstGeom prst="rect">
            <a:avLst/>
          </a:prstGeom>
          <a:noFill/>
          <a:ln>
            <a:solidFill>
              <a:srgbClr val="C00000"/>
            </a:solidFill>
          </a:ln>
        </p:spPr>
        <p:txBody>
          <a:bodyPr wrap="square" rtlCol="0">
            <a:spAutoFit/>
          </a:bodyPr>
          <a:lstStyle/>
          <a:p>
            <a:r>
              <a:rPr lang="fr-FR" sz="1600" dirty="0"/>
              <a:t>Transition des </a:t>
            </a:r>
            <a:r>
              <a:rPr lang="fr-FR" sz="1600" dirty="0">
                <a:solidFill>
                  <a:srgbClr val="FF0000"/>
                </a:solidFill>
              </a:rPr>
              <a:t>électrons</a:t>
            </a:r>
            <a:r>
              <a:rPr lang="fr-FR" sz="1600" dirty="0"/>
              <a:t> dans les </a:t>
            </a:r>
            <a:r>
              <a:rPr lang="fr-FR" sz="1600" dirty="0">
                <a:solidFill>
                  <a:srgbClr val="FF0000"/>
                </a:solidFill>
              </a:rPr>
              <a:t>semiconducteurs</a:t>
            </a:r>
          </a:p>
          <a:p>
            <a:r>
              <a:rPr lang="fr-FR" sz="1600" dirty="0"/>
              <a:t>Fréquences spécifiques</a:t>
            </a:r>
          </a:p>
          <a:p>
            <a:endParaRPr lang="fr-FR" sz="1600" dirty="0"/>
          </a:p>
          <a:p>
            <a:r>
              <a:rPr lang="fr-FR" sz="1400" dirty="0"/>
              <a:t>Rendement limité par </a:t>
            </a:r>
            <a:r>
              <a:rPr lang="fr-FR" sz="1400" dirty="0">
                <a:solidFill>
                  <a:srgbClr val="FF0000"/>
                </a:solidFill>
              </a:rPr>
              <a:t>processus électronique</a:t>
            </a:r>
            <a:r>
              <a:rPr lang="fr-FR" sz="1400" dirty="0"/>
              <a:t> et un peu de chaleur : </a:t>
            </a:r>
          </a:p>
          <a:p>
            <a:r>
              <a:rPr lang="fr-FR" sz="1400" dirty="0"/>
              <a:t>A</a:t>
            </a:r>
            <a:r>
              <a:rPr lang="fr-FR" sz="1400" baseline="30000" dirty="0"/>
              <a:t>++</a:t>
            </a:r>
            <a:r>
              <a:rPr lang="fr-FR" sz="1400" dirty="0"/>
              <a:t> mieux que </a:t>
            </a:r>
            <a:r>
              <a:rPr lang="fr-FR" sz="1400" dirty="0">
                <a:solidFill>
                  <a:srgbClr val="FF0000"/>
                </a:solidFill>
              </a:rPr>
              <a:t>100 lumens/Watt</a:t>
            </a:r>
          </a:p>
        </p:txBody>
      </p:sp>
      <p:pic>
        <p:nvPicPr>
          <p:cNvPr id="10" name="Image 9">
            <a:extLst>
              <a:ext uri="{FF2B5EF4-FFF2-40B4-BE49-F238E27FC236}">
                <a16:creationId xmlns:a16="http://schemas.microsoft.com/office/drawing/2014/main" id="{45AB6E76-4E05-C4E8-F970-516E28FBD5BB}"/>
              </a:ext>
            </a:extLst>
          </p:cNvPr>
          <p:cNvPicPr>
            <a:picLocks noChangeAspect="1"/>
          </p:cNvPicPr>
          <p:nvPr/>
        </p:nvPicPr>
        <p:blipFill>
          <a:blip r:embed="rId2"/>
          <a:stretch>
            <a:fillRect/>
          </a:stretch>
        </p:blipFill>
        <p:spPr>
          <a:xfrm>
            <a:off x="3235414" y="869578"/>
            <a:ext cx="1077741" cy="1077741"/>
          </a:xfrm>
          <a:prstGeom prst="rect">
            <a:avLst/>
          </a:prstGeom>
        </p:spPr>
      </p:pic>
      <p:grpSp>
        <p:nvGrpSpPr>
          <p:cNvPr id="15" name="Groupe 14">
            <a:extLst>
              <a:ext uri="{FF2B5EF4-FFF2-40B4-BE49-F238E27FC236}">
                <a16:creationId xmlns:a16="http://schemas.microsoft.com/office/drawing/2014/main" id="{7D29CD4D-5D9E-2A19-09E5-38CBA5C1B951}"/>
              </a:ext>
            </a:extLst>
          </p:cNvPr>
          <p:cNvGrpSpPr/>
          <p:nvPr/>
        </p:nvGrpSpPr>
        <p:grpSpPr>
          <a:xfrm>
            <a:off x="7294026" y="2154573"/>
            <a:ext cx="3055992" cy="1847144"/>
            <a:chOff x="7022286" y="1919813"/>
            <a:chExt cx="3767126" cy="2057892"/>
          </a:xfrm>
        </p:grpSpPr>
        <p:pic>
          <p:nvPicPr>
            <p:cNvPr id="11" name="Image 10">
              <a:extLst>
                <a:ext uri="{FF2B5EF4-FFF2-40B4-BE49-F238E27FC236}">
                  <a16:creationId xmlns:a16="http://schemas.microsoft.com/office/drawing/2014/main" id="{3E5BB968-F1B5-F337-A99C-563678141C2E}"/>
                </a:ext>
              </a:extLst>
            </p:cNvPr>
            <p:cNvPicPr>
              <a:picLocks noChangeAspect="1"/>
            </p:cNvPicPr>
            <p:nvPr/>
          </p:nvPicPr>
          <p:blipFill>
            <a:blip r:embed="rId3"/>
            <a:stretch>
              <a:fillRect/>
            </a:stretch>
          </p:blipFill>
          <p:spPr>
            <a:xfrm>
              <a:off x="7022286" y="1919813"/>
              <a:ext cx="3767126" cy="2057892"/>
            </a:xfrm>
            <a:prstGeom prst="rect">
              <a:avLst/>
            </a:prstGeom>
          </p:spPr>
        </p:pic>
        <p:sp>
          <p:nvSpPr>
            <p:cNvPr id="14" name="ZoneTexte 13">
              <a:extLst>
                <a:ext uri="{FF2B5EF4-FFF2-40B4-BE49-F238E27FC236}">
                  <a16:creationId xmlns:a16="http://schemas.microsoft.com/office/drawing/2014/main" id="{357D70B7-EF01-8CE1-40A6-0924FB637903}"/>
                </a:ext>
              </a:extLst>
            </p:cNvPr>
            <p:cNvSpPr txBox="1"/>
            <p:nvPr/>
          </p:nvSpPr>
          <p:spPr>
            <a:xfrm>
              <a:off x="9341124" y="3576913"/>
              <a:ext cx="1406025" cy="261610"/>
            </a:xfrm>
            <a:prstGeom prst="rect">
              <a:avLst/>
            </a:prstGeom>
            <a:noFill/>
          </p:spPr>
          <p:txBody>
            <a:bodyPr wrap="square" rtlCol="0">
              <a:spAutoFit/>
            </a:bodyPr>
            <a:lstStyle/>
            <a:p>
              <a:r>
                <a:rPr lang="fr-FR" sz="1100" dirty="0" err="1">
                  <a:hlinkClick r:id="rId4"/>
                </a:rPr>
                <a:t>LumenInside</a:t>
              </a:r>
              <a:endParaRPr lang="fr-FR" sz="1100" dirty="0"/>
            </a:p>
          </p:txBody>
        </p:sp>
      </p:grpSp>
      <p:grpSp>
        <p:nvGrpSpPr>
          <p:cNvPr id="18" name="Groupe 17">
            <a:extLst>
              <a:ext uri="{FF2B5EF4-FFF2-40B4-BE49-F238E27FC236}">
                <a16:creationId xmlns:a16="http://schemas.microsoft.com/office/drawing/2014/main" id="{8A2163BC-B5FF-F4CB-F93B-5CCEA7ED47BF}"/>
              </a:ext>
            </a:extLst>
          </p:cNvPr>
          <p:cNvGrpSpPr/>
          <p:nvPr/>
        </p:nvGrpSpPr>
        <p:grpSpPr>
          <a:xfrm>
            <a:off x="2852530" y="3734673"/>
            <a:ext cx="3523063" cy="2280514"/>
            <a:chOff x="4048685" y="4131189"/>
            <a:chExt cx="2761638" cy="1930927"/>
          </a:xfrm>
        </p:grpSpPr>
        <p:pic>
          <p:nvPicPr>
            <p:cNvPr id="16" name="Image 15">
              <a:extLst>
                <a:ext uri="{FF2B5EF4-FFF2-40B4-BE49-F238E27FC236}">
                  <a16:creationId xmlns:a16="http://schemas.microsoft.com/office/drawing/2014/main" id="{5B76DCB1-E17F-5637-2093-E5A5189711E6}"/>
                </a:ext>
              </a:extLst>
            </p:cNvPr>
            <p:cNvPicPr>
              <a:picLocks noChangeAspect="1"/>
            </p:cNvPicPr>
            <p:nvPr/>
          </p:nvPicPr>
          <p:blipFill>
            <a:blip r:embed="rId5"/>
            <a:stretch>
              <a:fillRect/>
            </a:stretch>
          </p:blipFill>
          <p:spPr>
            <a:xfrm>
              <a:off x="4048685" y="4131189"/>
              <a:ext cx="2493849" cy="1857233"/>
            </a:xfrm>
            <a:prstGeom prst="rect">
              <a:avLst/>
            </a:prstGeom>
          </p:spPr>
        </p:pic>
        <p:sp>
          <p:nvSpPr>
            <p:cNvPr id="17" name="ZoneTexte 16">
              <a:extLst>
                <a:ext uri="{FF2B5EF4-FFF2-40B4-BE49-F238E27FC236}">
                  <a16:creationId xmlns:a16="http://schemas.microsoft.com/office/drawing/2014/main" id="{FAC304DB-E068-BB4B-9D13-4FB52F9C9DEB}"/>
                </a:ext>
              </a:extLst>
            </p:cNvPr>
            <p:cNvSpPr txBox="1"/>
            <p:nvPr/>
          </p:nvSpPr>
          <p:spPr>
            <a:xfrm rot="5400000">
              <a:off x="6150235" y="5402029"/>
              <a:ext cx="1058565" cy="261610"/>
            </a:xfrm>
            <a:prstGeom prst="rect">
              <a:avLst/>
            </a:prstGeom>
            <a:noFill/>
          </p:spPr>
          <p:txBody>
            <a:bodyPr wrap="square" rtlCol="0">
              <a:spAutoFit/>
            </a:bodyPr>
            <a:lstStyle/>
            <a:p>
              <a:r>
                <a:rPr lang="fr-FR" sz="1100" dirty="0" err="1">
                  <a:hlinkClick r:id="rId6"/>
                </a:rPr>
                <a:t>SystemD</a:t>
              </a:r>
              <a:endParaRPr lang="fr-FR" sz="1100" dirty="0"/>
            </a:p>
          </p:txBody>
        </p:sp>
      </p:grpSp>
      <p:pic>
        <p:nvPicPr>
          <p:cNvPr id="19" name="Image 18">
            <a:extLst>
              <a:ext uri="{FF2B5EF4-FFF2-40B4-BE49-F238E27FC236}">
                <a16:creationId xmlns:a16="http://schemas.microsoft.com/office/drawing/2014/main" id="{69853E9E-101E-42F9-01E2-CE7111A0C6AF}"/>
              </a:ext>
            </a:extLst>
          </p:cNvPr>
          <p:cNvPicPr>
            <a:picLocks noChangeAspect="1"/>
          </p:cNvPicPr>
          <p:nvPr/>
        </p:nvPicPr>
        <p:blipFill rotWithShape="1">
          <a:blip r:embed="rId7"/>
          <a:srcRect l="16901" t="10946" r="6326" b="16421"/>
          <a:stretch/>
        </p:blipFill>
        <p:spPr>
          <a:xfrm>
            <a:off x="8822022" y="897003"/>
            <a:ext cx="1135996" cy="1074739"/>
          </a:xfrm>
          <a:prstGeom prst="rect">
            <a:avLst/>
          </a:prstGeom>
        </p:spPr>
      </p:pic>
    </p:spTree>
    <p:extLst>
      <p:ext uri="{BB962C8B-B14F-4D97-AF65-F5344CB8AC3E}">
        <p14:creationId xmlns:p14="http://schemas.microsoft.com/office/powerpoint/2010/main" val="11567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47</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3016210"/>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400" dirty="0">
                <a:solidFill>
                  <a:schemeClr val="accent6">
                    <a:lumMod val="75000"/>
                  </a:schemeClr>
                </a:solidFill>
              </a:rPr>
              <a:t>Toutes les formes d’énergie peuvent – plus ou moins facilement- se transformer les unes dans les autres</a:t>
            </a:r>
          </a:p>
          <a:p>
            <a:pPr marL="285750" indent="-285750">
              <a:buFont typeface="Arial" panose="020B0604020202020204" pitchFamily="34" charset="0"/>
              <a:buChar char="•"/>
            </a:pPr>
            <a:r>
              <a:rPr lang="fr-FR" sz="1400" dirty="0">
                <a:solidFill>
                  <a:schemeClr val="accent6">
                    <a:lumMod val="75000"/>
                  </a:schemeClr>
                </a:solidFill>
              </a:rPr>
              <a:t>Le moteur thermique est l’archétype de la transformation énergie thermique </a:t>
            </a:r>
            <a:r>
              <a:rPr lang="fr-FR" sz="1400" dirty="0">
                <a:solidFill>
                  <a:schemeClr val="accent6">
                    <a:lumMod val="75000"/>
                  </a:schemeClr>
                </a:solidFill>
                <a:sym typeface="Wingdings" panose="05000000000000000000" pitchFamily="2" charset="2"/>
              </a:rPr>
              <a:t> mécanique, à la base de notre société industrielle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 rendement des moteurs thermiques est limité (cycle de Carnot)</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Les machines thermiques sont basées sur les transformations réciproques :</a:t>
            </a:r>
            <a:br>
              <a:rPr lang="fr-FR" sz="1400" dirty="0">
                <a:solidFill>
                  <a:schemeClr val="accent6">
                    <a:lumMod val="75000"/>
                  </a:schemeClr>
                </a:solidFill>
                <a:sym typeface="Wingdings" panose="05000000000000000000" pitchFamily="2" charset="2"/>
              </a:rPr>
            </a:br>
            <a:r>
              <a:rPr lang="fr-FR" sz="1400" dirty="0">
                <a:solidFill>
                  <a:schemeClr val="accent6">
                    <a:lumMod val="75000"/>
                  </a:schemeClr>
                </a:solidFill>
              </a:rPr>
              <a:t>énergie thermique </a:t>
            </a:r>
            <a:r>
              <a:rPr lang="fr-FR" sz="1400" dirty="0">
                <a:solidFill>
                  <a:schemeClr val="accent6">
                    <a:lumMod val="75000"/>
                  </a:schemeClr>
                </a:solidFill>
                <a:sym typeface="Wingdings" panose="05000000000000000000" pitchFamily="2" charset="2"/>
              </a:rPr>
              <a:t> mécanique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La photosynthèse (énergie radiative  chimique) est la source majeure d’énergie de la Vie sur Terre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Les transformations énergie radiative  thermique &amp; électrique sont des sources d’énergie pour la vie quotidienne</a:t>
            </a:r>
            <a:endParaRPr lang="fr-FR" sz="1600" dirty="0">
              <a:solidFill>
                <a:srgbClr val="002060"/>
              </a:solidFill>
            </a:endParaRPr>
          </a:p>
        </p:txBody>
      </p:sp>
    </p:spTree>
    <p:extLst>
      <p:ext uri="{BB962C8B-B14F-4D97-AF65-F5344CB8AC3E}">
        <p14:creationId xmlns:p14="http://schemas.microsoft.com/office/powerpoint/2010/main" val="4218248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49C1-DFE6-E846-E182-E5BE9A2BC813}"/>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2DE89DC-0F0C-B3D8-1E5B-A20398E29F28}"/>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BD715E88-3E23-1A4E-7EEB-99D94FCBCDC3}"/>
              </a:ext>
            </a:extLst>
          </p:cNvPr>
          <p:cNvSpPr>
            <a:spLocks noGrp="1"/>
          </p:cNvSpPr>
          <p:nvPr>
            <p:ph type="sldNum" sz="quarter" idx="12"/>
          </p:nvPr>
        </p:nvSpPr>
        <p:spPr/>
        <p:txBody>
          <a:bodyPr/>
          <a:lstStyle/>
          <a:p>
            <a:fld id="{28CF56FF-A9C7-48CE-B5A8-E2EC5C60375F}" type="slidenum">
              <a:rPr lang="en-GB" smtClean="0"/>
              <a:t>48</a:t>
            </a:fld>
            <a:endParaRPr lang="en-GB"/>
          </a:p>
        </p:txBody>
      </p:sp>
      <p:sp>
        <p:nvSpPr>
          <p:cNvPr id="4" name="ZoneTexte 3">
            <a:extLst>
              <a:ext uri="{FF2B5EF4-FFF2-40B4-BE49-F238E27FC236}">
                <a16:creationId xmlns:a16="http://schemas.microsoft.com/office/drawing/2014/main" id="{B782DA95-B4B0-F28D-C1D2-C484DBFF3719}"/>
              </a:ext>
            </a:extLst>
          </p:cNvPr>
          <p:cNvSpPr txBox="1"/>
          <p:nvPr/>
        </p:nvSpPr>
        <p:spPr>
          <a:xfrm>
            <a:off x="6095999" y="352857"/>
            <a:ext cx="5234618"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énergie chimique  </a:t>
            </a:r>
            <a:r>
              <a:rPr lang="fr-FR" dirty="0">
                <a:solidFill>
                  <a:srgbClr val="0070C0"/>
                </a:solidFill>
                <a:latin typeface="Century Gothic" panose="020B0502020202020204"/>
                <a:sym typeface="Wingdings" panose="05000000000000000000" pitchFamily="2" charset="2"/>
              </a:rPr>
              <a:t>  énergie électrique</a:t>
            </a:r>
            <a:endParaRPr lang="fr-FR" dirty="0">
              <a:solidFill>
                <a:srgbClr val="6AAC91">
                  <a:lumMod val="40000"/>
                  <a:lumOff val="60000"/>
                </a:srgbClr>
              </a:solidFill>
              <a:latin typeface="Century Gothic" panose="020B0502020202020204"/>
            </a:endParaRPr>
          </a:p>
        </p:txBody>
      </p:sp>
      <p:pic>
        <p:nvPicPr>
          <p:cNvPr id="9" name="Image 8">
            <a:extLst>
              <a:ext uri="{FF2B5EF4-FFF2-40B4-BE49-F238E27FC236}">
                <a16:creationId xmlns:a16="http://schemas.microsoft.com/office/drawing/2014/main" id="{EDEF040D-23D5-B84D-35BF-B020DAC58056}"/>
              </a:ext>
            </a:extLst>
          </p:cNvPr>
          <p:cNvPicPr>
            <a:picLocks noChangeAspect="1"/>
          </p:cNvPicPr>
          <p:nvPr/>
        </p:nvPicPr>
        <p:blipFill>
          <a:blip r:embed="rId2"/>
          <a:stretch>
            <a:fillRect/>
          </a:stretch>
        </p:blipFill>
        <p:spPr>
          <a:xfrm>
            <a:off x="2589887" y="2583383"/>
            <a:ext cx="2938527" cy="1511939"/>
          </a:xfrm>
          <a:prstGeom prst="rect">
            <a:avLst/>
          </a:prstGeom>
        </p:spPr>
      </p:pic>
      <p:pic>
        <p:nvPicPr>
          <p:cNvPr id="10" name="Image 9">
            <a:extLst>
              <a:ext uri="{FF2B5EF4-FFF2-40B4-BE49-F238E27FC236}">
                <a16:creationId xmlns:a16="http://schemas.microsoft.com/office/drawing/2014/main" id="{7F4B1924-FA04-C51C-F0A8-F2FFB8B014F7}"/>
              </a:ext>
            </a:extLst>
          </p:cNvPr>
          <p:cNvPicPr>
            <a:picLocks noChangeAspect="1"/>
          </p:cNvPicPr>
          <p:nvPr/>
        </p:nvPicPr>
        <p:blipFill>
          <a:blip r:embed="rId3">
            <a:alphaModFix amt="48000"/>
          </a:blip>
          <a:stretch>
            <a:fillRect/>
          </a:stretch>
        </p:blipFill>
        <p:spPr>
          <a:xfrm>
            <a:off x="6526385" y="1609064"/>
            <a:ext cx="3566281" cy="2971901"/>
          </a:xfrm>
          <a:prstGeom prst="rect">
            <a:avLst/>
          </a:prstGeom>
        </p:spPr>
      </p:pic>
      <p:cxnSp>
        <p:nvCxnSpPr>
          <p:cNvPr id="12" name="Connecteur droit avec flèche 11">
            <a:extLst>
              <a:ext uri="{FF2B5EF4-FFF2-40B4-BE49-F238E27FC236}">
                <a16:creationId xmlns:a16="http://schemas.microsoft.com/office/drawing/2014/main" id="{099A215B-1675-4963-5450-1A6331670C47}"/>
              </a:ext>
            </a:extLst>
          </p:cNvPr>
          <p:cNvCxnSpPr>
            <a:cxnSpLocks/>
          </p:cNvCxnSpPr>
          <p:nvPr/>
        </p:nvCxnSpPr>
        <p:spPr>
          <a:xfrm flipH="1">
            <a:off x="5528414" y="2583383"/>
            <a:ext cx="2566715" cy="1060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A83DD100-0DE2-49B4-F18D-AB9200594419}"/>
              </a:ext>
            </a:extLst>
          </p:cNvPr>
          <p:cNvCxnSpPr>
            <a:cxnSpLocks/>
          </p:cNvCxnSpPr>
          <p:nvPr/>
        </p:nvCxnSpPr>
        <p:spPr>
          <a:xfrm flipH="1">
            <a:off x="3352800" y="3429000"/>
            <a:ext cx="3272117" cy="6663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Nuage 4">
            <a:extLst>
              <a:ext uri="{FF2B5EF4-FFF2-40B4-BE49-F238E27FC236}">
                <a16:creationId xmlns:a16="http://schemas.microsoft.com/office/drawing/2014/main" id="{0C830970-601D-1BAC-3319-B200A82CCD0B}"/>
              </a:ext>
            </a:extLst>
          </p:cNvPr>
          <p:cNvSpPr/>
          <p:nvPr/>
        </p:nvSpPr>
        <p:spPr>
          <a:xfrm>
            <a:off x="3245490" y="4428565"/>
            <a:ext cx="3566281" cy="111162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Utiliser les propriétés des électrons dans les atomes et les solides</a:t>
            </a:r>
          </a:p>
        </p:txBody>
      </p:sp>
    </p:spTree>
    <p:extLst>
      <p:ext uri="{BB962C8B-B14F-4D97-AF65-F5344CB8AC3E}">
        <p14:creationId xmlns:p14="http://schemas.microsoft.com/office/powerpoint/2010/main" val="4092760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EC15619-3975-8C14-8E0C-5E5B58AA3AC8}"/>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985CDCD6-35D9-9A5E-2D15-B1AE2ACC32BD}"/>
              </a:ext>
            </a:extLst>
          </p:cNvPr>
          <p:cNvSpPr>
            <a:spLocks noGrp="1"/>
          </p:cNvSpPr>
          <p:nvPr>
            <p:ph type="sldNum" sz="quarter" idx="12"/>
          </p:nvPr>
        </p:nvSpPr>
        <p:spPr/>
        <p:txBody>
          <a:bodyPr/>
          <a:lstStyle/>
          <a:p>
            <a:fld id="{28CF56FF-A9C7-48CE-B5A8-E2EC5C60375F}" type="slidenum">
              <a:rPr lang="en-GB" smtClean="0"/>
              <a:t>49</a:t>
            </a:fld>
            <a:endParaRPr lang="en-GB"/>
          </a:p>
        </p:txBody>
      </p:sp>
      <p:sp>
        <p:nvSpPr>
          <p:cNvPr id="4" name="ZoneTexte 3">
            <a:extLst>
              <a:ext uri="{FF2B5EF4-FFF2-40B4-BE49-F238E27FC236}">
                <a16:creationId xmlns:a16="http://schemas.microsoft.com/office/drawing/2014/main" id="{E6374A4B-7DD6-CD02-E67D-085F85612186}"/>
              </a:ext>
            </a:extLst>
          </p:cNvPr>
          <p:cNvSpPr txBox="1"/>
          <p:nvPr/>
        </p:nvSpPr>
        <p:spPr>
          <a:xfrm>
            <a:off x="9538446" y="349624"/>
            <a:ext cx="1810871" cy="369332"/>
          </a:xfrm>
          <a:prstGeom prst="rect">
            <a:avLst/>
          </a:prstGeom>
          <a:noFill/>
        </p:spPr>
        <p:txBody>
          <a:bodyPr wrap="square" rtlCol="0">
            <a:spAutoFit/>
          </a:bodyPr>
          <a:lstStyle/>
          <a:p>
            <a:r>
              <a:rPr lang="fr-FR" dirty="0">
                <a:solidFill>
                  <a:srgbClr val="FF0000"/>
                </a:solidFill>
              </a:rPr>
              <a:t>Électrolyse</a:t>
            </a:r>
            <a:r>
              <a:rPr lang="fr-FR" dirty="0"/>
              <a:t> </a:t>
            </a:r>
          </a:p>
        </p:txBody>
      </p:sp>
      <p:sp>
        <p:nvSpPr>
          <p:cNvPr id="5" name="ZoneTexte 4">
            <a:extLst>
              <a:ext uri="{FF2B5EF4-FFF2-40B4-BE49-F238E27FC236}">
                <a16:creationId xmlns:a16="http://schemas.microsoft.com/office/drawing/2014/main" id="{4CE98778-838C-B46F-D80C-576E4C689282}"/>
              </a:ext>
            </a:extLst>
          </p:cNvPr>
          <p:cNvSpPr txBox="1"/>
          <p:nvPr/>
        </p:nvSpPr>
        <p:spPr>
          <a:xfrm>
            <a:off x="2474842" y="1008677"/>
            <a:ext cx="8179905" cy="338554"/>
          </a:xfrm>
          <a:prstGeom prst="rect">
            <a:avLst/>
          </a:prstGeom>
          <a:noFill/>
          <a:ln>
            <a:solidFill>
              <a:srgbClr val="C00000"/>
            </a:solidFill>
          </a:ln>
        </p:spPr>
        <p:txBody>
          <a:bodyPr wrap="square" rtlCol="0">
            <a:spAutoFit/>
          </a:bodyPr>
          <a:lstStyle/>
          <a:p>
            <a:r>
              <a:rPr lang="fr-FR" sz="1600" dirty="0"/>
              <a:t>Utiliser l’énergie électrique pour casser les liaisons des atomes dans les molécules</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8B1DAB23-ADF2-715C-DEC9-91197213A6D4}"/>
                  </a:ext>
                </a:extLst>
              </p:cNvPr>
              <p:cNvSpPr txBox="1"/>
              <p:nvPr/>
            </p:nvSpPr>
            <p:spPr>
              <a:xfrm>
                <a:off x="3926657" y="2041991"/>
                <a:ext cx="1267491" cy="369332"/>
              </a:xfrm>
              <a:prstGeom prst="rect">
                <a:avLst/>
              </a:prstGeom>
              <a:no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2</m:t>
                          </m:r>
                        </m:sub>
                      </m:sSub>
                      <m:r>
                        <a:rPr lang="fr-FR" b="0" i="1" smtClean="0">
                          <a:latin typeface="Cambria Math" panose="02040503050406030204" pitchFamily="18" charset="0"/>
                        </a:rPr>
                        <m:t>𝑂</m:t>
                      </m:r>
                    </m:oMath>
                  </m:oMathPara>
                </a14:m>
                <a:endParaRPr lang="fr-FR" dirty="0"/>
              </a:p>
            </p:txBody>
          </p:sp>
        </mc:Choice>
        <mc:Fallback xmlns="">
          <p:sp>
            <p:nvSpPr>
              <p:cNvPr id="6" name="ZoneTexte 5">
                <a:extLst>
                  <a:ext uri="{FF2B5EF4-FFF2-40B4-BE49-F238E27FC236}">
                    <a16:creationId xmlns:a16="http://schemas.microsoft.com/office/drawing/2014/main" id="{8B1DAB23-ADF2-715C-DEC9-91197213A6D4}"/>
                  </a:ext>
                </a:extLst>
              </p:cNvPr>
              <p:cNvSpPr txBox="1">
                <a:spLocks noRot="1" noChangeAspect="1" noMove="1" noResize="1" noEditPoints="1" noAdjustHandles="1" noChangeArrowheads="1" noChangeShapeType="1" noTextEdit="1"/>
              </p:cNvSpPr>
              <p:nvPr/>
            </p:nvSpPr>
            <p:spPr>
              <a:xfrm>
                <a:off x="3926657" y="2041991"/>
                <a:ext cx="1267491" cy="369332"/>
              </a:xfrm>
              <a:prstGeom prst="rect">
                <a:avLst/>
              </a:prstGeom>
              <a:blipFill>
                <a:blip r:embed="rId2"/>
                <a:stretch>
                  <a:fillRect/>
                </a:stretch>
              </a:blipFill>
              <a:ln>
                <a:solidFill>
                  <a:srgbClr val="C0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F79F90B-F9AA-DC8C-ECD9-20514C54A855}"/>
                  </a:ext>
                </a:extLst>
              </p:cNvPr>
              <p:cNvSpPr txBox="1"/>
              <p:nvPr/>
            </p:nvSpPr>
            <p:spPr>
              <a:xfrm>
                <a:off x="5644923" y="3824272"/>
                <a:ext cx="2126975" cy="369332"/>
              </a:xfrm>
              <a:prstGeom prst="rect">
                <a:avLst/>
              </a:prstGeom>
              <a:no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2</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𝐻</m:t>
                          </m:r>
                        </m:e>
                        <m:sup>
                          <m:r>
                            <a:rPr lang="fr-FR" b="0" i="1" smtClean="0">
                              <a:latin typeface="Cambria Math" panose="02040503050406030204" pitchFamily="18" charset="0"/>
                            </a:rPr>
                            <m:t>+</m:t>
                          </m:r>
                        </m:sup>
                      </m:sSup>
                      <m:r>
                        <a:rPr lang="fr-FR" b="0" i="1" smtClean="0">
                          <a:latin typeface="Cambria Math" panose="02040503050406030204" pitchFamily="18" charset="0"/>
                        </a:rPr>
                        <m:t>+2</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𝐻</m:t>
                          </m:r>
                        </m:e>
                        <m:sub>
                          <m:r>
                            <a:rPr lang="fr-FR" b="0" i="1" smtClean="0">
                              <a:latin typeface="Cambria Math" panose="02040503050406030204" pitchFamily="18" charset="0"/>
                              <a:ea typeface="Cambria Math" panose="02040503050406030204" pitchFamily="18" charset="0"/>
                            </a:rPr>
                            <m:t>2</m:t>
                          </m:r>
                        </m:sub>
                      </m:sSub>
                    </m:oMath>
                  </m:oMathPara>
                </a14:m>
                <a:endParaRPr lang="fr-FR" dirty="0"/>
              </a:p>
            </p:txBody>
          </p:sp>
        </mc:Choice>
        <mc:Fallback xmlns="">
          <p:sp>
            <p:nvSpPr>
              <p:cNvPr id="7" name="ZoneTexte 6">
                <a:extLst>
                  <a:ext uri="{FF2B5EF4-FFF2-40B4-BE49-F238E27FC236}">
                    <a16:creationId xmlns:a16="http://schemas.microsoft.com/office/drawing/2014/main" id="{7F79F90B-F9AA-DC8C-ECD9-20514C54A855}"/>
                  </a:ext>
                </a:extLst>
              </p:cNvPr>
              <p:cNvSpPr txBox="1">
                <a:spLocks noRot="1" noChangeAspect="1" noMove="1" noResize="1" noEditPoints="1" noAdjustHandles="1" noChangeArrowheads="1" noChangeShapeType="1" noTextEdit="1"/>
              </p:cNvSpPr>
              <p:nvPr/>
            </p:nvSpPr>
            <p:spPr>
              <a:xfrm>
                <a:off x="5644923" y="3824272"/>
                <a:ext cx="2126975" cy="369332"/>
              </a:xfrm>
              <a:prstGeom prst="rect">
                <a:avLst/>
              </a:prstGeom>
              <a:blipFill>
                <a:blip r:embed="rId3"/>
                <a:stretch>
                  <a:fillRect/>
                </a:stretch>
              </a:blipFill>
              <a:ln>
                <a:solidFill>
                  <a:srgbClr val="C0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62B39282-D436-F994-C512-A435A107D1ED}"/>
                  </a:ext>
                </a:extLst>
              </p:cNvPr>
              <p:cNvSpPr txBox="1"/>
              <p:nvPr/>
            </p:nvSpPr>
            <p:spPr>
              <a:xfrm>
                <a:off x="1905798" y="3659551"/>
                <a:ext cx="2126975" cy="610936"/>
              </a:xfrm>
              <a:prstGeom prst="rect">
                <a:avLst/>
              </a:prstGeom>
              <a:no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𝑂</m:t>
                          </m:r>
                        </m:e>
                        <m:sup>
                          <m:r>
                            <a:rPr lang="fr-FR" b="0" i="1" smtClean="0">
                              <a:latin typeface="Cambria Math" panose="02040503050406030204" pitchFamily="18" charset="0"/>
                            </a:rPr>
                            <m:t>−− </m:t>
                          </m:r>
                        </m:sup>
                      </m:sSup>
                      <m:r>
                        <a:rPr lang="fr-FR" i="1">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1</m:t>
                              </m:r>
                            </m:num>
                            <m:den>
                              <m:r>
                                <a:rPr lang="fr-FR" b="0" i="1" smtClean="0">
                                  <a:latin typeface="Cambria Math" panose="02040503050406030204" pitchFamily="18" charset="0"/>
                                  <a:ea typeface="Cambria Math" panose="02040503050406030204" pitchFamily="18" charset="0"/>
                                </a:rPr>
                                <m:t>2</m:t>
                              </m:r>
                            </m:den>
                          </m:f>
                          <m:r>
                            <a:rPr lang="fr-FR" b="0" i="1" smtClean="0">
                              <a:latin typeface="Cambria Math" panose="02040503050406030204" pitchFamily="18" charset="0"/>
                              <a:ea typeface="Cambria Math" panose="02040503050406030204" pitchFamily="18" charset="0"/>
                            </a:rPr>
                            <m:t>𝑂</m:t>
                          </m:r>
                        </m:e>
                        <m:sub>
                          <m:r>
                            <a:rPr lang="fr-FR" b="0" i="1" smtClean="0">
                              <a:latin typeface="Cambria Math" panose="02040503050406030204" pitchFamily="18" charset="0"/>
                              <a:ea typeface="Cambria Math" panose="02040503050406030204" pitchFamily="18" charset="0"/>
                            </a:rPr>
                            <m:t>2</m:t>
                          </m:r>
                        </m:sub>
                      </m:sSub>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rPr>
                        <m:t>2</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sup>
                      </m:sSup>
                    </m:oMath>
                  </m:oMathPara>
                </a14:m>
                <a:endParaRPr lang="fr-FR" dirty="0"/>
              </a:p>
            </p:txBody>
          </p:sp>
        </mc:Choice>
        <mc:Fallback xmlns="">
          <p:sp>
            <p:nvSpPr>
              <p:cNvPr id="9" name="ZoneTexte 8">
                <a:extLst>
                  <a:ext uri="{FF2B5EF4-FFF2-40B4-BE49-F238E27FC236}">
                    <a16:creationId xmlns:a16="http://schemas.microsoft.com/office/drawing/2014/main" id="{62B39282-D436-F994-C512-A435A107D1ED}"/>
                  </a:ext>
                </a:extLst>
              </p:cNvPr>
              <p:cNvSpPr txBox="1">
                <a:spLocks noRot="1" noChangeAspect="1" noMove="1" noResize="1" noEditPoints="1" noAdjustHandles="1" noChangeArrowheads="1" noChangeShapeType="1" noTextEdit="1"/>
              </p:cNvSpPr>
              <p:nvPr/>
            </p:nvSpPr>
            <p:spPr>
              <a:xfrm>
                <a:off x="1905798" y="3659551"/>
                <a:ext cx="2126975" cy="610936"/>
              </a:xfrm>
              <a:prstGeom prst="rect">
                <a:avLst/>
              </a:prstGeom>
              <a:blipFill>
                <a:blip r:embed="rId4"/>
                <a:stretch>
                  <a:fillRect/>
                </a:stretch>
              </a:blipFill>
              <a:ln>
                <a:solidFill>
                  <a:srgbClr val="C00000"/>
                </a:solidFill>
              </a:ln>
            </p:spPr>
            <p:txBody>
              <a:bodyPr/>
              <a:lstStyle/>
              <a:p>
                <a:r>
                  <a:rPr lang="fr-FR">
                    <a:noFill/>
                  </a:rPr>
                  <a:t> </a:t>
                </a:r>
              </a:p>
            </p:txBody>
          </p:sp>
        </mc:Fallback>
      </mc:AlternateContent>
      <p:sp>
        <p:nvSpPr>
          <p:cNvPr id="10" name="Flèche : courbe vers la gauche 9">
            <a:extLst>
              <a:ext uri="{FF2B5EF4-FFF2-40B4-BE49-F238E27FC236}">
                <a16:creationId xmlns:a16="http://schemas.microsoft.com/office/drawing/2014/main" id="{B13A4D57-DC91-571A-DB0F-C4AD10FFF35E}"/>
              </a:ext>
            </a:extLst>
          </p:cNvPr>
          <p:cNvSpPr/>
          <p:nvPr/>
        </p:nvSpPr>
        <p:spPr>
          <a:xfrm rot="2164863">
            <a:off x="4373836" y="3280308"/>
            <a:ext cx="153376" cy="68246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Flèche : courbe vers la gauche 10">
            <a:extLst>
              <a:ext uri="{FF2B5EF4-FFF2-40B4-BE49-F238E27FC236}">
                <a16:creationId xmlns:a16="http://schemas.microsoft.com/office/drawing/2014/main" id="{64508E29-D7C1-F4FC-3BC7-7F01C4BB2733}"/>
              </a:ext>
            </a:extLst>
          </p:cNvPr>
          <p:cNvSpPr/>
          <p:nvPr/>
        </p:nvSpPr>
        <p:spPr>
          <a:xfrm rot="19037186" flipH="1">
            <a:off x="4788994" y="3272303"/>
            <a:ext cx="182397" cy="734183"/>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B8CF989D-B18D-2041-2DF2-22990C76A0D1}"/>
                  </a:ext>
                </a:extLst>
              </p:cNvPr>
              <p:cNvSpPr txBox="1"/>
              <p:nvPr/>
            </p:nvSpPr>
            <p:spPr>
              <a:xfrm>
                <a:off x="3926657" y="2871105"/>
                <a:ext cx="1370056" cy="369332"/>
              </a:xfrm>
              <a:prstGeom prst="rect">
                <a:avLst/>
              </a:prstGeom>
              <a:no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2</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𝐻</m:t>
                          </m:r>
                        </m:e>
                        <m:sup>
                          <m:r>
                            <a:rPr lang="fr-FR" b="0" i="1" smtClean="0">
                              <a:latin typeface="Cambria Math" panose="02040503050406030204" pitchFamily="18" charset="0"/>
                            </a:rPr>
                            <m:t>+</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𝑂</m:t>
                          </m:r>
                        </m:e>
                        <m:sup>
                          <m:r>
                            <a:rPr lang="fr-FR" b="0" i="1" smtClean="0">
                              <a:latin typeface="Cambria Math" panose="02040503050406030204" pitchFamily="18" charset="0"/>
                            </a:rPr>
                            <m:t>−−</m:t>
                          </m:r>
                        </m:sup>
                      </m:sSup>
                    </m:oMath>
                  </m:oMathPara>
                </a14:m>
                <a:endParaRPr lang="fr-FR" dirty="0"/>
              </a:p>
            </p:txBody>
          </p:sp>
        </mc:Choice>
        <mc:Fallback xmlns="">
          <p:sp>
            <p:nvSpPr>
              <p:cNvPr id="12" name="ZoneTexte 11">
                <a:extLst>
                  <a:ext uri="{FF2B5EF4-FFF2-40B4-BE49-F238E27FC236}">
                    <a16:creationId xmlns:a16="http://schemas.microsoft.com/office/drawing/2014/main" id="{B8CF989D-B18D-2041-2DF2-22990C76A0D1}"/>
                  </a:ext>
                </a:extLst>
              </p:cNvPr>
              <p:cNvSpPr txBox="1">
                <a:spLocks noRot="1" noChangeAspect="1" noMove="1" noResize="1" noEditPoints="1" noAdjustHandles="1" noChangeArrowheads="1" noChangeShapeType="1" noTextEdit="1"/>
              </p:cNvSpPr>
              <p:nvPr/>
            </p:nvSpPr>
            <p:spPr>
              <a:xfrm>
                <a:off x="3926657" y="2871105"/>
                <a:ext cx="1370056" cy="369332"/>
              </a:xfrm>
              <a:prstGeom prst="rect">
                <a:avLst/>
              </a:prstGeom>
              <a:blipFill>
                <a:blip r:embed="rId5"/>
                <a:stretch>
                  <a:fillRect/>
                </a:stretch>
              </a:blipFill>
              <a:ln>
                <a:solidFill>
                  <a:srgbClr val="C00000"/>
                </a:solidFill>
              </a:ln>
            </p:spPr>
            <p:txBody>
              <a:bodyPr/>
              <a:lstStyle/>
              <a:p>
                <a:r>
                  <a:rPr lang="fr-FR">
                    <a:noFill/>
                  </a:rPr>
                  <a:t> </a:t>
                </a:r>
              </a:p>
            </p:txBody>
          </p:sp>
        </mc:Fallback>
      </mc:AlternateContent>
      <p:sp>
        <p:nvSpPr>
          <p:cNvPr id="13" name="Flèche : bas 12">
            <a:extLst>
              <a:ext uri="{FF2B5EF4-FFF2-40B4-BE49-F238E27FC236}">
                <a16:creationId xmlns:a16="http://schemas.microsoft.com/office/drawing/2014/main" id="{4F465C3E-9E97-4459-3C2B-8CADF15B03BB}"/>
              </a:ext>
            </a:extLst>
          </p:cNvPr>
          <p:cNvSpPr/>
          <p:nvPr/>
        </p:nvSpPr>
        <p:spPr>
          <a:xfrm rot="5400000">
            <a:off x="5173545" y="2152727"/>
            <a:ext cx="89450" cy="100961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E17A27BD-3DC4-B663-7CF6-6AC5C9BA562E}"/>
              </a:ext>
            </a:extLst>
          </p:cNvPr>
          <p:cNvCxnSpPr>
            <a:cxnSpLocks/>
          </p:cNvCxnSpPr>
          <p:nvPr/>
        </p:nvCxnSpPr>
        <p:spPr>
          <a:xfrm>
            <a:off x="4575313" y="2493417"/>
            <a:ext cx="0" cy="3693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B800D6C5-BB1A-1665-C6C5-32CE2276771D}"/>
              </a:ext>
            </a:extLst>
          </p:cNvPr>
          <p:cNvSpPr txBox="1"/>
          <p:nvPr/>
        </p:nvSpPr>
        <p:spPr>
          <a:xfrm>
            <a:off x="5787182" y="2350644"/>
            <a:ext cx="1649895" cy="646331"/>
          </a:xfrm>
          <a:prstGeom prst="rect">
            <a:avLst/>
          </a:prstGeom>
          <a:noFill/>
        </p:spPr>
        <p:txBody>
          <a:bodyPr wrap="square" rtlCol="0">
            <a:spAutoFit/>
          </a:bodyPr>
          <a:lstStyle/>
          <a:p>
            <a:r>
              <a:rPr lang="fr-FR" dirty="0">
                <a:solidFill>
                  <a:srgbClr val="FF0000"/>
                </a:solidFill>
              </a:rPr>
              <a:t>Énergie électrique</a:t>
            </a:r>
          </a:p>
        </p:txBody>
      </p:sp>
      <p:sp>
        <p:nvSpPr>
          <p:cNvPr id="18" name="ZoneTexte 17">
            <a:extLst>
              <a:ext uri="{FF2B5EF4-FFF2-40B4-BE49-F238E27FC236}">
                <a16:creationId xmlns:a16="http://schemas.microsoft.com/office/drawing/2014/main" id="{3C3C1CB2-EBB4-4576-E364-E620499FADAD}"/>
              </a:ext>
            </a:extLst>
          </p:cNvPr>
          <p:cNvSpPr txBox="1"/>
          <p:nvPr/>
        </p:nvSpPr>
        <p:spPr>
          <a:xfrm>
            <a:off x="3874988" y="4367976"/>
            <a:ext cx="2451358" cy="307777"/>
          </a:xfrm>
          <a:prstGeom prst="rect">
            <a:avLst/>
          </a:prstGeom>
          <a:noFill/>
        </p:spPr>
        <p:txBody>
          <a:bodyPr wrap="square" rtlCol="0">
            <a:spAutoFit/>
          </a:bodyPr>
          <a:lstStyle/>
          <a:p>
            <a:r>
              <a:rPr lang="fr-FR" sz="1400" dirty="0">
                <a:solidFill>
                  <a:srgbClr val="0070C0"/>
                </a:solidFill>
              </a:rPr>
              <a:t>transport des électrons</a:t>
            </a:r>
          </a:p>
        </p:txBody>
      </p:sp>
      <p:sp>
        <p:nvSpPr>
          <p:cNvPr id="19" name="Flèche : courbe vers la gauche 18">
            <a:extLst>
              <a:ext uri="{FF2B5EF4-FFF2-40B4-BE49-F238E27FC236}">
                <a16:creationId xmlns:a16="http://schemas.microsoft.com/office/drawing/2014/main" id="{86DCDC26-B2E9-E230-22F2-9AA282BA64D4}"/>
              </a:ext>
            </a:extLst>
          </p:cNvPr>
          <p:cNvSpPr/>
          <p:nvPr/>
        </p:nvSpPr>
        <p:spPr>
          <a:xfrm rot="18235024" flipH="1">
            <a:off x="3578930" y="4150842"/>
            <a:ext cx="265578" cy="1290245"/>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Flèche : courbe vers la gauche 19">
            <a:extLst>
              <a:ext uri="{FF2B5EF4-FFF2-40B4-BE49-F238E27FC236}">
                <a16:creationId xmlns:a16="http://schemas.microsoft.com/office/drawing/2014/main" id="{EEE78692-1DA0-331F-8C0E-98B6F7543793}"/>
              </a:ext>
            </a:extLst>
          </p:cNvPr>
          <p:cNvSpPr/>
          <p:nvPr/>
        </p:nvSpPr>
        <p:spPr>
          <a:xfrm rot="14479792" flipH="1">
            <a:off x="5947549" y="4048855"/>
            <a:ext cx="279889" cy="1324095"/>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40" name="Groupe 39">
            <a:extLst>
              <a:ext uri="{FF2B5EF4-FFF2-40B4-BE49-F238E27FC236}">
                <a16:creationId xmlns:a16="http://schemas.microsoft.com/office/drawing/2014/main" id="{548949C8-1D2F-E94F-0913-90082896CB9A}"/>
              </a:ext>
            </a:extLst>
          </p:cNvPr>
          <p:cNvGrpSpPr/>
          <p:nvPr/>
        </p:nvGrpSpPr>
        <p:grpSpPr>
          <a:xfrm>
            <a:off x="8368537" y="1637574"/>
            <a:ext cx="3098839" cy="3311723"/>
            <a:chOff x="7954710" y="1492135"/>
            <a:chExt cx="3438525" cy="3619500"/>
          </a:xfrm>
        </p:grpSpPr>
        <p:pic>
          <p:nvPicPr>
            <p:cNvPr id="38" name="Image 37">
              <a:extLst>
                <a:ext uri="{FF2B5EF4-FFF2-40B4-BE49-F238E27FC236}">
                  <a16:creationId xmlns:a16="http://schemas.microsoft.com/office/drawing/2014/main" id="{F3110A9D-2AEB-9503-F418-28CB46316862}"/>
                </a:ext>
              </a:extLst>
            </p:cNvPr>
            <p:cNvPicPr>
              <a:picLocks noChangeAspect="1"/>
            </p:cNvPicPr>
            <p:nvPr/>
          </p:nvPicPr>
          <p:blipFill>
            <a:blip r:embed="rId6"/>
            <a:stretch>
              <a:fillRect/>
            </a:stretch>
          </p:blipFill>
          <p:spPr>
            <a:xfrm>
              <a:off x="7954710" y="1492135"/>
              <a:ext cx="3438525" cy="3619500"/>
            </a:xfrm>
            <a:prstGeom prst="rect">
              <a:avLst/>
            </a:prstGeom>
          </p:spPr>
        </p:pic>
        <p:sp>
          <p:nvSpPr>
            <p:cNvPr id="39" name="ZoneTexte 38">
              <a:extLst>
                <a:ext uri="{FF2B5EF4-FFF2-40B4-BE49-F238E27FC236}">
                  <a16:creationId xmlns:a16="http://schemas.microsoft.com/office/drawing/2014/main" id="{B603C431-2BCD-5015-B5B5-91CACA3C010A}"/>
                </a:ext>
              </a:extLst>
            </p:cNvPr>
            <p:cNvSpPr txBox="1"/>
            <p:nvPr/>
          </p:nvSpPr>
          <p:spPr>
            <a:xfrm rot="5400000">
              <a:off x="10051584" y="2786215"/>
              <a:ext cx="1063487" cy="276999"/>
            </a:xfrm>
            <a:prstGeom prst="rect">
              <a:avLst/>
            </a:prstGeom>
            <a:noFill/>
          </p:spPr>
          <p:txBody>
            <a:bodyPr wrap="square" rtlCol="0">
              <a:spAutoFit/>
            </a:bodyPr>
            <a:lstStyle/>
            <a:p>
              <a:r>
                <a:rPr lang="fr-FR" sz="1200" dirty="0">
                  <a:hlinkClick r:id="rId7"/>
                </a:rPr>
                <a:t>Larousse.fr</a:t>
              </a:r>
              <a:endParaRPr lang="fr-FR" sz="1200" dirty="0"/>
            </a:p>
          </p:txBody>
        </p:sp>
      </p:grpSp>
      <p:sp>
        <p:nvSpPr>
          <p:cNvPr id="41" name="ZoneTexte 40">
            <a:extLst>
              <a:ext uri="{FF2B5EF4-FFF2-40B4-BE49-F238E27FC236}">
                <a16:creationId xmlns:a16="http://schemas.microsoft.com/office/drawing/2014/main" id="{FE45051F-2A29-5F69-C2D9-BFEB2EB04154}"/>
              </a:ext>
            </a:extLst>
          </p:cNvPr>
          <p:cNvSpPr txBox="1"/>
          <p:nvPr/>
        </p:nvSpPr>
        <p:spPr>
          <a:xfrm>
            <a:off x="8476739" y="5088302"/>
            <a:ext cx="3470263" cy="707886"/>
          </a:xfrm>
          <a:prstGeom prst="rect">
            <a:avLst/>
          </a:prstGeom>
          <a:noFill/>
        </p:spPr>
        <p:txBody>
          <a:bodyPr wrap="square" rtlCol="0">
            <a:spAutoFit/>
          </a:bodyPr>
          <a:lstStyle/>
          <a:p>
            <a:r>
              <a:rPr lang="fr-FR" sz="1400" dirty="0">
                <a:solidFill>
                  <a:srgbClr val="0070C0"/>
                </a:solidFill>
              </a:rPr>
              <a:t>Électrolyte </a:t>
            </a:r>
            <a:r>
              <a:rPr lang="fr-FR" sz="1400" dirty="0"/>
              <a:t>: liquide conducteur pour le transport des ions </a:t>
            </a:r>
            <a:r>
              <a:rPr lang="fr-FR" sz="1200" dirty="0"/>
              <a:t>(atomes chargés électriquement)</a:t>
            </a:r>
            <a:endParaRPr lang="fr-FR" sz="1400" dirty="0"/>
          </a:p>
        </p:txBody>
      </p:sp>
      <p:sp>
        <p:nvSpPr>
          <p:cNvPr id="42" name="ZoneTexte 41">
            <a:extLst>
              <a:ext uri="{FF2B5EF4-FFF2-40B4-BE49-F238E27FC236}">
                <a16:creationId xmlns:a16="http://schemas.microsoft.com/office/drawing/2014/main" id="{86EC13DF-B3F1-A6C7-321F-286FCFB6137E}"/>
              </a:ext>
            </a:extLst>
          </p:cNvPr>
          <p:cNvSpPr txBox="1"/>
          <p:nvPr/>
        </p:nvSpPr>
        <p:spPr>
          <a:xfrm>
            <a:off x="5286979" y="1532402"/>
            <a:ext cx="3209371" cy="307777"/>
          </a:xfrm>
          <a:prstGeom prst="rect">
            <a:avLst/>
          </a:prstGeom>
          <a:noFill/>
        </p:spPr>
        <p:txBody>
          <a:bodyPr wrap="square" rtlCol="0">
            <a:spAutoFit/>
          </a:bodyPr>
          <a:lstStyle/>
          <a:p>
            <a:r>
              <a:rPr lang="fr-FR" sz="1400" dirty="0">
                <a:solidFill>
                  <a:srgbClr val="0070C0"/>
                </a:solidFill>
              </a:rPr>
              <a:t>Schéma de principe : hydrolyse</a:t>
            </a:r>
            <a:endParaRPr lang="fr-FR" sz="1400" dirty="0"/>
          </a:p>
        </p:txBody>
      </p:sp>
      <p:pic>
        <p:nvPicPr>
          <p:cNvPr id="8" name="Image 7">
            <a:extLst>
              <a:ext uri="{FF2B5EF4-FFF2-40B4-BE49-F238E27FC236}">
                <a16:creationId xmlns:a16="http://schemas.microsoft.com/office/drawing/2014/main" id="{080058B9-6137-CA37-EAEF-B2649E316676}"/>
              </a:ext>
            </a:extLst>
          </p:cNvPr>
          <p:cNvPicPr>
            <a:picLocks noChangeAspect="1"/>
          </p:cNvPicPr>
          <p:nvPr/>
        </p:nvPicPr>
        <p:blipFill>
          <a:blip r:embed="rId8"/>
          <a:stretch>
            <a:fillRect/>
          </a:stretch>
        </p:blipFill>
        <p:spPr>
          <a:xfrm flipH="1">
            <a:off x="4450524" y="4561524"/>
            <a:ext cx="907189" cy="658425"/>
          </a:xfrm>
          <a:prstGeom prst="rect">
            <a:avLst/>
          </a:prstGeom>
        </p:spPr>
      </p:pic>
      <p:grpSp>
        <p:nvGrpSpPr>
          <p:cNvPr id="53" name="Groupe 52">
            <a:extLst>
              <a:ext uri="{FF2B5EF4-FFF2-40B4-BE49-F238E27FC236}">
                <a16:creationId xmlns:a16="http://schemas.microsoft.com/office/drawing/2014/main" id="{7E0E9BC4-F654-286E-AB07-7A878B3A18A6}"/>
              </a:ext>
            </a:extLst>
          </p:cNvPr>
          <p:cNvGrpSpPr/>
          <p:nvPr/>
        </p:nvGrpSpPr>
        <p:grpSpPr>
          <a:xfrm>
            <a:off x="1954155" y="1668401"/>
            <a:ext cx="1182853" cy="1455914"/>
            <a:chOff x="1533864" y="4030297"/>
            <a:chExt cx="1182853" cy="1455914"/>
          </a:xfrm>
        </p:grpSpPr>
        <p:sp>
          <p:nvSpPr>
            <p:cNvPr id="14" name="Ellipse 13">
              <a:extLst>
                <a:ext uri="{FF2B5EF4-FFF2-40B4-BE49-F238E27FC236}">
                  <a16:creationId xmlns:a16="http://schemas.microsoft.com/office/drawing/2014/main" id="{7D9895E5-82ED-CD0E-C8C2-1CE5AD3D786D}"/>
                </a:ext>
              </a:extLst>
            </p:cNvPr>
            <p:cNvSpPr/>
            <p:nvPr/>
          </p:nvSpPr>
          <p:spPr>
            <a:xfrm>
              <a:off x="1684944" y="4686969"/>
              <a:ext cx="100313" cy="59973"/>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D2877FDE-39E9-26C2-B3B4-6CAC9C93DBA3}"/>
                </a:ext>
              </a:extLst>
            </p:cNvPr>
            <p:cNvSpPr/>
            <p:nvPr/>
          </p:nvSpPr>
          <p:spPr>
            <a:xfrm>
              <a:off x="2489574" y="4703462"/>
              <a:ext cx="100313" cy="59973"/>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2845EAF-6948-1955-BEA1-57A62344C82A}"/>
                </a:ext>
              </a:extLst>
            </p:cNvPr>
            <p:cNvSpPr/>
            <p:nvPr/>
          </p:nvSpPr>
          <p:spPr>
            <a:xfrm>
              <a:off x="2083111" y="5065526"/>
              <a:ext cx="114781" cy="80946"/>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8E943F76-2FE4-03B6-F43B-EFDA69098EFD}"/>
                </a:ext>
              </a:extLst>
            </p:cNvPr>
            <p:cNvSpPr/>
            <p:nvPr/>
          </p:nvSpPr>
          <p:spPr>
            <a:xfrm>
              <a:off x="1533864" y="4541417"/>
              <a:ext cx="371934" cy="365125"/>
            </a:xfrm>
            <a:prstGeom prst="ellipse">
              <a:avLst/>
            </a:prstGeom>
            <a:noFill/>
            <a:ln w="317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10BA73E8-69FA-F0C0-2E1B-4AB85651317C}"/>
                </a:ext>
              </a:extLst>
            </p:cNvPr>
            <p:cNvSpPr/>
            <p:nvPr/>
          </p:nvSpPr>
          <p:spPr>
            <a:xfrm>
              <a:off x="2344783" y="4533831"/>
              <a:ext cx="371934" cy="365125"/>
            </a:xfrm>
            <a:prstGeom prst="ellipse">
              <a:avLst/>
            </a:prstGeom>
            <a:noFill/>
            <a:ln w="317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FF44A74F-E546-3056-EFBC-5DD5E681B995}"/>
                </a:ext>
              </a:extLst>
            </p:cNvPr>
            <p:cNvSpPr/>
            <p:nvPr/>
          </p:nvSpPr>
          <p:spPr>
            <a:xfrm>
              <a:off x="1942205" y="4929071"/>
              <a:ext cx="371934" cy="365125"/>
            </a:xfrm>
            <a:prstGeom prst="ellipse">
              <a:avLst/>
            </a:prstGeom>
            <a:noFill/>
            <a:ln w="317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5FED7202-E834-6FB6-C2B6-0081BF42144B}"/>
                </a:ext>
              </a:extLst>
            </p:cNvPr>
            <p:cNvSpPr/>
            <p:nvPr/>
          </p:nvSpPr>
          <p:spPr>
            <a:xfrm>
              <a:off x="1718027" y="4769138"/>
              <a:ext cx="811147" cy="694877"/>
            </a:xfrm>
            <a:prstGeom prst="ellipse">
              <a:avLst/>
            </a:prstGeom>
            <a:noFill/>
            <a:ln w="317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12C6A951-6D2A-B29D-07BB-8986AA670BA3}"/>
                </a:ext>
              </a:extLst>
            </p:cNvPr>
            <p:cNvSpPr/>
            <p:nvPr/>
          </p:nvSpPr>
          <p:spPr>
            <a:xfrm>
              <a:off x="2078015" y="4903054"/>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9B6C8912-A516-90A9-3E7A-DC7A253D4E73}"/>
                </a:ext>
              </a:extLst>
            </p:cNvPr>
            <p:cNvSpPr/>
            <p:nvPr/>
          </p:nvSpPr>
          <p:spPr>
            <a:xfrm>
              <a:off x="2439417" y="5334420"/>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694D79B1-8FFD-B9B2-A0AC-481A43F17C62}"/>
                </a:ext>
              </a:extLst>
            </p:cNvPr>
            <p:cNvSpPr/>
            <p:nvPr/>
          </p:nvSpPr>
          <p:spPr>
            <a:xfrm>
              <a:off x="1778740" y="4838983"/>
              <a:ext cx="100313" cy="599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CAF2A7A6-C2A6-24B0-ADA2-515011637DB5}"/>
                </a:ext>
              </a:extLst>
            </p:cNvPr>
            <p:cNvSpPr/>
            <p:nvPr/>
          </p:nvSpPr>
          <p:spPr>
            <a:xfrm>
              <a:off x="2385410" y="4846569"/>
              <a:ext cx="100313" cy="599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9A8181CC-C80B-E7A9-31F5-3F6AB69DA92D}"/>
                </a:ext>
              </a:extLst>
            </p:cNvPr>
            <p:cNvSpPr/>
            <p:nvPr/>
          </p:nvSpPr>
          <p:spPr>
            <a:xfrm>
              <a:off x="2097579" y="5264209"/>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F24B1178-2875-D98B-C687-F29972BE74C6}"/>
                </a:ext>
              </a:extLst>
            </p:cNvPr>
            <p:cNvSpPr/>
            <p:nvPr/>
          </p:nvSpPr>
          <p:spPr>
            <a:xfrm>
              <a:off x="2115122" y="4744867"/>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13BA3E04-6895-3A2B-08F9-D25D1AB70550}"/>
                </a:ext>
              </a:extLst>
            </p:cNvPr>
            <p:cNvSpPr/>
            <p:nvPr/>
          </p:nvSpPr>
          <p:spPr>
            <a:xfrm>
              <a:off x="2243560" y="5426238"/>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018877C9-76D9-C0E5-FA78-CDEE38CA0901}"/>
                </a:ext>
              </a:extLst>
            </p:cNvPr>
            <p:cNvSpPr/>
            <p:nvPr/>
          </p:nvSpPr>
          <p:spPr>
            <a:xfrm>
              <a:off x="2530750" y="5084961"/>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722DD9AC-1F24-CDF2-010D-3848F53D6E9A}"/>
                </a:ext>
              </a:extLst>
            </p:cNvPr>
            <p:cNvSpPr/>
            <p:nvPr/>
          </p:nvSpPr>
          <p:spPr>
            <a:xfrm>
              <a:off x="1879053" y="5414713"/>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5375490D-EF79-07E7-61A7-79A6CA2AC80E}"/>
                </a:ext>
              </a:extLst>
            </p:cNvPr>
            <p:cNvSpPr/>
            <p:nvPr/>
          </p:nvSpPr>
          <p:spPr>
            <a:xfrm>
              <a:off x="1728581" y="5077375"/>
              <a:ext cx="100313" cy="5997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avec flèche 47">
              <a:extLst>
                <a:ext uri="{FF2B5EF4-FFF2-40B4-BE49-F238E27FC236}">
                  <a16:creationId xmlns:a16="http://schemas.microsoft.com/office/drawing/2014/main" id="{A464F432-8684-9CCB-996D-540495049CEC}"/>
                </a:ext>
              </a:extLst>
            </p:cNvPr>
            <p:cNvCxnSpPr>
              <a:endCxn id="28" idx="1"/>
            </p:cNvCxnSpPr>
            <p:nvPr/>
          </p:nvCxnSpPr>
          <p:spPr>
            <a:xfrm flipH="1">
              <a:off x="1836817" y="4359509"/>
              <a:ext cx="310918" cy="511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CC1690B3-8FAE-48EA-277A-650A8FAE6351}"/>
                </a:ext>
              </a:extLst>
            </p:cNvPr>
            <p:cNvCxnSpPr>
              <a:cxnSpLocks/>
            </p:cNvCxnSpPr>
            <p:nvPr/>
          </p:nvCxnSpPr>
          <p:spPr>
            <a:xfrm>
              <a:off x="2162356" y="4346778"/>
              <a:ext cx="262649" cy="503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90E0A02A-FB21-8598-E872-47F0C635851C}"/>
                </a:ext>
              </a:extLst>
            </p:cNvPr>
            <p:cNvSpPr txBox="1"/>
            <p:nvPr/>
          </p:nvSpPr>
          <p:spPr>
            <a:xfrm>
              <a:off x="1709884" y="4030297"/>
              <a:ext cx="904943" cy="400110"/>
            </a:xfrm>
            <a:prstGeom prst="rect">
              <a:avLst/>
            </a:prstGeom>
            <a:noFill/>
          </p:spPr>
          <p:txBody>
            <a:bodyPr wrap="square" rtlCol="0">
              <a:spAutoFit/>
            </a:bodyPr>
            <a:lstStyle/>
            <a:p>
              <a:r>
                <a:rPr lang="fr-FR" sz="1000" dirty="0">
                  <a:solidFill>
                    <a:srgbClr val="FF0000"/>
                  </a:solidFill>
                </a:rPr>
                <a:t>Électrons de valence</a:t>
              </a:r>
            </a:p>
          </p:txBody>
        </p:sp>
      </p:grpSp>
      <p:sp>
        <p:nvSpPr>
          <p:cNvPr id="54" name="ZoneTexte 53">
            <a:extLst>
              <a:ext uri="{FF2B5EF4-FFF2-40B4-BE49-F238E27FC236}">
                <a16:creationId xmlns:a16="http://schemas.microsoft.com/office/drawing/2014/main" id="{216D9C78-B59D-1026-E058-1C72FC16762C}"/>
              </a:ext>
            </a:extLst>
          </p:cNvPr>
          <p:cNvSpPr txBox="1"/>
          <p:nvPr/>
        </p:nvSpPr>
        <p:spPr>
          <a:xfrm>
            <a:off x="6172010" y="4842568"/>
            <a:ext cx="1884221" cy="276999"/>
          </a:xfrm>
          <a:prstGeom prst="rect">
            <a:avLst/>
          </a:prstGeom>
          <a:noFill/>
        </p:spPr>
        <p:txBody>
          <a:bodyPr wrap="square" rtlCol="0">
            <a:spAutoFit/>
          </a:bodyPr>
          <a:lstStyle/>
          <a:p>
            <a:r>
              <a:rPr lang="fr-FR" sz="1200" dirty="0"/>
              <a:t>Réduction (cathode)</a:t>
            </a:r>
          </a:p>
        </p:txBody>
      </p:sp>
      <p:sp>
        <p:nvSpPr>
          <p:cNvPr id="55" name="ZoneTexte 54">
            <a:extLst>
              <a:ext uri="{FF2B5EF4-FFF2-40B4-BE49-F238E27FC236}">
                <a16:creationId xmlns:a16="http://schemas.microsoft.com/office/drawing/2014/main" id="{615A6EA7-DBA9-3332-2164-F674F8CDD131}"/>
              </a:ext>
            </a:extLst>
          </p:cNvPr>
          <p:cNvSpPr txBox="1"/>
          <p:nvPr/>
        </p:nvSpPr>
        <p:spPr>
          <a:xfrm>
            <a:off x="1706186" y="4681781"/>
            <a:ext cx="1884221" cy="276999"/>
          </a:xfrm>
          <a:prstGeom prst="rect">
            <a:avLst/>
          </a:prstGeom>
          <a:noFill/>
        </p:spPr>
        <p:txBody>
          <a:bodyPr wrap="square" rtlCol="0">
            <a:spAutoFit/>
          </a:bodyPr>
          <a:lstStyle/>
          <a:p>
            <a:r>
              <a:rPr lang="fr-FR" sz="1200" dirty="0"/>
              <a:t>Oxydation (anode)</a:t>
            </a:r>
          </a:p>
        </p:txBody>
      </p:sp>
      <p:sp>
        <p:nvSpPr>
          <p:cNvPr id="56" name="ZoneTexte 55">
            <a:extLst>
              <a:ext uri="{FF2B5EF4-FFF2-40B4-BE49-F238E27FC236}">
                <a16:creationId xmlns:a16="http://schemas.microsoft.com/office/drawing/2014/main" id="{057792C0-D9C2-F57A-6850-26C1FCC6CC07}"/>
              </a:ext>
            </a:extLst>
          </p:cNvPr>
          <p:cNvSpPr txBox="1"/>
          <p:nvPr/>
        </p:nvSpPr>
        <p:spPr>
          <a:xfrm>
            <a:off x="1775454" y="5318185"/>
            <a:ext cx="6593083" cy="738664"/>
          </a:xfrm>
          <a:prstGeom prst="rect">
            <a:avLst/>
          </a:prstGeom>
          <a:noFill/>
        </p:spPr>
        <p:txBody>
          <a:bodyPr wrap="square" rtlCol="0">
            <a:spAutoFit/>
          </a:bodyPr>
          <a:lstStyle/>
          <a:p>
            <a:r>
              <a:rPr lang="fr-FR" sz="1400" dirty="0">
                <a:solidFill>
                  <a:srgbClr val="FF0000"/>
                </a:solidFill>
              </a:rPr>
              <a:t>Le rendement </a:t>
            </a:r>
            <a:r>
              <a:rPr lang="fr-FR" sz="1400" dirty="0"/>
              <a:t>: </a:t>
            </a:r>
          </a:p>
          <a:p>
            <a:r>
              <a:rPr lang="fr-FR" sz="1400" dirty="0"/>
              <a:t>ratio (énergie chimique de l’hydrogène)/(énergie électrique)</a:t>
            </a:r>
          </a:p>
          <a:p>
            <a:r>
              <a:rPr lang="fr-FR" sz="1400" dirty="0">
                <a:sym typeface="Wingdings" panose="05000000000000000000" pitchFamily="2" charset="2"/>
              </a:rPr>
              <a:t> </a:t>
            </a:r>
            <a:r>
              <a:rPr lang="fr-FR" sz="1400" dirty="0"/>
              <a:t> </a:t>
            </a:r>
            <a:r>
              <a:rPr lang="fr-FR" sz="1400" dirty="0">
                <a:solidFill>
                  <a:srgbClr val="FF0000"/>
                </a:solidFill>
              </a:rPr>
              <a:t>60 à 75 %</a:t>
            </a:r>
          </a:p>
        </p:txBody>
      </p:sp>
    </p:spTree>
    <p:extLst>
      <p:ext uri="{BB962C8B-B14F-4D97-AF65-F5344CB8AC3E}">
        <p14:creationId xmlns:p14="http://schemas.microsoft.com/office/powerpoint/2010/main" val="59978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7" grpId="0"/>
      <p:bldP spid="18" grpId="0"/>
      <p:bldP spid="19" grpId="0" animBg="1"/>
      <p:bldP spid="20" grpId="0" animBg="1"/>
      <p:bldP spid="41" grpId="0"/>
      <p:bldP spid="42" grpId="0"/>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5</a:t>
            </a:fld>
            <a:endParaRPr lang="en-GB" dirty="0"/>
          </a:p>
        </p:txBody>
      </p:sp>
      <p:sp>
        <p:nvSpPr>
          <p:cNvPr id="7" name="ZoneTexte 6"/>
          <p:cNvSpPr txBox="1"/>
          <p:nvPr/>
        </p:nvSpPr>
        <p:spPr>
          <a:xfrm>
            <a:off x="6186535" y="467905"/>
            <a:ext cx="4005215" cy="369332"/>
          </a:xfrm>
          <a:prstGeom prst="rect">
            <a:avLst/>
          </a:prstGeom>
          <a:noFill/>
        </p:spPr>
        <p:txBody>
          <a:bodyPr wrap="square" rtlCol="0">
            <a:spAutoFit/>
          </a:bodyPr>
          <a:lstStyle/>
          <a:p>
            <a:r>
              <a:rPr lang="fr-FR" dirty="0">
                <a:solidFill>
                  <a:srgbClr val="FF0000"/>
                </a:solidFill>
              </a:rPr>
              <a:t>Les différentes formes d’énergie</a:t>
            </a:r>
            <a:endParaRPr lang="en-GB" dirty="0">
              <a:solidFill>
                <a:srgbClr val="FF0000"/>
              </a:solidFill>
            </a:endParaRPr>
          </a:p>
        </p:txBody>
      </p:sp>
      <p:pic>
        <p:nvPicPr>
          <p:cNvPr id="10" name="Image 9">
            <a:extLst>
              <a:ext uri="{FF2B5EF4-FFF2-40B4-BE49-F238E27FC236}">
                <a16:creationId xmlns:a16="http://schemas.microsoft.com/office/drawing/2014/main" id="{6358D50A-32C7-4DAF-A516-526787CB8526}"/>
              </a:ext>
            </a:extLst>
          </p:cNvPr>
          <p:cNvPicPr>
            <a:picLocks noChangeAspect="1"/>
          </p:cNvPicPr>
          <p:nvPr/>
        </p:nvPicPr>
        <p:blipFill>
          <a:blip r:embed="rId2"/>
          <a:stretch>
            <a:fillRect/>
          </a:stretch>
        </p:blipFill>
        <p:spPr>
          <a:xfrm>
            <a:off x="7837899" y="4330989"/>
            <a:ext cx="1562288" cy="639118"/>
          </a:xfrm>
          <a:prstGeom prst="rect">
            <a:avLst/>
          </a:prstGeom>
        </p:spPr>
      </p:pic>
      <p:pic>
        <p:nvPicPr>
          <p:cNvPr id="16" name="Image 15" descr="Une image contenant extérieur, pylône, eau, pont&#10;&#10;Description générée automatiquement">
            <a:extLst>
              <a:ext uri="{FF2B5EF4-FFF2-40B4-BE49-F238E27FC236}">
                <a16:creationId xmlns:a16="http://schemas.microsoft.com/office/drawing/2014/main" id="{EB12785B-3DE4-4A8F-99B7-7F02161317F8}"/>
              </a:ext>
            </a:extLst>
          </p:cNvPr>
          <p:cNvPicPr>
            <a:picLocks noChangeAspect="1"/>
          </p:cNvPicPr>
          <p:nvPr/>
        </p:nvPicPr>
        <p:blipFill rotWithShape="1">
          <a:blip r:embed="rId3">
            <a:extLst>
              <a:ext uri="{28A0092B-C50C-407E-A947-70E740481C1C}">
                <a14:useLocalDpi xmlns:a14="http://schemas.microsoft.com/office/drawing/2010/main" val="0"/>
              </a:ext>
            </a:extLst>
          </a:blip>
          <a:srcRect r="24337"/>
          <a:stretch/>
        </p:blipFill>
        <p:spPr>
          <a:xfrm>
            <a:off x="3210828" y="3740324"/>
            <a:ext cx="1562289" cy="910224"/>
          </a:xfrm>
          <a:prstGeom prst="rect">
            <a:avLst/>
          </a:prstGeom>
        </p:spPr>
      </p:pic>
      <p:pic>
        <p:nvPicPr>
          <p:cNvPr id="18" name="Image 17" descr="Une image contenant nature, extérieur, soleil, homme&#10;&#10;Description générée automatiquement">
            <a:extLst>
              <a:ext uri="{FF2B5EF4-FFF2-40B4-BE49-F238E27FC236}">
                <a16:creationId xmlns:a16="http://schemas.microsoft.com/office/drawing/2014/main" id="{931B424E-5F03-492C-BCEA-719656BB8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397" y="1132909"/>
            <a:ext cx="1152525" cy="1066800"/>
          </a:xfrm>
          <a:prstGeom prst="rect">
            <a:avLst/>
          </a:prstGeom>
        </p:spPr>
      </p:pic>
      <p:pic>
        <p:nvPicPr>
          <p:cNvPr id="33" name="Image 32" descr="Une image contenant nature, eau, chute d’eau, extérieur&#10;&#10;Description générée automatiquement">
            <a:extLst>
              <a:ext uri="{FF2B5EF4-FFF2-40B4-BE49-F238E27FC236}">
                <a16:creationId xmlns:a16="http://schemas.microsoft.com/office/drawing/2014/main" id="{DAB495AF-8128-4ADC-ABC9-97441D43D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397" y="4854181"/>
            <a:ext cx="1066491" cy="1066491"/>
          </a:xfrm>
          <a:prstGeom prst="rect">
            <a:avLst/>
          </a:prstGeom>
        </p:spPr>
      </p:pic>
      <p:pic>
        <p:nvPicPr>
          <p:cNvPr id="35" name="Image 34">
            <a:extLst>
              <a:ext uri="{FF2B5EF4-FFF2-40B4-BE49-F238E27FC236}">
                <a16:creationId xmlns:a16="http://schemas.microsoft.com/office/drawing/2014/main" id="{D00A65EB-7410-4C0B-A5D9-B4E3200DFF20}"/>
              </a:ext>
            </a:extLst>
          </p:cNvPr>
          <p:cNvPicPr>
            <a:picLocks noChangeAspect="1"/>
          </p:cNvPicPr>
          <p:nvPr/>
        </p:nvPicPr>
        <p:blipFill>
          <a:blip r:embed="rId6"/>
          <a:stretch>
            <a:fillRect/>
          </a:stretch>
        </p:blipFill>
        <p:spPr>
          <a:xfrm>
            <a:off x="3383427" y="2583414"/>
            <a:ext cx="823031" cy="438950"/>
          </a:xfrm>
          <a:prstGeom prst="rect">
            <a:avLst/>
          </a:prstGeom>
        </p:spPr>
      </p:pic>
      <p:pic>
        <p:nvPicPr>
          <p:cNvPr id="36" name="Image 35">
            <a:extLst>
              <a:ext uri="{FF2B5EF4-FFF2-40B4-BE49-F238E27FC236}">
                <a16:creationId xmlns:a16="http://schemas.microsoft.com/office/drawing/2014/main" id="{79E3D163-0B1D-4362-A133-AD471B3CDA32}"/>
              </a:ext>
            </a:extLst>
          </p:cNvPr>
          <p:cNvPicPr>
            <a:picLocks noChangeAspect="1"/>
          </p:cNvPicPr>
          <p:nvPr/>
        </p:nvPicPr>
        <p:blipFill>
          <a:blip r:embed="rId7"/>
          <a:stretch>
            <a:fillRect/>
          </a:stretch>
        </p:blipFill>
        <p:spPr>
          <a:xfrm>
            <a:off x="3383427" y="1812366"/>
            <a:ext cx="1033595" cy="774686"/>
          </a:xfrm>
          <a:prstGeom prst="rect">
            <a:avLst/>
          </a:prstGeom>
        </p:spPr>
      </p:pic>
      <p:pic>
        <p:nvPicPr>
          <p:cNvPr id="38" name="Image 37" descr="Une image contenant assis, orange, étoile, sombre&#10;&#10;Description générée automatiquement">
            <a:extLst>
              <a:ext uri="{FF2B5EF4-FFF2-40B4-BE49-F238E27FC236}">
                <a16:creationId xmlns:a16="http://schemas.microsoft.com/office/drawing/2014/main" id="{A7C4ABA4-FC44-4C75-B053-33E28C4971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1417" y="2322499"/>
            <a:ext cx="971487" cy="971487"/>
          </a:xfrm>
          <a:prstGeom prst="rect">
            <a:avLst/>
          </a:prstGeom>
        </p:spPr>
      </p:pic>
      <p:sp>
        <p:nvSpPr>
          <p:cNvPr id="41" name="Nuage 40">
            <a:extLst>
              <a:ext uri="{FF2B5EF4-FFF2-40B4-BE49-F238E27FC236}">
                <a16:creationId xmlns:a16="http://schemas.microsoft.com/office/drawing/2014/main" id="{E3965636-5C5A-48FE-B138-25D100311C16}"/>
              </a:ext>
            </a:extLst>
          </p:cNvPr>
          <p:cNvSpPr/>
          <p:nvPr/>
        </p:nvSpPr>
        <p:spPr>
          <a:xfrm>
            <a:off x="5129213" y="2404610"/>
            <a:ext cx="2514749" cy="18257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Ces objets ont une propriété en commun</a:t>
            </a:r>
          </a:p>
        </p:txBody>
      </p:sp>
    </p:spTree>
    <p:extLst>
      <p:ext uri="{BB962C8B-B14F-4D97-AF65-F5344CB8AC3E}">
        <p14:creationId xmlns:p14="http://schemas.microsoft.com/office/powerpoint/2010/main" val="2825182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EC15619-3975-8C14-8E0C-5E5B58AA3AC8}"/>
              </a:ext>
            </a:extLst>
          </p:cNvPr>
          <p:cNvSpPr>
            <a:spLocks noGrp="1"/>
          </p:cNvSpPr>
          <p:nvPr>
            <p:ph type="ftr" sz="quarter" idx="11"/>
          </p:nvPr>
        </p:nvSpPr>
        <p:spPr>
          <a:xfrm>
            <a:off x="2621682" y="6042191"/>
            <a:ext cx="7621984" cy="365125"/>
          </a:xfrm>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985CDCD6-35D9-9A5E-2D15-B1AE2ACC32BD}"/>
              </a:ext>
            </a:extLst>
          </p:cNvPr>
          <p:cNvSpPr>
            <a:spLocks noGrp="1"/>
          </p:cNvSpPr>
          <p:nvPr>
            <p:ph type="sldNum" sz="quarter" idx="12"/>
          </p:nvPr>
        </p:nvSpPr>
        <p:spPr/>
        <p:txBody>
          <a:bodyPr/>
          <a:lstStyle/>
          <a:p>
            <a:fld id="{28CF56FF-A9C7-48CE-B5A8-E2EC5C60375F}" type="slidenum">
              <a:rPr lang="en-GB" smtClean="0"/>
              <a:t>50</a:t>
            </a:fld>
            <a:endParaRPr lang="en-GB"/>
          </a:p>
        </p:txBody>
      </p:sp>
      <p:sp>
        <p:nvSpPr>
          <p:cNvPr id="4" name="ZoneTexte 3">
            <a:extLst>
              <a:ext uri="{FF2B5EF4-FFF2-40B4-BE49-F238E27FC236}">
                <a16:creationId xmlns:a16="http://schemas.microsoft.com/office/drawing/2014/main" id="{E6374A4B-7DD6-CD02-E67D-085F85612186}"/>
              </a:ext>
            </a:extLst>
          </p:cNvPr>
          <p:cNvSpPr txBox="1"/>
          <p:nvPr/>
        </p:nvSpPr>
        <p:spPr>
          <a:xfrm>
            <a:off x="8900160" y="349624"/>
            <a:ext cx="2449157" cy="369332"/>
          </a:xfrm>
          <a:prstGeom prst="rect">
            <a:avLst/>
          </a:prstGeom>
          <a:noFill/>
        </p:spPr>
        <p:txBody>
          <a:bodyPr wrap="square" rtlCol="0">
            <a:spAutoFit/>
          </a:bodyPr>
          <a:lstStyle/>
          <a:p>
            <a:r>
              <a:rPr lang="fr-FR" dirty="0">
                <a:solidFill>
                  <a:srgbClr val="FF0000"/>
                </a:solidFill>
              </a:rPr>
              <a:t>Pile à combustible</a:t>
            </a:r>
            <a:r>
              <a:rPr lang="fr-FR" dirty="0"/>
              <a:t> </a:t>
            </a:r>
          </a:p>
        </p:txBody>
      </p:sp>
      <p:sp>
        <p:nvSpPr>
          <p:cNvPr id="5" name="ZoneTexte 4">
            <a:extLst>
              <a:ext uri="{FF2B5EF4-FFF2-40B4-BE49-F238E27FC236}">
                <a16:creationId xmlns:a16="http://schemas.microsoft.com/office/drawing/2014/main" id="{4CE98778-838C-B46F-D80C-576E4C689282}"/>
              </a:ext>
            </a:extLst>
          </p:cNvPr>
          <p:cNvSpPr txBox="1"/>
          <p:nvPr/>
        </p:nvSpPr>
        <p:spPr>
          <a:xfrm>
            <a:off x="2369632" y="965923"/>
            <a:ext cx="8179905" cy="338554"/>
          </a:xfrm>
          <a:prstGeom prst="rect">
            <a:avLst/>
          </a:prstGeom>
          <a:noFill/>
          <a:ln>
            <a:solidFill>
              <a:srgbClr val="C00000"/>
            </a:solidFill>
          </a:ln>
        </p:spPr>
        <p:txBody>
          <a:bodyPr wrap="square" rtlCol="0">
            <a:spAutoFit/>
          </a:bodyPr>
          <a:lstStyle/>
          <a:p>
            <a:r>
              <a:rPr lang="fr-FR" sz="1600" dirty="0"/>
              <a:t>Processus inverse de l’électrolyse</a:t>
            </a:r>
          </a:p>
        </p:txBody>
      </p:sp>
      <p:grpSp>
        <p:nvGrpSpPr>
          <p:cNvPr id="26" name="Groupe 25">
            <a:extLst>
              <a:ext uri="{FF2B5EF4-FFF2-40B4-BE49-F238E27FC236}">
                <a16:creationId xmlns:a16="http://schemas.microsoft.com/office/drawing/2014/main" id="{088AE214-63D7-C8DA-251A-D448BB02C9AD}"/>
              </a:ext>
            </a:extLst>
          </p:cNvPr>
          <p:cNvGrpSpPr/>
          <p:nvPr/>
        </p:nvGrpSpPr>
        <p:grpSpPr>
          <a:xfrm>
            <a:off x="7570979" y="1253136"/>
            <a:ext cx="2939372" cy="2321859"/>
            <a:chOff x="6989980" y="1512469"/>
            <a:chExt cx="2939372" cy="2321859"/>
          </a:xfrm>
        </p:grpSpPr>
        <p:pic>
          <p:nvPicPr>
            <p:cNvPr id="22" name="Image 21">
              <a:extLst>
                <a:ext uri="{FF2B5EF4-FFF2-40B4-BE49-F238E27FC236}">
                  <a16:creationId xmlns:a16="http://schemas.microsoft.com/office/drawing/2014/main" id="{3D463CA0-E6D1-DBDC-4170-A8C8336AEF44}"/>
                </a:ext>
              </a:extLst>
            </p:cNvPr>
            <p:cNvPicPr>
              <a:picLocks noChangeAspect="1"/>
            </p:cNvPicPr>
            <p:nvPr/>
          </p:nvPicPr>
          <p:blipFill>
            <a:blip r:embed="rId2"/>
            <a:stretch>
              <a:fillRect/>
            </a:stretch>
          </p:blipFill>
          <p:spPr>
            <a:xfrm>
              <a:off x="6989980" y="1560720"/>
              <a:ext cx="2666607" cy="2117600"/>
            </a:xfrm>
            <a:prstGeom prst="rect">
              <a:avLst/>
            </a:prstGeom>
            <a:ln>
              <a:solidFill>
                <a:srgbClr val="C00000"/>
              </a:solidFill>
            </a:ln>
          </p:spPr>
        </p:pic>
        <p:sp>
          <p:nvSpPr>
            <p:cNvPr id="24" name="ZoneTexte 23">
              <a:extLst>
                <a:ext uri="{FF2B5EF4-FFF2-40B4-BE49-F238E27FC236}">
                  <a16:creationId xmlns:a16="http://schemas.microsoft.com/office/drawing/2014/main" id="{03350878-96AD-7EE5-48A0-EBE685A52604}"/>
                </a:ext>
              </a:extLst>
            </p:cNvPr>
            <p:cNvSpPr txBox="1"/>
            <p:nvPr/>
          </p:nvSpPr>
          <p:spPr>
            <a:xfrm rot="5400000">
              <a:off x="8653006" y="2557983"/>
              <a:ext cx="2321859" cy="230832"/>
            </a:xfrm>
            <a:prstGeom prst="rect">
              <a:avLst/>
            </a:prstGeom>
            <a:noFill/>
          </p:spPr>
          <p:txBody>
            <a:bodyPr wrap="square" rtlCol="0">
              <a:spAutoFit/>
            </a:bodyPr>
            <a:lstStyle/>
            <a:p>
              <a:r>
                <a:rPr lang="fr-FR" sz="900" dirty="0"/>
                <a:t>Wikipédia – </a:t>
              </a:r>
              <a:r>
                <a:rPr lang="fr-FR" sz="900" dirty="0">
                  <a:hlinkClick r:id="rId3"/>
                </a:rPr>
                <a:t>Pile à combustible</a:t>
              </a:r>
              <a:endParaRPr lang="fr-FR" sz="900" dirty="0"/>
            </a:p>
          </p:txBody>
        </p:sp>
      </p:grpSp>
      <p:sp>
        <p:nvSpPr>
          <p:cNvPr id="29" name="ZoneTexte 28">
            <a:extLst>
              <a:ext uri="{FF2B5EF4-FFF2-40B4-BE49-F238E27FC236}">
                <a16:creationId xmlns:a16="http://schemas.microsoft.com/office/drawing/2014/main" id="{32518C5C-D0B7-AAB4-64DD-0D0FB9F17424}"/>
              </a:ext>
            </a:extLst>
          </p:cNvPr>
          <p:cNvSpPr txBox="1"/>
          <p:nvPr/>
        </p:nvSpPr>
        <p:spPr>
          <a:xfrm>
            <a:off x="3543011" y="2545845"/>
            <a:ext cx="3841011" cy="738664"/>
          </a:xfrm>
          <a:prstGeom prst="rect">
            <a:avLst/>
          </a:prstGeom>
          <a:noFill/>
          <a:ln>
            <a:solidFill>
              <a:srgbClr val="FF0000"/>
            </a:solidFill>
          </a:ln>
        </p:spPr>
        <p:txBody>
          <a:bodyPr wrap="square" rtlCol="0">
            <a:spAutoFit/>
          </a:bodyPr>
          <a:lstStyle/>
          <a:p>
            <a:r>
              <a:rPr lang="fr-FR" sz="1400" dirty="0"/>
              <a:t>Réaction exothermique (température 60 à 90° C)</a:t>
            </a:r>
          </a:p>
          <a:p>
            <a:r>
              <a:rPr lang="fr-FR" sz="1400" dirty="0"/>
              <a:t>Rendement ≈ </a:t>
            </a:r>
            <a:r>
              <a:rPr lang="fr-FR" sz="1400" dirty="0">
                <a:solidFill>
                  <a:srgbClr val="FF0000"/>
                </a:solidFill>
              </a:rPr>
              <a:t>80 %</a:t>
            </a:r>
          </a:p>
        </p:txBody>
      </p:sp>
      <p:sp>
        <p:nvSpPr>
          <p:cNvPr id="30" name="ZoneTexte 29">
            <a:extLst>
              <a:ext uri="{FF2B5EF4-FFF2-40B4-BE49-F238E27FC236}">
                <a16:creationId xmlns:a16="http://schemas.microsoft.com/office/drawing/2014/main" id="{4111DDD1-06CA-8285-5C76-4E170283C1A3}"/>
              </a:ext>
            </a:extLst>
          </p:cNvPr>
          <p:cNvSpPr txBox="1"/>
          <p:nvPr/>
        </p:nvSpPr>
        <p:spPr>
          <a:xfrm>
            <a:off x="3894220" y="1353483"/>
            <a:ext cx="2577705" cy="677108"/>
          </a:xfrm>
          <a:prstGeom prst="rect">
            <a:avLst/>
          </a:prstGeom>
          <a:noFill/>
          <a:ln>
            <a:noFill/>
          </a:ln>
        </p:spPr>
        <p:txBody>
          <a:bodyPr wrap="square" rtlCol="0">
            <a:spAutoFit/>
          </a:bodyPr>
          <a:lstStyle/>
          <a:p>
            <a:r>
              <a:rPr lang="fr-FR" sz="1400" dirty="0">
                <a:solidFill>
                  <a:srgbClr val="FF0000"/>
                </a:solidFill>
              </a:rPr>
              <a:t>Membrane</a:t>
            </a:r>
            <a:r>
              <a:rPr lang="fr-FR" sz="1400" dirty="0"/>
              <a:t> </a:t>
            </a:r>
          </a:p>
          <a:p>
            <a:r>
              <a:rPr lang="fr-FR" sz="1200" dirty="0"/>
              <a:t>échangeuse de protons (au lieu d’électrolyte liquide)</a:t>
            </a:r>
          </a:p>
        </p:txBody>
      </p:sp>
      <p:cxnSp>
        <p:nvCxnSpPr>
          <p:cNvPr id="50" name="Connecteur droit avec flèche 49">
            <a:extLst>
              <a:ext uri="{FF2B5EF4-FFF2-40B4-BE49-F238E27FC236}">
                <a16:creationId xmlns:a16="http://schemas.microsoft.com/office/drawing/2014/main" id="{8B0A0C8A-36D0-4BA6-4E17-E85917DF799C}"/>
              </a:ext>
            </a:extLst>
          </p:cNvPr>
          <p:cNvCxnSpPr>
            <a:cxnSpLocks/>
            <a:stCxn id="30" idx="3"/>
          </p:cNvCxnSpPr>
          <p:nvPr/>
        </p:nvCxnSpPr>
        <p:spPr>
          <a:xfrm>
            <a:off x="6471925" y="1692037"/>
            <a:ext cx="2322451" cy="6661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e 59">
            <a:extLst>
              <a:ext uri="{FF2B5EF4-FFF2-40B4-BE49-F238E27FC236}">
                <a16:creationId xmlns:a16="http://schemas.microsoft.com/office/drawing/2014/main" id="{30E9DA5B-2B65-A56C-0CA2-4CCBB11BA471}"/>
              </a:ext>
            </a:extLst>
          </p:cNvPr>
          <p:cNvGrpSpPr/>
          <p:nvPr/>
        </p:nvGrpSpPr>
        <p:grpSpPr>
          <a:xfrm>
            <a:off x="2083268" y="3105503"/>
            <a:ext cx="3841011" cy="2951910"/>
            <a:chOff x="2488072" y="3191217"/>
            <a:chExt cx="3841011" cy="2951910"/>
          </a:xfrm>
        </p:grpSpPr>
        <p:pic>
          <p:nvPicPr>
            <p:cNvPr id="56" name="Image 55">
              <a:extLst>
                <a:ext uri="{FF2B5EF4-FFF2-40B4-BE49-F238E27FC236}">
                  <a16:creationId xmlns:a16="http://schemas.microsoft.com/office/drawing/2014/main" id="{58FF051E-1B85-6ECF-D13E-2926B4B7159B}"/>
                </a:ext>
              </a:extLst>
            </p:cNvPr>
            <p:cNvPicPr>
              <a:picLocks noChangeAspect="1"/>
            </p:cNvPicPr>
            <p:nvPr/>
          </p:nvPicPr>
          <p:blipFill rotWithShape="1">
            <a:blip r:embed="rId4"/>
            <a:srcRect l="16391" t="18448" r="36617" b="28238"/>
            <a:stretch/>
          </p:blipFill>
          <p:spPr>
            <a:xfrm>
              <a:off x="2488072" y="3691811"/>
              <a:ext cx="3841011" cy="2451316"/>
            </a:xfrm>
            <a:prstGeom prst="rect">
              <a:avLst/>
            </a:prstGeom>
            <a:ln>
              <a:solidFill>
                <a:schemeClr val="tx1"/>
              </a:solidFill>
            </a:ln>
          </p:spPr>
        </p:pic>
        <p:pic>
          <p:nvPicPr>
            <p:cNvPr id="59" name="Image 58">
              <a:extLst>
                <a:ext uri="{FF2B5EF4-FFF2-40B4-BE49-F238E27FC236}">
                  <a16:creationId xmlns:a16="http://schemas.microsoft.com/office/drawing/2014/main" id="{25CE26E7-1219-3C45-9F96-67E888C55D80}"/>
                </a:ext>
              </a:extLst>
            </p:cNvPr>
            <p:cNvPicPr>
              <a:picLocks noChangeAspect="1"/>
            </p:cNvPicPr>
            <p:nvPr/>
          </p:nvPicPr>
          <p:blipFill>
            <a:blip r:embed="rId5"/>
            <a:stretch>
              <a:fillRect/>
            </a:stretch>
          </p:blipFill>
          <p:spPr>
            <a:xfrm>
              <a:off x="2488072" y="3191217"/>
              <a:ext cx="1095959" cy="358013"/>
            </a:xfrm>
            <a:prstGeom prst="rect">
              <a:avLst/>
            </a:prstGeom>
          </p:spPr>
        </p:pic>
      </p:grpSp>
      <p:pic>
        <p:nvPicPr>
          <p:cNvPr id="61" name="Image 60">
            <a:extLst>
              <a:ext uri="{FF2B5EF4-FFF2-40B4-BE49-F238E27FC236}">
                <a16:creationId xmlns:a16="http://schemas.microsoft.com/office/drawing/2014/main" id="{4DEB637B-0283-8032-F05A-33FEE54B4901}"/>
              </a:ext>
            </a:extLst>
          </p:cNvPr>
          <p:cNvPicPr>
            <a:picLocks noChangeAspect="1"/>
          </p:cNvPicPr>
          <p:nvPr/>
        </p:nvPicPr>
        <p:blipFill>
          <a:blip r:embed="rId6"/>
          <a:stretch>
            <a:fillRect/>
          </a:stretch>
        </p:blipFill>
        <p:spPr>
          <a:xfrm>
            <a:off x="6036433" y="3911467"/>
            <a:ext cx="1138617" cy="365126"/>
          </a:xfrm>
          <a:prstGeom prst="rect">
            <a:avLst/>
          </a:prstGeom>
        </p:spPr>
      </p:pic>
      <p:pic>
        <p:nvPicPr>
          <p:cNvPr id="62" name="Image 61">
            <a:extLst>
              <a:ext uri="{FF2B5EF4-FFF2-40B4-BE49-F238E27FC236}">
                <a16:creationId xmlns:a16="http://schemas.microsoft.com/office/drawing/2014/main" id="{7E110502-A9A3-9C03-1EEE-FDDB7FA8F1E5}"/>
              </a:ext>
            </a:extLst>
          </p:cNvPr>
          <p:cNvPicPr>
            <a:picLocks noChangeAspect="1"/>
          </p:cNvPicPr>
          <p:nvPr/>
        </p:nvPicPr>
        <p:blipFill>
          <a:blip r:embed="rId7"/>
          <a:stretch>
            <a:fillRect/>
          </a:stretch>
        </p:blipFill>
        <p:spPr>
          <a:xfrm>
            <a:off x="5955334" y="4682194"/>
            <a:ext cx="1008499" cy="1008499"/>
          </a:xfrm>
          <a:prstGeom prst="rect">
            <a:avLst/>
          </a:prstGeom>
        </p:spPr>
      </p:pic>
      <p:sp>
        <p:nvSpPr>
          <p:cNvPr id="66" name="ZoneTexte 65">
            <a:extLst>
              <a:ext uri="{FF2B5EF4-FFF2-40B4-BE49-F238E27FC236}">
                <a16:creationId xmlns:a16="http://schemas.microsoft.com/office/drawing/2014/main" id="{BBE9D452-BB2F-D99C-8F56-6005BBD0CF24}"/>
              </a:ext>
            </a:extLst>
          </p:cNvPr>
          <p:cNvSpPr txBox="1"/>
          <p:nvPr/>
        </p:nvSpPr>
        <p:spPr>
          <a:xfrm>
            <a:off x="3894220" y="1983265"/>
            <a:ext cx="2876279" cy="523220"/>
          </a:xfrm>
          <a:prstGeom prst="rect">
            <a:avLst/>
          </a:prstGeom>
          <a:noFill/>
        </p:spPr>
        <p:txBody>
          <a:bodyPr wrap="square">
            <a:spAutoFit/>
          </a:bodyPr>
          <a:lstStyle/>
          <a:p>
            <a:r>
              <a:rPr lang="fr-FR" sz="1400" dirty="0"/>
              <a:t>Électrodes en platine</a:t>
            </a:r>
          </a:p>
          <a:p>
            <a:r>
              <a:rPr lang="fr-FR" sz="1400" dirty="0"/>
              <a:t>Catalyse de la réaction</a:t>
            </a:r>
          </a:p>
        </p:txBody>
      </p:sp>
      <p:sp>
        <p:nvSpPr>
          <p:cNvPr id="69" name="ZoneTexte 68">
            <a:extLst>
              <a:ext uri="{FF2B5EF4-FFF2-40B4-BE49-F238E27FC236}">
                <a16:creationId xmlns:a16="http://schemas.microsoft.com/office/drawing/2014/main" id="{11C7E121-5697-530D-585A-3142BE572376}"/>
              </a:ext>
            </a:extLst>
          </p:cNvPr>
          <p:cNvSpPr txBox="1"/>
          <p:nvPr/>
        </p:nvSpPr>
        <p:spPr>
          <a:xfrm>
            <a:off x="7551257" y="4352004"/>
            <a:ext cx="3173506" cy="1015663"/>
          </a:xfrm>
          <a:prstGeom prst="rect">
            <a:avLst/>
          </a:prstGeom>
          <a:noFill/>
          <a:ln>
            <a:solidFill>
              <a:srgbClr val="FF0000"/>
            </a:solidFill>
          </a:ln>
        </p:spPr>
        <p:txBody>
          <a:bodyPr wrap="square">
            <a:spAutoFit/>
          </a:bodyPr>
          <a:lstStyle/>
          <a:p>
            <a:r>
              <a:rPr lang="fr-FR" sz="1600" dirty="0">
                <a:solidFill>
                  <a:srgbClr val="0070C0"/>
                </a:solidFill>
              </a:rPr>
              <a:t>Avec 33,6 MJ/9,3 kWh</a:t>
            </a:r>
          </a:p>
          <a:p>
            <a:r>
              <a:rPr lang="fr-FR" sz="1200" dirty="0">
                <a:solidFill>
                  <a:srgbClr val="0070C0"/>
                </a:solidFill>
              </a:rPr>
              <a:t>(équivalent 1 litre essence)</a:t>
            </a:r>
          </a:p>
          <a:p>
            <a:r>
              <a:rPr lang="fr-FR" sz="1600" dirty="0">
                <a:solidFill>
                  <a:srgbClr val="0070C0"/>
                </a:solidFill>
              </a:rPr>
              <a:t>  5 136 km en hydrogène, </a:t>
            </a:r>
          </a:p>
          <a:p>
            <a:r>
              <a:rPr lang="fr-FR" sz="1600" dirty="0">
                <a:solidFill>
                  <a:srgbClr val="0070C0"/>
                </a:solidFill>
              </a:rPr>
              <a:t>10 017 en électricité.</a:t>
            </a:r>
          </a:p>
        </p:txBody>
      </p:sp>
    </p:spTree>
    <p:extLst>
      <p:ext uri="{BB962C8B-B14F-4D97-AF65-F5344CB8AC3E}">
        <p14:creationId xmlns:p14="http://schemas.microsoft.com/office/powerpoint/2010/main" val="292399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66" grpId="0"/>
      <p:bldP spid="6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43A037A-0069-751A-AAAD-4C15CB16BCF4}"/>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30290371-A905-1B92-3E45-E5A6DB64DB15}"/>
              </a:ext>
            </a:extLst>
          </p:cNvPr>
          <p:cNvSpPr>
            <a:spLocks noGrp="1"/>
          </p:cNvSpPr>
          <p:nvPr>
            <p:ph type="sldNum" sz="quarter" idx="12"/>
          </p:nvPr>
        </p:nvSpPr>
        <p:spPr/>
        <p:txBody>
          <a:bodyPr/>
          <a:lstStyle/>
          <a:p>
            <a:fld id="{28CF56FF-A9C7-48CE-B5A8-E2EC5C60375F}" type="slidenum">
              <a:rPr lang="en-GB" smtClean="0"/>
              <a:t>51</a:t>
            </a:fld>
            <a:endParaRPr lang="en-GB"/>
          </a:p>
        </p:txBody>
      </p:sp>
      <p:sp>
        <p:nvSpPr>
          <p:cNvPr id="7" name="ZoneTexte 6">
            <a:extLst>
              <a:ext uri="{FF2B5EF4-FFF2-40B4-BE49-F238E27FC236}">
                <a16:creationId xmlns:a16="http://schemas.microsoft.com/office/drawing/2014/main" id="{4BCE37CE-28DF-70E7-1A75-B799B842AEE8}"/>
              </a:ext>
            </a:extLst>
          </p:cNvPr>
          <p:cNvSpPr txBox="1"/>
          <p:nvPr/>
        </p:nvSpPr>
        <p:spPr>
          <a:xfrm>
            <a:off x="5077097" y="357065"/>
            <a:ext cx="6348548" cy="369332"/>
          </a:xfrm>
          <a:prstGeom prst="rect">
            <a:avLst/>
          </a:prstGeom>
          <a:noFill/>
        </p:spPr>
        <p:txBody>
          <a:bodyPr wrap="square">
            <a:spAutoFit/>
          </a:bodyPr>
          <a:lstStyle/>
          <a:p>
            <a:r>
              <a:rPr lang="fr-FR" dirty="0">
                <a:solidFill>
                  <a:srgbClr val="FF0000"/>
                </a:solidFill>
              </a:rPr>
              <a:t>Stockage de l’électricité – filière hydrogène</a:t>
            </a:r>
          </a:p>
        </p:txBody>
      </p:sp>
      <p:sp>
        <p:nvSpPr>
          <p:cNvPr id="8" name="ZoneTexte 7">
            <a:extLst>
              <a:ext uri="{FF2B5EF4-FFF2-40B4-BE49-F238E27FC236}">
                <a16:creationId xmlns:a16="http://schemas.microsoft.com/office/drawing/2014/main" id="{4C160296-E26E-4190-600B-15E034E1EDC0}"/>
              </a:ext>
            </a:extLst>
          </p:cNvPr>
          <p:cNvSpPr txBox="1"/>
          <p:nvPr/>
        </p:nvSpPr>
        <p:spPr>
          <a:xfrm>
            <a:off x="2669256" y="947034"/>
            <a:ext cx="7463246" cy="338554"/>
          </a:xfrm>
          <a:prstGeom prst="rect">
            <a:avLst/>
          </a:prstGeom>
          <a:noFill/>
        </p:spPr>
        <p:txBody>
          <a:bodyPr wrap="square" rtlCol="0">
            <a:spAutoFit/>
          </a:bodyPr>
          <a:lstStyle/>
          <a:p>
            <a:r>
              <a:rPr lang="fr-FR" sz="1600" dirty="0">
                <a:solidFill>
                  <a:srgbClr val="002060"/>
                </a:solidFill>
              </a:rPr>
              <a:t>Stockage de l’électricité sous forme d’hydrogène</a:t>
            </a:r>
          </a:p>
        </p:txBody>
      </p:sp>
      <p:grpSp>
        <p:nvGrpSpPr>
          <p:cNvPr id="14" name="Groupe 13">
            <a:extLst>
              <a:ext uri="{FF2B5EF4-FFF2-40B4-BE49-F238E27FC236}">
                <a16:creationId xmlns:a16="http://schemas.microsoft.com/office/drawing/2014/main" id="{E3F535AE-8172-3610-CBAA-4A4EF7E06D34}"/>
              </a:ext>
            </a:extLst>
          </p:cNvPr>
          <p:cNvGrpSpPr/>
          <p:nvPr/>
        </p:nvGrpSpPr>
        <p:grpSpPr>
          <a:xfrm>
            <a:off x="3352800" y="2559775"/>
            <a:ext cx="7043340" cy="2246353"/>
            <a:chOff x="3335383" y="2404323"/>
            <a:chExt cx="7043340" cy="2246353"/>
          </a:xfrm>
        </p:grpSpPr>
        <p:pic>
          <p:nvPicPr>
            <p:cNvPr id="5" name="Image 4">
              <a:extLst>
                <a:ext uri="{FF2B5EF4-FFF2-40B4-BE49-F238E27FC236}">
                  <a16:creationId xmlns:a16="http://schemas.microsoft.com/office/drawing/2014/main" id="{A1FB9782-FD36-7241-DB61-5763E75D6D79}"/>
                </a:ext>
              </a:extLst>
            </p:cNvPr>
            <p:cNvPicPr>
              <a:picLocks noChangeAspect="1"/>
            </p:cNvPicPr>
            <p:nvPr/>
          </p:nvPicPr>
          <p:blipFill rotWithShape="1">
            <a:blip r:embed="rId2"/>
            <a:srcRect l="31572" t="57270" r="31857" b="21905"/>
            <a:stretch/>
          </p:blipFill>
          <p:spPr>
            <a:xfrm>
              <a:off x="3335383" y="2404323"/>
              <a:ext cx="6742563" cy="2159726"/>
            </a:xfrm>
            <a:prstGeom prst="rect">
              <a:avLst/>
            </a:prstGeom>
            <a:ln>
              <a:solidFill>
                <a:srgbClr val="C00000"/>
              </a:solidFill>
            </a:ln>
          </p:spPr>
        </p:pic>
        <p:sp>
          <p:nvSpPr>
            <p:cNvPr id="9" name="ZoneTexte 8">
              <a:extLst>
                <a:ext uri="{FF2B5EF4-FFF2-40B4-BE49-F238E27FC236}">
                  <a16:creationId xmlns:a16="http://schemas.microsoft.com/office/drawing/2014/main" id="{3252C8AC-9636-2BDA-128B-43382ADE3ADE}"/>
                </a:ext>
              </a:extLst>
            </p:cNvPr>
            <p:cNvSpPr txBox="1"/>
            <p:nvPr/>
          </p:nvSpPr>
          <p:spPr>
            <a:xfrm rot="5400000">
              <a:off x="9177398" y="3449351"/>
              <a:ext cx="2156429" cy="246221"/>
            </a:xfrm>
            <a:prstGeom prst="rect">
              <a:avLst/>
            </a:prstGeom>
            <a:noFill/>
          </p:spPr>
          <p:txBody>
            <a:bodyPr wrap="square" rtlCol="0">
              <a:spAutoFit/>
            </a:bodyPr>
            <a:lstStyle/>
            <a:p>
              <a:r>
                <a:rPr lang="fr-FR" sz="1000" dirty="0">
                  <a:hlinkClick r:id="rId3"/>
                </a:rPr>
                <a:t>Connaissancedesénergies.org</a:t>
              </a:r>
              <a:endParaRPr lang="fr-FR" sz="1000" dirty="0"/>
            </a:p>
          </p:txBody>
        </p:sp>
      </p:grpSp>
      <p:sp>
        <p:nvSpPr>
          <p:cNvPr id="10" name="Flèche : droite 9">
            <a:extLst>
              <a:ext uri="{FF2B5EF4-FFF2-40B4-BE49-F238E27FC236}">
                <a16:creationId xmlns:a16="http://schemas.microsoft.com/office/drawing/2014/main" id="{FCF8AB92-0181-3D65-4C69-D6D47480D4A8}"/>
              </a:ext>
            </a:extLst>
          </p:cNvPr>
          <p:cNvSpPr/>
          <p:nvPr/>
        </p:nvSpPr>
        <p:spPr>
          <a:xfrm>
            <a:off x="4554583" y="2185851"/>
            <a:ext cx="2168434" cy="112307"/>
          </a:xfrm>
          <a:prstGeom prst="rightArrow">
            <a:avLst/>
          </a:prstGeom>
          <a:solidFill>
            <a:srgbClr val="0070C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FB6D59BC-10A0-4FD0-65E3-82161B2328BB}"/>
              </a:ext>
            </a:extLst>
          </p:cNvPr>
          <p:cNvSpPr/>
          <p:nvPr/>
        </p:nvSpPr>
        <p:spPr>
          <a:xfrm>
            <a:off x="7105137" y="2185850"/>
            <a:ext cx="2168434" cy="112307"/>
          </a:xfrm>
          <a:prstGeom prst="right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5579E765-93CF-9A05-5593-EB0AB2BB9A91}"/>
              </a:ext>
            </a:extLst>
          </p:cNvPr>
          <p:cNvSpPr/>
          <p:nvPr/>
        </p:nvSpPr>
        <p:spPr>
          <a:xfrm>
            <a:off x="4419598" y="1582444"/>
            <a:ext cx="2303419" cy="468600"/>
          </a:xfrm>
          <a:prstGeom prst="roundRect">
            <a:avLst>
              <a:gd name="adj" fmla="val 5000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Électrolyse de l’eau et compression</a:t>
            </a:r>
          </a:p>
        </p:txBody>
      </p:sp>
      <p:sp>
        <p:nvSpPr>
          <p:cNvPr id="13" name="Rectangle : coins arrondis 12">
            <a:extLst>
              <a:ext uri="{FF2B5EF4-FFF2-40B4-BE49-F238E27FC236}">
                <a16:creationId xmlns:a16="http://schemas.microsoft.com/office/drawing/2014/main" id="{928DF076-D5B9-6AD3-9914-3F0265BD9F37}"/>
              </a:ext>
            </a:extLst>
          </p:cNvPr>
          <p:cNvSpPr/>
          <p:nvPr/>
        </p:nvSpPr>
        <p:spPr>
          <a:xfrm>
            <a:off x="7037644" y="1583273"/>
            <a:ext cx="2303419" cy="4686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rPr>
              <a:t>Production d’électricité par pile à combustible</a:t>
            </a:r>
          </a:p>
        </p:txBody>
      </p:sp>
      <p:sp>
        <p:nvSpPr>
          <p:cNvPr id="15" name="ZoneTexte 14">
            <a:extLst>
              <a:ext uri="{FF2B5EF4-FFF2-40B4-BE49-F238E27FC236}">
                <a16:creationId xmlns:a16="http://schemas.microsoft.com/office/drawing/2014/main" id="{0CC84F17-9640-5CBC-3262-A1D94212F686}"/>
              </a:ext>
            </a:extLst>
          </p:cNvPr>
          <p:cNvSpPr txBox="1"/>
          <p:nvPr/>
        </p:nvSpPr>
        <p:spPr>
          <a:xfrm>
            <a:off x="3309786" y="2057337"/>
            <a:ext cx="1053737" cy="369332"/>
          </a:xfrm>
          <a:prstGeom prst="rect">
            <a:avLst/>
          </a:prstGeom>
          <a:noFill/>
        </p:spPr>
        <p:txBody>
          <a:bodyPr wrap="square" rtlCol="0">
            <a:spAutoFit/>
          </a:bodyPr>
          <a:lstStyle/>
          <a:p>
            <a:r>
              <a:rPr lang="fr-FR" sz="1400" dirty="0">
                <a:solidFill>
                  <a:srgbClr val="00B050"/>
                </a:solidFill>
              </a:rPr>
              <a:t>Électricité</a:t>
            </a:r>
            <a:r>
              <a:rPr lang="fr-FR" dirty="0"/>
              <a:t> </a:t>
            </a:r>
          </a:p>
        </p:txBody>
      </p:sp>
      <p:sp>
        <p:nvSpPr>
          <p:cNvPr id="16" name="ZoneTexte 15">
            <a:extLst>
              <a:ext uri="{FF2B5EF4-FFF2-40B4-BE49-F238E27FC236}">
                <a16:creationId xmlns:a16="http://schemas.microsoft.com/office/drawing/2014/main" id="{0BC17958-07BA-67E2-317E-DC9255F62092}"/>
              </a:ext>
            </a:extLst>
          </p:cNvPr>
          <p:cNvSpPr txBox="1"/>
          <p:nvPr/>
        </p:nvSpPr>
        <p:spPr>
          <a:xfrm>
            <a:off x="9397138" y="2000584"/>
            <a:ext cx="1053737" cy="369332"/>
          </a:xfrm>
          <a:prstGeom prst="rect">
            <a:avLst/>
          </a:prstGeom>
          <a:noFill/>
        </p:spPr>
        <p:txBody>
          <a:bodyPr wrap="square" rtlCol="0">
            <a:spAutoFit/>
          </a:bodyPr>
          <a:lstStyle/>
          <a:p>
            <a:r>
              <a:rPr lang="fr-FR" sz="1400" dirty="0">
                <a:solidFill>
                  <a:srgbClr val="00B050"/>
                </a:solidFill>
              </a:rPr>
              <a:t>Électricité</a:t>
            </a:r>
            <a:r>
              <a:rPr lang="fr-FR" dirty="0">
                <a:solidFill>
                  <a:srgbClr val="00B050"/>
                </a:solidFill>
              </a:rPr>
              <a:t> </a:t>
            </a:r>
          </a:p>
        </p:txBody>
      </p:sp>
      <p:sp>
        <p:nvSpPr>
          <p:cNvPr id="17" name="ZoneTexte 16">
            <a:extLst>
              <a:ext uri="{FF2B5EF4-FFF2-40B4-BE49-F238E27FC236}">
                <a16:creationId xmlns:a16="http://schemas.microsoft.com/office/drawing/2014/main" id="{710B1D01-7C38-F1D6-0432-18811281151B}"/>
              </a:ext>
            </a:extLst>
          </p:cNvPr>
          <p:cNvSpPr txBox="1"/>
          <p:nvPr/>
        </p:nvSpPr>
        <p:spPr>
          <a:xfrm>
            <a:off x="6769297" y="2000584"/>
            <a:ext cx="413128" cy="369332"/>
          </a:xfrm>
          <a:prstGeom prst="rect">
            <a:avLst/>
          </a:prstGeom>
          <a:noFill/>
        </p:spPr>
        <p:txBody>
          <a:bodyPr wrap="square" rtlCol="0">
            <a:spAutoFit/>
          </a:bodyPr>
          <a:lstStyle/>
          <a:p>
            <a:r>
              <a:rPr lang="fr-FR" sz="1400" dirty="0">
                <a:solidFill>
                  <a:srgbClr val="0070C0"/>
                </a:solidFill>
              </a:rPr>
              <a:t>H</a:t>
            </a:r>
            <a:r>
              <a:rPr lang="fr-FR" sz="1400" baseline="-25000" dirty="0">
                <a:solidFill>
                  <a:srgbClr val="0070C0"/>
                </a:solidFill>
              </a:rPr>
              <a:t>2</a:t>
            </a:r>
            <a:r>
              <a:rPr lang="fr-FR" dirty="0"/>
              <a:t> </a:t>
            </a:r>
          </a:p>
        </p:txBody>
      </p:sp>
      <p:sp>
        <p:nvSpPr>
          <p:cNvPr id="18" name="Rectangle : coins arrondis 17">
            <a:extLst>
              <a:ext uri="{FF2B5EF4-FFF2-40B4-BE49-F238E27FC236}">
                <a16:creationId xmlns:a16="http://schemas.microsoft.com/office/drawing/2014/main" id="{C76C5566-254C-4066-30C6-B7EDF11F0259}"/>
              </a:ext>
            </a:extLst>
          </p:cNvPr>
          <p:cNvSpPr/>
          <p:nvPr/>
        </p:nvSpPr>
        <p:spPr>
          <a:xfrm>
            <a:off x="3566689" y="4816350"/>
            <a:ext cx="1118523" cy="470263"/>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58,7 kWh</a:t>
            </a:r>
          </a:p>
        </p:txBody>
      </p:sp>
      <p:sp>
        <p:nvSpPr>
          <p:cNvPr id="19" name="Rectangle : coins arrondis 18">
            <a:extLst>
              <a:ext uri="{FF2B5EF4-FFF2-40B4-BE49-F238E27FC236}">
                <a16:creationId xmlns:a16="http://schemas.microsoft.com/office/drawing/2014/main" id="{1F64913F-4CA4-5B2F-E8D2-658617111235}"/>
              </a:ext>
            </a:extLst>
          </p:cNvPr>
          <p:cNvSpPr/>
          <p:nvPr/>
        </p:nvSpPr>
        <p:spPr>
          <a:xfrm>
            <a:off x="9277617" y="4816350"/>
            <a:ext cx="1118523" cy="470263"/>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13,4 kWh</a:t>
            </a:r>
          </a:p>
        </p:txBody>
      </p:sp>
      <p:sp>
        <p:nvSpPr>
          <p:cNvPr id="20" name="Rectangle : coins arrondis 19">
            <a:extLst>
              <a:ext uri="{FF2B5EF4-FFF2-40B4-BE49-F238E27FC236}">
                <a16:creationId xmlns:a16="http://schemas.microsoft.com/office/drawing/2014/main" id="{BE85089C-AAB2-E682-E90F-8F6653364162}"/>
              </a:ext>
            </a:extLst>
          </p:cNvPr>
          <p:cNvSpPr/>
          <p:nvPr/>
        </p:nvSpPr>
        <p:spPr>
          <a:xfrm>
            <a:off x="6623163" y="4816350"/>
            <a:ext cx="1118523" cy="47026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33,3 kWh</a:t>
            </a:r>
          </a:p>
        </p:txBody>
      </p:sp>
      <p:cxnSp>
        <p:nvCxnSpPr>
          <p:cNvPr id="22" name="Connecteur droit avec flèche 21">
            <a:extLst>
              <a:ext uri="{FF2B5EF4-FFF2-40B4-BE49-F238E27FC236}">
                <a16:creationId xmlns:a16="http://schemas.microsoft.com/office/drawing/2014/main" id="{BDE5BC77-E501-B783-4058-22F0BDAA7BD1}"/>
              </a:ext>
            </a:extLst>
          </p:cNvPr>
          <p:cNvCxnSpPr/>
          <p:nvPr/>
        </p:nvCxnSpPr>
        <p:spPr>
          <a:xfrm>
            <a:off x="4859383" y="5051481"/>
            <a:ext cx="1645920"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F39725FC-FF5D-6588-C052-02083D7FA53A}"/>
              </a:ext>
            </a:extLst>
          </p:cNvPr>
          <p:cNvCxnSpPr>
            <a:cxnSpLocks/>
          </p:cNvCxnSpPr>
          <p:nvPr/>
        </p:nvCxnSpPr>
        <p:spPr>
          <a:xfrm flipV="1">
            <a:off x="7795665" y="5051991"/>
            <a:ext cx="1427972" cy="384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16301CA3-9D95-16F4-2997-8440623966CB}"/>
              </a:ext>
            </a:extLst>
          </p:cNvPr>
          <p:cNvSpPr txBox="1"/>
          <p:nvPr/>
        </p:nvSpPr>
        <p:spPr>
          <a:xfrm>
            <a:off x="5364480" y="4737134"/>
            <a:ext cx="731520" cy="307777"/>
          </a:xfrm>
          <a:prstGeom prst="rect">
            <a:avLst/>
          </a:prstGeom>
          <a:noFill/>
        </p:spPr>
        <p:txBody>
          <a:bodyPr wrap="square" rtlCol="0">
            <a:spAutoFit/>
          </a:bodyPr>
          <a:lstStyle/>
          <a:p>
            <a:r>
              <a:rPr lang="fr-FR" sz="1400" dirty="0">
                <a:solidFill>
                  <a:srgbClr val="FF0000"/>
                </a:solidFill>
              </a:rPr>
              <a:t>57%</a:t>
            </a:r>
          </a:p>
        </p:txBody>
      </p:sp>
      <p:sp>
        <p:nvSpPr>
          <p:cNvPr id="26" name="ZoneTexte 25">
            <a:extLst>
              <a:ext uri="{FF2B5EF4-FFF2-40B4-BE49-F238E27FC236}">
                <a16:creationId xmlns:a16="http://schemas.microsoft.com/office/drawing/2014/main" id="{540F5B0E-FF86-EDE2-87CC-0B05BF4D7914}"/>
              </a:ext>
            </a:extLst>
          </p:cNvPr>
          <p:cNvSpPr txBox="1"/>
          <p:nvPr/>
        </p:nvSpPr>
        <p:spPr>
          <a:xfrm>
            <a:off x="8153059" y="4746276"/>
            <a:ext cx="731520" cy="307777"/>
          </a:xfrm>
          <a:prstGeom prst="rect">
            <a:avLst/>
          </a:prstGeom>
          <a:noFill/>
        </p:spPr>
        <p:txBody>
          <a:bodyPr wrap="square" rtlCol="0">
            <a:spAutoFit/>
          </a:bodyPr>
          <a:lstStyle/>
          <a:p>
            <a:r>
              <a:rPr lang="fr-FR" sz="1400" dirty="0">
                <a:solidFill>
                  <a:srgbClr val="FF0000"/>
                </a:solidFill>
              </a:rPr>
              <a:t>40%</a:t>
            </a:r>
          </a:p>
        </p:txBody>
      </p:sp>
      <p:sp>
        <p:nvSpPr>
          <p:cNvPr id="27" name="Flèche : courbe vers la droite 26">
            <a:extLst>
              <a:ext uri="{FF2B5EF4-FFF2-40B4-BE49-F238E27FC236}">
                <a16:creationId xmlns:a16="http://schemas.microsoft.com/office/drawing/2014/main" id="{E6BA5446-102E-FB34-7C5A-A6D7B7992D6C}"/>
              </a:ext>
            </a:extLst>
          </p:cNvPr>
          <p:cNvSpPr/>
          <p:nvPr/>
        </p:nvSpPr>
        <p:spPr>
          <a:xfrm rot="16200000">
            <a:off x="6756664" y="2972397"/>
            <a:ext cx="295369" cy="5332747"/>
          </a:xfrm>
          <a:prstGeom prst="curvedRightArrow">
            <a:avLst/>
          </a:prstGeom>
          <a:solidFill>
            <a:srgbClr val="00B0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ZoneTexte 27">
            <a:extLst>
              <a:ext uri="{FF2B5EF4-FFF2-40B4-BE49-F238E27FC236}">
                <a16:creationId xmlns:a16="http://schemas.microsoft.com/office/drawing/2014/main" id="{5B0BC387-EDE2-FA08-CF71-F976ADCDEBD9}"/>
              </a:ext>
            </a:extLst>
          </p:cNvPr>
          <p:cNvSpPr txBox="1"/>
          <p:nvPr/>
        </p:nvSpPr>
        <p:spPr>
          <a:xfrm>
            <a:off x="6904348" y="5453237"/>
            <a:ext cx="731520" cy="307777"/>
          </a:xfrm>
          <a:prstGeom prst="rect">
            <a:avLst/>
          </a:prstGeom>
          <a:noFill/>
        </p:spPr>
        <p:txBody>
          <a:bodyPr wrap="square" rtlCol="0">
            <a:spAutoFit/>
          </a:bodyPr>
          <a:lstStyle/>
          <a:p>
            <a:r>
              <a:rPr lang="fr-FR" sz="1400" dirty="0">
                <a:solidFill>
                  <a:srgbClr val="FF0000"/>
                </a:solidFill>
              </a:rPr>
              <a:t>23%</a:t>
            </a:r>
          </a:p>
        </p:txBody>
      </p:sp>
    </p:spTree>
    <p:extLst>
      <p:ext uri="{BB962C8B-B14F-4D97-AF65-F5344CB8AC3E}">
        <p14:creationId xmlns:p14="http://schemas.microsoft.com/office/powerpoint/2010/main" val="8884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P spid="16" grpId="0"/>
      <p:bldP spid="17" grpId="0"/>
      <p:bldP spid="18" grpId="0" animBg="1"/>
      <p:bldP spid="19" grpId="0" animBg="1"/>
      <p:bldP spid="20" grpId="0" animBg="1"/>
      <p:bldP spid="25" grpId="0"/>
      <p:bldP spid="26" grpId="0"/>
      <p:bldP spid="27" grpId="0" animBg="1"/>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F586CE4-AF26-CDF8-2A3B-AACE990A6731}"/>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3ACBAC3B-935D-CB45-BAD7-02E2BCCE4094}"/>
              </a:ext>
            </a:extLst>
          </p:cNvPr>
          <p:cNvSpPr>
            <a:spLocks noGrp="1"/>
          </p:cNvSpPr>
          <p:nvPr>
            <p:ph type="sldNum" sz="quarter" idx="12"/>
          </p:nvPr>
        </p:nvSpPr>
        <p:spPr/>
        <p:txBody>
          <a:bodyPr/>
          <a:lstStyle/>
          <a:p>
            <a:fld id="{28CF56FF-A9C7-48CE-B5A8-E2EC5C60375F}" type="slidenum">
              <a:rPr lang="en-GB" smtClean="0"/>
              <a:t>52</a:t>
            </a:fld>
            <a:endParaRPr lang="en-GB"/>
          </a:p>
        </p:txBody>
      </p:sp>
      <p:sp>
        <p:nvSpPr>
          <p:cNvPr id="4" name="ZoneTexte 3">
            <a:extLst>
              <a:ext uri="{FF2B5EF4-FFF2-40B4-BE49-F238E27FC236}">
                <a16:creationId xmlns:a16="http://schemas.microsoft.com/office/drawing/2014/main" id="{E2FFDF6D-E45C-F061-EC03-390EDF9DE848}"/>
              </a:ext>
            </a:extLst>
          </p:cNvPr>
          <p:cNvSpPr txBox="1"/>
          <p:nvPr/>
        </p:nvSpPr>
        <p:spPr>
          <a:xfrm>
            <a:off x="7707086" y="470263"/>
            <a:ext cx="3518263" cy="369332"/>
          </a:xfrm>
          <a:prstGeom prst="rect">
            <a:avLst/>
          </a:prstGeom>
          <a:noFill/>
        </p:spPr>
        <p:txBody>
          <a:bodyPr wrap="square" rtlCol="0">
            <a:spAutoFit/>
          </a:bodyPr>
          <a:lstStyle/>
          <a:p>
            <a:r>
              <a:rPr lang="fr-FR" dirty="0">
                <a:solidFill>
                  <a:srgbClr val="FF0000"/>
                </a:solidFill>
              </a:rPr>
              <a:t>Les couleurs de l’hydrogène</a:t>
            </a:r>
          </a:p>
        </p:txBody>
      </p:sp>
      <p:sp>
        <p:nvSpPr>
          <p:cNvPr id="5" name="ZoneTexte 4">
            <a:extLst>
              <a:ext uri="{FF2B5EF4-FFF2-40B4-BE49-F238E27FC236}">
                <a16:creationId xmlns:a16="http://schemas.microsoft.com/office/drawing/2014/main" id="{228F1D22-EBE6-83B5-C912-21743BBB128B}"/>
              </a:ext>
            </a:extLst>
          </p:cNvPr>
          <p:cNvSpPr txBox="1"/>
          <p:nvPr/>
        </p:nvSpPr>
        <p:spPr>
          <a:xfrm>
            <a:off x="2122170" y="908735"/>
            <a:ext cx="8830492" cy="523220"/>
          </a:xfrm>
          <a:prstGeom prst="rect">
            <a:avLst/>
          </a:prstGeom>
          <a:noFill/>
        </p:spPr>
        <p:txBody>
          <a:bodyPr wrap="square" rtlCol="0">
            <a:spAutoFit/>
          </a:bodyPr>
          <a:lstStyle/>
          <a:p>
            <a:r>
              <a:rPr lang="fr-FR" sz="1400" dirty="0"/>
              <a:t>Longtemps, l’hydrogène a été perçu comme une </a:t>
            </a:r>
            <a:r>
              <a:rPr lang="fr-FR" sz="1400" dirty="0">
                <a:solidFill>
                  <a:srgbClr val="0070C0"/>
                </a:solidFill>
              </a:rPr>
              <a:t>source secondaire </a:t>
            </a:r>
            <a:r>
              <a:rPr lang="fr-FR" sz="1400" dirty="0"/>
              <a:t>d’énergie (pour moteurs et piles), on a découvert des </a:t>
            </a:r>
            <a:r>
              <a:rPr lang="fr-FR" sz="1400" dirty="0">
                <a:solidFill>
                  <a:srgbClr val="0070C0"/>
                </a:solidFill>
              </a:rPr>
              <a:t>sources primaires </a:t>
            </a:r>
            <a:r>
              <a:rPr lang="fr-FR" sz="1400" dirty="0"/>
              <a:t>d’hydrogène</a:t>
            </a:r>
          </a:p>
        </p:txBody>
      </p:sp>
      <p:grpSp>
        <p:nvGrpSpPr>
          <p:cNvPr id="9" name="Groupe 8">
            <a:extLst>
              <a:ext uri="{FF2B5EF4-FFF2-40B4-BE49-F238E27FC236}">
                <a16:creationId xmlns:a16="http://schemas.microsoft.com/office/drawing/2014/main" id="{12286A9E-4F9D-4210-1ADA-BBBD3E36B907}"/>
              </a:ext>
            </a:extLst>
          </p:cNvPr>
          <p:cNvGrpSpPr/>
          <p:nvPr/>
        </p:nvGrpSpPr>
        <p:grpSpPr>
          <a:xfrm>
            <a:off x="7319459" y="1501096"/>
            <a:ext cx="3748166" cy="2694238"/>
            <a:chOff x="3354410" y="760095"/>
            <a:chExt cx="5651864" cy="4075614"/>
          </a:xfrm>
        </p:grpSpPr>
        <p:pic>
          <p:nvPicPr>
            <p:cNvPr id="7" name="Image 6">
              <a:extLst>
                <a:ext uri="{FF2B5EF4-FFF2-40B4-BE49-F238E27FC236}">
                  <a16:creationId xmlns:a16="http://schemas.microsoft.com/office/drawing/2014/main" id="{6206944B-99B4-9D9A-0E6C-5DD2C3726C4E}"/>
                </a:ext>
              </a:extLst>
            </p:cNvPr>
            <p:cNvPicPr>
              <a:picLocks noChangeAspect="1"/>
            </p:cNvPicPr>
            <p:nvPr/>
          </p:nvPicPr>
          <p:blipFill rotWithShape="1">
            <a:blip r:embed="rId2"/>
            <a:srcRect l="26072" t="8253" r="27572" b="32318"/>
            <a:stretch/>
          </p:blipFill>
          <p:spPr>
            <a:xfrm>
              <a:off x="3354410" y="760095"/>
              <a:ext cx="5651864" cy="4075614"/>
            </a:xfrm>
            <a:prstGeom prst="rect">
              <a:avLst/>
            </a:prstGeom>
            <a:ln>
              <a:solidFill>
                <a:srgbClr val="C00000"/>
              </a:solidFill>
            </a:ln>
          </p:spPr>
        </p:pic>
        <p:sp>
          <p:nvSpPr>
            <p:cNvPr id="8" name="ZoneTexte 7">
              <a:extLst>
                <a:ext uri="{FF2B5EF4-FFF2-40B4-BE49-F238E27FC236}">
                  <a16:creationId xmlns:a16="http://schemas.microsoft.com/office/drawing/2014/main" id="{EF8EF29D-4782-33C0-2349-54442FB5B299}"/>
                </a:ext>
              </a:extLst>
            </p:cNvPr>
            <p:cNvSpPr txBox="1"/>
            <p:nvPr/>
          </p:nvSpPr>
          <p:spPr>
            <a:xfrm>
              <a:off x="7430652" y="4395448"/>
              <a:ext cx="1565304" cy="318319"/>
            </a:xfrm>
            <a:prstGeom prst="rect">
              <a:avLst/>
            </a:prstGeom>
            <a:noFill/>
            <a:ln>
              <a:solidFill>
                <a:srgbClr val="C00000"/>
              </a:solidFill>
            </a:ln>
          </p:spPr>
          <p:txBody>
            <a:bodyPr wrap="square" rtlCol="0">
              <a:spAutoFit/>
            </a:bodyPr>
            <a:lstStyle/>
            <a:p>
              <a:r>
                <a:rPr lang="fr-FR" sz="1000" dirty="0" err="1">
                  <a:hlinkClick r:id="rId3"/>
                </a:rPr>
                <a:t>FranceTvInfo</a:t>
              </a:r>
              <a:endParaRPr lang="fr-FR" sz="1000" dirty="0"/>
            </a:p>
          </p:txBody>
        </p:sp>
      </p:grpSp>
      <p:grpSp>
        <p:nvGrpSpPr>
          <p:cNvPr id="14" name="Groupe 13">
            <a:extLst>
              <a:ext uri="{FF2B5EF4-FFF2-40B4-BE49-F238E27FC236}">
                <a16:creationId xmlns:a16="http://schemas.microsoft.com/office/drawing/2014/main" id="{32D41689-B81D-C367-C921-F0A61C24C1A5}"/>
              </a:ext>
            </a:extLst>
          </p:cNvPr>
          <p:cNvGrpSpPr/>
          <p:nvPr/>
        </p:nvGrpSpPr>
        <p:grpSpPr>
          <a:xfrm>
            <a:off x="2122170" y="3758176"/>
            <a:ext cx="7344047" cy="1908215"/>
            <a:chOff x="2394857" y="4009508"/>
            <a:chExt cx="7344047" cy="1908215"/>
          </a:xfrm>
        </p:grpSpPr>
        <p:sp>
          <p:nvSpPr>
            <p:cNvPr id="11" name="ZoneTexte 10">
              <a:extLst>
                <a:ext uri="{FF2B5EF4-FFF2-40B4-BE49-F238E27FC236}">
                  <a16:creationId xmlns:a16="http://schemas.microsoft.com/office/drawing/2014/main" id="{4CC90CF1-AE4F-BB28-D5EB-F7E59C0A8C55}"/>
                </a:ext>
              </a:extLst>
            </p:cNvPr>
            <p:cNvSpPr txBox="1"/>
            <p:nvPr/>
          </p:nvSpPr>
          <p:spPr>
            <a:xfrm>
              <a:off x="2394857" y="4317285"/>
              <a:ext cx="7344047" cy="1600438"/>
            </a:xfrm>
            <a:prstGeom prst="rect">
              <a:avLst/>
            </a:prstGeom>
            <a:noFill/>
          </p:spPr>
          <p:txBody>
            <a:bodyPr wrap="square" rtlCol="0">
              <a:spAutoFit/>
            </a:bodyPr>
            <a:lstStyle/>
            <a:p>
              <a:pPr marL="285750" indent="-285750">
                <a:buFont typeface="Arial" panose="020B0604020202020204" pitchFamily="34" charset="0"/>
                <a:buChar char="•"/>
              </a:pPr>
              <a:r>
                <a:rPr lang="fr-FR" sz="1400" dirty="0"/>
                <a:t>Hydrogène noir ou gris : charbon </a:t>
              </a:r>
              <a:r>
                <a:rPr lang="fr-FR" sz="1400" dirty="0">
                  <a:sym typeface="Wingdings" panose="05000000000000000000" pitchFamily="2" charset="2"/>
                </a:rPr>
                <a:t> gaz  hydrogène  </a:t>
              </a:r>
              <a:br>
                <a:rPr lang="fr-FR" sz="1400" dirty="0">
                  <a:sym typeface="Wingdings" panose="05000000000000000000" pitchFamily="2" charset="2"/>
                </a:rPr>
              </a:br>
              <a:r>
                <a:rPr lang="fr-FR" sz="1400" dirty="0">
                  <a:sym typeface="Wingdings" panose="05000000000000000000" pitchFamily="2" charset="2"/>
                </a:rPr>
                <a:t>Très polluant : </a:t>
              </a:r>
              <a:r>
                <a:rPr lang="fr-FR" sz="1400" b="0" i="0" dirty="0">
                  <a:solidFill>
                    <a:srgbClr val="1D2841"/>
                  </a:solidFill>
                  <a:effectLst/>
                  <a:latin typeface="Montserrat" panose="00000500000000000000" pitchFamily="2" charset="0"/>
                </a:rPr>
                <a:t>10 tonnes de CO</a:t>
              </a:r>
              <a:r>
                <a:rPr lang="fr-FR" sz="1400" b="0" i="0" baseline="-25000" dirty="0">
                  <a:solidFill>
                    <a:srgbClr val="1D2841"/>
                  </a:solidFill>
                  <a:effectLst/>
                  <a:latin typeface="Montserrat" panose="00000500000000000000" pitchFamily="2" charset="0"/>
                </a:rPr>
                <a:t>2</a:t>
              </a:r>
              <a:r>
                <a:rPr lang="fr-FR" sz="1400" b="0" i="0" dirty="0">
                  <a:solidFill>
                    <a:srgbClr val="1D2841"/>
                  </a:solidFill>
                  <a:effectLst/>
                  <a:latin typeface="Montserrat" panose="00000500000000000000" pitchFamily="2" charset="0"/>
                </a:rPr>
                <a:t> pour 1 tonne d'hydrogène produit.</a:t>
              </a:r>
              <a:r>
                <a:rPr lang="fr-FR" sz="1400" dirty="0">
                  <a:sym typeface="Wingdings" panose="05000000000000000000" pitchFamily="2" charset="2"/>
                </a:rPr>
                <a:t> </a:t>
              </a:r>
            </a:p>
            <a:p>
              <a:pPr marL="285750" indent="-285750">
                <a:buFont typeface="Arial" panose="020B0604020202020204" pitchFamily="34" charset="0"/>
                <a:buChar char="•"/>
              </a:pPr>
              <a:r>
                <a:rPr lang="fr-FR" sz="1400" dirty="0">
                  <a:solidFill>
                    <a:srgbClr val="0070C0"/>
                  </a:solidFill>
                </a:rPr>
                <a:t>Hydrogène</a:t>
              </a:r>
              <a:r>
                <a:rPr lang="fr-FR" sz="1400" dirty="0"/>
                <a:t> </a:t>
              </a:r>
              <a:r>
                <a:rPr lang="fr-FR" sz="1400" dirty="0">
                  <a:solidFill>
                    <a:srgbClr val="0070C0"/>
                  </a:solidFill>
                </a:rPr>
                <a:t>bleu</a:t>
              </a:r>
              <a:r>
                <a:rPr lang="fr-FR" sz="1400" dirty="0"/>
                <a:t> : hydrogène gris + captage du </a:t>
              </a:r>
              <a:r>
                <a:rPr lang="fr-FR" sz="1400" b="0" i="0" dirty="0">
                  <a:solidFill>
                    <a:srgbClr val="1D2841"/>
                  </a:solidFill>
                  <a:effectLst/>
                  <a:latin typeface="Montserrat" panose="00000500000000000000" pitchFamily="2" charset="0"/>
                </a:rPr>
                <a:t>CO</a:t>
              </a:r>
              <a:r>
                <a:rPr lang="fr-FR" sz="1400" b="0" i="0" baseline="-25000" dirty="0">
                  <a:solidFill>
                    <a:srgbClr val="1D2841"/>
                  </a:solidFill>
                  <a:effectLst/>
                  <a:latin typeface="Montserrat" panose="00000500000000000000" pitchFamily="2" charset="0"/>
                </a:rPr>
                <a:t>2 </a:t>
              </a:r>
              <a:br>
                <a:rPr lang="fr-FR" sz="1400" b="0" i="0" baseline="-25000" dirty="0">
                  <a:solidFill>
                    <a:srgbClr val="1D2841"/>
                  </a:solidFill>
                  <a:effectLst/>
                  <a:latin typeface="Montserrat" panose="00000500000000000000" pitchFamily="2" charset="0"/>
                </a:rPr>
              </a:br>
              <a:r>
                <a:rPr lang="fr-FR" sz="1400" b="0" i="0" dirty="0">
                  <a:solidFill>
                    <a:srgbClr val="1D2841"/>
                  </a:solidFill>
                  <a:effectLst/>
                  <a:latin typeface="Montserrat" panose="00000500000000000000" pitchFamily="2" charset="0"/>
                </a:rPr>
                <a:t>production énergivore et tout le CO</a:t>
              </a:r>
              <a:r>
                <a:rPr lang="fr-FR" sz="1400" b="0" i="0" baseline="-25000" dirty="0">
                  <a:solidFill>
                    <a:srgbClr val="1D2841"/>
                  </a:solidFill>
                  <a:effectLst/>
                  <a:latin typeface="Montserrat" panose="00000500000000000000" pitchFamily="2" charset="0"/>
                </a:rPr>
                <a:t>2</a:t>
              </a:r>
              <a:r>
                <a:rPr lang="fr-FR" sz="1400" b="0" i="0" dirty="0">
                  <a:solidFill>
                    <a:srgbClr val="1D2841"/>
                  </a:solidFill>
                  <a:effectLst/>
                  <a:latin typeface="Montserrat" panose="00000500000000000000" pitchFamily="2" charset="0"/>
                </a:rPr>
                <a:t> n’est pas capté</a:t>
              </a:r>
            </a:p>
            <a:p>
              <a:pPr marL="285750" indent="-285750">
                <a:buFont typeface="Arial" panose="020B0604020202020204" pitchFamily="34" charset="0"/>
                <a:buChar char="•"/>
              </a:pPr>
              <a:r>
                <a:rPr lang="fr-FR" sz="1400" dirty="0">
                  <a:solidFill>
                    <a:srgbClr val="00B050"/>
                  </a:solidFill>
                </a:rPr>
                <a:t>Hydrogène vert</a:t>
              </a:r>
              <a:r>
                <a:rPr lang="fr-FR" sz="1400" dirty="0">
                  <a:solidFill>
                    <a:srgbClr val="0070C0"/>
                  </a:solidFill>
                </a:rPr>
                <a:t> : </a:t>
              </a:r>
              <a:r>
                <a:rPr lang="fr-FR" sz="1400" dirty="0"/>
                <a:t>produit par électrolyse de l’eau avec électricité décarbonée </a:t>
              </a:r>
              <a:br>
                <a:rPr lang="fr-FR" sz="1400" dirty="0"/>
              </a:br>
              <a:r>
                <a:rPr lang="fr-FR" sz="1400" dirty="0"/>
                <a:t>rendement énergétique faible en tenant compte de la production de l’électricité (</a:t>
              </a:r>
              <a:r>
                <a:rPr lang="fr-FR" sz="1400" dirty="0">
                  <a:solidFill>
                    <a:schemeClr val="accent1">
                      <a:lumMod val="75000"/>
                    </a:schemeClr>
                  </a:solidFill>
                </a:rPr>
                <a:t>rose</a:t>
              </a:r>
              <a:r>
                <a:rPr lang="fr-FR" sz="1400" dirty="0"/>
                <a:t> si nucléaire)</a:t>
              </a:r>
            </a:p>
          </p:txBody>
        </p:sp>
        <p:sp>
          <p:nvSpPr>
            <p:cNvPr id="13" name="ZoneTexte 12">
              <a:extLst>
                <a:ext uri="{FF2B5EF4-FFF2-40B4-BE49-F238E27FC236}">
                  <a16:creationId xmlns:a16="http://schemas.microsoft.com/office/drawing/2014/main" id="{3EE4187B-B5C7-512F-99C5-39DC18908E2C}"/>
                </a:ext>
              </a:extLst>
            </p:cNvPr>
            <p:cNvSpPr txBox="1"/>
            <p:nvPr/>
          </p:nvSpPr>
          <p:spPr>
            <a:xfrm>
              <a:off x="2473234" y="4009508"/>
              <a:ext cx="3994065" cy="307777"/>
            </a:xfrm>
            <a:prstGeom prst="rect">
              <a:avLst/>
            </a:prstGeom>
            <a:noFill/>
          </p:spPr>
          <p:txBody>
            <a:bodyPr wrap="square">
              <a:spAutoFit/>
            </a:bodyPr>
            <a:lstStyle/>
            <a:p>
              <a:r>
                <a:rPr lang="fr-FR" sz="1400" dirty="0">
                  <a:solidFill>
                    <a:srgbClr val="FF0000"/>
                  </a:solidFill>
                </a:rPr>
                <a:t> les sources d’hydrogène</a:t>
              </a:r>
              <a:r>
                <a:rPr lang="fr-FR" sz="1400" dirty="0">
                  <a:solidFill>
                    <a:srgbClr val="0070C0"/>
                  </a:solidFill>
                </a:rPr>
                <a:t> </a:t>
              </a:r>
              <a:r>
                <a:rPr lang="fr-FR" sz="1400" dirty="0">
                  <a:solidFill>
                    <a:srgbClr val="FF0000"/>
                  </a:solidFill>
                </a:rPr>
                <a:t>secondaire</a:t>
              </a:r>
              <a:r>
                <a:rPr lang="fr-FR" sz="1400" dirty="0">
                  <a:solidFill>
                    <a:srgbClr val="0070C0"/>
                  </a:solidFill>
                </a:rPr>
                <a:t> </a:t>
              </a:r>
              <a:endParaRPr lang="fr-FR" sz="1400" dirty="0"/>
            </a:p>
          </p:txBody>
        </p:sp>
      </p:gr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2C5BA137-79C0-4FCC-0C7A-8CFE3974F927}"/>
                  </a:ext>
                </a:extLst>
              </p:cNvPr>
              <p:cNvSpPr txBox="1"/>
              <p:nvPr/>
            </p:nvSpPr>
            <p:spPr>
              <a:xfrm>
                <a:off x="2200547" y="1668226"/>
                <a:ext cx="4688501" cy="1688154"/>
              </a:xfrm>
              <a:prstGeom prst="rect">
                <a:avLst/>
              </a:prstGeom>
              <a:noFill/>
              <a:ln>
                <a:solidFill>
                  <a:srgbClr val="C00000"/>
                </a:solidFill>
              </a:ln>
            </p:spPr>
            <p:txBody>
              <a:bodyPr wrap="square" rtlCol="0">
                <a:spAutoFit/>
              </a:bodyPr>
              <a:lstStyle/>
              <a:p>
                <a:r>
                  <a:rPr lang="fr-FR" sz="1400" dirty="0">
                    <a:solidFill>
                      <a:srgbClr val="FF0000"/>
                    </a:solidFill>
                  </a:rPr>
                  <a:t>Hydrogène «</a:t>
                </a:r>
                <a:r>
                  <a:rPr lang="fr-FR" sz="1400" dirty="0">
                    <a:solidFill>
                      <a:schemeClr val="bg1"/>
                    </a:solidFill>
                  </a:rPr>
                  <a:t> </a:t>
                </a:r>
                <a:r>
                  <a:rPr lang="fr-FR" sz="1400" dirty="0">
                    <a:solidFill>
                      <a:schemeClr val="bg1"/>
                    </a:solidFill>
                    <a:highlight>
                      <a:srgbClr val="FF0000"/>
                    </a:highlight>
                  </a:rPr>
                  <a:t>blanc</a:t>
                </a:r>
                <a:r>
                  <a:rPr lang="fr-FR" sz="1400" dirty="0">
                    <a:solidFill>
                      <a:schemeClr val="bg1"/>
                    </a:solidFill>
                  </a:rPr>
                  <a:t> </a:t>
                </a:r>
                <a:r>
                  <a:rPr lang="fr-FR" sz="1400" dirty="0">
                    <a:solidFill>
                      <a:srgbClr val="FF0000"/>
                    </a:solidFill>
                  </a:rPr>
                  <a:t>» natif </a:t>
                </a:r>
                <a:r>
                  <a:rPr lang="fr-FR" sz="1400" dirty="0"/>
                  <a:t>: produit en permanence dans la croûte terrestre par dissociation de la molécule d’eau (très endothermique)</a:t>
                </a:r>
              </a:p>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2</m:t>
                          </m:r>
                        </m:sub>
                      </m:sSub>
                      <m:r>
                        <a:rPr lang="fr-FR" b="0" i="1" smtClean="0">
                          <a:latin typeface="Cambria Math" panose="02040503050406030204" pitchFamily="18" charset="0"/>
                        </a:rPr>
                        <m:t>𝑂</m:t>
                      </m:r>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𝐻</m:t>
                          </m:r>
                        </m:e>
                        <m:sub>
                          <m:r>
                            <a:rPr lang="fr-FR" b="0" i="1" smtClean="0">
                              <a:latin typeface="Cambria Math" panose="02040503050406030204" pitchFamily="18" charset="0"/>
                              <a:ea typeface="Cambria Math" panose="02040503050406030204" pitchFamily="18" charset="0"/>
                            </a:rPr>
                            <m:t>2</m:t>
                          </m:r>
                        </m:sub>
                      </m:sSub>
                      <m:r>
                        <a:rPr lang="fr-FR" b="0" i="0"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0" smtClean="0">
                              <a:latin typeface="Cambria Math" panose="02040503050406030204" pitchFamily="18" charset="0"/>
                              <a:ea typeface="Cambria Math" panose="02040503050406030204" pitchFamily="18" charset="0"/>
                            </a:rPr>
                            <m:t>1</m:t>
                          </m:r>
                        </m:num>
                        <m:den>
                          <m:r>
                            <a:rPr lang="fr-FR" b="0" i="0" smtClean="0">
                              <a:latin typeface="Cambria Math" panose="02040503050406030204" pitchFamily="18" charset="0"/>
                              <a:ea typeface="Cambria Math" panose="02040503050406030204" pitchFamily="18" charset="0"/>
                            </a:rPr>
                            <m:t>2</m:t>
                          </m:r>
                        </m:den>
                      </m:f>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𝑂</m:t>
                          </m:r>
                        </m:e>
                        <m:sub>
                          <m:r>
                            <a:rPr lang="fr-FR" b="0" i="0" smtClean="0">
                              <a:latin typeface="Cambria Math" panose="02040503050406030204" pitchFamily="18" charset="0"/>
                              <a:ea typeface="Cambria Math" panose="02040503050406030204" pitchFamily="18" charset="0"/>
                            </a:rPr>
                            <m:t>2</m:t>
                          </m:r>
                        </m:sub>
                      </m:sSub>
                    </m:oMath>
                  </m:oMathPara>
                </a14:m>
                <a:endParaRPr lang="fr-FR" dirty="0"/>
              </a:p>
              <a:p>
                <a:r>
                  <a:rPr lang="fr-FR" sz="1400" dirty="0"/>
                  <a:t>Conditions de fortes pressions et températures et capture de l’oxygène par oxydation des roches</a:t>
                </a:r>
              </a:p>
            </p:txBody>
          </p:sp>
        </mc:Choice>
        <mc:Fallback xmlns="">
          <p:sp>
            <p:nvSpPr>
              <p:cNvPr id="10" name="ZoneTexte 9">
                <a:extLst>
                  <a:ext uri="{FF2B5EF4-FFF2-40B4-BE49-F238E27FC236}">
                    <a16:creationId xmlns:a16="http://schemas.microsoft.com/office/drawing/2014/main" id="{2C5BA137-79C0-4FCC-0C7A-8CFE3974F927}"/>
                  </a:ext>
                </a:extLst>
              </p:cNvPr>
              <p:cNvSpPr txBox="1">
                <a:spLocks noRot="1" noChangeAspect="1" noMove="1" noResize="1" noEditPoints="1" noAdjustHandles="1" noChangeArrowheads="1" noChangeShapeType="1" noTextEdit="1"/>
              </p:cNvSpPr>
              <p:nvPr/>
            </p:nvSpPr>
            <p:spPr>
              <a:xfrm>
                <a:off x="2200547" y="1668226"/>
                <a:ext cx="4688501" cy="1688154"/>
              </a:xfrm>
              <a:prstGeom prst="rect">
                <a:avLst/>
              </a:prstGeom>
              <a:blipFill>
                <a:blip r:embed="rId4"/>
                <a:stretch>
                  <a:fillRect l="-259" t="-358" b="-2151"/>
                </a:stretch>
              </a:blipFill>
              <a:ln>
                <a:solidFill>
                  <a:srgbClr val="C00000"/>
                </a:solidFill>
              </a:ln>
            </p:spPr>
            <p:txBody>
              <a:bodyPr/>
              <a:lstStyle/>
              <a:p>
                <a:r>
                  <a:rPr lang="fr-FR">
                    <a:noFill/>
                  </a:rPr>
                  <a:t> </a:t>
                </a:r>
              </a:p>
            </p:txBody>
          </p:sp>
        </mc:Fallback>
      </mc:AlternateContent>
    </p:spTree>
    <p:extLst>
      <p:ext uri="{BB962C8B-B14F-4D97-AF65-F5344CB8AC3E}">
        <p14:creationId xmlns:p14="http://schemas.microsoft.com/office/powerpoint/2010/main" val="217215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53</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3385542"/>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400" dirty="0">
                <a:solidFill>
                  <a:schemeClr val="accent6">
                    <a:lumMod val="75000"/>
                  </a:schemeClr>
                </a:solidFill>
              </a:rPr>
              <a:t>Toutes les formes d’énergie peuvent – plus ou moins facilement- se transformer les unes dans les autres</a:t>
            </a:r>
          </a:p>
          <a:p>
            <a:pPr marL="285750" indent="-285750">
              <a:buFont typeface="Arial" panose="020B0604020202020204" pitchFamily="34" charset="0"/>
              <a:buChar char="•"/>
            </a:pPr>
            <a:r>
              <a:rPr lang="fr-FR" sz="1400" dirty="0">
                <a:solidFill>
                  <a:schemeClr val="accent6">
                    <a:lumMod val="75000"/>
                  </a:schemeClr>
                </a:solidFill>
              </a:rPr>
              <a:t>Le moteur thermique est l’archétype de la transformation énergie thermique </a:t>
            </a:r>
            <a:r>
              <a:rPr lang="fr-FR" sz="1400" dirty="0">
                <a:solidFill>
                  <a:schemeClr val="accent6">
                    <a:lumMod val="75000"/>
                  </a:schemeClr>
                </a:solidFill>
                <a:sym typeface="Wingdings" panose="05000000000000000000" pitchFamily="2" charset="2"/>
              </a:rPr>
              <a:t> mécanique, à la base de notre société industrielle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 rendement des moteurs thermiques est limité (cycle de Carnot)</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Les machines thermiques sont basées sur les transformations réciproques :</a:t>
            </a:r>
            <a:br>
              <a:rPr lang="fr-FR" sz="1400" dirty="0">
                <a:solidFill>
                  <a:schemeClr val="accent6">
                    <a:lumMod val="75000"/>
                  </a:schemeClr>
                </a:solidFill>
                <a:sym typeface="Wingdings" panose="05000000000000000000" pitchFamily="2" charset="2"/>
              </a:rPr>
            </a:br>
            <a:r>
              <a:rPr lang="fr-FR" sz="1400" dirty="0">
                <a:solidFill>
                  <a:schemeClr val="accent6">
                    <a:lumMod val="75000"/>
                  </a:schemeClr>
                </a:solidFill>
              </a:rPr>
              <a:t>énergie thermique </a:t>
            </a:r>
            <a:r>
              <a:rPr lang="fr-FR" sz="1400" dirty="0">
                <a:solidFill>
                  <a:schemeClr val="accent6">
                    <a:lumMod val="75000"/>
                  </a:schemeClr>
                </a:solidFill>
                <a:sym typeface="Wingdings" panose="05000000000000000000" pitchFamily="2" charset="2"/>
              </a:rPr>
              <a:t> mécanique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La photosynthèse (énergie radiative  chimique) est la source majeure d’énergie de la Vie sur Terre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Les transformations énergie radiative  thermique &amp; électrique sont des sources d’énergie pour la vie quotidienne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L’électrolyse transforme l’énergie électrique en énergie chimique ; la pile à combustible est basée sur le processus inverse. </a:t>
            </a:r>
            <a:endParaRPr lang="fr-FR" sz="1600" dirty="0">
              <a:solidFill>
                <a:srgbClr val="002060"/>
              </a:solidFill>
            </a:endParaRPr>
          </a:p>
        </p:txBody>
      </p:sp>
    </p:spTree>
    <p:extLst>
      <p:ext uri="{BB962C8B-B14F-4D97-AF65-F5344CB8AC3E}">
        <p14:creationId xmlns:p14="http://schemas.microsoft.com/office/powerpoint/2010/main" val="2000321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B63984-CBD5-4C5D-CB1F-9C95249A5520}"/>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B8297509-29F6-1CE0-054B-08D760E0E45A}"/>
              </a:ext>
            </a:extLst>
          </p:cNvPr>
          <p:cNvSpPr>
            <a:spLocks noGrp="1"/>
          </p:cNvSpPr>
          <p:nvPr>
            <p:ph type="sldNum" sz="quarter" idx="12"/>
          </p:nvPr>
        </p:nvSpPr>
        <p:spPr/>
        <p:txBody>
          <a:bodyPr/>
          <a:lstStyle/>
          <a:p>
            <a:fld id="{28CF56FF-A9C7-48CE-B5A8-E2EC5C60375F}" type="slidenum">
              <a:rPr lang="en-GB" smtClean="0"/>
              <a:t>54</a:t>
            </a:fld>
            <a:endParaRPr lang="en-GB"/>
          </a:p>
        </p:txBody>
      </p:sp>
      <p:sp>
        <p:nvSpPr>
          <p:cNvPr id="4" name="ZoneTexte 3">
            <a:extLst>
              <a:ext uri="{FF2B5EF4-FFF2-40B4-BE49-F238E27FC236}">
                <a16:creationId xmlns:a16="http://schemas.microsoft.com/office/drawing/2014/main" id="{39F74BEA-7DA6-DD2E-33A9-8A6DC2920923}"/>
              </a:ext>
            </a:extLst>
          </p:cNvPr>
          <p:cNvSpPr txBox="1"/>
          <p:nvPr/>
        </p:nvSpPr>
        <p:spPr>
          <a:xfrm>
            <a:off x="8519613" y="444403"/>
            <a:ext cx="3039035" cy="369332"/>
          </a:xfrm>
          <a:prstGeom prst="rect">
            <a:avLst/>
          </a:prstGeom>
          <a:noFill/>
        </p:spPr>
        <p:txBody>
          <a:bodyPr wrap="square" rtlCol="0">
            <a:spAutoFit/>
          </a:bodyPr>
          <a:lstStyle/>
          <a:p>
            <a:r>
              <a:rPr lang="fr-FR" dirty="0">
                <a:solidFill>
                  <a:srgbClr val="FF0000"/>
                </a:solidFill>
              </a:rPr>
              <a:t>Piles et accumulateurs (1)</a:t>
            </a:r>
          </a:p>
        </p:txBody>
      </p:sp>
      <p:sp>
        <p:nvSpPr>
          <p:cNvPr id="5" name="ZoneTexte 4">
            <a:extLst>
              <a:ext uri="{FF2B5EF4-FFF2-40B4-BE49-F238E27FC236}">
                <a16:creationId xmlns:a16="http://schemas.microsoft.com/office/drawing/2014/main" id="{A1C0D67A-06F0-BC8B-A309-BDC58A37FC99}"/>
              </a:ext>
            </a:extLst>
          </p:cNvPr>
          <p:cNvSpPr txBox="1"/>
          <p:nvPr/>
        </p:nvSpPr>
        <p:spPr>
          <a:xfrm>
            <a:off x="1945341" y="1299572"/>
            <a:ext cx="9368118" cy="769441"/>
          </a:xfrm>
          <a:prstGeom prst="rect">
            <a:avLst/>
          </a:prstGeom>
          <a:noFill/>
          <a:ln>
            <a:solidFill>
              <a:srgbClr val="C00000"/>
            </a:solidFill>
          </a:ln>
        </p:spPr>
        <p:txBody>
          <a:bodyPr wrap="square" rtlCol="0">
            <a:spAutoFit/>
          </a:bodyPr>
          <a:lstStyle/>
          <a:p>
            <a:r>
              <a:rPr lang="fr-FR" sz="1600" dirty="0">
                <a:solidFill>
                  <a:srgbClr val="FF0000"/>
                </a:solidFill>
              </a:rPr>
              <a:t>Pile </a:t>
            </a:r>
            <a:r>
              <a:rPr lang="fr-FR" sz="1600" dirty="0"/>
              <a:t>: </a:t>
            </a:r>
            <a:r>
              <a:rPr lang="fr-FR" sz="1400" dirty="0"/>
              <a:t>« processus - </a:t>
            </a:r>
            <a:r>
              <a:rPr lang="fr-FR" sz="1400" dirty="0">
                <a:solidFill>
                  <a:srgbClr val="FF0000"/>
                </a:solidFill>
              </a:rPr>
              <a:t>irréversible</a:t>
            </a:r>
            <a:r>
              <a:rPr lang="fr-FR" sz="1400" dirty="0"/>
              <a:t> -basé sur la  réaction chimique entre deux substances dont l’une peut facilement céder des électrons (matériau réducteur), et l’autre qui les absorbe (matériau oxydant) ». (Wikipédia)</a:t>
            </a:r>
            <a:endParaRPr lang="fr-FR" sz="1600" dirty="0"/>
          </a:p>
        </p:txBody>
      </p:sp>
      <p:grpSp>
        <p:nvGrpSpPr>
          <p:cNvPr id="12" name="Groupe 11">
            <a:extLst>
              <a:ext uri="{FF2B5EF4-FFF2-40B4-BE49-F238E27FC236}">
                <a16:creationId xmlns:a16="http://schemas.microsoft.com/office/drawing/2014/main" id="{BF77B99E-B1BF-EAFC-1ED6-51970EE46F97}"/>
              </a:ext>
            </a:extLst>
          </p:cNvPr>
          <p:cNvGrpSpPr/>
          <p:nvPr/>
        </p:nvGrpSpPr>
        <p:grpSpPr>
          <a:xfrm>
            <a:off x="2131360" y="2405183"/>
            <a:ext cx="4052046" cy="2590364"/>
            <a:chOff x="2043953" y="2216243"/>
            <a:chExt cx="4052046" cy="2590364"/>
          </a:xfrm>
        </p:grpSpPr>
        <p:grpSp>
          <p:nvGrpSpPr>
            <p:cNvPr id="8" name="Groupe 7">
              <a:extLst>
                <a:ext uri="{FF2B5EF4-FFF2-40B4-BE49-F238E27FC236}">
                  <a16:creationId xmlns:a16="http://schemas.microsoft.com/office/drawing/2014/main" id="{D1260630-0FF0-5D97-2560-8701D4F8BEC0}"/>
                </a:ext>
              </a:extLst>
            </p:cNvPr>
            <p:cNvGrpSpPr/>
            <p:nvPr/>
          </p:nvGrpSpPr>
          <p:grpSpPr>
            <a:xfrm>
              <a:off x="2185211" y="2216243"/>
              <a:ext cx="3910788" cy="2252663"/>
              <a:chOff x="2185211" y="2216243"/>
              <a:chExt cx="3910788" cy="2252663"/>
            </a:xfrm>
          </p:grpSpPr>
          <p:pic>
            <p:nvPicPr>
              <p:cNvPr id="6" name="Image 5">
                <a:extLst>
                  <a:ext uri="{FF2B5EF4-FFF2-40B4-BE49-F238E27FC236}">
                    <a16:creationId xmlns:a16="http://schemas.microsoft.com/office/drawing/2014/main" id="{537A99F3-469C-99E3-9D7D-FD3C26A90F57}"/>
                  </a:ext>
                </a:extLst>
              </p:cNvPr>
              <p:cNvPicPr>
                <a:picLocks noChangeAspect="1"/>
              </p:cNvPicPr>
              <p:nvPr/>
            </p:nvPicPr>
            <p:blipFill>
              <a:blip r:embed="rId2"/>
              <a:stretch>
                <a:fillRect/>
              </a:stretch>
            </p:blipFill>
            <p:spPr>
              <a:xfrm>
                <a:off x="2462211" y="2216243"/>
                <a:ext cx="3633788" cy="2252663"/>
              </a:xfrm>
              <a:prstGeom prst="rect">
                <a:avLst/>
              </a:prstGeom>
            </p:spPr>
          </p:pic>
          <p:sp>
            <p:nvSpPr>
              <p:cNvPr id="7" name="ZoneTexte 6">
                <a:extLst>
                  <a:ext uri="{FF2B5EF4-FFF2-40B4-BE49-F238E27FC236}">
                    <a16:creationId xmlns:a16="http://schemas.microsoft.com/office/drawing/2014/main" id="{DF1D95E2-741B-685B-E166-B5F14DFF48D3}"/>
                  </a:ext>
                </a:extLst>
              </p:cNvPr>
              <p:cNvSpPr txBox="1"/>
              <p:nvPr/>
            </p:nvSpPr>
            <p:spPr>
              <a:xfrm rot="16200000">
                <a:off x="1848582" y="3204074"/>
                <a:ext cx="950258" cy="276999"/>
              </a:xfrm>
              <a:prstGeom prst="rect">
                <a:avLst/>
              </a:prstGeom>
              <a:noFill/>
            </p:spPr>
            <p:txBody>
              <a:bodyPr wrap="square" rtlCol="0">
                <a:spAutoFit/>
              </a:bodyPr>
              <a:lstStyle/>
              <a:p>
                <a:r>
                  <a:rPr lang="fr-FR" sz="1200" dirty="0" err="1">
                    <a:hlinkClick r:id="rId3"/>
                  </a:rPr>
                  <a:t>maxicours</a:t>
                </a:r>
                <a:endParaRPr lang="fr-FR" sz="1200" dirty="0"/>
              </a:p>
            </p:txBody>
          </p:sp>
        </p:grpSp>
        <p:sp>
          <p:nvSpPr>
            <p:cNvPr id="11" name="ZoneTexte 10">
              <a:extLst>
                <a:ext uri="{FF2B5EF4-FFF2-40B4-BE49-F238E27FC236}">
                  <a16:creationId xmlns:a16="http://schemas.microsoft.com/office/drawing/2014/main" id="{2432B48A-9708-4D07-5ED2-42C0DDFB204F}"/>
                </a:ext>
              </a:extLst>
            </p:cNvPr>
            <p:cNvSpPr txBox="1"/>
            <p:nvPr/>
          </p:nvSpPr>
          <p:spPr>
            <a:xfrm>
              <a:off x="2043953" y="4498830"/>
              <a:ext cx="2111186" cy="307777"/>
            </a:xfrm>
            <a:prstGeom prst="rect">
              <a:avLst/>
            </a:prstGeom>
            <a:noFill/>
          </p:spPr>
          <p:txBody>
            <a:bodyPr wrap="square" rtlCol="0">
              <a:spAutoFit/>
            </a:bodyPr>
            <a:lstStyle/>
            <a:p>
              <a:r>
                <a:rPr lang="fr-FR" sz="1400" dirty="0"/>
                <a:t>Pile alcaline moderne</a:t>
              </a:r>
            </a:p>
          </p:txBody>
        </p:sp>
      </p:grpSp>
      <p:sp>
        <p:nvSpPr>
          <p:cNvPr id="9" name="Nuage 8">
            <a:extLst>
              <a:ext uri="{FF2B5EF4-FFF2-40B4-BE49-F238E27FC236}">
                <a16:creationId xmlns:a16="http://schemas.microsoft.com/office/drawing/2014/main" id="{980A8676-65A1-FC45-82E2-B115F08C19FC}"/>
              </a:ext>
            </a:extLst>
          </p:cNvPr>
          <p:cNvSpPr/>
          <p:nvPr/>
        </p:nvSpPr>
        <p:spPr>
          <a:xfrm>
            <a:off x="4666129" y="3046478"/>
            <a:ext cx="1622612" cy="469226"/>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Nuage 9">
            <a:extLst>
              <a:ext uri="{FF2B5EF4-FFF2-40B4-BE49-F238E27FC236}">
                <a16:creationId xmlns:a16="http://schemas.microsoft.com/office/drawing/2014/main" id="{D4EC7761-FEB7-055C-99E3-27411181F1D4}"/>
              </a:ext>
            </a:extLst>
          </p:cNvPr>
          <p:cNvSpPr/>
          <p:nvPr/>
        </p:nvSpPr>
        <p:spPr>
          <a:xfrm>
            <a:off x="4047564" y="3738919"/>
            <a:ext cx="721660" cy="316826"/>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8C00576F-9F42-0457-C19F-A8AA5D81F1DA}"/>
              </a:ext>
            </a:extLst>
          </p:cNvPr>
          <p:cNvGrpSpPr/>
          <p:nvPr/>
        </p:nvGrpSpPr>
        <p:grpSpPr>
          <a:xfrm>
            <a:off x="8545582" y="2169449"/>
            <a:ext cx="2571272" cy="3472429"/>
            <a:chOff x="8455317" y="1119490"/>
            <a:chExt cx="2571272" cy="3472429"/>
          </a:xfrm>
        </p:grpSpPr>
        <p:pic>
          <p:nvPicPr>
            <p:cNvPr id="15" name="Image 14">
              <a:extLst>
                <a:ext uri="{FF2B5EF4-FFF2-40B4-BE49-F238E27FC236}">
                  <a16:creationId xmlns:a16="http://schemas.microsoft.com/office/drawing/2014/main" id="{C79C96FB-A6DE-FE33-D715-D5ABFA11B2C1}"/>
                </a:ext>
              </a:extLst>
            </p:cNvPr>
            <p:cNvPicPr>
              <a:picLocks noChangeAspect="1"/>
            </p:cNvPicPr>
            <p:nvPr/>
          </p:nvPicPr>
          <p:blipFill rotWithShape="1">
            <a:blip r:embed="rId4"/>
            <a:srcRect l="9634" t="10083" r="13190" b="12432"/>
            <a:stretch/>
          </p:blipFill>
          <p:spPr>
            <a:xfrm>
              <a:off x="8854920" y="1119490"/>
              <a:ext cx="2111124" cy="2826098"/>
            </a:xfrm>
            <a:prstGeom prst="rect">
              <a:avLst/>
            </a:prstGeom>
          </p:spPr>
        </p:pic>
        <p:sp>
          <p:nvSpPr>
            <p:cNvPr id="16" name="ZoneTexte 15">
              <a:extLst>
                <a:ext uri="{FF2B5EF4-FFF2-40B4-BE49-F238E27FC236}">
                  <a16:creationId xmlns:a16="http://schemas.microsoft.com/office/drawing/2014/main" id="{62F683E5-7657-2917-AD42-A2B735431A3D}"/>
                </a:ext>
              </a:extLst>
            </p:cNvPr>
            <p:cNvSpPr txBox="1"/>
            <p:nvPr/>
          </p:nvSpPr>
          <p:spPr>
            <a:xfrm>
              <a:off x="8794376" y="3945588"/>
              <a:ext cx="2232213" cy="646331"/>
            </a:xfrm>
            <a:prstGeom prst="rect">
              <a:avLst/>
            </a:prstGeom>
            <a:noFill/>
          </p:spPr>
          <p:txBody>
            <a:bodyPr wrap="square" rtlCol="0">
              <a:spAutoFit/>
            </a:bodyPr>
            <a:lstStyle/>
            <a:p>
              <a:r>
                <a:rPr lang="fr-FR" sz="1200" dirty="0"/>
                <a:t>Pile de Volta (circa 1800) : zinc et cuivre séparés par feutre imbibé de saumure</a:t>
              </a:r>
            </a:p>
          </p:txBody>
        </p:sp>
        <p:sp>
          <p:nvSpPr>
            <p:cNvPr id="17" name="ZoneTexte 16">
              <a:extLst>
                <a:ext uri="{FF2B5EF4-FFF2-40B4-BE49-F238E27FC236}">
                  <a16:creationId xmlns:a16="http://schemas.microsoft.com/office/drawing/2014/main" id="{57F2ED91-EB90-33C0-6391-105E8DE9F460}"/>
                </a:ext>
              </a:extLst>
            </p:cNvPr>
            <p:cNvSpPr txBox="1"/>
            <p:nvPr/>
          </p:nvSpPr>
          <p:spPr>
            <a:xfrm rot="16200000">
              <a:off x="7669204" y="2405208"/>
              <a:ext cx="1941557" cy="369332"/>
            </a:xfrm>
            <a:prstGeom prst="rect">
              <a:avLst/>
            </a:prstGeom>
            <a:noFill/>
          </p:spPr>
          <p:txBody>
            <a:bodyPr wrap="none" rtlCol="0">
              <a:spAutoFit/>
            </a:bodyPr>
            <a:lstStyle/>
            <a:p>
              <a:r>
                <a:rPr lang="fr-FR" dirty="0"/>
                <a:t> </a:t>
              </a:r>
              <a:r>
                <a:rPr lang="fr-FR" sz="900" dirty="0"/>
                <a:t>CCC A-SA 3.0 non par </a:t>
              </a:r>
              <a:r>
                <a:rPr lang="fr-FR" sz="900" dirty="0" err="1">
                  <a:hlinkClick r:id="rId5"/>
                </a:rPr>
                <a:t>GuidoB</a:t>
              </a:r>
              <a:endParaRPr lang="fr-FR" sz="900" dirty="0"/>
            </a:p>
          </p:txBody>
        </p:sp>
      </p:gr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8E8425E7-EEC5-5E56-B1E9-B351E7B0FFFA}"/>
                  </a:ext>
                </a:extLst>
              </p:cNvPr>
              <p:cNvSpPr txBox="1"/>
              <p:nvPr/>
            </p:nvSpPr>
            <p:spPr>
              <a:xfrm>
                <a:off x="5545989" y="4504070"/>
                <a:ext cx="2916672" cy="984885"/>
              </a:xfrm>
              <a:prstGeom prst="rect">
                <a:avLst/>
              </a:prstGeom>
              <a:noFill/>
              <a:ln>
                <a:solidFill>
                  <a:srgbClr val="C00000"/>
                </a:solidFill>
              </a:ln>
            </p:spPr>
            <p:txBody>
              <a:bodyPr wrap="square" rtlCol="0">
                <a:spAutoFit/>
              </a:bodyPr>
              <a:lstStyle/>
              <a:p>
                <a:r>
                  <a:rPr lang="fr-FR" sz="1400" b="0" dirty="0"/>
                  <a:t>Oxydation du zinc</a:t>
                </a:r>
              </a:p>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𝑍𝑛</m:t>
                      </m:r>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𝑍</m:t>
                      </m:r>
                      <m:sSup>
                        <m:sSupPr>
                          <m:ctrlPr>
                            <a:rPr lang="fr-FR" sz="1400" b="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𝑛</m:t>
                          </m:r>
                        </m:e>
                        <m:sup>
                          <m:r>
                            <a:rPr lang="fr-FR" sz="1400" b="0" i="1" smtClean="0">
                              <a:latin typeface="Cambria Math" panose="02040503050406030204" pitchFamily="18" charset="0"/>
                              <a:ea typeface="Cambria Math" panose="02040503050406030204" pitchFamily="18" charset="0"/>
                            </a:rPr>
                            <m:t>++</m:t>
                          </m:r>
                        </m:sup>
                      </m:sSup>
                      <m:r>
                        <a:rPr lang="fr-FR" sz="1400" b="0" i="1" smtClean="0">
                          <a:latin typeface="Cambria Math" panose="02040503050406030204" pitchFamily="18" charset="0"/>
                          <a:ea typeface="Cambria Math" panose="02040503050406030204" pitchFamily="18" charset="0"/>
                        </a:rPr>
                        <m:t>+2</m:t>
                      </m:r>
                      <m:sSup>
                        <m:sSupPr>
                          <m:ctrlPr>
                            <a:rPr lang="fr-FR" sz="1400" b="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𝑒</m:t>
                          </m:r>
                        </m:e>
                        <m:sup>
                          <m:r>
                            <a:rPr lang="fr-FR" sz="1400" b="0" i="1" smtClean="0">
                              <a:latin typeface="Cambria Math" panose="02040503050406030204" pitchFamily="18" charset="0"/>
                              <a:ea typeface="Cambria Math" panose="02040503050406030204" pitchFamily="18" charset="0"/>
                            </a:rPr>
                            <m:t>−</m:t>
                          </m:r>
                        </m:sup>
                      </m:sSup>
                    </m:oMath>
                  </m:oMathPara>
                </a14:m>
                <a:endParaRPr lang="fr-FR" dirty="0"/>
              </a:p>
              <a:p>
                <a:r>
                  <a:rPr lang="fr-FR" sz="1400" dirty="0"/>
                  <a:t>Réduction (cuivre + sel)</a:t>
                </a:r>
              </a:p>
              <a:p>
                <a:pPr/>
                <a14:m>
                  <m:oMathPara xmlns:m="http://schemas.openxmlformats.org/officeDocument/2006/math">
                    <m:oMathParaPr>
                      <m:jc m:val="centerGroup"/>
                    </m:oMathParaPr>
                    <m:oMath xmlns:m="http://schemas.openxmlformats.org/officeDocument/2006/math">
                      <m:r>
                        <a:rPr lang="fr-FR" sz="1400" i="1">
                          <a:latin typeface="Cambria Math" panose="02040503050406030204" pitchFamily="18" charset="0"/>
                        </a:rPr>
                        <m:t>2</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𝐻</m:t>
                          </m:r>
                        </m:e>
                        <m:sub>
                          <m:r>
                            <a:rPr lang="fr-FR" sz="1400" b="0" i="1" smtClean="0">
                              <a:latin typeface="Cambria Math" panose="02040503050406030204" pitchFamily="18" charset="0"/>
                            </a:rPr>
                            <m:t>2</m:t>
                          </m:r>
                        </m:sub>
                      </m:sSub>
                      <m:r>
                        <a:rPr lang="fr-FR" sz="1400" b="0" i="1" smtClean="0">
                          <a:latin typeface="Cambria Math" panose="02040503050406030204" pitchFamily="18" charset="0"/>
                        </a:rPr>
                        <m:t>𝑂</m:t>
                      </m:r>
                      <m:r>
                        <a:rPr lang="fr-FR" sz="1400" b="0" i="1" smtClean="0">
                          <a:latin typeface="Cambria Math" panose="02040503050406030204" pitchFamily="18" charset="0"/>
                        </a:rPr>
                        <m:t>+2</m:t>
                      </m:r>
                      <m:sSup>
                        <m:sSupPr>
                          <m:ctrlPr>
                            <a:rPr lang="fr-FR" sz="1400" i="1">
                              <a:latin typeface="Cambria Math" panose="02040503050406030204" pitchFamily="18" charset="0"/>
                              <a:ea typeface="Cambria Math" panose="02040503050406030204" pitchFamily="18" charset="0"/>
                            </a:rPr>
                          </m:ctrlPr>
                        </m:sSupPr>
                        <m:e>
                          <m:r>
                            <a:rPr lang="fr-FR" sz="1400" i="1">
                              <a:latin typeface="Cambria Math" panose="02040503050406030204" pitchFamily="18" charset="0"/>
                              <a:ea typeface="Cambria Math" panose="02040503050406030204" pitchFamily="18" charset="0"/>
                            </a:rPr>
                            <m:t>𝑒</m:t>
                          </m:r>
                        </m:e>
                        <m:sup>
                          <m:r>
                            <a:rPr lang="fr-FR" sz="1400" i="1">
                              <a:latin typeface="Cambria Math" panose="02040503050406030204" pitchFamily="18" charset="0"/>
                              <a:ea typeface="Cambria Math" panose="02040503050406030204" pitchFamily="18" charset="0"/>
                            </a:rPr>
                            <m:t>−</m:t>
                          </m:r>
                        </m:sup>
                      </m:sSup>
                      <m:r>
                        <a:rPr lang="fr-FR" sz="1400" b="0" i="1" smtClean="0">
                          <a:latin typeface="Cambria Math" panose="02040503050406030204" pitchFamily="18" charset="0"/>
                          <a:ea typeface="Cambria Math" panose="02040503050406030204" pitchFamily="18" charset="0"/>
                        </a:rPr>
                        <m:t>→2</m:t>
                      </m:r>
                      <m:r>
                        <a:rPr lang="fr-FR" sz="1400" b="0" i="1" smtClean="0">
                          <a:latin typeface="Cambria Math" panose="02040503050406030204" pitchFamily="18" charset="0"/>
                          <a:ea typeface="Cambria Math" panose="02040503050406030204" pitchFamily="18" charset="0"/>
                        </a:rPr>
                        <m:t>𝐻</m:t>
                      </m:r>
                      <m:sSup>
                        <m:sSupPr>
                          <m:ctrlPr>
                            <a:rPr lang="fr-FR" sz="1400" b="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𝑂</m:t>
                          </m:r>
                        </m:e>
                        <m:sup>
                          <m:r>
                            <a:rPr lang="fr-FR" sz="1400" b="0" i="1" smtClean="0">
                              <a:latin typeface="Cambria Math" panose="02040503050406030204" pitchFamily="18" charset="0"/>
                              <a:ea typeface="Cambria Math" panose="02040503050406030204" pitchFamily="18" charset="0"/>
                            </a:rPr>
                            <m:t>−</m:t>
                          </m:r>
                        </m:sup>
                      </m:sSup>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𝐻</m:t>
                          </m:r>
                        </m:e>
                        <m:sub>
                          <m:r>
                            <a:rPr lang="fr-FR" sz="1400" b="0" i="1" smtClean="0">
                              <a:latin typeface="Cambria Math" panose="02040503050406030204" pitchFamily="18" charset="0"/>
                              <a:ea typeface="Cambria Math" panose="02040503050406030204" pitchFamily="18" charset="0"/>
                            </a:rPr>
                            <m:t>2</m:t>
                          </m:r>
                        </m:sub>
                      </m:sSub>
                    </m:oMath>
                  </m:oMathPara>
                </a14:m>
                <a:endParaRPr lang="fr-FR" sz="1400" dirty="0"/>
              </a:p>
            </p:txBody>
          </p:sp>
        </mc:Choice>
        <mc:Fallback xmlns="">
          <p:sp>
            <p:nvSpPr>
              <p:cNvPr id="19" name="ZoneTexte 18">
                <a:extLst>
                  <a:ext uri="{FF2B5EF4-FFF2-40B4-BE49-F238E27FC236}">
                    <a16:creationId xmlns:a16="http://schemas.microsoft.com/office/drawing/2014/main" id="{8E8425E7-EEC5-5E56-B1E9-B351E7B0FFFA}"/>
                  </a:ext>
                </a:extLst>
              </p:cNvPr>
              <p:cNvSpPr txBox="1">
                <a:spLocks noRot="1" noChangeAspect="1" noMove="1" noResize="1" noEditPoints="1" noAdjustHandles="1" noChangeArrowheads="1" noChangeShapeType="1" noTextEdit="1"/>
              </p:cNvSpPr>
              <p:nvPr/>
            </p:nvSpPr>
            <p:spPr>
              <a:xfrm>
                <a:off x="5545989" y="4504070"/>
                <a:ext cx="2916672" cy="984885"/>
              </a:xfrm>
              <a:prstGeom prst="rect">
                <a:avLst/>
              </a:prstGeom>
              <a:blipFill>
                <a:blip r:embed="rId6"/>
                <a:stretch>
                  <a:fillRect l="-417" t="-613"/>
                </a:stretch>
              </a:blipFill>
              <a:ln>
                <a:solidFill>
                  <a:srgbClr val="C00000"/>
                </a:solidFill>
              </a:ln>
            </p:spPr>
            <p:txBody>
              <a:bodyPr/>
              <a:lstStyle/>
              <a:p>
                <a:r>
                  <a:rPr lang="fr-FR">
                    <a:noFill/>
                  </a:rPr>
                  <a:t> </a:t>
                </a:r>
              </a:p>
            </p:txBody>
          </p:sp>
        </mc:Fallback>
      </mc:AlternateContent>
    </p:spTree>
    <p:extLst>
      <p:ext uri="{BB962C8B-B14F-4D97-AF65-F5344CB8AC3E}">
        <p14:creationId xmlns:p14="http://schemas.microsoft.com/office/powerpoint/2010/main" val="5806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5A99341-024C-0888-25A9-6C900708C9B2}"/>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E700319F-F80E-924A-74D9-B43E0E023E37}"/>
              </a:ext>
            </a:extLst>
          </p:cNvPr>
          <p:cNvSpPr>
            <a:spLocks noGrp="1"/>
          </p:cNvSpPr>
          <p:nvPr>
            <p:ph type="sldNum" sz="quarter" idx="12"/>
          </p:nvPr>
        </p:nvSpPr>
        <p:spPr/>
        <p:txBody>
          <a:bodyPr/>
          <a:lstStyle/>
          <a:p>
            <a:fld id="{28CF56FF-A9C7-48CE-B5A8-E2EC5C60375F}" type="slidenum">
              <a:rPr lang="en-GB" smtClean="0"/>
              <a:t>55</a:t>
            </a:fld>
            <a:endParaRPr lang="en-GB"/>
          </a:p>
        </p:txBody>
      </p:sp>
      <p:sp>
        <p:nvSpPr>
          <p:cNvPr id="4" name="ZoneTexte 3">
            <a:extLst>
              <a:ext uri="{FF2B5EF4-FFF2-40B4-BE49-F238E27FC236}">
                <a16:creationId xmlns:a16="http://schemas.microsoft.com/office/drawing/2014/main" id="{86E712C5-271B-A50A-471E-24E8A1BFED06}"/>
              </a:ext>
            </a:extLst>
          </p:cNvPr>
          <p:cNvSpPr txBox="1"/>
          <p:nvPr/>
        </p:nvSpPr>
        <p:spPr>
          <a:xfrm>
            <a:off x="8519613" y="444403"/>
            <a:ext cx="3039035" cy="369332"/>
          </a:xfrm>
          <a:prstGeom prst="rect">
            <a:avLst/>
          </a:prstGeom>
          <a:noFill/>
        </p:spPr>
        <p:txBody>
          <a:bodyPr wrap="square" rtlCol="0">
            <a:spAutoFit/>
          </a:bodyPr>
          <a:lstStyle/>
          <a:p>
            <a:r>
              <a:rPr lang="fr-FR" dirty="0">
                <a:solidFill>
                  <a:srgbClr val="FF0000"/>
                </a:solidFill>
              </a:rPr>
              <a:t>Piles et accumulateurs (2)</a:t>
            </a:r>
          </a:p>
        </p:txBody>
      </p:sp>
      <p:sp>
        <p:nvSpPr>
          <p:cNvPr id="9" name="ZoneTexte 8">
            <a:extLst>
              <a:ext uri="{FF2B5EF4-FFF2-40B4-BE49-F238E27FC236}">
                <a16:creationId xmlns:a16="http://schemas.microsoft.com/office/drawing/2014/main" id="{F1A3B617-C15E-B6FA-CBD6-7FCE74EEAD98}"/>
              </a:ext>
            </a:extLst>
          </p:cNvPr>
          <p:cNvSpPr txBox="1"/>
          <p:nvPr/>
        </p:nvSpPr>
        <p:spPr>
          <a:xfrm>
            <a:off x="2155555" y="1755127"/>
            <a:ext cx="4268112" cy="800219"/>
          </a:xfrm>
          <a:prstGeom prst="rect">
            <a:avLst/>
          </a:prstGeom>
          <a:noFill/>
          <a:ln>
            <a:solidFill>
              <a:srgbClr val="C00000"/>
            </a:solidFill>
          </a:ln>
        </p:spPr>
        <p:txBody>
          <a:bodyPr wrap="square">
            <a:spAutoFit/>
          </a:bodyPr>
          <a:lstStyle/>
          <a:p>
            <a:r>
              <a:rPr lang="fr-FR" sz="1400" dirty="0">
                <a:solidFill>
                  <a:srgbClr val="FF0000"/>
                </a:solidFill>
              </a:rPr>
              <a:t>Batterie</a:t>
            </a:r>
            <a:r>
              <a:rPr lang="fr-FR" sz="1400" dirty="0"/>
              <a:t> : basé sur la réaction réversible entre deux atomes d’un même élément chimique, mais à deux états d’oxydation différents</a:t>
            </a:r>
            <a:r>
              <a:rPr lang="fr-FR" dirty="0"/>
              <a:t>.</a:t>
            </a:r>
          </a:p>
        </p:txBody>
      </p:sp>
      <p:sp>
        <p:nvSpPr>
          <p:cNvPr id="10" name="ZoneTexte 9">
            <a:extLst>
              <a:ext uri="{FF2B5EF4-FFF2-40B4-BE49-F238E27FC236}">
                <a16:creationId xmlns:a16="http://schemas.microsoft.com/office/drawing/2014/main" id="{89753B99-84E9-736A-8721-11B959A6C63F}"/>
              </a:ext>
            </a:extLst>
          </p:cNvPr>
          <p:cNvSpPr txBox="1"/>
          <p:nvPr/>
        </p:nvSpPr>
        <p:spPr>
          <a:xfrm>
            <a:off x="2155555" y="1147759"/>
            <a:ext cx="4724400" cy="369332"/>
          </a:xfrm>
          <a:prstGeom prst="rect">
            <a:avLst/>
          </a:prstGeom>
          <a:noFill/>
        </p:spPr>
        <p:txBody>
          <a:bodyPr wrap="square" rtlCol="0">
            <a:spAutoFit/>
          </a:bodyPr>
          <a:lstStyle/>
          <a:p>
            <a:r>
              <a:rPr lang="fr-FR" strike="dblStrike" dirty="0">
                <a:solidFill>
                  <a:srgbClr val="FF0000"/>
                </a:solidFill>
              </a:rPr>
              <a:t>Pile rechargeable</a:t>
            </a:r>
            <a:r>
              <a:rPr lang="fr-FR" dirty="0">
                <a:solidFill>
                  <a:srgbClr val="FF0000"/>
                </a:solidFill>
              </a:rPr>
              <a:t>  = batterie</a:t>
            </a:r>
          </a:p>
        </p:txBody>
      </p:sp>
      <p:grpSp>
        <p:nvGrpSpPr>
          <p:cNvPr id="28" name="Groupe 27">
            <a:extLst>
              <a:ext uri="{FF2B5EF4-FFF2-40B4-BE49-F238E27FC236}">
                <a16:creationId xmlns:a16="http://schemas.microsoft.com/office/drawing/2014/main" id="{9AFA5354-7514-0485-E813-53376C6AE582}"/>
              </a:ext>
            </a:extLst>
          </p:cNvPr>
          <p:cNvGrpSpPr/>
          <p:nvPr/>
        </p:nvGrpSpPr>
        <p:grpSpPr>
          <a:xfrm>
            <a:off x="4398974" y="2924920"/>
            <a:ext cx="3748621" cy="2729338"/>
            <a:chOff x="4398974" y="2924920"/>
            <a:chExt cx="3748621" cy="2729338"/>
          </a:xfrm>
        </p:grpSpPr>
        <p:grpSp>
          <p:nvGrpSpPr>
            <p:cNvPr id="27" name="Groupe 26">
              <a:extLst>
                <a:ext uri="{FF2B5EF4-FFF2-40B4-BE49-F238E27FC236}">
                  <a16:creationId xmlns:a16="http://schemas.microsoft.com/office/drawing/2014/main" id="{B700BBA8-2225-D3C3-27AD-06CECD0652C9}"/>
                </a:ext>
              </a:extLst>
            </p:cNvPr>
            <p:cNvGrpSpPr/>
            <p:nvPr/>
          </p:nvGrpSpPr>
          <p:grpSpPr>
            <a:xfrm>
              <a:off x="4398974" y="3294083"/>
              <a:ext cx="3748621" cy="2360175"/>
              <a:chOff x="4124836" y="3198051"/>
              <a:chExt cx="4022759" cy="2456208"/>
            </a:xfrm>
          </p:grpSpPr>
          <p:pic>
            <p:nvPicPr>
              <p:cNvPr id="25" name="Image 24">
                <a:extLst>
                  <a:ext uri="{FF2B5EF4-FFF2-40B4-BE49-F238E27FC236}">
                    <a16:creationId xmlns:a16="http://schemas.microsoft.com/office/drawing/2014/main" id="{E24F98C0-9EEA-74C9-4527-1B36A31A764D}"/>
                  </a:ext>
                </a:extLst>
              </p:cNvPr>
              <p:cNvPicPr>
                <a:picLocks noChangeAspect="1"/>
              </p:cNvPicPr>
              <p:nvPr/>
            </p:nvPicPr>
            <p:blipFill>
              <a:blip r:embed="rId2"/>
              <a:stretch>
                <a:fillRect/>
              </a:stretch>
            </p:blipFill>
            <p:spPr>
              <a:xfrm>
                <a:off x="4124836" y="3198051"/>
                <a:ext cx="4022759" cy="2274046"/>
              </a:xfrm>
              <a:prstGeom prst="rect">
                <a:avLst/>
              </a:prstGeom>
            </p:spPr>
          </p:pic>
          <p:sp>
            <p:nvSpPr>
              <p:cNvPr id="26" name="ZoneTexte 25">
                <a:extLst>
                  <a:ext uri="{FF2B5EF4-FFF2-40B4-BE49-F238E27FC236}">
                    <a16:creationId xmlns:a16="http://schemas.microsoft.com/office/drawing/2014/main" id="{36A6B8BE-7F2D-56B1-2C3B-050127728245}"/>
                  </a:ext>
                </a:extLst>
              </p:cNvPr>
              <p:cNvSpPr txBox="1"/>
              <p:nvPr/>
            </p:nvSpPr>
            <p:spPr>
              <a:xfrm>
                <a:off x="5461466" y="5392649"/>
                <a:ext cx="2411049" cy="261610"/>
              </a:xfrm>
              <a:prstGeom prst="rect">
                <a:avLst/>
              </a:prstGeom>
              <a:noFill/>
            </p:spPr>
            <p:txBody>
              <a:bodyPr wrap="square" rtlCol="0">
                <a:spAutoFit/>
              </a:bodyPr>
              <a:lstStyle/>
              <a:p>
                <a:r>
                  <a:rPr lang="fr-FR" sz="1050" dirty="0">
                    <a:hlinkClick r:id="rId3"/>
                  </a:rPr>
                  <a:t>Révolution-énergétique</a:t>
                </a:r>
                <a:endParaRPr lang="fr-FR" sz="1050" dirty="0"/>
              </a:p>
            </p:txBody>
          </p:sp>
        </p:grpSp>
        <p:sp>
          <p:nvSpPr>
            <p:cNvPr id="12" name="ZoneTexte 11">
              <a:extLst>
                <a:ext uri="{FF2B5EF4-FFF2-40B4-BE49-F238E27FC236}">
                  <a16:creationId xmlns:a16="http://schemas.microsoft.com/office/drawing/2014/main" id="{40F88A59-5C58-58E3-05C6-42B008DCDAF5}"/>
                </a:ext>
              </a:extLst>
            </p:cNvPr>
            <p:cNvSpPr txBox="1"/>
            <p:nvPr/>
          </p:nvSpPr>
          <p:spPr>
            <a:xfrm>
              <a:off x="5010378" y="2924920"/>
              <a:ext cx="2411049" cy="307777"/>
            </a:xfrm>
            <a:prstGeom prst="rect">
              <a:avLst/>
            </a:prstGeom>
            <a:noFill/>
          </p:spPr>
          <p:txBody>
            <a:bodyPr wrap="square" rtlCol="0">
              <a:spAutoFit/>
            </a:bodyPr>
            <a:lstStyle/>
            <a:p>
              <a:r>
                <a:rPr lang="fr-FR" sz="1400" dirty="0">
                  <a:solidFill>
                    <a:srgbClr val="002060"/>
                  </a:solidFill>
                </a:rPr>
                <a:t>Batterie au Plomb</a:t>
              </a:r>
            </a:p>
          </p:txBody>
        </p:sp>
      </p:grpSp>
      <p:sp>
        <p:nvSpPr>
          <p:cNvPr id="14" name="Rectangle 13">
            <a:extLst>
              <a:ext uri="{FF2B5EF4-FFF2-40B4-BE49-F238E27FC236}">
                <a16:creationId xmlns:a16="http://schemas.microsoft.com/office/drawing/2014/main" id="{16C6A4E1-A474-193A-8276-4E3F43539B55}"/>
              </a:ext>
            </a:extLst>
          </p:cNvPr>
          <p:cNvSpPr/>
          <p:nvPr/>
        </p:nvSpPr>
        <p:spPr>
          <a:xfrm>
            <a:off x="3254188" y="3416011"/>
            <a:ext cx="607816" cy="6463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PbO</a:t>
            </a:r>
            <a:r>
              <a:rPr lang="fr-FR" sz="1200" baseline="-25000" dirty="0"/>
              <a:t>2</a:t>
            </a:r>
          </a:p>
        </p:txBody>
      </p:sp>
      <p:sp>
        <p:nvSpPr>
          <p:cNvPr id="15" name="Rectangle 14">
            <a:extLst>
              <a:ext uri="{FF2B5EF4-FFF2-40B4-BE49-F238E27FC236}">
                <a16:creationId xmlns:a16="http://schemas.microsoft.com/office/drawing/2014/main" id="{1C637813-2F87-0725-AC9F-58DE4AC44265}"/>
              </a:ext>
            </a:extLst>
          </p:cNvPr>
          <p:cNvSpPr/>
          <p:nvPr/>
        </p:nvSpPr>
        <p:spPr>
          <a:xfrm>
            <a:off x="2479177" y="3429000"/>
            <a:ext cx="607816" cy="64633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Pb</a:t>
            </a:r>
            <a:endParaRPr lang="fr-FR" sz="1200" baseline="-25000" dirty="0"/>
          </a:p>
        </p:txBody>
      </p:sp>
      <p:sp>
        <p:nvSpPr>
          <p:cNvPr id="17" name="Rectangle 16">
            <a:extLst>
              <a:ext uri="{FF2B5EF4-FFF2-40B4-BE49-F238E27FC236}">
                <a16:creationId xmlns:a16="http://schemas.microsoft.com/office/drawing/2014/main" id="{C0A15166-EB9D-88B3-FB3F-1A489113914E}"/>
              </a:ext>
            </a:extLst>
          </p:cNvPr>
          <p:cNvSpPr/>
          <p:nvPr/>
        </p:nvSpPr>
        <p:spPr>
          <a:xfrm>
            <a:off x="2479177" y="5023721"/>
            <a:ext cx="692067" cy="64633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PbSO</a:t>
            </a:r>
            <a:r>
              <a:rPr lang="fr-FR" sz="1200" baseline="-25000" dirty="0"/>
              <a:t>4</a:t>
            </a:r>
          </a:p>
        </p:txBody>
      </p:sp>
      <p:sp>
        <p:nvSpPr>
          <p:cNvPr id="18" name="Rectangle 17">
            <a:extLst>
              <a:ext uri="{FF2B5EF4-FFF2-40B4-BE49-F238E27FC236}">
                <a16:creationId xmlns:a16="http://schemas.microsoft.com/office/drawing/2014/main" id="{D5F49997-6486-31E6-B443-9155A501B0AA}"/>
              </a:ext>
            </a:extLst>
          </p:cNvPr>
          <p:cNvSpPr/>
          <p:nvPr/>
        </p:nvSpPr>
        <p:spPr>
          <a:xfrm>
            <a:off x="3408394" y="5023721"/>
            <a:ext cx="692067" cy="64633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PbSO</a:t>
            </a:r>
            <a:r>
              <a:rPr lang="fr-FR" sz="1200" baseline="-25000" dirty="0"/>
              <a:t>4</a:t>
            </a:r>
          </a:p>
        </p:txBody>
      </p:sp>
      <p:sp>
        <p:nvSpPr>
          <p:cNvPr id="19" name="Flèche : courbe vers la droite 18">
            <a:extLst>
              <a:ext uri="{FF2B5EF4-FFF2-40B4-BE49-F238E27FC236}">
                <a16:creationId xmlns:a16="http://schemas.microsoft.com/office/drawing/2014/main" id="{2D91B69A-4974-96D5-1841-2DCF68C48E7C}"/>
              </a:ext>
            </a:extLst>
          </p:cNvPr>
          <p:cNvSpPr/>
          <p:nvPr/>
        </p:nvSpPr>
        <p:spPr>
          <a:xfrm>
            <a:off x="1923599" y="4099588"/>
            <a:ext cx="371579" cy="89029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ZoneTexte 19">
            <a:extLst>
              <a:ext uri="{FF2B5EF4-FFF2-40B4-BE49-F238E27FC236}">
                <a16:creationId xmlns:a16="http://schemas.microsoft.com/office/drawing/2014/main" id="{1E94854C-D9A8-B393-6749-1920B8622D47}"/>
              </a:ext>
            </a:extLst>
          </p:cNvPr>
          <p:cNvSpPr txBox="1"/>
          <p:nvPr/>
        </p:nvSpPr>
        <p:spPr>
          <a:xfrm>
            <a:off x="2151788" y="4274607"/>
            <a:ext cx="1301440" cy="430887"/>
          </a:xfrm>
          <a:prstGeom prst="rect">
            <a:avLst/>
          </a:prstGeom>
          <a:noFill/>
        </p:spPr>
        <p:txBody>
          <a:bodyPr wrap="square" rtlCol="0">
            <a:spAutoFit/>
          </a:bodyPr>
          <a:lstStyle/>
          <a:p>
            <a:r>
              <a:rPr lang="fr-FR" sz="1100" dirty="0"/>
              <a:t>Décharge avec acide sulfurique</a:t>
            </a:r>
          </a:p>
        </p:txBody>
      </p:sp>
      <p:sp>
        <p:nvSpPr>
          <p:cNvPr id="21" name="Croix 20">
            <a:extLst>
              <a:ext uri="{FF2B5EF4-FFF2-40B4-BE49-F238E27FC236}">
                <a16:creationId xmlns:a16="http://schemas.microsoft.com/office/drawing/2014/main" id="{8B17E2E5-B812-1AA6-34C7-3F35755ACAAC}"/>
              </a:ext>
            </a:extLst>
          </p:cNvPr>
          <p:cNvSpPr/>
          <p:nvPr/>
        </p:nvSpPr>
        <p:spPr>
          <a:xfrm>
            <a:off x="2682004" y="3133795"/>
            <a:ext cx="177737" cy="160289"/>
          </a:xfrm>
          <a:prstGeom prst="plus">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88E53F19-BC17-F6A5-5EDE-22E4C4BFB80E}"/>
              </a:ext>
            </a:extLst>
          </p:cNvPr>
          <p:cNvSpPr/>
          <p:nvPr/>
        </p:nvSpPr>
        <p:spPr>
          <a:xfrm>
            <a:off x="3476988" y="3209838"/>
            <a:ext cx="177737" cy="4571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courbe vers la droite 22">
            <a:extLst>
              <a:ext uri="{FF2B5EF4-FFF2-40B4-BE49-F238E27FC236}">
                <a16:creationId xmlns:a16="http://schemas.microsoft.com/office/drawing/2014/main" id="{41F29BBE-3512-A101-62C3-D07F8641909A}"/>
              </a:ext>
            </a:extLst>
          </p:cNvPr>
          <p:cNvSpPr/>
          <p:nvPr/>
        </p:nvSpPr>
        <p:spPr>
          <a:xfrm rot="10800000">
            <a:off x="4087340" y="4041157"/>
            <a:ext cx="371579" cy="89029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ZoneTexte 23">
            <a:extLst>
              <a:ext uri="{FF2B5EF4-FFF2-40B4-BE49-F238E27FC236}">
                <a16:creationId xmlns:a16="http://schemas.microsoft.com/office/drawing/2014/main" id="{A429F045-877D-7CE5-DF64-2BCECD73FE38}"/>
              </a:ext>
            </a:extLst>
          </p:cNvPr>
          <p:cNvSpPr txBox="1"/>
          <p:nvPr/>
        </p:nvSpPr>
        <p:spPr>
          <a:xfrm>
            <a:off x="3630421" y="4344028"/>
            <a:ext cx="1015548" cy="261610"/>
          </a:xfrm>
          <a:prstGeom prst="rect">
            <a:avLst/>
          </a:prstGeom>
          <a:noFill/>
        </p:spPr>
        <p:txBody>
          <a:bodyPr wrap="square" rtlCol="0">
            <a:spAutoFit/>
          </a:bodyPr>
          <a:lstStyle/>
          <a:p>
            <a:r>
              <a:rPr lang="fr-FR" sz="1100" dirty="0"/>
              <a:t>Recharge</a:t>
            </a:r>
          </a:p>
        </p:txBody>
      </p:sp>
      <p:grpSp>
        <p:nvGrpSpPr>
          <p:cNvPr id="7" name="Groupe 6">
            <a:extLst>
              <a:ext uri="{FF2B5EF4-FFF2-40B4-BE49-F238E27FC236}">
                <a16:creationId xmlns:a16="http://schemas.microsoft.com/office/drawing/2014/main" id="{295895AD-785E-218C-E895-3B3E7F3AE403}"/>
              </a:ext>
            </a:extLst>
          </p:cNvPr>
          <p:cNvGrpSpPr/>
          <p:nvPr/>
        </p:nvGrpSpPr>
        <p:grpSpPr>
          <a:xfrm>
            <a:off x="8179435" y="1208664"/>
            <a:ext cx="3422276" cy="3396974"/>
            <a:chOff x="6896100" y="2078971"/>
            <a:chExt cx="3422276" cy="3396974"/>
          </a:xfrm>
        </p:grpSpPr>
        <p:pic>
          <p:nvPicPr>
            <p:cNvPr id="5" name="Image 4">
              <a:extLst>
                <a:ext uri="{FF2B5EF4-FFF2-40B4-BE49-F238E27FC236}">
                  <a16:creationId xmlns:a16="http://schemas.microsoft.com/office/drawing/2014/main" id="{78D28E7F-A748-104B-C1E1-2E270DA90174}"/>
                </a:ext>
              </a:extLst>
            </p:cNvPr>
            <p:cNvPicPr>
              <a:picLocks noChangeAspect="1"/>
            </p:cNvPicPr>
            <p:nvPr/>
          </p:nvPicPr>
          <p:blipFill>
            <a:blip r:embed="rId4"/>
            <a:stretch>
              <a:fillRect/>
            </a:stretch>
          </p:blipFill>
          <p:spPr>
            <a:xfrm>
              <a:off x="6896100" y="2078971"/>
              <a:ext cx="3422276" cy="3119975"/>
            </a:xfrm>
            <a:prstGeom prst="rect">
              <a:avLst/>
            </a:prstGeom>
            <a:ln>
              <a:solidFill>
                <a:srgbClr val="C00000"/>
              </a:solidFill>
            </a:ln>
          </p:spPr>
        </p:pic>
        <p:sp>
          <p:nvSpPr>
            <p:cNvPr id="6" name="ZoneTexte 5">
              <a:extLst>
                <a:ext uri="{FF2B5EF4-FFF2-40B4-BE49-F238E27FC236}">
                  <a16:creationId xmlns:a16="http://schemas.microsoft.com/office/drawing/2014/main" id="{E66366D4-6379-496A-C0F2-6E749C90481A}"/>
                </a:ext>
              </a:extLst>
            </p:cNvPr>
            <p:cNvSpPr txBox="1"/>
            <p:nvPr/>
          </p:nvSpPr>
          <p:spPr>
            <a:xfrm>
              <a:off x="8607919" y="5198946"/>
              <a:ext cx="1431211" cy="276999"/>
            </a:xfrm>
            <a:prstGeom prst="rect">
              <a:avLst/>
            </a:prstGeom>
            <a:noFill/>
          </p:spPr>
          <p:txBody>
            <a:bodyPr wrap="square" rtlCol="0">
              <a:spAutoFit/>
            </a:bodyPr>
            <a:lstStyle/>
            <a:p>
              <a:r>
                <a:rPr lang="fr-FR" sz="1200" dirty="0">
                  <a:hlinkClick r:id="rId5"/>
                </a:rPr>
                <a:t>Parlons Science</a:t>
              </a:r>
              <a:endParaRPr lang="fr-FR" sz="1200" dirty="0"/>
            </a:p>
          </p:txBody>
        </p:sp>
      </p:grpSp>
      <p:pic>
        <p:nvPicPr>
          <p:cNvPr id="29" name="Image 28">
            <a:extLst>
              <a:ext uri="{FF2B5EF4-FFF2-40B4-BE49-F238E27FC236}">
                <a16:creationId xmlns:a16="http://schemas.microsoft.com/office/drawing/2014/main" id="{A4CA0841-E0CC-3273-DD39-D7C517CAFB57}"/>
              </a:ext>
            </a:extLst>
          </p:cNvPr>
          <p:cNvPicPr>
            <a:picLocks noChangeAspect="1"/>
          </p:cNvPicPr>
          <p:nvPr/>
        </p:nvPicPr>
        <p:blipFill rotWithShape="1">
          <a:blip r:embed="rId6"/>
          <a:srcRect l="19561" r="23371"/>
          <a:stretch/>
        </p:blipFill>
        <p:spPr>
          <a:xfrm rot="5400000">
            <a:off x="9827948" y="4626389"/>
            <a:ext cx="619729" cy="1085930"/>
          </a:xfrm>
          <a:prstGeom prst="rect">
            <a:avLst/>
          </a:prstGeom>
        </p:spPr>
      </p:pic>
    </p:spTree>
    <p:extLst>
      <p:ext uri="{BB962C8B-B14F-4D97-AF65-F5344CB8AC3E}">
        <p14:creationId xmlns:p14="http://schemas.microsoft.com/office/powerpoint/2010/main" val="133325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P spid="20" grpId="0"/>
      <p:bldP spid="21" grpId="0" animBg="1"/>
      <p:bldP spid="22" grpId="0" animBg="1"/>
      <p:bldP spid="23" grpId="0" animBg="1"/>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2EC3635-F83C-7131-0A27-1E4EFE4BBA79}"/>
              </a:ext>
            </a:extLst>
          </p:cNvPr>
          <p:cNvPicPr>
            <a:picLocks noChangeAspect="1"/>
          </p:cNvPicPr>
          <p:nvPr/>
        </p:nvPicPr>
        <p:blipFill rotWithShape="1">
          <a:blip r:embed="rId2"/>
          <a:srcRect l="21242" t="13714" r="26857" b="23834"/>
          <a:stretch/>
        </p:blipFill>
        <p:spPr>
          <a:xfrm>
            <a:off x="1768298" y="965196"/>
            <a:ext cx="5207268" cy="3524568"/>
          </a:xfrm>
          <a:prstGeom prst="rect">
            <a:avLst/>
          </a:prstGeom>
          <a:ln>
            <a:solidFill>
              <a:schemeClr val="tx1"/>
            </a:solidFill>
          </a:ln>
        </p:spPr>
      </p:pic>
      <p:sp>
        <p:nvSpPr>
          <p:cNvPr id="2" name="Espace réservé du pied de page 1">
            <a:extLst>
              <a:ext uri="{FF2B5EF4-FFF2-40B4-BE49-F238E27FC236}">
                <a16:creationId xmlns:a16="http://schemas.microsoft.com/office/drawing/2014/main" id="{CDC1C8F0-D8BE-4274-CDE7-BD705B55DE0D}"/>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332C5939-C97E-056C-34D9-9B1C0DFBFDDF}"/>
              </a:ext>
            </a:extLst>
          </p:cNvPr>
          <p:cNvSpPr>
            <a:spLocks noGrp="1"/>
          </p:cNvSpPr>
          <p:nvPr>
            <p:ph type="sldNum" sz="quarter" idx="12"/>
          </p:nvPr>
        </p:nvSpPr>
        <p:spPr/>
        <p:txBody>
          <a:bodyPr/>
          <a:lstStyle/>
          <a:p>
            <a:fld id="{28CF56FF-A9C7-48CE-B5A8-E2EC5C60375F}" type="slidenum">
              <a:rPr lang="en-GB" smtClean="0"/>
              <a:t>56</a:t>
            </a:fld>
            <a:endParaRPr lang="en-GB"/>
          </a:p>
        </p:txBody>
      </p:sp>
      <p:pic>
        <p:nvPicPr>
          <p:cNvPr id="11" name="Image 10">
            <a:extLst>
              <a:ext uri="{FF2B5EF4-FFF2-40B4-BE49-F238E27FC236}">
                <a16:creationId xmlns:a16="http://schemas.microsoft.com/office/drawing/2014/main" id="{FE1B369F-2011-50C7-BBE2-0E89B0124D16}"/>
              </a:ext>
            </a:extLst>
          </p:cNvPr>
          <p:cNvPicPr>
            <a:picLocks noChangeAspect="1"/>
          </p:cNvPicPr>
          <p:nvPr/>
        </p:nvPicPr>
        <p:blipFill rotWithShape="1">
          <a:blip r:embed="rId3"/>
          <a:srcRect l="21242" t="14349" r="25357" b="27111"/>
          <a:stretch/>
        </p:blipFill>
        <p:spPr>
          <a:xfrm>
            <a:off x="5677988" y="2187249"/>
            <a:ext cx="5830413" cy="3595242"/>
          </a:xfrm>
          <a:prstGeom prst="rect">
            <a:avLst/>
          </a:prstGeom>
          <a:ln>
            <a:solidFill>
              <a:schemeClr val="tx1"/>
            </a:solidFill>
          </a:ln>
        </p:spPr>
      </p:pic>
      <p:sp>
        <p:nvSpPr>
          <p:cNvPr id="13" name="ZoneTexte 12">
            <a:extLst>
              <a:ext uri="{FF2B5EF4-FFF2-40B4-BE49-F238E27FC236}">
                <a16:creationId xmlns:a16="http://schemas.microsoft.com/office/drawing/2014/main" id="{0E2B883B-6EBB-B2F9-E52C-5468F7D5EBC3}"/>
              </a:ext>
            </a:extLst>
          </p:cNvPr>
          <p:cNvSpPr txBox="1"/>
          <p:nvPr/>
        </p:nvSpPr>
        <p:spPr>
          <a:xfrm>
            <a:off x="5111931" y="357065"/>
            <a:ext cx="6174378" cy="369332"/>
          </a:xfrm>
          <a:prstGeom prst="rect">
            <a:avLst/>
          </a:prstGeom>
          <a:noFill/>
        </p:spPr>
        <p:txBody>
          <a:bodyPr wrap="square" rtlCol="0">
            <a:spAutoFit/>
          </a:bodyPr>
          <a:lstStyle/>
          <a:p>
            <a:r>
              <a:rPr lang="fr-FR" dirty="0">
                <a:solidFill>
                  <a:srgbClr val="FF0000"/>
                </a:solidFill>
              </a:rPr>
              <a:t>Rendement des principales transformations d’énergie</a:t>
            </a:r>
          </a:p>
        </p:txBody>
      </p:sp>
    </p:spTree>
    <p:extLst>
      <p:ext uri="{BB962C8B-B14F-4D97-AF65-F5344CB8AC3E}">
        <p14:creationId xmlns:p14="http://schemas.microsoft.com/office/powerpoint/2010/main" val="10590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57</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508069" y="1227909"/>
            <a:ext cx="8839200" cy="3816429"/>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400" dirty="0">
                <a:solidFill>
                  <a:schemeClr val="accent6">
                    <a:lumMod val="75000"/>
                  </a:schemeClr>
                </a:solidFill>
              </a:rPr>
              <a:t>On classe en 6 catégories les formes d’énergie à notre échelle</a:t>
            </a:r>
          </a:p>
          <a:p>
            <a:pPr marL="285750" indent="-285750">
              <a:buFont typeface="Arial" panose="020B0604020202020204" pitchFamily="34" charset="0"/>
              <a:buChar char="•"/>
            </a:pPr>
            <a:r>
              <a:rPr lang="fr-FR" sz="1400" dirty="0">
                <a:solidFill>
                  <a:schemeClr val="accent6">
                    <a:lumMod val="75000"/>
                  </a:schemeClr>
                </a:solidFill>
              </a:rPr>
              <a:t>On distingue les énergies primaires et les énergies secondaires (produites comme l’électricité)</a:t>
            </a:r>
          </a:p>
          <a:p>
            <a:pPr marL="285750" indent="-285750">
              <a:buFont typeface="Arial" panose="020B0604020202020204" pitchFamily="34" charset="0"/>
              <a:buChar char="•"/>
            </a:pPr>
            <a:r>
              <a:rPr lang="fr-FR" sz="1400" dirty="0">
                <a:solidFill>
                  <a:schemeClr val="accent6">
                    <a:lumMod val="75000"/>
                  </a:schemeClr>
                </a:solidFill>
              </a:rPr>
              <a:t>Toutes les formes d’énergie peuvent – plus ou moins facilement- se transformer les unes dans les autres</a:t>
            </a:r>
          </a:p>
          <a:p>
            <a:pPr marL="285750" indent="-285750">
              <a:buFont typeface="Arial" panose="020B0604020202020204" pitchFamily="34" charset="0"/>
              <a:buChar char="•"/>
            </a:pPr>
            <a:r>
              <a:rPr lang="fr-FR" sz="1400" dirty="0">
                <a:solidFill>
                  <a:schemeClr val="accent6">
                    <a:lumMod val="75000"/>
                  </a:schemeClr>
                </a:solidFill>
              </a:rPr>
              <a:t>Le moteur thermique est l’archétype de la transformation énergie thermique </a:t>
            </a:r>
            <a:r>
              <a:rPr lang="fr-FR" sz="1400" dirty="0">
                <a:solidFill>
                  <a:schemeClr val="accent6">
                    <a:lumMod val="75000"/>
                  </a:schemeClr>
                </a:solidFill>
                <a:sym typeface="Wingdings" panose="05000000000000000000" pitchFamily="2" charset="2"/>
              </a:rPr>
              <a:t> mécanique, à la base de notre société industrielle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 rendement des moteurs thermiques est limité (cycle de Carnot)</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Les machines thermiques sont basées sur les transformations réciproques :</a:t>
            </a:r>
            <a:br>
              <a:rPr lang="fr-FR" sz="1400" dirty="0">
                <a:solidFill>
                  <a:schemeClr val="accent6">
                    <a:lumMod val="75000"/>
                  </a:schemeClr>
                </a:solidFill>
                <a:sym typeface="Wingdings" panose="05000000000000000000" pitchFamily="2" charset="2"/>
              </a:rPr>
            </a:br>
            <a:r>
              <a:rPr lang="fr-FR" sz="1400" dirty="0">
                <a:solidFill>
                  <a:schemeClr val="accent6">
                    <a:lumMod val="75000"/>
                  </a:schemeClr>
                </a:solidFill>
              </a:rPr>
              <a:t>énergie thermique </a:t>
            </a:r>
            <a:r>
              <a:rPr lang="fr-FR" sz="1400" dirty="0">
                <a:solidFill>
                  <a:schemeClr val="accent6">
                    <a:lumMod val="75000"/>
                  </a:schemeClr>
                </a:solidFill>
                <a:sym typeface="Wingdings" panose="05000000000000000000" pitchFamily="2" charset="2"/>
              </a:rPr>
              <a:t> mécanique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La photosynthèse (énergie radiative  chimique) est la source majeure d’énergie de la Vie sur Terre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Les transformations énergie radiative  thermique &amp; électrique sont des sources d’énergie pour la vie quotidienne</a:t>
            </a:r>
          </a:p>
          <a:p>
            <a:pPr marL="285750" indent="-285750">
              <a:buFont typeface="Arial" panose="020B0604020202020204" pitchFamily="34" charset="0"/>
              <a:buChar char="•"/>
            </a:pPr>
            <a:r>
              <a:rPr lang="fr-FR" sz="1400" dirty="0">
                <a:solidFill>
                  <a:schemeClr val="accent6">
                    <a:lumMod val="75000"/>
                  </a:schemeClr>
                </a:solidFill>
                <a:sym typeface="Wingdings" panose="05000000000000000000" pitchFamily="2" charset="2"/>
              </a:rPr>
              <a:t>L’électrolyse transforme l’énergie électrique en énergie chimique ; la pile à combustible est basée sur le processus inverse.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Piles et accumulateurs utilisent des réactions chimiques soit irréversibles (pile) soit réversibles (accu) pour fournir de l’électricité</a:t>
            </a:r>
            <a:endParaRPr lang="fr-FR" sz="1600" dirty="0">
              <a:solidFill>
                <a:srgbClr val="002060"/>
              </a:solidFill>
            </a:endParaRPr>
          </a:p>
        </p:txBody>
      </p:sp>
    </p:spTree>
    <p:extLst>
      <p:ext uri="{BB962C8B-B14F-4D97-AF65-F5344CB8AC3E}">
        <p14:creationId xmlns:p14="http://schemas.microsoft.com/office/powerpoint/2010/main" val="4251055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B58F8-5F1D-A98F-0C72-0059D27D54A2}"/>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CB41830-809B-CCE9-EFDC-35B9071A58B6}"/>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F3435310-FA2E-CEEF-E5BB-45210A74D88C}"/>
              </a:ext>
            </a:extLst>
          </p:cNvPr>
          <p:cNvSpPr>
            <a:spLocks noGrp="1"/>
          </p:cNvSpPr>
          <p:nvPr>
            <p:ph type="sldNum" sz="quarter" idx="12"/>
          </p:nvPr>
        </p:nvSpPr>
        <p:spPr/>
        <p:txBody>
          <a:bodyPr/>
          <a:lstStyle/>
          <a:p>
            <a:fld id="{28CF56FF-A9C7-48CE-B5A8-E2EC5C60375F}" type="slidenum">
              <a:rPr lang="en-GB" smtClean="0"/>
              <a:t>58</a:t>
            </a:fld>
            <a:endParaRPr lang="en-GB"/>
          </a:p>
        </p:txBody>
      </p:sp>
      <p:sp>
        <p:nvSpPr>
          <p:cNvPr id="4" name="ZoneTexte 3">
            <a:extLst>
              <a:ext uri="{FF2B5EF4-FFF2-40B4-BE49-F238E27FC236}">
                <a16:creationId xmlns:a16="http://schemas.microsoft.com/office/drawing/2014/main" id="{053DBBBA-4AD3-162B-6F2B-2F31269C0224}"/>
              </a:ext>
            </a:extLst>
          </p:cNvPr>
          <p:cNvSpPr txBox="1"/>
          <p:nvPr/>
        </p:nvSpPr>
        <p:spPr>
          <a:xfrm>
            <a:off x="8464731" y="391886"/>
            <a:ext cx="2856412" cy="369332"/>
          </a:xfrm>
          <a:prstGeom prst="rect">
            <a:avLst/>
          </a:prstGeom>
          <a:noFill/>
        </p:spPr>
        <p:txBody>
          <a:bodyPr wrap="square" rtlCol="0">
            <a:spAutoFit/>
          </a:bodyPr>
          <a:lstStyle/>
          <a:p>
            <a:r>
              <a:rPr lang="fr-FR" dirty="0">
                <a:solidFill>
                  <a:srgbClr val="FF0000"/>
                </a:solidFill>
              </a:rPr>
              <a:t>Énergie mécanique</a:t>
            </a:r>
          </a:p>
        </p:txBody>
      </p:sp>
      <p:grpSp>
        <p:nvGrpSpPr>
          <p:cNvPr id="6" name="Groupe 5">
            <a:extLst>
              <a:ext uri="{FF2B5EF4-FFF2-40B4-BE49-F238E27FC236}">
                <a16:creationId xmlns:a16="http://schemas.microsoft.com/office/drawing/2014/main" id="{6E988E1C-9F73-1112-60E1-0B311C45E085}"/>
              </a:ext>
            </a:extLst>
          </p:cNvPr>
          <p:cNvGrpSpPr/>
          <p:nvPr/>
        </p:nvGrpSpPr>
        <p:grpSpPr>
          <a:xfrm>
            <a:off x="8747856" y="1066165"/>
            <a:ext cx="2197859" cy="2045717"/>
            <a:chOff x="7534275" y="1391114"/>
            <a:chExt cx="2358663" cy="2139425"/>
          </a:xfrm>
        </p:grpSpPr>
        <p:pic>
          <p:nvPicPr>
            <p:cNvPr id="2050" name="Picture 2">
              <a:extLst>
                <a:ext uri="{FF2B5EF4-FFF2-40B4-BE49-F238E27FC236}">
                  <a16:creationId xmlns:a16="http://schemas.microsoft.com/office/drawing/2014/main" id="{BD897AC6-23D6-05A7-91F9-55670BCBD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275" y="1391114"/>
              <a:ext cx="2095500" cy="20574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3513E15-9471-919D-0BA1-1480BA30532B}"/>
                </a:ext>
              </a:extLst>
            </p:cNvPr>
            <p:cNvSpPr txBox="1"/>
            <p:nvPr/>
          </p:nvSpPr>
          <p:spPr>
            <a:xfrm rot="5400000">
              <a:off x="8745891" y="2383491"/>
              <a:ext cx="2047874" cy="246221"/>
            </a:xfrm>
            <a:prstGeom prst="rect">
              <a:avLst/>
            </a:prstGeom>
            <a:noFill/>
          </p:spPr>
          <p:txBody>
            <a:bodyPr wrap="square" rtlCol="0">
              <a:spAutoFit/>
            </a:bodyPr>
            <a:lstStyle/>
            <a:p>
              <a:r>
                <a:rPr lang="fr-FR" sz="1000" dirty="0"/>
                <a:t>Wikipédia – </a:t>
              </a:r>
              <a:r>
                <a:rPr lang="fr-FR" sz="1000" dirty="0">
                  <a:hlinkClick r:id="rId3"/>
                </a:rPr>
                <a:t>pendule simple</a:t>
              </a:r>
              <a:endParaRPr lang="fr-FR" sz="1000" dirty="0"/>
            </a:p>
          </p:txBody>
        </p:sp>
      </p:gr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41275CF3-A311-72ED-242F-8FB60C6D60CA}"/>
                  </a:ext>
                </a:extLst>
              </p:cNvPr>
              <p:cNvSpPr txBox="1"/>
              <p:nvPr/>
            </p:nvSpPr>
            <p:spPr>
              <a:xfrm>
                <a:off x="1977203" y="1066165"/>
                <a:ext cx="5877928" cy="1006301"/>
              </a:xfrm>
              <a:prstGeom prst="rect">
                <a:avLst/>
              </a:prstGeom>
              <a:noFill/>
              <a:ln>
                <a:solidFill>
                  <a:srgbClr val="C00000"/>
                </a:solidFill>
              </a:ln>
            </p:spPr>
            <p:txBody>
              <a:bodyPr wrap="square" rtlCol="0">
                <a:spAutoFit/>
              </a:bodyPr>
              <a:lstStyle/>
              <a:p>
                <a:r>
                  <a:rPr lang="fr-FR" sz="1600" dirty="0"/>
                  <a:t>L’</a:t>
                </a:r>
                <a:r>
                  <a:rPr lang="fr-FR" sz="1600" dirty="0">
                    <a:solidFill>
                      <a:srgbClr val="FF0000"/>
                    </a:solidFill>
                  </a:rPr>
                  <a:t>énergie mécanique </a:t>
                </a:r>
                <a:r>
                  <a:rPr lang="fr-FR" sz="1600" dirty="0"/>
                  <a:t>d’un système est la somme</a:t>
                </a:r>
              </a:p>
              <a:p>
                <a:pPr/>
                <a14:m>
                  <m:oMathPara xmlns:m="http://schemas.openxmlformats.org/officeDocument/2006/math">
                    <m:oMathParaPr>
                      <m:jc m:val="centerGroup"/>
                    </m:oMathParaPr>
                    <m:oMath xmlns:m="http://schemas.openxmlformats.org/officeDocument/2006/math">
                      <m:sSub>
                        <m:sSubPr>
                          <m:ctrlPr>
                            <a:rPr lang="fr-FR" i="1" smtClean="0">
                              <a:solidFill>
                                <a:srgbClr val="0070C0"/>
                              </a:solidFill>
                              <a:latin typeface="Cambria Math" panose="02040503050406030204" pitchFamily="18" charset="0"/>
                            </a:rPr>
                          </m:ctrlPr>
                        </m:sSubPr>
                        <m:e>
                          <m:r>
                            <a:rPr lang="fr-FR" b="0" i="1" smtClean="0">
                              <a:solidFill>
                                <a:srgbClr val="0070C0"/>
                              </a:solidFill>
                              <a:latin typeface="Cambria Math" panose="02040503050406030204" pitchFamily="18" charset="0"/>
                            </a:rPr>
                            <m:t>𝐸</m:t>
                          </m:r>
                        </m:e>
                        <m:sub>
                          <m:r>
                            <a:rPr lang="fr-FR" b="0" i="1" smtClean="0">
                              <a:solidFill>
                                <a:srgbClr val="0070C0"/>
                              </a:solidFill>
                              <a:latin typeface="Cambria Math" panose="02040503050406030204" pitchFamily="18" charset="0"/>
                            </a:rPr>
                            <m:t>𝑚</m:t>
                          </m:r>
                          <m:r>
                            <a:rPr lang="fr-FR" b="0" i="1" smtClean="0">
                              <a:solidFill>
                                <a:srgbClr val="0070C0"/>
                              </a:solidFill>
                              <a:latin typeface="Cambria Math" panose="02040503050406030204" pitchFamily="18" charset="0"/>
                            </a:rPr>
                            <m:t>é</m:t>
                          </m:r>
                          <m:r>
                            <a:rPr lang="fr-FR" b="0" i="1" smtClean="0">
                              <a:solidFill>
                                <a:srgbClr val="0070C0"/>
                              </a:solidFill>
                              <a:latin typeface="Cambria Math" panose="02040503050406030204" pitchFamily="18" charset="0"/>
                            </a:rPr>
                            <m:t>𝑐𝑎𝑛𝑖𝑞𝑢𝑒</m:t>
                          </m:r>
                        </m:sub>
                      </m:sSub>
                      <m:r>
                        <a:rPr lang="fr-FR" b="0" i="1" smtClean="0">
                          <a:solidFill>
                            <a:srgbClr val="0070C0"/>
                          </a:solidFill>
                          <a:latin typeface="Cambria Math" panose="02040503050406030204" pitchFamily="18" charset="0"/>
                        </a:rPr>
                        <m:t>=</m:t>
                      </m:r>
                      <m:sSub>
                        <m:sSubPr>
                          <m:ctrlPr>
                            <a:rPr lang="fr-FR" b="0" i="1" smtClean="0">
                              <a:solidFill>
                                <a:srgbClr val="0070C0"/>
                              </a:solidFill>
                              <a:latin typeface="Cambria Math" panose="02040503050406030204" pitchFamily="18" charset="0"/>
                            </a:rPr>
                          </m:ctrlPr>
                        </m:sSubPr>
                        <m:e>
                          <m:r>
                            <a:rPr lang="fr-FR" b="0" i="1" smtClean="0">
                              <a:solidFill>
                                <a:srgbClr val="0070C0"/>
                              </a:solidFill>
                              <a:latin typeface="Cambria Math" panose="02040503050406030204" pitchFamily="18" charset="0"/>
                            </a:rPr>
                            <m:t>𝐸</m:t>
                          </m:r>
                        </m:e>
                        <m:sub>
                          <m:r>
                            <a:rPr lang="fr-FR" b="0" i="1" smtClean="0">
                              <a:solidFill>
                                <a:srgbClr val="0070C0"/>
                              </a:solidFill>
                              <a:latin typeface="Cambria Math" panose="02040503050406030204" pitchFamily="18" charset="0"/>
                            </a:rPr>
                            <m:t>𝑐𝑖𝑛</m:t>
                          </m:r>
                          <m:r>
                            <a:rPr lang="fr-FR" b="0" i="1" smtClean="0">
                              <a:solidFill>
                                <a:srgbClr val="0070C0"/>
                              </a:solidFill>
                              <a:latin typeface="Cambria Math" panose="02040503050406030204" pitchFamily="18" charset="0"/>
                            </a:rPr>
                            <m:t>é</m:t>
                          </m:r>
                          <m:r>
                            <a:rPr lang="fr-FR" b="0" i="1" smtClean="0">
                              <a:solidFill>
                                <a:srgbClr val="0070C0"/>
                              </a:solidFill>
                              <a:latin typeface="Cambria Math" panose="02040503050406030204" pitchFamily="18" charset="0"/>
                            </a:rPr>
                            <m:t>𝑡𝑖𝑞𝑢𝑒</m:t>
                          </m:r>
                        </m:sub>
                      </m:sSub>
                      <m:r>
                        <a:rPr lang="fr-FR" b="0" i="1" smtClean="0">
                          <a:solidFill>
                            <a:srgbClr val="0070C0"/>
                          </a:solidFill>
                          <a:latin typeface="Cambria Math" panose="02040503050406030204" pitchFamily="18" charset="0"/>
                        </a:rPr>
                        <m:t>+</m:t>
                      </m:r>
                      <m:sSub>
                        <m:sSubPr>
                          <m:ctrlPr>
                            <a:rPr lang="fr-FR" b="0" i="1" smtClean="0">
                              <a:solidFill>
                                <a:srgbClr val="0070C0"/>
                              </a:solidFill>
                              <a:latin typeface="Cambria Math" panose="02040503050406030204" pitchFamily="18" charset="0"/>
                            </a:rPr>
                          </m:ctrlPr>
                        </m:sSubPr>
                        <m:e>
                          <m:r>
                            <a:rPr lang="fr-FR" b="0" i="1" smtClean="0">
                              <a:solidFill>
                                <a:srgbClr val="0070C0"/>
                              </a:solidFill>
                              <a:latin typeface="Cambria Math" panose="02040503050406030204" pitchFamily="18" charset="0"/>
                            </a:rPr>
                            <m:t>𝐸</m:t>
                          </m:r>
                        </m:e>
                        <m:sub>
                          <m:r>
                            <a:rPr lang="fr-FR" b="0" i="1" smtClean="0">
                              <a:solidFill>
                                <a:srgbClr val="0070C0"/>
                              </a:solidFill>
                              <a:latin typeface="Cambria Math" panose="02040503050406030204" pitchFamily="18" charset="0"/>
                            </a:rPr>
                            <m:t>𝑃𝑜𝑡𝑒𝑛𝑡𝑖𝑒𝑙𝑙𝑒</m:t>
                          </m:r>
                        </m:sub>
                      </m:sSub>
                    </m:oMath>
                  </m:oMathPara>
                </a14:m>
                <a:endParaRPr lang="fr-FR" dirty="0"/>
              </a:p>
              <a:p>
                <a:r>
                  <a:rPr lang="fr-FR" sz="1200" dirty="0"/>
                  <a:t>Exemple : un pendule simple : échange énergie cinétique </a:t>
                </a:r>
                <a:r>
                  <a:rPr lang="fr-FR" sz="1200" dirty="0">
                    <a:sym typeface="Wingdings" panose="05000000000000000000" pitchFamily="2" charset="2"/>
                  </a:rPr>
                  <a:t>  énergie potentielle</a:t>
                </a:r>
                <a:endParaRPr lang="fr-FR" sz="1200" dirty="0"/>
              </a:p>
            </p:txBody>
          </p:sp>
        </mc:Choice>
        <mc:Fallback xmlns="">
          <p:sp>
            <p:nvSpPr>
              <p:cNvPr id="7" name="ZoneTexte 6">
                <a:extLst>
                  <a:ext uri="{FF2B5EF4-FFF2-40B4-BE49-F238E27FC236}">
                    <a16:creationId xmlns:a16="http://schemas.microsoft.com/office/drawing/2014/main" id="{41275CF3-A311-72ED-242F-8FB60C6D60CA}"/>
                  </a:ext>
                </a:extLst>
              </p:cNvPr>
              <p:cNvSpPr txBox="1">
                <a:spLocks noRot="1" noChangeAspect="1" noMove="1" noResize="1" noEditPoints="1" noAdjustHandles="1" noChangeArrowheads="1" noChangeShapeType="1" noTextEdit="1"/>
              </p:cNvSpPr>
              <p:nvPr/>
            </p:nvSpPr>
            <p:spPr>
              <a:xfrm>
                <a:off x="1977203" y="1066165"/>
                <a:ext cx="5877928" cy="1006301"/>
              </a:xfrm>
              <a:prstGeom prst="rect">
                <a:avLst/>
              </a:prstGeom>
              <a:blipFill>
                <a:blip r:embed="rId4"/>
                <a:stretch>
                  <a:fillRect l="-414" t="-1198" b="-3593"/>
                </a:stretch>
              </a:blipFill>
              <a:ln>
                <a:solidFill>
                  <a:srgbClr val="C0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819CF7C-F4F4-FC84-55DA-1172BD85B051}"/>
                  </a:ext>
                </a:extLst>
              </p:cNvPr>
              <p:cNvSpPr txBox="1"/>
              <p:nvPr/>
            </p:nvSpPr>
            <p:spPr>
              <a:xfrm>
                <a:off x="1977203" y="2192975"/>
                <a:ext cx="3300191" cy="981294"/>
              </a:xfrm>
              <a:prstGeom prst="rect">
                <a:avLst/>
              </a:prstGeom>
              <a:noFill/>
              <a:ln>
                <a:noFill/>
              </a:ln>
            </p:spPr>
            <p:txBody>
              <a:bodyPr wrap="square" rtlCol="0">
                <a:spAutoFit/>
              </a:bodyPr>
              <a:lstStyle/>
              <a:p>
                <a:r>
                  <a:rPr lang="fr-FR" sz="1200" dirty="0"/>
                  <a:t>L’énergie cinétique des corps en déplacement est</a:t>
                </a:r>
              </a:p>
              <a:p>
                <a14:m>
                  <m:oMath xmlns:m="http://schemas.openxmlformats.org/officeDocument/2006/math">
                    <m:sSub>
                      <m:sSubPr>
                        <m:ctrlPr>
                          <a:rPr lang="fr-FR" sz="1400" i="1" smtClean="0">
                            <a:solidFill>
                              <a:srgbClr val="0070C0"/>
                            </a:solidFill>
                            <a:latin typeface="Cambria Math" panose="02040503050406030204" pitchFamily="18" charset="0"/>
                          </a:rPr>
                        </m:ctrlPr>
                      </m:sSubPr>
                      <m:e>
                        <m:r>
                          <a:rPr lang="fr-FR" sz="1400" b="0" i="1" smtClean="0">
                            <a:solidFill>
                              <a:srgbClr val="0070C0"/>
                            </a:solidFill>
                            <a:latin typeface="Cambria Math" panose="02040503050406030204" pitchFamily="18" charset="0"/>
                          </a:rPr>
                          <m:t>𝐸</m:t>
                        </m:r>
                      </m:e>
                      <m:sub>
                        <m:r>
                          <a:rPr lang="fr-FR" sz="1400" b="0" i="1" smtClean="0">
                            <a:solidFill>
                              <a:srgbClr val="0070C0"/>
                            </a:solidFill>
                            <a:latin typeface="Cambria Math" panose="02040503050406030204" pitchFamily="18" charset="0"/>
                          </a:rPr>
                          <m:t>𝑐𝑖𝑛</m:t>
                        </m:r>
                        <m:r>
                          <a:rPr lang="fr-FR" sz="1400" b="0" i="1" smtClean="0">
                            <a:solidFill>
                              <a:srgbClr val="0070C0"/>
                            </a:solidFill>
                            <a:latin typeface="Cambria Math" panose="02040503050406030204" pitchFamily="18" charset="0"/>
                          </a:rPr>
                          <m:t>é</m:t>
                        </m:r>
                        <m:r>
                          <a:rPr lang="fr-FR" sz="1400" b="0" i="1" smtClean="0">
                            <a:solidFill>
                              <a:srgbClr val="0070C0"/>
                            </a:solidFill>
                            <a:latin typeface="Cambria Math" panose="02040503050406030204" pitchFamily="18" charset="0"/>
                          </a:rPr>
                          <m:t>𝑡𝑖𝑞𝑢𝑒</m:t>
                        </m:r>
                      </m:sub>
                    </m:sSub>
                    <m:r>
                      <a:rPr lang="fr-FR" sz="1400" b="0" i="1" smtClean="0">
                        <a:solidFill>
                          <a:srgbClr val="0070C0"/>
                        </a:solidFill>
                        <a:latin typeface="Cambria Math" panose="02040503050406030204" pitchFamily="18" charset="0"/>
                      </a:rPr>
                      <m:t>=</m:t>
                    </m:r>
                    <m:f>
                      <m:fPr>
                        <m:ctrlPr>
                          <a:rPr lang="fr-FR" sz="1400" b="0" i="1" smtClean="0">
                            <a:solidFill>
                              <a:srgbClr val="0070C0"/>
                            </a:solidFill>
                            <a:latin typeface="Cambria Math" panose="02040503050406030204" pitchFamily="18" charset="0"/>
                          </a:rPr>
                        </m:ctrlPr>
                      </m:fPr>
                      <m:num>
                        <m:r>
                          <a:rPr lang="fr-FR" sz="1400" b="0" i="1" smtClean="0">
                            <a:solidFill>
                              <a:srgbClr val="0070C0"/>
                            </a:solidFill>
                            <a:latin typeface="Cambria Math" panose="02040503050406030204" pitchFamily="18" charset="0"/>
                          </a:rPr>
                          <m:t>1</m:t>
                        </m:r>
                      </m:num>
                      <m:den>
                        <m:r>
                          <a:rPr lang="fr-FR" sz="1400" b="0" i="1" smtClean="0">
                            <a:solidFill>
                              <a:srgbClr val="0070C0"/>
                            </a:solidFill>
                            <a:latin typeface="Cambria Math" panose="02040503050406030204" pitchFamily="18" charset="0"/>
                          </a:rPr>
                          <m:t>2</m:t>
                        </m:r>
                      </m:den>
                    </m:f>
                    <m:r>
                      <a:rPr lang="fr-FR" sz="1400" b="0" i="1" smtClean="0">
                        <a:solidFill>
                          <a:srgbClr val="0070C0"/>
                        </a:solidFill>
                        <a:latin typeface="Cambria Math" panose="02040503050406030204" pitchFamily="18" charset="0"/>
                      </a:rPr>
                      <m:t>𝑚</m:t>
                    </m:r>
                    <m:sSup>
                      <m:sSupPr>
                        <m:ctrlPr>
                          <a:rPr lang="fr-FR" sz="1400" b="0" i="1" smtClean="0">
                            <a:solidFill>
                              <a:srgbClr val="0070C0"/>
                            </a:solidFill>
                            <a:latin typeface="Cambria Math" panose="02040503050406030204" pitchFamily="18" charset="0"/>
                          </a:rPr>
                        </m:ctrlPr>
                      </m:sSupPr>
                      <m:e>
                        <m:r>
                          <a:rPr lang="fr-FR" sz="1400" b="0" i="1" smtClean="0">
                            <a:solidFill>
                              <a:srgbClr val="0070C0"/>
                            </a:solidFill>
                            <a:latin typeface="Cambria Math" panose="02040503050406030204" pitchFamily="18" charset="0"/>
                          </a:rPr>
                          <m:t>𝑣</m:t>
                        </m:r>
                      </m:e>
                      <m:sup>
                        <m:r>
                          <a:rPr lang="fr-FR" sz="1400" b="0" i="1" smtClean="0">
                            <a:solidFill>
                              <a:srgbClr val="0070C0"/>
                            </a:solidFill>
                            <a:latin typeface="Cambria Math" panose="02040503050406030204" pitchFamily="18" charset="0"/>
                          </a:rPr>
                          <m:t>2</m:t>
                        </m:r>
                      </m:sup>
                    </m:sSup>
                  </m:oMath>
                </a14:m>
                <a:r>
                  <a:rPr lang="fr-FR" sz="1600" dirty="0"/>
                  <a:t>, </a:t>
                </a:r>
                <a:endParaRPr lang="fr-FR" sz="1400" i="1" dirty="0">
                  <a:solidFill>
                    <a:srgbClr val="0070C0"/>
                  </a:solidFill>
                  <a:latin typeface="Cambria Math" panose="02040503050406030204" pitchFamily="18" charset="0"/>
                </a:endParaRPr>
              </a:p>
              <a:p>
                <a14:m>
                  <m:oMath xmlns:m="http://schemas.openxmlformats.org/officeDocument/2006/math">
                    <m:r>
                      <a:rPr lang="fr-FR" sz="1400" i="1">
                        <a:solidFill>
                          <a:srgbClr val="0070C0"/>
                        </a:solidFill>
                        <a:latin typeface="Cambria Math" panose="02040503050406030204" pitchFamily="18" charset="0"/>
                      </a:rPr>
                      <m:t>𝑣</m:t>
                    </m:r>
                  </m:oMath>
                </a14:m>
                <a:r>
                  <a:rPr lang="fr-FR" sz="1400" dirty="0"/>
                  <a:t> </a:t>
                </a:r>
                <a:r>
                  <a:rPr lang="fr-FR" sz="1100" dirty="0"/>
                  <a:t>est la vitesse linéaire (m/s)</a:t>
                </a:r>
              </a:p>
            </p:txBody>
          </p:sp>
        </mc:Choice>
        <mc:Fallback xmlns="">
          <p:sp>
            <p:nvSpPr>
              <p:cNvPr id="8" name="ZoneTexte 7">
                <a:extLst>
                  <a:ext uri="{FF2B5EF4-FFF2-40B4-BE49-F238E27FC236}">
                    <a16:creationId xmlns:a16="http://schemas.microsoft.com/office/drawing/2014/main" id="{6819CF7C-F4F4-FC84-55DA-1172BD85B051}"/>
                  </a:ext>
                </a:extLst>
              </p:cNvPr>
              <p:cNvSpPr txBox="1">
                <a:spLocks noRot="1" noChangeAspect="1" noMove="1" noResize="1" noEditPoints="1" noAdjustHandles="1" noChangeArrowheads="1" noChangeShapeType="1" noTextEdit="1"/>
              </p:cNvSpPr>
              <p:nvPr/>
            </p:nvSpPr>
            <p:spPr>
              <a:xfrm>
                <a:off x="1977203" y="2192975"/>
                <a:ext cx="3300191" cy="981294"/>
              </a:xfrm>
              <a:prstGeom prst="rect">
                <a:avLst/>
              </a:prstGeom>
              <a:blipFill>
                <a:blip r:embed="rId5"/>
                <a:stretch>
                  <a:fillRect t="-621" b="-2484"/>
                </a:stretch>
              </a:blipFill>
              <a:ln>
                <a:noFill/>
              </a:ln>
            </p:spPr>
            <p:txBody>
              <a:bodyPr/>
              <a:lstStyle/>
              <a:p>
                <a:r>
                  <a:rPr lang="fr-FR">
                    <a:noFill/>
                  </a:rPr>
                  <a:t> </a:t>
                </a:r>
              </a:p>
            </p:txBody>
          </p:sp>
        </mc:Fallback>
      </mc:AlternateContent>
      <p:sp>
        <p:nvSpPr>
          <p:cNvPr id="13" name="ZoneTexte 12">
            <a:extLst>
              <a:ext uri="{FF2B5EF4-FFF2-40B4-BE49-F238E27FC236}">
                <a16:creationId xmlns:a16="http://schemas.microsoft.com/office/drawing/2014/main" id="{2CF435A9-44D4-8505-1B80-ACA972FA1043}"/>
              </a:ext>
            </a:extLst>
          </p:cNvPr>
          <p:cNvSpPr txBox="1"/>
          <p:nvPr/>
        </p:nvSpPr>
        <p:spPr>
          <a:xfrm>
            <a:off x="1977204" y="3258486"/>
            <a:ext cx="3449938" cy="338554"/>
          </a:xfrm>
          <a:prstGeom prst="rect">
            <a:avLst/>
          </a:prstGeom>
          <a:noFill/>
          <a:ln>
            <a:solidFill>
              <a:srgbClr val="FF0000"/>
            </a:solidFill>
          </a:ln>
        </p:spPr>
        <p:txBody>
          <a:bodyPr wrap="square" rtlCol="0">
            <a:spAutoFit/>
          </a:bodyPr>
          <a:lstStyle/>
          <a:p>
            <a:r>
              <a:rPr lang="fr-FR" sz="1600" dirty="0">
                <a:solidFill>
                  <a:srgbClr val="0070C0"/>
                </a:solidFill>
              </a:rPr>
              <a:t>Stockage par l’énergie cinétique</a:t>
            </a:r>
          </a:p>
        </p:txBody>
      </p:sp>
      <p:pic>
        <p:nvPicPr>
          <p:cNvPr id="14" name="Image 13">
            <a:extLst>
              <a:ext uri="{FF2B5EF4-FFF2-40B4-BE49-F238E27FC236}">
                <a16:creationId xmlns:a16="http://schemas.microsoft.com/office/drawing/2014/main" id="{BF63E2FA-3899-D5E0-1D5C-A46BE77CDCA5}"/>
              </a:ext>
            </a:extLst>
          </p:cNvPr>
          <p:cNvPicPr>
            <a:picLocks noChangeAspect="1"/>
          </p:cNvPicPr>
          <p:nvPr/>
        </p:nvPicPr>
        <p:blipFill rotWithShape="1">
          <a:blip r:embed="rId6"/>
          <a:srcRect r="19078"/>
          <a:stretch/>
        </p:blipFill>
        <p:spPr>
          <a:xfrm>
            <a:off x="2051935" y="4157843"/>
            <a:ext cx="2676819" cy="1516639"/>
          </a:xfrm>
          <a:prstGeom prst="rect">
            <a:avLst/>
          </a:prstGeom>
        </p:spPr>
      </p:pic>
      <p:sp>
        <p:nvSpPr>
          <p:cNvPr id="16" name="ZoneTexte 15">
            <a:extLst>
              <a:ext uri="{FF2B5EF4-FFF2-40B4-BE49-F238E27FC236}">
                <a16:creationId xmlns:a16="http://schemas.microsoft.com/office/drawing/2014/main" id="{5B318292-2728-263E-DF65-F3073AB17500}"/>
              </a:ext>
            </a:extLst>
          </p:cNvPr>
          <p:cNvSpPr txBox="1"/>
          <p:nvPr/>
        </p:nvSpPr>
        <p:spPr>
          <a:xfrm>
            <a:off x="2051935" y="3658986"/>
            <a:ext cx="2928030" cy="461665"/>
          </a:xfrm>
          <a:prstGeom prst="rect">
            <a:avLst/>
          </a:prstGeom>
          <a:noFill/>
        </p:spPr>
        <p:txBody>
          <a:bodyPr wrap="square">
            <a:spAutoFit/>
          </a:bodyPr>
          <a:lstStyle/>
          <a:p>
            <a:r>
              <a:rPr lang="fr-FR" sz="1200" dirty="0"/>
              <a:t>Volant d’inertie (jusqu’à 2 MW)</a:t>
            </a:r>
          </a:p>
          <a:p>
            <a:r>
              <a:rPr lang="fr-FR" sz="1200" dirty="0"/>
              <a:t>Forte réactivité, durée courte</a:t>
            </a:r>
          </a:p>
        </p:txBody>
      </p:sp>
      <p:sp>
        <p:nvSpPr>
          <p:cNvPr id="17" name="ZoneTexte 16">
            <a:extLst>
              <a:ext uri="{FF2B5EF4-FFF2-40B4-BE49-F238E27FC236}">
                <a16:creationId xmlns:a16="http://schemas.microsoft.com/office/drawing/2014/main" id="{07EB4A5B-331A-4E98-F887-4174053ED66C}"/>
              </a:ext>
            </a:extLst>
          </p:cNvPr>
          <p:cNvSpPr txBox="1"/>
          <p:nvPr/>
        </p:nvSpPr>
        <p:spPr>
          <a:xfrm>
            <a:off x="7473294" y="3591243"/>
            <a:ext cx="3638844" cy="461665"/>
          </a:xfrm>
          <a:prstGeom prst="rect">
            <a:avLst/>
          </a:prstGeom>
          <a:noFill/>
        </p:spPr>
        <p:txBody>
          <a:bodyPr wrap="square">
            <a:spAutoFit/>
          </a:bodyPr>
          <a:lstStyle/>
          <a:p>
            <a:r>
              <a:rPr lang="fr-FR" sz="1200" dirty="0"/>
              <a:t>Air comprimé (CAES)</a:t>
            </a:r>
          </a:p>
          <a:p>
            <a:r>
              <a:rPr lang="fr-FR" sz="1200" dirty="0"/>
              <a:t>Perte de rendement par échauffement (50%)</a:t>
            </a:r>
          </a:p>
        </p:txBody>
      </p:sp>
      <p:pic>
        <p:nvPicPr>
          <p:cNvPr id="18" name="Image 17">
            <a:extLst>
              <a:ext uri="{FF2B5EF4-FFF2-40B4-BE49-F238E27FC236}">
                <a16:creationId xmlns:a16="http://schemas.microsoft.com/office/drawing/2014/main" id="{484D8C2B-26C1-A4B0-9F8F-0EDC746C1DDC}"/>
              </a:ext>
            </a:extLst>
          </p:cNvPr>
          <p:cNvPicPr>
            <a:picLocks noChangeAspect="1"/>
          </p:cNvPicPr>
          <p:nvPr/>
        </p:nvPicPr>
        <p:blipFill>
          <a:blip r:embed="rId7"/>
          <a:stretch>
            <a:fillRect/>
          </a:stretch>
        </p:blipFill>
        <p:spPr>
          <a:xfrm>
            <a:off x="8131450" y="4120651"/>
            <a:ext cx="2793566" cy="1769590"/>
          </a:xfrm>
          <a:prstGeom prst="rect">
            <a:avLst/>
          </a:prstGeom>
          <a:ln>
            <a:solidFill>
              <a:schemeClr val="accent1"/>
            </a:solidFill>
          </a:ln>
        </p:spPr>
      </p:pic>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71696F35-3309-CB2F-927D-DD5535A590F3}"/>
                  </a:ext>
                </a:extLst>
              </p:cNvPr>
              <p:cNvSpPr txBox="1"/>
              <p:nvPr/>
            </p:nvSpPr>
            <p:spPr>
              <a:xfrm>
                <a:off x="5644065" y="2192975"/>
                <a:ext cx="2928030" cy="907108"/>
              </a:xfrm>
              <a:prstGeom prst="rect">
                <a:avLst/>
              </a:prstGeom>
              <a:noFill/>
              <a:ln>
                <a:noFill/>
              </a:ln>
            </p:spPr>
            <p:txBody>
              <a:bodyPr wrap="square">
                <a:spAutoFit/>
              </a:bodyPr>
              <a:lstStyle/>
              <a:p>
                <a:r>
                  <a:rPr lang="fr-FR" sz="1200" dirty="0"/>
                  <a:t>Celle des corps en rotation est :</a:t>
                </a:r>
              </a:p>
              <a:p>
                <a14:m>
                  <m:oMath xmlns:m="http://schemas.openxmlformats.org/officeDocument/2006/math">
                    <m:sSub>
                      <m:sSubPr>
                        <m:ctrlPr>
                          <a:rPr lang="fr-FR" sz="1200" i="1">
                            <a:solidFill>
                              <a:srgbClr val="0070C0"/>
                            </a:solidFill>
                            <a:latin typeface="Cambria Math" panose="02040503050406030204" pitchFamily="18" charset="0"/>
                          </a:rPr>
                        </m:ctrlPr>
                      </m:sSubPr>
                      <m:e>
                        <m:r>
                          <a:rPr lang="fr-FR" sz="1200" i="1">
                            <a:solidFill>
                              <a:srgbClr val="0070C0"/>
                            </a:solidFill>
                            <a:latin typeface="Cambria Math" panose="02040503050406030204" pitchFamily="18" charset="0"/>
                          </a:rPr>
                          <m:t>𝐸</m:t>
                        </m:r>
                      </m:e>
                      <m:sub>
                        <m:r>
                          <a:rPr lang="fr-FR" sz="1200" i="1">
                            <a:solidFill>
                              <a:srgbClr val="0070C0"/>
                            </a:solidFill>
                            <a:latin typeface="Cambria Math" panose="02040503050406030204" pitchFamily="18" charset="0"/>
                          </a:rPr>
                          <m:t>𝑐𝑖𝑛</m:t>
                        </m:r>
                        <m:r>
                          <a:rPr lang="fr-FR" sz="1200" i="1">
                            <a:solidFill>
                              <a:srgbClr val="0070C0"/>
                            </a:solidFill>
                            <a:latin typeface="Cambria Math" panose="02040503050406030204" pitchFamily="18" charset="0"/>
                          </a:rPr>
                          <m:t>é</m:t>
                        </m:r>
                        <m:r>
                          <a:rPr lang="fr-FR" sz="1200" i="1">
                            <a:solidFill>
                              <a:srgbClr val="0070C0"/>
                            </a:solidFill>
                            <a:latin typeface="Cambria Math" panose="02040503050406030204" pitchFamily="18" charset="0"/>
                          </a:rPr>
                          <m:t>𝑡𝑖𝑞𝑢𝑒</m:t>
                        </m:r>
                      </m:sub>
                    </m:sSub>
                    <m:r>
                      <a:rPr lang="fr-FR" sz="1200" i="1">
                        <a:solidFill>
                          <a:srgbClr val="0070C0"/>
                        </a:solidFill>
                        <a:latin typeface="Cambria Math" panose="02040503050406030204" pitchFamily="18" charset="0"/>
                      </a:rPr>
                      <m:t>=</m:t>
                    </m:r>
                    <m:f>
                      <m:fPr>
                        <m:ctrlPr>
                          <a:rPr lang="fr-FR" sz="1200" i="1">
                            <a:solidFill>
                              <a:srgbClr val="0070C0"/>
                            </a:solidFill>
                            <a:latin typeface="Cambria Math" panose="02040503050406030204" pitchFamily="18" charset="0"/>
                          </a:rPr>
                        </m:ctrlPr>
                      </m:fPr>
                      <m:num>
                        <m:r>
                          <a:rPr lang="fr-FR" sz="1200" i="1">
                            <a:solidFill>
                              <a:srgbClr val="0070C0"/>
                            </a:solidFill>
                            <a:latin typeface="Cambria Math" panose="02040503050406030204" pitchFamily="18" charset="0"/>
                          </a:rPr>
                          <m:t>1</m:t>
                        </m:r>
                      </m:num>
                      <m:den>
                        <m:r>
                          <a:rPr lang="fr-FR" sz="1200" i="1">
                            <a:solidFill>
                              <a:srgbClr val="0070C0"/>
                            </a:solidFill>
                            <a:latin typeface="Cambria Math" panose="02040503050406030204" pitchFamily="18" charset="0"/>
                          </a:rPr>
                          <m:t>2</m:t>
                        </m:r>
                      </m:den>
                    </m:f>
                    <m:r>
                      <a:rPr lang="fr-FR" sz="1200" b="0" i="1" smtClean="0">
                        <a:solidFill>
                          <a:srgbClr val="0070C0"/>
                        </a:solidFill>
                        <a:latin typeface="Cambria Math" panose="02040503050406030204" pitchFamily="18" charset="0"/>
                      </a:rPr>
                      <m:t>𝐼</m:t>
                    </m:r>
                    <m:sSup>
                      <m:sSupPr>
                        <m:ctrlPr>
                          <a:rPr lang="fr-FR" sz="1200" i="1">
                            <a:solidFill>
                              <a:srgbClr val="0070C0"/>
                            </a:solidFill>
                            <a:latin typeface="Cambria Math" panose="02040503050406030204" pitchFamily="18" charset="0"/>
                          </a:rPr>
                        </m:ctrlPr>
                      </m:sSupPr>
                      <m:e>
                        <m:r>
                          <a:rPr lang="fr-FR" sz="1200" i="1" smtClean="0">
                            <a:solidFill>
                              <a:srgbClr val="0070C0"/>
                            </a:solidFill>
                            <a:latin typeface="Cambria Math" panose="02040503050406030204" pitchFamily="18" charset="0"/>
                            <a:ea typeface="Cambria Math" panose="02040503050406030204" pitchFamily="18" charset="0"/>
                          </a:rPr>
                          <m:t>𝜔</m:t>
                        </m:r>
                      </m:e>
                      <m:sup>
                        <m:r>
                          <a:rPr lang="fr-FR" sz="1200" i="1">
                            <a:solidFill>
                              <a:srgbClr val="0070C0"/>
                            </a:solidFill>
                            <a:latin typeface="Cambria Math" panose="02040503050406030204" pitchFamily="18" charset="0"/>
                          </a:rPr>
                          <m:t>2</m:t>
                        </m:r>
                      </m:sup>
                    </m:sSup>
                  </m:oMath>
                </a14:m>
                <a:r>
                  <a:rPr lang="fr-FR" sz="1200" dirty="0"/>
                  <a:t> </a:t>
                </a:r>
              </a:p>
              <a:p>
                <a14:m>
                  <m:oMath xmlns:m="http://schemas.openxmlformats.org/officeDocument/2006/math">
                    <m:r>
                      <a:rPr lang="fr-FR" sz="1200" i="1">
                        <a:solidFill>
                          <a:srgbClr val="0070C0"/>
                        </a:solidFill>
                        <a:latin typeface="Cambria Math" panose="02040503050406030204" pitchFamily="18" charset="0"/>
                        <a:ea typeface="Cambria Math" panose="02040503050406030204" pitchFamily="18" charset="0"/>
                      </a:rPr>
                      <m:t>𝜔</m:t>
                    </m:r>
                    <m:r>
                      <a:rPr lang="fr-FR" sz="1200" i="1">
                        <a:solidFill>
                          <a:srgbClr val="0070C0"/>
                        </a:solidFill>
                        <a:latin typeface="Cambria Math" panose="02040503050406030204" pitchFamily="18" charset="0"/>
                        <a:ea typeface="Cambria Math" panose="02040503050406030204" pitchFamily="18" charset="0"/>
                      </a:rPr>
                      <m:t> </m:t>
                    </m:r>
                  </m:oMath>
                </a14:m>
                <a:r>
                  <a:rPr lang="fr-FR" sz="1200" dirty="0"/>
                  <a:t>est la vitesse de rotation (radian/s) et </a:t>
                </a:r>
                <a14:m>
                  <m:oMath xmlns:m="http://schemas.openxmlformats.org/officeDocument/2006/math">
                    <m:r>
                      <a:rPr lang="fr-FR" sz="1200" i="1">
                        <a:solidFill>
                          <a:srgbClr val="0070C0"/>
                        </a:solidFill>
                        <a:latin typeface="Cambria Math" panose="02040503050406030204" pitchFamily="18" charset="0"/>
                      </a:rPr>
                      <m:t>𝐼</m:t>
                    </m:r>
                    <m:r>
                      <a:rPr lang="fr-FR" sz="1200" i="1">
                        <a:solidFill>
                          <a:srgbClr val="0070C0"/>
                        </a:solidFill>
                        <a:latin typeface="Cambria Math" panose="02040503050406030204" pitchFamily="18" charset="0"/>
                      </a:rPr>
                      <m:t> </m:t>
                    </m:r>
                  </m:oMath>
                </a14:m>
                <a:r>
                  <a:rPr lang="fr-FR" sz="1200" dirty="0"/>
                  <a:t>le moment d’inertie</a:t>
                </a:r>
              </a:p>
            </p:txBody>
          </p:sp>
        </mc:Choice>
        <mc:Fallback xmlns="">
          <p:sp>
            <p:nvSpPr>
              <p:cNvPr id="20" name="ZoneTexte 19">
                <a:extLst>
                  <a:ext uri="{FF2B5EF4-FFF2-40B4-BE49-F238E27FC236}">
                    <a16:creationId xmlns:a16="http://schemas.microsoft.com/office/drawing/2014/main" id="{71696F35-3309-CB2F-927D-DD5535A590F3}"/>
                  </a:ext>
                </a:extLst>
              </p:cNvPr>
              <p:cNvSpPr txBox="1">
                <a:spLocks noRot="1" noChangeAspect="1" noMove="1" noResize="1" noEditPoints="1" noAdjustHandles="1" noChangeArrowheads="1" noChangeShapeType="1" noTextEdit="1"/>
              </p:cNvSpPr>
              <p:nvPr/>
            </p:nvSpPr>
            <p:spPr>
              <a:xfrm>
                <a:off x="5644065" y="2192975"/>
                <a:ext cx="2928030" cy="907108"/>
              </a:xfrm>
              <a:prstGeom prst="rect">
                <a:avLst/>
              </a:prstGeom>
              <a:blipFill>
                <a:blip r:embed="rId8"/>
                <a:stretch>
                  <a:fillRect l="-208" t="-671" b="-4698"/>
                </a:stretch>
              </a:blipFill>
              <a:ln>
                <a:noFill/>
              </a:ln>
            </p:spPr>
            <p:txBody>
              <a:bodyPr/>
              <a:lstStyle/>
              <a:p>
                <a:r>
                  <a:rPr lang="fr-FR">
                    <a:noFill/>
                  </a:rPr>
                  <a:t> </a:t>
                </a:r>
              </a:p>
            </p:txBody>
          </p:sp>
        </mc:Fallback>
      </mc:AlternateContent>
      <p:pic>
        <p:nvPicPr>
          <p:cNvPr id="21" name="Image 20">
            <a:extLst>
              <a:ext uri="{FF2B5EF4-FFF2-40B4-BE49-F238E27FC236}">
                <a16:creationId xmlns:a16="http://schemas.microsoft.com/office/drawing/2014/main" id="{4AF7C901-C7A6-B3F5-0E07-D12F0FDB45AE}"/>
              </a:ext>
            </a:extLst>
          </p:cNvPr>
          <p:cNvPicPr>
            <a:picLocks noChangeAspect="1"/>
          </p:cNvPicPr>
          <p:nvPr/>
        </p:nvPicPr>
        <p:blipFill>
          <a:blip r:embed="rId9"/>
          <a:stretch>
            <a:fillRect/>
          </a:stretch>
        </p:blipFill>
        <p:spPr>
          <a:xfrm>
            <a:off x="5752896" y="3698402"/>
            <a:ext cx="1238250" cy="1666875"/>
          </a:xfrm>
          <a:prstGeom prst="rect">
            <a:avLst/>
          </a:prstGeom>
        </p:spPr>
      </p:pic>
      <p:sp>
        <p:nvSpPr>
          <p:cNvPr id="22" name="ZoneTexte 21">
            <a:extLst>
              <a:ext uri="{FF2B5EF4-FFF2-40B4-BE49-F238E27FC236}">
                <a16:creationId xmlns:a16="http://schemas.microsoft.com/office/drawing/2014/main" id="{337E3E46-EC78-2D3B-9A35-1A745D794629}"/>
              </a:ext>
            </a:extLst>
          </p:cNvPr>
          <p:cNvSpPr txBox="1"/>
          <p:nvPr/>
        </p:nvSpPr>
        <p:spPr>
          <a:xfrm>
            <a:off x="5427141" y="5261910"/>
            <a:ext cx="1889760" cy="600164"/>
          </a:xfrm>
          <a:prstGeom prst="rect">
            <a:avLst/>
          </a:prstGeom>
          <a:noFill/>
        </p:spPr>
        <p:txBody>
          <a:bodyPr wrap="square">
            <a:spAutoFit/>
          </a:bodyPr>
          <a:lstStyle/>
          <a:p>
            <a:r>
              <a:rPr lang="fr-FR" sz="1100" dirty="0"/>
              <a:t>Études sur les divers modes de </a:t>
            </a:r>
          </a:p>
          <a:p>
            <a:r>
              <a:rPr lang="fr-FR" sz="1100" dirty="0">
                <a:hlinkClick r:id="rId10"/>
              </a:rPr>
              <a:t>stockage d’énergie</a:t>
            </a:r>
            <a:endParaRPr lang="fr-FR" sz="1100" dirty="0"/>
          </a:p>
        </p:txBody>
      </p:sp>
      <p:sp>
        <p:nvSpPr>
          <p:cNvPr id="9" name="ZoneTexte 8">
            <a:extLst>
              <a:ext uri="{FF2B5EF4-FFF2-40B4-BE49-F238E27FC236}">
                <a16:creationId xmlns:a16="http://schemas.microsoft.com/office/drawing/2014/main" id="{DAD685A6-57E4-16EB-B2BA-0FADD121F2C0}"/>
              </a:ext>
            </a:extLst>
          </p:cNvPr>
          <p:cNvSpPr txBox="1"/>
          <p:nvPr/>
        </p:nvSpPr>
        <p:spPr>
          <a:xfrm>
            <a:off x="7473293" y="3266757"/>
            <a:ext cx="3847849" cy="338554"/>
          </a:xfrm>
          <a:prstGeom prst="rect">
            <a:avLst/>
          </a:prstGeom>
          <a:noFill/>
          <a:ln>
            <a:solidFill>
              <a:srgbClr val="FF0000"/>
            </a:solidFill>
          </a:ln>
        </p:spPr>
        <p:txBody>
          <a:bodyPr wrap="square" rtlCol="0">
            <a:spAutoFit/>
          </a:bodyPr>
          <a:lstStyle/>
          <a:p>
            <a:r>
              <a:rPr lang="fr-FR" sz="1600" dirty="0">
                <a:solidFill>
                  <a:srgbClr val="0070C0"/>
                </a:solidFill>
              </a:rPr>
              <a:t>Stockage par l’énergie potentielle</a:t>
            </a:r>
          </a:p>
        </p:txBody>
      </p:sp>
    </p:spTree>
    <p:extLst>
      <p:ext uri="{BB962C8B-B14F-4D97-AF65-F5344CB8AC3E}">
        <p14:creationId xmlns:p14="http://schemas.microsoft.com/office/powerpoint/2010/main" val="26723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6" grpId="0"/>
      <p:bldP spid="17" grpId="0"/>
      <p:bldP spid="20" grpId="0"/>
      <p:bldP spid="22"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F7D36A-6856-D625-5FF2-DFE67C28873F}"/>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C0D9999C-CB79-F3E6-3D0E-1D757E8FFFFB}"/>
              </a:ext>
            </a:extLst>
          </p:cNvPr>
          <p:cNvSpPr>
            <a:spLocks noGrp="1"/>
          </p:cNvSpPr>
          <p:nvPr>
            <p:ph type="sldNum" sz="quarter" idx="12"/>
          </p:nvPr>
        </p:nvSpPr>
        <p:spPr/>
        <p:txBody>
          <a:bodyPr/>
          <a:lstStyle/>
          <a:p>
            <a:fld id="{28CF56FF-A9C7-48CE-B5A8-E2EC5C60375F}" type="slidenum">
              <a:rPr lang="en-GB" smtClean="0"/>
              <a:t>59</a:t>
            </a:fld>
            <a:endParaRPr lang="en-GB"/>
          </a:p>
        </p:txBody>
      </p:sp>
      <p:sp>
        <p:nvSpPr>
          <p:cNvPr id="4" name="ZoneTexte 3">
            <a:extLst>
              <a:ext uri="{FF2B5EF4-FFF2-40B4-BE49-F238E27FC236}">
                <a16:creationId xmlns:a16="http://schemas.microsoft.com/office/drawing/2014/main" id="{F4B47B69-797F-8C0F-E97E-3FF7F773A8A9}"/>
              </a:ext>
            </a:extLst>
          </p:cNvPr>
          <p:cNvSpPr txBox="1"/>
          <p:nvPr/>
        </p:nvSpPr>
        <p:spPr>
          <a:xfrm>
            <a:off x="6583679" y="409303"/>
            <a:ext cx="4772297" cy="369332"/>
          </a:xfrm>
          <a:prstGeom prst="rect">
            <a:avLst/>
          </a:prstGeom>
          <a:noFill/>
        </p:spPr>
        <p:txBody>
          <a:bodyPr wrap="square" rtlCol="0">
            <a:spAutoFit/>
          </a:bodyPr>
          <a:lstStyle/>
          <a:p>
            <a:r>
              <a:rPr lang="fr-FR" dirty="0">
                <a:solidFill>
                  <a:srgbClr val="FF0000"/>
                </a:solidFill>
              </a:rPr>
              <a:t>Énergie cinétique du vent - éoliennes</a:t>
            </a:r>
          </a:p>
        </p:txBody>
      </p:sp>
      <p:pic>
        <p:nvPicPr>
          <p:cNvPr id="5" name="Image 4">
            <a:extLst>
              <a:ext uri="{FF2B5EF4-FFF2-40B4-BE49-F238E27FC236}">
                <a16:creationId xmlns:a16="http://schemas.microsoft.com/office/drawing/2014/main" id="{3646475D-A53C-9F23-B7CD-E820DDDA19B1}"/>
              </a:ext>
            </a:extLst>
          </p:cNvPr>
          <p:cNvPicPr>
            <a:picLocks noChangeAspect="1"/>
          </p:cNvPicPr>
          <p:nvPr/>
        </p:nvPicPr>
        <p:blipFill>
          <a:blip r:embed="rId2"/>
          <a:stretch>
            <a:fillRect/>
          </a:stretch>
        </p:blipFill>
        <p:spPr>
          <a:xfrm>
            <a:off x="9616908" y="3536586"/>
            <a:ext cx="1745755" cy="2468498"/>
          </a:xfrm>
          <a:prstGeom prst="rect">
            <a:avLst/>
          </a:prstGeom>
        </p:spPr>
      </p:pic>
      <p:sp>
        <p:nvSpPr>
          <p:cNvPr id="8" name="ZoneTexte 7">
            <a:extLst>
              <a:ext uri="{FF2B5EF4-FFF2-40B4-BE49-F238E27FC236}">
                <a16:creationId xmlns:a16="http://schemas.microsoft.com/office/drawing/2014/main" id="{138698E9-D30B-47C6-B884-CFC2EDBC9EEC}"/>
              </a:ext>
            </a:extLst>
          </p:cNvPr>
          <p:cNvSpPr txBox="1"/>
          <p:nvPr/>
        </p:nvSpPr>
        <p:spPr>
          <a:xfrm>
            <a:off x="1750953" y="919917"/>
            <a:ext cx="2832820" cy="338554"/>
          </a:xfrm>
          <a:prstGeom prst="rect">
            <a:avLst/>
          </a:prstGeom>
          <a:noFill/>
        </p:spPr>
        <p:txBody>
          <a:bodyPr wrap="square" rtlCol="0">
            <a:spAutoFit/>
          </a:bodyPr>
          <a:lstStyle/>
          <a:p>
            <a:r>
              <a:rPr lang="fr-FR" sz="1600" dirty="0">
                <a:solidFill>
                  <a:srgbClr val="0070C0"/>
                </a:solidFill>
              </a:rPr>
              <a:t>Énergie cinétique du vent</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01EB1ABF-FF76-770B-9B21-0595AB79ED82}"/>
                  </a:ext>
                </a:extLst>
              </p:cNvPr>
              <p:cNvSpPr txBox="1"/>
              <p:nvPr/>
            </p:nvSpPr>
            <p:spPr>
              <a:xfrm>
                <a:off x="1577763" y="1303193"/>
                <a:ext cx="4591462" cy="1596847"/>
              </a:xfrm>
              <a:prstGeom prst="rect">
                <a:avLst/>
              </a:prstGeom>
              <a:noFill/>
              <a:ln>
                <a:solidFill>
                  <a:schemeClr val="accent1"/>
                </a:solidFill>
              </a:ln>
            </p:spPr>
            <p:txBody>
              <a:bodyPr wrap="square" rtlCol="0">
                <a:spAutoFit/>
              </a:bodyPr>
              <a:lstStyle/>
              <a:p>
                <a:r>
                  <a:rPr lang="fr-FR" sz="1200" dirty="0"/>
                  <a:t>Vitesse du vent </a:t>
                </a:r>
                <a14:m>
                  <m:oMath xmlns:m="http://schemas.openxmlformats.org/officeDocument/2006/math">
                    <m:r>
                      <a:rPr lang="fr-FR" sz="1200" b="0" i="1" smtClean="0">
                        <a:solidFill>
                          <a:srgbClr val="FF0000"/>
                        </a:solidFill>
                        <a:latin typeface="Cambria Math" panose="02040503050406030204" pitchFamily="18" charset="0"/>
                      </a:rPr>
                      <m:t>𝑣</m:t>
                    </m:r>
                  </m:oMath>
                </a14:m>
                <a:r>
                  <a:rPr lang="fr-FR" sz="1200" dirty="0"/>
                  <a:t> (m/s)</a:t>
                </a:r>
              </a:p>
              <a:p>
                <a:r>
                  <a:rPr lang="fr-FR" sz="1200" dirty="0"/>
                  <a:t>Masse volumique de l’air </a:t>
                </a:r>
                <a14:m>
                  <m:oMath xmlns:m="http://schemas.openxmlformats.org/officeDocument/2006/math">
                    <m:r>
                      <a:rPr lang="fr-FR" sz="1200" i="1" smtClean="0">
                        <a:solidFill>
                          <a:srgbClr val="FF0000"/>
                        </a:solidFill>
                        <a:latin typeface="Cambria Math" panose="02040503050406030204" pitchFamily="18" charset="0"/>
                        <a:ea typeface="Cambria Math" panose="02040503050406030204" pitchFamily="18" charset="0"/>
                      </a:rPr>
                      <m:t>𝜌</m:t>
                    </m:r>
                    <m:r>
                      <a:rPr lang="fr-FR" sz="1200" b="0" i="1" smtClean="0">
                        <a:latin typeface="Cambria Math" panose="02040503050406030204" pitchFamily="18" charset="0"/>
                        <a:ea typeface="Cambria Math" panose="02040503050406030204" pitchFamily="18" charset="0"/>
                      </a:rPr>
                      <m:t> </m:t>
                    </m:r>
                  </m:oMath>
                </a14:m>
                <a:r>
                  <a:rPr lang="fr-FR" sz="1200" dirty="0"/>
                  <a:t> (1,3 kg/m</a:t>
                </a:r>
                <a:r>
                  <a:rPr lang="fr-FR" sz="1200" baseline="30000" dirty="0"/>
                  <a:t>3</a:t>
                </a:r>
                <a:r>
                  <a:rPr lang="fr-FR" sz="1200" dirty="0"/>
                  <a:t>)</a:t>
                </a:r>
              </a:p>
              <a:p>
                <a:r>
                  <a:rPr lang="fr-FR" sz="1200" dirty="0"/>
                  <a:t>Masse d’air traversant l’éolienne par seconde :</a:t>
                </a:r>
                <a14:m>
                  <m:oMath xmlns:m="http://schemas.openxmlformats.org/officeDocument/2006/math">
                    <m:r>
                      <a:rPr lang="fr-FR" sz="1200" b="0" i="0" smtClean="0">
                        <a:solidFill>
                          <a:srgbClr val="FF0000"/>
                        </a:solidFill>
                        <a:latin typeface="Cambria Math" panose="02040503050406030204" pitchFamily="18" charset="0"/>
                        <a:ea typeface="Cambria Math" panose="02040503050406030204" pitchFamily="18" charset="0"/>
                      </a:rPr>
                      <m:t> </m:t>
                    </m:r>
                    <m:r>
                      <a:rPr lang="fr-FR" sz="1200" i="1" smtClean="0">
                        <a:solidFill>
                          <a:srgbClr val="FF0000"/>
                        </a:solidFill>
                        <a:latin typeface="Cambria Math" panose="02040503050406030204" pitchFamily="18" charset="0"/>
                        <a:ea typeface="Cambria Math" panose="02040503050406030204" pitchFamily="18" charset="0"/>
                      </a:rPr>
                      <m:t>𝜌</m:t>
                    </m:r>
                    <m:r>
                      <a:rPr lang="fr-FR" sz="1200" b="0" i="1" smtClean="0">
                        <a:solidFill>
                          <a:srgbClr val="FF0000"/>
                        </a:solidFill>
                        <a:latin typeface="Cambria Math" panose="02040503050406030204" pitchFamily="18" charset="0"/>
                        <a:ea typeface="Cambria Math" panose="02040503050406030204" pitchFamily="18" charset="0"/>
                      </a:rPr>
                      <m:t> </m:t>
                    </m:r>
                    <m:r>
                      <a:rPr lang="fr-FR" sz="1200" i="1" smtClean="0">
                        <a:solidFill>
                          <a:srgbClr val="FF0000"/>
                        </a:solidFill>
                        <a:latin typeface="Cambria Math" panose="02040503050406030204" pitchFamily="18" charset="0"/>
                        <a:ea typeface="Cambria Math" panose="02040503050406030204" pitchFamily="18" charset="0"/>
                      </a:rPr>
                      <m:t>𝜋</m:t>
                    </m:r>
                    <m:sSup>
                      <m:sSupPr>
                        <m:ctrlPr>
                          <a:rPr lang="fr-FR" sz="1200" b="0" i="1" smtClean="0">
                            <a:solidFill>
                              <a:srgbClr val="FF0000"/>
                            </a:solidFill>
                            <a:latin typeface="Cambria Math" panose="02040503050406030204" pitchFamily="18" charset="0"/>
                            <a:ea typeface="Cambria Math" panose="02040503050406030204" pitchFamily="18" charset="0"/>
                          </a:rPr>
                        </m:ctrlPr>
                      </m:sSupPr>
                      <m:e>
                        <m:r>
                          <a:rPr lang="fr-FR" sz="1200" b="0" i="1" smtClean="0">
                            <a:solidFill>
                              <a:srgbClr val="FF0000"/>
                            </a:solidFill>
                            <a:latin typeface="Cambria Math" panose="02040503050406030204" pitchFamily="18" charset="0"/>
                            <a:ea typeface="Cambria Math" panose="02040503050406030204" pitchFamily="18" charset="0"/>
                          </a:rPr>
                          <m:t>𝑅</m:t>
                        </m:r>
                      </m:e>
                      <m:sup>
                        <m:r>
                          <a:rPr lang="fr-FR" sz="1200" b="0" i="1" smtClean="0">
                            <a:solidFill>
                              <a:srgbClr val="FF0000"/>
                            </a:solidFill>
                            <a:latin typeface="Cambria Math" panose="02040503050406030204" pitchFamily="18" charset="0"/>
                            <a:ea typeface="Cambria Math" panose="02040503050406030204" pitchFamily="18" charset="0"/>
                          </a:rPr>
                          <m:t>2</m:t>
                        </m:r>
                      </m:sup>
                    </m:sSup>
                    <m:r>
                      <a:rPr lang="fr-FR" sz="1200" b="0" i="1" smtClean="0">
                        <a:solidFill>
                          <a:srgbClr val="FF0000"/>
                        </a:solidFill>
                        <a:latin typeface="Cambria Math" panose="02040503050406030204" pitchFamily="18" charset="0"/>
                        <a:ea typeface="Cambria Math" panose="02040503050406030204" pitchFamily="18" charset="0"/>
                      </a:rPr>
                      <m:t>𝑣</m:t>
                    </m:r>
                  </m:oMath>
                </a14:m>
                <a:endParaRPr lang="fr-FR" sz="1200" dirty="0">
                  <a:solidFill>
                    <a:srgbClr val="FF0000"/>
                  </a:solidFill>
                </a:endParaRPr>
              </a:p>
              <a:p>
                <a:endParaRPr lang="fr-FR" sz="1400" dirty="0"/>
              </a:p>
              <a:p>
                <a:r>
                  <a:rPr lang="fr-FR" sz="1400" dirty="0">
                    <a:solidFill>
                      <a:srgbClr val="0070C0"/>
                    </a:solidFill>
                  </a:rPr>
                  <a:t>Énergie cinétique de l’air </a:t>
                </a:r>
              </a:p>
              <a:p>
                <a:pPr marL="285750" indent="-285750">
                  <a:buFont typeface="Arial" panose="020B0604020202020204" pitchFamily="34" charset="0"/>
                  <a:buChar char="•"/>
                </a:pPr>
                <a:r>
                  <a:rPr lang="fr-FR" sz="1400" dirty="0">
                    <a:solidFill>
                      <a:srgbClr val="0070C0"/>
                    </a:solidFill>
                  </a:rPr>
                  <a:t>Puissance à l’entrée </a:t>
                </a:r>
                <a:r>
                  <a:rPr lang="fr-FR" sz="1400" dirty="0">
                    <a:solidFill>
                      <a:srgbClr val="0070C0"/>
                    </a:solidFill>
                    <a:sym typeface="Wingdings" panose="05000000000000000000" pitchFamily="2" charset="2"/>
                  </a:rPr>
                  <a:t></a:t>
                </a:r>
                <a:r>
                  <a:rPr lang="fr-FR" sz="1400" dirty="0">
                    <a:solidFill>
                      <a:srgbClr val="0070C0"/>
                    </a:solidFill>
                  </a:rPr>
                  <a:t> </a:t>
                </a:r>
                <a14:m>
                  <m:oMath xmlns:m="http://schemas.openxmlformats.org/officeDocument/2006/math">
                    <m:f>
                      <m:fPr>
                        <m:ctrlPr>
                          <a:rPr lang="fr-FR" sz="1400" b="0" i="1" smtClean="0">
                            <a:solidFill>
                              <a:srgbClr val="FF0000"/>
                            </a:solidFill>
                            <a:latin typeface="Cambria Math" panose="02040503050406030204" pitchFamily="18" charset="0"/>
                          </a:rPr>
                        </m:ctrlPr>
                      </m:fPr>
                      <m:num>
                        <m:r>
                          <a:rPr lang="fr-FR" sz="1400" b="0" i="1" smtClean="0">
                            <a:solidFill>
                              <a:srgbClr val="FF0000"/>
                            </a:solidFill>
                            <a:latin typeface="Cambria Math" panose="02040503050406030204" pitchFamily="18" charset="0"/>
                          </a:rPr>
                          <m:t>1</m:t>
                        </m:r>
                      </m:num>
                      <m:den>
                        <m:r>
                          <a:rPr lang="fr-FR" sz="1400" b="0" i="1" smtClean="0">
                            <a:solidFill>
                              <a:srgbClr val="FF0000"/>
                            </a:solidFill>
                            <a:latin typeface="Cambria Math" panose="02040503050406030204" pitchFamily="18" charset="0"/>
                          </a:rPr>
                          <m:t>2</m:t>
                        </m:r>
                      </m:den>
                    </m:f>
                    <m:r>
                      <a:rPr lang="fr-FR" sz="1400" i="1">
                        <a:solidFill>
                          <a:srgbClr val="FF0000"/>
                        </a:solidFill>
                        <a:latin typeface="Cambria Math" panose="02040503050406030204" pitchFamily="18" charset="0"/>
                        <a:ea typeface="Cambria Math" panose="02040503050406030204" pitchFamily="18" charset="0"/>
                      </a:rPr>
                      <m:t>𝜌</m:t>
                    </m:r>
                    <m:r>
                      <a:rPr lang="fr-FR" sz="1400" i="1">
                        <a:solidFill>
                          <a:srgbClr val="FF0000"/>
                        </a:solidFill>
                        <a:latin typeface="Cambria Math" panose="02040503050406030204" pitchFamily="18" charset="0"/>
                        <a:ea typeface="Cambria Math" panose="02040503050406030204" pitchFamily="18" charset="0"/>
                      </a:rPr>
                      <m:t> </m:t>
                    </m:r>
                    <m:r>
                      <a:rPr lang="fr-FR" sz="1400" i="1">
                        <a:solidFill>
                          <a:srgbClr val="FF0000"/>
                        </a:solidFill>
                        <a:latin typeface="Cambria Math" panose="02040503050406030204" pitchFamily="18" charset="0"/>
                        <a:ea typeface="Cambria Math" panose="02040503050406030204" pitchFamily="18" charset="0"/>
                      </a:rPr>
                      <m:t>𝜋</m:t>
                    </m:r>
                    <m:sSup>
                      <m:sSupPr>
                        <m:ctrlPr>
                          <a:rPr lang="fr-FR" sz="1400" i="1">
                            <a:solidFill>
                              <a:srgbClr val="FF0000"/>
                            </a:solidFill>
                            <a:latin typeface="Cambria Math" panose="02040503050406030204" pitchFamily="18" charset="0"/>
                            <a:ea typeface="Cambria Math" panose="02040503050406030204" pitchFamily="18" charset="0"/>
                          </a:rPr>
                        </m:ctrlPr>
                      </m:sSupPr>
                      <m:e>
                        <m:r>
                          <a:rPr lang="fr-FR" sz="1400" i="1">
                            <a:solidFill>
                              <a:srgbClr val="FF0000"/>
                            </a:solidFill>
                            <a:latin typeface="Cambria Math" panose="02040503050406030204" pitchFamily="18" charset="0"/>
                            <a:ea typeface="Cambria Math" panose="02040503050406030204" pitchFamily="18" charset="0"/>
                          </a:rPr>
                          <m:t>𝑅</m:t>
                        </m:r>
                      </m:e>
                      <m:sup>
                        <m:r>
                          <a:rPr lang="fr-FR" sz="1400" i="1">
                            <a:solidFill>
                              <a:srgbClr val="FF0000"/>
                            </a:solidFill>
                            <a:latin typeface="Cambria Math" panose="02040503050406030204" pitchFamily="18" charset="0"/>
                            <a:ea typeface="Cambria Math" panose="02040503050406030204" pitchFamily="18" charset="0"/>
                          </a:rPr>
                          <m:t>2</m:t>
                        </m:r>
                      </m:sup>
                    </m:sSup>
                    <m:sSup>
                      <m:sSupPr>
                        <m:ctrlPr>
                          <a:rPr lang="fr-FR" sz="1400" b="1" i="1" smtClean="0">
                            <a:solidFill>
                              <a:srgbClr val="FF0000"/>
                            </a:solidFill>
                            <a:latin typeface="Cambria Math" panose="02040503050406030204" pitchFamily="18" charset="0"/>
                            <a:ea typeface="Cambria Math" panose="02040503050406030204" pitchFamily="18" charset="0"/>
                          </a:rPr>
                        </m:ctrlPr>
                      </m:sSupPr>
                      <m:e>
                        <m:r>
                          <a:rPr lang="fr-FR" sz="1400" b="1" i="1">
                            <a:solidFill>
                              <a:srgbClr val="FF0000"/>
                            </a:solidFill>
                            <a:latin typeface="Cambria Math" panose="02040503050406030204" pitchFamily="18" charset="0"/>
                            <a:ea typeface="Cambria Math" panose="02040503050406030204" pitchFamily="18" charset="0"/>
                          </a:rPr>
                          <m:t>𝒗</m:t>
                        </m:r>
                      </m:e>
                      <m:sup>
                        <m:r>
                          <a:rPr lang="fr-FR" sz="1400" b="1" i="1" smtClean="0">
                            <a:solidFill>
                              <a:srgbClr val="FF0000"/>
                            </a:solidFill>
                            <a:latin typeface="Cambria Math" panose="02040503050406030204" pitchFamily="18" charset="0"/>
                            <a:ea typeface="Cambria Math" panose="02040503050406030204" pitchFamily="18" charset="0"/>
                          </a:rPr>
                          <m:t>𝟑</m:t>
                        </m:r>
                      </m:sup>
                    </m:sSup>
                  </m:oMath>
                </a14:m>
                <a:r>
                  <a:rPr lang="fr-FR" sz="1400" b="1" dirty="0">
                    <a:solidFill>
                      <a:srgbClr val="FF0000"/>
                    </a:solidFill>
                  </a:rPr>
                  <a:t> </a:t>
                </a:r>
                <a:r>
                  <a:rPr lang="fr-FR" sz="1400" dirty="0">
                    <a:solidFill>
                      <a:srgbClr val="FF0000"/>
                    </a:solidFill>
                  </a:rPr>
                  <a:t>(W)</a:t>
                </a:r>
                <a14:m>
                  <m:oMath xmlns:m="http://schemas.openxmlformats.org/officeDocument/2006/math">
                    <m:r>
                      <a:rPr lang="fr-FR" sz="1400" i="1" smtClean="0">
                        <a:solidFill>
                          <a:srgbClr val="FF0000"/>
                        </a:solidFill>
                        <a:latin typeface="Cambria Math" panose="02040503050406030204" pitchFamily="18" charset="0"/>
                        <a:ea typeface="Cambria Math" panose="02040503050406030204" pitchFamily="18" charset="0"/>
                      </a:rPr>
                      <m:t>~</m:t>
                    </m:r>
                    <m:r>
                      <a:rPr lang="fr-FR" sz="1400" b="0" i="1" smtClean="0">
                        <a:solidFill>
                          <a:srgbClr val="FF0000"/>
                        </a:solidFill>
                        <a:latin typeface="Cambria Math" panose="02040503050406030204" pitchFamily="18" charset="0"/>
                        <a:ea typeface="Cambria Math" panose="02040503050406030204" pitchFamily="18" charset="0"/>
                      </a:rPr>
                      <m:t> 2</m:t>
                    </m:r>
                    <m:sSup>
                      <m:sSupPr>
                        <m:ctrlPr>
                          <a:rPr lang="fr-FR" sz="1400" b="0" i="1" smtClean="0">
                            <a:solidFill>
                              <a:srgbClr val="FF0000"/>
                            </a:solidFill>
                            <a:latin typeface="Cambria Math" panose="02040503050406030204" pitchFamily="18" charset="0"/>
                            <a:ea typeface="Cambria Math" panose="02040503050406030204" pitchFamily="18" charset="0"/>
                          </a:rPr>
                        </m:ctrlPr>
                      </m:sSupPr>
                      <m:e>
                        <m:r>
                          <a:rPr lang="fr-FR" sz="1400" b="0" i="1" smtClean="0">
                            <a:solidFill>
                              <a:srgbClr val="FF0000"/>
                            </a:solidFill>
                            <a:latin typeface="Cambria Math" panose="02040503050406030204" pitchFamily="18" charset="0"/>
                            <a:ea typeface="Cambria Math" panose="02040503050406030204" pitchFamily="18" charset="0"/>
                          </a:rPr>
                          <m:t>𝑅</m:t>
                        </m:r>
                      </m:e>
                      <m:sup>
                        <m:r>
                          <a:rPr lang="fr-FR" sz="1400" b="0" i="1" smtClean="0">
                            <a:solidFill>
                              <a:srgbClr val="FF0000"/>
                            </a:solidFill>
                            <a:latin typeface="Cambria Math" panose="02040503050406030204" pitchFamily="18" charset="0"/>
                            <a:ea typeface="Cambria Math" panose="02040503050406030204" pitchFamily="18" charset="0"/>
                          </a:rPr>
                          <m:t>2</m:t>
                        </m:r>
                      </m:sup>
                    </m:sSup>
                    <m:sSup>
                      <m:sSupPr>
                        <m:ctrlPr>
                          <a:rPr lang="fr-FR" sz="1400" b="0" i="1" smtClean="0">
                            <a:solidFill>
                              <a:srgbClr val="FF0000"/>
                            </a:solidFill>
                            <a:latin typeface="Cambria Math" panose="02040503050406030204" pitchFamily="18" charset="0"/>
                            <a:ea typeface="Cambria Math" panose="02040503050406030204" pitchFamily="18" charset="0"/>
                          </a:rPr>
                        </m:ctrlPr>
                      </m:sSupPr>
                      <m:e>
                        <m:r>
                          <a:rPr lang="fr-FR" sz="1400" b="0" i="1" smtClean="0">
                            <a:solidFill>
                              <a:srgbClr val="FF0000"/>
                            </a:solidFill>
                            <a:latin typeface="Cambria Math" panose="02040503050406030204" pitchFamily="18" charset="0"/>
                            <a:ea typeface="Cambria Math" panose="02040503050406030204" pitchFamily="18" charset="0"/>
                          </a:rPr>
                          <m:t>𝑣</m:t>
                        </m:r>
                      </m:e>
                      <m:sup>
                        <m:r>
                          <a:rPr lang="fr-FR" sz="1400" b="0" i="1" smtClean="0">
                            <a:solidFill>
                              <a:srgbClr val="FF0000"/>
                            </a:solidFill>
                            <a:latin typeface="Cambria Math" panose="02040503050406030204" pitchFamily="18" charset="0"/>
                            <a:ea typeface="Cambria Math" panose="02040503050406030204" pitchFamily="18" charset="0"/>
                          </a:rPr>
                          <m:t>3</m:t>
                        </m:r>
                      </m:sup>
                    </m:sSup>
                  </m:oMath>
                </a14:m>
                <a:endParaRPr lang="fr-FR" sz="1400" b="0" dirty="0">
                  <a:solidFill>
                    <a:srgbClr val="FF0000"/>
                  </a:solidFill>
                  <a:ea typeface="Cambria Math" panose="02040503050406030204" pitchFamily="18" charset="0"/>
                </a:endParaRPr>
              </a:p>
              <a:p>
                <a:pPr marL="285750" indent="-285750">
                  <a:buFont typeface="Arial" panose="020B0604020202020204" pitchFamily="34" charset="0"/>
                  <a:buChar char="•"/>
                </a:pPr>
                <a:r>
                  <a:rPr lang="fr-FR" sz="1400" dirty="0">
                    <a:solidFill>
                      <a:srgbClr val="0070C0"/>
                    </a:solidFill>
                  </a:rPr>
                  <a:t>Puissance mécanique délivrée </a:t>
                </a:r>
                <a14:m>
                  <m:oMath xmlns:m="http://schemas.openxmlformats.org/officeDocument/2006/math">
                    <m:r>
                      <a:rPr lang="fr-FR" sz="1400" b="0" i="1" smtClean="0">
                        <a:solidFill>
                          <a:srgbClr val="FF0000"/>
                        </a:solidFill>
                        <a:latin typeface="Cambria Math" panose="02040503050406030204" pitchFamily="18" charset="0"/>
                        <a:ea typeface="Cambria Math" panose="02040503050406030204" pitchFamily="18" charset="0"/>
                      </a:rPr>
                      <m:t>1,15 </m:t>
                    </m:r>
                    <m:sSup>
                      <m:sSupPr>
                        <m:ctrlPr>
                          <a:rPr lang="fr-FR" sz="1400" b="0" i="1" smtClean="0">
                            <a:solidFill>
                              <a:srgbClr val="FF0000"/>
                            </a:solidFill>
                            <a:latin typeface="Cambria Math" panose="02040503050406030204" pitchFamily="18" charset="0"/>
                            <a:ea typeface="Cambria Math" panose="02040503050406030204" pitchFamily="18" charset="0"/>
                          </a:rPr>
                        </m:ctrlPr>
                      </m:sSupPr>
                      <m:e>
                        <m:r>
                          <a:rPr lang="fr-FR" sz="1400" b="0" i="1" smtClean="0">
                            <a:solidFill>
                              <a:srgbClr val="FF0000"/>
                            </a:solidFill>
                            <a:latin typeface="Cambria Math" panose="02040503050406030204" pitchFamily="18" charset="0"/>
                            <a:ea typeface="Cambria Math" panose="02040503050406030204" pitchFamily="18" charset="0"/>
                          </a:rPr>
                          <m:t>𝑅</m:t>
                        </m:r>
                      </m:e>
                      <m:sup>
                        <m:r>
                          <a:rPr lang="fr-FR" sz="1400" b="0" i="1" smtClean="0">
                            <a:solidFill>
                              <a:srgbClr val="FF0000"/>
                            </a:solidFill>
                            <a:latin typeface="Cambria Math" panose="02040503050406030204" pitchFamily="18" charset="0"/>
                            <a:ea typeface="Cambria Math" panose="02040503050406030204" pitchFamily="18" charset="0"/>
                          </a:rPr>
                          <m:t>2</m:t>
                        </m:r>
                      </m:sup>
                    </m:sSup>
                    <m:sSup>
                      <m:sSupPr>
                        <m:ctrlPr>
                          <a:rPr lang="fr-FR" sz="1400" b="0" i="1" smtClean="0">
                            <a:solidFill>
                              <a:srgbClr val="FF0000"/>
                            </a:solidFill>
                            <a:latin typeface="Cambria Math" panose="02040503050406030204" pitchFamily="18" charset="0"/>
                            <a:ea typeface="Cambria Math" panose="02040503050406030204" pitchFamily="18" charset="0"/>
                          </a:rPr>
                        </m:ctrlPr>
                      </m:sSupPr>
                      <m:e>
                        <m:r>
                          <a:rPr lang="fr-FR" sz="1400" b="0" i="1" smtClean="0">
                            <a:solidFill>
                              <a:srgbClr val="FF0000"/>
                            </a:solidFill>
                            <a:latin typeface="Cambria Math" panose="02040503050406030204" pitchFamily="18" charset="0"/>
                            <a:ea typeface="Cambria Math" panose="02040503050406030204" pitchFamily="18" charset="0"/>
                          </a:rPr>
                          <m:t>𝑣</m:t>
                        </m:r>
                      </m:e>
                      <m:sup>
                        <m:r>
                          <a:rPr lang="fr-FR" sz="1400" b="0" i="1" smtClean="0">
                            <a:solidFill>
                              <a:srgbClr val="FF0000"/>
                            </a:solidFill>
                            <a:latin typeface="Cambria Math" panose="02040503050406030204" pitchFamily="18" charset="0"/>
                            <a:ea typeface="Cambria Math" panose="02040503050406030204" pitchFamily="18" charset="0"/>
                          </a:rPr>
                          <m:t>3</m:t>
                        </m:r>
                      </m:sup>
                    </m:sSup>
                  </m:oMath>
                </a14:m>
                <a:r>
                  <a:rPr lang="fr-FR" sz="1400" dirty="0">
                    <a:solidFill>
                      <a:srgbClr val="0070C0"/>
                    </a:solidFill>
                  </a:rPr>
                  <a:t> </a:t>
                </a:r>
                <a:r>
                  <a:rPr lang="fr-FR" sz="900" dirty="0">
                    <a:solidFill>
                      <a:srgbClr val="0070C0"/>
                    </a:solidFill>
                  </a:rPr>
                  <a:t>(</a:t>
                </a:r>
                <a:r>
                  <a:rPr lang="fr-FR" sz="900" dirty="0" err="1">
                    <a:solidFill>
                      <a:srgbClr val="0070C0"/>
                    </a:solidFill>
                    <a:hlinkClick r:id="rId3"/>
                  </a:rPr>
                  <a:t>wikipédia</a:t>
                </a:r>
                <a:r>
                  <a:rPr lang="fr-FR" sz="900" dirty="0">
                    <a:solidFill>
                      <a:srgbClr val="0070C0"/>
                    </a:solidFill>
                  </a:rPr>
                  <a:t>)</a:t>
                </a:r>
                <a:endParaRPr lang="fr-FR" sz="1400" dirty="0">
                  <a:solidFill>
                    <a:srgbClr val="0070C0"/>
                  </a:solidFill>
                </a:endParaRPr>
              </a:p>
            </p:txBody>
          </p:sp>
        </mc:Choice>
        <mc:Fallback xmlns="">
          <p:sp>
            <p:nvSpPr>
              <p:cNvPr id="9" name="ZoneTexte 8">
                <a:extLst>
                  <a:ext uri="{FF2B5EF4-FFF2-40B4-BE49-F238E27FC236}">
                    <a16:creationId xmlns:a16="http://schemas.microsoft.com/office/drawing/2014/main" id="{01EB1ABF-FF76-770B-9B21-0595AB79ED82}"/>
                  </a:ext>
                </a:extLst>
              </p:cNvPr>
              <p:cNvSpPr txBox="1">
                <a:spLocks noRot="1" noChangeAspect="1" noMove="1" noResize="1" noEditPoints="1" noAdjustHandles="1" noChangeArrowheads="1" noChangeShapeType="1" noTextEdit="1"/>
              </p:cNvSpPr>
              <p:nvPr/>
            </p:nvSpPr>
            <p:spPr>
              <a:xfrm>
                <a:off x="1577763" y="1303193"/>
                <a:ext cx="4591462" cy="1596847"/>
              </a:xfrm>
              <a:prstGeom prst="rect">
                <a:avLst/>
              </a:prstGeom>
              <a:blipFill>
                <a:blip r:embed="rId4"/>
                <a:stretch>
                  <a:fillRect l="-265" b="-2273"/>
                </a:stretch>
              </a:blipFill>
              <a:ln>
                <a:solidFill>
                  <a:schemeClr val="accent1"/>
                </a:solidFill>
              </a:ln>
            </p:spPr>
            <p:txBody>
              <a:bodyPr/>
              <a:lstStyle/>
              <a:p>
                <a:r>
                  <a:rPr lang="fr-FR">
                    <a:noFill/>
                  </a:rPr>
                  <a:t> </a:t>
                </a:r>
              </a:p>
            </p:txBody>
          </p:sp>
        </mc:Fallback>
      </mc:AlternateContent>
      <p:grpSp>
        <p:nvGrpSpPr>
          <p:cNvPr id="13" name="Groupe 12">
            <a:extLst>
              <a:ext uri="{FF2B5EF4-FFF2-40B4-BE49-F238E27FC236}">
                <a16:creationId xmlns:a16="http://schemas.microsoft.com/office/drawing/2014/main" id="{A8DCDA8D-0FC9-9239-4EDD-95B0BD22D0AD}"/>
              </a:ext>
            </a:extLst>
          </p:cNvPr>
          <p:cNvGrpSpPr/>
          <p:nvPr/>
        </p:nvGrpSpPr>
        <p:grpSpPr>
          <a:xfrm>
            <a:off x="6583679" y="1022707"/>
            <a:ext cx="2197938" cy="1877333"/>
            <a:chOff x="6096000" y="252468"/>
            <a:chExt cx="4491194" cy="3823064"/>
          </a:xfrm>
        </p:grpSpPr>
        <p:pic>
          <p:nvPicPr>
            <p:cNvPr id="10" name="Image 9">
              <a:extLst>
                <a:ext uri="{FF2B5EF4-FFF2-40B4-BE49-F238E27FC236}">
                  <a16:creationId xmlns:a16="http://schemas.microsoft.com/office/drawing/2014/main" id="{380AFCE5-ED0B-631F-A00D-1BF4660F7FF5}"/>
                </a:ext>
              </a:extLst>
            </p:cNvPr>
            <p:cNvPicPr>
              <a:picLocks noChangeAspect="1"/>
            </p:cNvPicPr>
            <p:nvPr/>
          </p:nvPicPr>
          <p:blipFill rotWithShape="1">
            <a:blip r:embed="rId5"/>
            <a:srcRect l="29836" t="60" r="14172" b="44195"/>
            <a:stretch/>
          </p:blipFill>
          <p:spPr>
            <a:xfrm>
              <a:off x="6096000" y="252468"/>
              <a:ext cx="4491194" cy="3823064"/>
            </a:xfrm>
            <a:prstGeom prst="rect">
              <a:avLst/>
            </a:prstGeom>
          </p:spPr>
        </p:pic>
        <p:sp>
          <p:nvSpPr>
            <p:cNvPr id="11" name="Ellipse 10">
              <a:extLst>
                <a:ext uri="{FF2B5EF4-FFF2-40B4-BE49-F238E27FC236}">
                  <a16:creationId xmlns:a16="http://schemas.microsoft.com/office/drawing/2014/main" id="{D7CC1AC2-1467-E477-107D-3191A8ED4425}"/>
                </a:ext>
              </a:extLst>
            </p:cNvPr>
            <p:cNvSpPr/>
            <p:nvPr/>
          </p:nvSpPr>
          <p:spPr>
            <a:xfrm>
              <a:off x="6785902" y="252468"/>
              <a:ext cx="3701143" cy="382306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9CBE148C-AE56-EE29-404D-0F451CCBC8B7}"/>
                    </a:ext>
                  </a:extLst>
                </p:cNvPr>
                <p:cNvSpPr txBox="1"/>
                <p:nvPr/>
              </p:nvSpPr>
              <p:spPr>
                <a:xfrm>
                  <a:off x="8347002" y="686544"/>
                  <a:ext cx="1650274" cy="1316210"/>
                </a:xfrm>
                <a:prstGeom prst="rect">
                  <a:avLst/>
                </a:prstGeom>
                <a:noFill/>
              </p:spPr>
              <p:txBody>
                <a:bodyPr wrap="square" rtlCol="0">
                  <a:spAutoFit/>
                </a:bodyPr>
                <a:lstStyle/>
                <a:p>
                  <a:r>
                    <a:rPr lang="fr-FR" sz="1200" dirty="0">
                      <a:solidFill>
                        <a:schemeClr val="bg1"/>
                      </a:solidFill>
                    </a:rPr>
                    <a:t>Surface balayée</a:t>
                  </a:r>
                  <a14:m>
                    <m:oMath xmlns:m="http://schemas.openxmlformats.org/officeDocument/2006/math">
                      <m:r>
                        <a:rPr lang="fr-FR" sz="1200" b="0" i="0" smtClean="0">
                          <a:solidFill>
                            <a:schemeClr val="bg1"/>
                          </a:solidFill>
                          <a:latin typeface="Cambria Math" panose="02040503050406030204" pitchFamily="18" charset="0"/>
                          <a:ea typeface="Cambria Math" panose="02040503050406030204" pitchFamily="18" charset="0"/>
                        </a:rPr>
                        <m:t> </m:t>
                      </m:r>
                      <m:r>
                        <a:rPr lang="fr-FR" sz="1200" i="1" smtClean="0">
                          <a:solidFill>
                            <a:schemeClr val="bg1"/>
                          </a:solidFill>
                          <a:latin typeface="Cambria Math" panose="02040503050406030204" pitchFamily="18" charset="0"/>
                          <a:ea typeface="Cambria Math" panose="02040503050406030204" pitchFamily="18" charset="0"/>
                        </a:rPr>
                        <m:t>𝜋</m:t>
                      </m:r>
                      <m:sSup>
                        <m:sSupPr>
                          <m:ctrlPr>
                            <a:rPr lang="fr-FR" sz="1200" b="0" i="1" smtClean="0">
                              <a:solidFill>
                                <a:schemeClr val="bg1"/>
                              </a:solidFill>
                              <a:latin typeface="Cambria Math" panose="02040503050406030204" pitchFamily="18" charset="0"/>
                              <a:ea typeface="Cambria Math" panose="02040503050406030204" pitchFamily="18" charset="0"/>
                            </a:rPr>
                          </m:ctrlPr>
                        </m:sSupPr>
                        <m:e>
                          <m:r>
                            <a:rPr lang="fr-FR" sz="1200" b="0" i="1" smtClean="0">
                              <a:solidFill>
                                <a:schemeClr val="bg1"/>
                              </a:solidFill>
                              <a:latin typeface="Cambria Math" panose="02040503050406030204" pitchFamily="18" charset="0"/>
                              <a:ea typeface="Cambria Math" panose="02040503050406030204" pitchFamily="18" charset="0"/>
                            </a:rPr>
                            <m:t>𝑅</m:t>
                          </m:r>
                        </m:e>
                        <m:sup>
                          <m:r>
                            <a:rPr lang="fr-FR" sz="1200" b="0" i="1" smtClean="0">
                              <a:solidFill>
                                <a:schemeClr val="bg1"/>
                              </a:solidFill>
                              <a:latin typeface="Cambria Math" panose="02040503050406030204" pitchFamily="18" charset="0"/>
                              <a:ea typeface="Cambria Math" panose="02040503050406030204" pitchFamily="18" charset="0"/>
                            </a:rPr>
                            <m:t>2</m:t>
                          </m:r>
                        </m:sup>
                      </m:sSup>
                    </m:oMath>
                  </a14:m>
                  <a:endParaRPr lang="fr-FR" sz="1200" dirty="0">
                    <a:solidFill>
                      <a:schemeClr val="bg1"/>
                    </a:solidFill>
                  </a:endParaRPr>
                </a:p>
              </p:txBody>
            </p:sp>
          </mc:Choice>
          <mc:Fallback xmlns="">
            <p:sp>
              <p:nvSpPr>
                <p:cNvPr id="12" name="ZoneTexte 11">
                  <a:extLst>
                    <a:ext uri="{FF2B5EF4-FFF2-40B4-BE49-F238E27FC236}">
                      <a16:creationId xmlns:a16="http://schemas.microsoft.com/office/drawing/2014/main" id="{9CBE148C-AE56-EE29-404D-0F451CCBC8B7}"/>
                    </a:ext>
                  </a:extLst>
                </p:cNvPr>
                <p:cNvSpPr txBox="1">
                  <a:spLocks noRot="1" noChangeAspect="1" noMove="1" noResize="1" noEditPoints="1" noAdjustHandles="1" noChangeArrowheads="1" noChangeShapeType="1" noTextEdit="1"/>
                </p:cNvSpPr>
                <p:nvPr/>
              </p:nvSpPr>
              <p:spPr>
                <a:xfrm>
                  <a:off x="8347002" y="686544"/>
                  <a:ext cx="1650274" cy="1316210"/>
                </a:xfrm>
                <a:prstGeom prst="rect">
                  <a:avLst/>
                </a:prstGeom>
                <a:blipFill>
                  <a:blip r:embed="rId6"/>
                  <a:stretch>
                    <a:fillRect l="-758" t="-943"/>
                  </a:stretch>
                </a:blipFill>
              </p:spPr>
              <p:txBody>
                <a:bodyPr/>
                <a:lstStyle/>
                <a:p>
                  <a:r>
                    <a:rPr lang="fr-FR">
                      <a:noFill/>
                    </a:rPr>
                    <a:t> </a:t>
                  </a:r>
                </a:p>
              </p:txBody>
            </p:sp>
          </mc:Fallback>
        </mc:AlternateContent>
      </p:grpSp>
      <p:sp>
        <p:nvSpPr>
          <p:cNvPr id="15" name="ZoneTexte 14">
            <a:extLst>
              <a:ext uri="{FF2B5EF4-FFF2-40B4-BE49-F238E27FC236}">
                <a16:creationId xmlns:a16="http://schemas.microsoft.com/office/drawing/2014/main" id="{39C09CE2-65D3-14D1-D71A-C88F8BFB45AC}"/>
              </a:ext>
            </a:extLst>
          </p:cNvPr>
          <p:cNvSpPr txBox="1"/>
          <p:nvPr/>
        </p:nvSpPr>
        <p:spPr>
          <a:xfrm>
            <a:off x="1577763" y="3028755"/>
            <a:ext cx="7892011" cy="1015663"/>
          </a:xfrm>
          <a:prstGeom prst="rect">
            <a:avLst/>
          </a:prstGeom>
          <a:noFill/>
          <a:ln>
            <a:solidFill>
              <a:srgbClr val="0070C0"/>
            </a:solidFill>
          </a:ln>
        </p:spPr>
        <p:txBody>
          <a:bodyPr wrap="square">
            <a:spAutoFit/>
          </a:bodyPr>
          <a:lstStyle/>
          <a:p>
            <a:r>
              <a:rPr lang="fr-FR" sz="1200" dirty="0"/>
              <a:t>Exemple parc éolien de la Baule </a:t>
            </a:r>
          </a:p>
          <a:p>
            <a:r>
              <a:rPr lang="fr-FR" sz="1200" i="1" dirty="0">
                <a:latin typeface="Cambria Math" panose="02040503050406030204" pitchFamily="18" charset="0"/>
                <a:ea typeface="Cambria Math" panose="02040503050406030204" pitchFamily="18" charset="0"/>
              </a:rPr>
              <a:t>R=75 m ; V =20m/s  </a:t>
            </a:r>
            <a:r>
              <a:rPr lang="fr-FR" sz="1200" dirty="0">
                <a:ea typeface="Cambria Math" panose="02040503050406030204" pitchFamily="18" charset="0"/>
              </a:rPr>
              <a:t>(72 km/h)</a:t>
            </a:r>
          </a:p>
          <a:p>
            <a:r>
              <a:rPr lang="fr-FR" sz="1200" dirty="0"/>
              <a:t>Puissance mécanique </a:t>
            </a:r>
            <a:r>
              <a:rPr lang="fr-FR" sz="1200" i="1" dirty="0">
                <a:latin typeface="Cambria Math" panose="02040503050406030204" pitchFamily="18" charset="0"/>
                <a:ea typeface="Cambria Math" panose="02040503050406030204" pitchFamily="18" charset="0"/>
              </a:rPr>
              <a:t>P</a:t>
            </a:r>
            <a:r>
              <a:rPr lang="fr-FR" sz="1200" i="1" baseline="-25000" dirty="0">
                <a:latin typeface="Cambria Math" panose="02040503050406030204" pitchFamily="18" charset="0"/>
                <a:ea typeface="Cambria Math" panose="02040503050406030204" pitchFamily="18" charset="0"/>
              </a:rPr>
              <a:t>th</a:t>
            </a:r>
            <a:r>
              <a:rPr lang="fr-FR" sz="1200" i="1" dirty="0">
                <a:latin typeface="Cambria Math" panose="02040503050406030204" pitchFamily="18" charset="0"/>
                <a:ea typeface="Cambria Math" panose="02040503050406030204" pitchFamily="18" charset="0"/>
              </a:rPr>
              <a:t> ≈ 50 MW</a:t>
            </a:r>
          </a:p>
          <a:p>
            <a:r>
              <a:rPr lang="fr-FR" sz="1200" dirty="0">
                <a:ea typeface="Cambria Math" panose="02040503050406030204" pitchFamily="18" charset="0"/>
              </a:rPr>
              <a:t>Pour 80 éoliennes : </a:t>
            </a:r>
            <a:r>
              <a:rPr lang="fr-FR" sz="1200" dirty="0">
                <a:solidFill>
                  <a:srgbClr val="FF0000"/>
                </a:solidFill>
                <a:ea typeface="Cambria Math" panose="02040503050406030204" pitchFamily="18" charset="0"/>
              </a:rPr>
              <a:t>puissance électrique fournie 400 MW </a:t>
            </a:r>
            <a:r>
              <a:rPr lang="fr-FR" sz="1200" dirty="0">
                <a:ea typeface="Cambria Math" panose="02040503050406030204" pitchFamily="18" charset="0"/>
              </a:rPr>
              <a:t>(480 MW affichés)</a:t>
            </a:r>
          </a:p>
          <a:p>
            <a:r>
              <a:rPr lang="fr-FR" sz="1200" dirty="0">
                <a:ea typeface="Cambria Math" panose="02040503050406030204" pitchFamily="18" charset="0"/>
              </a:rPr>
              <a:t>Facteur de charge 20% (lissage sur une année)</a:t>
            </a:r>
            <a:r>
              <a:rPr lang="fr-FR" sz="1200" dirty="0">
                <a:ea typeface="Cambria Math" panose="02040503050406030204" pitchFamily="18" charset="0"/>
                <a:sym typeface="Wingdings" panose="05000000000000000000" pitchFamily="2" charset="2"/>
              </a:rPr>
              <a:t> </a:t>
            </a:r>
            <a:r>
              <a:rPr lang="fr-FR" sz="1200" dirty="0">
                <a:ea typeface="Cambria Math" panose="02040503050406030204" pitchFamily="18" charset="0"/>
              </a:rPr>
              <a:t>énergie annuelle </a:t>
            </a:r>
            <a:r>
              <a:rPr lang="fr-FR" sz="1200" dirty="0">
                <a:latin typeface="Cambria Math" panose="02040503050406030204" pitchFamily="18" charset="0"/>
                <a:ea typeface="Cambria Math" panose="02040503050406030204" pitchFamily="18" charset="0"/>
              </a:rPr>
              <a:t> </a:t>
            </a:r>
            <a:r>
              <a:rPr lang="fr-FR" sz="1200" dirty="0">
                <a:solidFill>
                  <a:srgbClr val="FF0000"/>
                </a:solidFill>
                <a:latin typeface="Cambria Math" panose="02040503050406030204" pitchFamily="18" charset="0"/>
                <a:ea typeface="Cambria Math" panose="02040503050406030204" pitchFamily="18" charset="0"/>
              </a:rPr>
              <a:t>E</a:t>
            </a:r>
            <a:r>
              <a:rPr lang="fr-FR" sz="1200" baseline="-25000" dirty="0">
                <a:solidFill>
                  <a:srgbClr val="FF0000"/>
                </a:solidFill>
                <a:latin typeface="Cambria Math" panose="02040503050406030204" pitchFamily="18" charset="0"/>
                <a:ea typeface="Cambria Math" panose="02040503050406030204" pitchFamily="18" charset="0"/>
              </a:rPr>
              <a:t>ann</a:t>
            </a:r>
            <a:r>
              <a:rPr lang="fr-FR" sz="1200" i="1" dirty="0">
                <a:solidFill>
                  <a:srgbClr val="FF0000"/>
                </a:solidFill>
                <a:latin typeface="Cambria Math" panose="02040503050406030204" pitchFamily="18" charset="0"/>
                <a:ea typeface="Cambria Math" panose="02040503050406030204" pitchFamily="18" charset="0"/>
              </a:rPr>
              <a:t>≈   </a:t>
            </a:r>
            <a:r>
              <a:rPr lang="fr-FR" sz="1200" dirty="0">
                <a:solidFill>
                  <a:srgbClr val="FF0000"/>
                </a:solidFill>
                <a:latin typeface="Cambria Math" panose="02040503050406030204" pitchFamily="18" charset="0"/>
                <a:ea typeface="Cambria Math" panose="02040503050406030204" pitchFamily="18" charset="0"/>
              </a:rPr>
              <a:t>700 GWh</a:t>
            </a:r>
          </a:p>
        </p:txBody>
      </p:sp>
      <p:grpSp>
        <p:nvGrpSpPr>
          <p:cNvPr id="18" name="Groupe 17">
            <a:extLst>
              <a:ext uri="{FF2B5EF4-FFF2-40B4-BE49-F238E27FC236}">
                <a16:creationId xmlns:a16="http://schemas.microsoft.com/office/drawing/2014/main" id="{961A55CF-ECD6-366C-9986-6C7164571924}"/>
              </a:ext>
            </a:extLst>
          </p:cNvPr>
          <p:cNvGrpSpPr/>
          <p:nvPr/>
        </p:nvGrpSpPr>
        <p:grpSpPr>
          <a:xfrm>
            <a:off x="2702760" y="4203355"/>
            <a:ext cx="6610210" cy="1768217"/>
            <a:chOff x="2702760" y="4203355"/>
            <a:chExt cx="6610210" cy="1768217"/>
          </a:xfrm>
        </p:grpSpPr>
        <p:pic>
          <p:nvPicPr>
            <p:cNvPr id="16" name="Image 15">
              <a:extLst>
                <a:ext uri="{FF2B5EF4-FFF2-40B4-BE49-F238E27FC236}">
                  <a16:creationId xmlns:a16="http://schemas.microsoft.com/office/drawing/2014/main" id="{2FD5E039-A663-9906-A38A-A6DFEBDBC2B3}"/>
                </a:ext>
              </a:extLst>
            </p:cNvPr>
            <p:cNvPicPr>
              <a:picLocks noChangeAspect="1"/>
            </p:cNvPicPr>
            <p:nvPr/>
          </p:nvPicPr>
          <p:blipFill>
            <a:blip r:embed="rId7"/>
            <a:stretch>
              <a:fillRect/>
            </a:stretch>
          </p:blipFill>
          <p:spPr>
            <a:xfrm>
              <a:off x="2702760" y="4203355"/>
              <a:ext cx="4281334" cy="1768217"/>
            </a:xfrm>
            <a:prstGeom prst="rect">
              <a:avLst/>
            </a:prstGeom>
            <a:ln>
              <a:solidFill>
                <a:srgbClr val="C00000"/>
              </a:solidFill>
            </a:ln>
          </p:spPr>
        </p:pic>
        <p:sp>
          <p:nvSpPr>
            <p:cNvPr id="17" name="ZoneTexte 16">
              <a:extLst>
                <a:ext uri="{FF2B5EF4-FFF2-40B4-BE49-F238E27FC236}">
                  <a16:creationId xmlns:a16="http://schemas.microsoft.com/office/drawing/2014/main" id="{2E40B017-AD84-874A-DD91-09E9EDA606E9}"/>
                </a:ext>
              </a:extLst>
            </p:cNvPr>
            <p:cNvSpPr txBox="1"/>
            <p:nvPr/>
          </p:nvSpPr>
          <p:spPr>
            <a:xfrm>
              <a:off x="7031144" y="4738429"/>
              <a:ext cx="2281826" cy="646331"/>
            </a:xfrm>
            <a:prstGeom prst="rect">
              <a:avLst/>
            </a:prstGeom>
            <a:noFill/>
          </p:spPr>
          <p:txBody>
            <a:bodyPr wrap="square" rtlCol="0">
              <a:spAutoFit/>
            </a:bodyPr>
            <a:lstStyle/>
            <a:p>
              <a:r>
                <a:rPr lang="fr-FR" sz="1200" dirty="0"/>
                <a:t>Moyenne journalière de production d’électricité éolienne</a:t>
              </a:r>
            </a:p>
          </p:txBody>
        </p:sp>
      </p:grpSp>
    </p:spTree>
    <p:extLst>
      <p:ext uri="{BB962C8B-B14F-4D97-AF65-F5344CB8AC3E}">
        <p14:creationId xmlns:p14="http://schemas.microsoft.com/office/powerpoint/2010/main" val="19840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6</a:t>
            </a:fld>
            <a:endParaRPr lang="en-GB" dirty="0"/>
          </a:p>
        </p:txBody>
      </p:sp>
      <p:sp>
        <p:nvSpPr>
          <p:cNvPr id="7" name="ZoneTexte 6"/>
          <p:cNvSpPr txBox="1"/>
          <p:nvPr/>
        </p:nvSpPr>
        <p:spPr>
          <a:xfrm>
            <a:off x="5730240" y="467905"/>
            <a:ext cx="5849142" cy="369332"/>
          </a:xfrm>
          <a:prstGeom prst="rect">
            <a:avLst/>
          </a:prstGeom>
          <a:noFill/>
        </p:spPr>
        <p:txBody>
          <a:bodyPr wrap="square" rtlCol="0">
            <a:spAutoFit/>
          </a:bodyPr>
          <a:lstStyle/>
          <a:p>
            <a:r>
              <a:rPr lang="fr-FR" dirty="0">
                <a:solidFill>
                  <a:srgbClr val="FF0000"/>
                </a:solidFill>
              </a:rPr>
              <a:t>Les différentes formes d’énergie (à notre échelle)</a:t>
            </a:r>
            <a:endParaRPr lang="en-GB" dirty="0">
              <a:solidFill>
                <a:srgbClr val="FF0000"/>
              </a:solidFill>
            </a:endParaRPr>
          </a:p>
        </p:txBody>
      </p:sp>
      <p:sp>
        <p:nvSpPr>
          <p:cNvPr id="6" name="Nuage 5">
            <a:extLst>
              <a:ext uri="{FF2B5EF4-FFF2-40B4-BE49-F238E27FC236}">
                <a16:creationId xmlns:a16="http://schemas.microsoft.com/office/drawing/2014/main" id="{04D7837A-3432-477C-9E74-97D2A091D71B}"/>
              </a:ext>
            </a:extLst>
          </p:cNvPr>
          <p:cNvSpPr/>
          <p:nvPr/>
        </p:nvSpPr>
        <p:spPr>
          <a:xfrm>
            <a:off x="5301237" y="2696326"/>
            <a:ext cx="2195948" cy="14293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 formes d’énergie</a:t>
            </a:r>
          </a:p>
        </p:txBody>
      </p:sp>
      <p:grpSp>
        <p:nvGrpSpPr>
          <p:cNvPr id="18" name="Groupe 17">
            <a:extLst>
              <a:ext uri="{FF2B5EF4-FFF2-40B4-BE49-F238E27FC236}">
                <a16:creationId xmlns:a16="http://schemas.microsoft.com/office/drawing/2014/main" id="{6F315B7B-9797-4B26-8681-46709DB2DAAF}"/>
              </a:ext>
            </a:extLst>
          </p:cNvPr>
          <p:cNvGrpSpPr/>
          <p:nvPr/>
        </p:nvGrpSpPr>
        <p:grpSpPr>
          <a:xfrm>
            <a:off x="5600655" y="1055390"/>
            <a:ext cx="2195949" cy="1402972"/>
            <a:chOff x="5600655" y="1055390"/>
            <a:chExt cx="2195949" cy="1220205"/>
          </a:xfrm>
        </p:grpSpPr>
        <p:grpSp>
          <p:nvGrpSpPr>
            <p:cNvPr id="10" name="Groupe 9">
              <a:extLst>
                <a:ext uri="{FF2B5EF4-FFF2-40B4-BE49-F238E27FC236}">
                  <a16:creationId xmlns:a16="http://schemas.microsoft.com/office/drawing/2014/main" id="{9FD4D2A9-9C2C-4E3F-BDCD-BA664BE14744}"/>
                </a:ext>
              </a:extLst>
            </p:cNvPr>
            <p:cNvGrpSpPr/>
            <p:nvPr/>
          </p:nvGrpSpPr>
          <p:grpSpPr>
            <a:xfrm>
              <a:off x="5600655" y="1055390"/>
              <a:ext cx="2195949" cy="1220205"/>
              <a:chOff x="3866350" y="1176444"/>
              <a:chExt cx="2314997" cy="1220205"/>
            </a:xfrm>
          </p:grpSpPr>
          <p:pic>
            <p:nvPicPr>
              <p:cNvPr id="23" name="Image 22"/>
              <p:cNvPicPr>
                <a:picLocks noChangeAspect="1"/>
              </p:cNvPicPr>
              <p:nvPr/>
            </p:nvPicPr>
            <p:blipFill>
              <a:blip r:embed="rId2"/>
              <a:stretch>
                <a:fillRect/>
              </a:stretch>
            </p:blipFill>
            <p:spPr>
              <a:xfrm>
                <a:off x="3866350" y="1176444"/>
                <a:ext cx="2314997" cy="1217721"/>
              </a:xfrm>
              <a:prstGeom prst="rect">
                <a:avLst/>
              </a:prstGeom>
            </p:spPr>
          </p:pic>
          <p:sp>
            <p:nvSpPr>
              <p:cNvPr id="11" name="ZoneTexte 10"/>
              <p:cNvSpPr txBox="1"/>
              <p:nvPr/>
            </p:nvSpPr>
            <p:spPr>
              <a:xfrm>
                <a:off x="4124663" y="1192079"/>
                <a:ext cx="1965845" cy="1204570"/>
              </a:xfrm>
              <a:prstGeom prst="rect">
                <a:avLst/>
              </a:prstGeom>
              <a:noFill/>
              <a:ln>
                <a:noFill/>
              </a:ln>
            </p:spPr>
            <p:txBody>
              <a:bodyPr wrap="square" rtlCol="0">
                <a:spAutoFit/>
              </a:bodyPr>
              <a:lstStyle/>
              <a:p>
                <a:r>
                  <a:rPr lang="fr-FR" b="1" dirty="0">
                    <a:solidFill>
                      <a:srgbClr val="FF0000"/>
                    </a:solidFill>
                  </a:rPr>
                  <a:t>Radiative</a:t>
                </a:r>
                <a:br>
                  <a:rPr lang="fr-FR" b="1" dirty="0">
                    <a:solidFill>
                      <a:srgbClr val="FF0000"/>
                    </a:solidFill>
                  </a:rPr>
                </a:br>
                <a:r>
                  <a:rPr lang="fr-FR" sz="1400" b="1" dirty="0">
                    <a:solidFill>
                      <a:srgbClr val="FF0000"/>
                    </a:solidFill>
                  </a:rPr>
                  <a:t>(rayonnement</a:t>
                </a:r>
                <a:r>
                  <a:rPr lang="fr-FR" b="1" dirty="0">
                    <a:solidFill>
                      <a:srgbClr val="FF0000"/>
                    </a:solidFill>
                  </a:rPr>
                  <a:t>)</a:t>
                </a:r>
              </a:p>
              <a:p>
                <a:r>
                  <a:rPr lang="fr-FR" sz="1200" b="1" dirty="0"/>
                  <a:t>Lumière</a:t>
                </a:r>
              </a:p>
              <a:p>
                <a:r>
                  <a:rPr lang="fr-FR" sz="1200" b="1" dirty="0"/>
                  <a:t>Infrarouge</a:t>
                </a:r>
              </a:p>
              <a:p>
                <a:r>
                  <a:rPr lang="fr-FR" sz="1200" b="1" dirty="0"/>
                  <a:t>Rayons X </a:t>
                </a:r>
              </a:p>
              <a:p>
                <a:r>
                  <a:rPr lang="fr-FR" sz="1200" b="1" dirty="0"/>
                  <a:t>Ondes radio…</a:t>
                </a:r>
                <a:endParaRPr lang="en-GB" sz="1200" b="1" dirty="0"/>
              </a:p>
            </p:txBody>
          </p:sp>
        </p:grpSp>
        <p:pic>
          <p:nvPicPr>
            <p:cNvPr id="14" name="Image 13">
              <a:extLst>
                <a:ext uri="{FF2B5EF4-FFF2-40B4-BE49-F238E27FC236}">
                  <a16:creationId xmlns:a16="http://schemas.microsoft.com/office/drawing/2014/main" id="{B1DDF91B-636F-4279-AF66-A044AD4CB32E}"/>
                </a:ext>
              </a:extLst>
            </p:cNvPr>
            <p:cNvPicPr>
              <a:picLocks noChangeAspect="1"/>
            </p:cNvPicPr>
            <p:nvPr/>
          </p:nvPicPr>
          <p:blipFill>
            <a:blip r:embed="rId3"/>
            <a:stretch>
              <a:fillRect/>
            </a:stretch>
          </p:blipFill>
          <p:spPr>
            <a:xfrm>
              <a:off x="7348257" y="1072205"/>
              <a:ext cx="419195" cy="388143"/>
            </a:xfrm>
            <a:prstGeom prst="rect">
              <a:avLst/>
            </a:prstGeom>
          </p:spPr>
        </p:pic>
      </p:grpSp>
      <p:grpSp>
        <p:nvGrpSpPr>
          <p:cNvPr id="20" name="Groupe 19">
            <a:extLst>
              <a:ext uri="{FF2B5EF4-FFF2-40B4-BE49-F238E27FC236}">
                <a16:creationId xmlns:a16="http://schemas.microsoft.com/office/drawing/2014/main" id="{19E0D4B6-5DFB-4346-AD1D-5457D983B737}"/>
              </a:ext>
            </a:extLst>
          </p:cNvPr>
          <p:cNvGrpSpPr/>
          <p:nvPr/>
        </p:nvGrpSpPr>
        <p:grpSpPr>
          <a:xfrm>
            <a:off x="7771094" y="2669298"/>
            <a:ext cx="2291687" cy="923331"/>
            <a:chOff x="7771094" y="2669298"/>
            <a:chExt cx="2291687" cy="923331"/>
          </a:xfrm>
        </p:grpSpPr>
        <p:grpSp>
          <p:nvGrpSpPr>
            <p:cNvPr id="5" name="Groupe 4">
              <a:extLst>
                <a:ext uri="{FF2B5EF4-FFF2-40B4-BE49-F238E27FC236}">
                  <a16:creationId xmlns:a16="http://schemas.microsoft.com/office/drawing/2014/main" id="{A2957AF9-9689-4A42-AB86-BF2C1BB568CB}"/>
                </a:ext>
              </a:extLst>
            </p:cNvPr>
            <p:cNvGrpSpPr/>
            <p:nvPr/>
          </p:nvGrpSpPr>
          <p:grpSpPr>
            <a:xfrm>
              <a:off x="7771094" y="2669299"/>
              <a:ext cx="2291687" cy="923330"/>
              <a:chOff x="6335490" y="1409700"/>
              <a:chExt cx="2291687" cy="827411"/>
            </a:xfrm>
          </p:grpSpPr>
          <p:sp>
            <p:nvSpPr>
              <p:cNvPr id="22" name="Rectangle 21"/>
              <p:cNvSpPr/>
              <p:nvPr/>
            </p:nvSpPr>
            <p:spPr>
              <a:xfrm>
                <a:off x="6335490" y="1409700"/>
                <a:ext cx="2291687" cy="82741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21" name="ZoneTexte 20"/>
              <p:cNvSpPr txBox="1"/>
              <p:nvPr/>
            </p:nvSpPr>
            <p:spPr>
              <a:xfrm>
                <a:off x="6335490" y="1471103"/>
                <a:ext cx="2291687" cy="738664"/>
              </a:xfrm>
              <a:prstGeom prst="rect">
                <a:avLst/>
              </a:prstGeom>
              <a:noFill/>
            </p:spPr>
            <p:txBody>
              <a:bodyPr wrap="square" rtlCol="0">
                <a:spAutoFit/>
              </a:bodyPr>
              <a:lstStyle/>
              <a:p>
                <a:r>
                  <a:rPr lang="fr-FR" b="1" dirty="0">
                    <a:solidFill>
                      <a:srgbClr val="FF0000"/>
                    </a:solidFill>
                  </a:rPr>
                  <a:t>Nucléaire</a:t>
                </a:r>
              </a:p>
              <a:p>
                <a:r>
                  <a:rPr lang="fr-FR" sz="1200" b="1" dirty="0"/>
                  <a:t>Fusion (étoiles, bombe H)</a:t>
                </a:r>
              </a:p>
              <a:p>
                <a:r>
                  <a:rPr lang="fr-FR" sz="1200" b="1" dirty="0"/>
                  <a:t>Fission (centrales, bombe A)</a:t>
                </a:r>
                <a:endParaRPr lang="en-GB" sz="1200" b="1" dirty="0"/>
              </a:p>
            </p:txBody>
          </p:sp>
        </p:grpSp>
        <p:pic>
          <p:nvPicPr>
            <p:cNvPr id="17" name="Image 16">
              <a:extLst>
                <a:ext uri="{FF2B5EF4-FFF2-40B4-BE49-F238E27FC236}">
                  <a16:creationId xmlns:a16="http://schemas.microsoft.com/office/drawing/2014/main" id="{3DF50732-8EB8-497C-A41F-AF7DECF2A52D}"/>
                </a:ext>
              </a:extLst>
            </p:cNvPr>
            <p:cNvPicPr>
              <a:picLocks noChangeAspect="1"/>
            </p:cNvPicPr>
            <p:nvPr/>
          </p:nvPicPr>
          <p:blipFill>
            <a:blip r:embed="rId4"/>
            <a:stretch>
              <a:fillRect/>
            </a:stretch>
          </p:blipFill>
          <p:spPr>
            <a:xfrm>
              <a:off x="9659132" y="2669298"/>
              <a:ext cx="403649" cy="403649"/>
            </a:xfrm>
            <a:prstGeom prst="rect">
              <a:avLst/>
            </a:prstGeom>
          </p:spPr>
        </p:pic>
      </p:grpSp>
      <p:grpSp>
        <p:nvGrpSpPr>
          <p:cNvPr id="33" name="Groupe 32">
            <a:extLst>
              <a:ext uri="{FF2B5EF4-FFF2-40B4-BE49-F238E27FC236}">
                <a16:creationId xmlns:a16="http://schemas.microsoft.com/office/drawing/2014/main" id="{4D4CA2A9-7E28-4C1E-ADA9-EDD433D4649B}"/>
              </a:ext>
            </a:extLst>
          </p:cNvPr>
          <p:cNvGrpSpPr/>
          <p:nvPr/>
        </p:nvGrpSpPr>
        <p:grpSpPr>
          <a:xfrm>
            <a:off x="7923353" y="4125714"/>
            <a:ext cx="1853345" cy="799371"/>
            <a:chOff x="7796604" y="4185439"/>
            <a:chExt cx="1853345" cy="799371"/>
          </a:xfrm>
        </p:grpSpPr>
        <p:grpSp>
          <p:nvGrpSpPr>
            <p:cNvPr id="9" name="Groupe 8"/>
            <p:cNvGrpSpPr/>
            <p:nvPr/>
          </p:nvGrpSpPr>
          <p:grpSpPr>
            <a:xfrm>
              <a:off x="7796604" y="4185439"/>
              <a:ext cx="1853345" cy="799371"/>
              <a:chOff x="6511839" y="3524427"/>
              <a:chExt cx="1853345" cy="799371"/>
            </a:xfrm>
          </p:grpSpPr>
          <p:pic>
            <p:nvPicPr>
              <p:cNvPr id="27" name="Image 26"/>
              <p:cNvPicPr>
                <a:picLocks noChangeAspect="1"/>
              </p:cNvPicPr>
              <p:nvPr/>
            </p:nvPicPr>
            <p:blipFill>
              <a:blip r:embed="rId5"/>
              <a:stretch>
                <a:fillRect/>
              </a:stretch>
            </p:blipFill>
            <p:spPr>
              <a:xfrm>
                <a:off x="6511839" y="3524427"/>
                <a:ext cx="1853345" cy="780356"/>
              </a:xfrm>
              <a:prstGeom prst="rect">
                <a:avLst/>
              </a:prstGeom>
            </p:spPr>
          </p:pic>
          <p:sp>
            <p:nvSpPr>
              <p:cNvPr id="26" name="ZoneTexte 25"/>
              <p:cNvSpPr txBox="1"/>
              <p:nvPr/>
            </p:nvSpPr>
            <p:spPr>
              <a:xfrm>
                <a:off x="6721434" y="3554357"/>
                <a:ext cx="1434156" cy="769441"/>
              </a:xfrm>
              <a:prstGeom prst="rect">
                <a:avLst/>
              </a:prstGeom>
              <a:noFill/>
            </p:spPr>
            <p:txBody>
              <a:bodyPr wrap="square" rtlCol="0">
                <a:spAutoFit/>
              </a:bodyPr>
              <a:lstStyle/>
              <a:p>
                <a:endParaRPr lang="fr-FR" sz="1400" b="1" dirty="0">
                  <a:solidFill>
                    <a:srgbClr val="FF0000"/>
                  </a:solidFill>
                </a:endParaRPr>
              </a:p>
              <a:p>
                <a:r>
                  <a:rPr lang="fr-FR" b="1" dirty="0">
                    <a:solidFill>
                      <a:srgbClr val="FF0000"/>
                    </a:solidFill>
                  </a:rPr>
                  <a:t>Thermique</a:t>
                </a:r>
              </a:p>
              <a:p>
                <a:r>
                  <a:rPr lang="fr-FR" sz="1200" b="1" dirty="0"/>
                  <a:t>Chaleur</a:t>
                </a:r>
                <a:endParaRPr lang="en-GB" sz="1200" b="1" dirty="0"/>
              </a:p>
            </p:txBody>
          </p:sp>
        </p:grpSp>
        <p:pic>
          <p:nvPicPr>
            <p:cNvPr id="19" name="Image 18">
              <a:extLst>
                <a:ext uri="{FF2B5EF4-FFF2-40B4-BE49-F238E27FC236}">
                  <a16:creationId xmlns:a16="http://schemas.microsoft.com/office/drawing/2014/main" id="{5205039F-49C7-4514-9536-0BD5DC4E6CC3}"/>
                </a:ext>
              </a:extLst>
            </p:cNvPr>
            <p:cNvPicPr>
              <a:picLocks noChangeAspect="1"/>
            </p:cNvPicPr>
            <p:nvPr/>
          </p:nvPicPr>
          <p:blipFill>
            <a:blip r:embed="rId6"/>
            <a:stretch>
              <a:fillRect/>
            </a:stretch>
          </p:blipFill>
          <p:spPr>
            <a:xfrm flipH="1">
              <a:off x="8943897" y="4234267"/>
              <a:ext cx="672644" cy="275889"/>
            </a:xfrm>
            <a:prstGeom prst="rect">
              <a:avLst/>
            </a:prstGeom>
          </p:spPr>
        </p:pic>
      </p:grpSp>
      <p:grpSp>
        <p:nvGrpSpPr>
          <p:cNvPr id="35" name="Groupe 34">
            <a:extLst>
              <a:ext uri="{FF2B5EF4-FFF2-40B4-BE49-F238E27FC236}">
                <a16:creationId xmlns:a16="http://schemas.microsoft.com/office/drawing/2014/main" id="{6A847E0C-9F71-485F-8FA3-EF7977B3C115}"/>
              </a:ext>
            </a:extLst>
          </p:cNvPr>
          <p:cNvGrpSpPr/>
          <p:nvPr/>
        </p:nvGrpSpPr>
        <p:grpSpPr>
          <a:xfrm>
            <a:off x="5297810" y="4664081"/>
            <a:ext cx="2412626" cy="1320722"/>
            <a:chOff x="5297810" y="4664081"/>
            <a:chExt cx="2412626" cy="1320722"/>
          </a:xfrm>
        </p:grpSpPr>
        <p:grpSp>
          <p:nvGrpSpPr>
            <p:cNvPr id="8" name="Groupe 7">
              <a:extLst>
                <a:ext uri="{FF2B5EF4-FFF2-40B4-BE49-F238E27FC236}">
                  <a16:creationId xmlns:a16="http://schemas.microsoft.com/office/drawing/2014/main" id="{8085671F-9E09-4220-8F14-83CDDE793002}"/>
                </a:ext>
              </a:extLst>
            </p:cNvPr>
            <p:cNvGrpSpPr/>
            <p:nvPr/>
          </p:nvGrpSpPr>
          <p:grpSpPr>
            <a:xfrm>
              <a:off x="5297810" y="4664081"/>
              <a:ext cx="2412626" cy="1320722"/>
              <a:chOff x="3773809" y="4664081"/>
              <a:chExt cx="2050447" cy="1429388"/>
            </a:xfrm>
          </p:grpSpPr>
          <p:pic>
            <p:nvPicPr>
              <p:cNvPr id="30" name="Image 29"/>
              <p:cNvPicPr>
                <a:picLocks noChangeAspect="1"/>
              </p:cNvPicPr>
              <p:nvPr/>
            </p:nvPicPr>
            <p:blipFill>
              <a:blip r:embed="rId5"/>
              <a:stretch>
                <a:fillRect/>
              </a:stretch>
            </p:blipFill>
            <p:spPr>
              <a:xfrm>
                <a:off x="3773809" y="4664081"/>
                <a:ext cx="2000651" cy="1429388"/>
              </a:xfrm>
              <a:prstGeom prst="rect">
                <a:avLst/>
              </a:prstGeom>
            </p:spPr>
          </p:pic>
          <p:sp>
            <p:nvSpPr>
              <p:cNvPr id="28" name="ZoneTexte 27"/>
              <p:cNvSpPr txBox="1"/>
              <p:nvPr/>
            </p:nvSpPr>
            <p:spPr>
              <a:xfrm>
                <a:off x="3866350" y="4748825"/>
                <a:ext cx="1957906" cy="1107996"/>
              </a:xfrm>
              <a:prstGeom prst="rect">
                <a:avLst/>
              </a:prstGeom>
              <a:noFill/>
            </p:spPr>
            <p:txBody>
              <a:bodyPr wrap="square" rtlCol="0">
                <a:spAutoFit/>
              </a:bodyPr>
              <a:lstStyle/>
              <a:p>
                <a:r>
                  <a:rPr lang="fr-FR" b="1" dirty="0">
                    <a:solidFill>
                      <a:srgbClr val="FF0000"/>
                    </a:solidFill>
                  </a:rPr>
                  <a:t>Mécanique</a:t>
                </a:r>
              </a:p>
              <a:p>
                <a:r>
                  <a:rPr lang="fr-FR" sz="1200" b="1" dirty="0"/>
                  <a:t>Cinétique (corps en mouvement)</a:t>
                </a:r>
              </a:p>
              <a:p>
                <a:r>
                  <a:rPr lang="fr-FR" sz="1200" b="1" dirty="0"/>
                  <a:t>Potentielle (pesanteur, ressort,…)</a:t>
                </a:r>
                <a:endParaRPr lang="en-GB" sz="1200" b="1" dirty="0"/>
              </a:p>
            </p:txBody>
          </p:sp>
        </p:grpSp>
        <p:pic>
          <p:nvPicPr>
            <p:cNvPr id="32" name="Image 31">
              <a:extLst>
                <a:ext uri="{FF2B5EF4-FFF2-40B4-BE49-F238E27FC236}">
                  <a16:creationId xmlns:a16="http://schemas.microsoft.com/office/drawing/2014/main" id="{329CAE6B-6327-4AE8-91CC-64714C7299F6}"/>
                </a:ext>
              </a:extLst>
            </p:cNvPr>
            <p:cNvPicPr>
              <a:picLocks noChangeAspect="1"/>
            </p:cNvPicPr>
            <p:nvPr/>
          </p:nvPicPr>
          <p:blipFill>
            <a:blip r:embed="rId7"/>
            <a:stretch>
              <a:fillRect/>
            </a:stretch>
          </p:blipFill>
          <p:spPr>
            <a:xfrm>
              <a:off x="7152584" y="4699934"/>
              <a:ext cx="464311" cy="464311"/>
            </a:xfrm>
            <a:prstGeom prst="rect">
              <a:avLst/>
            </a:prstGeom>
          </p:spPr>
        </p:pic>
      </p:grpSp>
      <p:grpSp>
        <p:nvGrpSpPr>
          <p:cNvPr id="12" name="Groupe 11">
            <a:extLst>
              <a:ext uri="{FF2B5EF4-FFF2-40B4-BE49-F238E27FC236}">
                <a16:creationId xmlns:a16="http://schemas.microsoft.com/office/drawing/2014/main" id="{FEF04AE0-F096-4228-B79C-4C8F62AD70ED}"/>
              </a:ext>
            </a:extLst>
          </p:cNvPr>
          <p:cNvGrpSpPr/>
          <p:nvPr/>
        </p:nvGrpSpPr>
        <p:grpSpPr>
          <a:xfrm>
            <a:off x="2679121" y="3725543"/>
            <a:ext cx="2195948" cy="874077"/>
            <a:chOff x="2949096" y="3735536"/>
            <a:chExt cx="2195948" cy="874077"/>
          </a:xfrm>
        </p:grpSpPr>
        <p:grpSp>
          <p:nvGrpSpPr>
            <p:cNvPr id="15" name="Groupe 14"/>
            <p:cNvGrpSpPr/>
            <p:nvPr/>
          </p:nvGrpSpPr>
          <p:grpSpPr>
            <a:xfrm>
              <a:off x="2949096" y="3735536"/>
              <a:ext cx="2195948" cy="874077"/>
              <a:chOff x="1485600" y="3549605"/>
              <a:chExt cx="1853345" cy="874077"/>
            </a:xfrm>
          </p:grpSpPr>
          <p:pic>
            <p:nvPicPr>
              <p:cNvPr id="31" name="Image 30"/>
              <p:cNvPicPr>
                <a:picLocks noChangeAspect="1"/>
              </p:cNvPicPr>
              <p:nvPr/>
            </p:nvPicPr>
            <p:blipFill>
              <a:blip r:embed="rId5"/>
              <a:stretch>
                <a:fillRect/>
              </a:stretch>
            </p:blipFill>
            <p:spPr>
              <a:xfrm>
                <a:off x="1485600" y="3549605"/>
                <a:ext cx="1853345" cy="780356"/>
              </a:xfrm>
              <a:prstGeom prst="rect">
                <a:avLst/>
              </a:prstGeom>
            </p:spPr>
          </p:pic>
          <p:sp>
            <p:nvSpPr>
              <p:cNvPr id="29" name="ZoneTexte 28"/>
              <p:cNvSpPr txBox="1"/>
              <p:nvPr/>
            </p:nvSpPr>
            <p:spPr>
              <a:xfrm>
                <a:off x="1556355" y="3685018"/>
                <a:ext cx="1462644" cy="738664"/>
              </a:xfrm>
              <a:prstGeom prst="rect">
                <a:avLst/>
              </a:prstGeom>
              <a:noFill/>
            </p:spPr>
            <p:txBody>
              <a:bodyPr wrap="square" rtlCol="0">
                <a:spAutoFit/>
              </a:bodyPr>
              <a:lstStyle/>
              <a:p>
                <a:r>
                  <a:rPr lang="fr-FR" b="1" dirty="0">
                    <a:solidFill>
                      <a:srgbClr val="FF0000"/>
                    </a:solidFill>
                  </a:rPr>
                  <a:t>Electrique</a:t>
                </a:r>
              </a:p>
              <a:p>
                <a:r>
                  <a:rPr lang="fr-FR" sz="1200" b="1" dirty="0"/>
                  <a:t>Courants électriques</a:t>
                </a:r>
                <a:endParaRPr lang="en-GB" sz="1200" b="1" dirty="0"/>
              </a:p>
            </p:txBody>
          </p:sp>
        </p:grpSp>
        <p:pic>
          <p:nvPicPr>
            <p:cNvPr id="34" name="Image 33">
              <a:extLst>
                <a:ext uri="{FF2B5EF4-FFF2-40B4-BE49-F238E27FC236}">
                  <a16:creationId xmlns:a16="http://schemas.microsoft.com/office/drawing/2014/main" id="{DF7DDDDA-1E60-455A-B69D-2FE1BC28BF4E}"/>
                </a:ext>
              </a:extLst>
            </p:cNvPr>
            <p:cNvPicPr>
              <a:picLocks noChangeAspect="1"/>
            </p:cNvPicPr>
            <p:nvPr/>
          </p:nvPicPr>
          <p:blipFill>
            <a:blip r:embed="rId8"/>
            <a:stretch>
              <a:fillRect/>
            </a:stretch>
          </p:blipFill>
          <p:spPr>
            <a:xfrm>
              <a:off x="4443084" y="3752583"/>
              <a:ext cx="683702" cy="397936"/>
            </a:xfrm>
            <a:prstGeom prst="rect">
              <a:avLst/>
            </a:prstGeom>
          </p:spPr>
        </p:pic>
      </p:grpSp>
      <p:grpSp>
        <p:nvGrpSpPr>
          <p:cNvPr id="16" name="Groupe 15">
            <a:extLst>
              <a:ext uri="{FF2B5EF4-FFF2-40B4-BE49-F238E27FC236}">
                <a16:creationId xmlns:a16="http://schemas.microsoft.com/office/drawing/2014/main" id="{AC737864-861D-42AD-8BBF-A6B600E9DD5D}"/>
              </a:ext>
            </a:extLst>
          </p:cNvPr>
          <p:cNvGrpSpPr/>
          <p:nvPr/>
        </p:nvGrpSpPr>
        <p:grpSpPr>
          <a:xfrm>
            <a:off x="3051842" y="2034272"/>
            <a:ext cx="2072573" cy="1045398"/>
            <a:chOff x="3051842" y="2034272"/>
            <a:chExt cx="2072573" cy="1045398"/>
          </a:xfrm>
        </p:grpSpPr>
        <p:grpSp>
          <p:nvGrpSpPr>
            <p:cNvPr id="13" name="Groupe 12"/>
            <p:cNvGrpSpPr/>
            <p:nvPr/>
          </p:nvGrpSpPr>
          <p:grpSpPr>
            <a:xfrm>
              <a:off x="3051842" y="2034272"/>
              <a:ext cx="2072573" cy="1045398"/>
              <a:chOff x="3701130" y="2774001"/>
              <a:chExt cx="1890585" cy="792668"/>
            </a:xfrm>
          </p:grpSpPr>
          <p:pic>
            <p:nvPicPr>
              <p:cNvPr id="25" name="Image 24"/>
              <p:cNvPicPr>
                <a:picLocks noChangeAspect="1"/>
              </p:cNvPicPr>
              <p:nvPr/>
            </p:nvPicPr>
            <p:blipFill>
              <a:blip r:embed="rId9"/>
              <a:stretch>
                <a:fillRect/>
              </a:stretch>
            </p:blipFill>
            <p:spPr>
              <a:xfrm>
                <a:off x="3701130" y="2774001"/>
                <a:ext cx="1853345" cy="780356"/>
              </a:xfrm>
              <a:prstGeom prst="rect">
                <a:avLst/>
              </a:prstGeom>
            </p:spPr>
          </p:pic>
          <p:sp>
            <p:nvSpPr>
              <p:cNvPr id="24" name="ZoneTexte 23"/>
              <p:cNvSpPr txBox="1"/>
              <p:nvPr/>
            </p:nvSpPr>
            <p:spPr>
              <a:xfrm>
                <a:off x="3733638" y="2866559"/>
                <a:ext cx="1858077" cy="700110"/>
              </a:xfrm>
              <a:prstGeom prst="rect">
                <a:avLst/>
              </a:prstGeom>
              <a:noFill/>
            </p:spPr>
            <p:txBody>
              <a:bodyPr wrap="square" rtlCol="0">
                <a:spAutoFit/>
              </a:bodyPr>
              <a:lstStyle/>
              <a:p>
                <a:r>
                  <a:rPr lang="fr-FR" b="1" dirty="0">
                    <a:solidFill>
                      <a:srgbClr val="FF0000"/>
                    </a:solidFill>
                  </a:rPr>
                  <a:t>Chimique</a:t>
                </a:r>
              </a:p>
              <a:p>
                <a:r>
                  <a:rPr lang="fr-FR" sz="1200" b="1" dirty="0"/>
                  <a:t>Pétrole, bois, poudre, Accus, piles,</a:t>
                </a:r>
              </a:p>
              <a:p>
                <a:r>
                  <a:rPr lang="fr-FR" sz="1200" b="1" dirty="0"/>
                  <a:t>Aliments</a:t>
                </a:r>
                <a:endParaRPr lang="en-GB" sz="1200" b="1" dirty="0"/>
              </a:p>
            </p:txBody>
          </p:sp>
        </p:grpSp>
        <p:pic>
          <p:nvPicPr>
            <p:cNvPr id="36" name="Image 35">
              <a:extLst>
                <a:ext uri="{FF2B5EF4-FFF2-40B4-BE49-F238E27FC236}">
                  <a16:creationId xmlns:a16="http://schemas.microsoft.com/office/drawing/2014/main" id="{80AC4820-335C-4CD0-8FD6-2EE70BDDE950}"/>
                </a:ext>
              </a:extLst>
            </p:cNvPr>
            <p:cNvPicPr>
              <a:picLocks noChangeAspect="1"/>
            </p:cNvPicPr>
            <p:nvPr/>
          </p:nvPicPr>
          <p:blipFill>
            <a:blip r:embed="rId10"/>
            <a:stretch>
              <a:fillRect/>
            </a:stretch>
          </p:blipFill>
          <p:spPr>
            <a:xfrm>
              <a:off x="4645491" y="2072132"/>
              <a:ext cx="383709" cy="449165"/>
            </a:xfrm>
            <a:prstGeom prst="rect">
              <a:avLst/>
            </a:prstGeom>
          </p:spPr>
        </p:pic>
      </p:grpSp>
    </p:spTree>
    <p:extLst>
      <p:ext uri="{BB962C8B-B14F-4D97-AF65-F5344CB8AC3E}">
        <p14:creationId xmlns:p14="http://schemas.microsoft.com/office/powerpoint/2010/main" val="81687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B58F8-5F1D-A98F-0C72-0059D27D54A2}"/>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CB41830-809B-CCE9-EFDC-35B9071A58B6}"/>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F3435310-FA2E-CEEF-E5BB-45210A74D88C}"/>
              </a:ext>
            </a:extLst>
          </p:cNvPr>
          <p:cNvSpPr>
            <a:spLocks noGrp="1"/>
          </p:cNvSpPr>
          <p:nvPr>
            <p:ph type="sldNum" sz="quarter" idx="12"/>
          </p:nvPr>
        </p:nvSpPr>
        <p:spPr/>
        <p:txBody>
          <a:bodyPr/>
          <a:lstStyle/>
          <a:p>
            <a:fld id="{28CF56FF-A9C7-48CE-B5A8-E2EC5C60375F}" type="slidenum">
              <a:rPr lang="en-GB" smtClean="0"/>
              <a:t>60</a:t>
            </a:fld>
            <a:endParaRPr lang="en-GB"/>
          </a:p>
        </p:txBody>
      </p:sp>
      <p:sp>
        <p:nvSpPr>
          <p:cNvPr id="4" name="ZoneTexte 3">
            <a:extLst>
              <a:ext uri="{FF2B5EF4-FFF2-40B4-BE49-F238E27FC236}">
                <a16:creationId xmlns:a16="http://schemas.microsoft.com/office/drawing/2014/main" id="{053DBBBA-4AD3-162B-6F2B-2F31269C0224}"/>
              </a:ext>
            </a:extLst>
          </p:cNvPr>
          <p:cNvSpPr txBox="1"/>
          <p:nvPr/>
        </p:nvSpPr>
        <p:spPr>
          <a:xfrm>
            <a:off x="8464731" y="391886"/>
            <a:ext cx="2856412" cy="369332"/>
          </a:xfrm>
          <a:prstGeom prst="rect">
            <a:avLst/>
          </a:prstGeom>
          <a:noFill/>
        </p:spPr>
        <p:txBody>
          <a:bodyPr wrap="square" rtlCol="0">
            <a:spAutoFit/>
          </a:bodyPr>
          <a:lstStyle/>
          <a:p>
            <a:r>
              <a:rPr lang="fr-FR" dirty="0">
                <a:solidFill>
                  <a:srgbClr val="FF0000"/>
                </a:solidFill>
              </a:rPr>
              <a:t>Énergie mécanique</a:t>
            </a:r>
          </a:p>
        </p:txBody>
      </p:sp>
      <p:grpSp>
        <p:nvGrpSpPr>
          <p:cNvPr id="20" name="Groupe 19">
            <a:extLst>
              <a:ext uri="{FF2B5EF4-FFF2-40B4-BE49-F238E27FC236}">
                <a16:creationId xmlns:a16="http://schemas.microsoft.com/office/drawing/2014/main" id="{8EB4BEE1-C37E-E0A5-7193-CD87018BDD63}"/>
              </a:ext>
            </a:extLst>
          </p:cNvPr>
          <p:cNvGrpSpPr/>
          <p:nvPr/>
        </p:nvGrpSpPr>
        <p:grpSpPr>
          <a:xfrm>
            <a:off x="4733877" y="3151474"/>
            <a:ext cx="6369552" cy="2873287"/>
            <a:chOff x="4733877" y="3151474"/>
            <a:chExt cx="6369552" cy="2873287"/>
          </a:xfrm>
        </p:grpSpPr>
        <p:sp>
          <p:nvSpPr>
            <p:cNvPr id="10" name="ZoneTexte 9">
              <a:extLst>
                <a:ext uri="{FF2B5EF4-FFF2-40B4-BE49-F238E27FC236}">
                  <a16:creationId xmlns:a16="http://schemas.microsoft.com/office/drawing/2014/main" id="{52EE6B7E-55B3-57B5-1C11-694470C17AA7}"/>
                </a:ext>
              </a:extLst>
            </p:cNvPr>
            <p:cNvSpPr txBox="1"/>
            <p:nvPr/>
          </p:nvSpPr>
          <p:spPr>
            <a:xfrm>
              <a:off x="5066788" y="3151474"/>
              <a:ext cx="5703730" cy="307777"/>
            </a:xfrm>
            <a:prstGeom prst="rect">
              <a:avLst/>
            </a:prstGeom>
            <a:noFill/>
          </p:spPr>
          <p:txBody>
            <a:bodyPr wrap="square" rtlCol="0">
              <a:spAutoFit/>
            </a:bodyPr>
            <a:lstStyle/>
            <a:p>
              <a:r>
                <a:rPr lang="fr-FR" sz="1400" dirty="0">
                  <a:solidFill>
                    <a:srgbClr val="FF0000"/>
                  </a:solidFill>
                </a:rPr>
                <a:t>Les puits de potentiel du système solaire </a:t>
              </a:r>
              <a:r>
                <a:rPr lang="fr-FR" sz="1200" dirty="0"/>
                <a:t>(planètes sur un seul axe)</a:t>
              </a:r>
            </a:p>
          </p:txBody>
        </p:sp>
        <p:grpSp>
          <p:nvGrpSpPr>
            <p:cNvPr id="12" name="Groupe 11">
              <a:extLst>
                <a:ext uri="{FF2B5EF4-FFF2-40B4-BE49-F238E27FC236}">
                  <a16:creationId xmlns:a16="http://schemas.microsoft.com/office/drawing/2014/main" id="{DBEF8FDB-9BED-8C8E-8513-A45AB608987D}"/>
                </a:ext>
              </a:extLst>
            </p:cNvPr>
            <p:cNvGrpSpPr/>
            <p:nvPr/>
          </p:nvGrpSpPr>
          <p:grpSpPr>
            <a:xfrm>
              <a:off x="4733877" y="3495233"/>
              <a:ext cx="6369552" cy="2529528"/>
              <a:chOff x="4240306" y="3257682"/>
              <a:chExt cx="6553200" cy="2833652"/>
            </a:xfrm>
          </p:grpSpPr>
          <p:pic>
            <p:nvPicPr>
              <p:cNvPr id="9" name="Image 8">
                <a:extLst>
                  <a:ext uri="{FF2B5EF4-FFF2-40B4-BE49-F238E27FC236}">
                    <a16:creationId xmlns:a16="http://schemas.microsoft.com/office/drawing/2014/main" id="{6A5DE250-5442-BF0E-5B7B-BC45023EA653}"/>
                  </a:ext>
                </a:extLst>
              </p:cNvPr>
              <p:cNvPicPr>
                <a:picLocks noChangeAspect="1"/>
              </p:cNvPicPr>
              <p:nvPr/>
            </p:nvPicPr>
            <p:blipFill>
              <a:blip r:embed="rId2"/>
              <a:stretch>
                <a:fillRect/>
              </a:stretch>
            </p:blipFill>
            <p:spPr>
              <a:xfrm>
                <a:off x="4240306" y="3257682"/>
                <a:ext cx="6553200" cy="2833652"/>
              </a:xfrm>
              <a:prstGeom prst="rect">
                <a:avLst/>
              </a:prstGeom>
            </p:spPr>
          </p:pic>
          <p:sp>
            <p:nvSpPr>
              <p:cNvPr id="11" name="ZoneTexte 10">
                <a:extLst>
                  <a:ext uri="{FF2B5EF4-FFF2-40B4-BE49-F238E27FC236}">
                    <a16:creationId xmlns:a16="http://schemas.microsoft.com/office/drawing/2014/main" id="{8C22E5DB-7C6E-1860-0B88-E47A08410949}"/>
                  </a:ext>
                </a:extLst>
              </p:cNvPr>
              <p:cNvSpPr txBox="1"/>
              <p:nvPr/>
            </p:nvSpPr>
            <p:spPr>
              <a:xfrm>
                <a:off x="4240306" y="3290932"/>
                <a:ext cx="1165412" cy="276999"/>
              </a:xfrm>
              <a:prstGeom prst="rect">
                <a:avLst/>
              </a:prstGeom>
              <a:noFill/>
            </p:spPr>
            <p:txBody>
              <a:bodyPr wrap="square" rtlCol="0">
                <a:spAutoFit/>
              </a:bodyPr>
              <a:lstStyle/>
              <a:p>
                <a:r>
                  <a:rPr lang="fr-FR" sz="1200" dirty="0">
                    <a:hlinkClick r:id="rId3"/>
                  </a:rPr>
                  <a:t>Xkcd.com</a:t>
                </a:r>
                <a:endParaRPr lang="fr-FR" sz="1200" dirty="0"/>
              </a:p>
            </p:txBody>
          </p:sp>
        </p:grpSp>
      </p:grpSp>
      <p:sp>
        <p:nvSpPr>
          <p:cNvPr id="13" name="ZoneTexte 12">
            <a:extLst>
              <a:ext uri="{FF2B5EF4-FFF2-40B4-BE49-F238E27FC236}">
                <a16:creationId xmlns:a16="http://schemas.microsoft.com/office/drawing/2014/main" id="{0AB2E3AC-6350-2F31-E763-F57CB7C04746}"/>
              </a:ext>
            </a:extLst>
          </p:cNvPr>
          <p:cNvSpPr txBox="1"/>
          <p:nvPr/>
        </p:nvSpPr>
        <p:spPr>
          <a:xfrm>
            <a:off x="2241736" y="1011002"/>
            <a:ext cx="8861693" cy="338554"/>
          </a:xfrm>
          <a:prstGeom prst="rect">
            <a:avLst/>
          </a:prstGeom>
          <a:noFill/>
          <a:ln>
            <a:solidFill>
              <a:srgbClr val="FF0000"/>
            </a:solidFill>
          </a:ln>
        </p:spPr>
        <p:txBody>
          <a:bodyPr wrap="square" rtlCol="0">
            <a:spAutoFit/>
          </a:bodyPr>
          <a:lstStyle/>
          <a:p>
            <a:r>
              <a:rPr lang="fr-FR" sz="1600" dirty="0">
                <a:solidFill>
                  <a:srgbClr val="0070C0"/>
                </a:solidFill>
              </a:rPr>
              <a:t>Stockage par l’énergie potentielle</a:t>
            </a:r>
          </a:p>
        </p:txBody>
      </p:sp>
      <p:pic>
        <p:nvPicPr>
          <p:cNvPr id="14" name="Image 13">
            <a:extLst>
              <a:ext uri="{FF2B5EF4-FFF2-40B4-BE49-F238E27FC236}">
                <a16:creationId xmlns:a16="http://schemas.microsoft.com/office/drawing/2014/main" id="{5676E8D1-3E98-56C6-0A96-F8FD36AE74AC}"/>
              </a:ext>
            </a:extLst>
          </p:cNvPr>
          <p:cNvPicPr>
            <a:picLocks noChangeAspect="1"/>
          </p:cNvPicPr>
          <p:nvPr/>
        </p:nvPicPr>
        <p:blipFill>
          <a:blip r:embed="rId4"/>
          <a:stretch>
            <a:fillRect/>
          </a:stretch>
        </p:blipFill>
        <p:spPr>
          <a:xfrm>
            <a:off x="2369368" y="1504733"/>
            <a:ext cx="2453644" cy="1560147"/>
          </a:xfrm>
          <a:prstGeom prst="rect">
            <a:avLst/>
          </a:prstGeom>
        </p:spPr>
      </p:pic>
      <p:sp>
        <p:nvSpPr>
          <p:cNvPr id="17" name="ZoneTexte 16">
            <a:extLst>
              <a:ext uri="{FF2B5EF4-FFF2-40B4-BE49-F238E27FC236}">
                <a16:creationId xmlns:a16="http://schemas.microsoft.com/office/drawing/2014/main" id="{C2DC7D5F-1F53-5618-A2BA-E6B132518217}"/>
              </a:ext>
            </a:extLst>
          </p:cNvPr>
          <p:cNvSpPr txBox="1"/>
          <p:nvPr/>
        </p:nvSpPr>
        <p:spPr>
          <a:xfrm>
            <a:off x="4894218" y="1895864"/>
            <a:ext cx="6096000" cy="738664"/>
          </a:xfrm>
          <a:prstGeom prst="rect">
            <a:avLst/>
          </a:prstGeom>
          <a:noFill/>
        </p:spPr>
        <p:txBody>
          <a:bodyPr wrap="square">
            <a:spAutoFit/>
          </a:bodyPr>
          <a:lstStyle/>
          <a:p>
            <a:r>
              <a:rPr lang="fr-FR" sz="1400" b="0" i="0" dirty="0">
                <a:solidFill>
                  <a:srgbClr val="0070C0"/>
                </a:solidFill>
                <a:effectLst/>
              </a:rPr>
              <a:t>Stations de transfert d’énergie par pompage (</a:t>
            </a:r>
            <a:r>
              <a:rPr lang="fr-FR" sz="1400" dirty="0">
                <a:solidFill>
                  <a:srgbClr val="0070C0"/>
                </a:solidFill>
              </a:rPr>
              <a:t>STEP</a:t>
            </a:r>
            <a:r>
              <a:rPr lang="fr-FR" sz="1400" dirty="0"/>
              <a:t>)</a:t>
            </a:r>
          </a:p>
          <a:p>
            <a:r>
              <a:rPr lang="fr-FR" sz="1400" dirty="0"/>
              <a:t>Puissance de 500 MW à 1800 MW, rendement 70%</a:t>
            </a:r>
          </a:p>
          <a:p>
            <a:r>
              <a:rPr lang="fr-FR" sz="1400" dirty="0"/>
              <a:t>À venir : les STEP marines</a:t>
            </a:r>
          </a:p>
        </p:txBody>
      </p:sp>
      <p:sp>
        <p:nvSpPr>
          <p:cNvPr id="18" name="ZoneTexte 17">
            <a:extLst>
              <a:ext uri="{FF2B5EF4-FFF2-40B4-BE49-F238E27FC236}">
                <a16:creationId xmlns:a16="http://schemas.microsoft.com/office/drawing/2014/main" id="{43B9F237-630C-7807-4FD9-6726AAFC3956}"/>
              </a:ext>
            </a:extLst>
          </p:cNvPr>
          <p:cNvSpPr txBox="1"/>
          <p:nvPr/>
        </p:nvSpPr>
        <p:spPr>
          <a:xfrm>
            <a:off x="2369368" y="3325956"/>
            <a:ext cx="1601609" cy="338554"/>
          </a:xfrm>
          <a:prstGeom prst="rect">
            <a:avLst/>
          </a:prstGeom>
          <a:noFill/>
          <a:ln>
            <a:solidFill>
              <a:srgbClr val="FF0000"/>
            </a:solidFill>
          </a:ln>
        </p:spPr>
        <p:txBody>
          <a:bodyPr wrap="square" rtlCol="0">
            <a:spAutoFit/>
          </a:bodyPr>
          <a:lstStyle/>
          <a:p>
            <a:r>
              <a:rPr lang="fr-FR" sz="1600" dirty="0">
                <a:solidFill>
                  <a:srgbClr val="0070C0"/>
                </a:solidFill>
              </a:rPr>
              <a:t>Pour info</a:t>
            </a: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1BD9F5A4-B855-6241-4EBA-6BD66139AD37}"/>
                  </a:ext>
                </a:extLst>
              </p:cNvPr>
              <p:cNvSpPr txBox="1"/>
              <p:nvPr/>
            </p:nvSpPr>
            <p:spPr>
              <a:xfrm>
                <a:off x="2280233" y="3727296"/>
                <a:ext cx="2453644" cy="2162130"/>
              </a:xfrm>
              <a:prstGeom prst="rect">
                <a:avLst/>
              </a:prstGeom>
              <a:noFill/>
            </p:spPr>
            <p:txBody>
              <a:bodyPr wrap="square" rtlCol="0">
                <a:spAutoFit/>
              </a:bodyPr>
              <a:lstStyle/>
              <a:p>
                <a:r>
                  <a:rPr lang="fr-FR" sz="1200" dirty="0">
                    <a:solidFill>
                      <a:srgbClr val="002060"/>
                    </a:solidFill>
                  </a:rPr>
                  <a:t>Vitesse de libération à l’altitude h d’une planète de masse M et de rayon R</a:t>
                </a:r>
              </a:p>
              <a:p>
                <a:pPr/>
                <a14:m>
                  <m:oMathPara xmlns:m="http://schemas.openxmlformats.org/officeDocument/2006/math">
                    <m:oMathParaPr>
                      <m:jc m:val="centerGroup"/>
                    </m:oMathParaPr>
                    <m:oMath xmlns:m="http://schemas.openxmlformats.org/officeDocument/2006/math">
                      <m:r>
                        <a:rPr lang="fr-FR" sz="1100" b="0" i="1" smtClean="0">
                          <a:solidFill>
                            <a:srgbClr val="002060"/>
                          </a:solidFill>
                          <a:latin typeface="Cambria Math" panose="02040503050406030204" pitchFamily="18" charset="0"/>
                        </a:rPr>
                        <m:t>𝑣</m:t>
                      </m:r>
                      <m:r>
                        <a:rPr lang="fr-FR" sz="1100" b="0" i="1" smtClean="0">
                          <a:solidFill>
                            <a:srgbClr val="002060"/>
                          </a:solidFill>
                          <a:latin typeface="Cambria Math" panose="02040503050406030204" pitchFamily="18" charset="0"/>
                        </a:rPr>
                        <m:t>=</m:t>
                      </m:r>
                      <m:rad>
                        <m:radPr>
                          <m:degHide m:val="on"/>
                          <m:ctrlPr>
                            <a:rPr lang="fr-FR" sz="1100" b="0" i="1" smtClean="0">
                              <a:solidFill>
                                <a:srgbClr val="002060"/>
                              </a:solidFill>
                              <a:latin typeface="Cambria Math" panose="02040503050406030204" pitchFamily="18" charset="0"/>
                            </a:rPr>
                          </m:ctrlPr>
                        </m:radPr>
                        <m:deg/>
                        <m:e>
                          <m:f>
                            <m:fPr>
                              <m:ctrlPr>
                                <a:rPr lang="fr-FR" sz="1100" b="0" i="1" smtClean="0">
                                  <a:solidFill>
                                    <a:srgbClr val="002060"/>
                                  </a:solidFill>
                                  <a:latin typeface="Cambria Math" panose="02040503050406030204" pitchFamily="18" charset="0"/>
                                </a:rPr>
                              </m:ctrlPr>
                            </m:fPr>
                            <m:num>
                              <m:r>
                                <a:rPr lang="fr-FR" sz="1100" b="0" i="1" smtClean="0">
                                  <a:solidFill>
                                    <a:srgbClr val="002060"/>
                                  </a:solidFill>
                                  <a:latin typeface="Cambria Math" panose="02040503050406030204" pitchFamily="18" charset="0"/>
                                </a:rPr>
                                <m:t>2</m:t>
                              </m:r>
                              <m:r>
                                <a:rPr lang="fr-FR" sz="1100" b="0" i="1" smtClean="0">
                                  <a:solidFill>
                                    <a:srgbClr val="002060"/>
                                  </a:solidFill>
                                  <a:latin typeface="Cambria Math" panose="02040503050406030204" pitchFamily="18" charset="0"/>
                                </a:rPr>
                                <m:t>𝐺𝑀</m:t>
                              </m:r>
                            </m:num>
                            <m:den>
                              <m:r>
                                <a:rPr lang="fr-FR" sz="1100" b="0" i="1" smtClean="0">
                                  <a:solidFill>
                                    <a:srgbClr val="002060"/>
                                  </a:solidFill>
                                  <a:latin typeface="Cambria Math" panose="02040503050406030204" pitchFamily="18" charset="0"/>
                                </a:rPr>
                                <m:t>𝑅</m:t>
                              </m:r>
                              <m:r>
                                <a:rPr lang="fr-FR" sz="1100" b="0" i="1" smtClean="0">
                                  <a:solidFill>
                                    <a:srgbClr val="002060"/>
                                  </a:solidFill>
                                  <a:latin typeface="Cambria Math" panose="02040503050406030204" pitchFamily="18" charset="0"/>
                                </a:rPr>
                                <m:t>+</m:t>
                              </m:r>
                              <m:r>
                                <a:rPr lang="fr-FR" sz="1100" b="0" i="1" smtClean="0">
                                  <a:solidFill>
                                    <a:srgbClr val="002060"/>
                                  </a:solidFill>
                                  <a:latin typeface="Cambria Math" panose="02040503050406030204" pitchFamily="18" charset="0"/>
                                </a:rPr>
                                <m:t>h</m:t>
                              </m:r>
                            </m:den>
                          </m:f>
                        </m:e>
                      </m:rad>
                    </m:oMath>
                  </m:oMathPara>
                </a14:m>
                <a:endParaRPr lang="fr-FR" sz="1100" dirty="0">
                  <a:solidFill>
                    <a:srgbClr val="002060"/>
                  </a:solidFill>
                </a:endParaRPr>
              </a:p>
              <a:p>
                <a:r>
                  <a:rPr lang="fr-FR" sz="1100" dirty="0">
                    <a:solidFill>
                      <a:srgbClr val="002060"/>
                    </a:solidFill>
                  </a:rPr>
                  <a:t>Terre </a:t>
                </a:r>
                <a:r>
                  <a:rPr lang="fr-FR" sz="1100" dirty="0">
                    <a:solidFill>
                      <a:srgbClr val="002060"/>
                    </a:solidFill>
                    <a:sym typeface="Wingdings" panose="05000000000000000000" pitchFamily="2" charset="2"/>
                  </a:rPr>
                  <a:t></a:t>
                </a:r>
                <a:r>
                  <a:rPr lang="fr-FR" sz="1100" dirty="0">
                    <a:solidFill>
                      <a:srgbClr val="002060"/>
                    </a:solidFill>
                  </a:rPr>
                  <a:t> 11,186 m/s</a:t>
                </a:r>
              </a:p>
              <a:p>
                <a:r>
                  <a:rPr lang="fr-FR" sz="1100" dirty="0">
                    <a:solidFill>
                      <a:srgbClr val="002060"/>
                    </a:solidFill>
                  </a:rPr>
                  <a:t>Lune </a:t>
                </a:r>
                <a:r>
                  <a:rPr lang="fr-FR" sz="1100" dirty="0">
                    <a:solidFill>
                      <a:srgbClr val="002060"/>
                    </a:solidFill>
                    <a:sym typeface="Wingdings" panose="05000000000000000000" pitchFamily="2" charset="2"/>
                  </a:rPr>
                  <a:t> 2,38 m/s</a:t>
                </a:r>
              </a:p>
              <a:p>
                <a:r>
                  <a:rPr lang="fr-FR" sz="1100" dirty="0">
                    <a:solidFill>
                      <a:srgbClr val="002060"/>
                    </a:solidFill>
                    <a:sym typeface="Wingdings" panose="05000000000000000000" pitchFamily="2" charset="2"/>
                  </a:rPr>
                  <a:t>Jupiter  60,20 m/s</a:t>
                </a:r>
              </a:p>
              <a:p>
                <a:r>
                  <a:rPr lang="fr-FR" sz="1100" dirty="0">
                    <a:solidFill>
                      <a:srgbClr val="002060"/>
                    </a:solidFill>
                    <a:sym typeface="Wingdings" panose="05000000000000000000" pitchFamily="2" charset="2"/>
                  </a:rPr>
                  <a:t>Soleil  617 m/s</a:t>
                </a:r>
              </a:p>
              <a:p>
                <a:r>
                  <a:rPr lang="fr-FR" sz="1100" dirty="0">
                    <a:solidFill>
                      <a:srgbClr val="002060"/>
                    </a:solidFill>
                    <a:sym typeface="Wingdings" panose="05000000000000000000" pitchFamily="2" charset="2"/>
                  </a:rPr>
                  <a:t>Depuis la Terre sortir du système solaire   42,1 m/s</a:t>
                </a:r>
                <a:endParaRPr lang="fr-FR" sz="1100" dirty="0">
                  <a:solidFill>
                    <a:srgbClr val="002060"/>
                  </a:solidFill>
                </a:endParaRPr>
              </a:p>
            </p:txBody>
          </p:sp>
        </mc:Choice>
        <mc:Fallback xmlns="">
          <p:sp>
            <p:nvSpPr>
              <p:cNvPr id="19" name="ZoneTexte 18">
                <a:extLst>
                  <a:ext uri="{FF2B5EF4-FFF2-40B4-BE49-F238E27FC236}">
                    <a16:creationId xmlns:a16="http://schemas.microsoft.com/office/drawing/2014/main" id="{1BD9F5A4-B855-6241-4EBA-6BD66139AD37}"/>
                  </a:ext>
                </a:extLst>
              </p:cNvPr>
              <p:cNvSpPr txBox="1">
                <a:spLocks noRot="1" noChangeAspect="1" noMove="1" noResize="1" noEditPoints="1" noAdjustHandles="1" noChangeArrowheads="1" noChangeShapeType="1" noTextEdit="1"/>
              </p:cNvSpPr>
              <p:nvPr/>
            </p:nvSpPr>
            <p:spPr>
              <a:xfrm>
                <a:off x="2280233" y="3727296"/>
                <a:ext cx="2453644" cy="2162130"/>
              </a:xfrm>
              <a:prstGeom prst="rect">
                <a:avLst/>
              </a:prstGeom>
              <a:blipFill>
                <a:blip r:embed="rId5"/>
                <a:stretch>
                  <a:fillRect b="-845"/>
                </a:stretch>
              </a:blipFill>
            </p:spPr>
            <p:txBody>
              <a:bodyPr/>
              <a:lstStyle/>
              <a:p>
                <a:r>
                  <a:rPr lang="fr-FR">
                    <a:noFill/>
                  </a:rPr>
                  <a:t> </a:t>
                </a:r>
              </a:p>
            </p:txBody>
          </p:sp>
        </mc:Fallback>
      </mc:AlternateContent>
    </p:spTree>
    <p:extLst>
      <p:ext uri="{BB962C8B-B14F-4D97-AF65-F5344CB8AC3E}">
        <p14:creationId xmlns:p14="http://schemas.microsoft.com/office/powerpoint/2010/main" val="4063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A8E738-DBC9-1EC6-6F2E-47095F6E0BAF}"/>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5D4E0F6D-DA47-B41A-7918-879C64C54631}"/>
              </a:ext>
            </a:extLst>
          </p:cNvPr>
          <p:cNvSpPr>
            <a:spLocks noGrp="1"/>
          </p:cNvSpPr>
          <p:nvPr>
            <p:ph type="sldNum" sz="quarter" idx="12"/>
          </p:nvPr>
        </p:nvSpPr>
        <p:spPr/>
        <p:txBody>
          <a:bodyPr/>
          <a:lstStyle/>
          <a:p>
            <a:fld id="{28CF56FF-A9C7-48CE-B5A8-E2EC5C60375F}" type="slidenum">
              <a:rPr lang="en-GB" smtClean="0"/>
              <a:t>61</a:t>
            </a:fld>
            <a:endParaRPr lang="en-GB"/>
          </a:p>
        </p:txBody>
      </p:sp>
      <p:sp>
        <p:nvSpPr>
          <p:cNvPr id="13" name="ZoneTexte 12">
            <a:extLst>
              <a:ext uri="{FF2B5EF4-FFF2-40B4-BE49-F238E27FC236}">
                <a16:creationId xmlns:a16="http://schemas.microsoft.com/office/drawing/2014/main" id="{B4C06B81-3181-0EC9-764C-4146ABCF3F68}"/>
              </a:ext>
            </a:extLst>
          </p:cNvPr>
          <p:cNvSpPr txBox="1"/>
          <p:nvPr/>
        </p:nvSpPr>
        <p:spPr>
          <a:xfrm>
            <a:off x="5991498" y="1277472"/>
            <a:ext cx="5126066" cy="4093428"/>
          </a:xfrm>
          <a:prstGeom prst="rect">
            <a:avLst/>
          </a:prstGeom>
          <a:noFill/>
          <a:ln>
            <a:solidFill>
              <a:srgbClr val="0070C0"/>
            </a:solidFill>
          </a:ln>
        </p:spPr>
        <p:txBody>
          <a:bodyPr wrap="square">
            <a:spAutoFit/>
          </a:bodyPr>
          <a:lstStyle/>
          <a:p>
            <a:r>
              <a:rPr lang="fr-FR" sz="1400" dirty="0"/>
              <a:t>« </a:t>
            </a:r>
            <a:r>
              <a:rPr lang="fr-FR" sz="1400" i="1" dirty="0"/>
              <a:t>À défaut de construire de nouvelles STEP (lire notre article à ce sujet), EDF veut augmenter les capacités de l’une de ses plus puissantes installations de stockage d’électricité. Il s’agit de la STEP de Montézic, dans l’Aveyron, qui déploie </a:t>
            </a:r>
            <a:r>
              <a:rPr lang="fr-FR" sz="1400" i="1" dirty="0">
                <a:solidFill>
                  <a:srgbClr val="FF0000"/>
                </a:solidFill>
              </a:rPr>
              <a:t>920 MW de puissance et 38,8 GWh de capacité de stockage</a:t>
            </a:r>
            <a:r>
              <a:rPr lang="fr-FR" sz="1400" i="1" dirty="0"/>
              <a:t> depuis sa mise en service en 1982. Aussi puissante qu’un réacteur nucléaire de première génération, mais mobilisable en moins de 15 minutes, cette centrale est l’un des piliers du réseau électrique national </a:t>
            </a:r>
            <a:r>
              <a:rPr lang="fr-FR" sz="1400" dirty="0"/>
              <a:t>».</a:t>
            </a:r>
          </a:p>
          <a:p>
            <a:endParaRPr lang="fr-FR" sz="1000" dirty="0"/>
          </a:p>
          <a:p>
            <a:r>
              <a:rPr lang="fr-FR" sz="1000" dirty="0"/>
              <a:t>Le projet Montézic 2 en chiffres</a:t>
            </a:r>
          </a:p>
          <a:p>
            <a:r>
              <a:rPr lang="fr-FR" sz="1000" dirty="0"/>
              <a:t>⚡ Puissance de l’extension : 2 × 233 MW (466 MW au total)</a:t>
            </a:r>
          </a:p>
          <a:p>
            <a:endParaRPr lang="fr-FR" sz="1000" dirty="0"/>
          </a:p>
          <a:p>
            <a:r>
              <a:rPr lang="fr-FR" sz="1000" dirty="0"/>
              <a:t>⚡ Puissance totale de la STEP avec l’extension : 1 386 MW</a:t>
            </a:r>
          </a:p>
          <a:p>
            <a:endParaRPr lang="fr-FR" sz="1000" dirty="0"/>
          </a:p>
          <a:p>
            <a:r>
              <a:rPr lang="fr-FR" sz="1000" dirty="0"/>
              <a:t>💰 Coût estimé : 500 millions d’euros</a:t>
            </a:r>
          </a:p>
          <a:p>
            <a:r>
              <a:rPr lang="fr-FR" sz="1000" dirty="0"/>
              <a:t>🚧 Lancement des travaux : Début 2025</a:t>
            </a:r>
          </a:p>
          <a:p>
            <a:endParaRPr lang="fr-FR" sz="1000" dirty="0"/>
          </a:p>
          <a:p>
            <a:r>
              <a:rPr lang="fr-FR" sz="1000" dirty="0"/>
              <a:t>🧨 Percement de l’usine et des conduites : Début 2027</a:t>
            </a:r>
          </a:p>
          <a:p>
            <a:endParaRPr lang="fr-FR" sz="1000" dirty="0"/>
          </a:p>
          <a:p>
            <a:r>
              <a:rPr lang="fr-FR" sz="1000" dirty="0"/>
              <a:t>🔌 Mise en service : Fin 2032</a:t>
            </a:r>
          </a:p>
        </p:txBody>
      </p:sp>
      <p:grpSp>
        <p:nvGrpSpPr>
          <p:cNvPr id="7" name="Groupe 6">
            <a:extLst>
              <a:ext uri="{FF2B5EF4-FFF2-40B4-BE49-F238E27FC236}">
                <a16:creationId xmlns:a16="http://schemas.microsoft.com/office/drawing/2014/main" id="{E9171E30-8080-05B5-F6B6-2B6C8092B787}"/>
              </a:ext>
            </a:extLst>
          </p:cNvPr>
          <p:cNvGrpSpPr/>
          <p:nvPr/>
        </p:nvGrpSpPr>
        <p:grpSpPr>
          <a:xfrm>
            <a:off x="1664428" y="1717816"/>
            <a:ext cx="3962753" cy="2888173"/>
            <a:chOff x="870858" y="3843401"/>
            <a:chExt cx="3962753" cy="2888173"/>
          </a:xfrm>
        </p:grpSpPr>
        <p:pic>
          <p:nvPicPr>
            <p:cNvPr id="4" name="Image 3">
              <a:extLst>
                <a:ext uri="{FF2B5EF4-FFF2-40B4-BE49-F238E27FC236}">
                  <a16:creationId xmlns:a16="http://schemas.microsoft.com/office/drawing/2014/main" id="{902371FC-54DB-3F25-76F4-170B3B8A4A29}"/>
                </a:ext>
              </a:extLst>
            </p:cNvPr>
            <p:cNvPicPr>
              <a:picLocks noChangeAspect="1"/>
            </p:cNvPicPr>
            <p:nvPr/>
          </p:nvPicPr>
          <p:blipFill>
            <a:blip r:embed="rId2"/>
            <a:stretch>
              <a:fillRect/>
            </a:stretch>
          </p:blipFill>
          <p:spPr>
            <a:xfrm>
              <a:off x="870858" y="3843401"/>
              <a:ext cx="3666308" cy="2888173"/>
            </a:xfrm>
            <a:prstGeom prst="rect">
              <a:avLst/>
            </a:prstGeom>
          </p:spPr>
        </p:pic>
        <p:sp>
          <p:nvSpPr>
            <p:cNvPr id="6" name="ZoneTexte 5">
              <a:extLst>
                <a:ext uri="{FF2B5EF4-FFF2-40B4-BE49-F238E27FC236}">
                  <a16:creationId xmlns:a16="http://schemas.microsoft.com/office/drawing/2014/main" id="{32657DC4-2A5D-D6C0-C9E3-5A523344A1A2}"/>
                </a:ext>
              </a:extLst>
            </p:cNvPr>
            <p:cNvSpPr txBox="1"/>
            <p:nvPr/>
          </p:nvSpPr>
          <p:spPr>
            <a:xfrm rot="5400000">
              <a:off x="3335560" y="5114160"/>
              <a:ext cx="2734491" cy="261610"/>
            </a:xfrm>
            <a:prstGeom prst="rect">
              <a:avLst/>
            </a:prstGeom>
            <a:noFill/>
          </p:spPr>
          <p:txBody>
            <a:bodyPr wrap="square">
              <a:spAutoFit/>
            </a:bodyPr>
            <a:lstStyle/>
            <a:p>
              <a:r>
                <a:rPr lang="fr-FR" sz="1100" dirty="0">
                  <a:hlinkClick r:id="rId3"/>
                </a:rPr>
                <a:t>www.revolution-energetique.com</a:t>
              </a:r>
              <a:endParaRPr lang="fr-FR" sz="1100" dirty="0"/>
            </a:p>
          </p:txBody>
        </p:sp>
      </p:grpSp>
      <p:sp>
        <p:nvSpPr>
          <p:cNvPr id="8" name="ZoneTexte 7">
            <a:extLst>
              <a:ext uri="{FF2B5EF4-FFF2-40B4-BE49-F238E27FC236}">
                <a16:creationId xmlns:a16="http://schemas.microsoft.com/office/drawing/2014/main" id="{269DC0FB-4BE4-9E4D-E619-0A25E318CD80}"/>
              </a:ext>
            </a:extLst>
          </p:cNvPr>
          <p:cNvSpPr txBox="1"/>
          <p:nvPr/>
        </p:nvSpPr>
        <p:spPr>
          <a:xfrm>
            <a:off x="7641050" y="357065"/>
            <a:ext cx="3666309" cy="338554"/>
          </a:xfrm>
          <a:prstGeom prst="rect">
            <a:avLst/>
          </a:prstGeom>
          <a:noFill/>
          <a:ln>
            <a:solidFill>
              <a:srgbClr val="FF0000"/>
            </a:solidFill>
          </a:ln>
        </p:spPr>
        <p:txBody>
          <a:bodyPr wrap="square" rtlCol="0">
            <a:spAutoFit/>
          </a:bodyPr>
          <a:lstStyle/>
          <a:p>
            <a:r>
              <a:rPr lang="fr-FR" sz="1600" dirty="0">
                <a:solidFill>
                  <a:srgbClr val="FF0000"/>
                </a:solidFill>
              </a:rPr>
              <a:t>Stockage par l’énergie potentielle</a:t>
            </a:r>
          </a:p>
        </p:txBody>
      </p:sp>
    </p:spTree>
    <p:extLst>
      <p:ext uri="{BB962C8B-B14F-4D97-AF65-F5344CB8AC3E}">
        <p14:creationId xmlns:p14="http://schemas.microsoft.com/office/powerpoint/2010/main" val="471600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1EE3D8-4B5C-415B-E504-54A36622AB0E}"/>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28BBDE95-A979-740D-A452-060F7ED4CC96}"/>
              </a:ext>
            </a:extLst>
          </p:cNvPr>
          <p:cNvSpPr>
            <a:spLocks noGrp="1"/>
          </p:cNvSpPr>
          <p:nvPr>
            <p:ph type="sldNum" sz="quarter" idx="12"/>
          </p:nvPr>
        </p:nvSpPr>
        <p:spPr/>
        <p:txBody>
          <a:bodyPr/>
          <a:lstStyle/>
          <a:p>
            <a:fld id="{28CF56FF-A9C7-48CE-B5A8-E2EC5C60375F}" type="slidenum">
              <a:rPr lang="en-GB" smtClean="0"/>
              <a:t>62</a:t>
            </a:fld>
            <a:endParaRPr lang="en-GB"/>
          </a:p>
        </p:txBody>
      </p:sp>
      <p:sp>
        <p:nvSpPr>
          <p:cNvPr id="4" name="ZoneTexte 3">
            <a:extLst>
              <a:ext uri="{FF2B5EF4-FFF2-40B4-BE49-F238E27FC236}">
                <a16:creationId xmlns:a16="http://schemas.microsoft.com/office/drawing/2014/main" id="{19C5616F-07F6-2FC1-7B62-8B8B84F220EA}"/>
              </a:ext>
            </a:extLst>
          </p:cNvPr>
          <p:cNvSpPr txBox="1"/>
          <p:nvPr/>
        </p:nvSpPr>
        <p:spPr>
          <a:xfrm>
            <a:off x="4702630" y="285610"/>
            <a:ext cx="676022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fr-FR" dirty="0">
                <a:solidFill>
                  <a:srgbClr val="0070C0"/>
                </a:solidFill>
                <a:latin typeface="Century Gothic" panose="020B0502020202020204"/>
              </a:rPr>
              <a:t>L’essentiel – les formes d’énergie à notre échelle</a:t>
            </a:r>
            <a:endParaRPr lang="fr-FR" dirty="0">
              <a:solidFill>
                <a:srgbClr val="6AAC91">
                  <a:lumMod val="40000"/>
                  <a:lumOff val="60000"/>
                </a:srgbClr>
              </a:solidFill>
              <a:latin typeface="Century Gothic" panose="020B0502020202020204"/>
            </a:endParaRPr>
          </a:p>
        </p:txBody>
      </p:sp>
      <p:sp>
        <p:nvSpPr>
          <p:cNvPr id="5" name="ZoneTexte 4">
            <a:extLst>
              <a:ext uri="{FF2B5EF4-FFF2-40B4-BE49-F238E27FC236}">
                <a16:creationId xmlns:a16="http://schemas.microsoft.com/office/drawing/2014/main" id="{37683638-DD76-2970-6161-D3A8C67B15EF}"/>
              </a:ext>
            </a:extLst>
          </p:cNvPr>
          <p:cNvSpPr txBox="1"/>
          <p:nvPr/>
        </p:nvSpPr>
        <p:spPr>
          <a:xfrm>
            <a:off x="2472210" y="965196"/>
            <a:ext cx="8839200" cy="5016758"/>
          </a:xfrm>
          <a:prstGeom prst="rect">
            <a:avLst/>
          </a:prstGeom>
          <a:noFill/>
          <a:ln w="19050">
            <a:solidFill>
              <a:srgbClr val="FF0000"/>
            </a:solidFill>
          </a:ln>
          <a:effectLst>
            <a:glow rad="63500">
              <a:schemeClr val="accent3">
                <a:satMod val="175000"/>
                <a:alpha val="40000"/>
              </a:schemeClr>
            </a:glow>
          </a:effectLst>
        </p:spPr>
        <p:txBody>
          <a:bodyPr wrap="square" rtlCol="0">
            <a:spAutoFit/>
          </a:bodyPr>
          <a:lstStyle/>
          <a:p>
            <a:pPr marL="285750" indent="-285750">
              <a:buFont typeface="Arial" panose="020B0604020202020204" pitchFamily="34" charset="0"/>
              <a:buChar char="•"/>
            </a:pPr>
            <a:r>
              <a:rPr lang="fr-FR" sz="1600" dirty="0">
                <a:solidFill>
                  <a:srgbClr val="002060"/>
                </a:solidFill>
              </a:rPr>
              <a:t>On classe en 6 catégories les formes d’énergie à notre échelle</a:t>
            </a:r>
          </a:p>
          <a:p>
            <a:pPr marL="285750" indent="-285750">
              <a:buFont typeface="Arial" panose="020B0604020202020204" pitchFamily="34" charset="0"/>
              <a:buChar char="•"/>
            </a:pPr>
            <a:r>
              <a:rPr lang="fr-FR" sz="1600" dirty="0">
                <a:solidFill>
                  <a:srgbClr val="002060"/>
                </a:solidFill>
              </a:rPr>
              <a:t>On distingue les énergies primaires et les énergies secondaires (produites comme l’électricité)</a:t>
            </a:r>
          </a:p>
          <a:p>
            <a:pPr marL="285750" indent="-285750">
              <a:buFont typeface="Arial" panose="020B0604020202020204" pitchFamily="34" charset="0"/>
              <a:buChar char="•"/>
            </a:pPr>
            <a:r>
              <a:rPr lang="fr-FR" sz="1600" dirty="0">
                <a:solidFill>
                  <a:srgbClr val="002060"/>
                </a:solidFill>
              </a:rPr>
              <a:t>Toutes les formes d’énergie peuvent – plus ou moins facilement- se transformer les unes dans les autres</a:t>
            </a:r>
          </a:p>
          <a:p>
            <a:pPr marL="285750" indent="-285750">
              <a:buFont typeface="Arial" panose="020B0604020202020204" pitchFamily="34" charset="0"/>
              <a:buChar char="•"/>
            </a:pPr>
            <a:r>
              <a:rPr lang="fr-FR" sz="1600" dirty="0">
                <a:solidFill>
                  <a:srgbClr val="002060"/>
                </a:solidFill>
              </a:rPr>
              <a:t>Le moteur thermique est l’archétype de la transformation énergie thermique </a:t>
            </a:r>
            <a:r>
              <a:rPr lang="fr-FR" sz="1600" dirty="0">
                <a:solidFill>
                  <a:srgbClr val="002060"/>
                </a:solidFill>
                <a:sym typeface="Wingdings" panose="05000000000000000000" pitchFamily="2" charset="2"/>
              </a:rPr>
              <a:t> mécanique, à la base de notre société industrielle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 rendement des moteurs thermiques est limité (cycle de Carnot)</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Les machines thermiques sont basées sur les transformations réciproques :</a:t>
            </a:r>
            <a:br>
              <a:rPr lang="fr-FR" sz="1600" dirty="0">
                <a:solidFill>
                  <a:srgbClr val="002060"/>
                </a:solidFill>
                <a:sym typeface="Wingdings" panose="05000000000000000000" pitchFamily="2" charset="2"/>
              </a:rPr>
            </a:br>
            <a:r>
              <a:rPr lang="fr-FR" sz="1600" dirty="0">
                <a:solidFill>
                  <a:srgbClr val="002060"/>
                </a:solidFill>
              </a:rPr>
              <a:t>énergie thermique </a:t>
            </a:r>
            <a:r>
              <a:rPr lang="fr-FR" sz="1600" dirty="0">
                <a:solidFill>
                  <a:srgbClr val="002060"/>
                </a:solidFill>
                <a:sym typeface="Wingdings" panose="05000000000000000000" pitchFamily="2" charset="2"/>
              </a:rPr>
              <a:t> mécanique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La photosynthèse (énergie radiative  chimique) est la source majeure d’énergie de la Vie sur Terre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Les transformations énergie radiative  thermique &amp; électrique sont des sources d’énergie pour la vie quotidienne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L’électrolyse transforme l’énergie électrique en énergie chimique ; la pile à combustible est le processus inverse.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Piles et accumulateurs utilisent des réactions chimiques soit irréversibles (pile) soit réversibles (accu) pour fournir de l’électricité</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L’énergie mécanique est un mode de production d’énergie </a:t>
            </a:r>
            <a:r>
              <a:rPr lang="fr-FR" sz="1600">
                <a:solidFill>
                  <a:srgbClr val="002060"/>
                </a:solidFill>
                <a:sym typeface="Wingdings" panose="05000000000000000000" pitchFamily="2" charset="2"/>
              </a:rPr>
              <a:t>et de stockage </a:t>
            </a:r>
            <a:r>
              <a:rPr lang="fr-FR" sz="1600" dirty="0">
                <a:solidFill>
                  <a:srgbClr val="002060"/>
                </a:solidFill>
                <a:sym typeface="Wingdings" panose="05000000000000000000" pitchFamily="2" charset="2"/>
              </a:rPr>
              <a:t>utilisé pour lisser les fluctuations des systèmes de production d’électricité.</a:t>
            </a:r>
            <a:endParaRPr lang="fr-FR" sz="1600" dirty="0">
              <a:solidFill>
                <a:srgbClr val="002060"/>
              </a:solidFill>
            </a:endParaRPr>
          </a:p>
        </p:txBody>
      </p:sp>
    </p:spTree>
    <p:extLst>
      <p:ext uri="{BB962C8B-B14F-4D97-AF65-F5344CB8AC3E}">
        <p14:creationId xmlns:p14="http://schemas.microsoft.com/office/powerpoint/2010/main" val="2098930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EF763DF-45D9-EFB8-85E1-BABC8DC9454A}"/>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7FD9673E-6CD8-3E72-C78A-032F62E2E9A4}"/>
              </a:ext>
            </a:extLst>
          </p:cNvPr>
          <p:cNvSpPr>
            <a:spLocks noGrp="1"/>
          </p:cNvSpPr>
          <p:nvPr>
            <p:ph type="sldNum" sz="quarter" idx="12"/>
          </p:nvPr>
        </p:nvSpPr>
        <p:spPr/>
        <p:txBody>
          <a:bodyPr/>
          <a:lstStyle/>
          <a:p>
            <a:fld id="{28CF56FF-A9C7-48CE-B5A8-E2EC5C60375F}" type="slidenum">
              <a:rPr lang="en-GB" smtClean="0"/>
              <a:t>63</a:t>
            </a:fld>
            <a:endParaRPr lang="en-GB"/>
          </a:p>
        </p:txBody>
      </p:sp>
      <p:sp>
        <p:nvSpPr>
          <p:cNvPr id="14" name="Nuage 13">
            <a:extLst>
              <a:ext uri="{FF2B5EF4-FFF2-40B4-BE49-F238E27FC236}">
                <a16:creationId xmlns:a16="http://schemas.microsoft.com/office/drawing/2014/main" id="{D1A189A1-DD28-AC90-E891-C65773D1FC94}"/>
              </a:ext>
            </a:extLst>
          </p:cNvPr>
          <p:cNvSpPr/>
          <p:nvPr/>
        </p:nvSpPr>
        <p:spPr>
          <a:xfrm>
            <a:off x="2474259" y="1593538"/>
            <a:ext cx="3926620" cy="2153245"/>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Toute transformation d’énergie se produit avec des pertes</a:t>
            </a:r>
          </a:p>
          <a:p>
            <a:pPr algn="ctr"/>
            <a:endParaRPr lang="fr-FR" sz="1600" dirty="0"/>
          </a:p>
          <a:p>
            <a:pPr algn="ctr"/>
            <a:r>
              <a:rPr lang="fr-FR" sz="1600" dirty="0"/>
              <a:t>Un principe derrière ce constat ?</a:t>
            </a:r>
          </a:p>
        </p:txBody>
      </p:sp>
      <p:pic>
        <p:nvPicPr>
          <p:cNvPr id="4" name="Image 3">
            <a:extLst>
              <a:ext uri="{FF2B5EF4-FFF2-40B4-BE49-F238E27FC236}">
                <a16:creationId xmlns:a16="http://schemas.microsoft.com/office/drawing/2014/main" id="{0CCB8DD8-E9DE-297E-F8B3-557B8E3F38D6}"/>
              </a:ext>
            </a:extLst>
          </p:cNvPr>
          <p:cNvPicPr>
            <a:picLocks noChangeAspect="1"/>
          </p:cNvPicPr>
          <p:nvPr/>
        </p:nvPicPr>
        <p:blipFill>
          <a:blip r:embed="rId2"/>
          <a:stretch>
            <a:fillRect/>
          </a:stretch>
        </p:blipFill>
        <p:spPr>
          <a:xfrm>
            <a:off x="6653977" y="1592914"/>
            <a:ext cx="4198514" cy="2100878"/>
          </a:xfrm>
          <a:prstGeom prst="rect">
            <a:avLst/>
          </a:prstGeom>
        </p:spPr>
      </p:pic>
      <p:sp>
        <p:nvSpPr>
          <p:cNvPr id="5" name="ZoneTexte 4">
            <a:extLst>
              <a:ext uri="{FF2B5EF4-FFF2-40B4-BE49-F238E27FC236}">
                <a16:creationId xmlns:a16="http://schemas.microsoft.com/office/drawing/2014/main" id="{8E9E9C59-2A6E-D4FC-7286-5D512B4CCB87}"/>
              </a:ext>
            </a:extLst>
          </p:cNvPr>
          <p:cNvSpPr txBox="1"/>
          <p:nvPr/>
        </p:nvSpPr>
        <p:spPr>
          <a:xfrm>
            <a:off x="4917857" y="357065"/>
            <a:ext cx="6185647" cy="369332"/>
          </a:xfrm>
          <a:prstGeom prst="rect">
            <a:avLst/>
          </a:prstGeom>
          <a:noFill/>
        </p:spPr>
        <p:txBody>
          <a:bodyPr wrap="square" rtlCol="0">
            <a:spAutoFit/>
          </a:bodyPr>
          <a:lstStyle/>
          <a:p>
            <a:r>
              <a:rPr lang="fr-FR" dirty="0">
                <a:solidFill>
                  <a:srgbClr val="FF0000"/>
                </a:solidFill>
              </a:rPr>
              <a:t>« Rien ne se créée, rien ne se perd » tout se dégrade</a:t>
            </a:r>
          </a:p>
        </p:txBody>
      </p:sp>
      <p:sp>
        <p:nvSpPr>
          <p:cNvPr id="6" name="ZoneTexte 5">
            <a:extLst>
              <a:ext uri="{FF2B5EF4-FFF2-40B4-BE49-F238E27FC236}">
                <a16:creationId xmlns:a16="http://schemas.microsoft.com/office/drawing/2014/main" id="{C90CC934-AF8C-ED1C-23AD-158312C544B2}"/>
              </a:ext>
            </a:extLst>
          </p:cNvPr>
          <p:cNvSpPr txBox="1"/>
          <p:nvPr/>
        </p:nvSpPr>
        <p:spPr>
          <a:xfrm>
            <a:off x="2640027" y="4660090"/>
            <a:ext cx="7736542" cy="646331"/>
          </a:xfrm>
          <a:prstGeom prst="rect">
            <a:avLst/>
          </a:prstGeom>
          <a:noFill/>
        </p:spPr>
        <p:txBody>
          <a:bodyPr wrap="square" rtlCol="0">
            <a:spAutoFit/>
          </a:bodyPr>
          <a:lstStyle/>
          <a:p>
            <a:r>
              <a:rPr lang="fr-FR" dirty="0">
                <a:solidFill>
                  <a:srgbClr val="002060"/>
                </a:solidFill>
              </a:rPr>
              <a:t>Comment caractériser les différents types d’énergie en vue de leur utilisation ? </a:t>
            </a:r>
            <a:r>
              <a:rPr lang="fr-FR" dirty="0">
                <a:solidFill>
                  <a:srgbClr val="002060"/>
                </a:solidFill>
                <a:sym typeface="Wingdings" panose="05000000000000000000" pitchFamily="2" charset="2"/>
              </a:rPr>
              <a:t> Chapitre suivant</a:t>
            </a:r>
            <a:endParaRPr lang="fr-FR" dirty="0">
              <a:solidFill>
                <a:srgbClr val="002060"/>
              </a:solidFill>
            </a:endParaRPr>
          </a:p>
        </p:txBody>
      </p:sp>
    </p:spTree>
    <p:extLst>
      <p:ext uri="{BB962C8B-B14F-4D97-AF65-F5344CB8AC3E}">
        <p14:creationId xmlns:p14="http://schemas.microsoft.com/office/powerpoint/2010/main" val="38900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AB87ED-265B-443E-84AF-6202233D5991}"/>
              </a:ext>
            </a:extLst>
          </p:cNvPr>
          <p:cNvSpPr>
            <a:spLocks noGrp="1"/>
          </p:cNvSpPr>
          <p:nvPr>
            <p:ph type="ftr" sz="quarter" idx="11"/>
          </p:nvPr>
        </p:nvSpPr>
        <p:spPr/>
        <p:txBody>
          <a:bodyPr/>
          <a:lstStyle/>
          <a:p>
            <a:r>
              <a:rPr lang="fr-FR"/>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8898935E-E978-449D-841E-69CCD95BBE33}"/>
              </a:ext>
            </a:extLst>
          </p:cNvPr>
          <p:cNvSpPr>
            <a:spLocks noGrp="1"/>
          </p:cNvSpPr>
          <p:nvPr>
            <p:ph type="sldNum" sz="quarter" idx="12"/>
          </p:nvPr>
        </p:nvSpPr>
        <p:spPr/>
        <p:txBody>
          <a:bodyPr/>
          <a:lstStyle/>
          <a:p>
            <a:fld id="{28CF56FF-A9C7-48CE-B5A8-E2EC5C60375F}" type="slidenum">
              <a:rPr lang="en-GB" smtClean="0"/>
              <a:t>64</a:t>
            </a:fld>
            <a:endParaRPr lang="en-GB"/>
          </a:p>
        </p:txBody>
      </p:sp>
      <p:sp>
        <p:nvSpPr>
          <p:cNvPr id="12" name="Titre 11">
            <a:extLst>
              <a:ext uri="{FF2B5EF4-FFF2-40B4-BE49-F238E27FC236}">
                <a16:creationId xmlns:a16="http://schemas.microsoft.com/office/drawing/2014/main" id="{9D6846E0-39B1-4785-9C4C-30ED3172F59C}"/>
              </a:ext>
            </a:extLst>
          </p:cNvPr>
          <p:cNvSpPr txBox="1">
            <a:spLocks noGrp="1"/>
          </p:cNvSpPr>
          <p:nvPr>
            <p:ph type="title" idx="4294967295"/>
          </p:nvPr>
        </p:nvSpPr>
        <p:spPr>
          <a:xfrm>
            <a:off x="5061857" y="357065"/>
            <a:ext cx="633645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mn-lt"/>
                <a:ea typeface="+mn-ea"/>
                <a:cs typeface="+mn-cs"/>
              </a:rPr>
              <a:t>L’énergie dans tous ses états : énergies à notre échelle</a:t>
            </a:r>
          </a:p>
        </p:txBody>
      </p:sp>
      <p:graphicFrame>
        <p:nvGraphicFramePr>
          <p:cNvPr id="21" name="Tableau 20">
            <a:extLst>
              <a:ext uri="{FF2B5EF4-FFF2-40B4-BE49-F238E27FC236}">
                <a16:creationId xmlns:a16="http://schemas.microsoft.com/office/drawing/2014/main" id="{17D915E6-B053-F735-7451-9753F7200316}"/>
              </a:ext>
            </a:extLst>
          </p:cNvPr>
          <p:cNvGraphicFramePr>
            <a:graphicFrameLocks noGrp="1"/>
          </p:cNvGraphicFramePr>
          <p:nvPr/>
        </p:nvGraphicFramePr>
        <p:xfrm>
          <a:off x="1978976" y="2168960"/>
          <a:ext cx="8153764" cy="365760"/>
        </p:xfrm>
        <a:graphic>
          <a:graphicData uri="http://schemas.openxmlformats.org/drawingml/2006/table">
            <a:tbl>
              <a:tblPr/>
              <a:tblGrid>
                <a:gridCol w="8153764">
                  <a:extLst>
                    <a:ext uri="{9D8B030D-6E8A-4147-A177-3AD203B41FA5}">
                      <a16:colId xmlns:a16="http://schemas.microsoft.com/office/drawing/2014/main" val="3722044914"/>
                    </a:ext>
                  </a:extLst>
                </a:gridCol>
              </a:tblGrid>
              <a:tr h="0">
                <a:tc>
                  <a:txBody>
                    <a:bodyPr/>
                    <a:lstStyle/>
                    <a:p>
                      <a:pPr>
                        <a:buNone/>
                      </a:pPr>
                      <a:endParaRPr lang="fr-FR" dirty="0"/>
                    </a:p>
                  </a:txBody>
                  <a:tcPr anchor="ctr">
                    <a:lnL>
                      <a:noFill/>
                    </a:lnL>
                    <a:lnR>
                      <a:noFill/>
                    </a:lnR>
                    <a:lnT>
                      <a:noFill/>
                    </a:lnT>
                    <a:lnB>
                      <a:noFill/>
                    </a:lnB>
                    <a:noFill/>
                  </a:tcPr>
                </a:tc>
                <a:extLst>
                  <a:ext uri="{0D108BD9-81ED-4DB2-BD59-A6C34878D82A}">
                    <a16:rowId xmlns:a16="http://schemas.microsoft.com/office/drawing/2014/main" val="3303418284"/>
                  </a:ext>
                </a:extLst>
              </a:tr>
            </a:tbl>
          </a:graphicData>
        </a:graphic>
      </p:graphicFrame>
      <p:sp>
        <p:nvSpPr>
          <p:cNvPr id="22" name="Rectangle 5">
            <a:extLst>
              <a:ext uri="{FF2B5EF4-FFF2-40B4-BE49-F238E27FC236}">
                <a16:creationId xmlns:a16="http://schemas.microsoft.com/office/drawing/2014/main" id="{1C3A307D-D05D-7A0C-E261-3229A6AB8D49}"/>
              </a:ext>
            </a:extLst>
          </p:cNvPr>
          <p:cNvSpPr>
            <a:spLocks noChangeArrowheads="1"/>
          </p:cNvSpPr>
          <p:nvPr/>
        </p:nvSpPr>
        <p:spPr bwMode="auto">
          <a:xfrm>
            <a:off x="1830668" y="2218974"/>
            <a:ext cx="81537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fr-FR" altLang="fr-FR" sz="1200" b="0" i="0" u="none" strike="noStrike" cap="none" normalizeH="0" baseline="0" dirty="0">
                <a:ln>
                  <a:noFill/>
                </a:ln>
                <a:solidFill>
                  <a:srgbClr val="000080"/>
                </a:solidFill>
                <a:effectLst/>
              </a:rPr>
              <a:t>Pour attribuer cette œuvre dans tout support dérivé en redistribution ou en adaptation ou modification dans le respect des conditions de licence libre et ouverte choisie par l'auteur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aphicFrame>
        <p:nvGraphicFramePr>
          <p:cNvPr id="23" name="Tableau 22">
            <a:extLst>
              <a:ext uri="{FF2B5EF4-FFF2-40B4-BE49-F238E27FC236}">
                <a16:creationId xmlns:a16="http://schemas.microsoft.com/office/drawing/2014/main" id="{07C3C6A8-7D64-9741-9797-27250B26A2F3}"/>
              </a:ext>
            </a:extLst>
          </p:cNvPr>
          <p:cNvGraphicFramePr>
            <a:graphicFrameLocks noGrp="1"/>
          </p:cNvGraphicFramePr>
          <p:nvPr>
            <p:extLst>
              <p:ext uri="{D42A27DB-BD31-4B8C-83A1-F6EECF244321}">
                <p14:modId xmlns:p14="http://schemas.microsoft.com/office/powerpoint/2010/main" val="2152152089"/>
              </p:ext>
            </p:extLst>
          </p:nvPr>
        </p:nvGraphicFramePr>
        <p:xfrm>
          <a:off x="1830668" y="2917923"/>
          <a:ext cx="7752492" cy="640080"/>
        </p:xfrm>
        <a:graphic>
          <a:graphicData uri="http://schemas.openxmlformats.org/drawingml/2006/table">
            <a:tbl>
              <a:tblPr/>
              <a:tblGrid>
                <a:gridCol w="1146054">
                  <a:extLst>
                    <a:ext uri="{9D8B030D-6E8A-4147-A177-3AD203B41FA5}">
                      <a16:colId xmlns:a16="http://schemas.microsoft.com/office/drawing/2014/main" val="2152911652"/>
                    </a:ext>
                  </a:extLst>
                </a:gridCol>
                <a:gridCol w="6606438">
                  <a:extLst>
                    <a:ext uri="{9D8B030D-6E8A-4147-A177-3AD203B41FA5}">
                      <a16:colId xmlns:a16="http://schemas.microsoft.com/office/drawing/2014/main" val="1865261081"/>
                    </a:ext>
                  </a:extLst>
                </a:gridCol>
              </a:tblGrid>
              <a:tr h="0">
                <a:tc>
                  <a:txBody>
                    <a:bodyPr/>
                    <a:lstStyle/>
                    <a:p>
                      <a:pPr>
                        <a:buNone/>
                      </a:pPr>
                      <a:endParaRPr lang="fr-FR" dirty="0"/>
                    </a:p>
                  </a:txBody>
                  <a:tcPr anchor="ctr">
                    <a:lnL>
                      <a:noFill/>
                    </a:lnL>
                    <a:lnR>
                      <a:noFill/>
                    </a:lnR>
                    <a:lnT>
                      <a:noFill/>
                    </a:lnT>
                    <a:lnB>
                      <a:noFill/>
                    </a:lnB>
                    <a:solidFill>
                      <a:schemeClr val="bg1">
                        <a:lumMod val="85000"/>
                      </a:schemeClr>
                    </a:solidFill>
                  </a:tcPr>
                </a:tc>
                <a:tc>
                  <a:txBody>
                    <a:bodyPr/>
                    <a:lstStyle/>
                    <a:p>
                      <a:pPr>
                        <a:buNone/>
                      </a:pPr>
                      <a:r>
                        <a:rPr lang="fr-FR" sz="1200" dirty="0">
                          <a:solidFill>
                            <a:schemeClr val="tx1"/>
                          </a:solidFill>
                        </a:rPr>
                        <a:t>«L’énergie dans tous ses états : </a:t>
                      </a:r>
                      <a:r>
                        <a:rPr kumimoji="0" lang="fr-FR" sz="1200" b="0" i="0" u="none" strike="noStrike" kern="1200" cap="none" spc="0" normalizeH="0" baseline="0" noProof="0" dirty="0">
                          <a:ln>
                            <a:noFill/>
                          </a:ln>
                          <a:solidFill>
                            <a:schemeClr val="tx1"/>
                          </a:solidFill>
                          <a:effectLst/>
                          <a:uLnTx/>
                          <a:uFillTx/>
                          <a:latin typeface="+mn-lt"/>
                          <a:ea typeface="+mn-ea"/>
                          <a:cs typeface="+mn-cs"/>
                        </a:rPr>
                        <a:t>énergies à notre échelle </a:t>
                      </a:r>
                      <a:r>
                        <a:rPr lang="fr-FR" sz="1200" dirty="0">
                          <a:solidFill>
                            <a:schemeClr val="tx1"/>
                          </a:solidFill>
                          <a:hlinkClick r:id="" action="ppaction://noaction">
                            <a:extLst>
                              <a:ext uri="{A12FA001-AC4F-418D-AE19-62706E023703}">
                                <ahyp:hlinkClr xmlns:ahyp="http://schemas.microsoft.com/office/drawing/2018/hyperlinkcolor" val="tx"/>
                              </a:ext>
                            </a:extLst>
                          </a:hlinkClick>
                        </a:rPr>
                        <a:t>»</a:t>
                      </a:r>
                    </a:p>
                    <a:p>
                      <a:pPr>
                        <a:buNone/>
                      </a:pPr>
                      <a:r>
                        <a:rPr lang="fr-FR" sz="1200" dirty="0">
                          <a:solidFill>
                            <a:schemeClr val="tx1"/>
                          </a:solidFill>
                          <a:hlinkClick r:id="" action="ppaction://noaction">
                            <a:extLst>
                              <a:ext uri="{A12FA001-AC4F-418D-AE19-62706E023703}">
                                <ahyp:hlinkClr xmlns:ahyp="http://schemas.microsoft.com/office/drawing/2018/hyperlinkcolor" val="tx"/>
                              </a:ext>
                            </a:extLst>
                          </a:hlinkClick>
                        </a:rPr>
                        <a:t> Dans: Un peu de science pour comprendre le </a:t>
                      </a:r>
                      <a:r>
                        <a:rPr lang="fr-FR" sz="1200" dirty="0">
                          <a:solidFill>
                            <a:schemeClr val="tx1"/>
                          </a:solidFill>
                          <a:hlinkClick r:id="rId2">
                            <a:extLst>
                              <a:ext uri="{A12FA001-AC4F-418D-AE19-62706E023703}">
                                <ahyp:hlinkClr xmlns:ahyp="http://schemas.microsoft.com/office/drawing/2018/hyperlinkcolor" val="tx"/>
                              </a:ext>
                            </a:extLst>
                          </a:hlinkClick>
                        </a:rPr>
                        <a:t>monde moderne.</a:t>
                      </a:r>
                      <a:r>
                        <a:rPr lang="fr-FR" sz="1200" dirty="0">
                          <a:solidFill>
                            <a:schemeClr val="tx1"/>
                          </a:solidFill>
                        </a:rPr>
                        <a:t> », </a:t>
                      </a:r>
                    </a:p>
                    <a:p>
                      <a:pPr>
                        <a:buNone/>
                      </a:pPr>
                      <a:r>
                        <a:rPr lang="fr-FR" sz="1200" dirty="0">
                          <a:solidFill>
                            <a:schemeClr val="tx1"/>
                          </a:solidFill>
                        </a:rPr>
                        <a:t>par </a:t>
                      </a:r>
                      <a:r>
                        <a:rPr lang="fr-FR" sz="1200" dirty="0">
                          <a:solidFill>
                            <a:schemeClr val="tx1"/>
                          </a:solidFill>
                          <a:hlinkClick r:id="rId3">
                            <a:extLst>
                              <a:ext uri="{A12FA001-AC4F-418D-AE19-62706E023703}">
                                <ahyp:hlinkClr xmlns:ahyp="http://schemas.microsoft.com/office/drawing/2018/hyperlinkcolor" val="tx"/>
                              </a:ext>
                            </a:extLst>
                          </a:hlinkClick>
                        </a:rPr>
                        <a:t>Bernard Remaud</a:t>
                      </a:r>
                      <a:r>
                        <a:rPr lang="fr-FR" sz="1200" dirty="0">
                          <a:solidFill>
                            <a:schemeClr val="tx1"/>
                          </a:solidFill>
                        </a:rPr>
                        <a:t>, 2026 (mars), est sous licence </a:t>
                      </a:r>
                      <a:r>
                        <a:rPr lang="fr-FR" sz="1200" dirty="0">
                          <a:solidFill>
                            <a:schemeClr val="tx1"/>
                          </a:solidFill>
                          <a:hlinkClick r:id="rId4">
                            <a:extLst>
                              <a:ext uri="{A12FA001-AC4F-418D-AE19-62706E023703}">
                                <ahyp:hlinkClr xmlns:ahyp="http://schemas.microsoft.com/office/drawing/2018/hyperlinkcolor" val="tx"/>
                              </a:ext>
                            </a:extLst>
                          </a:hlinkClick>
                        </a:rPr>
                        <a:t>CC BY-SA 4.0</a:t>
                      </a:r>
                      <a:r>
                        <a:rPr lang="fr-FR" sz="1200" dirty="0">
                          <a:solidFill>
                            <a:schemeClr val="tx1"/>
                          </a:solidFill>
                        </a:rPr>
                        <a:t>. </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124961946"/>
                  </a:ext>
                </a:extLst>
              </a:tr>
            </a:tbl>
          </a:graphicData>
        </a:graphic>
      </p:graphicFrame>
      <p:pic>
        <p:nvPicPr>
          <p:cNvPr id="1032" name="Picture 8" descr="Licence Creative Commons CC BY-SA 4.0">
            <a:hlinkClick r:id="rId4"/>
            <a:extLst>
              <a:ext uri="{FF2B5EF4-FFF2-40B4-BE49-F238E27FC236}">
                <a16:creationId xmlns:a16="http://schemas.microsoft.com/office/drawing/2014/main" id="{8D1B16A3-8974-2339-920E-5B4F16963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7558" y="3045262"/>
            <a:ext cx="837418" cy="295275"/>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a:extLst>
              <a:ext uri="{FF2B5EF4-FFF2-40B4-BE49-F238E27FC236}">
                <a16:creationId xmlns:a16="http://schemas.microsoft.com/office/drawing/2014/main" id="{9E1DA652-01EF-DC6A-337E-BC366E46219B}"/>
              </a:ext>
            </a:extLst>
          </p:cNvPr>
          <p:cNvPicPr>
            <a:picLocks noChangeAspect="1"/>
          </p:cNvPicPr>
          <p:nvPr/>
        </p:nvPicPr>
        <p:blipFill>
          <a:blip r:embed="rId6"/>
          <a:stretch>
            <a:fillRect/>
          </a:stretch>
        </p:blipFill>
        <p:spPr>
          <a:xfrm>
            <a:off x="5706914" y="4896315"/>
            <a:ext cx="2453989" cy="706749"/>
          </a:xfrm>
          <a:prstGeom prst="rect">
            <a:avLst/>
          </a:prstGeom>
        </p:spPr>
      </p:pic>
      <p:sp>
        <p:nvSpPr>
          <p:cNvPr id="1029" name="ZoneTexte 1028">
            <a:extLst>
              <a:ext uri="{FF2B5EF4-FFF2-40B4-BE49-F238E27FC236}">
                <a16:creationId xmlns:a16="http://schemas.microsoft.com/office/drawing/2014/main" id="{75AC171B-CF0B-9C3A-8BDF-823384D0AF0A}"/>
              </a:ext>
            </a:extLst>
          </p:cNvPr>
          <p:cNvSpPr txBox="1"/>
          <p:nvPr/>
        </p:nvSpPr>
        <p:spPr>
          <a:xfrm>
            <a:off x="1978976" y="5018858"/>
            <a:ext cx="3727938" cy="461665"/>
          </a:xfrm>
          <a:prstGeom prst="rect">
            <a:avLst/>
          </a:prstGeom>
          <a:noFill/>
        </p:spPr>
        <p:txBody>
          <a:bodyPr wrap="square" rtlCol="0">
            <a:spAutoFit/>
          </a:bodyPr>
          <a:lstStyle/>
          <a:p>
            <a:r>
              <a:rPr lang="fr-FR" sz="1200" dirty="0"/>
              <a:t>D’autres ressources sont disponibles sur le blog</a:t>
            </a:r>
          </a:p>
          <a:p>
            <a:r>
              <a:rPr lang="fr-FR" sz="1200" dirty="0">
                <a:solidFill>
                  <a:srgbClr val="FB4A18"/>
                </a:solidFill>
                <a:hlinkClick r:id="rId7">
                  <a:extLst>
                    <a:ext uri="{A12FA001-AC4F-418D-AE19-62706E023703}">
                      <ahyp:hlinkClr xmlns:ahyp="http://schemas.microsoft.com/office/drawing/2018/hyperlinkcolor" val="tx"/>
                    </a:ext>
                  </a:extLst>
                </a:hlinkClick>
              </a:rPr>
              <a:t>https://un-peu-de-physique.fr/</a:t>
            </a:r>
            <a:r>
              <a:rPr lang="fr-FR" sz="1200" dirty="0"/>
              <a:t> </a:t>
            </a:r>
          </a:p>
        </p:txBody>
      </p:sp>
    </p:spTree>
    <p:extLst>
      <p:ext uri="{BB962C8B-B14F-4D97-AF65-F5344CB8AC3E}">
        <p14:creationId xmlns:p14="http://schemas.microsoft.com/office/powerpoint/2010/main" val="3474612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AB87ED-265B-443E-84AF-6202233D5991}"/>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8898935E-E978-449D-841E-69CCD95BBE33}"/>
              </a:ext>
            </a:extLst>
          </p:cNvPr>
          <p:cNvSpPr>
            <a:spLocks noGrp="1"/>
          </p:cNvSpPr>
          <p:nvPr>
            <p:ph type="sldNum" sz="quarter" idx="12"/>
          </p:nvPr>
        </p:nvSpPr>
        <p:spPr/>
        <p:txBody>
          <a:bodyPr/>
          <a:lstStyle/>
          <a:p>
            <a:fld id="{28CF56FF-A9C7-48CE-B5A8-E2EC5C60375F}" type="slidenum">
              <a:rPr lang="en-GB" smtClean="0"/>
              <a:t>65</a:t>
            </a:fld>
            <a:endParaRPr lang="en-GB"/>
          </a:p>
        </p:txBody>
      </p:sp>
      <p:sp>
        <p:nvSpPr>
          <p:cNvPr id="5" name="ZoneTexte 4">
            <a:extLst>
              <a:ext uri="{FF2B5EF4-FFF2-40B4-BE49-F238E27FC236}">
                <a16:creationId xmlns:a16="http://schemas.microsoft.com/office/drawing/2014/main" id="{65AEF472-55BE-4444-A8F4-0F5DCC2D38EB}"/>
              </a:ext>
            </a:extLst>
          </p:cNvPr>
          <p:cNvSpPr txBox="1"/>
          <p:nvPr/>
        </p:nvSpPr>
        <p:spPr>
          <a:xfrm>
            <a:off x="2709168" y="1254935"/>
            <a:ext cx="7324928" cy="369332"/>
          </a:xfrm>
          <a:custGeom>
            <a:avLst/>
            <a:gdLst>
              <a:gd name="csX0" fmla="*/ 0 w 7324928"/>
              <a:gd name="csY0" fmla="*/ 0 h 369332"/>
              <a:gd name="csX1" fmla="*/ 416957 w 7324928"/>
              <a:gd name="csY1" fmla="*/ 0 h 369332"/>
              <a:gd name="csX2" fmla="*/ 907164 w 7324928"/>
              <a:gd name="csY2" fmla="*/ 0 h 369332"/>
              <a:gd name="csX3" fmla="*/ 1543869 w 7324928"/>
              <a:gd name="csY3" fmla="*/ 0 h 369332"/>
              <a:gd name="csX4" fmla="*/ 2180575 w 7324928"/>
              <a:gd name="csY4" fmla="*/ 0 h 369332"/>
              <a:gd name="csX5" fmla="*/ 2817280 w 7324928"/>
              <a:gd name="csY5" fmla="*/ 0 h 369332"/>
              <a:gd name="csX6" fmla="*/ 3380736 w 7324928"/>
              <a:gd name="csY6" fmla="*/ 0 h 369332"/>
              <a:gd name="csX7" fmla="*/ 3724444 w 7324928"/>
              <a:gd name="csY7" fmla="*/ 0 h 369332"/>
              <a:gd name="csX8" fmla="*/ 4434399 w 7324928"/>
              <a:gd name="csY8" fmla="*/ 0 h 369332"/>
              <a:gd name="csX9" fmla="*/ 4924605 w 7324928"/>
              <a:gd name="csY9" fmla="*/ 0 h 369332"/>
              <a:gd name="csX10" fmla="*/ 5414812 w 7324928"/>
              <a:gd name="csY10" fmla="*/ 0 h 369332"/>
              <a:gd name="csX11" fmla="*/ 5758520 w 7324928"/>
              <a:gd name="csY11" fmla="*/ 0 h 369332"/>
              <a:gd name="csX12" fmla="*/ 6102228 w 7324928"/>
              <a:gd name="csY12" fmla="*/ 0 h 369332"/>
              <a:gd name="csX13" fmla="*/ 6519186 w 7324928"/>
              <a:gd name="csY13" fmla="*/ 0 h 369332"/>
              <a:gd name="csX14" fmla="*/ 7324928 w 7324928"/>
              <a:gd name="csY14" fmla="*/ 0 h 369332"/>
              <a:gd name="csX15" fmla="*/ 7324928 w 7324928"/>
              <a:gd name="csY15" fmla="*/ 369332 h 369332"/>
              <a:gd name="csX16" fmla="*/ 6907971 w 7324928"/>
              <a:gd name="csY16" fmla="*/ 369332 h 369332"/>
              <a:gd name="csX17" fmla="*/ 6271265 w 7324928"/>
              <a:gd name="csY17" fmla="*/ 369332 h 369332"/>
              <a:gd name="csX18" fmla="*/ 5854308 w 7324928"/>
              <a:gd name="csY18" fmla="*/ 369332 h 369332"/>
              <a:gd name="csX19" fmla="*/ 5144353 w 7324928"/>
              <a:gd name="csY19" fmla="*/ 369332 h 369332"/>
              <a:gd name="csX20" fmla="*/ 4654147 w 7324928"/>
              <a:gd name="csY20" fmla="*/ 369332 h 369332"/>
              <a:gd name="csX21" fmla="*/ 4163940 w 7324928"/>
              <a:gd name="csY21" fmla="*/ 369332 h 369332"/>
              <a:gd name="csX22" fmla="*/ 3820232 w 7324928"/>
              <a:gd name="csY22" fmla="*/ 369332 h 369332"/>
              <a:gd name="csX23" fmla="*/ 3476524 w 7324928"/>
              <a:gd name="csY23" fmla="*/ 369332 h 369332"/>
              <a:gd name="csX24" fmla="*/ 2766569 w 7324928"/>
              <a:gd name="csY24" fmla="*/ 369332 h 369332"/>
              <a:gd name="csX25" fmla="*/ 2056614 w 7324928"/>
              <a:gd name="csY25" fmla="*/ 369332 h 369332"/>
              <a:gd name="csX26" fmla="*/ 1566408 w 7324928"/>
              <a:gd name="csY26" fmla="*/ 369332 h 369332"/>
              <a:gd name="csX27" fmla="*/ 1222700 w 7324928"/>
              <a:gd name="csY27" fmla="*/ 369332 h 369332"/>
              <a:gd name="csX28" fmla="*/ 878991 w 7324928"/>
              <a:gd name="csY28" fmla="*/ 369332 h 369332"/>
              <a:gd name="csX29" fmla="*/ 535283 w 7324928"/>
              <a:gd name="csY29" fmla="*/ 369332 h 369332"/>
              <a:gd name="csX30" fmla="*/ 0 w 7324928"/>
              <a:gd name="csY30" fmla="*/ 369332 h 369332"/>
              <a:gd name="csX31" fmla="*/ 0 w 7324928"/>
              <a:gd name="csY31"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7324928" h="369332" extrusionOk="0">
                <a:moveTo>
                  <a:pt x="0" y="0"/>
                </a:moveTo>
                <a:cubicBezTo>
                  <a:pt x="178741" y="-18220"/>
                  <a:pt x="246816" y="36461"/>
                  <a:pt x="416957" y="0"/>
                </a:cubicBezTo>
                <a:cubicBezTo>
                  <a:pt x="587098" y="-36461"/>
                  <a:pt x="783169" y="5604"/>
                  <a:pt x="907164" y="0"/>
                </a:cubicBezTo>
                <a:cubicBezTo>
                  <a:pt x="1031159" y="-5604"/>
                  <a:pt x="1308976" y="9229"/>
                  <a:pt x="1543869" y="0"/>
                </a:cubicBezTo>
                <a:cubicBezTo>
                  <a:pt x="1778763" y="-9229"/>
                  <a:pt x="1997562" y="11387"/>
                  <a:pt x="2180575" y="0"/>
                </a:cubicBezTo>
                <a:cubicBezTo>
                  <a:pt x="2363588" y="-11387"/>
                  <a:pt x="2610155" y="2224"/>
                  <a:pt x="2817280" y="0"/>
                </a:cubicBezTo>
                <a:cubicBezTo>
                  <a:pt x="3024406" y="-2224"/>
                  <a:pt x="3216358" y="33024"/>
                  <a:pt x="3380736" y="0"/>
                </a:cubicBezTo>
                <a:cubicBezTo>
                  <a:pt x="3545114" y="-33024"/>
                  <a:pt x="3654989" y="27925"/>
                  <a:pt x="3724444" y="0"/>
                </a:cubicBezTo>
                <a:cubicBezTo>
                  <a:pt x="3793899" y="-27925"/>
                  <a:pt x="4201225" y="27826"/>
                  <a:pt x="4434399" y="0"/>
                </a:cubicBezTo>
                <a:cubicBezTo>
                  <a:pt x="4667573" y="-27826"/>
                  <a:pt x="4737662" y="9301"/>
                  <a:pt x="4924605" y="0"/>
                </a:cubicBezTo>
                <a:cubicBezTo>
                  <a:pt x="5111548" y="-9301"/>
                  <a:pt x="5190827" y="25380"/>
                  <a:pt x="5414812" y="0"/>
                </a:cubicBezTo>
                <a:cubicBezTo>
                  <a:pt x="5638797" y="-25380"/>
                  <a:pt x="5650570" y="18013"/>
                  <a:pt x="5758520" y="0"/>
                </a:cubicBezTo>
                <a:cubicBezTo>
                  <a:pt x="5866470" y="-18013"/>
                  <a:pt x="6031486" y="18301"/>
                  <a:pt x="6102228" y="0"/>
                </a:cubicBezTo>
                <a:cubicBezTo>
                  <a:pt x="6172970" y="-18301"/>
                  <a:pt x="6409160" y="5052"/>
                  <a:pt x="6519186" y="0"/>
                </a:cubicBezTo>
                <a:cubicBezTo>
                  <a:pt x="6629212" y="-5052"/>
                  <a:pt x="7050742" y="34974"/>
                  <a:pt x="7324928" y="0"/>
                </a:cubicBezTo>
                <a:cubicBezTo>
                  <a:pt x="7333041" y="182354"/>
                  <a:pt x="7322267" y="227005"/>
                  <a:pt x="7324928" y="369332"/>
                </a:cubicBezTo>
                <a:cubicBezTo>
                  <a:pt x="7180273" y="413953"/>
                  <a:pt x="7084879" y="356812"/>
                  <a:pt x="6907971" y="369332"/>
                </a:cubicBezTo>
                <a:cubicBezTo>
                  <a:pt x="6731063" y="381852"/>
                  <a:pt x="6488639" y="293960"/>
                  <a:pt x="6271265" y="369332"/>
                </a:cubicBezTo>
                <a:cubicBezTo>
                  <a:pt x="6053891" y="444704"/>
                  <a:pt x="5955582" y="358155"/>
                  <a:pt x="5854308" y="369332"/>
                </a:cubicBezTo>
                <a:cubicBezTo>
                  <a:pt x="5753034" y="380509"/>
                  <a:pt x="5392814" y="297600"/>
                  <a:pt x="5144353" y="369332"/>
                </a:cubicBezTo>
                <a:cubicBezTo>
                  <a:pt x="4895892" y="441064"/>
                  <a:pt x="4826971" y="323167"/>
                  <a:pt x="4654147" y="369332"/>
                </a:cubicBezTo>
                <a:cubicBezTo>
                  <a:pt x="4481323" y="415497"/>
                  <a:pt x="4332806" y="364802"/>
                  <a:pt x="4163940" y="369332"/>
                </a:cubicBezTo>
                <a:cubicBezTo>
                  <a:pt x="3995074" y="373862"/>
                  <a:pt x="3891731" y="331670"/>
                  <a:pt x="3820232" y="369332"/>
                </a:cubicBezTo>
                <a:cubicBezTo>
                  <a:pt x="3748733" y="406994"/>
                  <a:pt x="3642765" y="329723"/>
                  <a:pt x="3476524" y="369332"/>
                </a:cubicBezTo>
                <a:cubicBezTo>
                  <a:pt x="3310283" y="408941"/>
                  <a:pt x="2932675" y="324875"/>
                  <a:pt x="2766569" y="369332"/>
                </a:cubicBezTo>
                <a:cubicBezTo>
                  <a:pt x="2600464" y="413789"/>
                  <a:pt x="2288454" y="317952"/>
                  <a:pt x="2056614" y="369332"/>
                </a:cubicBezTo>
                <a:cubicBezTo>
                  <a:pt x="1824775" y="420712"/>
                  <a:pt x="1764043" y="321366"/>
                  <a:pt x="1566408" y="369332"/>
                </a:cubicBezTo>
                <a:cubicBezTo>
                  <a:pt x="1368773" y="417298"/>
                  <a:pt x="1388576" y="357124"/>
                  <a:pt x="1222700" y="369332"/>
                </a:cubicBezTo>
                <a:cubicBezTo>
                  <a:pt x="1056824" y="381540"/>
                  <a:pt x="957402" y="358587"/>
                  <a:pt x="878991" y="369332"/>
                </a:cubicBezTo>
                <a:cubicBezTo>
                  <a:pt x="800580" y="380077"/>
                  <a:pt x="694004" y="343664"/>
                  <a:pt x="535283" y="369332"/>
                </a:cubicBezTo>
                <a:cubicBezTo>
                  <a:pt x="376562" y="395000"/>
                  <a:pt x="242139" y="366371"/>
                  <a:pt x="0" y="369332"/>
                </a:cubicBezTo>
                <a:cubicBezTo>
                  <a:pt x="-38680" y="197506"/>
                  <a:pt x="29431" y="118159"/>
                  <a:pt x="0" y="0"/>
                </a:cubicBezTo>
                <a:close/>
              </a:path>
            </a:pathLst>
          </a:custGeom>
          <a:noFill/>
          <a:ln>
            <a:solidFill>
              <a:srgbClr val="C00000"/>
            </a:solidFill>
            <a:extLst>
              <a:ext uri="{C807C97D-BFC1-408E-A445-0C87EB9F89A2}">
                <ask:lineSketchStyleProps xmlns:ask="http://schemas.microsoft.com/office/drawing/2018/sketchyshapes" sd="31528089">
                  <a:prstGeom prst="rect">
                    <a:avLst/>
                  </a:prstGeom>
                  <ask:type>
                    <ask:lineSketchScribble/>
                  </ask:type>
                </ask:lineSketchStyleProps>
              </a:ext>
            </a:extLst>
          </a:ln>
        </p:spPr>
        <p:txBody>
          <a:bodyPr wrap="square" rtlCol="0">
            <a:spAutoFit/>
          </a:bodyPr>
          <a:lstStyle/>
          <a:p>
            <a:r>
              <a:rPr lang="fr-FR" dirty="0"/>
              <a:t>Pour aller plus loin sur l’énergie?</a:t>
            </a:r>
          </a:p>
        </p:txBody>
      </p:sp>
      <p:sp>
        <p:nvSpPr>
          <p:cNvPr id="4" name="ZoneTexte 3">
            <a:extLst>
              <a:ext uri="{FF2B5EF4-FFF2-40B4-BE49-F238E27FC236}">
                <a16:creationId xmlns:a16="http://schemas.microsoft.com/office/drawing/2014/main" id="{EBD3D584-4EA7-4E0E-A430-B5EDF353492E}"/>
              </a:ext>
            </a:extLst>
          </p:cNvPr>
          <p:cNvSpPr txBox="1"/>
          <p:nvPr/>
        </p:nvSpPr>
        <p:spPr>
          <a:xfrm>
            <a:off x="2760394" y="2059569"/>
            <a:ext cx="5303149" cy="584775"/>
          </a:xfrm>
          <a:prstGeom prst="rect">
            <a:avLst/>
          </a:prstGeom>
          <a:noFill/>
        </p:spPr>
        <p:txBody>
          <a:bodyPr wrap="square" rtlCol="0">
            <a:spAutoFit/>
          </a:bodyPr>
          <a:lstStyle/>
          <a:p>
            <a:r>
              <a:rPr lang="fr-FR" sz="1600" dirty="0"/>
              <a:t>Des vidéo conférences sur la chaîne YouTube : </a:t>
            </a:r>
            <a:r>
              <a:rPr lang="fr-FR" sz="1600" dirty="0">
                <a:solidFill>
                  <a:srgbClr val="FF0000"/>
                </a:solidFill>
              </a:rPr>
              <a:t>la Science de Bernie</a:t>
            </a:r>
          </a:p>
        </p:txBody>
      </p:sp>
      <p:pic>
        <p:nvPicPr>
          <p:cNvPr id="6" name="Image 5">
            <a:extLst>
              <a:ext uri="{FF2B5EF4-FFF2-40B4-BE49-F238E27FC236}">
                <a16:creationId xmlns:a16="http://schemas.microsoft.com/office/drawing/2014/main" id="{0A2706F2-15BA-4A97-84C4-3ACFD9397394}"/>
              </a:ext>
            </a:extLst>
          </p:cNvPr>
          <p:cNvPicPr>
            <a:picLocks noChangeAspect="1"/>
          </p:cNvPicPr>
          <p:nvPr/>
        </p:nvPicPr>
        <p:blipFill>
          <a:blip r:embed="rId2"/>
          <a:stretch>
            <a:fillRect/>
          </a:stretch>
        </p:blipFill>
        <p:spPr>
          <a:xfrm>
            <a:off x="2760394" y="2878660"/>
            <a:ext cx="2453989" cy="706749"/>
          </a:xfrm>
          <a:prstGeom prst="rect">
            <a:avLst/>
          </a:prstGeom>
        </p:spPr>
      </p:pic>
      <p:pic>
        <p:nvPicPr>
          <p:cNvPr id="7" name="Image 6">
            <a:extLst>
              <a:ext uri="{FF2B5EF4-FFF2-40B4-BE49-F238E27FC236}">
                <a16:creationId xmlns:a16="http://schemas.microsoft.com/office/drawing/2014/main" id="{CE27A991-DD0E-486B-9269-6E3E23D1C0EC}"/>
              </a:ext>
            </a:extLst>
          </p:cNvPr>
          <p:cNvPicPr>
            <a:picLocks noChangeAspect="1"/>
          </p:cNvPicPr>
          <p:nvPr/>
        </p:nvPicPr>
        <p:blipFill>
          <a:blip r:embed="rId3"/>
          <a:stretch>
            <a:fillRect/>
          </a:stretch>
        </p:blipFill>
        <p:spPr>
          <a:xfrm>
            <a:off x="2369533" y="4719398"/>
            <a:ext cx="1854147" cy="950694"/>
          </a:xfrm>
          <a:prstGeom prst="rect">
            <a:avLst/>
          </a:prstGeom>
        </p:spPr>
      </p:pic>
      <p:sp>
        <p:nvSpPr>
          <p:cNvPr id="9" name="ZoneTexte 8">
            <a:extLst>
              <a:ext uri="{FF2B5EF4-FFF2-40B4-BE49-F238E27FC236}">
                <a16:creationId xmlns:a16="http://schemas.microsoft.com/office/drawing/2014/main" id="{326A6A2B-8616-4492-AFE3-DC773D2D0BAF}"/>
              </a:ext>
            </a:extLst>
          </p:cNvPr>
          <p:cNvSpPr txBox="1"/>
          <p:nvPr/>
        </p:nvSpPr>
        <p:spPr>
          <a:xfrm>
            <a:off x="4223680" y="4915761"/>
            <a:ext cx="5203497" cy="584775"/>
          </a:xfrm>
          <a:prstGeom prst="rect">
            <a:avLst/>
          </a:prstGeom>
          <a:noFill/>
        </p:spPr>
        <p:txBody>
          <a:bodyPr wrap="square">
            <a:spAutoFit/>
          </a:bodyPr>
          <a:lstStyle/>
          <a:p>
            <a:r>
              <a:rPr lang="fr-FR" sz="1600" dirty="0"/>
              <a:t>Des cours en ligne ou présentiels à l’Université Permanente de Nantes : </a:t>
            </a:r>
            <a:r>
              <a:rPr lang="fr-FR" sz="1600" dirty="0">
                <a:hlinkClick r:id="rId4"/>
              </a:rPr>
              <a:t>https://up.univ-nantes.fr/</a:t>
            </a:r>
            <a:endParaRPr lang="fr-FR" sz="1600" dirty="0"/>
          </a:p>
        </p:txBody>
      </p:sp>
      <p:sp>
        <p:nvSpPr>
          <p:cNvPr id="11" name="ZoneTexte 10">
            <a:extLst>
              <a:ext uri="{FF2B5EF4-FFF2-40B4-BE49-F238E27FC236}">
                <a16:creationId xmlns:a16="http://schemas.microsoft.com/office/drawing/2014/main" id="{721C7EAD-F763-4147-9D92-1E9F4D4C627D}"/>
              </a:ext>
            </a:extLst>
          </p:cNvPr>
          <p:cNvSpPr txBox="1"/>
          <p:nvPr/>
        </p:nvSpPr>
        <p:spPr>
          <a:xfrm>
            <a:off x="5334235" y="2913939"/>
            <a:ext cx="4877636" cy="584775"/>
          </a:xfrm>
          <a:prstGeom prst="rect">
            <a:avLst/>
          </a:prstGeom>
          <a:noFill/>
        </p:spPr>
        <p:txBody>
          <a:bodyPr wrap="square">
            <a:spAutoFit/>
          </a:bodyPr>
          <a:lstStyle/>
          <a:p>
            <a:r>
              <a:rPr lang="fr-FR" sz="1600" dirty="0"/>
              <a:t>Mon blog </a:t>
            </a:r>
            <a:r>
              <a:rPr lang="fr-FR" sz="1600" dirty="0">
                <a:hlinkClick r:id="rId5"/>
              </a:rPr>
              <a:t>https://un-peu-de-physique.fr/</a:t>
            </a:r>
            <a:r>
              <a:rPr lang="fr-FR" sz="1600" dirty="0"/>
              <a:t> </a:t>
            </a:r>
          </a:p>
          <a:p>
            <a:r>
              <a:rPr lang="fr-FR" sz="1600" dirty="0"/>
              <a:t>Des cours, des ressources…</a:t>
            </a:r>
          </a:p>
        </p:txBody>
      </p:sp>
      <p:sp>
        <p:nvSpPr>
          <p:cNvPr id="12" name="ZoneTexte 11">
            <a:extLst>
              <a:ext uri="{FF2B5EF4-FFF2-40B4-BE49-F238E27FC236}">
                <a16:creationId xmlns:a16="http://schemas.microsoft.com/office/drawing/2014/main" id="{9D6846E0-39B1-4785-9C4C-30ED3172F59C}"/>
              </a:ext>
            </a:extLst>
          </p:cNvPr>
          <p:cNvSpPr txBox="1"/>
          <p:nvPr/>
        </p:nvSpPr>
        <p:spPr>
          <a:xfrm>
            <a:off x="7524207" y="357065"/>
            <a:ext cx="3874106" cy="369332"/>
          </a:xfrm>
          <a:prstGeom prst="rect">
            <a:avLst/>
          </a:prstGeom>
          <a:noFill/>
        </p:spPr>
        <p:txBody>
          <a:bodyPr wrap="square" rtlCol="0">
            <a:spAutoFit/>
          </a:bodyPr>
          <a:lstStyle/>
          <a:p>
            <a:r>
              <a:rPr lang="fr-FR" dirty="0">
                <a:solidFill>
                  <a:srgbClr val="FF0000"/>
                </a:solidFill>
              </a:rPr>
              <a:t>L’énergie dans tous ses états</a:t>
            </a:r>
          </a:p>
        </p:txBody>
      </p:sp>
      <p:pic>
        <p:nvPicPr>
          <p:cNvPr id="16" name="Image 15" descr="Une image contenant signe, dessin&#10;&#10;Description générée automatiquement">
            <a:extLst>
              <a:ext uri="{FF2B5EF4-FFF2-40B4-BE49-F238E27FC236}">
                <a16:creationId xmlns:a16="http://schemas.microsoft.com/office/drawing/2014/main" id="{759C7204-AF81-408B-82A3-6087B3E2D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726" y="1801945"/>
            <a:ext cx="975759" cy="975759"/>
          </a:xfrm>
          <a:prstGeom prst="rect">
            <a:avLst/>
          </a:prstGeom>
          <a:ln>
            <a:solidFill>
              <a:srgbClr val="C00000"/>
            </a:solidFill>
          </a:ln>
        </p:spPr>
      </p:pic>
      <p:pic>
        <p:nvPicPr>
          <p:cNvPr id="14" name="Image 13" descr="Une image contenant peinture, habits, dessin, personne&#10;&#10;Description générée automatiquement">
            <a:extLst>
              <a:ext uri="{FF2B5EF4-FFF2-40B4-BE49-F238E27FC236}">
                <a16:creationId xmlns:a16="http://schemas.microsoft.com/office/drawing/2014/main" id="{61BBC242-D57E-49BB-ABD9-2C7C8690B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3726" y="3663476"/>
            <a:ext cx="1391269" cy="782634"/>
          </a:xfrm>
          <a:prstGeom prst="rect">
            <a:avLst/>
          </a:prstGeom>
        </p:spPr>
      </p:pic>
      <p:sp>
        <p:nvSpPr>
          <p:cNvPr id="15" name="ZoneTexte 14">
            <a:extLst>
              <a:ext uri="{FF2B5EF4-FFF2-40B4-BE49-F238E27FC236}">
                <a16:creationId xmlns:a16="http://schemas.microsoft.com/office/drawing/2014/main" id="{0A4AEFC6-21CE-2350-0952-D39A03471E21}"/>
              </a:ext>
            </a:extLst>
          </p:cNvPr>
          <p:cNvSpPr txBox="1"/>
          <p:nvPr/>
        </p:nvSpPr>
        <p:spPr>
          <a:xfrm>
            <a:off x="3883475" y="4025474"/>
            <a:ext cx="4807679" cy="338554"/>
          </a:xfrm>
          <a:prstGeom prst="rect">
            <a:avLst/>
          </a:prstGeom>
          <a:noFill/>
        </p:spPr>
        <p:txBody>
          <a:bodyPr wrap="square" rtlCol="0">
            <a:spAutoFit/>
          </a:bodyPr>
          <a:lstStyle/>
          <a:p>
            <a:r>
              <a:rPr lang="fr-FR" sz="1600" dirty="0"/>
              <a:t>Des podcasts sur Spotify : </a:t>
            </a:r>
            <a:r>
              <a:rPr lang="fr-FR" sz="1600" dirty="0">
                <a:hlinkClick r:id="rId8"/>
              </a:rPr>
              <a:t>La science de Bernie </a:t>
            </a:r>
            <a:endParaRPr lang="fr-FR" sz="1600" dirty="0"/>
          </a:p>
        </p:txBody>
      </p:sp>
    </p:spTree>
    <p:extLst>
      <p:ext uri="{BB962C8B-B14F-4D97-AF65-F5344CB8AC3E}">
        <p14:creationId xmlns:p14="http://schemas.microsoft.com/office/powerpoint/2010/main" val="3978075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7</a:t>
            </a:fld>
            <a:endParaRPr lang="en-GB" dirty="0"/>
          </a:p>
        </p:txBody>
      </p:sp>
      <p:sp>
        <p:nvSpPr>
          <p:cNvPr id="7" name="ZoneTexte 6"/>
          <p:cNvSpPr txBox="1"/>
          <p:nvPr/>
        </p:nvSpPr>
        <p:spPr>
          <a:xfrm>
            <a:off x="7384740" y="467905"/>
            <a:ext cx="4194642" cy="369332"/>
          </a:xfrm>
          <a:prstGeom prst="rect">
            <a:avLst/>
          </a:prstGeom>
          <a:noFill/>
        </p:spPr>
        <p:txBody>
          <a:bodyPr wrap="square" rtlCol="0">
            <a:spAutoFit/>
          </a:bodyPr>
          <a:lstStyle/>
          <a:p>
            <a:r>
              <a:rPr lang="fr-FR" dirty="0">
                <a:solidFill>
                  <a:srgbClr val="FF0000"/>
                </a:solidFill>
              </a:rPr>
              <a:t>Les différentes formes d’énergie</a:t>
            </a:r>
            <a:endParaRPr lang="en-GB" dirty="0">
              <a:solidFill>
                <a:srgbClr val="FF0000"/>
              </a:solidFill>
            </a:endParaRPr>
          </a:p>
        </p:txBody>
      </p:sp>
      <p:pic>
        <p:nvPicPr>
          <p:cNvPr id="37" name="Image 36">
            <a:extLst>
              <a:ext uri="{FF2B5EF4-FFF2-40B4-BE49-F238E27FC236}">
                <a16:creationId xmlns:a16="http://schemas.microsoft.com/office/drawing/2014/main" id="{C566492F-1CD4-4C9F-82E1-919387AC1516}"/>
              </a:ext>
            </a:extLst>
          </p:cNvPr>
          <p:cNvPicPr>
            <a:picLocks noChangeAspect="1"/>
          </p:cNvPicPr>
          <p:nvPr/>
        </p:nvPicPr>
        <p:blipFill>
          <a:blip r:embed="rId2"/>
          <a:stretch>
            <a:fillRect/>
          </a:stretch>
        </p:blipFill>
        <p:spPr>
          <a:xfrm>
            <a:off x="4149296" y="2032911"/>
            <a:ext cx="3982869" cy="2690591"/>
          </a:xfrm>
          <a:prstGeom prst="rect">
            <a:avLst/>
          </a:prstGeom>
        </p:spPr>
      </p:pic>
      <p:sp>
        <p:nvSpPr>
          <p:cNvPr id="38" name="ZoneTexte 37">
            <a:extLst>
              <a:ext uri="{FF2B5EF4-FFF2-40B4-BE49-F238E27FC236}">
                <a16:creationId xmlns:a16="http://schemas.microsoft.com/office/drawing/2014/main" id="{9814A12B-A42E-4330-9CB8-543DA9241FD7}"/>
              </a:ext>
            </a:extLst>
          </p:cNvPr>
          <p:cNvSpPr txBox="1"/>
          <p:nvPr/>
        </p:nvSpPr>
        <p:spPr>
          <a:xfrm>
            <a:off x="2589212" y="980427"/>
            <a:ext cx="8572500" cy="369332"/>
          </a:xfrm>
          <a:prstGeom prst="rect">
            <a:avLst/>
          </a:prstGeom>
          <a:noFill/>
        </p:spPr>
        <p:txBody>
          <a:bodyPr wrap="square" rtlCol="0">
            <a:spAutoFit/>
          </a:bodyPr>
          <a:lstStyle/>
          <a:p>
            <a:r>
              <a:rPr lang="fr-FR" dirty="0">
                <a:solidFill>
                  <a:srgbClr val="0070C0"/>
                </a:solidFill>
              </a:rPr>
              <a:t>Ces « formes » d’énergie sont des visions à notre échelle (macroscopique)</a:t>
            </a:r>
          </a:p>
        </p:txBody>
      </p:sp>
      <p:sp>
        <p:nvSpPr>
          <p:cNvPr id="39" name="Nuage 38">
            <a:extLst>
              <a:ext uri="{FF2B5EF4-FFF2-40B4-BE49-F238E27FC236}">
                <a16:creationId xmlns:a16="http://schemas.microsoft.com/office/drawing/2014/main" id="{7CB5B743-9A01-4294-A9FA-FE83ABFEE57F}"/>
              </a:ext>
            </a:extLst>
          </p:cNvPr>
          <p:cNvSpPr/>
          <p:nvPr/>
        </p:nvSpPr>
        <p:spPr>
          <a:xfrm>
            <a:off x="6572081" y="1455449"/>
            <a:ext cx="1560084" cy="592146"/>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Mouvement ordonné des photons</a:t>
            </a:r>
          </a:p>
        </p:txBody>
      </p:sp>
      <p:sp>
        <p:nvSpPr>
          <p:cNvPr id="40" name="Nuage 39">
            <a:extLst>
              <a:ext uri="{FF2B5EF4-FFF2-40B4-BE49-F238E27FC236}">
                <a16:creationId xmlns:a16="http://schemas.microsoft.com/office/drawing/2014/main" id="{CE73CD4B-FA1E-4F12-BBB4-E83C6D031051}"/>
              </a:ext>
            </a:extLst>
          </p:cNvPr>
          <p:cNvSpPr/>
          <p:nvPr/>
        </p:nvSpPr>
        <p:spPr>
          <a:xfrm>
            <a:off x="2589212" y="3916847"/>
            <a:ext cx="1560084" cy="592146"/>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Mouvement ordonné des électrons</a:t>
            </a:r>
          </a:p>
        </p:txBody>
      </p:sp>
      <p:sp>
        <p:nvSpPr>
          <p:cNvPr id="41" name="Nuage 40">
            <a:extLst>
              <a:ext uri="{FF2B5EF4-FFF2-40B4-BE49-F238E27FC236}">
                <a16:creationId xmlns:a16="http://schemas.microsoft.com/office/drawing/2014/main" id="{8DC14634-20A4-4C26-B298-E5738243D068}"/>
              </a:ext>
            </a:extLst>
          </p:cNvPr>
          <p:cNvSpPr/>
          <p:nvPr/>
        </p:nvSpPr>
        <p:spPr>
          <a:xfrm>
            <a:off x="5360688" y="4837509"/>
            <a:ext cx="2024052" cy="66522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Mouvement ordonné des masses</a:t>
            </a:r>
          </a:p>
        </p:txBody>
      </p:sp>
      <p:sp>
        <p:nvSpPr>
          <p:cNvPr id="42" name="Nuage 41">
            <a:extLst>
              <a:ext uri="{FF2B5EF4-FFF2-40B4-BE49-F238E27FC236}">
                <a16:creationId xmlns:a16="http://schemas.microsoft.com/office/drawing/2014/main" id="{092AFE88-576C-4338-ABE7-7DBCCEB3EAAE}"/>
              </a:ext>
            </a:extLst>
          </p:cNvPr>
          <p:cNvSpPr/>
          <p:nvPr/>
        </p:nvSpPr>
        <p:spPr>
          <a:xfrm>
            <a:off x="2233397" y="2047596"/>
            <a:ext cx="1986269" cy="1009640"/>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Réactions chimiques</a:t>
            </a:r>
          </a:p>
          <a:p>
            <a:pPr algn="ctr"/>
            <a:r>
              <a:rPr lang="fr-FR" sz="1000" dirty="0"/>
              <a:t>(chgt état électrons dans atomes)</a:t>
            </a:r>
          </a:p>
        </p:txBody>
      </p:sp>
      <p:sp>
        <p:nvSpPr>
          <p:cNvPr id="43" name="Nuage 42">
            <a:extLst>
              <a:ext uri="{FF2B5EF4-FFF2-40B4-BE49-F238E27FC236}">
                <a16:creationId xmlns:a16="http://schemas.microsoft.com/office/drawing/2014/main" id="{5F772205-7586-40A9-9C12-F4BB809D7B13}"/>
              </a:ext>
            </a:extLst>
          </p:cNvPr>
          <p:cNvSpPr/>
          <p:nvPr/>
        </p:nvSpPr>
        <p:spPr>
          <a:xfrm>
            <a:off x="8398519" y="2710692"/>
            <a:ext cx="2186354" cy="993089"/>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Réactions nucléaires</a:t>
            </a:r>
          </a:p>
          <a:p>
            <a:pPr algn="ctr"/>
            <a:r>
              <a:rPr lang="fr-FR" sz="1000" dirty="0"/>
              <a:t>(chgt état nucléons dans les noyaux)</a:t>
            </a:r>
          </a:p>
          <a:p>
            <a:pPr algn="ctr"/>
            <a:endParaRPr lang="fr-FR" sz="1000" dirty="0"/>
          </a:p>
        </p:txBody>
      </p:sp>
      <p:sp>
        <p:nvSpPr>
          <p:cNvPr id="44" name="Nuage 43">
            <a:extLst>
              <a:ext uri="{FF2B5EF4-FFF2-40B4-BE49-F238E27FC236}">
                <a16:creationId xmlns:a16="http://schemas.microsoft.com/office/drawing/2014/main" id="{DEC6B89D-390A-46EE-9449-90ACAFA2DF0E}"/>
              </a:ext>
            </a:extLst>
          </p:cNvPr>
          <p:cNvSpPr/>
          <p:nvPr/>
        </p:nvSpPr>
        <p:spPr>
          <a:xfrm>
            <a:off x="7968994" y="4127177"/>
            <a:ext cx="1723255" cy="592146"/>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Mouvement désordonné des molécules</a:t>
            </a:r>
          </a:p>
        </p:txBody>
      </p:sp>
    </p:spTree>
    <p:extLst>
      <p:ext uri="{BB962C8B-B14F-4D97-AF65-F5344CB8AC3E}">
        <p14:creationId xmlns:p14="http://schemas.microsoft.com/office/powerpoint/2010/main" val="386467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3AAC4-11BC-CC62-D83B-65DD17837154}"/>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4B790DA-64E7-398A-17BA-C0866AEAB2D6}"/>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6E974859-9522-190C-8E76-5806958E1699}"/>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4" name="Espace réservé du numéro de diapositive 3">
            <a:extLst>
              <a:ext uri="{FF2B5EF4-FFF2-40B4-BE49-F238E27FC236}">
                <a16:creationId xmlns:a16="http://schemas.microsoft.com/office/drawing/2014/main" id="{7C81AB54-53C5-1A87-DB67-08E1401DC338}"/>
              </a:ext>
            </a:extLst>
          </p:cNvPr>
          <p:cNvSpPr>
            <a:spLocks noGrp="1"/>
          </p:cNvSpPr>
          <p:nvPr>
            <p:ph type="sldNum" sz="quarter" idx="12"/>
          </p:nvPr>
        </p:nvSpPr>
        <p:spPr/>
        <p:txBody>
          <a:bodyPr/>
          <a:lstStyle/>
          <a:p>
            <a:fld id="{28CF56FF-A9C7-48CE-B5A8-E2EC5C60375F}" type="slidenum">
              <a:rPr lang="en-GB" smtClean="0"/>
              <a:t>8</a:t>
            </a:fld>
            <a:endParaRPr lang="en-GB" dirty="0"/>
          </a:p>
        </p:txBody>
      </p:sp>
      <p:sp>
        <p:nvSpPr>
          <p:cNvPr id="7" name="ZoneTexte 6">
            <a:extLst>
              <a:ext uri="{FF2B5EF4-FFF2-40B4-BE49-F238E27FC236}">
                <a16:creationId xmlns:a16="http://schemas.microsoft.com/office/drawing/2014/main" id="{E57B7BE5-83F2-882D-35E8-5A3CBB099310}"/>
              </a:ext>
            </a:extLst>
          </p:cNvPr>
          <p:cNvSpPr txBox="1"/>
          <p:nvPr/>
        </p:nvSpPr>
        <p:spPr>
          <a:xfrm>
            <a:off x="7384740" y="467905"/>
            <a:ext cx="4194642" cy="369332"/>
          </a:xfrm>
          <a:prstGeom prst="rect">
            <a:avLst/>
          </a:prstGeom>
          <a:noFill/>
        </p:spPr>
        <p:txBody>
          <a:bodyPr wrap="square" rtlCol="0">
            <a:spAutoFit/>
          </a:bodyPr>
          <a:lstStyle/>
          <a:p>
            <a:r>
              <a:rPr lang="fr-FR" dirty="0">
                <a:solidFill>
                  <a:srgbClr val="FF0000"/>
                </a:solidFill>
              </a:rPr>
              <a:t>Les différentes formes d’énergie</a:t>
            </a:r>
            <a:endParaRPr lang="en-GB" dirty="0">
              <a:solidFill>
                <a:srgbClr val="FF0000"/>
              </a:solidFill>
            </a:endParaRPr>
          </a:p>
        </p:txBody>
      </p:sp>
      <p:pic>
        <p:nvPicPr>
          <p:cNvPr id="37" name="Image 36">
            <a:extLst>
              <a:ext uri="{FF2B5EF4-FFF2-40B4-BE49-F238E27FC236}">
                <a16:creationId xmlns:a16="http://schemas.microsoft.com/office/drawing/2014/main" id="{46E70344-F3E1-CF91-0D09-36D9AE44D0A4}"/>
              </a:ext>
            </a:extLst>
          </p:cNvPr>
          <p:cNvPicPr>
            <a:picLocks noChangeAspect="1"/>
          </p:cNvPicPr>
          <p:nvPr/>
        </p:nvPicPr>
        <p:blipFill>
          <a:blip r:embed="rId2"/>
          <a:stretch>
            <a:fillRect/>
          </a:stretch>
        </p:blipFill>
        <p:spPr>
          <a:xfrm>
            <a:off x="4149296" y="2032911"/>
            <a:ext cx="3982869" cy="2690591"/>
          </a:xfrm>
          <a:prstGeom prst="rect">
            <a:avLst/>
          </a:prstGeom>
        </p:spPr>
      </p:pic>
      <p:sp>
        <p:nvSpPr>
          <p:cNvPr id="38" name="ZoneTexte 37">
            <a:extLst>
              <a:ext uri="{FF2B5EF4-FFF2-40B4-BE49-F238E27FC236}">
                <a16:creationId xmlns:a16="http://schemas.microsoft.com/office/drawing/2014/main" id="{C6DC6A7E-2F5E-BA28-4687-F9DEBEFC97E1}"/>
              </a:ext>
            </a:extLst>
          </p:cNvPr>
          <p:cNvSpPr txBox="1"/>
          <p:nvPr/>
        </p:nvSpPr>
        <p:spPr>
          <a:xfrm>
            <a:off x="2589212" y="980427"/>
            <a:ext cx="8572500" cy="369332"/>
          </a:xfrm>
          <a:prstGeom prst="rect">
            <a:avLst/>
          </a:prstGeom>
          <a:noFill/>
        </p:spPr>
        <p:txBody>
          <a:bodyPr wrap="square" rtlCol="0">
            <a:spAutoFit/>
          </a:bodyPr>
          <a:lstStyle/>
          <a:p>
            <a:r>
              <a:rPr lang="fr-FR" dirty="0">
                <a:solidFill>
                  <a:srgbClr val="0070C0"/>
                </a:solidFill>
              </a:rPr>
              <a:t>Ces « formes » d’énergie sont des visions à notre échelle (macroscopique)</a:t>
            </a:r>
          </a:p>
        </p:txBody>
      </p:sp>
      <p:sp>
        <p:nvSpPr>
          <p:cNvPr id="39" name="Nuage 38">
            <a:extLst>
              <a:ext uri="{FF2B5EF4-FFF2-40B4-BE49-F238E27FC236}">
                <a16:creationId xmlns:a16="http://schemas.microsoft.com/office/drawing/2014/main" id="{A60F215E-77C3-63C2-B885-A6B6DD125467}"/>
              </a:ext>
            </a:extLst>
          </p:cNvPr>
          <p:cNvSpPr/>
          <p:nvPr/>
        </p:nvSpPr>
        <p:spPr>
          <a:xfrm>
            <a:off x="6994793" y="1472696"/>
            <a:ext cx="2541098" cy="97435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a:p>
            <a:pPr algn="ctr"/>
            <a:r>
              <a:rPr lang="fr-FR" sz="1000" dirty="0"/>
              <a:t>Énergie par photon</a:t>
            </a:r>
          </a:p>
          <a:p>
            <a:pPr algn="ctr"/>
            <a:r>
              <a:rPr lang="fr-FR" sz="1000" dirty="0">
                <a:solidFill>
                  <a:srgbClr val="FFFF00"/>
                </a:solidFill>
              </a:rPr>
              <a:t>E=h</a:t>
            </a:r>
            <a:r>
              <a:rPr lang="el-GR" sz="1000" dirty="0">
                <a:solidFill>
                  <a:srgbClr val="FFFF00"/>
                </a:solidFill>
              </a:rPr>
              <a:t>ν</a:t>
            </a:r>
            <a:endParaRPr lang="fr-FR" sz="1000" dirty="0">
              <a:solidFill>
                <a:srgbClr val="FFFF00"/>
              </a:solidFill>
            </a:endParaRPr>
          </a:p>
          <a:p>
            <a:pPr algn="ctr"/>
            <a:r>
              <a:rPr lang="fr-FR" sz="1000" dirty="0"/>
              <a:t>h : constante de Planck</a:t>
            </a:r>
          </a:p>
          <a:p>
            <a:pPr algn="ctr"/>
            <a:r>
              <a:rPr lang="el-GR" sz="1000" dirty="0"/>
              <a:t>ν</a:t>
            </a:r>
            <a:r>
              <a:rPr lang="fr-FR" sz="1000" dirty="0"/>
              <a:t> : fréquence</a:t>
            </a:r>
          </a:p>
          <a:p>
            <a:pPr algn="ctr"/>
            <a:endParaRPr lang="fr-FR" sz="1000" dirty="0"/>
          </a:p>
        </p:txBody>
      </p:sp>
      <p:sp>
        <p:nvSpPr>
          <p:cNvPr id="40" name="Nuage 39">
            <a:extLst>
              <a:ext uri="{FF2B5EF4-FFF2-40B4-BE49-F238E27FC236}">
                <a16:creationId xmlns:a16="http://schemas.microsoft.com/office/drawing/2014/main" id="{5CFC494C-FB6A-9799-4DF2-43B96FB3BC93}"/>
              </a:ext>
            </a:extLst>
          </p:cNvPr>
          <p:cNvSpPr/>
          <p:nvPr/>
        </p:nvSpPr>
        <p:spPr>
          <a:xfrm>
            <a:off x="1779814" y="3916847"/>
            <a:ext cx="2532652" cy="920662"/>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a:p>
            <a:pPr algn="ctr"/>
            <a:r>
              <a:rPr lang="fr-FR" sz="1000" dirty="0">
                <a:solidFill>
                  <a:srgbClr val="FFFF00"/>
                </a:solidFill>
              </a:rPr>
              <a:t>P=U I ; E=P t</a:t>
            </a:r>
            <a:r>
              <a:rPr lang="fr-FR" sz="800" dirty="0">
                <a:solidFill>
                  <a:srgbClr val="FFFF00"/>
                </a:solidFill>
              </a:rPr>
              <a:t>(</a:t>
            </a:r>
            <a:r>
              <a:rPr lang="fr-FR" sz="800" dirty="0" err="1">
                <a:solidFill>
                  <a:srgbClr val="FFFF00"/>
                </a:solidFill>
              </a:rPr>
              <a:t>emps</a:t>
            </a:r>
            <a:r>
              <a:rPr lang="fr-FR" sz="800" dirty="0">
                <a:solidFill>
                  <a:srgbClr val="FFFF00"/>
                </a:solidFill>
              </a:rPr>
              <a:t>)</a:t>
            </a:r>
          </a:p>
          <a:p>
            <a:pPr algn="ctr"/>
            <a:r>
              <a:rPr lang="fr-FR" sz="900" dirty="0"/>
              <a:t>U différence de potentiel</a:t>
            </a:r>
          </a:p>
          <a:p>
            <a:pPr algn="ctr"/>
            <a:r>
              <a:rPr lang="fr-FR" sz="900" dirty="0"/>
              <a:t>I intensité</a:t>
            </a:r>
          </a:p>
          <a:p>
            <a:pPr algn="ctr"/>
            <a:r>
              <a:rPr lang="fr-FR" sz="900" dirty="0">
                <a:solidFill>
                  <a:srgbClr val="FFFF00"/>
                </a:solidFill>
              </a:rPr>
              <a:t> P=R I²</a:t>
            </a:r>
          </a:p>
          <a:p>
            <a:pPr algn="ctr"/>
            <a:endParaRPr lang="fr-FR" sz="900" dirty="0"/>
          </a:p>
        </p:txBody>
      </p:sp>
      <p:sp>
        <p:nvSpPr>
          <p:cNvPr id="41" name="Nuage 40">
            <a:extLst>
              <a:ext uri="{FF2B5EF4-FFF2-40B4-BE49-F238E27FC236}">
                <a16:creationId xmlns:a16="http://schemas.microsoft.com/office/drawing/2014/main" id="{0FF0433B-9CAF-2A81-EE85-3E2E721973A9}"/>
              </a:ext>
            </a:extLst>
          </p:cNvPr>
          <p:cNvSpPr/>
          <p:nvPr/>
        </p:nvSpPr>
        <p:spPr>
          <a:xfrm>
            <a:off x="5360688" y="4837509"/>
            <a:ext cx="1560084" cy="592146"/>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Voir diapo suivante</a:t>
            </a:r>
          </a:p>
        </p:txBody>
      </p:sp>
      <p:sp>
        <p:nvSpPr>
          <p:cNvPr id="42" name="Nuage 41">
            <a:extLst>
              <a:ext uri="{FF2B5EF4-FFF2-40B4-BE49-F238E27FC236}">
                <a16:creationId xmlns:a16="http://schemas.microsoft.com/office/drawing/2014/main" id="{4DF1F34F-52A4-DB76-DED8-04DEFAEF187E}"/>
              </a:ext>
            </a:extLst>
          </p:cNvPr>
          <p:cNvSpPr/>
          <p:nvPr/>
        </p:nvSpPr>
        <p:spPr>
          <a:xfrm>
            <a:off x="1592037" y="1619862"/>
            <a:ext cx="2619466" cy="1236600"/>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Réactions chimiques</a:t>
            </a:r>
          </a:p>
          <a:p>
            <a:pPr algn="ctr"/>
            <a:r>
              <a:rPr lang="fr-FR" sz="1000" dirty="0"/>
              <a:t>(chgt état électrons dans atomes)</a:t>
            </a:r>
          </a:p>
        </p:txBody>
      </p:sp>
      <p:sp>
        <p:nvSpPr>
          <p:cNvPr id="44" name="Nuage 43">
            <a:extLst>
              <a:ext uri="{FF2B5EF4-FFF2-40B4-BE49-F238E27FC236}">
                <a16:creationId xmlns:a16="http://schemas.microsoft.com/office/drawing/2014/main" id="{DC12D2E2-FAC3-0B9D-36AE-389FB071B4B9}"/>
              </a:ext>
            </a:extLst>
          </p:cNvPr>
          <p:cNvSpPr/>
          <p:nvPr/>
        </p:nvSpPr>
        <p:spPr>
          <a:xfrm>
            <a:off x="7791755" y="4136615"/>
            <a:ext cx="2709892" cy="1200143"/>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FFFF00"/>
                </a:solidFill>
              </a:rPr>
              <a:t>∆ E=C*m*∆T</a:t>
            </a:r>
          </a:p>
          <a:p>
            <a:pPr algn="ctr"/>
            <a:r>
              <a:rPr lang="fr-FR" sz="1000" dirty="0"/>
              <a:t>C capacité thermique (par degré, par kilo)</a:t>
            </a:r>
          </a:p>
          <a:p>
            <a:pPr algn="ctr"/>
            <a:r>
              <a:rPr lang="fr-FR" sz="1000" dirty="0"/>
              <a:t>m masse</a:t>
            </a:r>
          </a:p>
          <a:p>
            <a:pPr algn="ctr"/>
            <a:r>
              <a:rPr lang="fr-FR" sz="1000" dirty="0"/>
              <a:t>∆T écart de température</a:t>
            </a:r>
          </a:p>
          <a:p>
            <a:pPr algn="ctr"/>
            <a:r>
              <a:rPr lang="fr-FR" sz="1000" dirty="0"/>
              <a:t>  </a:t>
            </a:r>
          </a:p>
        </p:txBody>
      </p:sp>
      <p:grpSp>
        <p:nvGrpSpPr>
          <p:cNvPr id="8" name="Groupe 7">
            <a:extLst>
              <a:ext uri="{FF2B5EF4-FFF2-40B4-BE49-F238E27FC236}">
                <a16:creationId xmlns:a16="http://schemas.microsoft.com/office/drawing/2014/main" id="{8EA06E92-9996-C337-28D3-12A3E46B1E32}"/>
              </a:ext>
            </a:extLst>
          </p:cNvPr>
          <p:cNvGrpSpPr/>
          <p:nvPr/>
        </p:nvGrpSpPr>
        <p:grpSpPr>
          <a:xfrm>
            <a:off x="8398519" y="2710692"/>
            <a:ext cx="2427324" cy="1265315"/>
            <a:chOff x="8398519" y="2710692"/>
            <a:chExt cx="2427324" cy="1265315"/>
          </a:xfrm>
        </p:grpSpPr>
        <p:sp>
          <p:nvSpPr>
            <p:cNvPr id="43" name="Nuage 42">
              <a:extLst>
                <a:ext uri="{FF2B5EF4-FFF2-40B4-BE49-F238E27FC236}">
                  <a16:creationId xmlns:a16="http://schemas.microsoft.com/office/drawing/2014/main" id="{074C6DFE-8DD1-1036-4EB0-746A1EBC2AB4}"/>
                </a:ext>
              </a:extLst>
            </p:cNvPr>
            <p:cNvSpPr/>
            <p:nvPr/>
          </p:nvSpPr>
          <p:spPr>
            <a:xfrm>
              <a:off x="8398519" y="2710692"/>
              <a:ext cx="2427324" cy="1265315"/>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Réactions nucléaires</a:t>
              </a:r>
            </a:p>
            <a:p>
              <a:pPr algn="ctr"/>
              <a:r>
                <a:rPr lang="fr-FR" sz="1000" dirty="0"/>
                <a:t>(chgt état nucléons dans les noyaux)</a:t>
              </a:r>
            </a:p>
            <a:p>
              <a:pPr algn="ctr"/>
              <a:endParaRPr lang="fr-FR" sz="1000" dirty="0"/>
            </a:p>
          </p:txBody>
        </p:sp>
        <p:pic>
          <p:nvPicPr>
            <p:cNvPr id="6" name="Image 5">
              <a:extLst>
                <a:ext uri="{FF2B5EF4-FFF2-40B4-BE49-F238E27FC236}">
                  <a16:creationId xmlns:a16="http://schemas.microsoft.com/office/drawing/2014/main" id="{43CCCA2A-A93F-88E7-1BDF-35E68C3B1A27}"/>
                </a:ext>
              </a:extLst>
            </p:cNvPr>
            <p:cNvPicPr>
              <a:picLocks noChangeAspect="1"/>
            </p:cNvPicPr>
            <p:nvPr/>
          </p:nvPicPr>
          <p:blipFill>
            <a:blip r:embed="rId3"/>
            <a:srcRect l="32922" t="18405" r="18373" b="73353"/>
            <a:stretch/>
          </p:blipFill>
          <p:spPr>
            <a:xfrm>
              <a:off x="8652728" y="3521794"/>
              <a:ext cx="1845128" cy="146971"/>
            </a:xfrm>
            <a:prstGeom prst="rect">
              <a:avLst/>
            </a:prstGeom>
          </p:spPr>
        </p:pic>
      </p:gr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C8982B26-4869-4DC0-3B35-A1D1AC788FD9}"/>
                  </a:ext>
                </a:extLst>
              </p:cNvPr>
              <p:cNvSpPr txBox="1"/>
              <p:nvPr/>
            </p:nvSpPr>
            <p:spPr>
              <a:xfrm>
                <a:off x="1763617" y="2480047"/>
                <a:ext cx="2401876" cy="1384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900" b="0" i="1" smtClean="0">
                          <a:solidFill>
                            <a:srgbClr val="FFC000"/>
                          </a:solidFill>
                          <a:latin typeface="Cambria Math" panose="02040503050406030204" pitchFamily="18" charset="0"/>
                        </a:rPr>
                        <m:t>𝐶</m:t>
                      </m:r>
                      <m:sSub>
                        <m:sSubPr>
                          <m:ctrlPr>
                            <a:rPr lang="fr-FR" sz="900" b="0" i="1" smtClean="0">
                              <a:solidFill>
                                <a:srgbClr val="FFC000"/>
                              </a:solidFill>
                              <a:latin typeface="Cambria Math" panose="02040503050406030204" pitchFamily="18" charset="0"/>
                            </a:rPr>
                          </m:ctrlPr>
                        </m:sSubPr>
                        <m:e>
                          <m:r>
                            <a:rPr lang="fr-FR" sz="900" b="0" i="1" smtClean="0">
                              <a:solidFill>
                                <a:srgbClr val="FFC000"/>
                              </a:solidFill>
                              <a:latin typeface="Cambria Math" panose="02040503050406030204" pitchFamily="18" charset="0"/>
                            </a:rPr>
                            <m:t>𝐻</m:t>
                          </m:r>
                        </m:e>
                        <m:sub>
                          <m:r>
                            <a:rPr lang="fr-FR" sz="900" b="0" i="1" smtClean="0">
                              <a:solidFill>
                                <a:srgbClr val="FFC000"/>
                              </a:solidFill>
                              <a:latin typeface="Cambria Math" panose="02040503050406030204" pitchFamily="18" charset="0"/>
                            </a:rPr>
                            <m:t>4</m:t>
                          </m:r>
                        </m:sub>
                      </m:sSub>
                      <m:r>
                        <a:rPr lang="fr-FR" sz="900" b="0" i="1" smtClean="0">
                          <a:solidFill>
                            <a:srgbClr val="FFC000"/>
                          </a:solidFill>
                          <a:latin typeface="Cambria Math" panose="02040503050406030204" pitchFamily="18" charset="0"/>
                        </a:rPr>
                        <m:t>+2</m:t>
                      </m:r>
                      <m:sSub>
                        <m:sSubPr>
                          <m:ctrlPr>
                            <a:rPr lang="fr-FR" sz="900" b="0" i="1" smtClean="0">
                              <a:solidFill>
                                <a:srgbClr val="FFC000"/>
                              </a:solidFill>
                              <a:latin typeface="Cambria Math" panose="02040503050406030204" pitchFamily="18" charset="0"/>
                            </a:rPr>
                          </m:ctrlPr>
                        </m:sSubPr>
                        <m:e>
                          <m:r>
                            <a:rPr lang="fr-FR" sz="900" b="0" i="1" smtClean="0">
                              <a:solidFill>
                                <a:srgbClr val="FFC000"/>
                              </a:solidFill>
                              <a:latin typeface="Cambria Math" panose="02040503050406030204" pitchFamily="18" charset="0"/>
                            </a:rPr>
                            <m:t>𝑂</m:t>
                          </m:r>
                        </m:e>
                        <m:sub>
                          <m:r>
                            <a:rPr lang="fr-FR" sz="900" b="0" i="1" smtClean="0">
                              <a:solidFill>
                                <a:srgbClr val="FFC000"/>
                              </a:solidFill>
                              <a:latin typeface="Cambria Math" panose="02040503050406030204" pitchFamily="18" charset="0"/>
                            </a:rPr>
                            <m:t>2</m:t>
                          </m:r>
                        </m:sub>
                      </m:sSub>
                      <m:r>
                        <a:rPr lang="fr-FR" sz="900" b="0" i="1" smtClean="0">
                          <a:solidFill>
                            <a:srgbClr val="FFC000"/>
                          </a:solidFill>
                          <a:latin typeface="Cambria Math" panose="02040503050406030204" pitchFamily="18" charset="0"/>
                        </a:rPr>
                        <m:t>→</m:t>
                      </m:r>
                      <m:r>
                        <a:rPr lang="fr-FR" sz="900" b="0" i="1" smtClean="0">
                          <a:solidFill>
                            <a:srgbClr val="FFC000"/>
                          </a:solidFill>
                          <a:latin typeface="Cambria Math" panose="02040503050406030204" pitchFamily="18" charset="0"/>
                        </a:rPr>
                        <m:t>𝐶</m:t>
                      </m:r>
                      <m:sSub>
                        <m:sSubPr>
                          <m:ctrlPr>
                            <a:rPr lang="fr-FR" sz="900" b="0" i="1" smtClean="0">
                              <a:solidFill>
                                <a:srgbClr val="FFC000"/>
                              </a:solidFill>
                              <a:latin typeface="Cambria Math" panose="02040503050406030204" pitchFamily="18" charset="0"/>
                            </a:rPr>
                          </m:ctrlPr>
                        </m:sSubPr>
                        <m:e>
                          <m:r>
                            <a:rPr lang="fr-FR" sz="900" b="0" i="1" smtClean="0">
                              <a:solidFill>
                                <a:srgbClr val="FFC000"/>
                              </a:solidFill>
                              <a:latin typeface="Cambria Math" panose="02040503050406030204" pitchFamily="18" charset="0"/>
                            </a:rPr>
                            <m:t>𝑂</m:t>
                          </m:r>
                        </m:e>
                        <m:sub>
                          <m:r>
                            <a:rPr lang="fr-FR" sz="900" b="0" i="1" smtClean="0">
                              <a:solidFill>
                                <a:srgbClr val="FFC000"/>
                              </a:solidFill>
                              <a:latin typeface="Cambria Math" panose="02040503050406030204" pitchFamily="18" charset="0"/>
                            </a:rPr>
                            <m:t>2</m:t>
                          </m:r>
                        </m:sub>
                      </m:sSub>
                      <m:r>
                        <a:rPr lang="fr-FR" sz="900" b="0" i="1" smtClean="0">
                          <a:solidFill>
                            <a:srgbClr val="FFC000"/>
                          </a:solidFill>
                          <a:latin typeface="Cambria Math" panose="02040503050406030204" pitchFamily="18" charset="0"/>
                        </a:rPr>
                        <m:t>+2</m:t>
                      </m:r>
                      <m:sSub>
                        <m:sSubPr>
                          <m:ctrlPr>
                            <a:rPr lang="fr-FR" sz="900" b="0" i="1" smtClean="0">
                              <a:solidFill>
                                <a:srgbClr val="FFC000"/>
                              </a:solidFill>
                              <a:latin typeface="Cambria Math" panose="02040503050406030204" pitchFamily="18" charset="0"/>
                            </a:rPr>
                          </m:ctrlPr>
                        </m:sSubPr>
                        <m:e>
                          <m:r>
                            <a:rPr lang="fr-FR" sz="900" b="0" i="1" smtClean="0">
                              <a:solidFill>
                                <a:srgbClr val="FFC000"/>
                              </a:solidFill>
                              <a:latin typeface="Cambria Math" panose="02040503050406030204" pitchFamily="18" charset="0"/>
                            </a:rPr>
                            <m:t>𝐻</m:t>
                          </m:r>
                        </m:e>
                        <m:sub>
                          <m:r>
                            <a:rPr lang="fr-FR" sz="900" b="0" i="1" smtClean="0">
                              <a:solidFill>
                                <a:srgbClr val="FFC000"/>
                              </a:solidFill>
                              <a:latin typeface="Cambria Math" panose="02040503050406030204" pitchFamily="18" charset="0"/>
                            </a:rPr>
                            <m:t>2</m:t>
                          </m:r>
                        </m:sub>
                      </m:sSub>
                      <m:r>
                        <a:rPr lang="fr-FR" sz="900" b="0" i="1" smtClean="0">
                          <a:solidFill>
                            <a:srgbClr val="FFC000"/>
                          </a:solidFill>
                          <a:latin typeface="Cambria Math" panose="02040503050406030204" pitchFamily="18" charset="0"/>
                        </a:rPr>
                        <m:t>𝑂</m:t>
                      </m:r>
                      <m:d>
                        <m:dPr>
                          <m:ctrlPr>
                            <a:rPr lang="fr-FR" sz="900" b="0" i="1" smtClean="0">
                              <a:solidFill>
                                <a:srgbClr val="FFC000"/>
                              </a:solidFill>
                              <a:latin typeface="Cambria Math" panose="02040503050406030204" pitchFamily="18" charset="0"/>
                            </a:rPr>
                          </m:ctrlPr>
                        </m:dPr>
                        <m:e>
                          <m:r>
                            <a:rPr lang="fr-FR" sz="900" b="0" i="1" smtClean="0">
                              <a:solidFill>
                                <a:srgbClr val="FFC000"/>
                              </a:solidFill>
                              <a:latin typeface="Cambria Math" panose="02040503050406030204" pitchFamily="18" charset="0"/>
                            </a:rPr>
                            <m:t>𝑔𝑎𝑧</m:t>
                          </m:r>
                        </m:e>
                      </m:d>
                      <m:r>
                        <a:rPr lang="fr-FR" sz="900" b="0" i="1" smtClean="0">
                          <a:solidFill>
                            <a:srgbClr val="FFC000"/>
                          </a:solidFill>
                          <a:latin typeface="Cambria Math" panose="02040503050406030204" pitchFamily="18" charset="0"/>
                        </a:rPr>
                        <m:t>+795 </m:t>
                      </m:r>
                      <m:r>
                        <a:rPr lang="fr-FR" sz="900" b="0" i="1" smtClean="0">
                          <a:solidFill>
                            <a:srgbClr val="FFC000"/>
                          </a:solidFill>
                          <a:latin typeface="Cambria Math" panose="02040503050406030204" pitchFamily="18" charset="0"/>
                        </a:rPr>
                        <m:t>𝑘𝐽</m:t>
                      </m:r>
                      <m:r>
                        <a:rPr lang="fr-FR" sz="900" b="0" i="1" smtClean="0">
                          <a:solidFill>
                            <a:srgbClr val="FFC000"/>
                          </a:solidFill>
                          <a:latin typeface="Cambria Math" panose="02040503050406030204" pitchFamily="18" charset="0"/>
                        </a:rPr>
                        <m:t>/</m:t>
                      </m:r>
                      <m:r>
                        <a:rPr lang="fr-FR" sz="900" b="0" i="1" smtClean="0">
                          <a:solidFill>
                            <a:srgbClr val="FFC000"/>
                          </a:solidFill>
                          <a:latin typeface="Cambria Math" panose="02040503050406030204" pitchFamily="18" charset="0"/>
                        </a:rPr>
                        <m:t>𝑚𝑜𝑙𝑒</m:t>
                      </m:r>
                    </m:oMath>
                  </m:oMathPara>
                </a14:m>
                <a:endParaRPr lang="fr-FR" sz="1000" dirty="0">
                  <a:solidFill>
                    <a:srgbClr val="FFC000"/>
                  </a:solidFill>
                </a:endParaRPr>
              </a:p>
            </p:txBody>
          </p:sp>
        </mc:Choice>
        <mc:Fallback xmlns="">
          <p:sp>
            <p:nvSpPr>
              <p:cNvPr id="9" name="ZoneTexte 8">
                <a:extLst>
                  <a:ext uri="{FF2B5EF4-FFF2-40B4-BE49-F238E27FC236}">
                    <a16:creationId xmlns:a16="http://schemas.microsoft.com/office/drawing/2014/main" id="{C8982B26-4869-4DC0-3B35-A1D1AC788FD9}"/>
                  </a:ext>
                </a:extLst>
              </p:cNvPr>
              <p:cNvSpPr txBox="1">
                <a:spLocks noRot="1" noChangeAspect="1" noMove="1" noResize="1" noEditPoints="1" noAdjustHandles="1" noChangeArrowheads="1" noChangeShapeType="1" noTextEdit="1"/>
              </p:cNvSpPr>
              <p:nvPr/>
            </p:nvSpPr>
            <p:spPr>
              <a:xfrm>
                <a:off x="1763617" y="2480047"/>
                <a:ext cx="2401876" cy="138499"/>
              </a:xfrm>
              <a:prstGeom prst="rect">
                <a:avLst/>
              </a:prstGeom>
              <a:blipFill>
                <a:blip r:embed="rId4"/>
                <a:stretch>
                  <a:fillRect l="-761" r="-508" b="-34783"/>
                </a:stretch>
              </a:blipFill>
            </p:spPr>
            <p:txBody>
              <a:bodyPr/>
              <a:lstStyle/>
              <a:p>
                <a:r>
                  <a:rPr lang="fr-FR">
                    <a:noFill/>
                  </a:rPr>
                  <a:t> </a:t>
                </a:r>
              </a:p>
            </p:txBody>
          </p:sp>
        </mc:Fallback>
      </mc:AlternateContent>
    </p:spTree>
    <p:extLst>
      <p:ext uri="{BB962C8B-B14F-4D97-AF65-F5344CB8AC3E}">
        <p14:creationId xmlns:p14="http://schemas.microsoft.com/office/powerpoint/2010/main" val="1448032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Ellipse 1080">
            <a:extLst>
              <a:ext uri="{FF2B5EF4-FFF2-40B4-BE49-F238E27FC236}">
                <a16:creationId xmlns:a16="http://schemas.microsoft.com/office/drawing/2014/main" id="{4A3BFDC9-8CFE-149B-2804-FAD028CE7DD6}"/>
              </a:ext>
            </a:extLst>
          </p:cNvPr>
          <p:cNvSpPr/>
          <p:nvPr/>
        </p:nvSpPr>
        <p:spPr>
          <a:xfrm>
            <a:off x="4034691" y="3240443"/>
            <a:ext cx="220436" cy="226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pied de page 1">
            <a:extLst>
              <a:ext uri="{FF2B5EF4-FFF2-40B4-BE49-F238E27FC236}">
                <a16:creationId xmlns:a16="http://schemas.microsoft.com/office/drawing/2014/main" id="{142A8EC5-FE26-2326-3D55-78C214F94311}"/>
              </a:ext>
            </a:extLst>
          </p:cNvPr>
          <p:cNvSpPr>
            <a:spLocks noGrp="1"/>
          </p:cNvSpPr>
          <p:nvPr>
            <p:ph type="ftr" sz="quarter" idx="11"/>
          </p:nvPr>
        </p:nvSpPr>
        <p:spPr/>
        <p:txBody>
          <a:bodyPr/>
          <a:lstStyle/>
          <a:p>
            <a:r>
              <a:rPr lang="fr-FR"/>
              <a:t>Un peu de Physique pour comprendre -  L'énergie dans tous ses états - 2024/25</a:t>
            </a:r>
            <a:endParaRPr lang="en-GB" dirty="0"/>
          </a:p>
        </p:txBody>
      </p:sp>
      <p:sp>
        <p:nvSpPr>
          <p:cNvPr id="3" name="Espace réservé du numéro de diapositive 2">
            <a:extLst>
              <a:ext uri="{FF2B5EF4-FFF2-40B4-BE49-F238E27FC236}">
                <a16:creationId xmlns:a16="http://schemas.microsoft.com/office/drawing/2014/main" id="{F928EC2A-7E38-86C5-47DE-A5F91EC12A8D}"/>
              </a:ext>
            </a:extLst>
          </p:cNvPr>
          <p:cNvSpPr>
            <a:spLocks noGrp="1"/>
          </p:cNvSpPr>
          <p:nvPr>
            <p:ph type="sldNum" sz="quarter" idx="12"/>
          </p:nvPr>
        </p:nvSpPr>
        <p:spPr/>
        <p:txBody>
          <a:bodyPr/>
          <a:lstStyle/>
          <a:p>
            <a:fld id="{28CF56FF-A9C7-48CE-B5A8-E2EC5C60375F}" type="slidenum">
              <a:rPr lang="en-GB" smtClean="0"/>
              <a:t>9</a:t>
            </a:fld>
            <a:endParaRPr lang="en-GB"/>
          </a:p>
        </p:txBody>
      </p:sp>
      <p:sp>
        <p:nvSpPr>
          <p:cNvPr id="4" name="ZoneTexte 3">
            <a:extLst>
              <a:ext uri="{FF2B5EF4-FFF2-40B4-BE49-F238E27FC236}">
                <a16:creationId xmlns:a16="http://schemas.microsoft.com/office/drawing/2014/main" id="{BC02637C-25E1-38EC-ADCE-47AFD3924FDE}"/>
              </a:ext>
            </a:extLst>
          </p:cNvPr>
          <p:cNvSpPr txBox="1"/>
          <p:nvPr/>
        </p:nvSpPr>
        <p:spPr>
          <a:xfrm>
            <a:off x="7331529" y="452707"/>
            <a:ext cx="3624942" cy="369332"/>
          </a:xfrm>
          <a:prstGeom prst="rect">
            <a:avLst/>
          </a:prstGeom>
          <a:noFill/>
        </p:spPr>
        <p:txBody>
          <a:bodyPr wrap="square" rtlCol="0">
            <a:spAutoFit/>
          </a:bodyPr>
          <a:lstStyle/>
          <a:p>
            <a:r>
              <a:rPr lang="fr-FR" dirty="0">
                <a:solidFill>
                  <a:srgbClr val="FF0000"/>
                </a:solidFill>
              </a:rPr>
              <a:t>Le(s) énergie(s) mécanique(s) </a:t>
            </a:r>
            <a:endParaRPr lang="en-GB" dirty="0">
              <a:solidFill>
                <a:srgbClr val="FF0000"/>
              </a:solidFill>
            </a:endParaRPr>
          </a:p>
        </p:txBody>
      </p:sp>
      <p:sp>
        <p:nvSpPr>
          <p:cNvPr id="5" name="ZoneTexte 4">
            <a:extLst>
              <a:ext uri="{FF2B5EF4-FFF2-40B4-BE49-F238E27FC236}">
                <a16:creationId xmlns:a16="http://schemas.microsoft.com/office/drawing/2014/main" id="{B044CAF0-A21C-88E8-01B0-358A26F7F6D1}"/>
              </a:ext>
            </a:extLst>
          </p:cNvPr>
          <p:cNvSpPr txBox="1"/>
          <p:nvPr/>
        </p:nvSpPr>
        <p:spPr>
          <a:xfrm>
            <a:off x="2508379" y="1250704"/>
            <a:ext cx="6327321" cy="523220"/>
          </a:xfrm>
          <a:prstGeom prst="rect">
            <a:avLst/>
          </a:prstGeom>
          <a:noFill/>
        </p:spPr>
        <p:txBody>
          <a:bodyPr wrap="square" rtlCol="0">
            <a:spAutoFit/>
          </a:bodyPr>
          <a:lstStyle/>
          <a:p>
            <a:r>
              <a:rPr lang="fr-FR" sz="1400" dirty="0"/>
              <a:t>L’énergie mécanique totale :</a:t>
            </a:r>
          </a:p>
          <a:p>
            <a:pPr algn="ctr"/>
            <a:r>
              <a:rPr lang="fr-FR" sz="1400" dirty="0">
                <a:solidFill>
                  <a:srgbClr val="FF0000"/>
                </a:solidFill>
              </a:rPr>
              <a:t>E</a:t>
            </a:r>
            <a:r>
              <a:rPr lang="fr-FR" sz="1400" baseline="-25000" dirty="0">
                <a:solidFill>
                  <a:srgbClr val="FF0000"/>
                </a:solidFill>
              </a:rPr>
              <a:t>(mécanique)</a:t>
            </a:r>
            <a:r>
              <a:rPr lang="fr-FR" sz="1400" dirty="0">
                <a:solidFill>
                  <a:srgbClr val="FF0000"/>
                </a:solidFill>
              </a:rPr>
              <a:t>= E</a:t>
            </a:r>
            <a:r>
              <a:rPr lang="fr-FR" sz="1400" baseline="-25000" dirty="0">
                <a:solidFill>
                  <a:srgbClr val="FF0000"/>
                </a:solidFill>
              </a:rPr>
              <a:t>(cinétique)</a:t>
            </a:r>
            <a:r>
              <a:rPr lang="fr-FR" sz="1400" dirty="0">
                <a:solidFill>
                  <a:srgbClr val="FF0000"/>
                </a:solidFill>
              </a:rPr>
              <a:t>+</a:t>
            </a:r>
            <a:r>
              <a:rPr lang="fr-FR" sz="1400" dirty="0">
                <a:solidFill>
                  <a:srgbClr val="00B050"/>
                </a:solidFill>
              </a:rPr>
              <a:t>E</a:t>
            </a:r>
            <a:r>
              <a:rPr lang="fr-FR" sz="1400" baseline="-25000" dirty="0">
                <a:solidFill>
                  <a:srgbClr val="00B050"/>
                </a:solidFill>
              </a:rPr>
              <a:t>(potentielle)</a:t>
            </a:r>
          </a:p>
        </p:txBody>
      </p:sp>
      <p:pic>
        <p:nvPicPr>
          <p:cNvPr id="1026" name="Picture 2">
            <a:extLst>
              <a:ext uri="{FF2B5EF4-FFF2-40B4-BE49-F238E27FC236}">
                <a16:creationId xmlns:a16="http://schemas.microsoft.com/office/drawing/2014/main" id="{F6E87BF0-A414-43C6-912D-5383E33BC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8057" y="1203918"/>
            <a:ext cx="1144701" cy="112562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53915DE-F405-CCEF-4D0B-DFF608569DAB}"/>
              </a:ext>
            </a:extLst>
          </p:cNvPr>
          <p:cNvSpPr txBox="1"/>
          <p:nvPr/>
        </p:nvSpPr>
        <p:spPr>
          <a:xfrm rot="5400000">
            <a:off x="9876069" y="1589025"/>
            <a:ext cx="806061" cy="338554"/>
          </a:xfrm>
          <a:prstGeom prst="rect">
            <a:avLst/>
          </a:prstGeom>
          <a:noFill/>
        </p:spPr>
        <p:txBody>
          <a:bodyPr wrap="square">
            <a:spAutoFit/>
          </a:bodyPr>
          <a:lstStyle/>
          <a:p>
            <a:r>
              <a:rPr lang="en-US" sz="800" dirty="0"/>
              <a:t>Par </a:t>
            </a:r>
            <a:r>
              <a:rPr lang="en-US" sz="800" dirty="0" err="1"/>
              <a:t>Stündle</a:t>
            </a:r>
            <a:r>
              <a:rPr lang="en-US" sz="800" dirty="0"/>
              <a:t> </a:t>
            </a:r>
          </a:p>
          <a:p>
            <a:r>
              <a:rPr lang="en-US" sz="800" dirty="0" err="1"/>
              <a:t>Wikipédia</a:t>
            </a:r>
            <a:endParaRPr lang="fr-FR" sz="800" dirty="0"/>
          </a:p>
        </p:txBody>
      </p:sp>
      <p:sp>
        <p:nvSpPr>
          <p:cNvPr id="9" name="ZoneTexte 8">
            <a:extLst>
              <a:ext uri="{FF2B5EF4-FFF2-40B4-BE49-F238E27FC236}">
                <a16:creationId xmlns:a16="http://schemas.microsoft.com/office/drawing/2014/main" id="{C92D9304-B6D9-3A59-955B-F48A4D4E1808}"/>
              </a:ext>
            </a:extLst>
          </p:cNvPr>
          <p:cNvSpPr txBox="1"/>
          <p:nvPr/>
        </p:nvSpPr>
        <p:spPr>
          <a:xfrm>
            <a:off x="2351308" y="5401696"/>
            <a:ext cx="8973386" cy="307777"/>
          </a:xfrm>
          <a:prstGeom prst="rect">
            <a:avLst/>
          </a:prstGeom>
          <a:noFill/>
        </p:spPr>
        <p:txBody>
          <a:bodyPr wrap="square" rtlCol="0">
            <a:spAutoFit/>
          </a:bodyPr>
          <a:lstStyle/>
          <a:p>
            <a:r>
              <a:rPr lang="fr-FR" sz="1400" dirty="0"/>
              <a:t>Travail d’une force avec frottement </a:t>
            </a:r>
            <a:r>
              <a:rPr lang="fr-FR" sz="1400" dirty="0">
                <a:sym typeface="Wingdings" panose="05000000000000000000" pitchFamily="2" charset="2"/>
              </a:rPr>
              <a:t> production de chaleur </a:t>
            </a:r>
            <a:r>
              <a:rPr lang="fr-FR" sz="1200" dirty="0">
                <a:solidFill>
                  <a:srgbClr val="0070C0"/>
                </a:solidFill>
                <a:sym typeface="Wingdings" panose="05000000000000000000" pitchFamily="2" charset="2"/>
              </a:rPr>
              <a:t>(énergie cinétique désordonnée)</a:t>
            </a:r>
            <a:endParaRPr lang="fr-FR" sz="1400" dirty="0">
              <a:solidFill>
                <a:srgbClr val="0070C0"/>
              </a:solidFill>
            </a:endParaRPr>
          </a:p>
        </p:txBody>
      </p:sp>
      <p:cxnSp>
        <p:nvCxnSpPr>
          <p:cNvPr id="8" name="Connecteur droit 7">
            <a:extLst>
              <a:ext uri="{FF2B5EF4-FFF2-40B4-BE49-F238E27FC236}">
                <a16:creationId xmlns:a16="http://schemas.microsoft.com/office/drawing/2014/main" id="{8E2F4349-89EC-F480-F91D-0023A8463820}"/>
              </a:ext>
            </a:extLst>
          </p:cNvPr>
          <p:cNvCxnSpPr>
            <a:cxnSpLocks/>
          </p:cNvCxnSpPr>
          <p:nvPr/>
        </p:nvCxnSpPr>
        <p:spPr>
          <a:xfrm>
            <a:off x="3468456" y="2481943"/>
            <a:ext cx="39188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03E8F7B-FE80-6232-0E79-4EBBF45E7090}"/>
              </a:ext>
            </a:extLst>
          </p:cNvPr>
          <p:cNvCxnSpPr/>
          <p:nvPr/>
        </p:nvCxnSpPr>
        <p:spPr>
          <a:xfrm flipV="1">
            <a:off x="3510637" y="2392136"/>
            <a:ext cx="73478" cy="89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273C6F2-F744-B89F-8272-7EE117A58172}"/>
              </a:ext>
            </a:extLst>
          </p:cNvPr>
          <p:cNvCxnSpPr/>
          <p:nvPr/>
        </p:nvCxnSpPr>
        <p:spPr>
          <a:xfrm flipV="1">
            <a:off x="3649430" y="2367641"/>
            <a:ext cx="73478" cy="89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AF1BDBA8-B3C3-94E8-99D0-AC150E5D4B23}"/>
              </a:ext>
            </a:extLst>
          </p:cNvPr>
          <p:cNvCxnSpPr/>
          <p:nvPr/>
        </p:nvCxnSpPr>
        <p:spPr>
          <a:xfrm flipV="1">
            <a:off x="3771897" y="2392136"/>
            <a:ext cx="73478" cy="89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B3DE193A-B238-41CF-4C75-135C6110098F}"/>
              </a:ext>
            </a:extLst>
          </p:cNvPr>
          <p:cNvCxnSpPr>
            <a:cxnSpLocks/>
            <a:endCxn id="19" idx="7"/>
          </p:cNvCxnSpPr>
          <p:nvPr/>
        </p:nvCxnSpPr>
        <p:spPr>
          <a:xfrm flipH="1">
            <a:off x="3063710" y="2396799"/>
            <a:ext cx="629637" cy="714364"/>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08FC5BBF-ACBE-1733-EBA3-512997CE534D}"/>
              </a:ext>
            </a:extLst>
          </p:cNvPr>
          <p:cNvSpPr/>
          <p:nvPr/>
        </p:nvSpPr>
        <p:spPr>
          <a:xfrm>
            <a:off x="2875556" y="3077980"/>
            <a:ext cx="220436" cy="226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55334E1F-B93E-590A-E276-ACD03A4F863D}"/>
              </a:ext>
            </a:extLst>
          </p:cNvPr>
          <p:cNvCxnSpPr>
            <a:cxnSpLocks/>
            <a:endCxn id="23" idx="0"/>
          </p:cNvCxnSpPr>
          <p:nvPr/>
        </p:nvCxnSpPr>
        <p:spPr>
          <a:xfrm flipH="1">
            <a:off x="3314076" y="2495718"/>
            <a:ext cx="309748" cy="768112"/>
          </a:xfrm>
          <a:prstGeom prst="line">
            <a:avLst/>
          </a:prstGeom>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6C67FC3C-DE49-81ED-27E1-7FB70DB1F47B}"/>
              </a:ext>
            </a:extLst>
          </p:cNvPr>
          <p:cNvSpPr/>
          <p:nvPr/>
        </p:nvSpPr>
        <p:spPr>
          <a:xfrm>
            <a:off x="3203858" y="3263830"/>
            <a:ext cx="220436" cy="226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717D6787-EC7C-6B12-1DF2-39E01156312E}"/>
              </a:ext>
            </a:extLst>
          </p:cNvPr>
          <p:cNvCxnSpPr>
            <a:cxnSpLocks/>
            <a:endCxn id="27" idx="0"/>
          </p:cNvCxnSpPr>
          <p:nvPr/>
        </p:nvCxnSpPr>
        <p:spPr>
          <a:xfrm flipH="1">
            <a:off x="3637183" y="2481943"/>
            <a:ext cx="3345" cy="895180"/>
          </a:xfrm>
          <a:prstGeom prst="line">
            <a:avLst/>
          </a:prstGeom>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0E61300E-CB8A-C824-CF87-35BF707EFA0D}"/>
              </a:ext>
            </a:extLst>
          </p:cNvPr>
          <p:cNvSpPr/>
          <p:nvPr/>
        </p:nvSpPr>
        <p:spPr>
          <a:xfrm>
            <a:off x="3526965" y="3377123"/>
            <a:ext cx="220436" cy="22658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63FA6A24-D2D6-E26A-F15B-0239C7F4F7B4}"/>
              </a:ext>
            </a:extLst>
          </p:cNvPr>
          <p:cNvSpPr/>
          <p:nvPr/>
        </p:nvSpPr>
        <p:spPr>
          <a:xfrm>
            <a:off x="2351308" y="2457448"/>
            <a:ext cx="130629" cy="71436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Rectangle 1023">
            <a:extLst>
              <a:ext uri="{FF2B5EF4-FFF2-40B4-BE49-F238E27FC236}">
                <a16:creationId xmlns:a16="http://schemas.microsoft.com/office/drawing/2014/main" id="{4CE3EBBC-AEF6-49D8-3E59-EC0932DF07ED}"/>
              </a:ext>
            </a:extLst>
          </p:cNvPr>
          <p:cNvSpPr/>
          <p:nvPr/>
        </p:nvSpPr>
        <p:spPr>
          <a:xfrm>
            <a:off x="3609026" y="3775314"/>
            <a:ext cx="130629" cy="71436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84" name="Groupe 1083">
            <a:extLst>
              <a:ext uri="{FF2B5EF4-FFF2-40B4-BE49-F238E27FC236}">
                <a16:creationId xmlns:a16="http://schemas.microsoft.com/office/drawing/2014/main" id="{A30B4B9D-903C-14A3-583C-2AABDB7160CB}"/>
              </a:ext>
            </a:extLst>
          </p:cNvPr>
          <p:cNvGrpSpPr/>
          <p:nvPr/>
        </p:nvGrpSpPr>
        <p:grpSpPr>
          <a:xfrm>
            <a:off x="2898707" y="3467029"/>
            <a:ext cx="130629" cy="714364"/>
            <a:chOff x="2898707" y="3467029"/>
            <a:chExt cx="130629" cy="714364"/>
          </a:xfrm>
        </p:grpSpPr>
        <p:sp>
          <p:nvSpPr>
            <p:cNvPr id="1025" name="Rectangle 1024">
              <a:extLst>
                <a:ext uri="{FF2B5EF4-FFF2-40B4-BE49-F238E27FC236}">
                  <a16:creationId xmlns:a16="http://schemas.microsoft.com/office/drawing/2014/main" id="{7DC284FD-9FC8-48B3-04BA-892A60DBBD66}"/>
                </a:ext>
              </a:extLst>
            </p:cNvPr>
            <p:cNvSpPr/>
            <p:nvPr/>
          </p:nvSpPr>
          <p:spPr>
            <a:xfrm>
              <a:off x="2898707" y="3467029"/>
              <a:ext cx="130629" cy="71436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7" name="Rectangle 1026">
              <a:extLst>
                <a:ext uri="{FF2B5EF4-FFF2-40B4-BE49-F238E27FC236}">
                  <a16:creationId xmlns:a16="http://schemas.microsoft.com/office/drawing/2014/main" id="{10418A3F-8A57-8859-77ED-543E67DC258C}"/>
                </a:ext>
              </a:extLst>
            </p:cNvPr>
            <p:cNvSpPr/>
            <p:nvPr/>
          </p:nvSpPr>
          <p:spPr>
            <a:xfrm>
              <a:off x="2898707" y="3467029"/>
              <a:ext cx="130629" cy="30487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030" name="Connecteur droit avec flèche 1029">
            <a:extLst>
              <a:ext uri="{FF2B5EF4-FFF2-40B4-BE49-F238E27FC236}">
                <a16:creationId xmlns:a16="http://schemas.microsoft.com/office/drawing/2014/main" id="{21222BAE-A547-D43A-6C15-2BE480E772DE}"/>
              </a:ext>
            </a:extLst>
          </p:cNvPr>
          <p:cNvCxnSpPr>
            <a:stCxn id="27" idx="6"/>
          </p:cNvCxnSpPr>
          <p:nvPr/>
        </p:nvCxnSpPr>
        <p:spPr>
          <a:xfrm>
            <a:off x="3747401" y="3490416"/>
            <a:ext cx="2694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1" name="Connecteur droit avec flèche 1030">
            <a:extLst>
              <a:ext uri="{FF2B5EF4-FFF2-40B4-BE49-F238E27FC236}">
                <a16:creationId xmlns:a16="http://schemas.microsoft.com/office/drawing/2014/main" id="{593CBDD1-F202-3D13-9D3F-C29B46D6DB85}"/>
              </a:ext>
            </a:extLst>
          </p:cNvPr>
          <p:cNvCxnSpPr>
            <a:cxnSpLocks/>
          </p:cNvCxnSpPr>
          <p:nvPr/>
        </p:nvCxnSpPr>
        <p:spPr>
          <a:xfrm>
            <a:off x="3424910" y="3401615"/>
            <a:ext cx="76202" cy="51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4" name="ZoneTexte 1033">
            <a:extLst>
              <a:ext uri="{FF2B5EF4-FFF2-40B4-BE49-F238E27FC236}">
                <a16:creationId xmlns:a16="http://schemas.microsoft.com/office/drawing/2014/main" id="{98CE9186-4114-3B9B-2BA6-6D177032ECBA}"/>
              </a:ext>
            </a:extLst>
          </p:cNvPr>
          <p:cNvSpPr txBox="1"/>
          <p:nvPr/>
        </p:nvSpPr>
        <p:spPr>
          <a:xfrm>
            <a:off x="1496100" y="2084359"/>
            <a:ext cx="988321" cy="307777"/>
          </a:xfrm>
          <a:prstGeom prst="rect">
            <a:avLst/>
          </a:prstGeom>
          <a:noFill/>
        </p:spPr>
        <p:txBody>
          <a:bodyPr wrap="square">
            <a:spAutoFit/>
          </a:bodyPr>
          <a:lstStyle/>
          <a:p>
            <a:r>
              <a:rPr lang="fr-FR" sz="1400" dirty="0">
                <a:solidFill>
                  <a:srgbClr val="00B050"/>
                </a:solidFill>
              </a:rPr>
              <a:t>E</a:t>
            </a:r>
            <a:r>
              <a:rPr lang="fr-FR" sz="1400" baseline="-25000" dirty="0">
                <a:solidFill>
                  <a:srgbClr val="00B050"/>
                </a:solidFill>
              </a:rPr>
              <a:t>(potentielle)</a:t>
            </a:r>
            <a:endParaRPr lang="fr-FR" sz="1400" dirty="0"/>
          </a:p>
        </p:txBody>
      </p:sp>
      <p:sp>
        <p:nvSpPr>
          <p:cNvPr id="1036" name="ZoneTexte 1035">
            <a:extLst>
              <a:ext uri="{FF2B5EF4-FFF2-40B4-BE49-F238E27FC236}">
                <a16:creationId xmlns:a16="http://schemas.microsoft.com/office/drawing/2014/main" id="{A4A0C470-DBEA-BA84-234B-71CC30437B6A}"/>
              </a:ext>
            </a:extLst>
          </p:cNvPr>
          <p:cNvSpPr txBox="1"/>
          <p:nvPr/>
        </p:nvSpPr>
        <p:spPr>
          <a:xfrm>
            <a:off x="3697546" y="3707531"/>
            <a:ext cx="1410380" cy="307777"/>
          </a:xfrm>
          <a:prstGeom prst="rect">
            <a:avLst/>
          </a:prstGeom>
          <a:noFill/>
        </p:spPr>
        <p:txBody>
          <a:bodyPr wrap="square">
            <a:spAutoFit/>
          </a:bodyPr>
          <a:lstStyle/>
          <a:p>
            <a:r>
              <a:rPr lang="fr-FR" sz="1400" dirty="0">
                <a:solidFill>
                  <a:srgbClr val="FF0000"/>
                </a:solidFill>
              </a:rPr>
              <a:t>E</a:t>
            </a:r>
            <a:r>
              <a:rPr lang="fr-FR" sz="1400" baseline="-25000" dirty="0">
                <a:solidFill>
                  <a:srgbClr val="FF0000"/>
                </a:solidFill>
              </a:rPr>
              <a:t>(cinétique)</a:t>
            </a:r>
            <a:endParaRPr lang="fr-FR" sz="1400" dirty="0">
              <a:solidFill>
                <a:srgbClr val="FF0000"/>
              </a:solidFill>
            </a:endParaRPr>
          </a:p>
        </p:txBody>
      </p:sp>
      <p:sp>
        <p:nvSpPr>
          <p:cNvPr id="1038" name="ZoneTexte 1037">
            <a:extLst>
              <a:ext uri="{FF2B5EF4-FFF2-40B4-BE49-F238E27FC236}">
                <a16:creationId xmlns:a16="http://schemas.microsoft.com/office/drawing/2014/main" id="{B0745994-90E4-DDBF-FE25-525A9C5CEAD8}"/>
              </a:ext>
            </a:extLst>
          </p:cNvPr>
          <p:cNvSpPr txBox="1"/>
          <p:nvPr/>
        </p:nvSpPr>
        <p:spPr>
          <a:xfrm>
            <a:off x="1179872" y="3387270"/>
            <a:ext cx="2055359" cy="307777"/>
          </a:xfrm>
          <a:prstGeom prst="rect">
            <a:avLst/>
          </a:prstGeom>
          <a:noFill/>
        </p:spPr>
        <p:txBody>
          <a:bodyPr wrap="square">
            <a:spAutoFit/>
          </a:bodyPr>
          <a:lstStyle/>
          <a:p>
            <a:r>
              <a:rPr lang="fr-FR" sz="1400" dirty="0">
                <a:solidFill>
                  <a:srgbClr val="FF0000"/>
                </a:solidFill>
              </a:rPr>
              <a:t>E</a:t>
            </a:r>
            <a:r>
              <a:rPr lang="fr-FR" sz="1400" baseline="-25000" dirty="0">
                <a:solidFill>
                  <a:srgbClr val="FF0000"/>
                </a:solidFill>
              </a:rPr>
              <a:t>(cinétique)</a:t>
            </a:r>
            <a:r>
              <a:rPr lang="fr-FR" sz="1400" dirty="0">
                <a:solidFill>
                  <a:srgbClr val="FF0000"/>
                </a:solidFill>
              </a:rPr>
              <a:t>+</a:t>
            </a:r>
            <a:r>
              <a:rPr lang="fr-FR" sz="1400" dirty="0">
                <a:solidFill>
                  <a:srgbClr val="00B050"/>
                </a:solidFill>
              </a:rPr>
              <a:t>E</a:t>
            </a:r>
            <a:r>
              <a:rPr lang="fr-FR" sz="1400" baseline="-25000" dirty="0">
                <a:solidFill>
                  <a:srgbClr val="00B050"/>
                </a:solidFill>
              </a:rPr>
              <a:t>(potentielle)</a:t>
            </a:r>
            <a:endParaRPr lang="fr-FR" sz="1400" dirty="0"/>
          </a:p>
        </p:txBody>
      </p:sp>
      <p:sp>
        <p:nvSpPr>
          <p:cNvPr id="1039" name="Ellipse 1038">
            <a:extLst>
              <a:ext uri="{FF2B5EF4-FFF2-40B4-BE49-F238E27FC236}">
                <a16:creationId xmlns:a16="http://schemas.microsoft.com/office/drawing/2014/main" id="{EC509B4D-1739-9B7B-4F4A-03631AB10F58}"/>
              </a:ext>
            </a:extLst>
          </p:cNvPr>
          <p:cNvSpPr/>
          <p:nvPr/>
        </p:nvSpPr>
        <p:spPr>
          <a:xfrm>
            <a:off x="3239172" y="3311418"/>
            <a:ext cx="130629" cy="13140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40" name="ZoneTexte 1039">
                <a:extLst>
                  <a:ext uri="{FF2B5EF4-FFF2-40B4-BE49-F238E27FC236}">
                    <a16:creationId xmlns:a16="http://schemas.microsoft.com/office/drawing/2014/main" id="{AE10FAF2-9DAD-D68B-F2E4-D3DD0E485B5B}"/>
                  </a:ext>
                </a:extLst>
              </p:cNvPr>
              <p:cNvSpPr txBox="1"/>
              <p:nvPr/>
            </p:nvSpPr>
            <p:spPr>
              <a:xfrm>
                <a:off x="5363936" y="2412544"/>
                <a:ext cx="5084441" cy="984885"/>
              </a:xfrm>
              <a:prstGeom prst="rect">
                <a:avLst/>
              </a:prstGeom>
              <a:noFill/>
            </p:spPr>
            <p:txBody>
              <a:bodyPr wrap="square" rtlCol="0">
                <a:spAutoFit/>
              </a:bodyPr>
              <a:lstStyle/>
              <a:p>
                <a:pPr algn="ctr"/>
                <a:r>
                  <a:rPr lang="fr-FR" sz="1600" dirty="0"/>
                  <a:t>Conversion</a:t>
                </a:r>
                <a:r>
                  <a:rPr lang="fr-FR" dirty="0"/>
                  <a:t>   </a:t>
                </a:r>
                <a:r>
                  <a:rPr lang="fr-FR" sz="1800" dirty="0">
                    <a:solidFill>
                      <a:srgbClr val="FF0000"/>
                    </a:solidFill>
                  </a:rPr>
                  <a:t>E</a:t>
                </a:r>
                <a:r>
                  <a:rPr lang="fr-FR" sz="1800" baseline="-25000" dirty="0">
                    <a:solidFill>
                      <a:srgbClr val="FF0000"/>
                    </a:solidFill>
                  </a:rPr>
                  <a:t>(cinétique)</a:t>
                </a:r>
                <a:r>
                  <a:rPr lang="fr-FR" sz="1600" dirty="0">
                    <a:sym typeface="Wingdings" panose="05000000000000000000" pitchFamily="2" charset="2"/>
                  </a:rPr>
                  <a:t> </a:t>
                </a:r>
                <a:r>
                  <a:rPr lang="fr-FR" sz="1800" dirty="0">
                    <a:solidFill>
                      <a:srgbClr val="00B050"/>
                    </a:solidFill>
                  </a:rPr>
                  <a:t>E</a:t>
                </a:r>
                <a:r>
                  <a:rPr lang="fr-FR" sz="1800" baseline="-25000" dirty="0">
                    <a:solidFill>
                      <a:srgbClr val="00B050"/>
                    </a:solidFill>
                  </a:rPr>
                  <a:t>(potentielle</a:t>
                </a:r>
                <a:r>
                  <a:rPr lang="fr-FR" baseline="-25000" dirty="0">
                    <a:solidFill>
                      <a:srgbClr val="00B050"/>
                    </a:solidFill>
                  </a:rPr>
                  <a:t>)</a:t>
                </a:r>
                <a:r>
                  <a:rPr lang="fr-FR" dirty="0"/>
                  <a:t> </a:t>
                </a:r>
              </a:p>
              <a:p>
                <a:endParaRPr lang="fr-FR" sz="800" dirty="0">
                  <a:solidFill>
                    <a:srgbClr val="0070C0"/>
                  </a:solidFill>
                </a:endParaRPr>
              </a:p>
              <a:p>
                <a:r>
                  <a:rPr lang="fr-FR" sz="1400" dirty="0">
                    <a:solidFill>
                      <a:srgbClr val="0070C0"/>
                    </a:solidFill>
                  </a:rPr>
                  <a:t>Travail </a:t>
                </a:r>
                <a14:m>
                  <m:oMath xmlns:m="http://schemas.openxmlformats.org/officeDocument/2006/math">
                    <m:r>
                      <a:rPr lang="fr-FR" sz="1400" i="1" smtClean="0">
                        <a:solidFill>
                          <a:schemeClr val="tx1"/>
                        </a:solidFill>
                        <a:latin typeface="Cambria Math" panose="02040503050406030204" pitchFamily="18" charset="0"/>
                        <a:ea typeface="Cambria Math" panose="02040503050406030204" pitchFamily="18" charset="0"/>
                      </a:rPr>
                      <m:t>𝑊</m:t>
                    </m:r>
                    <m:r>
                      <a:rPr lang="fr-FR" sz="1400" i="1" smtClean="0">
                        <a:solidFill>
                          <a:schemeClr val="tx1"/>
                        </a:solidFill>
                        <a:latin typeface="Cambria Math" panose="02040503050406030204" pitchFamily="18" charset="0"/>
                        <a:ea typeface="Cambria Math" panose="02040503050406030204" pitchFamily="18" charset="0"/>
                      </a:rPr>
                      <m:t> </m:t>
                    </m:r>
                  </m:oMath>
                </a14:m>
                <a:r>
                  <a:rPr lang="fr-FR" sz="1400" dirty="0">
                    <a:solidFill>
                      <a:schemeClr val="tx1"/>
                    </a:solidFill>
                  </a:rPr>
                  <a:t>d’une force</a:t>
                </a:r>
                <a:endParaRPr lang="fr-FR" sz="1400" dirty="0">
                  <a:solidFill>
                    <a:srgbClr val="0070C0"/>
                  </a:solidFill>
                </a:endParaRPr>
              </a:p>
              <a:p>
                <a:endParaRPr lang="fr-FR" dirty="0"/>
              </a:p>
            </p:txBody>
          </p:sp>
        </mc:Choice>
        <mc:Fallback xmlns="">
          <p:sp>
            <p:nvSpPr>
              <p:cNvPr id="1040" name="ZoneTexte 1039">
                <a:extLst>
                  <a:ext uri="{FF2B5EF4-FFF2-40B4-BE49-F238E27FC236}">
                    <a16:creationId xmlns:a16="http://schemas.microsoft.com/office/drawing/2014/main" id="{AE10FAF2-9DAD-D68B-F2E4-D3DD0E485B5B}"/>
                  </a:ext>
                </a:extLst>
              </p:cNvPr>
              <p:cNvSpPr txBox="1">
                <a:spLocks noRot="1" noChangeAspect="1" noMove="1" noResize="1" noEditPoints="1" noAdjustHandles="1" noChangeArrowheads="1" noChangeShapeType="1" noTextEdit="1"/>
              </p:cNvSpPr>
              <p:nvPr/>
            </p:nvSpPr>
            <p:spPr>
              <a:xfrm>
                <a:off x="5363936" y="2412544"/>
                <a:ext cx="5084441" cy="984885"/>
              </a:xfrm>
              <a:prstGeom prst="rect">
                <a:avLst/>
              </a:prstGeom>
              <a:blipFill>
                <a:blip r:embed="rId3"/>
                <a:stretch>
                  <a:fillRect l="-360" t="-3727"/>
                </a:stretch>
              </a:blipFill>
            </p:spPr>
            <p:txBody>
              <a:bodyPr/>
              <a:lstStyle/>
              <a:p>
                <a:r>
                  <a:rPr lang="fr-FR">
                    <a:noFill/>
                  </a:rPr>
                  <a:t> </a:t>
                </a:r>
              </a:p>
            </p:txBody>
          </p:sp>
        </mc:Fallback>
      </mc:AlternateContent>
      <p:cxnSp>
        <p:nvCxnSpPr>
          <p:cNvPr id="1042" name="Connecteur droit avec flèche 1041">
            <a:extLst>
              <a:ext uri="{FF2B5EF4-FFF2-40B4-BE49-F238E27FC236}">
                <a16:creationId xmlns:a16="http://schemas.microsoft.com/office/drawing/2014/main" id="{7CB37C21-5BDE-ECD5-C397-F950243F888A}"/>
              </a:ext>
            </a:extLst>
          </p:cNvPr>
          <p:cNvCxnSpPr>
            <a:cxnSpLocks/>
          </p:cNvCxnSpPr>
          <p:nvPr/>
        </p:nvCxnSpPr>
        <p:spPr>
          <a:xfrm flipV="1">
            <a:off x="5571065" y="3813650"/>
            <a:ext cx="739929" cy="21846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7" name="Connecteur droit avec flèche 1046">
            <a:extLst>
              <a:ext uri="{FF2B5EF4-FFF2-40B4-BE49-F238E27FC236}">
                <a16:creationId xmlns:a16="http://schemas.microsoft.com/office/drawing/2014/main" id="{FA179B12-296E-1082-1CB6-70E65FD5B099}"/>
              </a:ext>
            </a:extLst>
          </p:cNvPr>
          <p:cNvCxnSpPr/>
          <p:nvPr/>
        </p:nvCxnSpPr>
        <p:spPr>
          <a:xfrm>
            <a:off x="5571065" y="4032119"/>
            <a:ext cx="1148143" cy="0"/>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8" name="ZoneTexte 1047">
                <a:extLst>
                  <a:ext uri="{FF2B5EF4-FFF2-40B4-BE49-F238E27FC236}">
                    <a16:creationId xmlns:a16="http://schemas.microsoft.com/office/drawing/2014/main" id="{0D1E9A40-4E39-5ADB-85D3-676C9AF4660F}"/>
                  </a:ext>
                </a:extLst>
              </p:cNvPr>
              <p:cNvSpPr txBox="1"/>
              <p:nvPr/>
            </p:nvSpPr>
            <p:spPr>
              <a:xfrm>
                <a:off x="7377964" y="2842312"/>
                <a:ext cx="165686" cy="241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i="1" smtClean="0">
                              <a:solidFill>
                                <a:srgbClr val="0070C0"/>
                              </a:solidFill>
                              <a:latin typeface="Cambria Math" panose="02040503050406030204" pitchFamily="18" charset="0"/>
                            </a:rPr>
                          </m:ctrlPr>
                        </m:accPr>
                        <m:e>
                          <m:r>
                            <a:rPr lang="fr-FR" sz="1400" b="0" i="1" smtClean="0">
                              <a:solidFill>
                                <a:srgbClr val="0070C0"/>
                              </a:solidFill>
                              <a:latin typeface="Cambria Math" panose="02040503050406030204" pitchFamily="18" charset="0"/>
                            </a:rPr>
                            <m:t>𝐹</m:t>
                          </m:r>
                        </m:e>
                      </m:acc>
                    </m:oMath>
                  </m:oMathPara>
                </a14:m>
                <a:endParaRPr lang="fr-FR" dirty="0"/>
              </a:p>
            </p:txBody>
          </p:sp>
        </mc:Choice>
        <mc:Fallback xmlns="">
          <p:sp>
            <p:nvSpPr>
              <p:cNvPr id="1048" name="ZoneTexte 1047">
                <a:extLst>
                  <a:ext uri="{FF2B5EF4-FFF2-40B4-BE49-F238E27FC236}">
                    <a16:creationId xmlns:a16="http://schemas.microsoft.com/office/drawing/2014/main" id="{0D1E9A40-4E39-5ADB-85D3-676C9AF4660F}"/>
                  </a:ext>
                </a:extLst>
              </p:cNvPr>
              <p:cNvSpPr txBox="1">
                <a:spLocks noRot="1" noChangeAspect="1" noMove="1" noResize="1" noEditPoints="1" noAdjustHandles="1" noChangeArrowheads="1" noChangeShapeType="1" noTextEdit="1"/>
              </p:cNvSpPr>
              <p:nvPr/>
            </p:nvSpPr>
            <p:spPr>
              <a:xfrm>
                <a:off x="7377964" y="2842312"/>
                <a:ext cx="165686" cy="241605"/>
              </a:xfrm>
              <a:prstGeom prst="rect">
                <a:avLst/>
              </a:prstGeom>
              <a:blipFill>
                <a:blip r:embed="rId4"/>
                <a:stretch>
                  <a:fillRect l="-22222" t="-30000" r="-92593" b="-7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49" name="ZoneTexte 1048">
                <a:extLst>
                  <a:ext uri="{FF2B5EF4-FFF2-40B4-BE49-F238E27FC236}">
                    <a16:creationId xmlns:a16="http://schemas.microsoft.com/office/drawing/2014/main" id="{AF593898-3984-1DE1-8B71-33BE70F85CF4}"/>
                  </a:ext>
                </a:extLst>
              </p:cNvPr>
              <p:cNvSpPr txBox="1"/>
              <p:nvPr/>
            </p:nvSpPr>
            <p:spPr>
              <a:xfrm>
                <a:off x="5858186" y="3661358"/>
                <a:ext cx="165686" cy="241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i="1" smtClean="0">
                              <a:solidFill>
                                <a:srgbClr val="0070C0"/>
                              </a:solidFill>
                              <a:latin typeface="Cambria Math" panose="02040503050406030204" pitchFamily="18" charset="0"/>
                            </a:rPr>
                          </m:ctrlPr>
                        </m:accPr>
                        <m:e>
                          <m:r>
                            <a:rPr lang="fr-FR" sz="1400" b="0" i="1" smtClean="0">
                              <a:solidFill>
                                <a:srgbClr val="0070C0"/>
                              </a:solidFill>
                              <a:latin typeface="Cambria Math" panose="02040503050406030204" pitchFamily="18" charset="0"/>
                            </a:rPr>
                            <m:t>𝐹</m:t>
                          </m:r>
                        </m:e>
                      </m:acc>
                    </m:oMath>
                  </m:oMathPara>
                </a14:m>
                <a:endParaRPr lang="fr-FR" dirty="0"/>
              </a:p>
            </p:txBody>
          </p:sp>
        </mc:Choice>
        <mc:Fallback xmlns="">
          <p:sp>
            <p:nvSpPr>
              <p:cNvPr id="1049" name="ZoneTexte 1048">
                <a:extLst>
                  <a:ext uri="{FF2B5EF4-FFF2-40B4-BE49-F238E27FC236}">
                    <a16:creationId xmlns:a16="http://schemas.microsoft.com/office/drawing/2014/main" id="{AF593898-3984-1DE1-8B71-33BE70F85CF4}"/>
                  </a:ext>
                </a:extLst>
              </p:cNvPr>
              <p:cNvSpPr txBox="1">
                <a:spLocks noRot="1" noChangeAspect="1" noMove="1" noResize="1" noEditPoints="1" noAdjustHandles="1" noChangeArrowheads="1" noChangeShapeType="1" noTextEdit="1"/>
              </p:cNvSpPr>
              <p:nvPr/>
            </p:nvSpPr>
            <p:spPr>
              <a:xfrm>
                <a:off x="5858186" y="3661358"/>
                <a:ext cx="165686" cy="241605"/>
              </a:xfrm>
              <a:prstGeom prst="rect">
                <a:avLst/>
              </a:prstGeom>
              <a:blipFill>
                <a:blip r:embed="rId5"/>
                <a:stretch>
                  <a:fillRect l="-22222" t="-33333" r="-88889" b="-102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51" name="ZoneTexte 1050">
                <a:extLst>
                  <a:ext uri="{FF2B5EF4-FFF2-40B4-BE49-F238E27FC236}">
                    <a16:creationId xmlns:a16="http://schemas.microsoft.com/office/drawing/2014/main" id="{23EC48B9-6F01-675A-F4DD-DFAC0B4FB2AA}"/>
                  </a:ext>
                </a:extLst>
              </p:cNvPr>
              <p:cNvSpPr txBox="1"/>
              <p:nvPr/>
            </p:nvSpPr>
            <p:spPr>
              <a:xfrm>
                <a:off x="6413047" y="4037620"/>
                <a:ext cx="159595" cy="2473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i="1" smtClean="0">
                              <a:solidFill>
                                <a:srgbClr val="C00000"/>
                              </a:solidFill>
                              <a:latin typeface="Cambria Math" panose="02040503050406030204" pitchFamily="18" charset="0"/>
                            </a:rPr>
                          </m:ctrlPr>
                        </m:accPr>
                        <m:e>
                          <m:r>
                            <a:rPr lang="fr-FR" sz="1400" b="0" i="1" smtClean="0">
                              <a:solidFill>
                                <a:srgbClr val="C00000"/>
                              </a:solidFill>
                              <a:latin typeface="Cambria Math" panose="02040503050406030204" pitchFamily="18" charset="0"/>
                            </a:rPr>
                            <m:t>𝑑</m:t>
                          </m:r>
                        </m:e>
                      </m:acc>
                    </m:oMath>
                  </m:oMathPara>
                </a14:m>
                <a:endParaRPr lang="fr-FR" dirty="0"/>
              </a:p>
            </p:txBody>
          </p:sp>
        </mc:Choice>
        <mc:Fallback xmlns="">
          <p:sp>
            <p:nvSpPr>
              <p:cNvPr id="1051" name="ZoneTexte 1050">
                <a:extLst>
                  <a:ext uri="{FF2B5EF4-FFF2-40B4-BE49-F238E27FC236}">
                    <a16:creationId xmlns:a16="http://schemas.microsoft.com/office/drawing/2014/main" id="{23EC48B9-6F01-675A-F4DD-DFAC0B4FB2AA}"/>
                  </a:ext>
                </a:extLst>
              </p:cNvPr>
              <p:cNvSpPr txBox="1">
                <a:spLocks noRot="1" noChangeAspect="1" noMove="1" noResize="1" noEditPoints="1" noAdjustHandles="1" noChangeArrowheads="1" noChangeShapeType="1" noTextEdit="1"/>
              </p:cNvSpPr>
              <p:nvPr/>
            </p:nvSpPr>
            <p:spPr>
              <a:xfrm>
                <a:off x="6413047" y="4037620"/>
                <a:ext cx="159595" cy="247312"/>
              </a:xfrm>
              <a:prstGeom prst="rect">
                <a:avLst/>
              </a:prstGeom>
              <a:blipFill>
                <a:blip r:embed="rId6"/>
                <a:stretch>
                  <a:fillRect l="-23077" t="-29268" r="-96154" b="-97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53" name="ZoneTexte 1052">
                <a:extLst>
                  <a:ext uri="{FF2B5EF4-FFF2-40B4-BE49-F238E27FC236}">
                    <a16:creationId xmlns:a16="http://schemas.microsoft.com/office/drawing/2014/main" id="{D6B5C8D8-D649-CA38-3D50-756E7F0EFC61}"/>
                  </a:ext>
                </a:extLst>
              </p:cNvPr>
              <p:cNvSpPr txBox="1"/>
              <p:nvPr/>
            </p:nvSpPr>
            <p:spPr>
              <a:xfrm>
                <a:off x="6015883" y="3839811"/>
                <a:ext cx="16254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i="1" smtClean="0">
                          <a:latin typeface="Cambria Math" panose="02040503050406030204" pitchFamily="18" charset="0"/>
                          <a:ea typeface="Cambria Math" panose="02040503050406030204" pitchFamily="18" charset="0"/>
                        </a:rPr>
                        <m:t>𝛼</m:t>
                      </m:r>
                    </m:oMath>
                  </m:oMathPara>
                </a14:m>
                <a:endParaRPr lang="fr-FR" dirty="0"/>
              </a:p>
            </p:txBody>
          </p:sp>
        </mc:Choice>
        <mc:Fallback xmlns="">
          <p:sp>
            <p:nvSpPr>
              <p:cNvPr id="1053" name="ZoneTexte 1052">
                <a:extLst>
                  <a:ext uri="{FF2B5EF4-FFF2-40B4-BE49-F238E27FC236}">
                    <a16:creationId xmlns:a16="http://schemas.microsoft.com/office/drawing/2014/main" id="{D6B5C8D8-D649-CA38-3D50-756E7F0EFC61}"/>
                  </a:ext>
                </a:extLst>
              </p:cNvPr>
              <p:cNvSpPr txBox="1">
                <a:spLocks noRot="1" noChangeAspect="1" noMove="1" noResize="1" noEditPoints="1" noAdjustHandles="1" noChangeArrowheads="1" noChangeShapeType="1" noTextEdit="1"/>
              </p:cNvSpPr>
              <p:nvPr/>
            </p:nvSpPr>
            <p:spPr>
              <a:xfrm>
                <a:off x="6015883" y="3839811"/>
                <a:ext cx="162545" cy="215444"/>
              </a:xfrm>
              <a:prstGeom prst="rect">
                <a:avLst/>
              </a:prstGeom>
              <a:blipFill>
                <a:blip r:embed="rId7"/>
                <a:stretch>
                  <a:fillRect l="-14815" r="-3704" b="-2857"/>
                </a:stretch>
              </a:blipFill>
            </p:spPr>
            <p:txBody>
              <a:bodyPr/>
              <a:lstStyle/>
              <a:p>
                <a:r>
                  <a:rPr lang="fr-FR">
                    <a:noFill/>
                  </a:rPr>
                  <a:t> </a:t>
                </a:r>
              </a:p>
            </p:txBody>
          </p:sp>
        </mc:Fallback>
      </mc:AlternateContent>
      <p:sp>
        <p:nvSpPr>
          <p:cNvPr id="1054" name="Arc 1053">
            <a:extLst>
              <a:ext uri="{FF2B5EF4-FFF2-40B4-BE49-F238E27FC236}">
                <a16:creationId xmlns:a16="http://schemas.microsoft.com/office/drawing/2014/main" id="{0B53B94E-E11A-82C5-AF42-024F45C2536C}"/>
              </a:ext>
            </a:extLst>
          </p:cNvPr>
          <p:cNvSpPr/>
          <p:nvPr/>
        </p:nvSpPr>
        <p:spPr>
          <a:xfrm rot="3358052">
            <a:off x="5815908" y="3902734"/>
            <a:ext cx="250242" cy="8959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55" name="ZoneTexte 1054">
                <a:extLst>
                  <a:ext uri="{FF2B5EF4-FFF2-40B4-BE49-F238E27FC236}">
                    <a16:creationId xmlns:a16="http://schemas.microsoft.com/office/drawing/2014/main" id="{C70D71A9-A2CC-D614-5834-1724A14262F3}"/>
                  </a:ext>
                </a:extLst>
              </p:cNvPr>
              <p:cNvSpPr txBox="1"/>
              <p:nvPr/>
            </p:nvSpPr>
            <p:spPr>
              <a:xfrm>
                <a:off x="6598979" y="3099208"/>
                <a:ext cx="2058512" cy="282641"/>
              </a:xfrm>
              <a:prstGeom prst="rect">
                <a:avLst/>
              </a:prstGeom>
              <a:noFill/>
            </p:spPr>
            <p:txBody>
              <a:bodyPr wrap="none" lIns="0" tIns="0" rIns="0" bIns="0" rtlCol="0">
                <a:spAutoFit/>
              </a:bodyPr>
              <a:lstStyle/>
              <a:p>
                <a14:m>
                  <m:oMath xmlns:m="http://schemas.openxmlformats.org/officeDocument/2006/math">
                    <m:r>
                      <a:rPr lang="fr-FR" sz="1600" i="1" smtClean="0">
                        <a:latin typeface="Cambria Math" panose="02040503050406030204" pitchFamily="18" charset="0"/>
                        <a:ea typeface="Cambria Math" panose="02040503050406030204" pitchFamily="18" charset="0"/>
                      </a:rPr>
                      <m:t>𝑊</m:t>
                    </m:r>
                    <m:r>
                      <a:rPr lang="fr-FR" sz="1600" b="0" i="1" smtClean="0">
                        <a:latin typeface="Cambria Math" panose="02040503050406030204" pitchFamily="18" charset="0"/>
                        <a:ea typeface="Cambria Math" panose="02040503050406030204" pitchFamily="18" charset="0"/>
                      </a:rPr>
                      <m:t>=</m:t>
                    </m:r>
                    <m:acc>
                      <m:accPr>
                        <m:chr m:val="⃗"/>
                        <m:ctrlPr>
                          <a:rPr lang="fr-FR" sz="1600" i="1">
                            <a:solidFill>
                              <a:srgbClr val="0070C0"/>
                            </a:solidFill>
                            <a:latin typeface="Cambria Math" panose="02040503050406030204" pitchFamily="18" charset="0"/>
                          </a:rPr>
                        </m:ctrlPr>
                      </m:accPr>
                      <m:e>
                        <m:r>
                          <a:rPr lang="fr-FR" sz="1600" i="1">
                            <a:solidFill>
                              <a:srgbClr val="0070C0"/>
                            </a:solidFill>
                            <a:latin typeface="Cambria Math" panose="02040503050406030204" pitchFamily="18" charset="0"/>
                          </a:rPr>
                          <m:t>𝐹</m:t>
                        </m:r>
                      </m:e>
                    </m:acc>
                  </m:oMath>
                </a14:m>
                <a:r>
                  <a:rPr lang="fr-FR" sz="1600" dirty="0"/>
                  <a:t>.</a:t>
                </a:r>
                <a14:m>
                  <m:oMath xmlns:m="http://schemas.openxmlformats.org/officeDocument/2006/math">
                    <m:acc>
                      <m:accPr>
                        <m:chr m:val="⃗"/>
                        <m:ctrlPr>
                          <a:rPr lang="fr-FR" sz="1600" i="1">
                            <a:solidFill>
                              <a:srgbClr val="C00000"/>
                            </a:solidFill>
                            <a:latin typeface="Cambria Math" panose="02040503050406030204" pitchFamily="18" charset="0"/>
                          </a:rPr>
                        </m:ctrlPr>
                      </m:accPr>
                      <m:e>
                        <m:r>
                          <a:rPr lang="fr-FR" sz="1600" i="1">
                            <a:solidFill>
                              <a:srgbClr val="C00000"/>
                            </a:solidFill>
                            <a:latin typeface="Cambria Math" panose="02040503050406030204" pitchFamily="18" charset="0"/>
                          </a:rPr>
                          <m:t>𝑑</m:t>
                        </m:r>
                      </m:e>
                    </m:acc>
                    <m:r>
                      <a:rPr lang="fr-FR" sz="1600" b="0" i="1" smtClean="0">
                        <a:solidFill>
                          <a:schemeClr val="tx1"/>
                        </a:solidFill>
                        <a:latin typeface="Cambria Math" panose="02040503050406030204" pitchFamily="18" charset="0"/>
                      </a:rPr>
                      <m:t>=</m:t>
                    </m:r>
                    <m:r>
                      <a:rPr lang="fr-FR" sz="1600" b="0" i="1" smtClean="0">
                        <a:solidFill>
                          <a:schemeClr val="tx1"/>
                        </a:solidFill>
                        <a:latin typeface="Cambria Math" panose="02040503050406030204" pitchFamily="18" charset="0"/>
                      </a:rPr>
                      <m:t>𝐹</m:t>
                    </m:r>
                    <m:r>
                      <a:rPr lang="fr-FR" sz="1600" b="0" i="1" smtClean="0">
                        <a:solidFill>
                          <a:schemeClr val="tx1"/>
                        </a:solidFill>
                        <a:latin typeface="Cambria Math" panose="02040503050406030204" pitchFamily="18" charset="0"/>
                      </a:rPr>
                      <m:t> </m:t>
                    </m:r>
                    <m:r>
                      <a:rPr lang="fr-FR" sz="1600" b="0" i="1" smtClean="0">
                        <a:solidFill>
                          <a:schemeClr val="tx1"/>
                        </a:solidFill>
                        <a:latin typeface="Cambria Math" panose="02040503050406030204" pitchFamily="18" charset="0"/>
                      </a:rPr>
                      <m:t>𝑑</m:t>
                    </m:r>
                    <m:r>
                      <a:rPr lang="fr-FR" sz="1600" b="0" i="1" smtClean="0">
                        <a:solidFill>
                          <a:schemeClr val="tx1"/>
                        </a:solidFill>
                        <a:latin typeface="Cambria Math" panose="02040503050406030204" pitchFamily="18" charset="0"/>
                      </a:rPr>
                      <m:t> </m:t>
                    </m:r>
                    <m:r>
                      <a:rPr lang="fr-FR" sz="1600" b="0" i="1" smtClean="0">
                        <a:solidFill>
                          <a:schemeClr val="tx1"/>
                        </a:solidFill>
                        <a:latin typeface="Cambria Math" panose="02040503050406030204" pitchFamily="18" charset="0"/>
                      </a:rPr>
                      <m:t>𝑐𝑜𝑠</m:t>
                    </m:r>
                    <m:d>
                      <m:dPr>
                        <m:ctrlPr>
                          <a:rPr lang="fr-FR" sz="1600" b="0" i="1" smtClean="0">
                            <a:solidFill>
                              <a:schemeClr val="tx1"/>
                            </a:solidFill>
                            <a:latin typeface="Cambria Math" panose="02040503050406030204" pitchFamily="18" charset="0"/>
                          </a:rPr>
                        </m:ctrlPr>
                      </m:dPr>
                      <m:e>
                        <m:r>
                          <a:rPr lang="fr-FR" sz="1600" b="0" i="1" smtClean="0">
                            <a:solidFill>
                              <a:schemeClr val="tx1"/>
                            </a:solidFill>
                            <a:latin typeface="Cambria Math" panose="02040503050406030204" pitchFamily="18" charset="0"/>
                            <a:ea typeface="Cambria Math" panose="02040503050406030204" pitchFamily="18" charset="0"/>
                          </a:rPr>
                          <m:t>𝛼</m:t>
                        </m:r>
                      </m:e>
                    </m:d>
                  </m:oMath>
                </a14:m>
                <a:endParaRPr lang="fr-FR" sz="1600" dirty="0"/>
              </a:p>
            </p:txBody>
          </p:sp>
        </mc:Choice>
        <mc:Fallback xmlns="">
          <p:sp>
            <p:nvSpPr>
              <p:cNvPr id="1055" name="ZoneTexte 1054">
                <a:extLst>
                  <a:ext uri="{FF2B5EF4-FFF2-40B4-BE49-F238E27FC236}">
                    <a16:creationId xmlns:a16="http://schemas.microsoft.com/office/drawing/2014/main" id="{C70D71A9-A2CC-D614-5834-1724A14262F3}"/>
                  </a:ext>
                </a:extLst>
              </p:cNvPr>
              <p:cNvSpPr txBox="1">
                <a:spLocks noRot="1" noChangeAspect="1" noMove="1" noResize="1" noEditPoints="1" noAdjustHandles="1" noChangeArrowheads="1" noChangeShapeType="1" noTextEdit="1"/>
              </p:cNvSpPr>
              <p:nvPr/>
            </p:nvSpPr>
            <p:spPr>
              <a:xfrm>
                <a:off x="6598979" y="3099208"/>
                <a:ext cx="2058512" cy="282641"/>
              </a:xfrm>
              <a:prstGeom prst="rect">
                <a:avLst/>
              </a:prstGeom>
              <a:blipFill>
                <a:blip r:embed="rId8"/>
                <a:stretch>
                  <a:fillRect l="-3561" t="-29787" b="-4255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56" name="ZoneTexte 1055">
                <a:extLst>
                  <a:ext uri="{FF2B5EF4-FFF2-40B4-BE49-F238E27FC236}">
                    <a16:creationId xmlns:a16="http://schemas.microsoft.com/office/drawing/2014/main" id="{99AA9253-C6B8-82AE-8103-F58C695E0CF2}"/>
                  </a:ext>
                </a:extLst>
              </p:cNvPr>
              <p:cNvSpPr txBox="1"/>
              <p:nvPr/>
            </p:nvSpPr>
            <p:spPr>
              <a:xfrm>
                <a:off x="5506890" y="4425078"/>
                <a:ext cx="1575707" cy="307777"/>
              </a:xfrm>
              <a:prstGeom prst="rect">
                <a:avLst/>
              </a:prstGeom>
              <a:noFill/>
            </p:spPr>
            <p:txBody>
              <a:bodyPr wrap="square" rtlCol="0">
                <a:spAutoFit/>
              </a:bodyPr>
              <a:lstStyle/>
              <a:p>
                <a14:m>
                  <m:oMath xmlns:m="http://schemas.openxmlformats.org/officeDocument/2006/math">
                    <m:r>
                      <a:rPr lang="fr-FR" sz="1400" i="1" smtClean="0">
                        <a:latin typeface="Cambria Math" panose="02040503050406030204" pitchFamily="18" charset="0"/>
                        <a:ea typeface="Cambria Math" panose="02040503050406030204" pitchFamily="18" charset="0"/>
                      </a:rPr>
                      <m:t>𝑊</m:t>
                    </m:r>
                    <m:r>
                      <a:rPr lang="fr-FR" sz="1400" b="0" i="1" smtClean="0">
                        <a:latin typeface="Cambria Math" panose="02040503050406030204" pitchFamily="18" charset="0"/>
                        <a:ea typeface="Cambria Math" panose="02040503050406030204" pitchFamily="18" charset="0"/>
                      </a:rPr>
                      <m:t>&gt;0 ;</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𝐸</m:t>
                        </m:r>
                      </m:e>
                      <m:sub>
                        <m:r>
                          <a:rPr lang="fr-FR" sz="1400" b="0" i="1" smtClean="0">
                            <a:latin typeface="Cambria Math" panose="02040503050406030204" pitchFamily="18" charset="0"/>
                            <a:ea typeface="Cambria Math" panose="02040503050406030204" pitchFamily="18" charset="0"/>
                          </a:rPr>
                          <m:t>𝑃</m:t>
                        </m:r>
                      </m:sub>
                    </m:sSub>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𝐸</m:t>
                        </m:r>
                      </m:e>
                      <m:sub>
                        <m:r>
                          <a:rPr lang="fr-FR" sz="1400" b="0" i="1" smtClean="0">
                            <a:latin typeface="Cambria Math" panose="02040503050406030204" pitchFamily="18" charset="0"/>
                            <a:ea typeface="Cambria Math" panose="02040503050406030204" pitchFamily="18" charset="0"/>
                          </a:rPr>
                          <m:t>𝐶</m:t>
                        </m:r>
                      </m:sub>
                    </m:sSub>
                  </m:oMath>
                </a14:m>
                <a:r>
                  <a:rPr lang="fr-FR" sz="1400" dirty="0"/>
                  <a:t> </a:t>
                </a:r>
              </a:p>
            </p:txBody>
          </p:sp>
        </mc:Choice>
        <mc:Fallback xmlns="">
          <p:sp>
            <p:nvSpPr>
              <p:cNvPr id="1056" name="ZoneTexte 1055">
                <a:extLst>
                  <a:ext uri="{FF2B5EF4-FFF2-40B4-BE49-F238E27FC236}">
                    <a16:creationId xmlns:a16="http://schemas.microsoft.com/office/drawing/2014/main" id="{99AA9253-C6B8-82AE-8103-F58C695E0CF2}"/>
                  </a:ext>
                </a:extLst>
              </p:cNvPr>
              <p:cNvSpPr txBox="1">
                <a:spLocks noRot="1" noChangeAspect="1" noMove="1" noResize="1" noEditPoints="1" noAdjustHandles="1" noChangeArrowheads="1" noChangeShapeType="1" noTextEdit="1"/>
              </p:cNvSpPr>
              <p:nvPr/>
            </p:nvSpPr>
            <p:spPr>
              <a:xfrm>
                <a:off x="5506890" y="4425078"/>
                <a:ext cx="1575707" cy="307777"/>
              </a:xfrm>
              <a:prstGeom prst="rect">
                <a:avLst/>
              </a:prstGeom>
              <a:blipFill>
                <a:blip r:embed="rId9"/>
                <a:stretch>
                  <a:fillRect/>
                </a:stretch>
              </a:blipFill>
            </p:spPr>
            <p:txBody>
              <a:bodyPr/>
              <a:lstStyle/>
              <a:p>
                <a:r>
                  <a:rPr lang="fr-FR">
                    <a:noFill/>
                  </a:rPr>
                  <a:t> </a:t>
                </a:r>
              </a:p>
            </p:txBody>
          </p:sp>
        </mc:Fallback>
      </mc:AlternateContent>
      <p:cxnSp>
        <p:nvCxnSpPr>
          <p:cNvPr id="1057" name="Connecteur droit avec flèche 1056">
            <a:extLst>
              <a:ext uri="{FF2B5EF4-FFF2-40B4-BE49-F238E27FC236}">
                <a16:creationId xmlns:a16="http://schemas.microsoft.com/office/drawing/2014/main" id="{222E0928-674B-1283-F856-8A894685F8D0}"/>
              </a:ext>
            </a:extLst>
          </p:cNvPr>
          <p:cNvCxnSpPr>
            <a:cxnSpLocks/>
          </p:cNvCxnSpPr>
          <p:nvPr/>
        </p:nvCxnSpPr>
        <p:spPr>
          <a:xfrm flipH="1" flipV="1">
            <a:off x="9407583" y="3716944"/>
            <a:ext cx="275491" cy="3151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58" name="Connecteur droit avec flèche 1057">
            <a:extLst>
              <a:ext uri="{FF2B5EF4-FFF2-40B4-BE49-F238E27FC236}">
                <a16:creationId xmlns:a16="http://schemas.microsoft.com/office/drawing/2014/main" id="{24DD7C11-00E8-9128-1B75-3B37A277680F}"/>
              </a:ext>
            </a:extLst>
          </p:cNvPr>
          <p:cNvCxnSpPr/>
          <p:nvPr/>
        </p:nvCxnSpPr>
        <p:spPr>
          <a:xfrm>
            <a:off x="9683074" y="4032119"/>
            <a:ext cx="1148143" cy="0"/>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9" name="ZoneTexte 1058">
                <a:extLst>
                  <a:ext uri="{FF2B5EF4-FFF2-40B4-BE49-F238E27FC236}">
                    <a16:creationId xmlns:a16="http://schemas.microsoft.com/office/drawing/2014/main" id="{7DD0292A-E41F-7B25-169E-51E761BFB419}"/>
                  </a:ext>
                </a:extLst>
              </p:cNvPr>
              <p:cNvSpPr txBox="1"/>
              <p:nvPr/>
            </p:nvSpPr>
            <p:spPr>
              <a:xfrm>
                <a:off x="9493079" y="3582606"/>
                <a:ext cx="165686" cy="241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i="1" smtClean="0">
                              <a:solidFill>
                                <a:srgbClr val="0070C0"/>
                              </a:solidFill>
                              <a:latin typeface="Cambria Math" panose="02040503050406030204" pitchFamily="18" charset="0"/>
                            </a:rPr>
                          </m:ctrlPr>
                        </m:accPr>
                        <m:e>
                          <m:r>
                            <a:rPr lang="fr-FR" sz="1400" b="0" i="1" smtClean="0">
                              <a:solidFill>
                                <a:srgbClr val="0070C0"/>
                              </a:solidFill>
                              <a:latin typeface="Cambria Math" panose="02040503050406030204" pitchFamily="18" charset="0"/>
                            </a:rPr>
                            <m:t>𝐹</m:t>
                          </m:r>
                        </m:e>
                      </m:acc>
                    </m:oMath>
                  </m:oMathPara>
                </a14:m>
                <a:endParaRPr lang="fr-FR" dirty="0"/>
              </a:p>
            </p:txBody>
          </p:sp>
        </mc:Choice>
        <mc:Fallback xmlns="">
          <p:sp>
            <p:nvSpPr>
              <p:cNvPr id="1059" name="ZoneTexte 1058">
                <a:extLst>
                  <a:ext uri="{FF2B5EF4-FFF2-40B4-BE49-F238E27FC236}">
                    <a16:creationId xmlns:a16="http://schemas.microsoft.com/office/drawing/2014/main" id="{7DD0292A-E41F-7B25-169E-51E761BFB419}"/>
                  </a:ext>
                </a:extLst>
              </p:cNvPr>
              <p:cNvSpPr txBox="1">
                <a:spLocks noRot="1" noChangeAspect="1" noMove="1" noResize="1" noEditPoints="1" noAdjustHandles="1" noChangeArrowheads="1" noChangeShapeType="1" noTextEdit="1"/>
              </p:cNvSpPr>
              <p:nvPr/>
            </p:nvSpPr>
            <p:spPr>
              <a:xfrm>
                <a:off x="9493079" y="3582606"/>
                <a:ext cx="165686" cy="241605"/>
              </a:xfrm>
              <a:prstGeom prst="rect">
                <a:avLst/>
              </a:prstGeom>
              <a:blipFill>
                <a:blip r:embed="rId10"/>
                <a:stretch>
                  <a:fillRect l="-22222" t="-33333" r="-92593" b="-102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60" name="ZoneTexte 1059">
                <a:extLst>
                  <a:ext uri="{FF2B5EF4-FFF2-40B4-BE49-F238E27FC236}">
                    <a16:creationId xmlns:a16="http://schemas.microsoft.com/office/drawing/2014/main" id="{454CFE35-9270-8D2B-1FB1-60879F9A9618}"/>
                  </a:ext>
                </a:extLst>
              </p:cNvPr>
              <p:cNvSpPr txBox="1"/>
              <p:nvPr/>
            </p:nvSpPr>
            <p:spPr>
              <a:xfrm>
                <a:off x="10525056" y="4037620"/>
                <a:ext cx="159595" cy="2473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i="1" smtClean="0">
                              <a:solidFill>
                                <a:srgbClr val="C00000"/>
                              </a:solidFill>
                              <a:latin typeface="Cambria Math" panose="02040503050406030204" pitchFamily="18" charset="0"/>
                            </a:rPr>
                          </m:ctrlPr>
                        </m:accPr>
                        <m:e>
                          <m:r>
                            <a:rPr lang="fr-FR" sz="1400" b="0" i="1" smtClean="0">
                              <a:solidFill>
                                <a:srgbClr val="C00000"/>
                              </a:solidFill>
                              <a:latin typeface="Cambria Math" panose="02040503050406030204" pitchFamily="18" charset="0"/>
                            </a:rPr>
                            <m:t>𝑑</m:t>
                          </m:r>
                        </m:e>
                      </m:acc>
                    </m:oMath>
                  </m:oMathPara>
                </a14:m>
                <a:endParaRPr lang="fr-FR" dirty="0"/>
              </a:p>
            </p:txBody>
          </p:sp>
        </mc:Choice>
        <mc:Fallback xmlns="">
          <p:sp>
            <p:nvSpPr>
              <p:cNvPr id="1060" name="ZoneTexte 1059">
                <a:extLst>
                  <a:ext uri="{FF2B5EF4-FFF2-40B4-BE49-F238E27FC236}">
                    <a16:creationId xmlns:a16="http://schemas.microsoft.com/office/drawing/2014/main" id="{454CFE35-9270-8D2B-1FB1-60879F9A9618}"/>
                  </a:ext>
                </a:extLst>
              </p:cNvPr>
              <p:cNvSpPr txBox="1">
                <a:spLocks noRot="1" noChangeAspect="1" noMove="1" noResize="1" noEditPoints="1" noAdjustHandles="1" noChangeArrowheads="1" noChangeShapeType="1" noTextEdit="1"/>
              </p:cNvSpPr>
              <p:nvPr/>
            </p:nvSpPr>
            <p:spPr>
              <a:xfrm>
                <a:off x="10525056" y="4037620"/>
                <a:ext cx="159595" cy="247312"/>
              </a:xfrm>
              <a:prstGeom prst="rect">
                <a:avLst/>
              </a:prstGeom>
              <a:blipFill>
                <a:blip r:embed="rId11"/>
                <a:stretch>
                  <a:fillRect l="-26923" t="-29268" r="-92308" b="-97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61" name="ZoneTexte 1060">
                <a:extLst>
                  <a:ext uri="{FF2B5EF4-FFF2-40B4-BE49-F238E27FC236}">
                    <a16:creationId xmlns:a16="http://schemas.microsoft.com/office/drawing/2014/main" id="{7EEDB6D7-8FB3-DB66-8D10-4F7258D4CCC5}"/>
                  </a:ext>
                </a:extLst>
              </p:cNvPr>
              <p:cNvSpPr txBox="1"/>
              <p:nvPr/>
            </p:nvSpPr>
            <p:spPr>
              <a:xfrm>
                <a:off x="9822243" y="3716944"/>
                <a:ext cx="16254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i="1" smtClean="0">
                          <a:latin typeface="Cambria Math" panose="02040503050406030204" pitchFamily="18" charset="0"/>
                          <a:ea typeface="Cambria Math" panose="02040503050406030204" pitchFamily="18" charset="0"/>
                        </a:rPr>
                        <m:t>𝛼</m:t>
                      </m:r>
                    </m:oMath>
                  </m:oMathPara>
                </a14:m>
                <a:endParaRPr lang="fr-FR" dirty="0"/>
              </a:p>
            </p:txBody>
          </p:sp>
        </mc:Choice>
        <mc:Fallback xmlns="">
          <p:sp>
            <p:nvSpPr>
              <p:cNvPr id="1061" name="ZoneTexte 1060">
                <a:extLst>
                  <a:ext uri="{FF2B5EF4-FFF2-40B4-BE49-F238E27FC236}">
                    <a16:creationId xmlns:a16="http://schemas.microsoft.com/office/drawing/2014/main" id="{7EEDB6D7-8FB3-DB66-8D10-4F7258D4CCC5}"/>
                  </a:ext>
                </a:extLst>
              </p:cNvPr>
              <p:cNvSpPr txBox="1">
                <a:spLocks noRot="1" noChangeAspect="1" noMove="1" noResize="1" noEditPoints="1" noAdjustHandles="1" noChangeArrowheads="1" noChangeShapeType="1" noTextEdit="1"/>
              </p:cNvSpPr>
              <p:nvPr/>
            </p:nvSpPr>
            <p:spPr>
              <a:xfrm>
                <a:off x="9822243" y="3716944"/>
                <a:ext cx="162545" cy="215444"/>
              </a:xfrm>
              <a:prstGeom prst="rect">
                <a:avLst/>
              </a:prstGeom>
              <a:blipFill>
                <a:blip r:embed="rId12"/>
                <a:stretch>
                  <a:fillRect l="-11111" r="-7407" b="-2857"/>
                </a:stretch>
              </a:blipFill>
            </p:spPr>
            <p:txBody>
              <a:bodyPr/>
              <a:lstStyle/>
              <a:p>
                <a:r>
                  <a:rPr lang="fr-FR">
                    <a:noFill/>
                  </a:rPr>
                  <a:t> </a:t>
                </a:r>
              </a:p>
            </p:txBody>
          </p:sp>
        </mc:Fallback>
      </mc:AlternateContent>
      <p:sp>
        <p:nvSpPr>
          <p:cNvPr id="1062" name="Arc 1061">
            <a:extLst>
              <a:ext uri="{FF2B5EF4-FFF2-40B4-BE49-F238E27FC236}">
                <a16:creationId xmlns:a16="http://schemas.microsoft.com/office/drawing/2014/main" id="{D2769EC0-9595-6FC8-FAEC-09E4074351DC}"/>
              </a:ext>
            </a:extLst>
          </p:cNvPr>
          <p:cNvSpPr/>
          <p:nvPr/>
        </p:nvSpPr>
        <p:spPr>
          <a:xfrm rot="20751605">
            <a:off x="9370928" y="3864131"/>
            <a:ext cx="508938" cy="49566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63" name="ZoneTexte 1062">
                <a:extLst>
                  <a:ext uri="{FF2B5EF4-FFF2-40B4-BE49-F238E27FC236}">
                    <a16:creationId xmlns:a16="http://schemas.microsoft.com/office/drawing/2014/main" id="{C5CE9869-38A0-4B62-9730-F88AF2E1F9D5}"/>
                  </a:ext>
                </a:extLst>
              </p:cNvPr>
              <p:cNvSpPr txBox="1"/>
              <p:nvPr/>
            </p:nvSpPr>
            <p:spPr>
              <a:xfrm>
                <a:off x="9618899" y="4425078"/>
                <a:ext cx="1575707" cy="307777"/>
              </a:xfrm>
              <a:prstGeom prst="rect">
                <a:avLst/>
              </a:prstGeom>
              <a:noFill/>
            </p:spPr>
            <p:txBody>
              <a:bodyPr wrap="square" rtlCol="0">
                <a:spAutoFit/>
              </a:bodyPr>
              <a:lstStyle/>
              <a:p>
                <a14:m>
                  <m:oMath xmlns:m="http://schemas.openxmlformats.org/officeDocument/2006/math">
                    <m:r>
                      <a:rPr lang="fr-FR" sz="1400" i="1" smtClean="0">
                        <a:latin typeface="Cambria Math" panose="02040503050406030204" pitchFamily="18" charset="0"/>
                        <a:ea typeface="Cambria Math" panose="02040503050406030204" pitchFamily="18" charset="0"/>
                      </a:rPr>
                      <m:t>𝑊</m:t>
                    </m:r>
                    <m:r>
                      <a:rPr lang="fr-FR" sz="1400" b="0" i="1" smtClean="0">
                        <a:latin typeface="Cambria Math" panose="02040503050406030204" pitchFamily="18" charset="0"/>
                        <a:ea typeface="Cambria Math" panose="02040503050406030204" pitchFamily="18" charset="0"/>
                      </a:rPr>
                      <m:t>&lt;0 ;</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𝐸</m:t>
                        </m:r>
                      </m:e>
                      <m:sub>
                        <m:r>
                          <a:rPr lang="fr-FR" sz="1400" b="0" i="1" smtClean="0">
                            <a:latin typeface="Cambria Math" panose="02040503050406030204" pitchFamily="18" charset="0"/>
                            <a:ea typeface="Cambria Math" panose="02040503050406030204" pitchFamily="18" charset="0"/>
                          </a:rPr>
                          <m:t>𝑃</m:t>
                        </m:r>
                      </m:sub>
                    </m:sSub>
                    <m:r>
                      <a:rPr lang="fr-FR" sz="1400" i="1">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𝐸</m:t>
                        </m:r>
                      </m:e>
                      <m:sub>
                        <m:r>
                          <a:rPr lang="fr-FR" sz="1400" b="0" i="1" smtClean="0">
                            <a:latin typeface="Cambria Math" panose="02040503050406030204" pitchFamily="18" charset="0"/>
                            <a:ea typeface="Cambria Math" panose="02040503050406030204" pitchFamily="18" charset="0"/>
                          </a:rPr>
                          <m:t>𝐶</m:t>
                        </m:r>
                      </m:sub>
                    </m:sSub>
                  </m:oMath>
                </a14:m>
                <a:r>
                  <a:rPr lang="fr-FR" sz="1400" dirty="0"/>
                  <a:t> </a:t>
                </a:r>
              </a:p>
            </p:txBody>
          </p:sp>
        </mc:Choice>
        <mc:Fallback xmlns="">
          <p:sp>
            <p:nvSpPr>
              <p:cNvPr id="1063" name="ZoneTexte 1062">
                <a:extLst>
                  <a:ext uri="{FF2B5EF4-FFF2-40B4-BE49-F238E27FC236}">
                    <a16:creationId xmlns:a16="http://schemas.microsoft.com/office/drawing/2014/main" id="{C5CE9869-38A0-4B62-9730-F88AF2E1F9D5}"/>
                  </a:ext>
                </a:extLst>
              </p:cNvPr>
              <p:cNvSpPr txBox="1">
                <a:spLocks noRot="1" noChangeAspect="1" noMove="1" noResize="1" noEditPoints="1" noAdjustHandles="1" noChangeArrowheads="1" noChangeShapeType="1" noTextEdit="1"/>
              </p:cNvSpPr>
              <p:nvPr/>
            </p:nvSpPr>
            <p:spPr>
              <a:xfrm>
                <a:off x="9618899" y="4425078"/>
                <a:ext cx="1575707" cy="307777"/>
              </a:xfrm>
              <a:prstGeom prst="rect">
                <a:avLst/>
              </a:prstGeom>
              <a:blipFill>
                <a:blip r:embed="rId13"/>
                <a:stretch>
                  <a:fillRect/>
                </a:stretch>
              </a:blipFill>
            </p:spPr>
            <p:txBody>
              <a:bodyPr/>
              <a:lstStyle/>
              <a:p>
                <a:r>
                  <a:rPr lang="fr-FR">
                    <a:noFill/>
                  </a:rPr>
                  <a:t> </a:t>
                </a:r>
              </a:p>
            </p:txBody>
          </p:sp>
        </mc:Fallback>
      </mc:AlternateContent>
      <p:cxnSp>
        <p:nvCxnSpPr>
          <p:cNvPr id="1065" name="Connecteur droit avec flèche 1064">
            <a:extLst>
              <a:ext uri="{FF2B5EF4-FFF2-40B4-BE49-F238E27FC236}">
                <a16:creationId xmlns:a16="http://schemas.microsoft.com/office/drawing/2014/main" id="{C9552584-613A-DA05-DB20-3D802FFAF606}"/>
              </a:ext>
            </a:extLst>
          </p:cNvPr>
          <p:cNvCxnSpPr>
            <a:cxnSpLocks/>
          </p:cNvCxnSpPr>
          <p:nvPr/>
        </p:nvCxnSpPr>
        <p:spPr>
          <a:xfrm flipH="1" flipV="1">
            <a:off x="7649410" y="3595360"/>
            <a:ext cx="13661" cy="46056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Connecteur droit avec flèche 1065">
            <a:extLst>
              <a:ext uri="{FF2B5EF4-FFF2-40B4-BE49-F238E27FC236}">
                <a16:creationId xmlns:a16="http://schemas.microsoft.com/office/drawing/2014/main" id="{0DFA57EB-1919-C8EB-5D3B-EB574ECBC122}"/>
              </a:ext>
            </a:extLst>
          </p:cNvPr>
          <p:cNvCxnSpPr/>
          <p:nvPr/>
        </p:nvCxnSpPr>
        <p:spPr>
          <a:xfrm>
            <a:off x="7663071" y="4055920"/>
            <a:ext cx="1148143" cy="0"/>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7" name="ZoneTexte 1066">
                <a:extLst>
                  <a:ext uri="{FF2B5EF4-FFF2-40B4-BE49-F238E27FC236}">
                    <a16:creationId xmlns:a16="http://schemas.microsoft.com/office/drawing/2014/main" id="{BBA0156C-1006-41E6-B952-EA9C5EB43161}"/>
                  </a:ext>
                </a:extLst>
              </p:cNvPr>
              <p:cNvSpPr txBox="1"/>
              <p:nvPr/>
            </p:nvSpPr>
            <p:spPr>
              <a:xfrm>
                <a:off x="8505053" y="4061421"/>
                <a:ext cx="159595" cy="2473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i="1" smtClean="0">
                              <a:solidFill>
                                <a:srgbClr val="C00000"/>
                              </a:solidFill>
                              <a:latin typeface="Cambria Math" panose="02040503050406030204" pitchFamily="18" charset="0"/>
                            </a:rPr>
                          </m:ctrlPr>
                        </m:accPr>
                        <m:e>
                          <m:r>
                            <a:rPr lang="fr-FR" sz="1400" b="0" i="1" smtClean="0">
                              <a:solidFill>
                                <a:srgbClr val="C00000"/>
                              </a:solidFill>
                              <a:latin typeface="Cambria Math" panose="02040503050406030204" pitchFamily="18" charset="0"/>
                            </a:rPr>
                            <m:t>𝑑</m:t>
                          </m:r>
                        </m:e>
                      </m:acc>
                    </m:oMath>
                  </m:oMathPara>
                </a14:m>
                <a:endParaRPr lang="fr-FR" dirty="0"/>
              </a:p>
            </p:txBody>
          </p:sp>
        </mc:Choice>
        <mc:Fallback xmlns="">
          <p:sp>
            <p:nvSpPr>
              <p:cNvPr id="1067" name="ZoneTexte 1066">
                <a:extLst>
                  <a:ext uri="{FF2B5EF4-FFF2-40B4-BE49-F238E27FC236}">
                    <a16:creationId xmlns:a16="http://schemas.microsoft.com/office/drawing/2014/main" id="{BBA0156C-1006-41E6-B952-EA9C5EB43161}"/>
                  </a:ext>
                </a:extLst>
              </p:cNvPr>
              <p:cNvSpPr txBox="1">
                <a:spLocks noRot="1" noChangeAspect="1" noMove="1" noResize="1" noEditPoints="1" noAdjustHandles="1" noChangeArrowheads="1" noChangeShapeType="1" noTextEdit="1"/>
              </p:cNvSpPr>
              <p:nvPr/>
            </p:nvSpPr>
            <p:spPr>
              <a:xfrm>
                <a:off x="8505053" y="4061421"/>
                <a:ext cx="159595" cy="247312"/>
              </a:xfrm>
              <a:prstGeom prst="rect">
                <a:avLst/>
              </a:prstGeom>
              <a:blipFill>
                <a:blip r:embed="rId6"/>
                <a:stretch>
                  <a:fillRect l="-23077" t="-29268" r="-96154" b="-97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68" name="ZoneTexte 1067">
                <a:extLst>
                  <a:ext uri="{FF2B5EF4-FFF2-40B4-BE49-F238E27FC236}">
                    <a16:creationId xmlns:a16="http://schemas.microsoft.com/office/drawing/2014/main" id="{F213FBCD-AD92-EF2A-BC27-3AE29A9A419C}"/>
                  </a:ext>
                </a:extLst>
              </p:cNvPr>
              <p:cNvSpPr txBox="1"/>
              <p:nvPr/>
            </p:nvSpPr>
            <p:spPr>
              <a:xfrm>
                <a:off x="7891238" y="3814665"/>
                <a:ext cx="16254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i="1" smtClean="0">
                          <a:latin typeface="Cambria Math" panose="02040503050406030204" pitchFamily="18" charset="0"/>
                          <a:ea typeface="Cambria Math" panose="02040503050406030204" pitchFamily="18" charset="0"/>
                        </a:rPr>
                        <m:t>𝛼</m:t>
                      </m:r>
                    </m:oMath>
                  </m:oMathPara>
                </a14:m>
                <a:endParaRPr lang="fr-FR" dirty="0"/>
              </a:p>
            </p:txBody>
          </p:sp>
        </mc:Choice>
        <mc:Fallback xmlns="">
          <p:sp>
            <p:nvSpPr>
              <p:cNvPr id="1068" name="ZoneTexte 1067">
                <a:extLst>
                  <a:ext uri="{FF2B5EF4-FFF2-40B4-BE49-F238E27FC236}">
                    <a16:creationId xmlns:a16="http://schemas.microsoft.com/office/drawing/2014/main" id="{F213FBCD-AD92-EF2A-BC27-3AE29A9A419C}"/>
                  </a:ext>
                </a:extLst>
              </p:cNvPr>
              <p:cNvSpPr txBox="1">
                <a:spLocks noRot="1" noChangeAspect="1" noMove="1" noResize="1" noEditPoints="1" noAdjustHandles="1" noChangeArrowheads="1" noChangeShapeType="1" noTextEdit="1"/>
              </p:cNvSpPr>
              <p:nvPr/>
            </p:nvSpPr>
            <p:spPr>
              <a:xfrm>
                <a:off x="7891238" y="3814665"/>
                <a:ext cx="162545" cy="215444"/>
              </a:xfrm>
              <a:prstGeom prst="rect">
                <a:avLst/>
              </a:prstGeom>
              <a:blipFill>
                <a:blip r:embed="rId7"/>
                <a:stretch>
                  <a:fillRect l="-11111" r="-7407" b="-2857"/>
                </a:stretch>
              </a:blipFill>
            </p:spPr>
            <p:txBody>
              <a:bodyPr/>
              <a:lstStyle/>
              <a:p>
                <a:r>
                  <a:rPr lang="fr-FR">
                    <a:noFill/>
                  </a:rPr>
                  <a:t> </a:t>
                </a:r>
              </a:p>
            </p:txBody>
          </p:sp>
        </mc:Fallback>
      </mc:AlternateContent>
      <p:sp>
        <p:nvSpPr>
          <p:cNvPr id="1069" name="Arc 1068">
            <a:extLst>
              <a:ext uri="{FF2B5EF4-FFF2-40B4-BE49-F238E27FC236}">
                <a16:creationId xmlns:a16="http://schemas.microsoft.com/office/drawing/2014/main" id="{C7684C02-9103-DDA0-80F9-3C8DB0400EA2}"/>
              </a:ext>
            </a:extLst>
          </p:cNvPr>
          <p:cNvSpPr/>
          <p:nvPr/>
        </p:nvSpPr>
        <p:spPr>
          <a:xfrm rot="500463">
            <a:off x="7510026" y="3881204"/>
            <a:ext cx="292165" cy="33105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70" name="ZoneTexte 1069">
                <a:extLst>
                  <a:ext uri="{FF2B5EF4-FFF2-40B4-BE49-F238E27FC236}">
                    <a16:creationId xmlns:a16="http://schemas.microsoft.com/office/drawing/2014/main" id="{95CE54B9-3A13-59F7-AE3D-B2330029FDF4}"/>
                  </a:ext>
                </a:extLst>
              </p:cNvPr>
              <p:cNvSpPr txBox="1"/>
              <p:nvPr/>
            </p:nvSpPr>
            <p:spPr>
              <a:xfrm>
                <a:off x="7559978" y="4382551"/>
                <a:ext cx="171919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1400" i="1" smtClean="0">
                          <a:latin typeface="Cambria Math" panose="02040503050406030204" pitchFamily="18" charset="0"/>
                          <a:ea typeface="Cambria Math" panose="02040503050406030204" pitchFamily="18" charset="0"/>
                        </a:rPr>
                        <m:t>𝑊</m:t>
                      </m:r>
                      <m:r>
                        <a:rPr lang="fr-FR" sz="1400" b="0" i="1" smtClean="0">
                          <a:latin typeface="Cambria Math" panose="02040503050406030204" pitchFamily="18" charset="0"/>
                          <a:ea typeface="Cambria Math" panose="02040503050406030204" pitchFamily="18" charset="0"/>
                        </a:rPr>
                        <m:t>=0 ;</m:t>
                      </m:r>
                    </m:oMath>
                  </m:oMathPara>
                </a14:m>
                <a:endParaRPr lang="fr-FR" sz="14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𝐸</m:t>
                          </m:r>
                        </m:e>
                        <m:sub>
                          <m:r>
                            <a:rPr lang="fr-FR" sz="1400" b="0" i="1" smtClean="0">
                              <a:latin typeface="Cambria Math" panose="02040503050406030204" pitchFamily="18" charset="0"/>
                              <a:ea typeface="Cambria Math" panose="02040503050406030204" pitchFamily="18" charset="0"/>
                            </a:rPr>
                            <m:t>𝑃</m:t>
                          </m:r>
                        </m:sub>
                      </m:sSub>
                      <m:r>
                        <a:rPr lang="fr-FR" sz="1400" b="0" i="1" smtClean="0">
                          <a:latin typeface="Cambria Math" panose="02040503050406030204" pitchFamily="18" charset="0"/>
                          <a:ea typeface="Cambria Math" panose="02040503050406030204" pitchFamily="18" charset="0"/>
                        </a:rPr>
                        <m:t>=</m:t>
                      </m:r>
                      <m:sSup>
                        <m:sSupPr>
                          <m:ctrlPr>
                            <a:rPr lang="fr-FR" sz="1400" b="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𝑐</m:t>
                          </m:r>
                        </m:e>
                        <m:sup>
                          <m:r>
                            <a:rPr lang="fr-FR" sz="1400" b="0" i="1" smtClean="0">
                              <a:latin typeface="Cambria Math" panose="02040503050406030204" pitchFamily="18" charset="0"/>
                              <a:ea typeface="Cambria Math" panose="02040503050406030204" pitchFamily="18" charset="0"/>
                            </a:rPr>
                            <m:t>𝑡𝑒</m:t>
                          </m:r>
                        </m:sup>
                      </m:sSup>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𝐸</m:t>
                          </m:r>
                        </m:e>
                        <m:sub>
                          <m:r>
                            <a:rPr lang="fr-FR" sz="1400" b="0" i="1" smtClean="0">
                              <a:latin typeface="Cambria Math" panose="02040503050406030204" pitchFamily="18" charset="0"/>
                              <a:ea typeface="Cambria Math" panose="02040503050406030204" pitchFamily="18" charset="0"/>
                            </a:rPr>
                            <m:t>𝐶</m:t>
                          </m:r>
                        </m:sub>
                      </m:sSub>
                      <m:r>
                        <a:rPr lang="fr-FR" sz="1400" b="0" i="1" smtClean="0">
                          <a:latin typeface="Cambria Math" panose="02040503050406030204" pitchFamily="18" charset="0"/>
                          <a:ea typeface="Cambria Math" panose="02040503050406030204" pitchFamily="18" charset="0"/>
                        </a:rPr>
                        <m:t>=</m:t>
                      </m:r>
                      <m:sSup>
                        <m:sSupPr>
                          <m:ctrlPr>
                            <a:rPr lang="fr-FR" sz="1400" b="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𝐶</m:t>
                          </m:r>
                        </m:e>
                        <m:sup>
                          <m:r>
                            <a:rPr lang="fr-FR" sz="1400" b="0" i="1" smtClean="0">
                              <a:latin typeface="Cambria Math" panose="02040503050406030204" pitchFamily="18" charset="0"/>
                              <a:ea typeface="Cambria Math" panose="02040503050406030204" pitchFamily="18" charset="0"/>
                            </a:rPr>
                            <m:t>𝑡𝑒</m:t>
                          </m:r>
                        </m:sup>
                      </m:sSup>
                    </m:oMath>
                  </m:oMathPara>
                </a14:m>
                <a:endParaRPr lang="fr-FR" sz="1400" dirty="0"/>
              </a:p>
            </p:txBody>
          </p:sp>
        </mc:Choice>
        <mc:Fallback xmlns="">
          <p:sp>
            <p:nvSpPr>
              <p:cNvPr id="1070" name="ZoneTexte 1069">
                <a:extLst>
                  <a:ext uri="{FF2B5EF4-FFF2-40B4-BE49-F238E27FC236}">
                    <a16:creationId xmlns:a16="http://schemas.microsoft.com/office/drawing/2014/main" id="{95CE54B9-3A13-59F7-AE3D-B2330029FDF4}"/>
                  </a:ext>
                </a:extLst>
              </p:cNvPr>
              <p:cNvSpPr txBox="1">
                <a:spLocks noRot="1" noChangeAspect="1" noMove="1" noResize="1" noEditPoints="1" noAdjustHandles="1" noChangeArrowheads="1" noChangeShapeType="1" noTextEdit="1"/>
              </p:cNvSpPr>
              <p:nvPr/>
            </p:nvSpPr>
            <p:spPr>
              <a:xfrm>
                <a:off x="7559978" y="4382551"/>
                <a:ext cx="1719198" cy="523220"/>
              </a:xfrm>
              <a:prstGeom prst="rect">
                <a:avLst/>
              </a:prstGeom>
              <a:blipFill>
                <a:blip r:embed="rId1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73" name="ZoneTexte 1072">
                <a:extLst>
                  <a:ext uri="{FF2B5EF4-FFF2-40B4-BE49-F238E27FC236}">
                    <a16:creationId xmlns:a16="http://schemas.microsoft.com/office/drawing/2014/main" id="{3E076E96-253B-C657-796D-196F700BECA9}"/>
                  </a:ext>
                </a:extLst>
              </p:cNvPr>
              <p:cNvSpPr txBox="1"/>
              <p:nvPr/>
            </p:nvSpPr>
            <p:spPr>
              <a:xfrm>
                <a:off x="7705041" y="3540206"/>
                <a:ext cx="165686" cy="241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i="1" smtClean="0">
                              <a:solidFill>
                                <a:srgbClr val="0070C0"/>
                              </a:solidFill>
                              <a:latin typeface="Cambria Math" panose="02040503050406030204" pitchFamily="18" charset="0"/>
                            </a:rPr>
                          </m:ctrlPr>
                        </m:accPr>
                        <m:e>
                          <m:r>
                            <a:rPr lang="fr-FR" sz="1400" b="0" i="1" smtClean="0">
                              <a:solidFill>
                                <a:srgbClr val="0070C0"/>
                              </a:solidFill>
                              <a:latin typeface="Cambria Math" panose="02040503050406030204" pitchFamily="18" charset="0"/>
                            </a:rPr>
                            <m:t>𝐹</m:t>
                          </m:r>
                        </m:e>
                      </m:acc>
                    </m:oMath>
                  </m:oMathPara>
                </a14:m>
                <a:endParaRPr lang="fr-FR" dirty="0"/>
              </a:p>
            </p:txBody>
          </p:sp>
        </mc:Choice>
        <mc:Fallback xmlns="">
          <p:sp>
            <p:nvSpPr>
              <p:cNvPr id="1073" name="ZoneTexte 1072">
                <a:extLst>
                  <a:ext uri="{FF2B5EF4-FFF2-40B4-BE49-F238E27FC236}">
                    <a16:creationId xmlns:a16="http://schemas.microsoft.com/office/drawing/2014/main" id="{3E076E96-253B-C657-796D-196F700BECA9}"/>
                  </a:ext>
                </a:extLst>
              </p:cNvPr>
              <p:cNvSpPr txBox="1">
                <a:spLocks noRot="1" noChangeAspect="1" noMove="1" noResize="1" noEditPoints="1" noAdjustHandles="1" noChangeArrowheads="1" noChangeShapeType="1" noTextEdit="1"/>
              </p:cNvSpPr>
              <p:nvPr/>
            </p:nvSpPr>
            <p:spPr>
              <a:xfrm>
                <a:off x="7705041" y="3540206"/>
                <a:ext cx="165686" cy="241605"/>
              </a:xfrm>
              <a:prstGeom prst="rect">
                <a:avLst/>
              </a:prstGeom>
              <a:blipFill>
                <a:blip r:embed="rId5"/>
                <a:stretch>
                  <a:fillRect l="-22222" t="-33333" r="-88889" b="-10256"/>
                </a:stretch>
              </a:blipFill>
            </p:spPr>
            <p:txBody>
              <a:bodyPr/>
              <a:lstStyle/>
              <a:p>
                <a:r>
                  <a:rPr lang="fr-FR">
                    <a:noFill/>
                  </a:rPr>
                  <a:t> </a:t>
                </a:r>
              </a:p>
            </p:txBody>
          </p:sp>
        </mc:Fallback>
      </mc:AlternateContent>
      <p:sp>
        <p:nvSpPr>
          <p:cNvPr id="1075" name="Rectangle : coins arrondis 1074">
            <a:extLst>
              <a:ext uri="{FF2B5EF4-FFF2-40B4-BE49-F238E27FC236}">
                <a16:creationId xmlns:a16="http://schemas.microsoft.com/office/drawing/2014/main" id="{75B25C4B-9F43-D97E-D694-C2D0C3DB2BEF}"/>
              </a:ext>
            </a:extLst>
          </p:cNvPr>
          <p:cNvSpPr/>
          <p:nvPr/>
        </p:nvSpPr>
        <p:spPr>
          <a:xfrm>
            <a:off x="5128001" y="2358772"/>
            <a:ext cx="6196693" cy="264996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76" name="Connecteur droit 1075">
            <a:extLst>
              <a:ext uri="{FF2B5EF4-FFF2-40B4-BE49-F238E27FC236}">
                <a16:creationId xmlns:a16="http://schemas.microsoft.com/office/drawing/2014/main" id="{B5E16BB9-9DC6-66EB-F757-9F1B7349AAA4}"/>
              </a:ext>
            </a:extLst>
          </p:cNvPr>
          <p:cNvCxnSpPr>
            <a:cxnSpLocks/>
          </p:cNvCxnSpPr>
          <p:nvPr/>
        </p:nvCxnSpPr>
        <p:spPr>
          <a:xfrm>
            <a:off x="3649430" y="2491543"/>
            <a:ext cx="446091" cy="792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7" name="Connecteur droit avec flèche 1076">
            <a:extLst>
              <a:ext uri="{FF2B5EF4-FFF2-40B4-BE49-F238E27FC236}">
                <a16:creationId xmlns:a16="http://schemas.microsoft.com/office/drawing/2014/main" id="{B9391A7F-0809-B44C-8837-099D423CFD13}"/>
              </a:ext>
            </a:extLst>
          </p:cNvPr>
          <p:cNvCxnSpPr>
            <a:cxnSpLocks/>
          </p:cNvCxnSpPr>
          <p:nvPr/>
        </p:nvCxnSpPr>
        <p:spPr>
          <a:xfrm flipV="1">
            <a:off x="4229675" y="3240443"/>
            <a:ext cx="180584" cy="68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8" name="Ellipse 1077">
            <a:extLst>
              <a:ext uri="{FF2B5EF4-FFF2-40B4-BE49-F238E27FC236}">
                <a16:creationId xmlns:a16="http://schemas.microsoft.com/office/drawing/2014/main" id="{E54C6328-A2B3-1405-FD8B-75BFC6A1BA6F}"/>
              </a:ext>
            </a:extLst>
          </p:cNvPr>
          <p:cNvSpPr/>
          <p:nvPr/>
        </p:nvSpPr>
        <p:spPr>
          <a:xfrm>
            <a:off x="4083480" y="3297591"/>
            <a:ext cx="130629" cy="13140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85" name="Groupe 1084">
            <a:extLst>
              <a:ext uri="{FF2B5EF4-FFF2-40B4-BE49-F238E27FC236}">
                <a16:creationId xmlns:a16="http://schemas.microsoft.com/office/drawing/2014/main" id="{2781F874-838C-894C-6749-725B6BE2286E}"/>
              </a:ext>
            </a:extLst>
          </p:cNvPr>
          <p:cNvGrpSpPr/>
          <p:nvPr/>
        </p:nvGrpSpPr>
        <p:grpSpPr>
          <a:xfrm>
            <a:off x="4571315" y="2959454"/>
            <a:ext cx="130629" cy="714364"/>
            <a:chOff x="2898707" y="3467029"/>
            <a:chExt cx="130629" cy="714364"/>
          </a:xfrm>
        </p:grpSpPr>
        <p:sp>
          <p:nvSpPr>
            <p:cNvPr id="1086" name="Rectangle 1085">
              <a:extLst>
                <a:ext uri="{FF2B5EF4-FFF2-40B4-BE49-F238E27FC236}">
                  <a16:creationId xmlns:a16="http://schemas.microsoft.com/office/drawing/2014/main" id="{049CFC7E-95B5-6550-CBCD-19A8A1983646}"/>
                </a:ext>
              </a:extLst>
            </p:cNvPr>
            <p:cNvSpPr/>
            <p:nvPr/>
          </p:nvSpPr>
          <p:spPr>
            <a:xfrm>
              <a:off x="2898707" y="3467029"/>
              <a:ext cx="130629" cy="71436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7" name="Rectangle 1086">
              <a:extLst>
                <a:ext uri="{FF2B5EF4-FFF2-40B4-BE49-F238E27FC236}">
                  <a16:creationId xmlns:a16="http://schemas.microsoft.com/office/drawing/2014/main" id="{F646AA63-D6EB-3EA0-2449-2514DFD06624}"/>
                </a:ext>
              </a:extLst>
            </p:cNvPr>
            <p:cNvSpPr/>
            <p:nvPr/>
          </p:nvSpPr>
          <p:spPr>
            <a:xfrm>
              <a:off x="2898707" y="3467029"/>
              <a:ext cx="130629" cy="30487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88" name="Arc 1087">
            <a:extLst>
              <a:ext uri="{FF2B5EF4-FFF2-40B4-BE49-F238E27FC236}">
                <a16:creationId xmlns:a16="http://schemas.microsoft.com/office/drawing/2014/main" id="{20DBBEE5-8A03-EA34-BA20-C70C9E8853AD}"/>
              </a:ext>
            </a:extLst>
          </p:cNvPr>
          <p:cNvSpPr/>
          <p:nvPr/>
        </p:nvSpPr>
        <p:spPr>
          <a:xfrm rot="1580649" flipH="1" flipV="1">
            <a:off x="2034080" y="3787216"/>
            <a:ext cx="1247743" cy="548409"/>
          </a:xfrm>
          <a:prstGeom prst="arc">
            <a:avLst>
              <a:gd name="adj1" fmla="val 11855202"/>
              <a:gd name="adj2" fmla="val 2123023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89" name="Arc 1088">
            <a:extLst>
              <a:ext uri="{FF2B5EF4-FFF2-40B4-BE49-F238E27FC236}">
                <a16:creationId xmlns:a16="http://schemas.microsoft.com/office/drawing/2014/main" id="{ED5DA82A-AA8D-2C10-8671-D6C988235904}"/>
              </a:ext>
            </a:extLst>
          </p:cNvPr>
          <p:cNvSpPr/>
          <p:nvPr/>
        </p:nvSpPr>
        <p:spPr>
          <a:xfrm rot="19557662" flipH="1" flipV="1">
            <a:off x="3755767" y="3772690"/>
            <a:ext cx="1247743" cy="548409"/>
          </a:xfrm>
          <a:prstGeom prst="arc">
            <a:avLst>
              <a:gd name="adj1" fmla="val 11855202"/>
              <a:gd name="adj2" fmla="val 2123023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90" name="ZoneTexte 1089">
                <a:extLst>
                  <a:ext uri="{FF2B5EF4-FFF2-40B4-BE49-F238E27FC236}">
                    <a16:creationId xmlns:a16="http://schemas.microsoft.com/office/drawing/2014/main" id="{8E80D119-8512-E43E-6491-60C9E8ACCA63}"/>
                  </a:ext>
                </a:extLst>
              </p:cNvPr>
              <p:cNvSpPr txBox="1"/>
              <p:nvPr/>
            </p:nvSpPr>
            <p:spPr>
              <a:xfrm>
                <a:off x="1933659" y="4259760"/>
                <a:ext cx="5604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𝑊</m:t>
                      </m:r>
                      <m:r>
                        <a:rPr lang="fr-FR" sz="1400" b="0" i="1" smtClean="0">
                          <a:latin typeface="Cambria Math" panose="02040503050406030204" pitchFamily="18" charset="0"/>
                        </a:rPr>
                        <m:t>&gt;0</m:t>
                      </m:r>
                    </m:oMath>
                  </m:oMathPara>
                </a14:m>
                <a:endParaRPr lang="fr-FR" sz="1400" dirty="0"/>
              </a:p>
            </p:txBody>
          </p:sp>
        </mc:Choice>
        <mc:Fallback xmlns="">
          <p:sp>
            <p:nvSpPr>
              <p:cNvPr id="1090" name="ZoneTexte 1089">
                <a:extLst>
                  <a:ext uri="{FF2B5EF4-FFF2-40B4-BE49-F238E27FC236}">
                    <a16:creationId xmlns:a16="http://schemas.microsoft.com/office/drawing/2014/main" id="{8E80D119-8512-E43E-6491-60C9E8ACCA63}"/>
                  </a:ext>
                </a:extLst>
              </p:cNvPr>
              <p:cNvSpPr txBox="1">
                <a:spLocks noRot="1" noChangeAspect="1" noMove="1" noResize="1" noEditPoints="1" noAdjustHandles="1" noChangeArrowheads="1" noChangeShapeType="1" noTextEdit="1"/>
              </p:cNvSpPr>
              <p:nvPr/>
            </p:nvSpPr>
            <p:spPr>
              <a:xfrm>
                <a:off x="1933659" y="4259760"/>
                <a:ext cx="560410" cy="215444"/>
              </a:xfrm>
              <a:prstGeom prst="rect">
                <a:avLst/>
              </a:prstGeom>
              <a:blipFill>
                <a:blip r:embed="rId15"/>
                <a:stretch>
                  <a:fillRect l="-6522" r="-5435" b="-1142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91" name="ZoneTexte 1090">
                <a:extLst>
                  <a:ext uri="{FF2B5EF4-FFF2-40B4-BE49-F238E27FC236}">
                    <a16:creationId xmlns:a16="http://schemas.microsoft.com/office/drawing/2014/main" id="{F100B40E-6E44-BC79-9121-17B1FB7C990F}"/>
                  </a:ext>
                </a:extLst>
              </p:cNvPr>
              <p:cNvSpPr txBox="1"/>
              <p:nvPr/>
            </p:nvSpPr>
            <p:spPr>
              <a:xfrm>
                <a:off x="4229675" y="4444561"/>
                <a:ext cx="5604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𝑊</m:t>
                      </m:r>
                      <m:r>
                        <a:rPr lang="fr-FR" sz="1400" b="0" i="1" smtClean="0">
                          <a:latin typeface="Cambria Math" panose="02040503050406030204" pitchFamily="18" charset="0"/>
                        </a:rPr>
                        <m:t>&lt;0</m:t>
                      </m:r>
                    </m:oMath>
                  </m:oMathPara>
                </a14:m>
                <a:endParaRPr lang="fr-FR" sz="1400" dirty="0"/>
              </a:p>
            </p:txBody>
          </p:sp>
        </mc:Choice>
        <mc:Fallback xmlns="">
          <p:sp>
            <p:nvSpPr>
              <p:cNvPr id="1091" name="ZoneTexte 1090">
                <a:extLst>
                  <a:ext uri="{FF2B5EF4-FFF2-40B4-BE49-F238E27FC236}">
                    <a16:creationId xmlns:a16="http://schemas.microsoft.com/office/drawing/2014/main" id="{F100B40E-6E44-BC79-9121-17B1FB7C990F}"/>
                  </a:ext>
                </a:extLst>
              </p:cNvPr>
              <p:cNvSpPr txBox="1">
                <a:spLocks noRot="1" noChangeAspect="1" noMove="1" noResize="1" noEditPoints="1" noAdjustHandles="1" noChangeArrowheads="1" noChangeShapeType="1" noTextEdit="1"/>
              </p:cNvSpPr>
              <p:nvPr/>
            </p:nvSpPr>
            <p:spPr>
              <a:xfrm>
                <a:off x="4229675" y="4444561"/>
                <a:ext cx="560410" cy="215444"/>
              </a:xfrm>
              <a:prstGeom prst="rect">
                <a:avLst/>
              </a:prstGeom>
              <a:blipFill>
                <a:blip r:embed="rId16"/>
                <a:stretch>
                  <a:fillRect l="-6522" r="-5435" b="-11429"/>
                </a:stretch>
              </a:blipFill>
            </p:spPr>
            <p:txBody>
              <a:bodyPr/>
              <a:lstStyle/>
              <a:p>
                <a:r>
                  <a:rPr lang="fr-FR">
                    <a:noFill/>
                  </a:rPr>
                  <a:t> </a:t>
                </a:r>
              </a:p>
            </p:txBody>
          </p:sp>
        </mc:Fallback>
      </mc:AlternateContent>
      <p:sp>
        <p:nvSpPr>
          <p:cNvPr id="1092" name="ZoneTexte 1091">
            <a:extLst>
              <a:ext uri="{FF2B5EF4-FFF2-40B4-BE49-F238E27FC236}">
                <a16:creationId xmlns:a16="http://schemas.microsoft.com/office/drawing/2014/main" id="{5E544047-54F5-75C1-D3D8-9C9772D56FF1}"/>
              </a:ext>
            </a:extLst>
          </p:cNvPr>
          <p:cNvSpPr txBox="1"/>
          <p:nvPr/>
        </p:nvSpPr>
        <p:spPr>
          <a:xfrm>
            <a:off x="3249854" y="5757638"/>
            <a:ext cx="6061976" cy="307777"/>
          </a:xfrm>
          <a:prstGeom prst="rect">
            <a:avLst/>
          </a:prstGeom>
          <a:noFill/>
        </p:spPr>
        <p:txBody>
          <a:bodyPr wrap="square" rtlCol="0">
            <a:spAutoFit/>
          </a:bodyPr>
          <a:lstStyle/>
          <a:p>
            <a:pPr algn="ctr"/>
            <a:r>
              <a:rPr lang="fr-FR" sz="1400" dirty="0">
                <a:solidFill>
                  <a:srgbClr val="FF0000"/>
                </a:solidFill>
              </a:rPr>
              <a:t>E</a:t>
            </a:r>
            <a:r>
              <a:rPr lang="fr-FR" sz="1400" baseline="-25000" dirty="0">
                <a:solidFill>
                  <a:srgbClr val="FF0000"/>
                </a:solidFill>
              </a:rPr>
              <a:t>(totale)</a:t>
            </a:r>
            <a:r>
              <a:rPr lang="fr-FR" sz="1400" dirty="0">
                <a:solidFill>
                  <a:srgbClr val="FF0000"/>
                </a:solidFill>
              </a:rPr>
              <a:t>= E</a:t>
            </a:r>
            <a:r>
              <a:rPr lang="fr-FR" sz="1400" baseline="-25000" dirty="0">
                <a:solidFill>
                  <a:srgbClr val="FF0000"/>
                </a:solidFill>
              </a:rPr>
              <a:t>(cinétique)</a:t>
            </a:r>
            <a:r>
              <a:rPr lang="fr-FR" sz="1400" dirty="0">
                <a:solidFill>
                  <a:srgbClr val="FF0000"/>
                </a:solidFill>
              </a:rPr>
              <a:t>+</a:t>
            </a:r>
            <a:r>
              <a:rPr lang="fr-FR" sz="1400" dirty="0">
                <a:solidFill>
                  <a:srgbClr val="00B050"/>
                </a:solidFill>
              </a:rPr>
              <a:t>E</a:t>
            </a:r>
            <a:r>
              <a:rPr lang="fr-FR" sz="1400" baseline="-25000" dirty="0">
                <a:solidFill>
                  <a:srgbClr val="00B050"/>
                </a:solidFill>
              </a:rPr>
              <a:t>(potentielle) </a:t>
            </a:r>
            <a:r>
              <a:rPr lang="fr-FR" sz="1400" dirty="0"/>
              <a:t>+ </a:t>
            </a:r>
            <a:r>
              <a:rPr lang="fr-FR" sz="1400" dirty="0">
                <a:solidFill>
                  <a:srgbClr val="0070C0"/>
                </a:solidFill>
              </a:rPr>
              <a:t>Chaleur</a:t>
            </a:r>
          </a:p>
        </p:txBody>
      </p:sp>
    </p:spTree>
    <p:extLst>
      <p:ext uri="{BB962C8B-B14F-4D97-AF65-F5344CB8AC3E}">
        <p14:creationId xmlns:p14="http://schemas.microsoft.com/office/powerpoint/2010/main" val="352161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7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5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6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6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6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6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6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7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7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5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5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5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6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06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6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06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08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9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08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9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 grpId="0" animBg="1"/>
      <p:bldP spid="9" grpId="0"/>
      <p:bldP spid="19" grpId="0" animBg="1"/>
      <p:bldP spid="23" grpId="0" animBg="1"/>
      <p:bldP spid="27" grpId="0" animBg="1"/>
      <p:bldP spid="30" grpId="0" animBg="1"/>
      <p:bldP spid="1024" grpId="0" animBg="1"/>
      <p:bldP spid="1034" grpId="0"/>
      <p:bldP spid="1036" grpId="0"/>
      <p:bldP spid="1038" grpId="0"/>
      <p:bldP spid="1039" grpId="0" animBg="1"/>
      <p:bldP spid="1040" grpId="0"/>
      <p:bldP spid="1048" grpId="0"/>
      <p:bldP spid="1049" grpId="0"/>
      <p:bldP spid="1051" grpId="0"/>
      <p:bldP spid="1053" grpId="0"/>
      <p:bldP spid="1054" grpId="0" animBg="1"/>
      <p:bldP spid="1055" grpId="0"/>
      <p:bldP spid="1056" grpId="0"/>
      <p:bldP spid="1059" grpId="0"/>
      <p:bldP spid="1060" grpId="0"/>
      <p:bldP spid="1061" grpId="0"/>
      <p:bldP spid="1062" grpId="0" animBg="1"/>
      <p:bldP spid="1063" grpId="0"/>
      <p:bldP spid="1067" grpId="0"/>
      <p:bldP spid="1068" grpId="0"/>
      <p:bldP spid="1069" grpId="0" animBg="1"/>
      <p:bldP spid="1070" grpId="0"/>
      <p:bldP spid="1073" grpId="0"/>
      <p:bldP spid="1075" grpId="0" animBg="1"/>
      <p:bldP spid="1078" grpId="0" animBg="1"/>
      <p:bldP spid="1088" grpId="0" animBg="1"/>
      <p:bldP spid="1089" grpId="0" animBg="1"/>
      <p:bldP spid="1090" grpId="0"/>
      <p:bldP spid="1091" grpId="0"/>
      <p:bldP spid="1092" grpId="0"/>
    </p:bld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8264</TotalTime>
  <Words>5622</Words>
  <Application>Microsoft Office PowerPoint</Application>
  <PresentationFormat>Grand écran</PresentationFormat>
  <Paragraphs>839</Paragraphs>
  <Slides>65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65</vt:i4>
      </vt:variant>
    </vt:vector>
  </HeadingPairs>
  <TitlesOfParts>
    <vt:vector size="73" baseType="lpstr">
      <vt:lpstr>Arial</vt:lpstr>
      <vt:lpstr>Calibri</vt:lpstr>
      <vt:lpstr>Cambria Math</vt:lpstr>
      <vt:lpstr>Century Gothic</vt:lpstr>
      <vt:lpstr>Montserrat</vt:lpstr>
      <vt:lpstr>Wingdings</vt:lpstr>
      <vt:lpstr>Wingdings 3</vt:lpstr>
      <vt:lpstr>Brin</vt:lpstr>
      <vt:lpstr>            Un peu de Science pour comprendre le monde moderne  L’énergie dans tous ses états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L’énergie dans tous ses états : énergies à notre échelle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peu de Physique pour comprendre le monde moderne – différent (2019-2020)                                   Bernard Remaud</dc:title>
  <dc:creator>Remaud Bernard</dc:creator>
  <cp:lastModifiedBy>Remaud Bernard</cp:lastModifiedBy>
  <cp:revision>135</cp:revision>
  <dcterms:created xsi:type="dcterms:W3CDTF">2019-10-08T12:41:07Z</dcterms:created>
  <dcterms:modified xsi:type="dcterms:W3CDTF">2026-03-18T13:49:53Z</dcterms:modified>
</cp:coreProperties>
</file>