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1"/>
  </p:notesMasterIdLst>
  <p:sldIdLst>
    <p:sldId id="282" r:id="rId2"/>
    <p:sldId id="580" r:id="rId3"/>
    <p:sldId id="627" r:id="rId4"/>
    <p:sldId id="479" r:id="rId5"/>
    <p:sldId id="582" r:id="rId6"/>
    <p:sldId id="353" r:id="rId7"/>
    <p:sldId id="584" r:id="rId8"/>
    <p:sldId id="590" r:id="rId9"/>
    <p:sldId id="628" r:id="rId10"/>
    <p:sldId id="570" r:id="rId11"/>
    <p:sldId id="547" r:id="rId12"/>
    <p:sldId id="586" r:id="rId13"/>
    <p:sldId id="587" r:id="rId14"/>
    <p:sldId id="591" r:id="rId15"/>
    <p:sldId id="629" r:id="rId16"/>
    <p:sldId id="576" r:id="rId17"/>
    <p:sldId id="588" r:id="rId18"/>
    <p:sldId id="592" r:id="rId19"/>
    <p:sldId id="451" r:id="rId20"/>
    <p:sldId id="589" r:id="rId21"/>
    <p:sldId id="465" r:id="rId22"/>
    <p:sldId id="490" r:id="rId23"/>
    <p:sldId id="492" r:id="rId24"/>
    <p:sldId id="593" r:id="rId25"/>
    <p:sldId id="500" r:id="rId26"/>
    <p:sldId id="481" r:id="rId27"/>
    <p:sldId id="595" r:id="rId28"/>
    <p:sldId id="569" r:id="rId29"/>
    <p:sldId id="462" r:id="rId30"/>
    <p:sldId id="452" r:id="rId31"/>
    <p:sldId id="474" r:id="rId32"/>
    <p:sldId id="633" r:id="rId33"/>
    <p:sldId id="596" r:id="rId34"/>
    <p:sldId id="630" r:id="rId35"/>
    <p:sldId id="631" r:id="rId36"/>
    <p:sldId id="634" r:id="rId37"/>
    <p:sldId id="594" r:id="rId38"/>
    <p:sldId id="502" r:id="rId39"/>
    <p:sldId id="635" r:id="rId4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maud Bernard" initials="RB" lastIdx="1" clrIdx="0">
    <p:extLst>
      <p:ext uri="{19B8F6BF-5375-455C-9EA6-DF929625EA0E}">
        <p15:presenceInfo xmlns:p15="http://schemas.microsoft.com/office/powerpoint/2012/main" userId="0a9b62a6bed2893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6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0CB79-B8F8-40E6-9EC1-85FC99B2A1A3}" type="datetimeFigureOut">
              <a:rPr lang="fr-FR" smtClean="0"/>
              <a:t>07/04/2026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C19F3-3771-491C-A6FA-E494FC2478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1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AD21F-9328-4FDF-B011-8639040226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099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L’émission de gaz est hautement entropique ; donc le processus inverse demandera beaucoup d’énergie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021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235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387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976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AD21F-9328-4FDF-B011-8639040226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184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AD21F-9328-4FDF-B011-8639040226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829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AD21F-9328-4FDF-B011-8639040226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77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AD21F-9328-4FDF-B011-8639040226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160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232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267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AD21F-9328-4FDF-B011-8639040226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356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Energie absorbée par la planète (hors albedo)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764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AD21F-9328-4FDF-B011-8639040226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547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2025 - 2026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/>
          </a:p>
        </p:txBody>
      </p:sp>
      <p:sp>
        <p:nvSpPr>
          <p:cNvPr id="9" name="Freeform 8"/>
          <p:cNvSpPr/>
          <p:nvPr/>
        </p:nvSpPr>
        <p:spPr bwMode="auto">
          <a:xfrm>
            <a:off x="-42292" y="4321159"/>
            <a:ext cx="1860631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4529542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5765" y="3627120"/>
            <a:ext cx="6962235" cy="6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88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2025 - 2026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954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2025 - 2026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908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2025 - 2026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75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2025 - 2026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3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cxnSp>
        <p:nvCxnSpPr>
          <p:cNvPr id="7" name="Connecteur droit 6"/>
          <p:cNvCxnSpPr/>
          <p:nvPr userDrawn="1"/>
        </p:nvCxnSpPr>
        <p:spPr>
          <a:xfrm flipV="1">
            <a:off x="4508501" y="812800"/>
            <a:ext cx="6946900" cy="381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FE7859B3-0816-4612-A48D-C46AA0239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4FF2FEBF-71DE-4B1A-BDAB-23C074EFD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352" y="78263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913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7228" y="285"/>
            <a:ext cx="2603029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0" y="-131205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6177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0789" y="1515036"/>
            <a:ext cx="9758412" cy="4504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81637" y="787784"/>
            <a:ext cx="779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ED765C6-ADAD-409A-BF48-B1F1E2E3A5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90902" y="6135809"/>
            <a:ext cx="1456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2025 - 2026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87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ernard.remaud@univ-nantes.fr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intraperso.univ-nantes.fr/m-bernard-remaud-4061.kjsp?RH=1273152357689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dPBh5KXlol50MEV8p1DrlA/" TargetMode="External"/><Relationship Id="rId5" Type="http://schemas.openxmlformats.org/officeDocument/2006/relationships/image" Target="../media/image2.jpg"/><Relationship Id="rId4" Type="http://schemas.openxmlformats.org/officeDocument/2006/relationships/hyperlink" Target="https://www.un-peu-de-physique.fr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mage:Sun_Life.pn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1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1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1.png"/><Relationship Id="rId4" Type="http://schemas.openxmlformats.org/officeDocument/2006/relationships/hyperlink" Target="https://commons.wikimedia.org/wiki/File:Sonne_Strahlungsintensitaet.svg#/media/Fichier:Sonne_Strahlungsintensitaet.sv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gif"/><Relationship Id="rId4" Type="http://schemas.openxmlformats.org/officeDocument/2006/relationships/hyperlink" Target="https://www.researchgate.net/publication/50301640_Emission_Fourier_transform_spectroscopy_for_remote_sensingof_the_Earth%27s_atmosphere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80.png"/><Relationship Id="rId18" Type="http://schemas.openxmlformats.org/officeDocument/2006/relationships/image" Target="../media/image330.png"/><Relationship Id="rId3" Type="http://schemas.openxmlformats.org/officeDocument/2006/relationships/image" Target="../media/image180.png"/><Relationship Id="rId7" Type="http://schemas.openxmlformats.org/officeDocument/2006/relationships/image" Target="../media/image220.png"/><Relationship Id="rId12" Type="http://schemas.openxmlformats.org/officeDocument/2006/relationships/image" Target="../media/image36.jpeg"/><Relationship Id="rId17" Type="http://schemas.openxmlformats.org/officeDocument/2006/relationships/image" Target="../media/image320.png"/><Relationship Id="rId2" Type="http://schemas.openxmlformats.org/officeDocument/2006/relationships/image" Target="../media/image170.png"/><Relationship Id="rId16" Type="http://schemas.openxmlformats.org/officeDocument/2006/relationships/image" Target="../media/image3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11" Type="http://schemas.openxmlformats.org/officeDocument/2006/relationships/image" Target="../media/image260.png"/><Relationship Id="rId5" Type="http://schemas.openxmlformats.org/officeDocument/2006/relationships/image" Target="../media/image34.png"/><Relationship Id="rId15" Type="http://schemas.openxmlformats.org/officeDocument/2006/relationships/image" Target="../media/image300.png"/><Relationship Id="rId10" Type="http://schemas.openxmlformats.org/officeDocument/2006/relationships/image" Target="../media/image250.png"/><Relationship Id="rId4" Type="http://schemas.openxmlformats.org/officeDocument/2006/relationships/image" Target="../media/image301.png"/><Relationship Id="rId9" Type="http://schemas.openxmlformats.org/officeDocument/2006/relationships/image" Target="../media/image240.png"/><Relationship Id="rId14" Type="http://schemas.openxmlformats.org/officeDocument/2006/relationships/image" Target="../media/image2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svs.gsfc.nasa.gov/11937" TargetMode="External"/><Relationship Id="rId5" Type="http://schemas.openxmlformats.org/officeDocument/2006/relationships/image" Target="../media/image39.png"/><Relationship Id="rId4" Type="http://schemas.openxmlformats.org/officeDocument/2006/relationships/hyperlink" Target="https://www.ncbi.nlm.nih.gov/pmc/articles/PMC2871909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ncbi.nlm.nih.gov/pmc/articles/PMC2871909/" TargetMode="Externa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2871909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hyperlink" Target="https://pubmed.ncbi.nlm.nih.gov/20970394/" TargetMode="External"/><Relationship Id="rId4" Type="http://schemas.openxmlformats.org/officeDocument/2006/relationships/image" Target="../media/image55.png"/><Relationship Id="rId9" Type="http://schemas.openxmlformats.org/officeDocument/2006/relationships/hyperlink" Target="https://fr.wikipedia.org/wiki/Bilan_radiatif_de_la_Terre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Variabilit%C3%A9_du_climat#/media/Fichier:Milankovitch_Variations.png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statistiques.developpement-durable.gouv.fr/edition-numerique/chiffres-cles-du-climat-2022/1-observations-du-changement-climatique" TargetMode="Externa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hyperlink" Target="https://user.eumetsat.int/resources/case-studies/state-of-arctic-and-antarctic-sea-ice-in-2021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rudata.uea.ac.uk/cru/data/temperature/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bonbrief.org/explainer-how-the-rise-and-fall-of-co2-levels-influenced-the-ice-ages/" TargetMode="External"/><Relationship Id="rId7" Type="http://schemas.openxmlformats.org/officeDocument/2006/relationships/hyperlink" Target="https://www.epa.gov/climatechange-science/causes-climate-change#ref12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hyperlink" Target="https://data.giss.nasa.gov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remaud.bernard@univ-nantes.fr" TargetMode="External"/><Relationship Id="rId7" Type="http://schemas.openxmlformats.org/officeDocument/2006/relationships/hyperlink" Target="https://un-peu-de-physique.fr/" TargetMode="External"/><Relationship Id="rId2" Type="http://schemas.openxmlformats.org/officeDocument/2006/relationships/hyperlink" Target="https://neo-rel.univ-nantes.fr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hyperlink" Target="https://creativecommons.org/licenses/by-sa/4.0/deed.fr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.spotify.com/show/42wWpSd2qk9Lx9y7dy5bYI?si=67f355ad5a3c46a7&amp;nd=1" TargetMode="External"/><Relationship Id="rId3" Type="http://schemas.openxmlformats.org/officeDocument/2006/relationships/image" Target="../media/image78.png"/><Relationship Id="rId7" Type="http://schemas.openxmlformats.org/officeDocument/2006/relationships/image" Target="../media/image80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hyperlink" Target="https://un-peu-de-physique.fr/" TargetMode="External"/><Relationship Id="rId4" Type="http://schemas.openxmlformats.org/officeDocument/2006/relationships/hyperlink" Target="https://up.univ-nantes.fr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211.1677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hyperlink" Target="https://arxiv.org/pdf/0909.3983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42883" y="888822"/>
            <a:ext cx="8039794" cy="1110526"/>
          </a:xfrm>
          <a:solidFill>
            <a:schemeClr val="bg2"/>
          </a:solidFill>
          <a:ln>
            <a:solidFill>
              <a:srgbClr val="FF0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txBody>
          <a:bodyPr>
            <a:noAutofit/>
          </a:bodyPr>
          <a:lstStyle/>
          <a:p>
            <a:pPr algn="ctr"/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r>
              <a:rPr lang="fr-FR" sz="2400" dirty="0">
                <a:latin typeface="+mn-lt"/>
              </a:rPr>
              <a:t>Un peu de Science pour comprendre le monde moderne 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L’énergie dans tous ses états</a:t>
            </a:r>
            <a:endParaRPr lang="en-GB" sz="900" dirty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5E469A-CA11-49F7-A1C6-871C553C9DD1}"/>
              </a:ext>
            </a:extLst>
          </p:cNvPr>
          <p:cNvSpPr/>
          <p:nvPr/>
        </p:nvSpPr>
        <p:spPr>
          <a:xfrm>
            <a:off x="4062885" y="6062635"/>
            <a:ext cx="373618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fr-FR" sz="750" dirty="0">
                <a:solidFill>
                  <a:srgbClr val="FF0000"/>
                </a:solidFill>
                <a:latin typeface="Century Gothic" panose="020B0502020202020204"/>
              </a:rPr>
              <a:t>Cette œuvre est sous licence Creative Commons Attribution - Pas d’Utilisation Commerciale 4.0 International.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483092-4450-42C2-A2A7-F63B72841F6A}"/>
              </a:ext>
            </a:extLst>
          </p:cNvPr>
          <p:cNvSpPr/>
          <p:nvPr/>
        </p:nvSpPr>
        <p:spPr>
          <a:xfrm>
            <a:off x="2742883" y="2291991"/>
            <a:ext cx="184785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fr-FR" sz="1500" dirty="0">
                <a:solidFill>
                  <a:prstClr val="black"/>
                </a:solidFill>
                <a:latin typeface="Century Gothic" panose="020B0502020202020204"/>
                <a:hlinkClick r:id="rId2"/>
              </a:rPr>
              <a:t>Bernard Remaud</a:t>
            </a:r>
            <a:r>
              <a:rPr lang="fr-FR" sz="1500" dirty="0">
                <a:solidFill>
                  <a:prstClr val="black"/>
                </a:solidFill>
                <a:latin typeface="Century Gothic" panose="020B0502020202020204"/>
              </a:rPr>
              <a:t>                                                 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7DA348C4-78EE-411D-A357-FC56EF4DCFB7}"/>
              </a:ext>
            </a:extLst>
          </p:cNvPr>
          <p:cNvSpPr txBox="1">
            <a:spLocks/>
          </p:cNvSpPr>
          <p:nvPr/>
        </p:nvSpPr>
        <p:spPr>
          <a:xfrm>
            <a:off x="2742883" y="4341491"/>
            <a:ext cx="4311060" cy="137133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FF0000"/>
                </a:solidFill>
              </a:rPr>
              <a:t>L’énergie dans tous ses états</a:t>
            </a:r>
          </a:p>
          <a:p>
            <a:r>
              <a:rPr lang="fr-FR" sz="1600" dirty="0">
                <a:solidFill>
                  <a:srgbClr val="0070C0"/>
                </a:solidFill>
              </a:rPr>
              <a:t>L’énergie de la Terre et de l’Univers</a:t>
            </a:r>
          </a:p>
          <a:p>
            <a:r>
              <a:rPr lang="fr-FR" sz="1600" dirty="0">
                <a:solidFill>
                  <a:schemeClr val="tx1"/>
                </a:solidFill>
              </a:rPr>
              <a:t>2026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92BC63-9DEE-45F6-B994-3EBE082F169E}"/>
              </a:ext>
            </a:extLst>
          </p:cNvPr>
          <p:cNvSpPr/>
          <p:nvPr/>
        </p:nvSpPr>
        <p:spPr>
          <a:xfrm>
            <a:off x="2742883" y="3085908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fr-FR" sz="1200" dirty="0">
                <a:solidFill>
                  <a:prstClr val="black"/>
                </a:solidFill>
                <a:latin typeface="Century Gothic" panose="020B0502020202020204"/>
                <a:hlinkClick r:id="rId3"/>
              </a:rPr>
              <a:t>bernard.remaud@univ-nantes.fr</a:t>
            </a:r>
            <a:endParaRPr lang="fr-FR" sz="1200" dirty="0">
              <a:solidFill>
                <a:prstClr val="black"/>
              </a:solidFill>
              <a:latin typeface="Century Gothic" panose="020B0502020202020204"/>
            </a:endParaRPr>
          </a:p>
          <a:p>
            <a:pPr defTabSz="685800"/>
            <a:r>
              <a:rPr lang="fr-FR" sz="1200" dirty="0">
                <a:solidFill>
                  <a:prstClr val="black"/>
                </a:solidFill>
                <a:hlinkClick r:id="rId4"/>
              </a:rPr>
              <a:t>https://www.un-peu-de-physique.fr</a:t>
            </a:r>
            <a:endParaRPr lang="fr-FR" sz="1200" dirty="0">
              <a:solidFill>
                <a:prstClr val="black"/>
              </a:solidFill>
            </a:endParaRPr>
          </a:p>
        </p:txBody>
      </p:sp>
      <p:pic>
        <p:nvPicPr>
          <p:cNvPr id="14" name="Image 13">
            <a:hlinkClick r:id="rId4"/>
            <a:extLst>
              <a:ext uri="{FF2B5EF4-FFF2-40B4-BE49-F238E27FC236}">
                <a16:creationId xmlns:a16="http://schemas.microsoft.com/office/drawing/2014/main" id="{219162BA-5CCD-4E55-BF1F-246552E60C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116" y="2186910"/>
            <a:ext cx="1330414" cy="104684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A01A39BD-79CB-461F-B139-B96AD365B5E9}"/>
              </a:ext>
            </a:extLst>
          </p:cNvPr>
          <p:cNvGrpSpPr/>
          <p:nvPr/>
        </p:nvGrpSpPr>
        <p:grpSpPr>
          <a:xfrm>
            <a:off x="7437829" y="2186910"/>
            <a:ext cx="1407697" cy="1301185"/>
            <a:chOff x="7437829" y="2186910"/>
            <a:chExt cx="1407697" cy="1301185"/>
          </a:xfrm>
        </p:grpSpPr>
        <p:pic>
          <p:nvPicPr>
            <p:cNvPr id="8" name="Image 7">
              <a:hlinkClick r:id="rId6"/>
              <a:extLst>
                <a:ext uri="{FF2B5EF4-FFF2-40B4-BE49-F238E27FC236}">
                  <a16:creationId xmlns:a16="http://schemas.microsoft.com/office/drawing/2014/main" id="{8BD5DFFB-0CB7-40FA-959B-A118266F5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01269" y="2186910"/>
              <a:ext cx="1055694" cy="1055694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3E95F3A-F8AA-4D22-BF2A-916E33B2FD58}"/>
                </a:ext>
              </a:extLst>
            </p:cNvPr>
            <p:cNvSpPr txBox="1"/>
            <p:nvPr/>
          </p:nvSpPr>
          <p:spPr>
            <a:xfrm>
              <a:off x="7437829" y="3241874"/>
              <a:ext cx="14076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rgbClr val="00B050"/>
                  </a:solidFill>
                </a:rPr>
                <a:t>La chaîne YouTube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C1E986DC-7A0A-474A-9F2F-0167759A7847}"/>
              </a:ext>
            </a:extLst>
          </p:cNvPr>
          <p:cNvSpPr txBox="1"/>
          <p:nvPr/>
        </p:nvSpPr>
        <p:spPr>
          <a:xfrm>
            <a:off x="9407670" y="3219814"/>
            <a:ext cx="7050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0070C0"/>
                </a:solidFill>
              </a:rPr>
              <a:t>Le blog</a:t>
            </a:r>
          </a:p>
        </p:txBody>
      </p:sp>
    </p:spTree>
    <p:extLst>
      <p:ext uri="{BB962C8B-B14F-4D97-AF65-F5344CB8AC3E}">
        <p14:creationId xmlns:p14="http://schemas.microsoft.com/office/powerpoint/2010/main" val="2044566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DC89CB-CDB8-7D61-1ED8-710475F26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B3757D-EEA3-657A-03EE-3D83870E4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10</a:t>
            </a:fld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C9D979-C8B8-413D-FE81-F44A8265DD9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169650" y="6135688"/>
            <a:ext cx="1022350" cy="369887"/>
          </a:xfrm>
        </p:spPr>
        <p:txBody>
          <a:bodyPr/>
          <a:lstStyle/>
          <a:p>
            <a:r>
              <a:rPr lang="fr-FR"/>
              <a:t>2025 - 2026</a:t>
            </a:r>
            <a:endParaRPr lang="en-GB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4F62F73-B577-0034-C311-5B8BC5787B36}"/>
              </a:ext>
            </a:extLst>
          </p:cNvPr>
          <p:cNvSpPr txBox="1"/>
          <p:nvPr/>
        </p:nvSpPr>
        <p:spPr>
          <a:xfrm>
            <a:off x="8130988" y="430306"/>
            <a:ext cx="3227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Et notre étoile : le Soleil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6024114-60C5-8EB6-2817-C3EACCB96747}"/>
              </a:ext>
            </a:extLst>
          </p:cNvPr>
          <p:cNvSpPr txBox="1"/>
          <p:nvPr/>
        </p:nvSpPr>
        <p:spPr>
          <a:xfrm>
            <a:off x="2376539" y="3514506"/>
            <a:ext cx="52641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À partir d’aujourd’hui, </a:t>
            </a:r>
            <a:r>
              <a:rPr lang="fr-FR" sz="1400" dirty="0">
                <a:solidFill>
                  <a:srgbClr val="FF0000"/>
                </a:solidFill>
              </a:rPr>
              <a:t>expansion et augmentation de la température</a:t>
            </a:r>
            <a:r>
              <a:rPr lang="fr-FR" sz="1400" dirty="0"/>
              <a:t>, à la suite de l’épuisement de la fusion de l’hydrogène et à la transition vers la fusion des noyaux plus lourds.</a:t>
            </a:r>
          </a:p>
          <a:p>
            <a:endParaRPr lang="fr-FR" sz="1400" dirty="0"/>
          </a:p>
          <a:p>
            <a:r>
              <a:rPr lang="fr-FR" sz="1400" dirty="0"/>
              <a:t>Dans 5,5 milliards d’années, il englobera les planètes les plus proches - dont la Terre ; avant d’exploser et donner naissance à une </a:t>
            </a:r>
            <a:r>
              <a:rPr lang="fr-FR" sz="1400" dirty="0">
                <a:solidFill>
                  <a:srgbClr val="FF0000"/>
                </a:solidFill>
              </a:rPr>
              <a:t>naine blanche (1 tonne/cm</a:t>
            </a:r>
            <a:r>
              <a:rPr lang="fr-FR" sz="1400" baseline="30000" dirty="0">
                <a:solidFill>
                  <a:srgbClr val="FF0000"/>
                </a:solidFill>
              </a:rPr>
              <a:t>3</a:t>
            </a:r>
            <a:r>
              <a:rPr lang="fr-FR" sz="1400" dirty="0">
                <a:solidFill>
                  <a:srgbClr val="FF0000"/>
                </a:solidFill>
              </a:rPr>
              <a:t>)</a:t>
            </a:r>
            <a:r>
              <a:rPr lang="fr-FR" sz="1400" dirty="0"/>
              <a:t>.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496C698-62A5-CBA8-01E1-2C789EC7D801}"/>
              </a:ext>
            </a:extLst>
          </p:cNvPr>
          <p:cNvGrpSpPr/>
          <p:nvPr/>
        </p:nvGrpSpPr>
        <p:grpSpPr>
          <a:xfrm>
            <a:off x="2591871" y="1147759"/>
            <a:ext cx="7620000" cy="2084546"/>
            <a:chOff x="2589887" y="1697506"/>
            <a:chExt cx="7620000" cy="208454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7356A22-9D54-05DC-56E5-B9B71F2E9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89887" y="1697506"/>
              <a:ext cx="7620000" cy="1838325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68ACB53-E7E5-C639-2BBB-AA2D8A7E6578}"/>
                </a:ext>
              </a:extLst>
            </p:cNvPr>
            <p:cNvSpPr txBox="1"/>
            <p:nvPr/>
          </p:nvSpPr>
          <p:spPr>
            <a:xfrm>
              <a:off x="8928311" y="3535831"/>
              <a:ext cx="12815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Source </a:t>
              </a:r>
              <a:r>
                <a:rPr lang="fr-FR" sz="1000" dirty="0">
                  <a:hlinkClick r:id="rId3"/>
                </a:rPr>
                <a:t>Wikipédia</a:t>
              </a:r>
              <a:endParaRPr lang="fr-FR" sz="1000" dirty="0"/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8098EA09-38D2-4719-F945-43B013442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664" y="3603477"/>
            <a:ext cx="2768428" cy="197629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69C37DC-254E-F44F-A2E5-78DECDD8F74C}"/>
              </a:ext>
            </a:extLst>
          </p:cNvPr>
          <p:cNvSpPr txBox="1"/>
          <p:nvPr/>
        </p:nvSpPr>
        <p:spPr>
          <a:xfrm rot="5400000">
            <a:off x="9830747" y="4480558"/>
            <a:ext cx="1428175" cy="271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Wikipédia : Soleil</a:t>
            </a:r>
          </a:p>
        </p:txBody>
      </p:sp>
    </p:spTree>
    <p:extLst>
      <p:ext uri="{BB962C8B-B14F-4D97-AF65-F5344CB8AC3E}">
        <p14:creationId xmlns:p14="http://schemas.microsoft.com/office/powerpoint/2010/main" val="894279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D9491DC-672D-FDD6-8664-821E1AE2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2025 - 2026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06BFC4F-6886-5F00-3C67-52A4E512B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CF50F2A-6C7A-8BF2-496B-4A0C6F8E1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11</a:t>
            </a:fld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7923BE3-9421-EF5F-EC51-9BBA97C4E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913" y="1349661"/>
            <a:ext cx="1359526" cy="140220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75DF03-3C00-7274-03C4-67AA0653EB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45037" b="-4925"/>
          <a:stretch/>
        </p:blipFill>
        <p:spPr>
          <a:xfrm>
            <a:off x="2383143" y="1162777"/>
            <a:ext cx="1260310" cy="1388046"/>
          </a:xfrm>
          <a:prstGeom prst="rect">
            <a:avLst/>
          </a:prstGeom>
        </p:spPr>
      </p:pic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BDF36331-80CA-2775-4835-E5663A74806E}"/>
              </a:ext>
            </a:extLst>
          </p:cNvPr>
          <p:cNvSpPr/>
          <p:nvPr/>
        </p:nvSpPr>
        <p:spPr>
          <a:xfrm>
            <a:off x="3951793" y="1875528"/>
            <a:ext cx="871804" cy="209550"/>
          </a:xfrm>
          <a:prstGeom prst="rightArrow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D2A268F-D393-5549-13E1-0913AB1AF683}"/>
              </a:ext>
            </a:extLst>
          </p:cNvPr>
          <p:cNvSpPr txBox="1"/>
          <p:nvPr/>
        </p:nvSpPr>
        <p:spPr>
          <a:xfrm>
            <a:off x="3941061" y="1556282"/>
            <a:ext cx="111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7030A0"/>
                </a:solidFill>
              </a:rPr>
              <a:t>340 W/m²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E06066B-F279-E127-E27E-5CDC4D712F12}"/>
              </a:ext>
            </a:extLst>
          </p:cNvPr>
          <p:cNvSpPr txBox="1"/>
          <p:nvPr/>
        </p:nvSpPr>
        <p:spPr>
          <a:xfrm>
            <a:off x="2544024" y="2397920"/>
            <a:ext cx="109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7030A0"/>
                </a:solidFill>
              </a:rPr>
              <a:t>6 000 </a:t>
            </a:r>
            <a:r>
              <a:rPr lang="fr-FR" dirty="0">
                <a:solidFill>
                  <a:srgbClr val="7030A0"/>
                </a:solidFill>
              </a:rPr>
              <a:t>K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AD5B993-A2EA-04E4-8E06-28E4901B170B}"/>
              </a:ext>
            </a:extLst>
          </p:cNvPr>
          <p:cNvSpPr txBox="1"/>
          <p:nvPr/>
        </p:nvSpPr>
        <p:spPr>
          <a:xfrm>
            <a:off x="5681496" y="2487916"/>
            <a:ext cx="157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300 </a:t>
            </a:r>
            <a:r>
              <a:rPr lang="fr-FR" dirty="0">
                <a:solidFill>
                  <a:srgbClr val="0070C0"/>
                </a:solidFill>
              </a:rPr>
              <a:t>K </a:t>
            </a:r>
            <a:r>
              <a:rPr lang="fr-FR" sz="1400" dirty="0">
                <a:solidFill>
                  <a:srgbClr val="0070C0"/>
                </a:solidFill>
              </a:rPr>
              <a:t>(sol)</a:t>
            </a:r>
            <a:endParaRPr lang="fr-FR" dirty="0">
              <a:solidFill>
                <a:srgbClr val="0070C0"/>
              </a:solidFill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3B62CAE2-85AE-34DA-DD71-5EA06E1ADF4D}"/>
              </a:ext>
            </a:extLst>
          </p:cNvPr>
          <p:cNvGrpSpPr/>
          <p:nvPr/>
        </p:nvGrpSpPr>
        <p:grpSpPr>
          <a:xfrm>
            <a:off x="8837075" y="1144667"/>
            <a:ext cx="2437511" cy="1607196"/>
            <a:chOff x="8837075" y="2022844"/>
            <a:chExt cx="2437511" cy="160719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88810E6-3AE8-4CD5-A6D1-FD370C329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37075" y="2262154"/>
              <a:ext cx="2437511" cy="1367886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9FA09B3-F6F7-7D89-5B85-784F4FF523DA}"/>
                </a:ext>
              </a:extLst>
            </p:cNvPr>
            <p:cNvSpPr txBox="1"/>
            <p:nvPr/>
          </p:nvSpPr>
          <p:spPr>
            <a:xfrm>
              <a:off x="9440192" y="2022844"/>
              <a:ext cx="14567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Univers</a:t>
              </a:r>
            </a:p>
          </p:txBody>
        </p:sp>
      </p:grp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CE602272-7FF4-CBFA-C61F-BFAC9A04E0FB}"/>
              </a:ext>
            </a:extLst>
          </p:cNvPr>
          <p:cNvSpPr/>
          <p:nvPr/>
        </p:nvSpPr>
        <p:spPr>
          <a:xfrm>
            <a:off x="7399032" y="1980303"/>
            <a:ext cx="871804" cy="209550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A59C17A-AE6F-7DB2-3C0A-26BD8EEBECA3}"/>
              </a:ext>
            </a:extLst>
          </p:cNvPr>
          <p:cNvSpPr txBox="1"/>
          <p:nvPr/>
        </p:nvSpPr>
        <p:spPr>
          <a:xfrm>
            <a:off x="7307442" y="1661057"/>
            <a:ext cx="111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340 W/m²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FD05E6D-CF15-D18B-FFEF-E121A061CE8D}"/>
              </a:ext>
            </a:extLst>
          </p:cNvPr>
          <p:cNvSpPr txBox="1"/>
          <p:nvPr/>
        </p:nvSpPr>
        <p:spPr>
          <a:xfrm>
            <a:off x="9122875" y="2487916"/>
            <a:ext cx="685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7030A0"/>
                </a:solidFill>
              </a:rPr>
              <a:t>3 K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B954156B-DD4E-EBC0-0420-A7674DED937C}"/>
              </a:ext>
            </a:extLst>
          </p:cNvPr>
          <p:cNvSpPr/>
          <p:nvPr/>
        </p:nvSpPr>
        <p:spPr>
          <a:xfrm>
            <a:off x="3721770" y="3754067"/>
            <a:ext cx="869964" cy="209550"/>
          </a:xfrm>
          <a:prstGeom prst="rightArrow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70DBC55-B7CA-E83D-2898-26113D5E55C3}"/>
              </a:ext>
            </a:extLst>
          </p:cNvPr>
          <p:cNvSpPr txBox="1"/>
          <p:nvPr/>
        </p:nvSpPr>
        <p:spPr>
          <a:xfrm>
            <a:off x="3711038" y="3434821"/>
            <a:ext cx="1112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7030A0"/>
                </a:solidFill>
              </a:rPr>
              <a:t>340 W/m²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6F8DADC-CCE7-7097-657C-3967FCFB3C90}"/>
              </a:ext>
            </a:extLst>
          </p:cNvPr>
          <p:cNvSpPr txBox="1"/>
          <p:nvPr/>
        </p:nvSpPr>
        <p:spPr>
          <a:xfrm>
            <a:off x="2024250" y="4612168"/>
            <a:ext cx="9044412" cy="584775"/>
          </a:xfrm>
          <a:custGeom>
            <a:avLst/>
            <a:gdLst>
              <a:gd name="csX0" fmla="*/ 0 w 9044412"/>
              <a:gd name="csY0" fmla="*/ 0 h 584775"/>
              <a:gd name="csX1" fmla="*/ 655720 w 9044412"/>
              <a:gd name="csY1" fmla="*/ 0 h 584775"/>
              <a:gd name="csX2" fmla="*/ 1401884 w 9044412"/>
              <a:gd name="csY2" fmla="*/ 0 h 584775"/>
              <a:gd name="csX3" fmla="*/ 1876715 w 9044412"/>
              <a:gd name="csY3" fmla="*/ 0 h 584775"/>
              <a:gd name="csX4" fmla="*/ 2441991 w 9044412"/>
              <a:gd name="csY4" fmla="*/ 0 h 584775"/>
              <a:gd name="csX5" fmla="*/ 3188155 w 9044412"/>
              <a:gd name="csY5" fmla="*/ 0 h 584775"/>
              <a:gd name="csX6" fmla="*/ 3843875 w 9044412"/>
              <a:gd name="csY6" fmla="*/ 0 h 584775"/>
              <a:gd name="csX7" fmla="*/ 4590039 w 9044412"/>
              <a:gd name="csY7" fmla="*/ 0 h 584775"/>
              <a:gd name="csX8" fmla="*/ 5064871 w 9044412"/>
              <a:gd name="csY8" fmla="*/ 0 h 584775"/>
              <a:gd name="csX9" fmla="*/ 5720591 w 9044412"/>
              <a:gd name="csY9" fmla="*/ 0 h 584775"/>
              <a:gd name="csX10" fmla="*/ 6104978 w 9044412"/>
              <a:gd name="csY10" fmla="*/ 0 h 584775"/>
              <a:gd name="csX11" fmla="*/ 6670254 w 9044412"/>
              <a:gd name="csY11" fmla="*/ 0 h 584775"/>
              <a:gd name="csX12" fmla="*/ 6964197 w 9044412"/>
              <a:gd name="csY12" fmla="*/ 0 h 584775"/>
              <a:gd name="csX13" fmla="*/ 7439029 w 9044412"/>
              <a:gd name="csY13" fmla="*/ 0 h 584775"/>
              <a:gd name="csX14" fmla="*/ 8094749 w 9044412"/>
              <a:gd name="csY14" fmla="*/ 0 h 584775"/>
              <a:gd name="csX15" fmla="*/ 8388692 w 9044412"/>
              <a:gd name="csY15" fmla="*/ 0 h 584775"/>
              <a:gd name="csX16" fmla="*/ 9044412 w 9044412"/>
              <a:gd name="csY16" fmla="*/ 0 h 584775"/>
              <a:gd name="csX17" fmla="*/ 9044412 w 9044412"/>
              <a:gd name="csY17" fmla="*/ 584775 h 584775"/>
              <a:gd name="csX18" fmla="*/ 8660024 w 9044412"/>
              <a:gd name="csY18" fmla="*/ 584775 h 584775"/>
              <a:gd name="csX19" fmla="*/ 7913861 w 9044412"/>
              <a:gd name="csY19" fmla="*/ 584775 h 584775"/>
              <a:gd name="csX20" fmla="*/ 7167697 w 9044412"/>
              <a:gd name="csY20" fmla="*/ 584775 h 584775"/>
              <a:gd name="csX21" fmla="*/ 6692865 w 9044412"/>
              <a:gd name="csY21" fmla="*/ 584775 h 584775"/>
              <a:gd name="csX22" fmla="*/ 6218033 w 9044412"/>
              <a:gd name="csY22" fmla="*/ 584775 h 584775"/>
              <a:gd name="csX23" fmla="*/ 5471869 w 9044412"/>
              <a:gd name="csY23" fmla="*/ 584775 h 584775"/>
              <a:gd name="csX24" fmla="*/ 5177926 w 9044412"/>
              <a:gd name="csY24" fmla="*/ 584775 h 584775"/>
              <a:gd name="csX25" fmla="*/ 4793538 w 9044412"/>
              <a:gd name="csY25" fmla="*/ 584775 h 584775"/>
              <a:gd name="csX26" fmla="*/ 4137818 w 9044412"/>
              <a:gd name="csY26" fmla="*/ 584775 h 584775"/>
              <a:gd name="csX27" fmla="*/ 3572543 w 9044412"/>
              <a:gd name="csY27" fmla="*/ 584775 h 584775"/>
              <a:gd name="csX28" fmla="*/ 3007267 w 9044412"/>
              <a:gd name="csY28" fmla="*/ 584775 h 584775"/>
              <a:gd name="csX29" fmla="*/ 2351547 w 9044412"/>
              <a:gd name="csY29" fmla="*/ 584775 h 584775"/>
              <a:gd name="csX30" fmla="*/ 1876715 w 9044412"/>
              <a:gd name="csY30" fmla="*/ 584775 h 584775"/>
              <a:gd name="csX31" fmla="*/ 1582772 w 9044412"/>
              <a:gd name="csY31" fmla="*/ 584775 h 584775"/>
              <a:gd name="csX32" fmla="*/ 1107940 w 9044412"/>
              <a:gd name="csY32" fmla="*/ 584775 h 584775"/>
              <a:gd name="csX33" fmla="*/ 542665 w 9044412"/>
              <a:gd name="csY33" fmla="*/ 584775 h 584775"/>
              <a:gd name="csX34" fmla="*/ 0 w 9044412"/>
              <a:gd name="csY34" fmla="*/ 584775 h 584775"/>
              <a:gd name="csX35" fmla="*/ 0 w 9044412"/>
              <a:gd name="csY35" fmla="*/ 0 h 5847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9044412" h="584775" extrusionOk="0">
                <a:moveTo>
                  <a:pt x="0" y="0"/>
                </a:moveTo>
                <a:cubicBezTo>
                  <a:pt x="237331" y="-75843"/>
                  <a:pt x="352483" y="18804"/>
                  <a:pt x="655720" y="0"/>
                </a:cubicBezTo>
                <a:cubicBezTo>
                  <a:pt x="958957" y="-18804"/>
                  <a:pt x="1164152" y="57491"/>
                  <a:pt x="1401884" y="0"/>
                </a:cubicBezTo>
                <a:cubicBezTo>
                  <a:pt x="1639616" y="-57491"/>
                  <a:pt x="1689377" y="51740"/>
                  <a:pt x="1876715" y="0"/>
                </a:cubicBezTo>
                <a:cubicBezTo>
                  <a:pt x="2064053" y="-51740"/>
                  <a:pt x="2305818" y="19216"/>
                  <a:pt x="2441991" y="0"/>
                </a:cubicBezTo>
                <a:cubicBezTo>
                  <a:pt x="2578164" y="-19216"/>
                  <a:pt x="2991671" y="32394"/>
                  <a:pt x="3188155" y="0"/>
                </a:cubicBezTo>
                <a:cubicBezTo>
                  <a:pt x="3384639" y="-32394"/>
                  <a:pt x="3604710" y="49897"/>
                  <a:pt x="3843875" y="0"/>
                </a:cubicBezTo>
                <a:cubicBezTo>
                  <a:pt x="4083040" y="-49897"/>
                  <a:pt x="4403576" y="21258"/>
                  <a:pt x="4590039" y="0"/>
                </a:cubicBezTo>
                <a:cubicBezTo>
                  <a:pt x="4776502" y="-21258"/>
                  <a:pt x="4954657" y="20497"/>
                  <a:pt x="5064871" y="0"/>
                </a:cubicBezTo>
                <a:cubicBezTo>
                  <a:pt x="5175085" y="-20497"/>
                  <a:pt x="5530505" y="70446"/>
                  <a:pt x="5720591" y="0"/>
                </a:cubicBezTo>
                <a:cubicBezTo>
                  <a:pt x="5910677" y="-70446"/>
                  <a:pt x="5951869" y="15954"/>
                  <a:pt x="6104978" y="0"/>
                </a:cubicBezTo>
                <a:cubicBezTo>
                  <a:pt x="6258087" y="-15954"/>
                  <a:pt x="6503979" y="24181"/>
                  <a:pt x="6670254" y="0"/>
                </a:cubicBezTo>
                <a:cubicBezTo>
                  <a:pt x="6836529" y="-24181"/>
                  <a:pt x="6844675" y="26709"/>
                  <a:pt x="6964197" y="0"/>
                </a:cubicBezTo>
                <a:cubicBezTo>
                  <a:pt x="7083719" y="-26709"/>
                  <a:pt x="7221959" y="44306"/>
                  <a:pt x="7439029" y="0"/>
                </a:cubicBezTo>
                <a:cubicBezTo>
                  <a:pt x="7656099" y="-44306"/>
                  <a:pt x="7857341" y="39353"/>
                  <a:pt x="8094749" y="0"/>
                </a:cubicBezTo>
                <a:cubicBezTo>
                  <a:pt x="8332157" y="-39353"/>
                  <a:pt x="8278062" y="25716"/>
                  <a:pt x="8388692" y="0"/>
                </a:cubicBezTo>
                <a:cubicBezTo>
                  <a:pt x="8499322" y="-25716"/>
                  <a:pt x="8771997" y="50853"/>
                  <a:pt x="9044412" y="0"/>
                </a:cubicBezTo>
                <a:cubicBezTo>
                  <a:pt x="9096195" y="197918"/>
                  <a:pt x="9033228" y="453769"/>
                  <a:pt x="9044412" y="584775"/>
                </a:cubicBezTo>
                <a:cubicBezTo>
                  <a:pt x="8933734" y="628201"/>
                  <a:pt x="8742250" y="550152"/>
                  <a:pt x="8660024" y="584775"/>
                </a:cubicBezTo>
                <a:cubicBezTo>
                  <a:pt x="8577798" y="619398"/>
                  <a:pt x="8241923" y="524765"/>
                  <a:pt x="7913861" y="584775"/>
                </a:cubicBezTo>
                <a:cubicBezTo>
                  <a:pt x="7585799" y="644785"/>
                  <a:pt x="7393194" y="517742"/>
                  <a:pt x="7167697" y="584775"/>
                </a:cubicBezTo>
                <a:cubicBezTo>
                  <a:pt x="6942200" y="651808"/>
                  <a:pt x="6802474" y="566061"/>
                  <a:pt x="6692865" y="584775"/>
                </a:cubicBezTo>
                <a:cubicBezTo>
                  <a:pt x="6583256" y="603489"/>
                  <a:pt x="6448601" y="560190"/>
                  <a:pt x="6218033" y="584775"/>
                </a:cubicBezTo>
                <a:cubicBezTo>
                  <a:pt x="5987465" y="609360"/>
                  <a:pt x="5679451" y="567793"/>
                  <a:pt x="5471869" y="584775"/>
                </a:cubicBezTo>
                <a:cubicBezTo>
                  <a:pt x="5264287" y="601757"/>
                  <a:pt x="5316761" y="575697"/>
                  <a:pt x="5177926" y="584775"/>
                </a:cubicBezTo>
                <a:cubicBezTo>
                  <a:pt x="5039091" y="593853"/>
                  <a:pt x="4939626" y="571834"/>
                  <a:pt x="4793538" y="584775"/>
                </a:cubicBezTo>
                <a:cubicBezTo>
                  <a:pt x="4647450" y="597716"/>
                  <a:pt x="4394062" y="582856"/>
                  <a:pt x="4137818" y="584775"/>
                </a:cubicBezTo>
                <a:cubicBezTo>
                  <a:pt x="3881574" y="586694"/>
                  <a:pt x="3719695" y="529329"/>
                  <a:pt x="3572543" y="584775"/>
                </a:cubicBezTo>
                <a:cubicBezTo>
                  <a:pt x="3425391" y="640221"/>
                  <a:pt x="3173660" y="535459"/>
                  <a:pt x="3007267" y="584775"/>
                </a:cubicBezTo>
                <a:cubicBezTo>
                  <a:pt x="2840874" y="634091"/>
                  <a:pt x="2545698" y="538167"/>
                  <a:pt x="2351547" y="584775"/>
                </a:cubicBezTo>
                <a:cubicBezTo>
                  <a:pt x="2157396" y="631383"/>
                  <a:pt x="2084630" y="541387"/>
                  <a:pt x="1876715" y="584775"/>
                </a:cubicBezTo>
                <a:cubicBezTo>
                  <a:pt x="1668800" y="628163"/>
                  <a:pt x="1665897" y="580906"/>
                  <a:pt x="1582772" y="584775"/>
                </a:cubicBezTo>
                <a:cubicBezTo>
                  <a:pt x="1499647" y="588644"/>
                  <a:pt x="1306252" y="583906"/>
                  <a:pt x="1107940" y="584775"/>
                </a:cubicBezTo>
                <a:cubicBezTo>
                  <a:pt x="909628" y="585644"/>
                  <a:pt x="780216" y="563219"/>
                  <a:pt x="542665" y="584775"/>
                </a:cubicBezTo>
                <a:cubicBezTo>
                  <a:pt x="305114" y="606331"/>
                  <a:pt x="118179" y="576338"/>
                  <a:pt x="0" y="584775"/>
                </a:cubicBezTo>
                <a:cubicBezTo>
                  <a:pt x="-11971" y="334403"/>
                  <a:pt x="13297" y="186846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62177321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Lucida Calligraphy" panose="03010101010101010101" pitchFamily="66" charset="0"/>
              </a:rPr>
              <a:t>La Terre est une machine qui capte une part de l’énergie du Soleil et la rend utilisable (énergie libre) par des systèmes évolués notamment biologiques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692EC821-2037-1936-EB73-9FAB8965577A}"/>
              </a:ext>
            </a:extLst>
          </p:cNvPr>
          <p:cNvGrpSpPr/>
          <p:nvPr/>
        </p:nvGrpSpPr>
        <p:grpSpPr>
          <a:xfrm>
            <a:off x="5048218" y="3214887"/>
            <a:ext cx="6020444" cy="1179695"/>
            <a:chOff x="5238156" y="3164219"/>
            <a:chExt cx="6020444" cy="1179695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9FCFB0B-A1C2-5D4F-0AE2-32E3D7289F12}"/>
                </a:ext>
              </a:extLst>
            </p:cNvPr>
            <p:cNvSpPr txBox="1"/>
            <p:nvPr/>
          </p:nvSpPr>
          <p:spPr>
            <a:xfrm>
              <a:off x="5322495" y="3269604"/>
              <a:ext cx="589668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7030A0"/>
                  </a:solidFill>
                </a:rPr>
                <a:t>100  W/m²   rayonnement réfléchi (albedo)</a:t>
              </a:r>
            </a:p>
            <a:p>
              <a:r>
                <a:rPr lang="fr-FR" sz="1400" dirty="0">
                  <a:solidFill>
                    <a:srgbClr val="FF0000"/>
                  </a:solidFill>
                </a:rPr>
                <a:t>220 W/m²    chaleur puis réémission</a:t>
              </a:r>
            </a:p>
            <a:p>
              <a:r>
                <a:rPr lang="fr-FR" sz="1400" dirty="0">
                  <a:solidFill>
                    <a:srgbClr val="002060"/>
                  </a:solidFill>
                </a:rPr>
                <a:t>20 W/m²	  </a:t>
              </a:r>
              <a:r>
                <a:rPr lang="fr-FR" sz="1400" dirty="0">
                  <a:solidFill>
                    <a:srgbClr val="0070C0"/>
                  </a:solidFill>
                </a:rPr>
                <a:t>énergie mécanique puis réémission</a:t>
              </a:r>
            </a:p>
            <a:p>
              <a:r>
                <a:rPr lang="fr-FR" sz="1400" dirty="0">
                  <a:solidFill>
                    <a:srgbClr val="0070C0"/>
                  </a:solidFill>
                </a:rPr>
                <a:t>	  énergie chimique en partie réémise, en partie stockée</a:t>
              </a:r>
            </a:p>
          </p:txBody>
        </p:sp>
        <p:sp>
          <p:nvSpPr>
            <p:cNvPr id="23" name="Rectangle : avec coin arrondi 22">
              <a:extLst>
                <a:ext uri="{FF2B5EF4-FFF2-40B4-BE49-F238E27FC236}">
                  <a16:creationId xmlns:a16="http://schemas.microsoft.com/office/drawing/2014/main" id="{B95B4B2D-FED3-1556-E76D-8BDE89E30BE9}"/>
                </a:ext>
              </a:extLst>
            </p:cNvPr>
            <p:cNvSpPr/>
            <p:nvPr/>
          </p:nvSpPr>
          <p:spPr>
            <a:xfrm>
              <a:off x="5238156" y="3164219"/>
              <a:ext cx="6020444" cy="1179695"/>
            </a:xfrm>
            <a:prstGeom prst="round1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BE3EFA82-697F-BDCE-2271-8D1F7ECA5292}"/>
              </a:ext>
            </a:extLst>
          </p:cNvPr>
          <p:cNvSpPr txBox="1"/>
          <p:nvPr/>
        </p:nvSpPr>
        <p:spPr>
          <a:xfrm>
            <a:off x="3965838" y="2842324"/>
            <a:ext cx="46237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/>
              <a:t>K </a:t>
            </a:r>
            <a:r>
              <a:rPr lang="fr-FR" sz="1100" i="1" dirty="0">
                <a:sym typeface="Wingdings" panose="05000000000000000000" pitchFamily="2" charset="2"/>
              </a:rPr>
              <a:t> température en  Kelvin = température en ° Celsius + 273,15</a:t>
            </a:r>
            <a:endParaRPr lang="fr-FR" sz="1100" i="1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0A11087-DEC5-74C6-79E8-9D1A9F79B4C0}"/>
              </a:ext>
            </a:extLst>
          </p:cNvPr>
          <p:cNvSpPr txBox="1"/>
          <p:nvPr/>
        </p:nvSpPr>
        <p:spPr>
          <a:xfrm>
            <a:off x="8130988" y="430306"/>
            <a:ext cx="3227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 système Soleil - Terre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99465CC-3B44-7609-ABB6-33D3902AFC1C}"/>
                  </a:ext>
                </a:extLst>
              </p:cNvPr>
              <p:cNvSpPr txBox="1"/>
              <p:nvPr/>
            </p:nvSpPr>
            <p:spPr>
              <a:xfrm>
                <a:off x="2081349" y="5483106"/>
                <a:ext cx="888274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>
                    <a:solidFill>
                      <a:srgbClr val="FF0000"/>
                    </a:solidFill>
                  </a:rPr>
                  <a:t>Note</a:t>
                </a:r>
                <a:r>
                  <a:rPr lang="fr-FR" sz="1100" dirty="0"/>
                  <a:t> : le flux solaire sur une surface </a:t>
                </a:r>
                <a:r>
                  <a:rPr lang="fr-FR" sz="1100" dirty="0">
                    <a:solidFill>
                      <a:srgbClr val="FF0000"/>
                    </a:solidFill>
                  </a:rPr>
                  <a:t>plane</a:t>
                </a:r>
                <a:r>
                  <a:rPr lang="fr-FR" sz="1100" dirty="0"/>
                  <a:t> perpendiculaire au Soleil est 1 360 W/m² ; la section plane de la Terre est </a:t>
                </a:r>
                <a14:m>
                  <m:oMath xmlns:m="http://schemas.openxmlformats.org/officeDocument/2006/math">
                    <m:r>
                      <a:rPr lang="fr-FR" sz="1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fr-FR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fr-FR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1100" dirty="0"/>
                  <a:t>, si l’on prend la moyenne sur sa surface </a:t>
                </a:r>
                <a14:m>
                  <m:oMath xmlns:m="http://schemas.openxmlformats.org/officeDocument/2006/math">
                    <m:r>
                      <a:rPr lang="fr-FR" sz="11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fr-FR" sz="1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fr-FR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fr-FR" sz="1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1100" dirty="0"/>
                  <a:t>, le flux moyen est 4 fois plus faible.</a:t>
                </a:r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99465CC-3B44-7609-ABB6-33D3902AF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1349" y="5483106"/>
                <a:ext cx="8882742" cy="430887"/>
              </a:xfrm>
              <a:prstGeom prst="rect">
                <a:avLst/>
              </a:prstGeom>
              <a:blipFill>
                <a:blip r:embed="rId5"/>
                <a:stretch>
                  <a:fillRect t="-1408" b="-84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340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6" grpId="0" animBg="1"/>
      <p:bldP spid="17" grpId="0"/>
      <p:bldP spid="13" grpId="0"/>
      <p:bldP spid="18" grpId="0" animBg="1"/>
      <p:bldP spid="19" grpId="0"/>
      <p:bldP spid="22" grpId="0" animBg="1"/>
      <p:bldP spid="20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7D61E81-CE60-25D4-C1F1-ADE95741D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700"/>
              <a:t>Un peu de Physique pour comprendre -  L'énergie dans tous ses états</a:t>
            </a:r>
            <a:endParaRPr lang="en-GB" sz="7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50CBA72-033E-9B5E-3397-41BC2D38E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z="1600" smtClean="0"/>
              <a:t>12</a:t>
            </a:fld>
            <a:endParaRPr lang="en-GB" sz="16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E95B10B-45FB-7556-A3BF-450EDF12EAF6}"/>
              </a:ext>
            </a:extLst>
          </p:cNvPr>
          <p:cNvSpPr txBox="1"/>
          <p:nvPr/>
        </p:nvSpPr>
        <p:spPr>
          <a:xfrm>
            <a:off x="7515497" y="319981"/>
            <a:ext cx="3945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Énergie émise par le Soleil et la Terre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329D08F-C006-DCDB-F06F-53A40D214372}"/>
              </a:ext>
            </a:extLst>
          </p:cNvPr>
          <p:cNvSpPr txBox="1"/>
          <p:nvPr/>
        </p:nvSpPr>
        <p:spPr>
          <a:xfrm>
            <a:off x="1866040" y="859891"/>
            <a:ext cx="9608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En première approximation, le Soleil et la Terre sont des « corps noirs » avec un spectre de rayonnement électro-magnétique donné par la loi de Planck.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D96C0A45-DB0F-FE06-C609-43E6A3D2D001}"/>
                  </a:ext>
                </a:extLst>
              </p:cNvPr>
              <p:cNvSpPr txBox="1"/>
              <p:nvPr/>
            </p:nvSpPr>
            <p:spPr>
              <a:xfrm>
                <a:off x="1866040" y="1470120"/>
                <a:ext cx="6482651" cy="191546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Flux différentiel </a:t>
                </a:r>
                <a14:m>
                  <m:oMath xmlns:m="http://schemas.openxmlformats.org/officeDocument/2006/math">
                    <m:r>
                      <a:rPr lang="fr-FR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m:rPr>
                        <m:sty m:val="p"/>
                      </m:rPr>
                      <a:rPr lang="el-GR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r>
                      <a:rPr lang="el-GR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200" dirty="0"/>
                  <a:t>- en longueur d’onde</a:t>
                </a:r>
                <a:r>
                  <a:rPr lang="fr-FR" sz="1200" b="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fr-FR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</m:oMath>
                </a14:m>
                <a:r>
                  <a:rPr lang="fr-FR" sz="1200" dirty="0"/>
                  <a:t> de l’énergie (J/m²) émise en fonction de la température</a:t>
                </a:r>
                <a:r>
                  <a:rPr lang="fr-FR" sz="1200" dirty="0">
                    <a:solidFill>
                      <a:srgbClr val="FF0000"/>
                    </a:solidFill>
                  </a:rPr>
                  <a:t> T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fr-FR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m:rPr>
                        <m:sty m:val="p"/>
                      </m:rPr>
                      <a:rPr lang="el-GR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r>
                      <a:rPr lang="fr-FR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sSup>
                          <m:sSupPr>
                            <m:ctrlPr>
                              <a:rPr lang="fr-FR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FR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fr-FR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fr-FR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fr-FR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2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FR" sz="1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1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h𝑐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fr-FR" sz="1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fr-FR" sz="1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sub>
                                    </m:sSub>
                                    <m:r>
                                      <a:rPr lang="fr-FR" sz="1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  <m:r>
                                      <a:rPr lang="fr-FR" sz="1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den>
                                </m:f>
                                <m:r>
                                  <a:rPr lang="fr-FR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func>
                      </m:den>
                    </m:f>
                    <m:r>
                      <a:rPr lang="fr-FR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fr-FR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fr-FR" sz="12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 </a:t>
                </a:r>
              </a:p>
              <a:p>
                <a:pPr algn="ctr"/>
                <a:endParaRPr lang="fr-FR" sz="1200" dirty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fr-FR" sz="1400" dirty="0">
                    <a:sym typeface="Wingdings" panose="05000000000000000000" pitchFamily="2" charset="2"/>
                  </a:rPr>
                  <a:t>Flux total émis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Φ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(</m:t>
                    </m:r>
                    <m:r>
                      <a:rPr lang="fr-FR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𝑊</m:t>
                    </m:r>
                    <m:sSup>
                      <m:sSupPr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𝑚</m:t>
                        </m:r>
                      </m:e>
                      <m:sup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−2</m:t>
                        </m:r>
                      </m:sup>
                    </m:sSup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)=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𝜎</m:t>
                    </m:r>
                    <m:sSup>
                      <m:sSupPr>
                        <m:ctrlP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e>
                      <m:sup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4</m:t>
                        </m:r>
                      </m:sup>
                    </m:sSup>
                  </m:oMath>
                </a14:m>
                <a:r>
                  <a:rPr lang="fr-FR" sz="1400" dirty="0"/>
                  <a:t>, (loi de Stefan)</a:t>
                </a:r>
                <a:br>
                  <a:rPr lang="fr-FR" sz="1400" dirty="0"/>
                </a:br>
                <a:r>
                  <a:rPr lang="fr-FR" sz="1400" dirty="0"/>
                  <a:t>		avec </a:t>
                </a:r>
                <a14:m>
                  <m:oMath xmlns:m="http://schemas.openxmlformats.org/officeDocument/2006/math">
                    <m:r>
                      <a:rPr lang="fr-FR" sz="14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𝜎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=5,67 </m:t>
                    </m:r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10</m:t>
                        </m:r>
                      </m:e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−8</m:t>
                        </m:r>
                      </m:sup>
                    </m:sSup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(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𝑊</m:t>
                    </m:r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𝑚</m:t>
                        </m:r>
                      </m:e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𝐾</m:t>
                        </m:r>
                      </m:e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fr-FR" sz="1400" dirty="0"/>
                  <a:t>) </a:t>
                </a: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fr-FR" sz="1400" dirty="0"/>
                  <a:t>Longueur d’onde pour flux maximum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≅3 </m:t>
                    </m:r>
                    <m:sSup>
                      <m:sSupPr>
                        <m:ctrlP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br>
                  <a:rPr lang="fr-FR" sz="1400" dirty="0"/>
                </a:br>
                <a:r>
                  <a:rPr lang="fr-FR" sz="1400" dirty="0"/>
                  <a:t>		ou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</m:t>
                        </m:r>
                      </m:sup>
                    </m:sSup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𝐻𝑧</m:t>
                    </m:r>
                  </m:oMath>
                </a14:m>
                <a:r>
                  <a:rPr lang="fr-FR" sz="1400" dirty="0">
                    <a:solidFill>
                      <a:srgbClr val="FF0000"/>
                    </a:solidFill>
                  </a:rPr>
                  <a:t>) </a:t>
                </a:r>
                <a:endParaRPr lang="fr-FR" sz="1400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D96C0A45-DB0F-FE06-C609-43E6A3D2D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040" y="1470120"/>
                <a:ext cx="6482651" cy="1915461"/>
              </a:xfrm>
              <a:prstGeom prst="rect">
                <a:avLst/>
              </a:prstGeom>
              <a:blipFill>
                <a:blip r:embed="rId2"/>
                <a:stretch>
                  <a:fillRect b="-221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e 13">
            <a:extLst>
              <a:ext uri="{FF2B5EF4-FFF2-40B4-BE49-F238E27FC236}">
                <a16:creationId xmlns:a16="http://schemas.microsoft.com/office/drawing/2014/main" id="{550D48B5-C8CF-FA98-3775-5368BA50DAC8}"/>
              </a:ext>
            </a:extLst>
          </p:cNvPr>
          <p:cNvGrpSpPr/>
          <p:nvPr/>
        </p:nvGrpSpPr>
        <p:grpSpPr>
          <a:xfrm>
            <a:off x="8435788" y="1466862"/>
            <a:ext cx="3190054" cy="2045502"/>
            <a:chOff x="8435788" y="1466862"/>
            <a:chExt cx="3190054" cy="2045502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D805302D-02D9-0431-FDA0-2AE5B0FDEBD7}"/>
                </a:ext>
              </a:extLst>
            </p:cNvPr>
            <p:cNvGrpSpPr/>
            <p:nvPr/>
          </p:nvGrpSpPr>
          <p:grpSpPr>
            <a:xfrm>
              <a:off x="8435788" y="1466862"/>
              <a:ext cx="3190054" cy="2045502"/>
              <a:chOff x="1866041" y="2159150"/>
              <a:chExt cx="3190054" cy="2161173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6ABF19B0-1CBA-8739-46AA-4C1761A2BD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66041" y="2159150"/>
                <a:ext cx="3190054" cy="1962216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4ADB212C-1A6A-0815-B673-591DEFE10F33}"/>
                  </a:ext>
                </a:extLst>
              </p:cNvPr>
              <p:cNvSpPr txBox="1"/>
              <p:nvPr/>
            </p:nvSpPr>
            <p:spPr>
              <a:xfrm>
                <a:off x="3729319" y="4092696"/>
                <a:ext cx="1326776" cy="22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Source </a:t>
                </a:r>
                <a:r>
                  <a:rPr lang="fr-FR" sz="800" dirty="0">
                    <a:hlinkClick r:id="rId4"/>
                  </a:rPr>
                  <a:t>Wikipédia</a:t>
                </a:r>
                <a:endParaRPr lang="fr-FR" sz="800" dirty="0"/>
              </a:p>
            </p:txBody>
          </p:sp>
        </p:grp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8A158EE-E122-9494-766F-C00CCA92A729}"/>
                </a:ext>
              </a:extLst>
            </p:cNvPr>
            <p:cNvSpPr txBox="1"/>
            <p:nvPr/>
          </p:nvSpPr>
          <p:spPr>
            <a:xfrm>
              <a:off x="10896600" y="1578160"/>
              <a:ext cx="5647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rgbClr val="FF0000"/>
                  </a:solidFill>
                </a:rPr>
                <a:t>Soleil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CE3420B-CCC9-10E9-3678-5ADC4B6A4FCC}"/>
                  </a:ext>
                </a:extLst>
              </p:cNvPr>
              <p:cNvSpPr txBox="1"/>
              <p:nvPr/>
            </p:nvSpPr>
            <p:spPr>
              <a:xfrm>
                <a:off x="1866040" y="3512364"/>
                <a:ext cx="5936840" cy="2590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rgbClr val="0070C0"/>
                    </a:solidFill>
                  </a:rPr>
                  <a:t>Le Soleil :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≅6 000 </m:t>
                    </m:r>
                    <m:r>
                      <a:rPr lang="fr-FR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fr-FR" sz="1600" dirty="0">
                    <a:solidFill>
                      <a:srgbClr val="0070C0"/>
                    </a:solidFill>
                  </a:rPr>
                  <a:t> </a:t>
                </a:r>
              </a:p>
              <a:p>
                <a:pPr marL="285750" indent="-285750" algn="ctr">
                  <a:buFont typeface="Wingdings" panose="05000000000000000000" pitchFamily="2" charset="2"/>
                  <a:buChar char="à"/>
                </a:pPr>
                <a:r>
                  <a:rPr lang="fr-FR" sz="1400" b="0" dirty="0">
                    <a:ea typeface="Cambria Math" panose="02040503050406030204" pitchFamily="18" charset="0"/>
                  </a:rPr>
                  <a:t>Maximum de rayonnement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fr-FR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fr-FR" sz="1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=500 µ</m:t>
                    </m:r>
                    <m:r>
                      <a:rPr lang="fr-FR" sz="1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fr-FR" sz="14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14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ou</m:t>
                    </m:r>
                    <m:r>
                      <a:rPr lang="fr-FR" sz="14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a:rPr lang="fr-FR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fr-FR" sz="1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=0,6 </m:t>
                    </m:r>
                    <m:sSup>
                      <m:sSupPr>
                        <m:ctrlPr>
                          <a:rPr lang="fr-FR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a:rPr lang="fr-FR" sz="1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𝐻𝑧</m:t>
                    </m:r>
                  </m:oMath>
                </a14:m>
                <a:br>
                  <a:rPr lang="fr-FR" sz="1400" b="0" dirty="0">
                    <a:ea typeface="Cambria Math" panose="02040503050406030204" pitchFamily="18" charset="0"/>
                  </a:rPr>
                </a:br>
                <a:r>
                  <a:rPr lang="fr-FR" sz="1400" b="0" i="1" dirty="0">
                    <a:solidFill>
                      <a:srgbClr val="D2A000"/>
                    </a:solidFill>
                    <a:ea typeface="Cambria Math" panose="02040503050406030204" pitchFamily="18" charset="0"/>
                  </a:rPr>
                  <a:t>(spectre de la lumière visible)</a:t>
                </a: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fr-FR" sz="1400" b="0" dirty="0">
                    <a:ea typeface="Cambria Math" panose="02040503050406030204" pitchFamily="18" charset="0"/>
                  </a:rPr>
                  <a:t>Flux total 73 000 000 W/m²</a:t>
                </a:r>
              </a:p>
              <a:p>
                <a:endParaRPr lang="fr-FR" dirty="0"/>
              </a:p>
              <a:p>
                <a:r>
                  <a:rPr lang="fr-FR" sz="1600" dirty="0">
                    <a:solidFill>
                      <a:srgbClr val="0070C0"/>
                    </a:solidFill>
                  </a:rPr>
                  <a:t>La Terre, hypothèse :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≅300 </m:t>
                    </m:r>
                    <m:r>
                      <a:rPr lang="fr-FR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endParaRPr lang="fr-FR" sz="1600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fr-FR" sz="1400" b="0" dirty="0">
                    <a:ea typeface="Cambria Math" panose="02040503050406030204" pitchFamily="18" charset="0"/>
                  </a:rPr>
                  <a:t>Maximum de rayonnement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fr-FR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fr-FR" sz="1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=10 000 µ</m:t>
                    </m:r>
                    <m:r>
                      <a:rPr lang="fr-FR" sz="1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fr-FR" sz="14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14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ou</m:t>
                    </m:r>
                    <m:r>
                      <a:rPr lang="fr-FR" sz="14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a:rPr lang="fr-FR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fr-FR" sz="1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=0,03 </m:t>
                    </m:r>
                    <m:sSup>
                      <m:sSupPr>
                        <m:ctrlPr>
                          <a:rPr lang="fr-FR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a:rPr lang="fr-FR" sz="1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𝐻𝑧</m:t>
                    </m:r>
                  </m:oMath>
                </a14:m>
                <a:br>
                  <a:rPr lang="fr-FR" sz="1400" b="0" dirty="0"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1400" i="1" dirty="0" smtClean="0">
                        <a:solidFill>
                          <a:srgbClr val="FF0000"/>
                        </a:solidFill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fr-FR" sz="1400" b="0" i="1" dirty="0" smtClean="0">
                        <a:solidFill>
                          <a:srgbClr val="FF0000"/>
                        </a:solidFill>
                        <a:ea typeface="Cambria Math" panose="02040503050406030204" pitchFamily="18" charset="0"/>
                      </a:rPr>
                      <m:t>infrarouge</m:t>
                    </m:r>
                    <m:r>
                      <m:rPr>
                        <m:nor/>
                      </m:rPr>
                      <a:rPr lang="fr-FR" sz="1400" i="1" dirty="0" smtClean="0">
                        <a:solidFill>
                          <a:srgbClr val="FF0000"/>
                        </a:solidFill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1400" b="0" i="1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fr-FR" sz="1400" dirty="0">
                    <a:ea typeface="Cambria Math" panose="02040503050406030204" pitchFamily="18" charset="0"/>
                  </a:rPr>
                  <a:t>Flux Total 460 W/m² </a:t>
                </a: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endParaRPr lang="fr-FR" sz="140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fr-FR" sz="1400" b="0" dirty="0">
                    <a:ea typeface="Cambria Math" panose="02040503050406030204" pitchFamily="18" charset="0"/>
                  </a:rPr>
                  <a:t>En réalité : </a:t>
                </a:r>
                <a:r>
                  <a:rPr lang="fr-FR" sz="1400" i="1" dirty="0">
                    <a:ea typeface="Cambria Math" panose="02040503050406030204" pitchFamily="18" charset="0"/>
                  </a:rPr>
                  <a:t>flux total 340 W/m² </a:t>
                </a:r>
                <a:r>
                  <a:rPr lang="fr-FR" sz="1400" i="1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 T</a:t>
                </a:r>
                <a:r>
                  <a:rPr lang="fr-FR" sz="1400" i="1" baseline="-25000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corps noir</a:t>
                </a:r>
                <a:r>
                  <a:rPr lang="fr-FR" sz="1400" i="1" dirty="0">
                    <a:ea typeface="Cambria Math" panose="02040503050406030204" pitchFamily="18" charset="0"/>
                    <a:sym typeface="Wingdings" panose="05000000000000000000" pitchFamily="2" charset="2"/>
                  </a:rPr>
                  <a:t> ≈ 278 K</a:t>
                </a:r>
                <a:endParaRPr lang="fr-FR" sz="1400" b="0" i="1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CE3420B-CCC9-10E9-3678-5ADC4B6A4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040" y="3512364"/>
                <a:ext cx="5936840" cy="2590068"/>
              </a:xfrm>
              <a:prstGeom prst="rect">
                <a:avLst/>
              </a:prstGeom>
              <a:blipFill>
                <a:blip r:embed="rId5"/>
                <a:stretch>
                  <a:fillRect l="-513" t="-706" b="-16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age 18">
            <a:extLst>
              <a:ext uri="{FF2B5EF4-FFF2-40B4-BE49-F238E27FC236}">
                <a16:creationId xmlns:a16="http://schemas.microsoft.com/office/drawing/2014/main" id="{B0AA91E5-03F4-9231-2F39-1B0B764211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9181" y="4037516"/>
            <a:ext cx="3078565" cy="11793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Nuage 17">
                <a:extLst>
                  <a:ext uri="{FF2B5EF4-FFF2-40B4-BE49-F238E27FC236}">
                    <a16:creationId xmlns:a16="http://schemas.microsoft.com/office/drawing/2014/main" id="{FDE7F7F4-752C-F481-58B7-EFD4F24AC2EB}"/>
                  </a:ext>
                </a:extLst>
              </p:cNvPr>
              <p:cNvSpPr/>
              <p:nvPr/>
            </p:nvSpPr>
            <p:spPr>
              <a:xfrm>
                <a:off x="7653617" y="3594388"/>
                <a:ext cx="3807759" cy="2403721"/>
              </a:xfrm>
              <a:prstGeom prst="cloud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200" dirty="0"/>
                  <a:t>Noter que l’énergie d’un photon est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fr-FR" sz="1200" dirty="0"/>
                  <a:t>, proportionnelle à la fréquence.</a:t>
                </a:r>
              </a:p>
              <a:p>
                <a:r>
                  <a:rPr lang="fr-FR" sz="1200" dirty="0"/>
                  <a:t>Il faut (environ) 20 fois plus de photons à la Terre pour évacuer une quantité donnée d’énergie reçue du Soleil</a:t>
                </a:r>
              </a:p>
            </p:txBody>
          </p:sp>
        </mc:Choice>
        <mc:Fallback xmlns="">
          <p:sp>
            <p:nvSpPr>
              <p:cNvPr id="18" name="Nuage 17">
                <a:extLst>
                  <a:ext uri="{FF2B5EF4-FFF2-40B4-BE49-F238E27FC236}">
                    <a16:creationId xmlns:a16="http://schemas.microsoft.com/office/drawing/2014/main" id="{FDE7F7F4-752C-F481-58B7-EFD4F24AC2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617" y="3594388"/>
                <a:ext cx="3807759" cy="2403721"/>
              </a:xfrm>
              <a:prstGeom prst="cloud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267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CA7AC66-041B-29FA-A075-E82DA8652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A1B423E-0837-7606-0EF9-369BF023D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13</a:t>
            </a:fld>
            <a:endParaRPr lang="en-GB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05F79FE-0963-76AD-6262-A80FDBCCA004}"/>
              </a:ext>
            </a:extLst>
          </p:cNvPr>
          <p:cNvSpPr txBox="1"/>
          <p:nvPr/>
        </p:nvSpPr>
        <p:spPr>
          <a:xfrm>
            <a:off x="7171765" y="357065"/>
            <a:ext cx="415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 rôle de l’atmosphère terrestre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C740095-E21B-6D5A-7D0E-4581CA133AAF}"/>
              </a:ext>
            </a:extLst>
          </p:cNvPr>
          <p:cNvSpPr txBox="1"/>
          <p:nvPr/>
        </p:nvSpPr>
        <p:spPr>
          <a:xfrm>
            <a:off x="1779221" y="1158003"/>
            <a:ext cx="503808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L’atmosphère terrestre filtre le rayonnement solaire </a:t>
            </a:r>
          </a:p>
          <a:p>
            <a:r>
              <a:rPr lang="fr-FR" sz="1400" i="1" dirty="0"/>
              <a:t>(transparent pour la lumière visible, bloque l’infrarouge)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EA424F4-A151-3368-EE12-ED9B96859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909" y="912694"/>
            <a:ext cx="3212870" cy="207282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7A6416C-6EAB-D72C-86D8-4357521E7A01}"/>
              </a:ext>
            </a:extLst>
          </p:cNvPr>
          <p:cNvSpPr txBox="1"/>
          <p:nvPr/>
        </p:nvSpPr>
        <p:spPr>
          <a:xfrm>
            <a:off x="1914914" y="4822834"/>
            <a:ext cx="52957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Le rayonnement émis par la Terre diffère de celui d’un corps noir à 300 K </a:t>
            </a:r>
          </a:p>
          <a:p>
            <a:r>
              <a:rPr lang="fr-FR" sz="1200" i="1" dirty="0"/>
              <a:t>(absorption dans l’infrarouge surtout par les molécules complexes)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08A840F-0DC9-F3D9-FC28-1491A891E3DC}"/>
              </a:ext>
            </a:extLst>
          </p:cNvPr>
          <p:cNvGrpSpPr/>
          <p:nvPr/>
        </p:nvGrpSpPr>
        <p:grpSpPr>
          <a:xfrm>
            <a:off x="7210627" y="3281843"/>
            <a:ext cx="3420152" cy="2403664"/>
            <a:chOff x="7210627" y="3281843"/>
            <a:chExt cx="3420152" cy="2403664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C27DDDE-EBA0-EB24-DE84-7D7AE3376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10627" y="3281843"/>
              <a:ext cx="3420152" cy="2133785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8EE65BE-1EB4-3D2F-4FA0-4D794FFC9E8C}"/>
                </a:ext>
              </a:extLst>
            </p:cNvPr>
            <p:cNvSpPr txBox="1"/>
            <p:nvPr/>
          </p:nvSpPr>
          <p:spPr>
            <a:xfrm>
              <a:off x="7957701" y="5439286"/>
              <a:ext cx="1697287" cy="24622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Source </a:t>
              </a:r>
              <a:r>
                <a:rPr lang="fr-FR" sz="1000" dirty="0" err="1">
                  <a:hlinkClick r:id="rId4"/>
                </a:rPr>
                <a:t>Bianchini</a:t>
              </a:r>
              <a:r>
                <a:rPr lang="fr-FR" sz="1000" dirty="0">
                  <a:hlinkClick r:id="rId4"/>
                </a:rPr>
                <a:t> et al</a:t>
              </a:r>
              <a:r>
                <a:rPr lang="fr-FR" sz="1000" dirty="0"/>
                <a:t>.</a:t>
              </a: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90F77DAD-286C-1AB6-07C6-9BAF3960F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887" y="2019990"/>
            <a:ext cx="3117032" cy="144530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40199CF-0D4A-681F-4824-BD79903A0F4C}"/>
              </a:ext>
            </a:extLst>
          </p:cNvPr>
          <p:cNvSpPr txBox="1"/>
          <p:nvPr/>
        </p:nvSpPr>
        <p:spPr>
          <a:xfrm>
            <a:off x="1413323" y="3520465"/>
            <a:ext cx="5558117" cy="9541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i="1" dirty="0"/>
              <a:t>Le rayonnement électromagnétique (certaines fréquences) excite les modes de rotation ou vibration des molécules complexes (CO</a:t>
            </a:r>
            <a:r>
              <a:rPr lang="fr-FR" sz="1400" i="1" baseline="-25000" dirty="0"/>
              <a:t>2</a:t>
            </a:r>
            <a:r>
              <a:rPr lang="fr-FR" sz="1400" i="1" dirty="0"/>
              <a:t>, CH</a:t>
            </a:r>
            <a:r>
              <a:rPr lang="fr-FR" sz="1400" i="1" baseline="-25000" dirty="0"/>
              <a:t>4</a:t>
            </a:r>
            <a:r>
              <a:rPr lang="fr-FR" sz="1400" i="1" dirty="0"/>
              <a:t>, H</a:t>
            </a:r>
            <a:r>
              <a:rPr lang="fr-FR" sz="1400" i="1" baseline="-25000" dirty="0"/>
              <a:t>2</a:t>
            </a:r>
            <a:r>
              <a:rPr lang="fr-FR" sz="1400" i="1" dirty="0"/>
              <a:t>O, O</a:t>
            </a:r>
            <a:r>
              <a:rPr lang="fr-FR" sz="1400" i="1" baseline="-25000" dirty="0"/>
              <a:t>3</a:t>
            </a:r>
            <a:r>
              <a:rPr lang="fr-FR" sz="1400" i="1" dirty="0"/>
              <a:t>, SO</a:t>
            </a:r>
            <a:r>
              <a:rPr lang="fr-FR" sz="1400" i="1" baseline="-25000" dirty="0"/>
              <a:t>2</a:t>
            </a:r>
            <a:r>
              <a:rPr lang="fr-FR" sz="1400" i="1" dirty="0"/>
              <a:t>, etc.) et est diffusé sous forme de chaleur. </a:t>
            </a:r>
            <a:r>
              <a:rPr lang="fr-FR" sz="1400" i="1" dirty="0">
                <a:sym typeface="Wingdings" panose="05000000000000000000" pitchFamily="2" charset="2"/>
              </a:rPr>
              <a:t> </a:t>
            </a:r>
            <a:r>
              <a:rPr lang="fr-FR" sz="1400" i="1" dirty="0">
                <a:solidFill>
                  <a:srgbClr val="FF0000"/>
                </a:solidFill>
                <a:sym typeface="Wingdings" panose="05000000000000000000" pitchFamily="2" charset="2"/>
              </a:rPr>
              <a:t>effet de serre</a:t>
            </a:r>
            <a:endParaRPr lang="fr-FR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0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2025 - 2026</a:t>
            </a:r>
            <a:endParaRPr lang="en-GB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t>Un peu de Physique pour comprendre -  L'énergie dans tous ses états</a:t>
            </a:r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F56FF-A9C7-48CE-B5A8-E2EC5C60375F}" type="slidenum">
              <a:rPr lang="en-GB">
                <a:latin typeface="Century Gothic" panose="020B0502020202020204"/>
              </a:rPr>
              <a:pPr>
                <a:defRPr/>
              </a:pPr>
              <a:t>14</a:t>
            </a:fld>
            <a:endParaRPr lang="en-GB" dirty="0">
              <a:latin typeface="Century Gothic" panose="020B0502020202020204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227905" y="367352"/>
            <a:ext cx="4279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</a:rPr>
              <a:t>L’énergie de la Terre et de l’Univers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89887" y="1147759"/>
            <a:ext cx="7874372" cy="1692771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Les modèles actuels prédisent une croissance de l’entropie de l’univers vers un état très froid, très dilué où la matière aura disparu.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Actuellement la majorité de l’entropie de l’Univers observable est dans les trous noirs (stellaires ou supermassifs), qui s’évaporeront (rayonnement d’Hawking) sur le très long terme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L’énergie reçue du Soleil (340W/m²) est rediffusée directement (30% albedo), mais surtout réémise sous forme d’infra-rouge (70%). Le modèle du « corps noir » s’applique bien pour le Soleil ; pour la Terre, il faut tenir compte de son atmosphère.</a:t>
            </a:r>
          </a:p>
        </p:txBody>
      </p:sp>
    </p:spTree>
    <p:extLst>
      <p:ext uri="{BB962C8B-B14F-4D97-AF65-F5344CB8AC3E}">
        <p14:creationId xmlns:p14="http://schemas.microsoft.com/office/powerpoint/2010/main" val="1827085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66FD12E-5CC1-4955-5621-3110D3768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DEB1693-2C71-645A-6225-56007F295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15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75126B6-7713-17D5-70B1-83E8F0E40537}"/>
              </a:ext>
            </a:extLst>
          </p:cNvPr>
          <p:cNvSpPr txBox="1"/>
          <p:nvPr/>
        </p:nvSpPr>
        <p:spPr>
          <a:xfrm>
            <a:off x="9055509" y="423567"/>
            <a:ext cx="2312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L’effet de serre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88187E0-E30E-5699-D4E0-49E9B82BD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023" y="1364284"/>
            <a:ext cx="1752600" cy="17240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482F545-C333-3A3F-2B3B-310E8A98C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077" y="1373662"/>
            <a:ext cx="1752600" cy="17526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8BC47D7-4D71-67AF-5F46-678FE32BAEFB}"/>
              </a:ext>
            </a:extLst>
          </p:cNvPr>
          <p:cNvSpPr txBox="1"/>
          <p:nvPr/>
        </p:nvSpPr>
        <p:spPr>
          <a:xfrm>
            <a:off x="2589887" y="3154137"/>
            <a:ext cx="1819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Serre de plastique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617967E-62AC-F67C-BCE2-6A7E69AF4977}"/>
              </a:ext>
            </a:extLst>
          </p:cNvPr>
          <p:cNvSpPr txBox="1"/>
          <p:nvPr/>
        </p:nvSpPr>
        <p:spPr>
          <a:xfrm>
            <a:off x="5262332" y="3152031"/>
            <a:ext cx="1819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Serre en verre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18883B5-A1BE-C94C-82E3-B7A3A87BB246}"/>
              </a:ext>
            </a:extLst>
          </p:cNvPr>
          <p:cNvSpPr txBox="1"/>
          <p:nvPr/>
        </p:nvSpPr>
        <p:spPr>
          <a:xfrm>
            <a:off x="4195735" y="3443097"/>
            <a:ext cx="1513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Même effet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2FE2652-2524-5B83-7F84-A4007C74BF73}"/>
              </a:ext>
            </a:extLst>
          </p:cNvPr>
          <p:cNvSpPr txBox="1"/>
          <p:nvPr/>
        </p:nvSpPr>
        <p:spPr>
          <a:xfrm>
            <a:off x="2884484" y="3860711"/>
            <a:ext cx="3959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070C0"/>
                </a:solidFill>
              </a:rPr>
              <a:t>Conduire la chaleur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1B49B5-6D63-D1BB-9052-155412785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641" y="4252881"/>
            <a:ext cx="1341664" cy="97759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D3CE637-E07F-332F-D17D-779D29BCA5CB}"/>
              </a:ext>
            </a:extLst>
          </p:cNvPr>
          <p:cNvSpPr txBox="1"/>
          <p:nvPr/>
        </p:nvSpPr>
        <p:spPr>
          <a:xfrm>
            <a:off x="2616423" y="5277605"/>
            <a:ext cx="800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Diffusion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8E0CAEC-0E7D-FF94-6434-3D13478B2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167" y="4225299"/>
            <a:ext cx="1382862" cy="100488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8D39B73-970B-CF0C-0563-2594F8D9E770}"/>
              </a:ext>
            </a:extLst>
          </p:cNvPr>
          <p:cNvSpPr txBox="1"/>
          <p:nvPr/>
        </p:nvSpPr>
        <p:spPr>
          <a:xfrm>
            <a:off x="4593788" y="5235534"/>
            <a:ext cx="10318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convection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85D07D-4229-774E-F75B-F17C476CF7F8}"/>
              </a:ext>
            </a:extLst>
          </p:cNvPr>
          <p:cNvSpPr/>
          <p:nvPr/>
        </p:nvSpPr>
        <p:spPr>
          <a:xfrm>
            <a:off x="6718296" y="4208687"/>
            <a:ext cx="118382" cy="10451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gauche 15">
            <a:extLst>
              <a:ext uri="{FF2B5EF4-FFF2-40B4-BE49-F238E27FC236}">
                <a16:creationId xmlns:a16="http://schemas.microsoft.com/office/drawing/2014/main" id="{A96FA676-4904-4228-CF4C-3564F30D8FD1}"/>
              </a:ext>
            </a:extLst>
          </p:cNvPr>
          <p:cNvSpPr/>
          <p:nvPr/>
        </p:nvSpPr>
        <p:spPr>
          <a:xfrm>
            <a:off x="6836677" y="4773965"/>
            <a:ext cx="538843" cy="173046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gauche 16">
            <a:extLst>
              <a:ext uri="{FF2B5EF4-FFF2-40B4-BE49-F238E27FC236}">
                <a16:creationId xmlns:a16="http://schemas.microsoft.com/office/drawing/2014/main" id="{C13ABE5A-2250-5E47-5BA2-0679B68D8768}"/>
              </a:ext>
            </a:extLst>
          </p:cNvPr>
          <p:cNvSpPr/>
          <p:nvPr/>
        </p:nvSpPr>
        <p:spPr>
          <a:xfrm rot="7847090">
            <a:off x="6791276" y="4462823"/>
            <a:ext cx="538843" cy="107092"/>
          </a:xfrm>
          <a:prstGeom prst="leftArrow">
            <a:avLst/>
          </a:prstGeom>
          <a:solidFill>
            <a:srgbClr val="FFFF00"/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 : gauche 18">
            <a:extLst>
              <a:ext uri="{FF2B5EF4-FFF2-40B4-BE49-F238E27FC236}">
                <a16:creationId xmlns:a16="http://schemas.microsoft.com/office/drawing/2014/main" id="{ABBE2A7D-598B-EA0D-6FB2-D7D4C9BAA83C}"/>
              </a:ext>
            </a:extLst>
          </p:cNvPr>
          <p:cNvSpPr/>
          <p:nvPr/>
        </p:nvSpPr>
        <p:spPr>
          <a:xfrm>
            <a:off x="6143089" y="4805512"/>
            <a:ext cx="538843" cy="107092"/>
          </a:xfrm>
          <a:prstGeom prst="leftArrow">
            <a:avLst/>
          </a:prstGeom>
          <a:solidFill>
            <a:srgbClr val="FFFF00"/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4BDBE80-B585-9C0E-B864-5A19EB9A62EF}"/>
              </a:ext>
            </a:extLst>
          </p:cNvPr>
          <p:cNvSpPr txBox="1"/>
          <p:nvPr/>
        </p:nvSpPr>
        <p:spPr>
          <a:xfrm>
            <a:off x="6320750" y="5226454"/>
            <a:ext cx="10318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Transmission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F11C622-AE5D-4E47-791E-5AB098DB74E7}"/>
              </a:ext>
            </a:extLst>
          </p:cNvPr>
          <p:cNvSpPr txBox="1"/>
          <p:nvPr/>
        </p:nvSpPr>
        <p:spPr>
          <a:xfrm rot="5400000">
            <a:off x="3429773" y="4669982"/>
            <a:ext cx="1382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Source : </a:t>
            </a:r>
          </a:p>
          <a:p>
            <a:r>
              <a:rPr lang="fr-FR" sz="800" dirty="0"/>
              <a:t>planet-terre.ens-lyon.fr</a:t>
            </a:r>
          </a:p>
        </p:txBody>
      </p:sp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9731FB4E-09A4-BA9B-5FB6-7DDC515D63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99029"/>
              </p:ext>
            </p:extLst>
          </p:nvPr>
        </p:nvGraphicFramePr>
        <p:xfrm>
          <a:off x="7924693" y="1734847"/>
          <a:ext cx="3354840" cy="1417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4205">
                  <a:extLst>
                    <a:ext uri="{9D8B030D-6E8A-4147-A177-3AD203B41FA5}">
                      <a16:colId xmlns:a16="http://schemas.microsoft.com/office/drawing/2014/main" val="278255323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133069125"/>
                    </a:ext>
                  </a:extLst>
                </a:gridCol>
                <a:gridCol w="906235">
                  <a:extLst>
                    <a:ext uri="{9D8B030D-6E8A-4147-A177-3AD203B41FA5}">
                      <a16:colId xmlns:a16="http://schemas.microsoft.com/office/drawing/2014/main" val="4196684899"/>
                    </a:ext>
                  </a:extLst>
                </a:gridCol>
              </a:tblGrid>
              <a:tr h="255236">
                <a:tc>
                  <a:txBody>
                    <a:bodyPr/>
                    <a:lstStyle/>
                    <a:p>
                      <a:r>
                        <a:rPr lang="fr-FR" sz="1000" dirty="0"/>
                        <a:t>Matériau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err="1"/>
                        <a:t>Rayont</a:t>
                      </a:r>
                      <a:r>
                        <a:rPr lang="fr-FR" sz="1000" dirty="0"/>
                        <a:t> visible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Infrarouge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491801"/>
                  </a:ext>
                </a:extLst>
              </a:tr>
              <a:tr h="255236">
                <a:tc>
                  <a:txBody>
                    <a:bodyPr/>
                    <a:lstStyle/>
                    <a:p>
                      <a:r>
                        <a:rPr lang="fr-FR" sz="1000" dirty="0"/>
                        <a:t>Bois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Opaque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Opaque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655960"/>
                  </a:ext>
                </a:extLst>
              </a:tr>
              <a:tr h="255236">
                <a:tc>
                  <a:txBody>
                    <a:bodyPr/>
                    <a:lstStyle/>
                    <a:p>
                      <a:r>
                        <a:rPr lang="fr-FR" sz="1000" dirty="0"/>
                        <a:t>Verre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Transparent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Opaque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240919"/>
                  </a:ext>
                </a:extLst>
              </a:tr>
              <a:tr h="255236">
                <a:tc>
                  <a:txBody>
                    <a:bodyPr/>
                    <a:lstStyle/>
                    <a:p>
                      <a:r>
                        <a:rPr lang="fr-FR" sz="1000" dirty="0"/>
                        <a:t>Plastique transparent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Transparent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Transparent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837436"/>
                  </a:ext>
                </a:extLst>
              </a:tr>
              <a:tr h="255236">
                <a:tc>
                  <a:txBody>
                    <a:bodyPr/>
                    <a:lstStyle/>
                    <a:p>
                      <a:r>
                        <a:rPr lang="fr-FR" sz="1000" dirty="0"/>
                        <a:t>Plastique noir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Opaque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Transparent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73818"/>
                  </a:ext>
                </a:extLst>
              </a:tr>
            </a:tbl>
          </a:graphicData>
        </a:graphic>
      </p:graphicFrame>
      <p:sp>
        <p:nvSpPr>
          <p:cNvPr id="23" name="ZoneTexte 22">
            <a:extLst>
              <a:ext uri="{FF2B5EF4-FFF2-40B4-BE49-F238E27FC236}">
                <a16:creationId xmlns:a16="http://schemas.microsoft.com/office/drawing/2014/main" id="{6B2EBC2E-6E95-B17C-B7A2-362FABAE3519}"/>
              </a:ext>
            </a:extLst>
          </p:cNvPr>
          <p:cNvSpPr txBox="1"/>
          <p:nvPr/>
        </p:nvSpPr>
        <p:spPr>
          <a:xfrm>
            <a:off x="8879589" y="1430380"/>
            <a:ext cx="1211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Transmission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A4D3E91-2ED5-EE2D-BA94-61549DD1DBDC}"/>
              </a:ext>
            </a:extLst>
          </p:cNvPr>
          <p:cNvSpPr txBox="1"/>
          <p:nvPr/>
        </p:nvSpPr>
        <p:spPr>
          <a:xfrm>
            <a:off x="7924693" y="3685467"/>
            <a:ext cx="3354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1896 </a:t>
            </a:r>
            <a:r>
              <a:rPr lang="fr-FR" sz="1400" dirty="0" err="1"/>
              <a:t>Arrhénius</a:t>
            </a:r>
            <a:r>
              <a:rPr lang="fr-FR" sz="1400" dirty="0"/>
              <a:t> : </a:t>
            </a:r>
            <a:r>
              <a:rPr lang="fr-FR" sz="1400" dirty="0">
                <a:solidFill>
                  <a:srgbClr val="0070C0"/>
                </a:solidFill>
              </a:rPr>
              <a:t>effet du CO</a:t>
            </a:r>
            <a:r>
              <a:rPr lang="fr-FR" sz="1400" baseline="-25000" dirty="0">
                <a:solidFill>
                  <a:srgbClr val="0070C0"/>
                </a:solidFill>
              </a:rPr>
              <a:t>2 </a:t>
            </a:r>
            <a:r>
              <a:rPr lang="fr-FR" sz="1400" dirty="0">
                <a:solidFill>
                  <a:srgbClr val="0070C0"/>
                </a:solidFill>
              </a:rPr>
              <a:t>sur température terrestre </a:t>
            </a:r>
            <a:r>
              <a:rPr lang="fr-FR" sz="1400" baseline="-250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EE46541-7C0B-8CB4-C1FF-698C0DD4EB7B}"/>
              </a:ext>
            </a:extLst>
          </p:cNvPr>
          <p:cNvSpPr txBox="1"/>
          <p:nvPr/>
        </p:nvSpPr>
        <p:spPr>
          <a:xfrm>
            <a:off x="8006891" y="4628929"/>
            <a:ext cx="335484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Ambiguïté « effet de serre »</a:t>
            </a:r>
          </a:p>
          <a:p>
            <a:r>
              <a:rPr lang="fr-FR" sz="1400" dirty="0"/>
              <a:t>GIEC XXI</a:t>
            </a:r>
            <a:r>
              <a:rPr lang="fr-FR" sz="1400" baseline="30000" dirty="0"/>
              <a:t>ème</a:t>
            </a:r>
            <a:r>
              <a:rPr lang="fr-FR" sz="1400" dirty="0"/>
              <a:t> siècle : </a:t>
            </a:r>
            <a:r>
              <a:rPr lang="fr-FR" sz="1400" dirty="0">
                <a:solidFill>
                  <a:srgbClr val="FF0000"/>
                </a:solidFill>
              </a:rPr>
              <a:t>forçage radiatif</a:t>
            </a:r>
            <a:endParaRPr lang="fr-FR" sz="14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0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 animBg="1"/>
      <p:bldP spid="16" grpId="0" animBg="1"/>
      <p:bldP spid="17" grpId="0" animBg="1"/>
      <p:bldP spid="19" grpId="0" animBg="1"/>
      <p:bldP spid="20" grpId="0"/>
      <p:bldP spid="21" grpId="0"/>
      <p:bldP spid="23" grpId="0"/>
      <p:bldP spid="24" grpId="0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ECB7B1E-0656-E6CF-C219-7B782460B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7BAB719-88D7-72DB-72F4-28D5E070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0A08103E-24B9-54BB-A75F-E6687E55FBD3}"/>
                  </a:ext>
                </a:extLst>
              </p:cNvPr>
              <p:cNvSpPr txBox="1"/>
              <p:nvPr/>
            </p:nvSpPr>
            <p:spPr>
              <a:xfrm>
                <a:off x="2225659" y="2933956"/>
                <a:ext cx="325749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fr-FR" sz="1400" dirty="0">
                    <a:solidFill>
                      <a:srgbClr val="0070C0"/>
                    </a:solidFill>
                  </a:rPr>
                  <a:t>  </a:t>
                </a:r>
                <a:endParaRPr lang="fr-FR" sz="1400" dirty="0">
                  <a:solidFill>
                    <a:srgbClr val="FF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=5,67 </m:t>
                    </m:r>
                    <m:sSup>
                      <m:sSupPr>
                        <m:ctrlP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sSup>
                      <m:sSupPr>
                        <m:ctrlP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  <m:r>
                      <a:rPr lang="fr-FR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⇒</m:t>
                    </m:r>
                  </m:oMath>
                </a14:m>
                <a:r>
                  <a:rPr lang="fr-FR" sz="1200" dirty="0"/>
                  <a:t> </a:t>
                </a:r>
                <a:r>
                  <a:rPr lang="fr-FR" sz="1200" dirty="0">
                    <a:solidFill>
                      <a:srgbClr val="FF0000"/>
                    </a:solidFill>
                  </a:rPr>
                  <a:t>T= 278 K (5°C</a:t>
                </a:r>
                <a:r>
                  <a:rPr lang="fr-FR" sz="1600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0A08103E-24B9-54BB-A75F-E6687E55F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5659" y="2933956"/>
                <a:ext cx="3257497" cy="553998"/>
              </a:xfrm>
              <a:prstGeom prst="rect">
                <a:avLst/>
              </a:prstGeom>
              <a:blipFill>
                <a:blip r:embed="rId2"/>
                <a:stretch>
                  <a:fillRect b="-131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5DDB2C22-4AAF-7985-25CC-5C4F16042217}"/>
                  </a:ext>
                </a:extLst>
              </p:cNvPr>
              <p:cNvSpPr txBox="1"/>
              <p:nvPr/>
            </p:nvSpPr>
            <p:spPr>
              <a:xfrm>
                <a:off x="6798781" y="3415318"/>
                <a:ext cx="4232366" cy="6455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</m:d>
                        </m:e>
                        <m:sup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16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  <m:r>
                        <m:rPr>
                          <m:sty m:val="p"/>
                        </m:rPr>
                        <a:rPr lang="el-G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fr-FR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fr-FR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5DDB2C22-4AAF-7985-25CC-5C4F16042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781" y="3415318"/>
                <a:ext cx="4232366" cy="6455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D0DCE3DB-17B8-F896-FE2C-AD72A99DB932}"/>
                  </a:ext>
                </a:extLst>
              </p:cNvPr>
              <p:cNvSpPr txBox="1"/>
              <p:nvPr/>
            </p:nvSpPr>
            <p:spPr>
              <a:xfrm>
                <a:off x="7642077" y="4049523"/>
                <a:ext cx="292339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Pour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=300 </m:t>
                    </m:r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fr-FR" sz="1200" b="0" dirty="0"/>
              </a:p>
              <a:p>
                <a:r>
                  <a:rPr lang="fr-FR" sz="1200" dirty="0"/>
                  <a:t>Si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=95%→</m:t>
                    </m:r>
                    <m:r>
                      <m:rPr>
                        <m:sty m:val="p"/>
                      </m:rPr>
                      <a:rPr lang="el-G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fr-FR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1,3%→</m:t>
                    </m:r>
                    <m:r>
                      <m:rPr>
                        <m:sty m:val="p"/>
                      </m:rPr>
                      <a:rPr lang="el-G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 </m:t>
                    </m:r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fr-FR" sz="1200" b="0" dirty="0">
                  <a:ea typeface="Cambria Math" panose="02040503050406030204" pitchFamily="18" charset="0"/>
                </a:endParaRPr>
              </a:p>
              <a:p>
                <a:r>
                  <a:rPr lang="fr-FR" sz="1200" dirty="0"/>
                  <a:t>Si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=80%→</m:t>
                    </m:r>
                    <m:r>
                      <m:rPr>
                        <m:sty m:val="p"/>
                      </m:rPr>
                      <a:rPr lang="el-G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fr-FR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5,8%→</m:t>
                    </m:r>
                    <m:r>
                      <m:rPr>
                        <m:sty m:val="p"/>
                      </m:rPr>
                      <a:rPr lang="el-G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=17,4 </m:t>
                    </m:r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fr-FR" sz="1200" b="0" dirty="0">
                  <a:ea typeface="Cambria Math" panose="02040503050406030204" pitchFamily="18" charset="0"/>
                </a:endParaRPr>
              </a:p>
              <a:p>
                <a:r>
                  <a:rPr lang="fr-FR" sz="1200" dirty="0"/>
                  <a:t>Si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=70%→</m:t>
                    </m:r>
                    <m:r>
                      <m:rPr>
                        <m:sty m:val="p"/>
                      </m:rPr>
                      <a:rPr lang="el-G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fr-FR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10,7%</m:t>
                    </m:r>
                    <m:r>
                      <a:rPr lang="fr-FR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l-GR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fr-FR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fr-FR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=32,1 </m:t>
                    </m:r>
                    <m:r>
                      <a:rPr lang="fr-FR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endParaRPr lang="fr-FR" sz="12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D0DCE3DB-17B8-F896-FE2C-AD72A99DB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2077" y="4049523"/>
                <a:ext cx="2923393" cy="830997"/>
              </a:xfrm>
              <a:prstGeom prst="rect">
                <a:avLst/>
              </a:prstGeom>
              <a:blipFill>
                <a:blip r:embed="rId4"/>
                <a:stretch>
                  <a:fillRect l="-209" b="-438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ZoneTexte 69">
            <a:extLst>
              <a:ext uri="{FF2B5EF4-FFF2-40B4-BE49-F238E27FC236}">
                <a16:creationId xmlns:a16="http://schemas.microsoft.com/office/drawing/2014/main" id="{76EB2190-C07B-7CED-A76C-935CA01C6A5B}"/>
              </a:ext>
            </a:extLst>
          </p:cNvPr>
          <p:cNvSpPr txBox="1"/>
          <p:nvPr/>
        </p:nvSpPr>
        <p:spPr>
          <a:xfrm>
            <a:off x="6904270" y="454065"/>
            <a:ext cx="4603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Modèle (simple) de l’« effet de serre »</a:t>
            </a:r>
          </a:p>
        </p:txBody>
      </p: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2DB3AA6F-5126-56AF-0463-9D7D1716BF4F}"/>
              </a:ext>
            </a:extLst>
          </p:cNvPr>
          <p:cNvGrpSpPr/>
          <p:nvPr/>
        </p:nvGrpSpPr>
        <p:grpSpPr>
          <a:xfrm>
            <a:off x="2268733" y="1004522"/>
            <a:ext cx="2483744" cy="1917473"/>
            <a:chOff x="1722946" y="1359031"/>
            <a:chExt cx="2483744" cy="1917473"/>
          </a:xfrm>
        </p:grpSpPr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9F7CA51F-F57F-F704-6414-49A833486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2946" y="1697585"/>
              <a:ext cx="2483744" cy="15789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F2EF4CF3-CAF2-987E-72CD-8CEB9A567BB3}"/>
                </a:ext>
              </a:extLst>
            </p:cNvPr>
            <p:cNvSpPr txBox="1"/>
            <p:nvPr/>
          </p:nvSpPr>
          <p:spPr>
            <a:xfrm>
              <a:off x="1753396" y="1359031"/>
              <a:ext cx="23835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002060"/>
                  </a:solidFill>
                </a:rPr>
                <a:t>Émission  corps noir</a:t>
              </a:r>
            </a:p>
          </p:txBody>
        </p:sp>
      </p:grpSp>
      <p:sp>
        <p:nvSpPr>
          <p:cNvPr id="74" name="ZoneTexte 73">
            <a:extLst>
              <a:ext uri="{FF2B5EF4-FFF2-40B4-BE49-F238E27FC236}">
                <a16:creationId xmlns:a16="http://schemas.microsoft.com/office/drawing/2014/main" id="{143D5CEA-7DCB-9AA5-B329-DE3AB7E68834}"/>
              </a:ext>
            </a:extLst>
          </p:cNvPr>
          <p:cNvSpPr txBox="1"/>
          <p:nvPr/>
        </p:nvSpPr>
        <p:spPr>
          <a:xfrm>
            <a:off x="6339013" y="999290"/>
            <a:ext cx="3945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</a:rPr>
              <a:t>Émission avec « nuage » réfléchissant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C00B2FE-3164-9D36-1CE8-74556C3408FB}"/>
              </a:ext>
            </a:extLst>
          </p:cNvPr>
          <p:cNvSpPr/>
          <p:nvPr/>
        </p:nvSpPr>
        <p:spPr>
          <a:xfrm>
            <a:off x="7004310" y="2143770"/>
            <a:ext cx="1524000" cy="6096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Flèche : bas 76">
            <a:extLst>
              <a:ext uri="{FF2B5EF4-FFF2-40B4-BE49-F238E27FC236}">
                <a16:creationId xmlns:a16="http://schemas.microsoft.com/office/drawing/2014/main" id="{32E5BABC-E119-89FE-8832-B15667D4410A}"/>
              </a:ext>
            </a:extLst>
          </p:cNvPr>
          <p:cNvSpPr/>
          <p:nvPr/>
        </p:nvSpPr>
        <p:spPr>
          <a:xfrm rot="20337392">
            <a:off x="6513049" y="2010532"/>
            <a:ext cx="137078" cy="85343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Flèche : bas 77">
            <a:extLst>
              <a:ext uri="{FF2B5EF4-FFF2-40B4-BE49-F238E27FC236}">
                <a16:creationId xmlns:a16="http://schemas.microsoft.com/office/drawing/2014/main" id="{FA2009C1-A5D1-3202-6C06-FAE78AA69061}"/>
              </a:ext>
            </a:extLst>
          </p:cNvPr>
          <p:cNvSpPr/>
          <p:nvPr/>
        </p:nvSpPr>
        <p:spPr>
          <a:xfrm rot="12390119">
            <a:off x="7230574" y="2277206"/>
            <a:ext cx="199672" cy="61830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Flèche : bas 78">
            <a:extLst>
              <a:ext uri="{FF2B5EF4-FFF2-40B4-BE49-F238E27FC236}">
                <a16:creationId xmlns:a16="http://schemas.microsoft.com/office/drawing/2014/main" id="{25157E82-28D4-19D9-0313-1FCF7A7A9114}"/>
              </a:ext>
            </a:extLst>
          </p:cNvPr>
          <p:cNvSpPr/>
          <p:nvPr/>
        </p:nvSpPr>
        <p:spPr>
          <a:xfrm rot="19585610">
            <a:off x="7838775" y="2311824"/>
            <a:ext cx="74008" cy="51012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D89E074E-4917-670F-1D47-82F205A10316}"/>
                  </a:ext>
                </a:extLst>
              </p:cNvPr>
              <p:cNvSpPr txBox="1"/>
              <p:nvPr/>
            </p:nvSpPr>
            <p:spPr>
              <a:xfrm>
                <a:off x="6070520" y="1669184"/>
                <a:ext cx="51106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D89E074E-4917-670F-1D47-82F205A10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0520" y="1669184"/>
                <a:ext cx="511068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ZoneTexte 80">
                <a:extLst>
                  <a:ext uri="{FF2B5EF4-FFF2-40B4-BE49-F238E27FC236}">
                    <a16:creationId xmlns:a16="http://schemas.microsoft.com/office/drawing/2014/main" id="{A601E077-F33E-0B3E-5EE2-CC725BBDFF1A}"/>
                  </a:ext>
                </a:extLst>
              </p:cNvPr>
              <p:cNvSpPr txBox="1"/>
              <p:nvPr/>
            </p:nvSpPr>
            <p:spPr>
              <a:xfrm>
                <a:off x="6904270" y="3121223"/>
                <a:ext cx="10917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dirty="0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(1+</m:t>
                      </m:r>
                      <m:r>
                        <m:rPr>
                          <m:sty m:val="p"/>
                        </m:rPr>
                        <a:rPr lang="el-GR" sz="1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fr-FR" sz="1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81" name="ZoneTexte 80">
                <a:extLst>
                  <a:ext uri="{FF2B5EF4-FFF2-40B4-BE49-F238E27FC236}">
                    <a16:creationId xmlns:a16="http://schemas.microsoft.com/office/drawing/2014/main" id="{A601E077-F33E-0B3E-5EE2-CC725BBDF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4270" y="3121223"/>
                <a:ext cx="1091794" cy="307777"/>
              </a:xfrm>
              <a:prstGeom prst="rect">
                <a:avLst/>
              </a:prstGeom>
              <a:blipFill>
                <a:blip r:embed="rId8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Flèche : bas 81">
            <a:extLst>
              <a:ext uri="{FF2B5EF4-FFF2-40B4-BE49-F238E27FC236}">
                <a16:creationId xmlns:a16="http://schemas.microsoft.com/office/drawing/2014/main" id="{D983D791-6274-153E-3938-35930D95DE05}"/>
              </a:ext>
            </a:extLst>
          </p:cNvPr>
          <p:cNvSpPr/>
          <p:nvPr/>
        </p:nvSpPr>
        <p:spPr>
          <a:xfrm rot="10800000">
            <a:off x="7270916" y="1349652"/>
            <a:ext cx="141054" cy="6881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1C053F2D-64BD-7A33-97AF-864DB8FE7D24}"/>
                  </a:ext>
                </a:extLst>
              </p:cNvPr>
              <p:cNvSpPr txBox="1"/>
              <p:nvPr/>
            </p:nvSpPr>
            <p:spPr>
              <a:xfrm>
                <a:off x="7270916" y="1385951"/>
                <a:ext cx="15240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sSubSup>
                        <m:sSub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1C053F2D-64BD-7A33-97AF-864DB8FE7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0916" y="1385951"/>
                <a:ext cx="1524000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Groupe 83">
            <a:extLst>
              <a:ext uri="{FF2B5EF4-FFF2-40B4-BE49-F238E27FC236}">
                <a16:creationId xmlns:a16="http://schemas.microsoft.com/office/drawing/2014/main" id="{A2EC14F0-E81F-BCDD-4031-CF8926AA5A3B}"/>
              </a:ext>
            </a:extLst>
          </p:cNvPr>
          <p:cNvGrpSpPr/>
          <p:nvPr/>
        </p:nvGrpSpPr>
        <p:grpSpPr>
          <a:xfrm>
            <a:off x="6428521" y="2958023"/>
            <a:ext cx="2607090" cy="178528"/>
            <a:chOff x="6096000" y="2878184"/>
            <a:chExt cx="2607090" cy="178528"/>
          </a:xfrm>
        </p:grpSpPr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61EF2491-3870-E851-FE68-E78C2E15C92B}"/>
                </a:ext>
              </a:extLst>
            </p:cNvPr>
            <p:cNvGrpSpPr/>
            <p:nvPr/>
          </p:nvGrpSpPr>
          <p:grpSpPr>
            <a:xfrm>
              <a:off x="6096000" y="2878184"/>
              <a:ext cx="1344454" cy="174173"/>
              <a:chOff x="6093120" y="2684820"/>
              <a:chExt cx="1344454" cy="174173"/>
            </a:xfrm>
          </p:grpSpPr>
          <p:cxnSp>
            <p:nvCxnSpPr>
              <p:cNvPr id="99" name="Connecteur droit 98">
                <a:extLst>
                  <a:ext uri="{FF2B5EF4-FFF2-40B4-BE49-F238E27FC236}">
                    <a16:creationId xmlns:a16="http://schemas.microsoft.com/office/drawing/2014/main" id="{FB05DF6E-CFEF-40B6-F027-F70D19B0C1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6662" y="2684820"/>
                <a:ext cx="130091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cteur droit 99">
                <a:extLst>
                  <a:ext uri="{FF2B5EF4-FFF2-40B4-BE49-F238E27FC236}">
                    <a16:creationId xmlns:a16="http://schemas.microsoft.com/office/drawing/2014/main" id="{23081697-1675-616D-30B8-B9BBC430373F}"/>
                  </a:ext>
                </a:extLst>
              </p:cNvPr>
              <p:cNvCxnSpPr/>
              <p:nvPr/>
            </p:nvCxnSpPr>
            <p:spPr>
              <a:xfrm flipH="1">
                <a:off x="6093120" y="2684820"/>
                <a:ext cx="81818" cy="14804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cteur droit 100">
                <a:extLst>
                  <a:ext uri="{FF2B5EF4-FFF2-40B4-BE49-F238E27FC236}">
                    <a16:creationId xmlns:a16="http://schemas.microsoft.com/office/drawing/2014/main" id="{8457BD76-D814-9C25-5363-8737B9DF9ACD}"/>
                  </a:ext>
                </a:extLst>
              </p:cNvPr>
              <p:cNvCxnSpPr/>
              <p:nvPr/>
            </p:nvCxnSpPr>
            <p:spPr>
              <a:xfrm flipH="1">
                <a:off x="6211492" y="2684820"/>
                <a:ext cx="81818" cy="14804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droit 101">
                <a:extLst>
                  <a:ext uri="{FF2B5EF4-FFF2-40B4-BE49-F238E27FC236}">
                    <a16:creationId xmlns:a16="http://schemas.microsoft.com/office/drawing/2014/main" id="{57D5F3A6-6814-5C9C-A067-522072C63CFA}"/>
                  </a:ext>
                </a:extLst>
              </p:cNvPr>
              <p:cNvCxnSpPr/>
              <p:nvPr/>
            </p:nvCxnSpPr>
            <p:spPr>
              <a:xfrm flipH="1">
                <a:off x="6342927" y="2684820"/>
                <a:ext cx="81818" cy="14804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102">
                <a:extLst>
                  <a:ext uri="{FF2B5EF4-FFF2-40B4-BE49-F238E27FC236}">
                    <a16:creationId xmlns:a16="http://schemas.microsoft.com/office/drawing/2014/main" id="{0D197330-832F-47CC-23BE-6B3DB69DC583}"/>
                  </a:ext>
                </a:extLst>
              </p:cNvPr>
              <p:cNvCxnSpPr/>
              <p:nvPr/>
            </p:nvCxnSpPr>
            <p:spPr>
              <a:xfrm flipH="1">
                <a:off x="6468287" y="2684820"/>
                <a:ext cx="81818" cy="14804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103">
                <a:extLst>
                  <a:ext uri="{FF2B5EF4-FFF2-40B4-BE49-F238E27FC236}">
                    <a16:creationId xmlns:a16="http://schemas.microsoft.com/office/drawing/2014/main" id="{0084644D-D50E-E30B-94E2-5922CE069E0D}"/>
                  </a:ext>
                </a:extLst>
              </p:cNvPr>
              <p:cNvCxnSpPr/>
              <p:nvPr/>
            </p:nvCxnSpPr>
            <p:spPr>
              <a:xfrm flipH="1">
                <a:off x="6599722" y="2684820"/>
                <a:ext cx="81818" cy="14804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104">
                <a:extLst>
                  <a:ext uri="{FF2B5EF4-FFF2-40B4-BE49-F238E27FC236}">
                    <a16:creationId xmlns:a16="http://schemas.microsoft.com/office/drawing/2014/main" id="{AD70CD5F-E13F-8687-330D-3F66C4ED076D}"/>
                  </a:ext>
                </a:extLst>
              </p:cNvPr>
              <p:cNvCxnSpPr/>
              <p:nvPr/>
            </p:nvCxnSpPr>
            <p:spPr>
              <a:xfrm flipH="1">
                <a:off x="6726803" y="2684820"/>
                <a:ext cx="81818" cy="14804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105">
                <a:extLst>
                  <a:ext uri="{FF2B5EF4-FFF2-40B4-BE49-F238E27FC236}">
                    <a16:creationId xmlns:a16="http://schemas.microsoft.com/office/drawing/2014/main" id="{F1A0826C-C49B-7CFD-2340-2CCB7ED5A0FA}"/>
                  </a:ext>
                </a:extLst>
              </p:cNvPr>
              <p:cNvCxnSpPr/>
              <p:nvPr/>
            </p:nvCxnSpPr>
            <p:spPr>
              <a:xfrm flipH="1">
                <a:off x="6840445" y="2706592"/>
                <a:ext cx="81818" cy="14804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106">
                <a:extLst>
                  <a:ext uri="{FF2B5EF4-FFF2-40B4-BE49-F238E27FC236}">
                    <a16:creationId xmlns:a16="http://schemas.microsoft.com/office/drawing/2014/main" id="{45ED2D5C-154C-664A-E27D-FC3DB21A8655}"/>
                  </a:ext>
                </a:extLst>
              </p:cNvPr>
              <p:cNvCxnSpPr/>
              <p:nvPr/>
            </p:nvCxnSpPr>
            <p:spPr>
              <a:xfrm flipH="1">
                <a:off x="6965805" y="2684820"/>
                <a:ext cx="81818" cy="14804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107">
                <a:extLst>
                  <a:ext uri="{FF2B5EF4-FFF2-40B4-BE49-F238E27FC236}">
                    <a16:creationId xmlns:a16="http://schemas.microsoft.com/office/drawing/2014/main" id="{885EAF17-45A7-8143-610F-F4B0F7E3FBAE}"/>
                  </a:ext>
                </a:extLst>
              </p:cNvPr>
              <p:cNvCxnSpPr/>
              <p:nvPr/>
            </p:nvCxnSpPr>
            <p:spPr>
              <a:xfrm flipH="1">
                <a:off x="7088426" y="2710947"/>
                <a:ext cx="81818" cy="14804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eur droit 108">
                <a:extLst>
                  <a:ext uri="{FF2B5EF4-FFF2-40B4-BE49-F238E27FC236}">
                    <a16:creationId xmlns:a16="http://schemas.microsoft.com/office/drawing/2014/main" id="{4A62366F-B170-CFE3-CCB5-FE8FA1098272}"/>
                  </a:ext>
                </a:extLst>
              </p:cNvPr>
              <p:cNvCxnSpPr/>
              <p:nvPr/>
            </p:nvCxnSpPr>
            <p:spPr>
              <a:xfrm flipH="1">
                <a:off x="7212603" y="2706592"/>
                <a:ext cx="81818" cy="14804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eur droit 109">
                <a:extLst>
                  <a:ext uri="{FF2B5EF4-FFF2-40B4-BE49-F238E27FC236}">
                    <a16:creationId xmlns:a16="http://schemas.microsoft.com/office/drawing/2014/main" id="{20CA31CC-5EEF-AF50-50D6-2F25483E4F65}"/>
                  </a:ext>
                </a:extLst>
              </p:cNvPr>
              <p:cNvCxnSpPr/>
              <p:nvPr/>
            </p:nvCxnSpPr>
            <p:spPr>
              <a:xfrm flipH="1">
                <a:off x="7355756" y="2684820"/>
                <a:ext cx="81818" cy="14804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e 85">
              <a:extLst>
                <a:ext uri="{FF2B5EF4-FFF2-40B4-BE49-F238E27FC236}">
                  <a16:creationId xmlns:a16="http://schemas.microsoft.com/office/drawing/2014/main" id="{B964E671-927A-1DC7-BDB7-0C055BD08AA6}"/>
                </a:ext>
              </a:extLst>
            </p:cNvPr>
            <p:cNvGrpSpPr/>
            <p:nvPr/>
          </p:nvGrpSpPr>
          <p:grpSpPr>
            <a:xfrm>
              <a:off x="7358636" y="2882539"/>
              <a:ext cx="1344454" cy="174173"/>
              <a:chOff x="6093120" y="2684820"/>
              <a:chExt cx="1344454" cy="174173"/>
            </a:xfrm>
          </p:grpSpPr>
          <p:cxnSp>
            <p:nvCxnSpPr>
              <p:cNvPr id="87" name="Connecteur droit 86">
                <a:extLst>
                  <a:ext uri="{FF2B5EF4-FFF2-40B4-BE49-F238E27FC236}">
                    <a16:creationId xmlns:a16="http://schemas.microsoft.com/office/drawing/2014/main" id="{763961F3-877E-3AF8-3173-9C1E288107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6662" y="2684820"/>
                <a:ext cx="130091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87">
                <a:extLst>
                  <a:ext uri="{FF2B5EF4-FFF2-40B4-BE49-F238E27FC236}">
                    <a16:creationId xmlns:a16="http://schemas.microsoft.com/office/drawing/2014/main" id="{DE22AA76-7CFB-462D-1720-2F7CC39DA3A9}"/>
                  </a:ext>
                </a:extLst>
              </p:cNvPr>
              <p:cNvCxnSpPr/>
              <p:nvPr/>
            </p:nvCxnSpPr>
            <p:spPr>
              <a:xfrm flipH="1">
                <a:off x="6093120" y="2684820"/>
                <a:ext cx="81818" cy="14804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cteur droit 88">
                <a:extLst>
                  <a:ext uri="{FF2B5EF4-FFF2-40B4-BE49-F238E27FC236}">
                    <a16:creationId xmlns:a16="http://schemas.microsoft.com/office/drawing/2014/main" id="{9FB3A4D9-CCF7-2B36-728E-C1D6D02EC460}"/>
                  </a:ext>
                </a:extLst>
              </p:cNvPr>
              <p:cNvCxnSpPr/>
              <p:nvPr/>
            </p:nvCxnSpPr>
            <p:spPr>
              <a:xfrm flipH="1">
                <a:off x="6211492" y="2684820"/>
                <a:ext cx="81818" cy="14804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cteur droit 89">
                <a:extLst>
                  <a:ext uri="{FF2B5EF4-FFF2-40B4-BE49-F238E27FC236}">
                    <a16:creationId xmlns:a16="http://schemas.microsoft.com/office/drawing/2014/main" id="{03EE5349-2BF1-CEC1-F018-190F4C34166D}"/>
                  </a:ext>
                </a:extLst>
              </p:cNvPr>
              <p:cNvCxnSpPr/>
              <p:nvPr/>
            </p:nvCxnSpPr>
            <p:spPr>
              <a:xfrm flipH="1">
                <a:off x="6342927" y="2684820"/>
                <a:ext cx="81818" cy="14804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eur droit 90">
                <a:extLst>
                  <a:ext uri="{FF2B5EF4-FFF2-40B4-BE49-F238E27FC236}">
                    <a16:creationId xmlns:a16="http://schemas.microsoft.com/office/drawing/2014/main" id="{6628D69A-4ACE-1C56-253D-64E2017D6289}"/>
                  </a:ext>
                </a:extLst>
              </p:cNvPr>
              <p:cNvCxnSpPr/>
              <p:nvPr/>
            </p:nvCxnSpPr>
            <p:spPr>
              <a:xfrm flipH="1">
                <a:off x="6468287" y="2684820"/>
                <a:ext cx="81818" cy="14804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cteur droit 91">
                <a:extLst>
                  <a:ext uri="{FF2B5EF4-FFF2-40B4-BE49-F238E27FC236}">
                    <a16:creationId xmlns:a16="http://schemas.microsoft.com/office/drawing/2014/main" id="{5841F6C8-7717-EE1D-7AC2-53C044F349F0}"/>
                  </a:ext>
                </a:extLst>
              </p:cNvPr>
              <p:cNvCxnSpPr/>
              <p:nvPr/>
            </p:nvCxnSpPr>
            <p:spPr>
              <a:xfrm flipH="1">
                <a:off x="6599722" y="2684820"/>
                <a:ext cx="81818" cy="14804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necteur droit 92">
                <a:extLst>
                  <a:ext uri="{FF2B5EF4-FFF2-40B4-BE49-F238E27FC236}">
                    <a16:creationId xmlns:a16="http://schemas.microsoft.com/office/drawing/2014/main" id="{F7DFA6A9-EF57-F104-D1CD-41E025D2A8AA}"/>
                  </a:ext>
                </a:extLst>
              </p:cNvPr>
              <p:cNvCxnSpPr/>
              <p:nvPr/>
            </p:nvCxnSpPr>
            <p:spPr>
              <a:xfrm flipH="1">
                <a:off x="6726803" y="2684820"/>
                <a:ext cx="81818" cy="14804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cteur droit 93">
                <a:extLst>
                  <a:ext uri="{FF2B5EF4-FFF2-40B4-BE49-F238E27FC236}">
                    <a16:creationId xmlns:a16="http://schemas.microsoft.com/office/drawing/2014/main" id="{A295CB5E-2999-4D93-E0EE-8C16EBA016AE}"/>
                  </a:ext>
                </a:extLst>
              </p:cNvPr>
              <p:cNvCxnSpPr/>
              <p:nvPr/>
            </p:nvCxnSpPr>
            <p:spPr>
              <a:xfrm flipH="1">
                <a:off x="6840445" y="2706592"/>
                <a:ext cx="81818" cy="14804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cteur droit 94">
                <a:extLst>
                  <a:ext uri="{FF2B5EF4-FFF2-40B4-BE49-F238E27FC236}">
                    <a16:creationId xmlns:a16="http://schemas.microsoft.com/office/drawing/2014/main" id="{FDAACE4F-2431-CBE4-FE30-9DF638D7DE4F}"/>
                  </a:ext>
                </a:extLst>
              </p:cNvPr>
              <p:cNvCxnSpPr/>
              <p:nvPr/>
            </p:nvCxnSpPr>
            <p:spPr>
              <a:xfrm flipH="1">
                <a:off x="6965805" y="2684820"/>
                <a:ext cx="81818" cy="14804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cteur droit 95">
                <a:extLst>
                  <a:ext uri="{FF2B5EF4-FFF2-40B4-BE49-F238E27FC236}">
                    <a16:creationId xmlns:a16="http://schemas.microsoft.com/office/drawing/2014/main" id="{D998D703-B6FC-EE80-73A9-E8B8785D4C06}"/>
                  </a:ext>
                </a:extLst>
              </p:cNvPr>
              <p:cNvCxnSpPr/>
              <p:nvPr/>
            </p:nvCxnSpPr>
            <p:spPr>
              <a:xfrm flipH="1">
                <a:off x="7088426" y="2710947"/>
                <a:ext cx="81818" cy="14804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necteur droit 96">
                <a:extLst>
                  <a:ext uri="{FF2B5EF4-FFF2-40B4-BE49-F238E27FC236}">
                    <a16:creationId xmlns:a16="http://schemas.microsoft.com/office/drawing/2014/main" id="{208D16DF-4FD6-74A4-2803-F0C4808D56A2}"/>
                  </a:ext>
                </a:extLst>
              </p:cNvPr>
              <p:cNvCxnSpPr/>
              <p:nvPr/>
            </p:nvCxnSpPr>
            <p:spPr>
              <a:xfrm flipH="1">
                <a:off x="7212603" y="2706592"/>
                <a:ext cx="81818" cy="14804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eur droit 97">
                <a:extLst>
                  <a:ext uri="{FF2B5EF4-FFF2-40B4-BE49-F238E27FC236}">
                    <a16:creationId xmlns:a16="http://schemas.microsoft.com/office/drawing/2014/main" id="{5AB9F9BE-69A6-DC90-A838-87A98E2AC44D}"/>
                  </a:ext>
                </a:extLst>
              </p:cNvPr>
              <p:cNvCxnSpPr/>
              <p:nvPr/>
            </p:nvCxnSpPr>
            <p:spPr>
              <a:xfrm flipH="1">
                <a:off x="7355756" y="2684820"/>
                <a:ext cx="81818" cy="14804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ZoneTexte 110">
                <a:extLst>
                  <a:ext uri="{FF2B5EF4-FFF2-40B4-BE49-F238E27FC236}">
                    <a16:creationId xmlns:a16="http://schemas.microsoft.com/office/drawing/2014/main" id="{E6163130-57B5-7C20-175F-1845575ECBD8}"/>
                  </a:ext>
                </a:extLst>
              </p:cNvPr>
              <p:cNvSpPr txBox="1"/>
              <p:nvPr/>
            </p:nvSpPr>
            <p:spPr>
              <a:xfrm>
                <a:off x="6581588" y="2187914"/>
                <a:ext cx="93031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11" name="ZoneTexte 110">
                <a:extLst>
                  <a:ext uri="{FF2B5EF4-FFF2-40B4-BE49-F238E27FC236}">
                    <a16:creationId xmlns:a16="http://schemas.microsoft.com/office/drawing/2014/main" id="{E6163130-57B5-7C20-175F-1845575EC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1588" y="2187914"/>
                <a:ext cx="930311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ZoneTexte 111">
                <a:extLst>
                  <a:ext uri="{FF2B5EF4-FFF2-40B4-BE49-F238E27FC236}">
                    <a16:creationId xmlns:a16="http://schemas.microsoft.com/office/drawing/2014/main" id="{542D031F-B23C-1A08-703F-AEB33CF66AE4}"/>
                  </a:ext>
                </a:extLst>
              </p:cNvPr>
              <p:cNvSpPr txBox="1"/>
              <p:nvPr/>
            </p:nvSpPr>
            <p:spPr>
              <a:xfrm>
                <a:off x="7642077" y="2226501"/>
                <a:ext cx="159931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Sup>
                        <m:sSub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12" name="ZoneTexte 111">
                <a:extLst>
                  <a:ext uri="{FF2B5EF4-FFF2-40B4-BE49-F238E27FC236}">
                    <a16:creationId xmlns:a16="http://schemas.microsoft.com/office/drawing/2014/main" id="{542D031F-B23C-1A08-703F-AEB33CF66A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2077" y="2226501"/>
                <a:ext cx="1599313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Phylactère : pensées 112">
            <a:extLst>
              <a:ext uri="{FF2B5EF4-FFF2-40B4-BE49-F238E27FC236}">
                <a16:creationId xmlns:a16="http://schemas.microsoft.com/office/drawing/2014/main" id="{FF6939F2-735A-3B1F-4FFE-57B113E98B92}"/>
              </a:ext>
            </a:extLst>
          </p:cNvPr>
          <p:cNvSpPr/>
          <p:nvPr/>
        </p:nvSpPr>
        <p:spPr>
          <a:xfrm rot="2926032">
            <a:off x="9043120" y="1724105"/>
            <a:ext cx="1620855" cy="814847"/>
          </a:xfrm>
          <a:prstGeom prst="cloudCallout">
            <a:avLst>
              <a:gd name="adj1" fmla="val -47642"/>
              <a:gd name="adj2" fmla="val 113065"/>
            </a:avLst>
          </a:prstGeom>
          <a:blipFill>
            <a:blip r:embed="rId12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solidFill>
                  <a:srgbClr val="FF0000"/>
                </a:solidFill>
              </a:rPr>
              <a:t>Surface semi réfléchissante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55C491B0-99B6-3757-2E53-DDB1653E3B19}"/>
              </a:ext>
            </a:extLst>
          </p:cNvPr>
          <p:cNvSpPr/>
          <p:nvPr/>
        </p:nvSpPr>
        <p:spPr>
          <a:xfrm>
            <a:off x="6070520" y="1349652"/>
            <a:ext cx="4721907" cy="20584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4" name="Groupe 163">
            <a:extLst>
              <a:ext uri="{FF2B5EF4-FFF2-40B4-BE49-F238E27FC236}">
                <a16:creationId xmlns:a16="http://schemas.microsoft.com/office/drawing/2014/main" id="{A3E881D5-38B7-3509-06ED-F77B02656DA2}"/>
              </a:ext>
            </a:extLst>
          </p:cNvPr>
          <p:cNvGrpSpPr/>
          <p:nvPr/>
        </p:nvGrpSpPr>
        <p:grpSpPr>
          <a:xfrm>
            <a:off x="1746527" y="3873177"/>
            <a:ext cx="4997602" cy="2276157"/>
            <a:chOff x="1746527" y="3873177"/>
            <a:chExt cx="4997602" cy="2276157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630C991B-1295-DDB6-1118-A60F31BA9317}"/>
                </a:ext>
              </a:extLst>
            </p:cNvPr>
            <p:cNvSpPr/>
            <p:nvPr/>
          </p:nvSpPr>
          <p:spPr>
            <a:xfrm>
              <a:off x="3184727" y="4491061"/>
              <a:ext cx="1573317" cy="385091"/>
            </a:xfrm>
            <a:custGeom>
              <a:avLst/>
              <a:gdLst>
                <a:gd name="csX0" fmla="*/ 0 w 1573317"/>
                <a:gd name="csY0" fmla="*/ 0 h 385091"/>
                <a:gd name="csX1" fmla="*/ 540172 w 1573317"/>
                <a:gd name="csY1" fmla="*/ 0 h 385091"/>
                <a:gd name="csX2" fmla="*/ 1064611 w 1573317"/>
                <a:gd name="csY2" fmla="*/ 0 h 385091"/>
                <a:gd name="csX3" fmla="*/ 1573317 w 1573317"/>
                <a:gd name="csY3" fmla="*/ 0 h 385091"/>
                <a:gd name="csX4" fmla="*/ 1573317 w 1573317"/>
                <a:gd name="csY4" fmla="*/ 385091 h 385091"/>
                <a:gd name="csX5" fmla="*/ 1048878 w 1573317"/>
                <a:gd name="csY5" fmla="*/ 385091 h 385091"/>
                <a:gd name="csX6" fmla="*/ 555905 w 1573317"/>
                <a:gd name="csY6" fmla="*/ 385091 h 385091"/>
                <a:gd name="csX7" fmla="*/ 0 w 1573317"/>
                <a:gd name="csY7" fmla="*/ 385091 h 385091"/>
                <a:gd name="csX8" fmla="*/ 0 w 1573317"/>
                <a:gd name="csY8" fmla="*/ 0 h 38509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573317" h="385091" fill="none" extrusionOk="0">
                  <a:moveTo>
                    <a:pt x="0" y="0"/>
                  </a:moveTo>
                  <a:cubicBezTo>
                    <a:pt x="229805" y="-53771"/>
                    <a:pt x="386787" y="17870"/>
                    <a:pt x="540172" y="0"/>
                  </a:cubicBezTo>
                  <a:cubicBezTo>
                    <a:pt x="693557" y="-17870"/>
                    <a:pt x="912541" y="41042"/>
                    <a:pt x="1064611" y="0"/>
                  </a:cubicBezTo>
                  <a:cubicBezTo>
                    <a:pt x="1216681" y="-41042"/>
                    <a:pt x="1371551" y="53096"/>
                    <a:pt x="1573317" y="0"/>
                  </a:cubicBezTo>
                  <a:cubicBezTo>
                    <a:pt x="1617683" y="79903"/>
                    <a:pt x="1548298" y="252103"/>
                    <a:pt x="1573317" y="385091"/>
                  </a:cubicBezTo>
                  <a:cubicBezTo>
                    <a:pt x="1387879" y="397920"/>
                    <a:pt x="1293466" y="358623"/>
                    <a:pt x="1048878" y="385091"/>
                  </a:cubicBezTo>
                  <a:cubicBezTo>
                    <a:pt x="804290" y="411559"/>
                    <a:pt x="724390" y="352471"/>
                    <a:pt x="555905" y="385091"/>
                  </a:cubicBezTo>
                  <a:cubicBezTo>
                    <a:pt x="387420" y="417711"/>
                    <a:pt x="250284" y="325085"/>
                    <a:pt x="0" y="385091"/>
                  </a:cubicBezTo>
                  <a:cubicBezTo>
                    <a:pt x="-41483" y="280691"/>
                    <a:pt x="17208" y="86052"/>
                    <a:pt x="0" y="0"/>
                  </a:cubicBezTo>
                  <a:close/>
                </a:path>
                <a:path w="1573317" h="385091" stroke="0" extrusionOk="0">
                  <a:moveTo>
                    <a:pt x="0" y="0"/>
                  </a:moveTo>
                  <a:cubicBezTo>
                    <a:pt x="205885" y="-664"/>
                    <a:pt x="365043" y="1032"/>
                    <a:pt x="492973" y="0"/>
                  </a:cubicBezTo>
                  <a:cubicBezTo>
                    <a:pt x="620903" y="-1032"/>
                    <a:pt x="843381" y="8434"/>
                    <a:pt x="1033145" y="0"/>
                  </a:cubicBezTo>
                  <a:cubicBezTo>
                    <a:pt x="1222909" y="-8434"/>
                    <a:pt x="1359865" y="53245"/>
                    <a:pt x="1573317" y="0"/>
                  </a:cubicBezTo>
                  <a:cubicBezTo>
                    <a:pt x="1605444" y="118638"/>
                    <a:pt x="1528561" y="234432"/>
                    <a:pt x="1573317" y="385091"/>
                  </a:cubicBezTo>
                  <a:cubicBezTo>
                    <a:pt x="1463159" y="386947"/>
                    <a:pt x="1294466" y="326698"/>
                    <a:pt x="1064611" y="385091"/>
                  </a:cubicBezTo>
                  <a:cubicBezTo>
                    <a:pt x="834756" y="443484"/>
                    <a:pt x="680727" y="345665"/>
                    <a:pt x="508706" y="385091"/>
                  </a:cubicBezTo>
                  <a:cubicBezTo>
                    <a:pt x="336685" y="424517"/>
                    <a:pt x="151024" y="351711"/>
                    <a:pt x="0" y="385091"/>
                  </a:cubicBezTo>
                  <a:cubicBezTo>
                    <a:pt x="-25921" y="237975"/>
                    <a:pt x="8625" y="182843"/>
                    <a:pt x="0" y="0"/>
                  </a:cubicBezTo>
                  <a:close/>
                </a:path>
              </a:pathLst>
            </a:custGeom>
            <a:blipFill>
              <a:blip r:embed="rId6"/>
              <a:tile tx="0" ty="0" sx="100000" sy="100000" flip="none" algn="tl"/>
            </a:blipFill>
            <a:ln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Flèche : bas 116">
              <a:extLst>
                <a:ext uri="{FF2B5EF4-FFF2-40B4-BE49-F238E27FC236}">
                  <a16:creationId xmlns:a16="http://schemas.microsoft.com/office/drawing/2014/main" id="{C12F1379-6E05-BDB5-3497-B47669952CBE}"/>
                </a:ext>
              </a:extLst>
            </p:cNvPr>
            <p:cNvSpPr/>
            <p:nvPr/>
          </p:nvSpPr>
          <p:spPr>
            <a:xfrm rot="20337392">
              <a:off x="2321182" y="4652315"/>
              <a:ext cx="200297" cy="853439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Flèche : bas 117">
              <a:extLst>
                <a:ext uri="{FF2B5EF4-FFF2-40B4-BE49-F238E27FC236}">
                  <a16:creationId xmlns:a16="http://schemas.microsoft.com/office/drawing/2014/main" id="{5FC92FBE-77F5-13C6-7E87-667A4E5E30B8}"/>
                </a:ext>
              </a:extLst>
            </p:cNvPr>
            <p:cNvSpPr/>
            <p:nvPr/>
          </p:nvSpPr>
          <p:spPr>
            <a:xfrm rot="12390119">
              <a:off x="3300260" y="4876978"/>
              <a:ext cx="301523" cy="618303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Flèche : bas 118">
              <a:extLst>
                <a:ext uri="{FF2B5EF4-FFF2-40B4-BE49-F238E27FC236}">
                  <a16:creationId xmlns:a16="http://schemas.microsoft.com/office/drawing/2014/main" id="{8AA31382-875C-A151-8A32-1D0328B79E83}"/>
                </a:ext>
              </a:extLst>
            </p:cNvPr>
            <p:cNvSpPr/>
            <p:nvPr/>
          </p:nvSpPr>
          <p:spPr>
            <a:xfrm>
              <a:off x="3871552" y="4814717"/>
              <a:ext cx="141053" cy="528634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ZoneTexte 119">
                  <a:extLst>
                    <a:ext uri="{FF2B5EF4-FFF2-40B4-BE49-F238E27FC236}">
                      <a16:creationId xmlns:a16="http://schemas.microsoft.com/office/drawing/2014/main" id="{E43DD75E-83D4-D8AB-D4B1-DB027FA687C3}"/>
                    </a:ext>
                  </a:extLst>
                </p:cNvPr>
                <p:cNvSpPr txBox="1"/>
                <p:nvPr/>
              </p:nvSpPr>
              <p:spPr>
                <a:xfrm>
                  <a:off x="2036271" y="4311191"/>
                  <a:ext cx="511068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20" name="ZoneTexte 119">
                  <a:extLst>
                    <a:ext uri="{FF2B5EF4-FFF2-40B4-BE49-F238E27FC236}">
                      <a16:creationId xmlns:a16="http://schemas.microsoft.com/office/drawing/2014/main" id="{E43DD75E-83D4-D8AB-D4B1-DB027FA687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6271" y="4311191"/>
                  <a:ext cx="511068" cy="30777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ZoneTexte 120">
                  <a:extLst>
                    <a:ext uri="{FF2B5EF4-FFF2-40B4-BE49-F238E27FC236}">
                      <a16:creationId xmlns:a16="http://schemas.microsoft.com/office/drawing/2014/main" id="{B0C4D6A9-0815-7A69-5714-B0D90FFA452B}"/>
                    </a:ext>
                  </a:extLst>
                </p:cNvPr>
                <p:cNvSpPr txBox="1"/>
                <p:nvPr/>
              </p:nvSpPr>
              <p:spPr>
                <a:xfrm>
                  <a:off x="2870021" y="5763230"/>
                  <a:ext cx="109179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fr-FR" sz="1400" b="0" i="1" dirty="0" smtClean="0">
                            <a:latin typeface="Cambria Math" panose="02040503050406030204" pitchFamily="18" charset="0"/>
                          </a:rPr>
                          <m:t>(1+</m:t>
                        </m:r>
                        <m:r>
                          <m:rPr>
                            <m:sty m:val="p"/>
                          </m:rPr>
                          <a:rPr lang="el-GR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fr-FR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21" name="ZoneTexte 120">
                  <a:extLst>
                    <a:ext uri="{FF2B5EF4-FFF2-40B4-BE49-F238E27FC236}">
                      <a16:creationId xmlns:a16="http://schemas.microsoft.com/office/drawing/2014/main" id="{B0C4D6A9-0815-7A69-5714-B0D90FFA45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0021" y="5763230"/>
                  <a:ext cx="1091794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980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2" name="Flèche : bas 121">
              <a:extLst>
                <a:ext uri="{FF2B5EF4-FFF2-40B4-BE49-F238E27FC236}">
                  <a16:creationId xmlns:a16="http://schemas.microsoft.com/office/drawing/2014/main" id="{066ED044-ACCC-3336-FFB1-BE14757A2528}"/>
                </a:ext>
              </a:extLst>
            </p:cNvPr>
            <p:cNvSpPr/>
            <p:nvPr/>
          </p:nvSpPr>
          <p:spPr>
            <a:xfrm rot="10800000">
              <a:off x="3871551" y="3993252"/>
              <a:ext cx="141053" cy="539165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ZoneTexte 122">
                  <a:extLst>
                    <a:ext uri="{FF2B5EF4-FFF2-40B4-BE49-F238E27FC236}">
                      <a16:creationId xmlns:a16="http://schemas.microsoft.com/office/drawing/2014/main" id="{FFB7BB36-930F-DC00-F99E-E7CD1F4CAB43}"/>
                    </a:ext>
                  </a:extLst>
                </p:cNvPr>
                <p:cNvSpPr txBox="1"/>
                <p:nvPr/>
              </p:nvSpPr>
              <p:spPr>
                <a:xfrm>
                  <a:off x="3661363" y="3963711"/>
                  <a:ext cx="1524000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123" name="ZoneTexte 122">
                  <a:extLst>
                    <a:ext uri="{FF2B5EF4-FFF2-40B4-BE49-F238E27FC236}">
                      <a16:creationId xmlns:a16="http://schemas.microsoft.com/office/drawing/2014/main" id="{FFB7BB36-930F-DC00-F99E-E7CD1F4CAB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1363" y="3963711"/>
                  <a:ext cx="1524000" cy="30777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4" name="Groupe 123">
              <a:extLst>
                <a:ext uri="{FF2B5EF4-FFF2-40B4-BE49-F238E27FC236}">
                  <a16:creationId xmlns:a16="http://schemas.microsoft.com/office/drawing/2014/main" id="{65271EAC-2EAC-6D7A-1A97-ECEE84E35B99}"/>
                </a:ext>
              </a:extLst>
            </p:cNvPr>
            <p:cNvGrpSpPr/>
            <p:nvPr/>
          </p:nvGrpSpPr>
          <p:grpSpPr>
            <a:xfrm>
              <a:off x="2394272" y="5600030"/>
              <a:ext cx="2607090" cy="178528"/>
              <a:chOff x="6096000" y="2878184"/>
              <a:chExt cx="2607090" cy="178528"/>
            </a:xfrm>
          </p:grpSpPr>
          <p:grpSp>
            <p:nvGrpSpPr>
              <p:cNvPr id="125" name="Groupe 124">
                <a:extLst>
                  <a:ext uri="{FF2B5EF4-FFF2-40B4-BE49-F238E27FC236}">
                    <a16:creationId xmlns:a16="http://schemas.microsoft.com/office/drawing/2014/main" id="{A7DCDE10-B129-5113-397D-258C34FAFAE7}"/>
                  </a:ext>
                </a:extLst>
              </p:cNvPr>
              <p:cNvGrpSpPr/>
              <p:nvPr/>
            </p:nvGrpSpPr>
            <p:grpSpPr>
              <a:xfrm>
                <a:off x="6096000" y="2878184"/>
                <a:ext cx="1344454" cy="174173"/>
                <a:chOff x="6093120" y="2684820"/>
                <a:chExt cx="1344454" cy="174173"/>
              </a:xfrm>
            </p:grpSpPr>
            <p:cxnSp>
              <p:nvCxnSpPr>
                <p:cNvPr id="139" name="Connecteur droit 138">
                  <a:extLst>
                    <a:ext uri="{FF2B5EF4-FFF2-40B4-BE49-F238E27FC236}">
                      <a16:creationId xmlns:a16="http://schemas.microsoft.com/office/drawing/2014/main" id="{4B4D8469-B7AC-C1D6-71E2-45DD6C5F64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36662" y="2684820"/>
                  <a:ext cx="1300912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Connecteur droit 139">
                  <a:extLst>
                    <a:ext uri="{FF2B5EF4-FFF2-40B4-BE49-F238E27FC236}">
                      <a16:creationId xmlns:a16="http://schemas.microsoft.com/office/drawing/2014/main" id="{04433412-351F-211E-6920-76BA27DEA6AB}"/>
                    </a:ext>
                  </a:extLst>
                </p:cNvPr>
                <p:cNvCxnSpPr/>
                <p:nvPr/>
              </p:nvCxnSpPr>
              <p:spPr>
                <a:xfrm flipH="1">
                  <a:off x="6093120" y="2684820"/>
                  <a:ext cx="81818" cy="14804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Connecteur droit 140">
                  <a:extLst>
                    <a:ext uri="{FF2B5EF4-FFF2-40B4-BE49-F238E27FC236}">
                      <a16:creationId xmlns:a16="http://schemas.microsoft.com/office/drawing/2014/main" id="{9C007FEF-F36E-D45D-DC6E-22FDFDE458D6}"/>
                    </a:ext>
                  </a:extLst>
                </p:cNvPr>
                <p:cNvCxnSpPr/>
                <p:nvPr/>
              </p:nvCxnSpPr>
              <p:spPr>
                <a:xfrm flipH="1">
                  <a:off x="6211492" y="2684820"/>
                  <a:ext cx="81818" cy="14804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Connecteur droit 141">
                  <a:extLst>
                    <a:ext uri="{FF2B5EF4-FFF2-40B4-BE49-F238E27FC236}">
                      <a16:creationId xmlns:a16="http://schemas.microsoft.com/office/drawing/2014/main" id="{41B4837F-4409-ACA3-B5DC-E37C7BDAEA77}"/>
                    </a:ext>
                  </a:extLst>
                </p:cNvPr>
                <p:cNvCxnSpPr/>
                <p:nvPr/>
              </p:nvCxnSpPr>
              <p:spPr>
                <a:xfrm flipH="1">
                  <a:off x="6342927" y="2684820"/>
                  <a:ext cx="81818" cy="14804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Connecteur droit 142">
                  <a:extLst>
                    <a:ext uri="{FF2B5EF4-FFF2-40B4-BE49-F238E27FC236}">
                      <a16:creationId xmlns:a16="http://schemas.microsoft.com/office/drawing/2014/main" id="{1E4027A2-2BCC-B91E-5AD4-7FE98B1138AB}"/>
                    </a:ext>
                  </a:extLst>
                </p:cNvPr>
                <p:cNvCxnSpPr/>
                <p:nvPr/>
              </p:nvCxnSpPr>
              <p:spPr>
                <a:xfrm flipH="1">
                  <a:off x="6468287" y="2684820"/>
                  <a:ext cx="81818" cy="14804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Connecteur droit 143">
                  <a:extLst>
                    <a:ext uri="{FF2B5EF4-FFF2-40B4-BE49-F238E27FC236}">
                      <a16:creationId xmlns:a16="http://schemas.microsoft.com/office/drawing/2014/main" id="{8758E7FC-DB01-D383-7CAF-4AB7D658BA19}"/>
                    </a:ext>
                  </a:extLst>
                </p:cNvPr>
                <p:cNvCxnSpPr/>
                <p:nvPr/>
              </p:nvCxnSpPr>
              <p:spPr>
                <a:xfrm flipH="1">
                  <a:off x="6599722" y="2684820"/>
                  <a:ext cx="81818" cy="14804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Connecteur droit 144">
                  <a:extLst>
                    <a:ext uri="{FF2B5EF4-FFF2-40B4-BE49-F238E27FC236}">
                      <a16:creationId xmlns:a16="http://schemas.microsoft.com/office/drawing/2014/main" id="{9A64D862-1B92-68E1-2966-9CAB87CBCFC1}"/>
                    </a:ext>
                  </a:extLst>
                </p:cNvPr>
                <p:cNvCxnSpPr/>
                <p:nvPr/>
              </p:nvCxnSpPr>
              <p:spPr>
                <a:xfrm flipH="1">
                  <a:off x="6726803" y="2684820"/>
                  <a:ext cx="81818" cy="14804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Connecteur droit 145">
                  <a:extLst>
                    <a:ext uri="{FF2B5EF4-FFF2-40B4-BE49-F238E27FC236}">
                      <a16:creationId xmlns:a16="http://schemas.microsoft.com/office/drawing/2014/main" id="{B2DDAAE3-36B2-3BDB-3D71-7AB4D049CB46}"/>
                    </a:ext>
                  </a:extLst>
                </p:cNvPr>
                <p:cNvCxnSpPr/>
                <p:nvPr/>
              </p:nvCxnSpPr>
              <p:spPr>
                <a:xfrm flipH="1">
                  <a:off x="6840445" y="2706592"/>
                  <a:ext cx="81818" cy="14804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Connecteur droit 146">
                  <a:extLst>
                    <a:ext uri="{FF2B5EF4-FFF2-40B4-BE49-F238E27FC236}">
                      <a16:creationId xmlns:a16="http://schemas.microsoft.com/office/drawing/2014/main" id="{A5361696-02C2-0892-4EC8-5C95DD36ECEA}"/>
                    </a:ext>
                  </a:extLst>
                </p:cNvPr>
                <p:cNvCxnSpPr/>
                <p:nvPr/>
              </p:nvCxnSpPr>
              <p:spPr>
                <a:xfrm flipH="1">
                  <a:off x="6965805" y="2684820"/>
                  <a:ext cx="81818" cy="14804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Connecteur droit 147">
                  <a:extLst>
                    <a:ext uri="{FF2B5EF4-FFF2-40B4-BE49-F238E27FC236}">
                      <a16:creationId xmlns:a16="http://schemas.microsoft.com/office/drawing/2014/main" id="{1586F17C-4ADC-92A6-F730-F1EE959CF785}"/>
                    </a:ext>
                  </a:extLst>
                </p:cNvPr>
                <p:cNvCxnSpPr/>
                <p:nvPr/>
              </p:nvCxnSpPr>
              <p:spPr>
                <a:xfrm flipH="1">
                  <a:off x="7088426" y="2710947"/>
                  <a:ext cx="81818" cy="14804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Connecteur droit 148">
                  <a:extLst>
                    <a:ext uri="{FF2B5EF4-FFF2-40B4-BE49-F238E27FC236}">
                      <a16:creationId xmlns:a16="http://schemas.microsoft.com/office/drawing/2014/main" id="{A3F8A468-331F-A738-3BD0-F490DDDF08A9}"/>
                    </a:ext>
                  </a:extLst>
                </p:cNvPr>
                <p:cNvCxnSpPr/>
                <p:nvPr/>
              </p:nvCxnSpPr>
              <p:spPr>
                <a:xfrm flipH="1">
                  <a:off x="7212603" y="2706592"/>
                  <a:ext cx="81818" cy="14804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Connecteur droit 149">
                  <a:extLst>
                    <a:ext uri="{FF2B5EF4-FFF2-40B4-BE49-F238E27FC236}">
                      <a16:creationId xmlns:a16="http://schemas.microsoft.com/office/drawing/2014/main" id="{F2029C23-5CFE-649B-9627-7AB4BA9CE7F8}"/>
                    </a:ext>
                  </a:extLst>
                </p:cNvPr>
                <p:cNvCxnSpPr/>
                <p:nvPr/>
              </p:nvCxnSpPr>
              <p:spPr>
                <a:xfrm flipH="1">
                  <a:off x="7355756" y="2684820"/>
                  <a:ext cx="81818" cy="14804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e 125">
                <a:extLst>
                  <a:ext uri="{FF2B5EF4-FFF2-40B4-BE49-F238E27FC236}">
                    <a16:creationId xmlns:a16="http://schemas.microsoft.com/office/drawing/2014/main" id="{D5B925A6-3582-1359-0859-5FB3F13A5E59}"/>
                  </a:ext>
                </a:extLst>
              </p:cNvPr>
              <p:cNvGrpSpPr/>
              <p:nvPr/>
            </p:nvGrpSpPr>
            <p:grpSpPr>
              <a:xfrm>
                <a:off x="7358636" y="2882539"/>
                <a:ext cx="1344454" cy="174173"/>
                <a:chOff x="6093120" y="2684820"/>
                <a:chExt cx="1344454" cy="174173"/>
              </a:xfrm>
            </p:grpSpPr>
            <p:cxnSp>
              <p:nvCxnSpPr>
                <p:cNvPr id="127" name="Connecteur droit 126">
                  <a:extLst>
                    <a:ext uri="{FF2B5EF4-FFF2-40B4-BE49-F238E27FC236}">
                      <a16:creationId xmlns:a16="http://schemas.microsoft.com/office/drawing/2014/main" id="{28C916CA-8ED9-4431-59C0-E248F6FFF8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36662" y="2684820"/>
                  <a:ext cx="1300912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Connecteur droit 127">
                  <a:extLst>
                    <a:ext uri="{FF2B5EF4-FFF2-40B4-BE49-F238E27FC236}">
                      <a16:creationId xmlns:a16="http://schemas.microsoft.com/office/drawing/2014/main" id="{88695513-4694-45FC-9C51-3110C378CC0F}"/>
                    </a:ext>
                  </a:extLst>
                </p:cNvPr>
                <p:cNvCxnSpPr/>
                <p:nvPr/>
              </p:nvCxnSpPr>
              <p:spPr>
                <a:xfrm flipH="1">
                  <a:off x="6093120" y="2684820"/>
                  <a:ext cx="81818" cy="14804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necteur droit 128">
                  <a:extLst>
                    <a:ext uri="{FF2B5EF4-FFF2-40B4-BE49-F238E27FC236}">
                      <a16:creationId xmlns:a16="http://schemas.microsoft.com/office/drawing/2014/main" id="{ED62530A-62B8-8B0F-7A98-E978F6B0D43F}"/>
                    </a:ext>
                  </a:extLst>
                </p:cNvPr>
                <p:cNvCxnSpPr/>
                <p:nvPr/>
              </p:nvCxnSpPr>
              <p:spPr>
                <a:xfrm flipH="1">
                  <a:off x="6211492" y="2684820"/>
                  <a:ext cx="81818" cy="14804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necteur droit 129">
                  <a:extLst>
                    <a:ext uri="{FF2B5EF4-FFF2-40B4-BE49-F238E27FC236}">
                      <a16:creationId xmlns:a16="http://schemas.microsoft.com/office/drawing/2014/main" id="{C1F90F77-0D0B-C659-1974-DFF56CA93A9B}"/>
                    </a:ext>
                  </a:extLst>
                </p:cNvPr>
                <p:cNvCxnSpPr/>
                <p:nvPr/>
              </p:nvCxnSpPr>
              <p:spPr>
                <a:xfrm flipH="1">
                  <a:off x="6342927" y="2684820"/>
                  <a:ext cx="81818" cy="14804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Connecteur droit 130">
                  <a:extLst>
                    <a:ext uri="{FF2B5EF4-FFF2-40B4-BE49-F238E27FC236}">
                      <a16:creationId xmlns:a16="http://schemas.microsoft.com/office/drawing/2014/main" id="{C7ADBABC-9C81-766E-99EC-B624EF51BE9D}"/>
                    </a:ext>
                  </a:extLst>
                </p:cNvPr>
                <p:cNvCxnSpPr/>
                <p:nvPr/>
              </p:nvCxnSpPr>
              <p:spPr>
                <a:xfrm flipH="1">
                  <a:off x="6468287" y="2684820"/>
                  <a:ext cx="81818" cy="14804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Connecteur droit 131">
                  <a:extLst>
                    <a:ext uri="{FF2B5EF4-FFF2-40B4-BE49-F238E27FC236}">
                      <a16:creationId xmlns:a16="http://schemas.microsoft.com/office/drawing/2014/main" id="{34211BB7-4E73-8710-2D82-F7D9A4BEE72C}"/>
                    </a:ext>
                  </a:extLst>
                </p:cNvPr>
                <p:cNvCxnSpPr/>
                <p:nvPr/>
              </p:nvCxnSpPr>
              <p:spPr>
                <a:xfrm flipH="1">
                  <a:off x="6599722" y="2684820"/>
                  <a:ext cx="81818" cy="14804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Connecteur droit 132">
                  <a:extLst>
                    <a:ext uri="{FF2B5EF4-FFF2-40B4-BE49-F238E27FC236}">
                      <a16:creationId xmlns:a16="http://schemas.microsoft.com/office/drawing/2014/main" id="{B195ECC6-A727-25E0-C383-0FA2091E8D87}"/>
                    </a:ext>
                  </a:extLst>
                </p:cNvPr>
                <p:cNvCxnSpPr/>
                <p:nvPr/>
              </p:nvCxnSpPr>
              <p:spPr>
                <a:xfrm flipH="1">
                  <a:off x="6726803" y="2684820"/>
                  <a:ext cx="81818" cy="14804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Connecteur droit 133">
                  <a:extLst>
                    <a:ext uri="{FF2B5EF4-FFF2-40B4-BE49-F238E27FC236}">
                      <a16:creationId xmlns:a16="http://schemas.microsoft.com/office/drawing/2014/main" id="{1DC91038-BFD0-AF65-8C9A-16C8C936091B}"/>
                    </a:ext>
                  </a:extLst>
                </p:cNvPr>
                <p:cNvCxnSpPr/>
                <p:nvPr/>
              </p:nvCxnSpPr>
              <p:spPr>
                <a:xfrm flipH="1">
                  <a:off x="6840445" y="2706592"/>
                  <a:ext cx="81818" cy="14804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Connecteur droit 134">
                  <a:extLst>
                    <a:ext uri="{FF2B5EF4-FFF2-40B4-BE49-F238E27FC236}">
                      <a16:creationId xmlns:a16="http://schemas.microsoft.com/office/drawing/2014/main" id="{13905BCD-24C2-D45D-7E69-721562AD2F31}"/>
                    </a:ext>
                  </a:extLst>
                </p:cNvPr>
                <p:cNvCxnSpPr/>
                <p:nvPr/>
              </p:nvCxnSpPr>
              <p:spPr>
                <a:xfrm flipH="1">
                  <a:off x="6965805" y="2684820"/>
                  <a:ext cx="81818" cy="14804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Connecteur droit 135">
                  <a:extLst>
                    <a:ext uri="{FF2B5EF4-FFF2-40B4-BE49-F238E27FC236}">
                      <a16:creationId xmlns:a16="http://schemas.microsoft.com/office/drawing/2014/main" id="{C9AF24ED-B782-BB6D-7F14-E3879EE880FE}"/>
                    </a:ext>
                  </a:extLst>
                </p:cNvPr>
                <p:cNvCxnSpPr/>
                <p:nvPr/>
              </p:nvCxnSpPr>
              <p:spPr>
                <a:xfrm flipH="1">
                  <a:off x="7088426" y="2710947"/>
                  <a:ext cx="81818" cy="14804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Connecteur droit 136">
                  <a:extLst>
                    <a:ext uri="{FF2B5EF4-FFF2-40B4-BE49-F238E27FC236}">
                      <a16:creationId xmlns:a16="http://schemas.microsoft.com/office/drawing/2014/main" id="{9968796C-4285-883F-46DF-05A1A67971AB}"/>
                    </a:ext>
                  </a:extLst>
                </p:cNvPr>
                <p:cNvCxnSpPr/>
                <p:nvPr/>
              </p:nvCxnSpPr>
              <p:spPr>
                <a:xfrm flipH="1">
                  <a:off x="7212603" y="2706592"/>
                  <a:ext cx="81818" cy="14804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Connecteur droit 137">
                  <a:extLst>
                    <a:ext uri="{FF2B5EF4-FFF2-40B4-BE49-F238E27FC236}">
                      <a16:creationId xmlns:a16="http://schemas.microsoft.com/office/drawing/2014/main" id="{63B3949C-C2AE-B5F7-575F-9C330E638D96}"/>
                    </a:ext>
                  </a:extLst>
                </p:cNvPr>
                <p:cNvCxnSpPr/>
                <p:nvPr/>
              </p:nvCxnSpPr>
              <p:spPr>
                <a:xfrm flipH="1">
                  <a:off x="7355756" y="2684820"/>
                  <a:ext cx="81818" cy="14804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ZoneTexte 150">
                  <a:extLst>
                    <a:ext uri="{FF2B5EF4-FFF2-40B4-BE49-F238E27FC236}">
                      <a16:creationId xmlns:a16="http://schemas.microsoft.com/office/drawing/2014/main" id="{C57388F2-CE4E-853C-6F02-7E0BD4CC1E1C}"/>
                    </a:ext>
                  </a:extLst>
                </p:cNvPr>
                <p:cNvSpPr txBox="1"/>
                <p:nvPr/>
              </p:nvSpPr>
              <p:spPr>
                <a:xfrm>
                  <a:off x="2332749" y="4848395"/>
                  <a:ext cx="1309759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</m:t>
                        </m:r>
                        <m:sSub>
                          <m:sSubPr>
                            <m:ctrlP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151" name="ZoneTexte 150">
                  <a:extLst>
                    <a:ext uri="{FF2B5EF4-FFF2-40B4-BE49-F238E27FC236}">
                      <a16:creationId xmlns:a16="http://schemas.microsoft.com/office/drawing/2014/main" id="{C57388F2-CE4E-853C-6F02-7E0BD4CC1E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749" y="4848395"/>
                  <a:ext cx="1309759" cy="30777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ZoneTexte 151">
                  <a:extLst>
                    <a:ext uri="{FF2B5EF4-FFF2-40B4-BE49-F238E27FC236}">
                      <a16:creationId xmlns:a16="http://schemas.microsoft.com/office/drawing/2014/main" id="{5C0A092D-F946-4C47-2CA0-E561C432E195}"/>
                    </a:ext>
                  </a:extLst>
                </p:cNvPr>
                <p:cNvSpPr txBox="1"/>
                <p:nvPr/>
              </p:nvSpPr>
              <p:spPr>
                <a:xfrm>
                  <a:off x="3889899" y="4858716"/>
                  <a:ext cx="1130520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152" name="ZoneTexte 151">
                  <a:extLst>
                    <a:ext uri="{FF2B5EF4-FFF2-40B4-BE49-F238E27FC236}">
                      <a16:creationId xmlns:a16="http://schemas.microsoft.com/office/drawing/2014/main" id="{5C0A092D-F946-4C47-2CA0-E561C432E1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9899" y="4858716"/>
                  <a:ext cx="1130520" cy="307777"/>
                </a:xfrm>
                <a:prstGeom prst="rect">
                  <a:avLst/>
                </a:prstGeom>
                <a:blipFill>
                  <a:blip r:embed="rId16"/>
                  <a:stretch>
                    <a:fillRect b="-980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3" name="Phylactère : pensées 152">
              <a:extLst>
                <a:ext uri="{FF2B5EF4-FFF2-40B4-BE49-F238E27FC236}">
                  <a16:creationId xmlns:a16="http://schemas.microsoft.com/office/drawing/2014/main" id="{4FE742E7-0D8F-8D1E-B366-4B43F4F58AC2}"/>
                </a:ext>
              </a:extLst>
            </p:cNvPr>
            <p:cNvSpPr/>
            <p:nvPr/>
          </p:nvSpPr>
          <p:spPr>
            <a:xfrm rot="2926032">
              <a:off x="5109152" y="4276181"/>
              <a:ext cx="1620855" cy="814847"/>
            </a:xfrm>
            <a:prstGeom prst="cloudCallout">
              <a:avLst>
                <a:gd name="adj1" fmla="val -47642"/>
                <a:gd name="adj2" fmla="val 113065"/>
              </a:avLst>
            </a:prstGeom>
            <a:blipFill>
              <a:blip r:embed="rId12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 dirty="0">
                  <a:solidFill>
                    <a:srgbClr val="FF0000"/>
                  </a:solidFill>
                </a:rPr>
                <a:t>Nuage totalement absorbant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ZoneTexte 153">
                  <a:extLst>
                    <a:ext uri="{FF2B5EF4-FFF2-40B4-BE49-F238E27FC236}">
                      <a16:creationId xmlns:a16="http://schemas.microsoft.com/office/drawing/2014/main" id="{12134812-EE78-1A0D-5465-196F750B34EA}"/>
                    </a:ext>
                  </a:extLst>
                </p:cNvPr>
                <p:cNvSpPr txBox="1"/>
                <p:nvPr/>
              </p:nvSpPr>
              <p:spPr>
                <a:xfrm>
                  <a:off x="3413464" y="4532418"/>
                  <a:ext cx="109179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1" i="1" dirty="0" smtClean="0"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fr-FR" sz="1400" b="1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4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fr-FR" sz="1400" b="1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l-GR" sz="1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𝜟</m:t>
                        </m:r>
                        <m:r>
                          <a:rPr lang="fr-FR" sz="1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sz="1400" b="1" dirty="0"/>
                </a:p>
              </p:txBody>
            </p:sp>
          </mc:Choice>
          <mc:Fallback xmlns="">
            <p:sp>
              <p:nvSpPr>
                <p:cNvPr id="154" name="ZoneTexte 153">
                  <a:extLst>
                    <a:ext uri="{FF2B5EF4-FFF2-40B4-BE49-F238E27FC236}">
                      <a16:creationId xmlns:a16="http://schemas.microsoft.com/office/drawing/2014/main" id="{12134812-EE78-1A0D-5465-196F750B34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3464" y="4532418"/>
                  <a:ext cx="1091794" cy="307777"/>
                </a:xfrm>
                <a:prstGeom prst="rect">
                  <a:avLst/>
                </a:prstGeom>
                <a:blipFill>
                  <a:blip r:embed="rId17"/>
                  <a:stretch>
                    <a:fillRect b="-12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ZoneTexte 154">
                  <a:extLst>
                    <a:ext uri="{FF2B5EF4-FFF2-40B4-BE49-F238E27FC236}">
                      <a16:creationId xmlns:a16="http://schemas.microsoft.com/office/drawing/2014/main" id="{D6E92AB5-87C7-2CD3-A54C-1FF02B7A7DE2}"/>
                    </a:ext>
                  </a:extLst>
                </p:cNvPr>
                <p:cNvSpPr txBox="1"/>
                <p:nvPr/>
              </p:nvSpPr>
              <p:spPr>
                <a:xfrm>
                  <a:off x="5256050" y="5310543"/>
                  <a:ext cx="1309759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  <m: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</m:t>
                        </m:r>
                        <m:sSub>
                          <m:sSubPr>
                            <m:ctrlPr>
                              <a:rPr lang="fr-FR" sz="1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fr-FR" sz="1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fr-FR" sz="1400" dirty="0">
                    <a:solidFill>
                      <a:srgbClr val="0070C0"/>
                    </a:solidFill>
                    <a:ea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fr-FR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=18,9%</m:t>
                        </m:r>
                      </m:oMath>
                    </m:oMathPara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155" name="ZoneTexte 154">
                  <a:extLst>
                    <a:ext uri="{FF2B5EF4-FFF2-40B4-BE49-F238E27FC236}">
                      <a16:creationId xmlns:a16="http://schemas.microsoft.com/office/drawing/2014/main" id="{D6E92AB5-87C7-2CD3-A54C-1FF02B7A7D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6050" y="5310543"/>
                  <a:ext cx="1309759" cy="52322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FD0188CC-C91B-D29E-0B5E-7F099C010A40}"/>
                </a:ext>
              </a:extLst>
            </p:cNvPr>
            <p:cNvSpPr/>
            <p:nvPr/>
          </p:nvSpPr>
          <p:spPr>
            <a:xfrm>
              <a:off x="1746527" y="3885429"/>
              <a:ext cx="4997602" cy="226390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9" name="ZoneTexte 158">
            <a:extLst>
              <a:ext uri="{FF2B5EF4-FFF2-40B4-BE49-F238E27FC236}">
                <a16:creationId xmlns:a16="http://schemas.microsoft.com/office/drawing/2014/main" id="{A7546B44-CEEE-C6E2-BC66-F70803BACA49}"/>
              </a:ext>
            </a:extLst>
          </p:cNvPr>
          <p:cNvSpPr txBox="1"/>
          <p:nvPr/>
        </p:nvSpPr>
        <p:spPr>
          <a:xfrm>
            <a:off x="2268733" y="3574861"/>
            <a:ext cx="3717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</a:rPr>
              <a:t>Émission avec « nuage » absorbant</a:t>
            </a:r>
          </a:p>
        </p:txBody>
      </p:sp>
      <p:sp>
        <p:nvSpPr>
          <p:cNvPr id="161" name="Nuage 160">
            <a:extLst>
              <a:ext uri="{FF2B5EF4-FFF2-40B4-BE49-F238E27FC236}">
                <a16:creationId xmlns:a16="http://schemas.microsoft.com/office/drawing/2014/main" id="{9BD46170-B467-A8DE-C585-D4B1B3AED0AF}"/>
              </a:ext>
            </a:extLst>
          </p:cNvPr>
          <p:cNvSpPr/>
          <p:nvPr/>
        </p:nvSpPr>
        <p:spPr>
          <a:xfrm>
            <a:off x="7970020" y="5070967"/>
            <a:ext cx="2418565" cy="846151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Modèles très simplifiés</a:t>
            </a:r>
          </a:p>
        </p:txBody>
      </p:sp>
    </p:spTree>
    <p:extLst>
      <p:ext uri="{BB962C8B-B14F-4D97-AF65-F5344CB8AC3E}">
        <p14:creationId xmlns:p14="http://schemas.microsoft.com/office/powerpoint/2010/main" val="145547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8" grpId="0"/>
      <p:bldP spid="69" grpId="0"/>
      <p:bldP spid="74" grpId="0"/>
      <p:bldP spid="76" grpId="0" animBg="1"/>
      <p:bldP spid="77" grpId="0" animBg="1"/>
      <p:bldP spid="78" grpId="0" animBg="1"/>
      <p:bldP spid="79" grpId="0" animBg="1"/>
      <p:bldP spid="80" grpId="0"/>
      <p:bldP spid="81" grpId="0"/>
      <p:bldP spid="82" grpId="0" animBg="1"/>
      <p:bldP spid="83" grpId="0"/>
      <p:bldP spid="111" grpId="0"/>
      <p:bldP spid="112" grpId="0"/>
      <p:bldP spid="113" grpId="0" animBg="1"/>
      <p:bldP spid="114" grpId="0" animBg="1"/>
      <p:bldP spid="159" grpId="0"/>
      <p:bldP spid="1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E29DCEE-DEF6-863A-4BA9-1CD984D24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0A9BA49-8347-844B-8ECA-62162A423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17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AE83F8D-9FCA-FC22-228A-BF8BFB7A3231}"/>
              </a:ext>
            </a:extLst>
          </p:cNvPr>
          <p:cNvSpPr txBox="1"/>
          <p:nvPr/>
        </p:nvSpPr>
        <p:spPr>
          <a:xfrm>
            <a:off x="8444753" y="403412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Bilan radiatif de la Terre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7F7160C-4724-087E-4711-F7412F0BE517}"/>
              </a:ext>
            </a:extLst>
          </p:cNvPr>
          <p:cNvSpPr txBox="1"/>
          <p:nvPr/>
        </p:nvSpPr>
        <p:spPr>
          <a:xfrm>
            <a:off x="1941088" y="881617"/>
            <a:ext cx="48141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L’</a:t>
            </a:r>
            <a:r>
              <a:rPr lang="fr-FR" sz="1400" dirty="0">
                <a:solidFill>
                  <a:srgbClr val="0070C0"/>
                </a:solidFill>
              </a:rPr>
              <a:t>albedo</a:t>
            </a:r>
            <a:r>
              <a:rPr lang="fr-FR" sz="1400" dirty="0"/>
              <a:t> (la partie de l’énergie réfléchie) vers l’espace dépend fortement des conditions locales (sol</a:t>
            </a:r>
            <a:r>
              <a:rPr lang="fr-FR" sz="1400" dirty="0">
                <a:sym typeface="Wingdings" panose="05000000000000000000" pitchFamily="2" charset="2"/>
              </a:rPr>
              <a:t>  mer, nuages, glace végétation,…)</a:t>
            </a:r>
            <a:r>
              <a:rPr lang="fr-FR" sz="1400" dirty="0"/>
              <a:t> 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2994D83-EE7B-B8D8-5855-8A5B526E74B9}"/>
              </a:ext>
            </a:extLst>
          </p:cNvPr>
          <p:cNvGrpSpPr/>
          <p:nvPr/>
        </p:nvGrpSpPr>
        <p:grpSpPr>
          <a:xfrm>
            <a:off x="2412390" y="1847143"/>
            <a:ext cx="2817701" cy="1911313"/>
            <a:chOff x="2399758" y="2311063"/>
            <a:chExt cx="3202426" cy="2156153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4250632-8873-AC74-7EFD-C87AC0E49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9758" y="2311063"/>
              <a:ext cx="3202426" cy="1895982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E1D09F6-11F6-1BCD-7B8B-29A608F48D45}"/>
                </a:ext>
              </a:extLst>
            </p:cNvPr>
            <p:cNvSpPr txBox="1"/>
            <p:nvPr/>
          </p:nvSpPr>
          <p:spPr>
            <a:xfrm>
              <a:off x="2631141" y="4205606"/>
              <a:ext cx="27969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Spectre visible réfléchi vu de l’espace</a:t>
              </a: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E7C83435-AD1D-3810-26C3-3673C9106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883" y="3962934"/>
            <a:ext cx="1878129" cy="2087854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84942F4E-A7BA-2490-E189-4A8BE2AD02C2}"/>
              </a:ext>
            </a:extLst>
          </p:cNvPr>
          <p:cNvSpPr txBox="1"/>
          <p:nvPr/>
        </p:nvSpPr>
        <p:spPr>
          <a:xfrm>
            <a:off x="7948506" y="5002843"/>
            <a:ext cx="3365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Les différentes couches de l’atmosphère contribuent de manière différenciée à l’effet de serre</a:t>
            </a:r>
          </a:p>
          <a:p>
            <a:r>
              <a:rPr lang="fr-FR" sz="1200" dirty="0"/>
              <a:t>La température (équivalent corps noir) de la Terre est estimée à 255 K (</a:t>
            </a:r>
            <a:r>
              <a:rPr lang="fr-FR" sz="1200" dirty="0" err="1">
                <a:hlinkClick r:id="rId4"/>
              </a:rPr>
              <a:t>Kleidon</a:t>
            </a:r>
            <a:r>
              <a:rPr lang="fr-FR" sz="1200" dirty="0"/>
              <a:t>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60F897D-5D6C-1DBE-3C50-6E113FC767A4}"/>
              </a:ext>
            </a:extLst>
          </p:cNvPr>
          <p:cNvSpPr txBox="1"/>
          <p:nvPr/>
        </p:nvSpPr>
        <p:spPr>
          <a:xfrm>
            <a:off x="1745737" y="4311008"/>
            <a:ext cx="30838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L’effet de serre explique que la température </a:t>
            </a:r>
            <a:r>
              <a:rPr lang="fr-FR" sz="1400" dirty="0">
                <a:solidFill>
                  <a:srgbClr val="FF0000"/>
                </a:solidFill>
              </a:rPr>
              <a:t>calculée</a:t>
            </a:r>
            <a:r>
              <a:rPr lang="fr-FR" sz="1400" dirty="0"/>
              <a:t> pour la Terre est inférieure de 33 K à la température </a:t>
            </a:r>
            <a:r>
              <a:rPr lang="fr-FR" sz="1400" dirty="0">
                <a:solidFill>
                  <a:srgbClr val="FF0000"/>
                </a:solidFill>
              </a:rPr>
              <a:t>observée</a:t>
            </a:r>
            <a:r>
              <a:rPr lang="fr-FR" sz="1400" dirty="0"/>
              <a:t> </a:t>
            </a:r>
          </a:p>
          <a:p>
            <a:r>
              <a:rPr lang="fr-FR" sz="1400" dirty="0"/>
              <a:t>(T</a:t>
            </a:r>
            <a:r>
              <a:rPr lang="fr-FR" sz="1400" baseline="-25000" dirty="0"/>
              <a:t>OBS</a:t>
            </a:r>
            <a:r>
              <a:rPr lang="fr-FR" sz="1400" dirty="0"/>
              <a:t> = 287 K).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9AE223F-2722-7525-DEEF-B9494439E91C}"/>
              </a:ext>
            </a:extLst>
          </p:cNvPr>
          <p:cNvGrpSpPr/>
          <p:nvPr/>
        </p:nvGrpSpPr>
        <p:grpSpPr>
          <a:xfrm>
            <a:off x="6314850" y="1250949"/>
            <a:ext cx="5691049" cy="3639159"/>
            <a:chOff x="6314850" y="1250949"/>
            <a:chExt cx="5691049" cy="3639159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CFDEE90-8953-E17B-C1E0-B6C6A2084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14632" y="1250949"/>
              <a:ext cx="4591267" cy="3451952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1D3E320D-630E-8C72-66AC-CF35333C0953}"/>
                </a:ext>
              </a:extLst>
            </p:cNvPr>
            <p:cNvGrpSpPr/>
            <p:nvPr/>
          </p:nvGrpSpPr>
          <p:grpSpPr>
            <a:xfrm>
              <a:off x="6314850" y="1693680"/>
              <a:ext cx="2072504" cy="1380241"/>
              <a:chOff x="6096000" y="1588307"/>
              <a:chExt cx="2951047" cy="1636952"/>
            </a:xfrm>
          </p:grpSpPr>
          <p:cxnSp>
            <p:nvCxnSpPr>
              <p:cNvPr id="12" name="Connecteur droit avec flèche 11">
                <a:extLst>
                  <a:ext uri="{FF2B5EF4-FFF2-40B4-BE49-F238E27FC236}">
                    <a16:creationId xmlns:a16="http://schemas.microsoft.com/office/drawing/2014/main" id="{4B19EB94-97F1-8A1C-CED5-F5B6CFE7BF0E}"/>
                  </a:ext>
                </a:extLst>
              </p:cNvPr>
              <p:cNvCxnSpPr/>
              <p:nvPr/>
            </p:nvCxnSpPr>
            <p:spPr>
              <a:xfrm flipH="1" flipV="1">
                <a:off x="6544235" y="1909482"/>
                <a:ext cx="1775012" cy="627530"/>
              </a:xfrm>
              <a:prstGeom prst="straightConnector1">
                <a:avLst/>
              </a:prstGeom>
              <a:ln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62D00448-3703-0FAB-DBD7-F716DA8504E7}"/>
                  </a:ext>
                </a:extLst>
              </p:cNvPr>
              <p:cNvGrpSpPr/>
              <p:nvPr/>
            </p:nvGrpSpPr>
            <p:grpSpPr>
              <a:xfrm>
                <a:off x="6096000" y="1588307"/>
                <a:ext cx="2951047" cy="1636952"/>
                <a:chOff x="6096000" y="1570903"/>
                <a:chExt cx="2958353" cy="1657350"/>
              </a:xfrm>
            </p:grpSpPr>
            <p:cxnSp>
              <p:nvCxnSpPr>
                <p:cNvPr id="13" name="Connecteur droit avec flèche 12">
                  <a:extLst>
                    <a:ext uri="{FF2B5EF4-FFF2-40B4-BE49-F238E27FC236}">
                      <a16:creationId xmlns:a16="http://schemas.microsoft.com/office/drawing/2014/main" id="{7452CD7C-A21A-11EE-4444-333B4FE056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544235" y="1909482"/>
                  <a:ext cx="2510118" cy="1318771"/>
                </a:xfrm>
                <a:prstGeom prst="straightConnector1">
                  <a:avLst/>
                </a:prstGeom>
                <a:ln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32FFE67E-7BF0-57DA-AC67-5502B0E64AA6}"/>
                    </a:ext>
                  </a:extLst>
                </p:cNvPr>
                <p:cNvSpPr txBox="1"/>
                <p:nvPr/>
              </p:nvSpPr>
              <p:spPr>
                <a:xfrm>
                  <a:off x="6096000" y="1570903"/>
                  <a:ext cx="1356425" cy="3695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dirty="0">
                      <a:solidFill>
                        <a:srgbClr val="C00000"/>
                      </a:solidFill>
                      <a:highlight>
                        <a:srgbClr val="FFFF00"/>
                      </a:highlight>
                    </a:rPr>
                    <a:t>albedo</a:t>
                  </a:r>
                </a:p>
              </p:txBody>
            </p:sp>
          </p:grpSp>
        </p:grp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7904DEB9-F9A4-6C31-42C1-BD15F301D7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9549" y="3382632"/>
              <a:ext cx="2098221" cy="24932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EE5352A5-E600-424F-9E0E-9B3BA8C73F5E}"/>
                </a:ext>
              </a:extLst>
            </p:cNvPr>
            <p:cNvSpPr txBox="1"/>
            <p:nvPr/>
          </p:nvSpPr>
          <p:spPr>
            <a:xfrm>
              <a:off x="6553990" y="3269938"/>
              <a:ext cx="950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  <a:highlight>
                    <a:srgbClr val="FF0000"/>
                  </a:highlight>
                </a:rPr>
                <a:t>Effet de serre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C926CCF-816E-9B0B-1D34-1AEDAC889ADA}"/>
                </a:ext>
              </a:extLst>
            </p:cNvPr>
            <p:cNvSpPr txBox="1"/>
            <p:nvPr/>
          </p:nvSpPr>
          <p:spPr>
            <a:xfrm>
              <a:off x="7294289" y="4643887"/>
              <a:ext cx="37463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Source</a:t>
              </a:r>
              <a:r>
                <a:rPr lang="fr-FR" sz="1000" dirty="0">
                  <a:hlinkClick r:id="rId6"/>
                </a:rPr>
                <a:t> NASA </a:t>
              </a:r>
              <a:endParaRPr lang="fr-F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667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2025 - 2026</a:t>
            </a:r>
            <a:endParaRPr lang="en-GB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t>Un peu de Physique pour comprendre -  L'énergie dans tous ses états</a:t>
            </a:r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F56FF-A9C7-48CE-B5A8-E2EC5C60375F}" type="slidenum">
              <a:rPr lang="en-GB">
                <a:latin typeface="Century Gothic" panose="020B0502020202020204"/>
              </a:rPr>
              <a:pPr>
                <a:defRPr/>
              </a:pPr>
              <a:t>18</a:t>
            </a:fld>
            <a:endParaRPr lang="en-GB" dirty="0">
              <a:latin typeface="Century Gothic" panose="020B0502020202020204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227905" y="367352"/>
            <a:ext cx="4279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</a:rPr>
              <a:t>L’énergie de la Terre et de l’Univers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89887" y="1147759"/>
            <a:ext cx="7874372" cy="233910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Les modèles actuels prédisent une croissance de l’entropie de l’univers vers un état très froid, très dilué où la matière aura disparu.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Actuellement la majorité de l’entropie de l’Univers observable est dans les trous noirs (stellaires ou supermassifs), qui s’évaporeront sur le très long terme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L’énergie reçue du Soleil (340W/m²) est rediffusée directement (30% albedo), mais surtout réémise sous forme d’infra-rouge (70%). Le modèle du « corps noir » s’applique bien pour le Soleil ; pour la Terre, il faut tenir compte de son atmosphère.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L’effet de serre induit par certaines molécules de l’atmosphère se traduit par une augmentation de la température observée de la Terre par rapport à celle du « corps noir » équivalent.</a:t>
            </a:r>
          </a:p>
        </p:txBody>
      </p:sp>
    </p:spTree>
    <p:extLst>
      <p:ext uri="{BB962C8B-B14F-4D97-AF65-F5344CB8AC3E}">
        <p14:creationId xmlns:p14="http://schemas.microsoft.com/office/powerpoint/2010/main" val="2758575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BC13E85-4F50-43B9-88BC-AF094C4BB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2025 - 2026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DE8FBF1-EC90-492C-8FD4-8E5D03135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68E13C-9604-4D89-8523-724FFD6D3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19</a:t>
            </a:fld>
            <a:endParaRPr lang="en-GB" dirty="0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8EC7F7DE-01AC-4A8F-BC24-706358AC5CE1}"/>
              </a:ext>
            </a:extLst>
          </p:cNvPr>
          <p:cNvGrpSpPr/>
          <p:nvPr/>
        </p:nvGrpSpPr>
        <p:grpSpPr>
          <a:xfrm rot="507535">
            <a:off x="9043377" y="1263077"/>
            <a:ext cx="2137726" cy="3440627"/>
            <a:chOff x="8558501" y="678674"/>
            <a:chExt cx="2137726" cy="3440627"/>
          </a:xfrm>
        </p:grpSpPr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A45D1DFD-FCA0-4B62-B71E-5567F2D89A81}"/>
                </a:ext>
              </a:extLst>
            </p:cNvPr>
            <p:cNvSpPr/>
            <p:nvPr/>
          </p:nvSpPr>
          <p:spPr>
            <a:xfrm rot="18988504">
              <a:off x="8558501" y="678674"/>
              <a:ext cx="914400" cy="3440627"/>
            </a:xfrm>
            <a:prstGeom prst="arc">
              <a:avLst>
                <a:gd name="adj1" fmla="val 17145355"/>
                <a:gd name="adj2" fmla="val 4250665"/>
              </a:avLst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7C26D07-6BB7-432A-8874-D45B95A0E686}"/>
                </a:ext>
              </a:extLst>
            </p:cNvPr>
            <p:cNvSpPr txBox="1"/>
            <p:nvPr/>
          </p:nvSpPr>
          <p:spPr>
            <a:xfrm>
              <a:off x="8768036" y="1203899"/>
              <a:ext cx="19281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00B050"/>
                  </a:solidFill>
                </a:rPr>
                <a:t>Espace 2,7° K</a:t>
              </a: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BDF15112-215E-486F-B1CD-052F0AB3358D}"/>
              </a:ext>
            </a:extLst>
          </p:cNvPr>
          <p:cNvGrpSpPr/>
          <p:nvPr/>
        </p:nvGrpSpPr>
        <p:grpSpPr>
          <a:xfrm>
            <a:off x="2673626" y="960801"/>
            <a:ext cx="2734971" cy="1553800"/>
            <a:chOff x="2673626" y="960801"/>
            <a:chExt cx="2816311" cy="15538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6EF739A1-3259-4AF4-88DF-A0FEA53BEE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85" t="11487" r="10185" b="13768"/>
            <a:stretch/>
          </p:blipFill>
          <p:spPr bwMode="auto">
            <a:xfrm>
              <a:off x="2673626" y="1085957"/>
              <a:ext cx="1462768" cy="1428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C560B5F-1C74-462D-A3C5-6E820814B74F}"/>
                </a:ext>
              </a:extLst>
            </p:cNvPr>
            <p:cNvSpPr txBox="1"/>
            <p:nvPr/>
          </p:nvSpPr>
          <p:spPr>
            <a:xfrm>
              <a:off x="3561746" y="960801"/>
              <a:ext cx="19281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Soleil 5 800°K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FAF7574-BCA5-4BEF-8BA2-EC0C21B8E7E5}"/>
              </a:ext>
            </a:extLst>
          </p:cNvPr>
          <p:cNvGrpSpPr/>
          <p:nvPr/>
        </p:nvGrpSpPr>
        <p:grpSpPr>
          <a:xfrm>
            <a:off x="5408597" y="2514601"/>
            <a:ext cx="4172720" cy="2782955"/>
            <a:chOff x="5408597" y="2514601"/>
            <a:chExt cx="4172720" cy="2782955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09B7E09-D473-4B84-A60B-E3475C617D88}"/>
                </a:ext>
              </a:extLst>
            </p:cNvPr>
            <p:cNvGrpSpPr/>
            <p:nvPr/>
          </p:nvGrpSpPr>
          <p:grpSpPr>
            <a:xfrm>
              <a:off x="5408597" y="2514601"/>
              <a:ext cx="2900517" cy="2782955"/>
              <a:chOff x="5633830" y="1347873"/>
              <a:chExt cx="5148470" cy="5069598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7A123883-9B9B-4368-AF0A-A4D2504217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75" t="11487" r="-462" b="12107"/>
              <a:stretch/>
            </p:blipFill>
            <p:spPr>
              <a:xfrm>
                <a:off x="6096000" y="1796259"/>
                <a:ext cx="4224130" cy="4172827"/>
              </a:xfrm>
              <a:prstGeom prst="rect">
                <a:avLst/>
              </a:prstGeom>
            </p:spPr>
          </p:pic>
          <p:sp>
            <p:nvSpPr>
              <p:cNvPr id="6" name="Ellipse 5">
                <a:extLst>
                  <a:ext uri="{FF2B5EF4-FFF2-40B4-BE49-F238E27FC236}">
                    <a16:creationId xmlns:a16="http://schemas.microsoft.com/office/drawing/2014/main" id="{1A25C507-124A-4804-9DC3-040539ED61D2}"/>
                  </a:ext>
                </a:extLst>
              </p:cNvPr>
              <p:cNvSpPr/>
              <p:nvPr/>
            </p:nvSpPr>
            <p:spPr>
              <a:xfrm>
                <a:off x="5633830" y="1347873"/>
                <a:ext cx="5148470" cy="5069598"/>
              </a:xfrm>
              <a:prstGeom prst="ellipse">
                <a:avLst/>
              </a:prstGeom>
              <a:solidFill>
                <a:srgbClr val="A9FDFD">
                  <a:alpha val="5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6CB08ED-88FC-4086-BF61-4D2CE25BF9AD}"/>
                </a:ext>
              </a:extLst>
            </p:cNvPr>
            <p:cNvSpPr txBox="1"/>
            <p:nvPr/>
          </p:nvSpPr>
          <p:spPr>
            <a:xfrm>
              <a:off x="7653126" y="4799456"/>
              <a:ext cx="19281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0070C0"/>
                  </a:solidFill>
                </a:rPr>
                <a:t>Terre 255°K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4D95FF1-D659-45D7-9183-B20A477A566C}"/>
              </a:ext>
            </a:extLst>
          </p:cNvPr>
          <p:cNvGrpSpPr/>
          <p:nvPr/>
        </p:nvGrpSpPr>
        <p:grpSpPr>
          <a:xfrm>
            <a:off x="3878215" y="2072136"/>
            <a:ext cx="674199" cy="688660"/>
            <a:chOff x="3878215" y="2072136"/>
            <a:chExt cx="674199" cy="688660"/>
          </a:xfrm>
        </p:grpSpPr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1C95AFA0-ED9F-41E5-9F17-44936A48FDBF}"/>
                </a:ext>
              </a:extLst>
            </p:cNvPr>
            <p:cNvCxnSpPr/>
            <p:nvPr/>
          </p:nvCxnSpPr>
          <p:spPr>
            <a:xfrm>
              <a:off x="4136394" y="2216426"/>
              <a:ext cx="226884" cy="182561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A129EB50-2ED8-4C66-B489-341992DF23A7}"/>
                </a:ext>
              </a:extLst>
            </p:cNvPr>
            <p:cNvCxnSpPr/>
            <p:nvPr/>
          </p:nvCxnSpPr>
          <p:spPr>
            <a:xfrm>
              <a:off x="4022037" y="2360716"/>
              <a:ext cx="226884" cy="182561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0113130E-52FC-4483-8BDF-1E54F745ED6A}"/>
                </a:ext>
              </a:extLst>
            </p:cNvPr>
            <p:cNvCxnSpPr>
              <a:cxnSpLocks/>
            </p:cNvCxnSpPr>
            <p:nvPr/>
          </p:nvCxnSpPr>
          <p:spPr>
            <a:xfrm>
              <a:off x="4248921" y="2072136"/>
              <a:ext cx="196504" cy="168167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5A4EC80D-36A5-4B6C-9931-487DAF5090B0}"/>
                </a:ext>
              </a:extLst>
            </p:cNvPr>
            <p:cNvCxnSpPr/>
            <p:nvPr/>
          </p:nvCxnSpPr>
          <p:spPr>
            <a:xfrm>
              <a:off x="3878215" y="2505006"/>
              <a:ext cx="226884" cy="182561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28C2250A-4C90-4FAF-A9A5-0A008B8BF8AA}"/>
                </a:ext>
              </a:extLst>
            </p:cNvPr>
            <p:cNvCxnSpPr/>
            <p:nvPr/>
          </p:nvCxnSpPr>
          <p:spPr>
            <a:xfrm>
              <a:off x="4325530" y="2433945"/>
              <a:ext cx="226884" cy="182561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ED1CDE74-960F-4930-958D-38CB4E2883E6}"/>
                </a:ext>
              </a:extLst>
            </p:cNvPr>
            <p:cNvCxnSpPr/>
            <p:nvPr/>
          </p:nvCxnSpPr>
          <p:spPr>
            <a:xfrm>
              <a:off x="4233731" y="2578235"/>
              <a:ext cx="226884" cy="182561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Flèche : courbe vers le bas 25">
            <a:extLst>
              <a:ext uri="{FF2B5EF4-FFF2-40B4-BE49-F238E27FC236}">
                <a16:creationId xmlns:a16="http://schemas.microsoft.com/office/drawing/2014/main" id="{7567C14B-8CD8-47CE-B0AC-34CE08A5BF05}"/>
              </a:ext>
            </a:extLst>
          </p:cNvPr>
          <p:cNvSpPr/>
          <p:nvPr/>
        </p:nvSpPr>
        <p:spPr>
          <a:xfrm rot="1605537">
            <a:off x="4410844" y="1858075"/>
            <a:ext cx="2066426" cy="315256"/>
          </a:xfrm>
          <a:prstGeom prst="curved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Flèche : courbe vers le bas 31">
            <a:extLst>
              <a:ext uri="{FF2B5EF4-FFF2-40B4-BE49-F238E27FC236}">
                <a16:creationId xmlns:a16="http://schemas.microsoft.com/office/drawing/2014/main" id="{9BD957AF-2314-4CA3-AB6A-99AE6BA5EC39}"/>
              </a:ext>
            </a:extLst>
          </p:cNvPr>
          <p:cNvSpPr/>
          <p:nvPr/>
        </p:nvSpPr>
        <p:spPr>
          <a:xfrm rot="2473830" flipV="1">
            <a:off x="3288061" y="3421816"/>
            <a:ext cx="2066426" cy="443001"/>
          </a:xfrm>
          <a:prstGeom prst="curved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A7C3F74-4CB2-488A-98E9-C9C906CDBF1E}"/>
              </a:ext>
            </a:extLst>
          </p:cNvPr>
          <p:cNvSpPr txBox="1"/>
          <p:nvPr/>
        </p:nvSpPr>
        <p:spPr>
          <a:xfrm>
            <a:off x="4928592" y="1352382"/>
            <a:ext cx="2496344" cy="830997"/>
          </a:xfrm>
          <a:prstGeom prst="rect">
            <a:avLst/>
          </a:prstGeom>
          <a:solidFill>
            <a:srgbClr val="A9FDFD"/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Energie absorbée par la Terre (hors albedo)</a:t>
            </a:r>
          </a:p>
          <a:p>
            <a:r>
              <a:rPr lang="fr-FR" sz="1600" dirty="0"/>
              <a:t> 240 W/m²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B3E10A3A-8BF5-4D51-ADC6-A7BC661FE1ED}"/>
              </a:ext>
            </a:extLst>
          </p:cNvPr>
          <p:cNvSpPr txBox="1"/>
          <p:nvPr/>
        </p:nvSpPr>
        <p:spPr>
          <a:xfrm>
            <a:off x="2831280" y="3450076"/>
            <a:ext cx="2734971" cy="338554"/>
          </a:xfrm>
          <a:prstGeom prst="rect">
            <a:avLst/>
          </a:prstGeom>
          <a:solidFill>
            <a:srgbClr val="A9FDFD"/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Entropie ≈100 mW/K/m²</a:t>
            </a:r>
          </a:p>
        </p:txBody>
      </p:sp>
      <p:sp>
        <p:nvSpPr>
          <p:cNvPr id="39" name="Flèche : courbe vers le bas 38">
            <a:extLst>
              <a:ext uri="{FF2B5EF4-FFF2-40B4-BE49-F238E27FC236}">
                <a16:creationId xmlns:a16="http://schemas.microsoft.com/office/drawing/2014/main" id="{E9E6598B-9084-4B5A-845D-D7ED3D5F55DF}"/>
              </a:ext>
            </a:extLst>
          </p:cNvPr>
          <p:cNvSpPr/>
          <p:nvPr/>
        </p:nvSpPr>
        <p:spPr>
          <a:xfrm rot="19797703" flipV="1">
            <a:off x="8174041" y="3598325"/>
            <a:ext cx="2066426" cy="443001"/>
          </a:xfrm>
          <a:prstGeom prst="curvedDownArrow">
            <a:avLst/>
          </a:prstGeom>
          <a:solidFill>
            <a:srgbClr val="00B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0" name="Flèche : courbe vers le bas 39">
            <a:extLst>
              <a:ext uri="{FF2B5EF4-FFF2-40B4-BE49-F238E27FC236}">
                <a16:creationId xmlns:a16="http://schemas.microsoft.com/office/drawing/2014/main" id="{7CC95861-F599-4D81-B898-639F3EFBFEAA}"/>
              </a:ext>
            </a:extLst>
          </p:cNvPr>
          <p:cNvSpPr/>
          <p:nvPr/>
        </p:nvSpPr>
        <p:spPr>
          <a:xfrm rot="20251787">
            <a:off x="7285342" y="2021750"/>
            <a:ext cx="2066426" cy="394066"/>
          </a:xfrm>
          <a:prstGeom prst="curvedDownArrow">
            <a:avLst/>
          </a:prstGeom>
          <a:solidFill>
            <a:srgbClr val="00B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FB3394EE-8283-41AD-A335-4012098C165C}"/>
              </a:ext>
            </a:extLst>
          </p:cNvPr>
          <p:cNvSpPr txBox="1"/>
          <p:nvPr/>
        </p:nvSpPr>
        <p:spPr>
          <a:xfrm>
            <a:off x="8463897" y="3754308"/>
            <a:ext cx="2723722" cy="338554"/>
          </a:xfrm>
          <a:prstGeom prst="rect">
            <a:avLst/>
          </a:prstGeom>
          <a:solidFill>
            <a:srgbClr val="A9FDFD"/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Entropie ≈ 930 mW/K/m²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DA29A19C-703B-4EDD-8BB3-F40B43F23218}"/>
              </a:ext>
            </a:extLst>
          </p:cNvPr>
          <p:cNvSpPr txBox="1"/>
          <p:nvPr/>
        </p:nvSpPr>
        <p:spPr>
          <a:xfrm>
            <a:off x="7116383" y="2166166"/>
            <a:ext cx="2090871" cy="338554"/>
          </a:xfrm>
          <a:prstGeom prst="rect">
            <a:avLst/>
          </a:prstGeom>
          <a:solidFill>
            <a:srgbClr val="A9FDFD"/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Energie 240 W/m²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7B91EF60-0E0C-4A5C-B31E-620E968D5BA7}"/>
              </a:ext>
            </a:extLst>
          </p:cNvPr>
          <p:cNvSpPr txBox="1"/>
          <p:nvPr/>
        </p:nvSpPr>
        <p:spPr>
          <a:xfrm>
            <a:off x="7288478" y="454065"/>
            <a:ext cx="4219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Bilan énergie/entropie de la Terre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D0E3E120-07DA-48B1-B099-26D3891CF444}"/>
              </a:ext>
            </a:extLst>
          </p:cNvPr>
          <p:cNvSpPr txBox="1"/>
          <p:nvPr/>
        </p:nvSpPr>
        <p:spPr>
          <a:xfrm>
            <a:off x="2673626" y="5247587"/>
            <a:ext cx="8513993" cy="338554"/>
          </a:xfrm>
          <a:custGeom>
            <a:avLst/>
            <a:gdLst>
              <a:gd name="csX0" fmla="*/ 0 w 8513993"/>
              <a:gd name="csY0" fmla="*/ 0 h 338554"/>
              <a:gd name="csX1" fmla="*/ 312180 w 8513993"/>
              <a:gd name="csY1" fmla="*/ 0 h 338554"/>
              <a:gd name="csX2" fmla="*/ 624359 w 8513993"/>
              <a:gd name="csY2" fmla="*/ 0 h 338554"/>
              <a:gd name="csX3" fmla="*/ 1191959 w 8513993"/>
              <a:gd name="csY3" fmla="*/ 0 h 338554"/>
              <a:gd name="csX4" fmla="*/ 1674419 w 8513993"/>
              <a:gd name="csY4" fmla="*/ 0 h 338554"/>
              <a:gd name="csX5" fmla="*/ 2412298 w 8513993"/>
              <a:gd name="csY5" fmla="*/ 0 h 338554"/>
              <a:gd name="csX6" fmla="*/ 2894758 w 8513993"/>
              <a:gd name="csY6" fmla="*/ 0 h 338554"/>
              <a:gd name="csX7" fmla="*/ 3377217 w 8513993"/>
              <a:gd name="csY7" fmla="*/ 0 h 338554"/>
              <a:gd name="csX8" fmla="*/ 3689397 w 8513993"/>
              <a:gd name="csY8" fmla="*/ 0 h 338554"/>
              <a:gd name="csX9" fmla="*/ 4086717 w 8513993"/>
              <a:gd name="csY9" fmla="*/ 0 h 338554"/>
              <a:gd name="csX10" fmla="*/ 4824596 w 8513993"/>
              <a:gd name="csY10" fmla="*/ 0 h 338554"/>
              <a:gd name="csX11" fmla="*/ 5562475 w 8513993"/>
              <a:gd name="csY11" fmla="*/ 0 h 338554"/>
              <a:gd name="csX12" fmla="*/ 5959795 w 8513993"/>
              <a:gd name="csY12" fmla="*/ 0 h 338554"/>
              <a:gd name="csX13" fmla="*/ 6442255 w 8513993"/>
              <a:gd name="csY13" fmla="*/ 0 h 338554"/>
              <a:gd name="csX14" fmla="*/ 6839574 w 8513993"/>
              <a:gd name="csY14" fmla="*/ 0 h 338554"/>
              <a:gd name="csX15" fmla="*/ 7407174 w 8513993"/>
              <a:gd name="csY15" fmla="*/ 0 h 338554"/>
              <a:gd name="csX16" fmla="*/ 8513993 w 8513993"/>
              <a:gd name="csY16" fmla="*/ 0 h 338554"/>
              <a:gd name="csX17" fmla="*/ 8513993 w 8513993"/>
              <a:gd name="csY17" fmla="*/ 338554 h 338554"/>
              <a:gd name="csX18" fmla="*/ 7861254 w 8513993"/>
              <a:gd name="csY18" fmla="*/ 338554 h 338554"/>
              <a:gd name="csX19" fmla="*/ 7208514 w 8513993"/>
              <a:gd name="csY19" fmla="*/ 338554 h 338554"/>
              <a:gd name="csX20" fmla="*/ 6726054 w 8513993"/>
              <a:gd name="csY20" fmla="*/ 338554 h 338554"/>
              <a:gd name="csX21" fmla="*/ 5988175 w 8513993"/>
              <a:gd name="csY21" fmla="*/ 338554 h 338554"/>
              <a:gd name="csX22" fmla="*/ 5250296 w 8513993"/>
              <a:gd name="csY22" fmla="*/ 338554 h 338554"/>
              <a:gd name="csX23" fmla="*/ 4512416 w 8513993"/>
              <a:gd name="csY23" fmla="*/ 338554 h 338554"/>
              <a:gd name="csX24" fmla="*/ 3944817 w 8513993"/>
              <a:gd name="csY24" fmla="*/ 338554 h 338554"/>
              <a:gd name="csX25" fmla="*/ 3377217 w 8513993"/>
              <a:gd name="csY25" fmla="*/ 338554 h 338554"/>
              <a:gd name="csX26" fmla="*/ 2639338 w 8513993"/>
              <a:gd name="csY26" fmla="*/ 338554 h 338554"/>
              <a:gd name="csX27" fmla="*/ 1901458 w 8513993"/>
              <a:gd name="csY27" fmla="*/ 338554 h 338554"/>
              <a:gd name="csX28" fmla="*/ 1333859 w 8513993"/>
              <a:gd name="csY28" fmla="*/ 338554 h 338554"/>
              <a:gd name="csX29" fmla="*/ 595980 w 8513993"/>
              <a:gd name="csY29" fmla="*/ 338554 h 338554"/>
              <a:gd name="csX30" fmla="*/ 0 w 8513993"/>
              <a:gd name="csY30" fmla="*/ 338554 h 338554"/>
              <a:gd name="csX31" fmla="*/ 0 w 8513993"/>
              <a:gd name="csY31" fmla="*/ 0 h 33855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8513993" h="338554" extrusionOk="0">
                <a:moveTo>
                  <a:pt x="0" y="0"/>
                </a:moveTo>
                <a:cubicBezTo>
                  <a:pt x="63554" y="-10840"/>
                  <a:pt x="175604" y="32604"/>
                  <a:pt x="312180" y="0"/>
                </a:cubicBezTo>
                <a:cubicBezTo>
                  <a:pt x="448756" y="-32604"/>
                  <a:pt x="528150" y="16299"/>
                  <a:pt x="624359" y="0"/>
                </a:cubicBezTo>
                <a:cubicBezTo>
                  <a:pt x="720568" y="-16299"/>
                  <a:pt x="973807" y="54273"/>
                  <a:pt x="1191959" y="0"/>
                </a:cubicBezTo>
                <a:cubicBezTo>
                  <a:pt x="1410111" y="-54273"/>
                  <a:pt x="1518840" y="19514"/>
                  <a:pt x="1674419" y="0"/>
                </a:cubicBezTo>
                <a:cubicBezTo>
                  <a:pt x="1829998" y="-19514"/>
                  <a:pt x="2190781" y="75030"/>
                  <a:pt x="2412298" y="0"/>
                </a:cubicBezTo>
                <a:cubicBezTo>
                  <a:pt x="2633815" y="-75030"/>
                  <a:pt x="2677598" y="44743"/>
                  <a:pt x="2894758" y="0"/>
                </a:cubicBezTo>
                <a:cubicBezTo>
                  <a:pt x="3111918" y="-44743"/>
                  <a:pt x="3276745" y="4334"/>
                  <a:pt x="3377217" y="0"/>
                </a:cubicBezTo>
                <a:cubicBezTo>
                  <a:pt x="3477689" y="-4334"/>
                  <a:pt x="3535225" y="19887"/>
                  <a:pt x="3689397" y="0"/>
                </a:cubicBezTo>
                <a:cubicBezTo>
                  <a:pt x="3843569" y="-19887"/>
                  <a:pt x="3971920" y="28492"/>
                  <a:pt x="4086717" y="0"/>
                </a:cubicBezTo>
                <a:cubicBezTo>
                  <a:pt x="4201514" y="-28492"/>
                  <a:pt x="4577596" y="50395"/>
                  <a:pt x="4824596" y="0"/>
                </a:cubicBezTo>
                <a:cubicBezTo>
                  <a:pt x="5071596" y="-50395"/>
                  <a:pt x="5246118" y="19133"/>
                  <a:pt x="5562475" y="0"/>
                </a:cubicBezTo>
                <a:cubicBezTo>
                  <a:pt x="5878832" y="-19133"/>
                  <a:pt x="5816004" y="43316"/>
                  <a:pt x="5959795" y="0"/>
                </a:cubicBezTo>
                <a:cubicBezTo>
                  <a:pt x="6103586" y="-43316"/>
                  <a:pt x="6312764" y="56294"/>
                  <a:pt x="6442255" y="0"/>
                </a:cubicBezTo>
                <a:cubicBezTo>
                  <a:pt x="6571746" y="-56294"/>
                  <a:pt x="6668521" y="28861"/>
                  <a:pt x="6839574" y="0"/>
                </a:cubicBezTo>
                <a:cubicBezTo>
                  <a:pt x="7010627" y="-28861"/>
                  <a:pt x="7222215" y="65351"/>
                  <a:pt x="7407174" y="0"/>
                </a:cubicBezTo>
                <a:cubicBezTo>
                  <a:pt x="7592133" y="-65351"/>
                  <a:pt x="8060939" y="75322"/>
                  <a:pt x="8513993" y="0"/>
                </a:cubicBezTo>
                <a:cubicBezTo>
                  <a:pt x="8546782" y="143067"/>
                  <a:pt x="8486767" y="174732"/>
                  <a:pt x="8513993" y="338554"/>
                </a:cubicBezTo>
                <a:cubicBezTo>
                  <a:pt x="8212252" y="410655"/>
                  <a:pt x="8031813" y="331291"/>
                  <a:pt x="7861254" y="338554"/>
                </a:cubicBezTo>
                <a:cubicBezTo>
                  <a:pt x="7690695" y="345817"/>
                  <a:pt x="7421783" y="266227"/>
                  <a:pt x="7208514" y="338554"/>
                </a:cubicBezTo>
                <a:cubicBezTo>
                  <a:pt x="6995245" y="410881"/>
                  <a:pt x="6945550" y="328450"/>
                  <a:pt x="6726054" y="338554"/>
                </a:cubicBezTo>
                <a:cubicBezTo>
                  <a:pt x="6506558" y="348658"/>
                  <a:pt x="6205920" y="312056"/>
                  <a:pt x="5988175" y="338554"/>
                </a:cubicBezTo>
                <a:cubicBezTo>
                  <a:pt x="5770430" y="365052"/>
                  <a:pt x="5509928" y="299975"/>
                  <a:pt x="5250296" y="338554"/>
                </a:cubicBezTo>
                <a:cubicBezTo>
                  <a:pt x="4990664" y="377133"/>
                  <a:pt x="4670362" y="319560"/>
                  <a:pt x="4512416" y="338554"/>
                </a:cubicBezTo>
                <a:cubicBezTo>
                  <a:pt x="4354470" y="357548"/>
                  <a:pt x="4203231" y="310505"/>
                  <a:pt x="3944817" y="338554"/>
                </a:cubicBezTo>
                <a:cubicBezTo>
                  <a:pt x="3686403" y="366603"/>
                  <a:pt x="3620707" y="287727"/>
                  <a:pt x="3377217" y="338554"/>
                </a:cubicBezTo>
                <a:cubicBezTo>
                  <a:pt x="3133727" y="389381"/>
                  <a:pt x="2916446" y="300122"/>
                  <a:pt x="2639338" y="338554"/>
                </a:cubicBezTo>
                <a:cubicBezTo>
                  <a:pt x="2362230" y="376986"/>
                  <a:pt x="2083332" y="304827"/>
                  <a:pt x="1901458" y="338554"/>
                </a:cubicBezTo>
                <a:cubicBezTo>
                  <a:pt x="1719584" y="372281"/>
                  <a:pt x="1489634" y="338061"/>
                  <a:pt x="1333859" y="338554"/>
                </a:cubicBezTo>
                <a:cubicBezTo>
                  <a:pt x="1178084" y="339047"/>
                  <a:pt x="852046" y="307032"/>
                  <a:pt x="595980" y="338554"/>
                </a:cubicBezTo>
                <a:cubicBezTo>
                  <a:pt x="339914" y="370076"/>
                  <a:pt x="173187" y="289878"/>
                  <a:pt x="0" y="338554"/>
                </a:cubicBezTo>
                <a:cubicBezTo>
                  <a:pt x="-8769" y="228764"/>
                  <a:pt x="36574" y="146587"/>
                  <a:pt x="0" y="0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52796046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La planète Terre est une machine à créer de l’entropie (désordre, chaleur)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F747AFC-4C8A-4931-8F65-6B01DE1690B3}"/>
              </a:ext>
            </a:extLst>
          </p:cNvPr>
          <p:cNvGrpSpPr/>
          <p:nvPr/>
        </p:nvGrpSpPr>
        <p:grpSpPr>
          <a:xfrm>
            <a:off x="8295721" y="2700344"/>
            <a:ext cx="629876" cy="724990"/>
            <a:chOff x="8295721" y="2700344"/>
            <a:chExt cx="629876" cy="724990"/>
          </a:xfrm>
        </p:grpSpPr>
        <p:cxnSp>
          <p:nvCxnSpPr>
            <p:cNvPr id="53" name="Connecteur droit avec flèche 52">
              <a:extLst>
                <a:ext uri="{FF2B5EF4-FFF2-40B4-BE49-F238E27FC236}">
                  <a16:creationId xmlns:a16="http://schemas.microsoft.com/office/drawing/2014/main" id="{43D79AA9-32E8-464A-8ED6-248FE64A39D6}"/>
                </a:ext>
              </a:extLst>
            </p:cNvPr>
            <p:cNvCxnSpPr>
              <a:cxnSpLocks/>
            </p:cNvCxnSpPr>
            <p:nvPr/>
          </p:nvCxnSpPr>
          <p:spPr>
            <a:xfrm rot="-3360000">
              <a:off x="8531739" y="2858802"/>
              <a:ext cx="226884" cy="18256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>
              <a:extLst>
                <a:ext uri="{FF2B5EF4-FFF2-40B4-BE49-F238E27FC236}">
                  <a16:creationId xmlns:a16="http://schemas.microsoft.com/office/drawing/2014/main" id="{B232285A-C092-4A03-8891-6A2544ECBAE8}"/>
                </a:ext>
              </a:extLst>
            </p:cNvPr>
            <p:cNvCxnSpPr>
              <a:cxnSpLocks/>
            </p:cNvCxnSpPr>
            <p:nvPr/>
          </p:nvCxnSpPr>
          <p:spPr>
            <a:xfrm rot="-3360000">
              <a:off x="8417382" y="3003092"/>
              <a:ext cx="226884" cy="18256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>
              <a:extLst>
                <a:ext uri="{FF2B5EF4-FFF2-40B4-BE49-F238E27FC236}">
                  <a16:creationId xmlns:a16="http://schemas.microsoft.com/office/drawing/2014/main" id="{1E652C28-7FAD-44FE-AFC8-B06D894BE4B8}"/>
                </a:ext>
              </a:extLst>
            </p:cNvPr>
            <p:cNvCxnSpPr>
              <a:cxnSpLocks/>
            </p:cNvCxnSpPr>
            <p:nvPr/>
          </p:nvCxnSpPr>
          <p:spPr>
            <a:xfrm rot="-3360000">
              <a:off x="8644266" y="2714512"/>
              <a:ext cx="196504" cy="16816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>
              <a:extLst>
                <a:ext uri="{FF2B5EF4-FFF2-40B4-BE49-F238E27FC236}">
                  <a16:creationId xmlns:a16="http://schemas.microsoft.com/office/drawing/2014/main" id="{42040AD3-F51C-4ACD-958F-A7E347231420}"/>
                </a:ext>
              </a:extLst>
            </p:cNvPr>
            <p:cNvCxnSpPr>
              <a:cxnSpLocks/>
            </p:cNvCxnSpPr>
            <p:nvPr/>
          </p:nvCxnSpPr>
          <p:spPr>
            <a:xfrm rot="-3360000">
              <a:off x="8273560" y="3147382"/>
              <a:ext cx="226884" cy="18256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>
              <a:extLst>
                <a:ext uri="{FF2B5EF4-FFF2-40B4-BE49-F238E27FC236}">
                  <a16:creationId xmlns:a16="http://schemas.microsoft.com/office/drawing/2014/main" id="{A3F88AA6-9D9F-463B-A827-968202D01944}"/>
                </a:ext>
              </a:extLst>
            </p:cNvPr>
            <p:cNvCxnSpPr>
              <a:cxnSpLocks/>
            </p:cNvCxnSpPr>
            <p:nvPr/>
          </p:nvCxnSpPr>
          <p:spPr>
            <a:xfrm rot="-3360000">
              <a:off x="8720875" y="3076321"/>
              <a:ext cx="226884" cy="18256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A9339749-5478-4AFC-A6C7-9E7189287DA3}"/>
                </a:ext>
              </a:extLst>
            </p:cNvPr>
            <p:cNvCxnSpPr>
              <a:cxnSpLocks/>
            </p:cNvCxnSpPr>
            <p:nvPr/>
          </p:nvCxnSpPr>
          <p:spPr>
            <a:xfrm rot="-3360000">
              <a:off x="8629076" y="3220611"/>
              <a:ext cx="226884" cy="18256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89556161-A04A-433D-A98E-9475F1090675}"/>
              </a:ext>
            </a:extLst>
          </p:cNvPr>
          <p:cNvSpPr txBox="1"/>
          <p:nvPr/>
        </p:nvSpPr>
        <p:spPr>
          <a:xfrm>
            <a:off x="4452277" y="2622054"/>
            <a:ext cx="11687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accent2"/>
                </a:solidFill>
              </a:rPr>
              <a:t>Photons de haute énergie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7DBC2F5-28B0-45F3-872F-0730E4A0ED45}"/>
              </a:ext>
            </a:extLst>
          </p:cNvPr>
          <p:cNvSpPr txBox="1"/>
          <p:nvPr/>
        </p:nvSpPr>
        <p:spPr>
          <a:xfrm>
            <a:off x="8899625" y="2655369"/>
            <a:ext cx="11687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rgbClr val="FF0000"/>
                </a:solidFill>
              </a:rPr>
              <a:t>Photons de basse énergie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5BD87FA6-F91D-4B5F-15B6-EDC032CE04DF}"/>
              </a:ext>
            </a:extLst>
          </p:cNvPr>
          <p:cNvSpPr/>
          <p:nvPr/>
        </p:nvSpPr>
        <p:spPr>
          <a:xfrm>
            <a:off x="2673626" y="4284617"/>
            <a:ext cx="2734971" cy="76679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Entropie du rayonnement proportionnel au nombre de photons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227FEA2-4752-447F-3ADC-E0711BE3AA59}"/>
              </a:ext>
            </a:extLst>
          </p:cNvPr>
          <p:cNvSpPr txBox="1"/>
          <p:nvPr/>
        </p:nvSpPr>
        <p:spPr>
          <a:xfrm>
            <a:off x="9709877" y="4899335"/>
            <a:ext cx="14777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Source </a:t>
            </a:r>
            <a:r>
              <a:rPr lang="fr-FR" sz="1100" dirty="0" err="1">
                <a:hlinkClick r:id="rId5"/>
              </a:rPr>
              <a:t>Kleidon</a:t>
            </a:r>
            <a:r>
              <a:rPr lang="fr-FR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937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37" grpId="0" animBg="1"/>
      <p:bldP spid="38" grpId="0" animBg="1"/>
      <p:bldP spid="39" grpId="0" animBg="1"/>
      <p:bldP spid="40" grpId="0" animBg="1"/>
      <p:bldP spid="42" grpId="0" animBg="1"/>
      <p:bldP spid="44" grpId="0" animBg="1"/>
      <p:bldP spid="48" grpId="0" animBg="1"/>
      <p:bldP spid="7" grpId="0"/>
      <p:bldP spid="8" grpId="0"/>
      <p:bldP spid="1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A77BA3-862A-E390-6C63-BFFB00953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82AD30-8B8F-D366-D49A-592C1991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</a:t>
            </a:fld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49539A-DD34-E086-CFE0-ABEBB77B2FC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169650" y="6135688"/>
            <a:ext cx="1022350" cy="369887"/>
          </a:xfrm>
        </p:spPr>
        <p:txBody>
          <a:bodyPr/>
          <a:lstStyle/>
          <a:p>
            <a:r>
              <a:rPr lang="fr-FR"/>
              <a:t>2025 - 2026</a:t>
            </a:r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1612D5-AA90-EBEC-3E62-CC22384FF10E}"/>
              </a:ext>
            </a:extLst>
          </p:cNvPr>
          <p:cNvSpPr txBox="1"/>
          <p:nvPr/>
        </p:nvSpPr>
        <p:spPr>
          <a:xfrm>
            <a:off x="7872548" y="391886"/>
            <a:ext cx="3431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Et l’énergie de l’Univers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9FC50D1-0582-73D5-ED62-87146702E79C}"/>
                  </a:ext>
                </a:extLst>
              </p:cNvPr>
              <p:cNvSpPr txBox="1"/>
              <p:nvPr/>
            </p:nvSpPr>
            <p:spPr>
              <a:xfrm>
                <a:off x="1638304" y="1259932"/>
                <a:ext cx="3169920" cy="318715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rgbClr val="FF0000"/>
                    </a:solidFill>
                  </a:rPr>
                  <a:t>Ère de Planck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−42</m:t>
                        </m:r>
                      </m:sup>
                    </m:sSup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fr-FR" sz="1600" b="0" dirty="0">
                  <a:solidFill>
                    <a:srgbClr val="FF0000"/>
                  </a:solidFill>
                </a:endParaRPr>
              </a:p>
              <a:p>
                <a:r>
                  <a:rPr lang="fr-FR" sz="1600" b="1" dirty="0">
                    <a:solidFill>
                      <a:srgbClr val="002060"/>
                    </a:solidFill>
                  </a:rPr>
                  <a:t>La quantité d’énergie de l’Univers est déterminée pour toujours</a:t>
                </a:r>
              </a:p>
              <a:p>
                <a:endParaRPr lang="fr-FR" sz="1600" b="0" dirty="0">
                  <a:solidFill>
                    <a:srgbClr val="002060"/>
                  </a:solidFill>
                </a:endParaRPr>
              </a:p>
              <a:p>
                <a:r>
                  <a:rPr lang="fr-FR" sz="1600" b="0" dirty="0">
                    <a:solidFill>
                      <a:srgbClr val="002060"/>
                    </a:solidFill>
                  </a:rPr>
                  <a:t>Densité d’énergie initiale</a:t>
                </a:r>
                <a:endParaRPr lang="fr-FR" sz="1600" b="0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46,3 10</m:t>
                          </m:r>
                        </m:e>
                        <m:sup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112</m:t>
                          </m:r>
                        </m:sup>
                      </m:sSup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𝑜𝑢𝑙𝑒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)/</m:t>
                      </m:r>
                      <m:sSup>
                        <m:sSupPr>
                          <m:ctrlP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fr-FR" sz="1600" dirty="0">
                  <a:solidFill>
                    <a:srgbClr val="0070C0"/>
                  </a:solidFill>
                </a:endParaRPr>
              </a:p>
              <a:p>
                <a:r>
                  <a:rPr lang="fr-FR" sz="1400" b="0" dirty="0">
                    <a:solidFill>
                      <a:srgbClr val="002060"/>
                    </a:solidFill>
                  </a:rPr>
                  <a:t>La densité va décroître avec l’expansion de l’univers, mais le stock d’énergie ne changera pas</a:t>
                </a:r>
              </a:p>
              <a:p>
                <a:endParaRPr lang="fr-FR" sz="1400" dirty="0">
                  <a:solidFill>
                    <a:srgbClr val="002060"/>
                  </a:solidFill>
                </a:endParaRPr>
              </a:p>
              <a:p>
                <a:r>
                  <a:rPr lang="fr-FR" sz="1400" b="0" dirty="0">
                    <a:solidFill>
                      <a:srgbClr val="002060"/>
                    </a:solidFill>
                  </a:rPr>
                  <a:t>Densité estimée aujourd’hui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𝑝𝑟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𝑠𝑒𝑛𝑡</m:t>
                          </m:r>
                        </m:sub>
                      </m:sSub>
                      <m:r>
                        <a:rPr lang="fr-FR" sz="1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0,9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10</m:t>
                          </m:r>
                        </m:e>
                        <m:sup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𝑜𝑢𝑙𝑒</m:t>
                      </m:r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)/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fr-FR" sz="1400" b="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9FC50D1-0582-73D5-ED62-87146702E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4" y="1259932"/>
                <a:ext cx="3169920" cy="3187155"/>
              </a:xfrm>
              <a:prstGeom prst="rect">
                <a:avLst/>
              </a:prstGeom>
              <a:blipFill>
                <a:blip r:embed="rId2"/>
                <a:stretch>
                  <a:fillRect l="-958" t="-38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e 10">
            <a:extLst>
              <a:ext uri="{FF2B5EF4-FFF2-40B4-BE49-F238E27FC236}">
                <a16:creationId xmlns:a16="http://schemas.microsoft.com/office/drawing/2014/main" id="{275F0163-5340-7699-4C64-3D34F3CD0933}"/>
              </a:ext>
            </a:extLst>
          </p:cNvPr>
          <p:cNvGrpSpPr/>
          <p:nvPr/>
        </p:nvGrpSpPr>
        <p:grpSpPr>
          <a:xfrm>
            <a:off x="4977810" y="1459788"/>
            <a:ext cx="6191840" cy="2987299"/>
            <a:chOff x="4977810" y="1459788"/>
            <a:chExt cx="6191840" cy="2987299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9FB21AE-FE8F-15FF-9479-AA4369F75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6983" y="1459788"/>
              <a:ext cx="5852667" cy="2987299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E2D67C0-6062-56EF-B760-D73735525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7810" y="2325495"/>
              <a:ext cx="1048603" cy="627942"/>
            </a:xfrm>
            <a:prstGeom prst="rect">
              <a:avLst/>
            </a:prstGeom>
          </p:spPr>
        </p:pic>
      </p:grpSp>
      <p:sp>
        <p:nvSpPr>
          <p:cNvPr id="12" name="Nuage 11">
            <a:extLst>
              <a:ext uri="{FF2B5EF4-FFF2-40B4-BE49-F238E27FC236}">
                <a16:creationId xmlns:a16="http://schemas.microsoft.com/office/drawing/2014/main" id="{BD2E84A6-B075-6568-84D8-E314B1D14F2E}"/>
              </a:ext>
            </a:extLst>
          </p:cNvPr>
          <p:cNvSpPr/>
          <p:nvPr/>
        </p:nvSpPr>
        <p:spPr>
          <a:xfrm>
            <a:off x="4302034" y="4772297"/>
            <a:ext cx="4223657" cy="1363391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Quel est le futur énergétique de l’Univers ?</a:t>
            </a:r>
          </a:p>
        </p:txBody>
      </p:sp>
    </p:spTree>
    <p:extLst>
      <p:ext uri="{BB962C8B-B14F-4D97-AF65-F5344CB8AC3E}">
        <p14:creationId xmlns:p14="http://schemas.microsoft.com/office/powerpoint/2010/main" val="62812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3153A4E-7498-A244-4A81-E86EC7D63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3FC1ECE-5EF4-1823-B0DD-E05E1EC84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20</a:t>
            </a:fld>
            <a:endParaRPr lang="en-GB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DC713A-C7EE-A0DA-248F-4B24801407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19"/>
          <a:stretch/>
        </p:blipFill>
        <p:spPr>
          <a:xfrm>
            <a:off x="3234281" y="1707027"/>
            <a:ext cx="5915025" cy="416676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D70AC45-24B2-15EB-0669-935D28F3F66E}"/>
              </a:ext>
            </a:extLst>
          </p:cNvPr>
          <p:cNvSpPr txBox="1"/>
          <p:nvPr/>
        </p:nvSpPr>
        <p:spPr>
          <a:xfrm>
            <a:off x="7288478" y="454065"/>
            <a:ext cx="4219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Bilan énergie/entropie de la Terre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2333480-83D9-0959-F748-6D2ED8F16D9A}"/>
              </a:ext>
            </a:extLst>
          </p:cNvPr>
          <p:cNvSpPr txBox="1"/>
          <p:nvPr/>
        </p:nvSpPr>
        <p:spPr>
          <a:xfrm>
            <a:off x="9214226" y="5637748"/>
            <a:ext cx="14777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Source </a:t>
            </a:r>
            <a:r>
              <a:rPr lang="fr-FR" sz="1100" dirty="0" err="1">
                <a:hlinkClick r:id="rId3"/>
              </a:rPr>
              <a:t>Kleidon</a:t>
            </a:r>
            <a:r>
              <a:rPr lang="fr-FR" sz="1100" dirty="0"/>
              <a:t> </a:t>
            </a:r>
          </a:p>
        </p:txBody>
      </p:sp>
      <p:sp>
        <p:nvSpPr>
          <p:cNvPr id="6" name="Nuage 5">
            <a:extLst>
              <a:ext uri="{FF2B5EF4-FFF2-40B4-BE49-F238E27FC236}">
                <a16:creationId xmlns:a16="http://schemas.microsoft.com/office/drawing/2014/main" id="{4909EBDA-BECC-1E43-6BFA-A9A660FEB3CC}"/>
              </a:ext>
            </a:extLst>
          </p:cNvPr>
          <p:cNvSpPr/>
          <p:nvPr/>
        </p:nvSpPr>
        <p:spPr>
          <a:xfrm>
            <a:off x="4479535" y="1619891"/>
            <a:ext cx="995083" cy="690283"/>
          </a:xfrm>
          <a:prstGeom prst="clou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Nuage 6">
            <a:extLst>
              <a:ext uri="{FF2B5EF4-FFF2-40B4-BE49-F238E27FC236}">
                <a16:creationId xmlns:a16="http://schemas.microsoft.com/office/drawing/2014/main" id="{FFDD3469-DFD8-3DEB-1DF9-CF6860F4A59D}"/>
              </a:ext>
            </a:extLst>
          </p:cNvPr>
          <p:cNvSpPr/>
          <p:nvPr/>
        </p:nvSpPr>
        <p:spPr>
          <a:xfrm>
            <a:off x="6102147" y="1619890"/>
            <a:ext cx="995083" cy="690283"/>
          </a:xfrm>
          <a:prstGeom prst="clou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05CAA1E7-5F09-5E0C-440B-B9CB512353D5}"/>
              </a:ext>
            </a:extLst>
          </p:cNvPr>
          <p:cNvGrpSpPr/>
          <p:nvPr/>
        </p:nvGrpSpPr>
        <p:grpSpPr>
          <a:xfrm>
            <a:off x="9398186" y="2306552"/>
            <a:ext cx="1794142" cy="276999"/>
            <a:chOff x="9398186" y="2306552"/>
            <a:chExt cx="1794142" cy="276999"/>
          </a:xfrm>
        </p:grpSpPr>
        <p:sp>
          <p:nvSpPr>
            <p:cNvPr id="9" name="Flèche : droite 8">
              <a:extLst>
                <a:ext uri="{FF2B5EF4-FFF2-40B4-BE49-F238E27FC236}">
                  <a16:creationId xmlns:a16="http://schemas.microsoft.com/office/drawing/2014/main" id="{B3F4C02A-E17D-4215-D475-D025307ED67E}"/>
                </a:ext>
              </a:extLst>
            </p:cNvPr>
            <p:cNvSpPr/>
            <p:nvPr/>
          </p:nvSpPr>
          <p:spPr>
            <a:xfrm>
              <a:off x="9398186" y="2357326"/>
              <a:ext cx="316399" cy="14482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5ED63A8-7361-2BCC-B81C-47384A544406}"/>
                </a:ext>
              </a:extLst>
            </p:cNvPr>
            <p:cNvSpPr txBox="1"/>
            <p:nvPr/>
          </p:nvSpPr>
          <p:spPr>
            <a:xfrm>
              <a:off x="9714585" y="2306552"/>
              <a:ext cx="14777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Radiation solaire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ECF4C5D-89DA-A4E9-A9BB-F7E499334B31}"/>
              </a:ext>
            </a:extLst>
          </p:cNvPr>
          <p:cNvGrpSpPr/>
          <p:nvPr/>
        </p:nvGrpSpPr>
        <p:grpSpPr>
          <a:xfrm>
            <a:off x="9398185" y="2812388"/>
            <a:ext cx="1928348" cy="276999"/>
            <a:chOff x="9398185" y="2847626"/>
            <a:chExt cx="1928348" cy="276999"/>
          </a:xfrm>
        </p:grpSpPr>
        <p:sp>
          <p:nvSpPr>
            <p:cNvPr id="12" name="Flèche : droite 11">
              <a:extLst>
                <a:ext uri="{FF2B5EF4-FFF2-40B4-BE49-F238E27FC236}">
                  <a16:creationId xmlns:a16="http://schemas.microsoft.com/office/drawing/2014/main" id="{4955CEA7-8A05-F211-646C-53C4A29A44CB}"/>
                </a:ext>
              </a:extLst>
            </p:cNvPr>
            <p:cNvSpPr/>
            <p:nvPr/>
          </p:nvSpPr>
          <p:spPr>
            <a:xfrm>
              <a:off x="9398185" y="2900421"/>
              <a:ext cx="316399" cy="144827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113EDD6-D604-9532-65AC-D5A7E285643B}"/>
                </a:ext>
              </a:extLst>
            </p:cNvPr>
            <p:cNvSpPr txBox="1"/>
            <p:nvPr/>
          </p:nvSpPr>
          <p:spPr>
            <a:xfrm>
              <a:off x="9735975" y="2847626"/>
              <a:ext cx="15905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Radiation terrestre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49E513FD-E801-1005-B9C0-4957505388C5}"/>
              </a:ext>
            </a:extLst>
          </p:cNvPr>
          <p:cNvGrpSpPr/>
          <p:nvPr/>
        </p:nvGrpSpPr>
        <p:grpSpPr>
          <a:xfrm>
            <a:off x="9398185" y="3353462"/>
            <a:ext cx="2109709" cy="276999"/>
            <a:chOff x="9398185" y="3353462"/>
            <a:chExt cx="2109709" cy="276999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71FD5938-D711-07FB-C226-5CD072B93E9A}"/>
                </a:ext>
              </a:extLst>
            </p:cNvPr>
            <p:cNvSpPr txBox="1"/>
            <p:nvPr/>
          </p:nvSpPr>
          <p:spPr>
            <a:xfrm>
              <a:off x="9714583" y="3353462"/>
              <a:ext cx="17933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Échange de chaleur</a:t>
              </a:r>
            </a:p>
          </p:txBody>
        </p:sp>
        <p:sp>
          <p:nvSpPr>
            <p:cNvPr id="15" name="Flèche : droite 14">
              <a:extLst>
                <a:ext uri="{FF2B5EF4-FFF2-40B4-BE49-F238E27FC236}">
                  <a16:creationId xmlns:a16="http://schemas.microsoft.com/office/drawing/2014/main" id="{BA239DEE-03F7-712C-EDF5-5512790FFBB9}"/>
                </a:ext>
              </a:extLst>
            </p:cNvPr>
            <p:cNvSpPr/>
            <p:nvPr/>
          </p:nvSpPr>
          <p:spPr>
            <a:xfrm>
              <a:off x="9398185" y="3425549"/>
              <a:ext cx="316399" cy="144827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A57BADA0-E315-6321-540C-CFA7C74782B3}"/>
              </a:ext>
            </a:extLst>
          </p:cNvPr>
          <p:cNvGrpSpPr/>
          <p:nvPr/>
        </p:nvGrpSpPr>
        <p:grpSpPr>
          <a:xfrm>
            <a:off x="9386367" y="3834451"/>
            <a:ext cx="2289774" cy="276999"/>
            <a:chOff x="9414545" y="3901663"/>
            <a:chExt cx="2289774" cy="276999"/>
          </a:xfrm>
        </p:grpSpPr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06299AB1-4B46-8253-1133-F861E02A21DA}"/>
                </a:ext>
              </a:extLst>
            </p:cNvPr>
            <p:cNvCxnSpPr/>
            <p:nvPr/>
          </p:nvCxnSpPr>
          <p:spPr>
            <a:xfrm>
              <a:off x="9414545" y="4075611"/>
              <a:ext cx="30003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3136F29-B177-1241-9D8B-97DA14963530}"/>
                </a:ext>
              </a:extLst>
            </p:cNvPr>
            <p:cNvSpPr txBox="1"/>
            <p:nvPr/>
          </p:nvSpPr>
          <p:spPr>
            <a:xfrm>
              <a:off x="9735974" y="3901663"/>
              <a:ext cx="19683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Échange de matière</a:t>
              </a:r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C4D7C4EF-2CAA-8CDA-73E4-0F634ADB897C}"/>
              </a:ext>
            </a:extLst>
          </p:cNvPr>
          <p:cNvSpPr txBox="1"/>
          <p:nvPr/>
        </p:nvSpPr>
        <p:spPr>
          <a:xfrm>
            <a:off x="1949287" y="1826531"/>
            <a:ext cx="931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rgbClr val="0070C0"/>
                </a:solidFill>
              </a:rPr>
              <a:t>Espace</a:t>
            </a:r>
            <a:r>
              <a:rPr lang="fr-FR" sz="1200" dirty="0"/>
              <a:t>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3653176-12D8-8FB7-DC15-78291BE496A6}"/>
              </a:ext>
            </a:extLst>
          </p:cNvPr>
          <p:cNvSpPr txBox="1"/>
          <p:nvPr/>
        </p:nvSpPr>
        <p:spPr>
          <a:xfrm>
            <a:off x="1838418" y="3168548"/>
            <a:ext cx="11245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rgbClr val="0070C0"/>
                </a:solidFill>
              </a:rPr>
              <a:t>Atmosphère</a:t>
            </a:r>
            <a:r>
              <a:rPr lang="fr-FR" sz="1200" dirty="0"/>
              <a:t> 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CE58FCB-7DD5-4E27-00C0-46B145FBA3E5}"/>
              </a:ext>
            </a:extLst>
          </p:cNvPr>
          <p:cNvSpPr txBox="1"/>
          <p:nvPr/>
        </p:nvSpPr>
        <p:spPr>
          <a:xfrm>
            <a:off x="1852913" y="4318489"/>
            <a:ext cx="11245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rgbClr val="0070C0"/>
                </a:solidFill>
              </a:rPr>
              <a:t>Surface </a:t>
            </a:r>
            <a:endParaRPr lang="fr-FR" sz="12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F2E0B84-2291-DAF8-47CC-0C7BA12958FF}"/>
              </a:ext>
            </a:extLst>
          </p:cNvPr>
          <p:cNvSpPr txBox="1"/>
          <p:nvPr/>
        </p:nvSpPr>
        <p:spPr>
          <a:xfrm>
            <a:off x="1413323" y="5294969"/>
            <a:ext cx="1644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rgbClr val="0070C0"/>
                </a:solidFill>
              </a:rPr>
              <a:t>Intérieur du globe</a:t>
            </a:r>
            <a:r>
              <a:rPr lang="fr-FR" sz="1200" dirty="0"/>
              <a:t> 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8AACB39-85F5-E354-CB62-C849142CCBCA}"/>
              </a:ext>
            </a:extLst>
          </p:cNvPr>
          <p:cNvSpPr txBox="1"/>
          <p:nvPr/>
        </p:nvSpPr>
        <p:spPr>
          <a:xfrm>
            <a:off x="3462379" y="1287960"/>
            <a:ext cx="89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00B050"/>
                </a:solidFill>
              </a:rPr>
              <a:t>Cycle du </a:t>
            </a:r>
          </a:p>
          <a:p>
            <a:r>
              <a:rPr lang="fr-FR" sz="1000" dirty="0">
                <a:solidFill>
                  <a:srgbClr val="00B050"/>
                </a:solidFill>
              </a:rPr>
              <a:t>carbone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0A1E5C3-BF69-DC99-373C-C5D6B70F8550}"/>
              </a:ext>
            </a:extLst>
          </p:cNvPr>
          <p:cNvSpPr txBox="1"/>
          <p:nvPr/>
        </p:nvSpPr>
        <p:spPr>
          <a:xfrm>
            <a:off x="8057277" y="1294127"/>
            <a:ext cx="13409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rgbClr val="00B050"/>
                </a:solidFill>
              </a:rPr>
              <a:t>Cycle de l’eau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6F8FDDB-7526-4CB0-2F55-AFE465D27F42}"/>
              </a:ext>
            </a:extLst>
          </p:cNvPr>
          <p:cNvSpPr txBox="1"/>
          <p:nvPr/>
        </p:nvSpPr>
        <p:spPr>
          <a:xfrm>
            <a:off x="7054305" y="1273435"/>
            <a:ext cx="13409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rgbClr val="00B050"/>
                </a:solidFill>
              </a:rPr>
              <a:t>Dynamique de l’atmosphère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E878F78A-F455-1E58-C73E-435FC76013F9}"/>
              </a:ext>
            </a:extLst>
          </p:cNvPr>
          <p:cNvSpPr txBox="1"/>
          <p:nvPr/>
        </p:nvSpPr>
        <p:spPr>
          <a:xfrm>
            <a:off x="6096000" y="1341539"/>
            <a:ext cx="10287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rgbClr val="FF0000"/>
                </a:solidFill>
              </a:rPr>
              <a:t>Flux terrestre</a:t>
            </a:r>
            <a:endParaRPr lang="fr-FR" sz="1100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AF8B610F-3F78-D5D2-D491-52C6380D413E}"/>
              </a:ext>
            </a:extLst>
          </p:cNvPr>
          <p:cNvSpPr txBox="1"/>
          <p:nvPr/>
        </p:nvSpPr>
        <p:spPr>
          <a:xfrm>
            <a:off x="4711729" y="1334287"/>
            <a:ext cx="10287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rgbClr val="FF0000"/>
                </a:solidFill>
              </a:rPr>
              <a:t>Flux solaire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27125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BC13E85-4F50-43B9-88BC-AF094C4BB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2025 - 2026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DE8FBF1-EC90-492C-8FD4-8E5D03135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68E13C-9604-4D89-8523-724FFD6D3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21</a:t>
            </a:fld>
            <a:endParaRPr lang="en-GB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7B91EF60-0E0C-4A5C-B31E-620E968D5BA7}"/>
              </a:ext>
            </a:extLst>
          </p:cNvPr>
          <p:cNvSpPr txBox="1"/>
          <p:nvPr/>
        </p:nvSpPr>
        <p:spPr>
          <a:xfrm>
            <a:off x="7019238" y="454065"/>
            <a:ext cx="4488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Comparaison bilan Lune/Terre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2B7425C-E872-44C1-A083-58422ED97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212" y="2459259"/>
            <a:ext cx="1742655" cy="100358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46AD752-5DEE-44DA-9B94-9C5DE6D8F6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30059" b="-8116"/>
          <a:stretch/>
        </p:blipFill>
        <p:spPr>
          <a:xfrm>
            <a:off x="5767443" y="3512818"/>
            <a:ext cx="1358356" cy="1397813"/>
          </a:xfrm>
          <a:prstGeom prst="rect">
            <a:avLst/>
          </a:prstGeom>
        </p:spPr>
      </p:pic>
      <p:pic>
        <p:nvPicPr>
          <p:cNvPr id="21" name="Image 20" descr="Une image contenant noir, sombre&#10;&#10;Description générée automatiquement">
            <a:extLst>
              <a:ext uri="{FF2B5EF4-FFF2-40B4-BE49-F238E27FC236}">
                <a16:creationId xmlns:a16="http://schemas.microsoft.com/office/drawing/2014/main" id="{2420C76F-B1E7-47B9-BB5F-42BB9B69C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081" y="1883947"/>
            <a:ext cx="1196773" cy="1140455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4C614E70-AA9A-417D-83C6-9A2F8072D2E4}"/>
              </a:ext>
            </a:extLst>
          </p:cNvPr>
          <p:cNvSpPr/>
          <p:nvPr/>
        </p:nvSpPr>
        <p:spPr>
          <a:xfrm rot="1413821">
            <a:off x="3564199" y="3549298"/>
            <a:ext cx="1365623" cy="2666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D6BDA930-2ACA-40CF-A625-4EE38FB214DB}"/>
              </a:ext>
            </a:extLst>
          </p:cNvPr>
          <p:cNvSpPr/>
          <p:nvPr/>
        </p:nvSpPr>
        <p:spPr>
          <a:xfrm rot="20498770">
            <a:off x="3643906" y="2132813"/>
            <a:ext cx="1365623" cy="2666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9EA0745-ADBC-47A2-B6AF-D0DD8D0F6A45}"/>
              </a:ext>
            </a:extLst>
          </p:cNvPr>
          <p:cNvSpPr txBox="1"/>
          <p:nvPr/>
        </p:nvSpPr>
        <p:spPr>
          <a:xfrm>
            <a:off x="3461547" y="1682417"/>
            <a:ext cx="1246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FFFF00"/>
                </a:highlight>
              </a:rPr>
              <a:t>340 W/m²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F62EC526-91F3-45EE-9755-82B0641282CC}"/>
              </a:ext>
            </a:extLst>
          </p:cNvPr>
          <p:cNvSpPr txBox="1"/>
          <p:nvPr/>
        </p:nvSpPr>
        <p:spPr>
          <a:xfrm>
            <a:off x="3697326" y="2971772"/>
            <a:ext cx="13756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FFFF00"/>
                </a:highlight>
              </a:rPr>
              <a:t>340 W/m²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3E1C85E7-CCB7-418B-B0C4-C745A96772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45871">
            <a:off x="9316049" y="2452216"/>
            <a:ext cx="2274005" cy="1908213"/>
          </a:xfrm>
          <a:prstGeom prst="rect">
            <a:avLst/>
          </a:prstGeom>
        </p:spPr>
      </p:pic>
      <p:sp>
        <p:nvSpPr>
          <p:cNvPr id="51" name="Flèche : courbe vers le haut 50">
            <a:extLst>
              <a:ext uri="{FF2B5EF4-FFF2-40B4-BE49-F238E27FC236}">
                <a16:creationId xmlns:a16="http://schemas.microsoft.com/office/drawing/2014/main" id="{748571F9-9C18-46FF-8BF6-895CF8B73E3C}"/>
              </a:ext>
            </a:extLst>
          </p:cNvPr>
          <p:cNvSpPr/>
          <p:nvPr/>
        </p:nvSpPr>
        <p:spPr>
          <a:xfrm rot="19563904">
            <a:off x="5743183" y="1508252"/>
            <a:ext cx="1539228" cy="369332"/>
          </a:xfrm>
          <a:prstGeom prst="curvedUpArrow">
            <a:avLst>
              <a:gd name="adj1" fmla="val 25000"/>
              <a:gd name="adj2" fmla="val 33981"/>
              <a:gd name="adj3" fmla="val 4110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2" name="Flèche : courbe vers le haut 51">
            <a:extLst>
              <a:ext uri="{FF2B5EF4-FFF2-40B4-BE49-F238E27FC236}">
                <a16:creationId xmlns:a16="http://schemas.microsoft.com/office/drawing/2014/main" id="{93DADAAC-39F7-4896-9A9A-09D574C1F446}"/>
              </a:ext>
            </a:extLst>
          </p:cNvPr>
          <p:cNvSpPr/>
          <p:nvPr/>
        </p:nvSpPr>
        <p:spPr>
          <a:xfrm rot="2089790" flipV="1">
            <a:off x="5183050" y="4568897"/>
            <a:ext cx="1866828" cy="478271"/>
          </a:xfrm>
          <a:prstGeom prst="curved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7B976328-02D4-4347-AA10-A56E799FB90C}"/>
              </a:ext>
            </a:extLst>
          </p:cNvPr>
          <p:cNvSpPr txBox="1"/>
          <p:nvPr/>
        </p:nvSpPr>
        <p:spPr>
          <a:xfrm>
            <a:off x="5009055" y="4756379"/>
            <a:ext cx="13756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FFFF00"/>
                </a:highlight>
              </a:rPr>
              <a:t>100 W/m²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1FE4F638-D349-4478-87B1-989F6BF8EB20}"/>
              </a:ext>
            </a:extLst>
          </p:cNvPr>
          <p:cNvSpPr txBox="1"/>
          <p:nvPr/>
        </p:nvSpPr>
        <p:spPr>
          <a:xfrm>
            <a:off x="5408178" y="1419442"/>
            <a:ext cx="13756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FFFF00"/>
                </a:highlight>
              </a:rPr>
              <a:t>20 W/m²</a:t>
            </a:r>
          </a:p>
        </p:txBody>
      </p:sp>
      <p:sp>
        <p:nvSpPr>
          <p:cNvPr id="66" name="Flèche : droite 65">
            <a:extLst>
              <a:ext uri="{FF2B5EF4-FFF2-40B4-BE49-F238E27FC236}">
                <a16:creationId xmlns:a16="http://schemas.microsoft.com/office/drawing/2014/main" id="{31874C95-70AF-444A-9D45-A962FC9EECB4}"/>
              </a:ext>
            </a:extLst>
          </p:cNvPr>
          <p:cNvSpPr/>
          <p:nvPr/>
        </p:nvSpPr>
        <p:spPr>
          <a:xfrm rot="331470">
            <a:off x="8066208" y="2277173"/>
            <a:ext cx="1429734" cy="266665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Flèche : droite 67">
            <a:extLst>
              <a:ext uri="{FF2B5EF4-FFF2-40B4-BE49-F238E27FC236}">
                <a16:creationId xmlns:a16="http://schemas.microsoft.com/office/drawing/2014/main" id="{CDEBFBA4-E161-49FB-A1D6-3D1C28829622}"/>
              </a:ext>
            </a:extLst>
          </p:cNvPr>
          <p:cNvSpPr/>
          <p:nvPr/>
        </p:nvSpPr>
        <p:spPr>
          <a:xfrm rot="20975248">
            <a:off x="8105663" y="3785060"/>
            <a:ext cx="1531271" cy="266665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1F59140C-4661-45A6-B712-702E45866A9A}"/>
              </a:ext>
            </a:extLst>
          </p:cNvPr>
          <p:cNvSpPr txBox="1"/>
          <p:nvPr/>
        </p:nvSpPr>
        <p:spPr>
          <a:xfrm>
            <a:off x="8018015" y="3424907"/>
            <a:ext cx="13756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240 W/m²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3E0BAD35-E3A0-4A62-81B1-2E682855D54E}"/>
              </a:ext>
            </a:extLst>
          </p:cNvPr>
          <p:cNvSpPr txBox="1"/>
          <p:nvPr/>
        </p:nvSpPr>
        <p:spPr>
          <a:xfrm>
            <a:off x="8144194" y="1897583"/>
            <a:ext cx="13756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320 W/m²</a:t>
            </a:r>
          </a:p>
        </p:txBody>
      </p:sp>
      <p:sp>
        <p:nvSpPr>
          <p:cNvPr id="78" name="Flèche : demi-tour 77">
            <a:extLst>
              <a:ext uri="{FF2B5EF4-FFF2-40B4-BE49-F238E27FC236}">
                <a16:creationId xmlns:a16="http://schemas.microsoft.com/office/drawing/2014/main" id="{02944749-2591-4D5F-A8F3-99D69D9460A7}"/>
              </a:ext>
            </a:extLst>
          </p:cNvPr>
          <p:cNvSpPr/>
          <p:nvPr/>
        </p:nvSpPr>
        <p:spPr>
          <a:xfrm rot="5400000">
            <a:off x="6753571" y="3975850"/>
            <a:ext cx="674025" cy="421985"/>
          </a:xfrm>
          <a:prstGeom prst="utur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9" name="Flèche : demi-tour 78">
            <a:extLst>
              <a:ext uri="{FF2B5EF4-FFF2-40B4-BE49-F238E27FC236}">
                <a16:creationId xmlns:a16="http://schemas.microsoft.com/office/drawing/2014/main" id="{C5B816FA-0030-40F4-A867-0EAAF01290D0}"/>
              </a:ext>
            </a:extLst>
          </p:cNvPr>
          <p:cNvSpPr/>
          <p:nvPr/>
        </p:nvSpPr>
        <p:spPr>
          <a:xfrm rot="5400000">
            <a:off x="7048596" y="2279141"/>
            <a:ext cx="674025" cy="421985"/>
          </a:xfrm>
          <a:prstGeom prst="utur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3DDC58C1-3587-498A-BB38-19BBD80A5255}"/>
              </a:ext>
            </a:extLst>
          </p:cNvPr>
          <p:cNvSpPr txBox="1"/>
          <p:nvPr/>
        </p:nvSpPr>
        <p:spPr>
          <a:xfrm>
            <a:off x="7101103" y="2310289"/>
            <a:ext cx="476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B050"/>
                </a:solidFill>
              </a:rPr>
              <a:t>0 W 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B354F01B-9BFC-4A0B-BABD-09F6E794C11C}"/>
              </a:ext>
            </a:extLst>
          </p:cNvPr>
          <p:cNvSpPr txBox="1"/>
          <p:nvPr/>
        </p:nvSpPr>
        <p:spPr>
          <a:xfrm>
            <a:off x="6863418" y="3614010"/>
            <a:ext cx="827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B050"/>
                </a:solidFill>
              </a:rPr>
              <a:t>1700 TW 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FB72253D-7728-445D-970E-2E32CC141262}"/>
              </a:ext>
            </a:extLst>
          </p:cNvPr>
          <p:cNvSpPr txBox="1"/>
          <p:nvPr/>
        </p:nvSpPr>
        <p:spPr>
          <a:xfrm>
            <a:off x="7254415" y="1289707"/>
            <a:ext cx="4042772" cy="523220"/>
          </a:xfrm>
          <a:custGeom>
            <a:avLst/>
            <a:gdLst>
              <a:gd name="csX0" fmla="*/ 0 w 4042772"/>
              <a:gd name="csY0" fmla="*/ 0 h 523220"/>
              <a:gd name="csX1" fmla="*/ 617967 w 4042772"/>
              <a:gd name="csY1" fmla="*/ 0 h 523220"/>
              <a:gd name="csX2" fmla="*/ 1155078 w 4042772"/>
              <a:gd name="csY2" fmla="*/ 0 h 523220"/>
              <a:gd name="csX3" fmla="*/ 1813472 w 4042772"/>
              <a:gd name="csY3" fmla="*/ 0 h 523220"/>
              <a:gd name="csX4" fmla="*/ 2269728 w 4042772"/>
              <a:gd name="csY4" fmla="*/ 0 h 523220"/>
              <a:gd name="csX5" fmla="*/ 2847267 w 4042772"/>
              <a:gd name="csY5" fmla="*/ 0 h 523220"/>
              <a:gd name="csX6" fmla="*/ 3505661 w 4042772"/>
              <a:gd name="csY6" fmla="*/ 0 h 523220"/>
              <a:gd name="csX7" fmla="*/ 4042772 w 4042772"/>
              <a:gd name="csY7" fmla="*/ 0 h 523220"/>
              <a:gd name="csX8" fmla="*/ 4042772 w 4042772"/>
              <a:gd name="csY8" fmla="*/ 523220 h 523220"/>
              <a:gd name="csX9" fmla="*/ 3384378 w 4042772"/>
              <a:gd name="csY9" fmla="*/ 523220 h 523220"/>
              <a:gd name="csX10" fmla="*/ 2887694 w 4042772"/>
              <a:gd name="csY10" fmla="*/ 523220 h 523220"/>
              <a:gd name="csX11" fmla="*/ 2391011 w 4042772"/>
              <a:gd name="csY11" fmla="*/ 523220 h 523220"/>
              <a:gd name="csX12" fmla="*/ 1813472 w 4042772"/>
              <a:gd name="csY12" fmla="*/ 523220 h 523220"/>
              <a:gd name="csX13" fmla="*/ 1235933 w 4042772"/>
              <a:gd name="csY13" fmla="*/ 523220 h 523220"/>
              <a:gd name="csX14" fmla="*/ 779677 w 4042772"/>
              <a:gd name="csY14" fmla="*/ 523220 h 523220"/>
              <a:gd name="csX15" fmla="*/ 0 w 4042772"/>
              <a:gd name="csY15" fmla="*/ 523220 h 523220"/>
              <a:gd name="csX16" fmla="*/ 0 w 4042772"/>
              <a:gd name="csY16" fmla="*/ 0 h 5232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042772" h="523220" extrusionOk="0">
                <a:moveTo>
                  <a:pt x="0" y="0"/>
                </a:moveTo>
                <a:cubicBezTo>
                  <a:pt x="151455" y="-20915"/>
                  <a:pt x="432101" y="44632"/>
                  <a:pt x="617967" y="0"/>
                </a:cubicBezTo>
                <a:cubicBezTo>
                  <a:pt x="803833" y="-44632"/>
                  <a:pt x="953295" y="17995"/>
                  <a:pt x="1155078" y="0"/>
                </a:cubicBezTo>
                <a:cubicBezTo>
                  <a:pt x="1356861" y="-17995"/>
                  <a:pt x="1635123" y="77242"/>
                  <a:pt x="1813472" y="0"/>
                </a:cubicBezTo>
                <a:cubicBezTo>
                  <a:pt x="1991821" y="-77242"/>
                  <a:pt x="2066830" y="12223"/>
                  <a:pt x="2269728" y="0"/>
                </a:cubicBezTo>
                <a:cubicBezTo>
                  <a:pt x="2472626" y="-12223"/>
                  <a:pt x="2644455" y="59905"/>
                  <a:pt x="2847267" y="0"/>
                </a:cubicBezTo>
                <a:cubicBezTo>
                  <a:pt x="3050079" y="-59905"/>
                  <a:pt x="3330387" y="42350"/>
                  <a:pt x="3505661" y="0"/>
                </a:cubicBezTo>
                <a:cubicBezTo>
                  <a:pt x="3680935" y="-42350"/>
                  <a:pt x="3779524" y="12040"/>
                  <a:pt x="4042772" y="0"/>
                </a:cubicBezTo>
                <a:cubicBezTo>
                  <a:pt x="4068984" y="202999"/>
                  <a:pt x="4011733" y="360407"/>
                  <a:pt x="4042772" y="523220"/>
                </a:cubicBezTo>
                <a:cubicBezTo>
                  <a:pt x="3776303" y="537475"/>
                  <a:pt x="3646529" y="492988"/>
                  <a:pt x="3384378" y="523220"/>
                </a:cubicBezTo>
                <a:cubicBezTo>
                  <a:pt x="3122227" y="553452"/>
                  <a:pt x="3091817" y="483376"/>
                  <a:pt x="2887694" y="523220"/>
                </a:cubicBezTo>
                <a:cubicBezTo>
                  <a:pt x="2683571" y="563064"/>
                  <a:pt x="2579667" y="489178"/>
                  <a:pt x="2391011" y="523220"/>
                </a:cubicBezTo>
                <a:cubicBezTo>
                  <a:pt x="2202355" y="557262"/>
                  <a:pt x="2095110" y="459437"/>
                  <a:pt x="1813472" y="523220"/>
                </a:cubicBezTo>
                <a:cubicBezTo>
                  <a:pt x="1531834" y="587003"/>
                  <a:pt x="1415840" y="491433"/>
                  <a:pt x="1235933" y="523220"/>
                </a:cubicBezTo>
                <a:cubicBezTo>
                  <a:pt x="1056026" y="555007"/>
                  <a:pt x="945050" y="511664"/>
                  <a:pt x="779677" y="523220"/>
                </a:cubicBezTo>
                <a:cubicBezTo>
                  <a:pt x="614304" y="534776"/>
                  <a:pt x="372236" y="522541"/>
                  <a:pt x="0" y="523220"/>
                </a:cubicBezTo>
                <a:cubicBezTo>
                  <a:pt x="-15773" y="386032"/>
                  <a:pt x="31758" y="130434"/>
                  <a:pt x="0" y="0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36388792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La Lune a un albédo très faible 6%, c’est un astre mort qui est </a:t>
            </a:r>
            <a:r>
              <a:rPr lang="fr-FR" sz="1400" dirty="0">
                <a:solidFill>
                  <a:srgbClr val="FF0000"/>
                </a:solidFill>
              </a:rPr>
              <a:t>sans énergie libre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32FCC491-39CF-4117-9774-01AC79ADB8CA}"/>
              </a:ext>
            </a:extLst>
          </p:cNvPr>
          <p:cNvSpPr txBox="1"/>
          <p:nvPr/>
        </p:nvSpPr>
        <p:spPr>
          <a:xfrm>
            <a:off x="7216548" y="5089510"/>
            <a:ext cx="4042772" cy="738664"/>
          </a:xfrm>
          <a:custGeom>
            <a:avLst/>
            <a:gdLst>
              <a:gd name="csX0" fmla="*/ 0 w 4042772"/>
              <a:gd name="csY0" fmla="*/ 0 h 738664"/>
              <a:gd name="csX1" fmla="*/ 617967 w 4042772"/>
              <a:gd name="csY1" fmla="*/ 0 h 738664"/>
              <a:gd name="csX2" fmla="*/ 1155078 w 4042772"/>
              <a:gd name="csY2" fmla="*/ 0 h 738664"/>
              <a:gd name="csX3" fmla="*/ 1813472 w 4042772"/>
              <a:gd name="csY3" fmla="*/ 0 h 738664"/>
              <a:gd name="csX4" fmla="*/ 2269728 w 4042772"/>
              <a:gd name="csY4" fmla="*/ 0 h 738664"/>
              <a:gd name="csX5" fmla="*/ 2847267 w 4042772"/>
              <a:gd name="csY5" fmla="*/ 0 h 738664"/>
              <a:gd name="csX6" fmla="*/ 3505661 w 4042772"/>
              <a:gd name="csY6" fmla="*/ 0 h 738664"/>
              <a:gd name="csX7" fmla="*/ 4042772 w 4042772"/>
              <a:gd name="csY7" fmla="*/ 0 h 738664"/>
              <a:gd name="csX8" fmla="*/ 4042772 w 4042772"/>
              <a:gd name="csY8" fmla="*/ 369332 h 738664"/>
              <a:gd name="csX9" fmla="*/ 4042772 w 4042772"/>
              <a:gd name="csY9" fmla="*/ 738664 h 738664"/>
              <a:gd name="csX10" fmla="*/ 3546089 w 4042772"/>
              <a:gd name="csY10" fmla="*/ 738664 h 738664"/>
              <a:gd name="csX11" fmla="*/ 3049405 w 4042772"/>
              <a:gd name="csY11" fmla="*/ 738664 h 738664"/>
              <a:gd name="csX12" fmla="*/ 2471866 w 4042772"/>
              <a:gd name="csY12" fmla="*/ 738664 h 738664"/>
              <a:gd name="csX13" fmla="*/ 1894327 w 4042772"/>
              <a:gd name="csY13" fmla="*/ 738664 h 738664"/>
              <a:gd name="csX14" fmla="*/ 1438072 w 4042772"/>
              <a:gd name="csY14" fmla="*/ 738664 h 738664"/>
              <a:gd name="csX15" fmla="*/ 900961 w 4042772"/>
              <a:gd name="csY15" fmla="*/ 738664 h 738664"/>
              <a:gd name="csX16" fmla="*/ 0 w 4042772"/>
              <a:gd name="csY16" fmla="*/ 738664 h 738664"/>
              <a:gd name="csX17" fmla="*/ 0 w 4042772"/>
              <a:gd name="csY17" fmla="*/ 354559 h 738664"/>
              <a:gd name="csX18" fmla="*/ 0 w 4042772"/>
              <a:gd name="csY18" fmla="*/ 0 h 73866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042772" h="738664" extrusionOk="0">
                <a:moveTo>
                  <a:pt x="0" y="0"/>
                </a:moveTo>
                <a:cubicBezTo>
                  <a:pt x="151455" y="-20915"/>
                  <a:pt x="432101" y="44632"/>
                  <a:pt x="617967" y="0"/>
                </a:cubicBezTo>
                <a:cubicBezTo>
                  <a:pt x="803833" y="-44632"/>
                  <a:pt x="953295" y="17995"/>
                  <a:pt x="1155078" y="0"/>
                </a:cubicBezTo>
                <a:cubicBezTo>
                  <a:pt x="1356861" y="-17995"/>
                  <a:pt x="1635123" y="77242"/>
                  <a:pt x="1813472" y="0"/>
                </a:cubicBezTo>
                <a:cubicBezTo>
                  <a:pt x="1991821" y="-77242"/>
                  <a:pt x="2066830" y="12223"/>
                  <a:pt x="2269728" y="0"/>
                </a:cubicBezTo>
                <a:cubicBezTo>
                  <a:pt x="2472626" y="-12223"/>
                  <a:pt x="2644455" y="59905"/>
                  <a:pt x="2847267" y="0"/>
                </a:cubicBezTo>
                <a:cubicBezTo>
                  <a:pt x="3050079" y="-59905"/>
                  <a:pt x="3330387" y="42350"/>
                  <a:pt x="3505661" y="0"/>
                </a:cubicBezTo>
                <a:cubicBezTo>
                  <a:pt x="3680935" y="-42350"/>
                  <a:pt x="3779524" y="12040"/>
                  <a:pt x="4042772" y="0"/>
                </a:cubicBezTo>
                <a:cubicBezTo>
                  <a:pt x="4049057" y="103501"/>
                  <a:pt x="4027280" y="252671"/>
                  <a:pt x="4042772" y="369332"/>
                </a:cubicBezTo>
                <a:cubicBezTo>
                  <a:pt x="4058264" y="485993"/>
                  <a:pt x="4020466" y="644459"/>
                  <a:pt x="4042772" y="738664"/>
                </a:cubicBezTo>
                <a:cubicBezTo>
                  <a:pt x="3932995" y="778951"/>
                  <a:pt x="3749790" y="690903"/>
                  <a:pt x="3546089" y="738664"/>
                </a:cubicBezTo>
                <a:cubicBezTo>
                  <a:pt x="3342388" y="786425"/>
                  <a:pt x="3243220" y="711439"/>
                  <a:pt x="3049405" y="738664"/>
                </a:cubicBezTo>
                <a:cubicBezTo>
                  <a:pt x="2855590" y="765889"/>
                  <a:pt x="2753504" y="674881"/>
                  <a:pt x="2471866" y="738664"/>
                </a:cubicBezTo>
                <a:cubicBezTo>
                  <a:pt x="2190228" y="802447"/>
                  <a:pt x="2074234" y="706877"/>
                  <a:pt x="1894327" y="738664"/>
                </a:cubicBezTo>
                <a:cubicBezTo>
                  <a:pt x="1714420" y="770451"/>
                  <a:pt x="1598723" y="718966"/>
                  <a:pt x="1438072" y="738664"/>
                </a:cubicBezTo>
                <a:cubicBezTo>
                  <a:pt x="1277421" y="758362"/>
                  <a:pt x="1145602" y="704047"/>
                  <a:pt x="900961" y="738664"/>
                </a:cubicBezTo>
                <a:cubicBezTo>
                  <a:pt x="656320" y="773281"/>
                  <a:pt x="331754" y="687448"/>
                  <a:pt x="0" y="738664"/>
                </a:cubicBezTo>
                <a:cubicBezTo>
                  <a:pt x="-17304" y="548587"/>
                  <a:pt x="30137" y="440945"/>
                  <a:pt x="0" y="354559"/>
                </a:cubicBezTo>
                <a:cubicBezTo>
                  <a:pt x="-30137" y="268174"/>
                  <a:pt x="31192" y="84255"/>
                  <a:pt x="0" y="0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36388792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La Terre a un albédo de 30%, </a:t>
            </a:r>
          </a:p>
          <a:p>
            <a:r>
              <a:rPr lang="fr-FR" sz="1400" dirty="0"/>
              <a:t>c’est un astre vivant qui diminue localement son entropie et </a:t>
            </a:r>
            <a:r>
              <a:rPr lang="fr-FR" sz="1400" dirty="0">
                <a:solidFill>
                  <a:srgbClr val="FF0000"/>
                </a:solidFill>
              </a:rPr>
              <a:t>libère de l’énergie libre</a:t>
            </a:r>
          </a:p>
        </p:txBody>
      </p:sp>
    </p:spTree>
    <p:extLst>
      <p:ext uri="{BB962C8B-B14F-4D97-AF65-F5344CB8AC3E}">
        <p14:creationId xmlns:p14="http://schemas.microsoft.com/office/powerpoint/2010/main" val="1284769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èche : haut 6">
            <a:extLst>
              <a:ext uri="{FF2B5EF4-FFF2-40B4-BE49-F238E27FC236}">
                <a16:creationId xmlns:a16="http://schemas.microsoft.com/office/drawing/2014/main" id="{6DE6C9DF-6750-41B0-9199-5F13A7B8EDA3}"/>
              </a:ext>
            </a:extLst>
          </p:cNvPr>
          <p:cNvSpPr/>
          <p:nvPr/>
        </p:nvSpPr>
        <p:spPr>
          <a:xfrm>
            <a:off x="3161215" y="1027979"/>
            <a:ext cx="188536" cy="1386995"/>
          </a:xfrm>
          <a:prstGeom prst="up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D9B3435-234C-4D4A-97AE-A99CF15E3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AF70A51-0435-41E6-87BF-0B9D1BE1F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22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8B78326-FF96-4A90-AF1C-E5D84D79D8ED}"/>
              </a:ext>
            </a:extLst>
          </p:cNvPr>
          <p:cNvSpPr txBox="1"/>
          <p:nvPr/>
        </p:nvSpPr>
        <p:spPr>
          <a:xfrm>
            <a:off x="7197505" y="445572"/>
            <a:ext cx="413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Rappel : structures dissipatives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5F14F21-4D51-41EA-BAB9-DD99AE402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0" r="2210" b="16632"/>
          <a:stretch/>
        </p:blipFill>
        <p:spPr>
          <a:xfrm>
            <a:off x="2276318" y="1146980"/>
            <a:ext cx="1720158" cy="10396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83B0A6B-6197-4E05-9D7F-D220D32CC9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6" b="16286"/>
          <a:stretch/>
        </p:blipFill>
        <p:spPr>
          <a:xfrm>
            <a:off x="2276318" y="3389141"/>
            <a:ext cx="1958331" cy="116110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BFE6F83-B2D7-4558-9419-E3461C2DBA41}"/>
              </a:ext>
            </a:extLst>
          </p:cNvPr>
          <p:cNvSpPr txBox="1"/>
          <p:nvPr/>
        </p:nvSpPr>
        <p:spPr>
          <a:xfrm>
            <a:off x="4617267" y="1147759"/>
            <a:ext cx="630121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Proche de l’équilibre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Équilibre statique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Pas de direction privilégiée dans le plan (Isotropie XOY)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i="1" dirty="0"/>
              <a:t>Croissance de l’entropie interne </a:t>
            </a:r>
            <a:r>
              <a:rPr lang="fr-FR" sz="1400" dirty="0"/>
              <a:t>(agitation des molécules) </a:t>
            </a:r>
          </a:p>
        </p:txBody>
      </p:sp>
      <p:sp>
        <p:nvSpPr>
          <p:cNvPr id="9" name="Flèche : haut 8">
            <a:extLst>
              <a:ext uri="{FF2B5EF4-FFF2-40B4-BE49-F238E27FC236}">
                <a16:creationId xmlns:a16="http://schemas.microsoft.com/office/drawing/2014/main" id="{E4AEA632-482E-457E-BBF3-6E7C57CBB5CE}"/>
              </a:ext>
            </a:extLst>
          </p:cNvPr>
          <p:cNvSpPr/>
          <p:nvPr/>
        </p:nvSpPr>
        <p:spPr>
          <a:xfrm>
            <a:off x="3177900" y="3284358"/>
            <a:ext cx="188536" cy="1386995"/>
          </a:xfrm>
          <a:prstGeom prst="up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DA1A306-4BE8-4ADB-BC98-A66BC40FF95D}"/>
              </a:ext>
            </a:extLst>
          </p:cNvPr>
          <p:cNvSpPr txBox="1"/>
          <p:nvPr/>
        </p:nvSpPr>
        <p:spPr>
          <a:xfrm>
            <a:off x="4717792" y="3854747"/>
            <a:ext cx="59662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Loin de l’équilibre </a:t>
            </a:r>
            <a:r>
              <a:rPr lang="fr-FR" dirty="0"/>
              <a:t>– </a:t>
            </a:r>
            <a:r>
              <a:rPr lang="fr-FR" dirty="0">
                <a:solidFill>
                  <a:srgbClr val="FF0000"/>
                </a:solidFill>
              </a:rPr>
              <a:t>structures dissipatives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Équilibre dynamique (stabilité de formes)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Brisure de symétrie (anisotropie XOY)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i="1" dirty="0">
                <a:solidFill>
                  <a:srgbClr val="FF0000"/>
                </a:solidFill>
              </a:rPr>
              <a:t>Décroissance de l’entropie interne </a:t>
            </a:r>
            <a:r>
              <a:rPr lang="fr-FR" sz="1400" dirty="0"/>
              <a:t>(auto-organisation des courants dans le liquide)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Apparition </a:t>
            </a:r>
            <a:r>
              <a:rPr lang="fr-FR" sz="1400" dirty="0">
                <a:solidFill>
                  <a:srgbClr val="FF0000"/>
                </a:solidFill>
              </a:rPr>
              <a:t>d’énergie libre </a:t>
            </a:r>
            <a:r>
              <a:rPr lang="fr-FR" sz="1400" dirty="0"/>
              <a:t>(énergie cinétique du liquide)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1DED440-C22B-47D5-99E7-3F6FA0AAB8E8}"/>
              </a:ext>
            </a:extLst>
          </p:cNvPr>
          <p:cNvSpPr txBox="1"/>
          <p:nvPr/>
        </p:nvSpPr>
        <p:spPr>
          <a:xfrm>
            <a:off x="3113764" y="5447383"/>
            <a:ext cx="6152458" cy="338554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 moteur : </a:t>
            </a:r>
            <a:r>
              <a:rPr lang="fr-FR" sz="1600" dirty="0"/>
              <a:t>Maximiser la production (exportation)d’entropie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9D202A2-71C4-48C0-901D-D57F12ED0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804" y="2186648"/>
            <a:ext cx="3676401" cy="1668099"/>
          </a:xfrm>
          <a:prstGeom prst="rect">
            <a:avLst/>
          </a:prstGeom>
        </p:spPr>
      </p:pic>
      <p:sp>
        <p:nvSpPr>
          <p:cNvPr id="13" name="Espace réservé de la date 12">
            <a:extLst>
              <a:ext uri="{FF2B5EF4-FFF2-40B4-BE49-F238E27FC236}">
                <a16:creationId xmlns:a16="http://schemas.microsoft.com/office/drawing/2014/main" id="{59AB7B09-7765-4B2B-8D02-472AD4F574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33561" y="5955363"/>
            <a:ext cx="1021840" cy="27239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2025 - 2026</a:t>
            </a:r>
            <a:endParaRPr lang="en-GB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2840830-A4D5-B80A-A8A8-7D13F5561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466" y="2156093"/>
            <a:ext cx="1850559" cy="156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48C9206-360B-4035-A0FA-F29F5FB37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14A4C10-7C5B-49D0-9665-E8F842477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23</a:t>
            </a:fld>
            <a:endParaRPr lang="en-GB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6AB775D-A589-4FCE-99A8-44756BB14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390" y="3705837"/>
            <a:ext cx="2806009" cy="203246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CF9B077-F759-48C6-97B0-40BCBF297F80}"/>
              </a:ext>
            </a:extLst>
          </p:cNvPr>
          <p:cNvSpPr txBox="1"/>
          <p:nvPr/>
        </p:nvSpPr>
        <p:spPr>
          <a:xfrm>
            <a:off x="6516184" y="409187"/>
            <a:ext cx="486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La Terre comme - structure dissipative</a:t>
            </a:r>
          </a:p>
        </p:txBody>
      </p:sp>
      <p:sp>
        <p:nvSpPr>
          <p:cNvPr id="7" name="Flèche : courbe vers la gauche 6">
            <a:extLst>
              <a:ext uri="{FF2B5EF4-FFF2-40B4-BE49-F238E27FC236}">
                <a16:creationId xmlns:a16="http://schemas.microsoft.com/office/drawing/2014/main" id="{66207305-E716-4429-B1EB-F6EBA6368EBC}"/>
              </a:ext>
            </a:extLst>
          </p:cNvPr>
          <p:cNvSpPr/>
          <p:nvPr/>
        </p:nvSpPr>
        <p:spPr>
          <a:xfrm rot="980779">
            <a:off x="5426342" y="3061605"/>
            <a:ext cx="788465" cy="2380999"/>
          </a:xfrm>
          <a:prstGeom prst="curvedLeftArrow">
            <a:avLst>
              <a:gd name="adj1" fmla="val 25000"/>
              <a:gd name="adj2" fmla="val 48212"/>
              <a:gd name="adj3" fmla="val 25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Nuage 7">
            <a:extLst>
              <a:ext uri="{FF2B5EF4-FFF2-40B4-BE49-F238E27FC236}">
                <a16:creationId xmlns:a16="http://schemas.microsoft.com/office/drawing/2014/main" id="{5C188AAF-B9DB-404F-A079-CC4ACAFF1E5F}"/>
              </a:ext>
            </a:extLst>
          </p:cNvPr>
          <p:cNvSpPr/>
          <p:nvPr/>
        </p:nvSpPr>
        <p:spPr>
          <a:xfrm>
            <a:off x="6471598" y="4250009"/>
            <a:ext cx="2806009" cy="1387239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0070C0"/>
                </a:solidFill>
              </a:rPr>
              <a:t>La Terre comme struct</a:t>
            </a:r>
            <a:r>
              <a:rPr lang="fr-FR" sz="1600" i="1" dirty="0">
                <a:solidFill>
                  <a:srgbClr val="0070C0"/>
                </a:solidFill>
              </a:rPr>
              <a:t>ur</a:t>
            </a:r>
            <a:r>
              <a:rPr lang="fr-FR" sz="1600" dirty="0">
                <a:solidFill>
                  <a:srgbClr val="0070C0"/>
                </a:solidFill>
              </a:rPr>
              <a:t>e dissipative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43B92C9-1785-4019-ADE9-EBDB6928D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857" y="1135720"/>
            <a:ext cx="2682105" cy="3450708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37352545-3B87-48D4-8F23-2F2A33A671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33561" y="5955363"/>
            <a:ext cx="1021840" cy="27239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2025 - 2026</a:t>
            </a:r>
            <a:endParaRPr lang="en-GB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3460847-E5D9-9D8A-2F8A-32C5B9ABC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887" y="1071044"/>
            <a:ext cx="3182467" cy="16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3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2025 - 2026</a:t>
            </a:r>
            <a:endParaRPr lang="en-GB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t>Un peu de Physique pour comprendre -  L'énergie dans tous ses états</a:t>
            </a:r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F56FF-A9C7-48CE-B5A8-E2EC5C60375F}" type="slidenum">
              <a:rPr lang="en-GB">
                <a:latin typeface="Century Gothic" panose="020B0502020202020204"/>
              </a:rPr>
              <a:pPr>
                <a:defRPr/>
              </a:pPr>
              <a:t>24</a:t>
            </a:fld>
            <a:endParaRPr lang="en-GB" dirty="0">
              <a:latin typeface="Century Gothic" panose="020B0502020202020204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227905" y="367352"/>
            <a:ext cx="4279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</a:rPr>
              <a:t>L’énergie de la Terre et de l’Univers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89887" y="1147759"/>
            <a:ext cx="7874372" cy="2769989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Les modèles actuels prédisent une croissance de l’entropie de l’univers vers un état très froid, très dilué où la matière aura disparu.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Actuellement la majorité de l’entropie de l’Univers observable est dans les trous noirs (stellaires ou supermassifs), qui s’évaporeront sur le très long terme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L’énergie reçue du Soleil (340W/m²) est rediffusée directement (30% albedo), mais surtout réémise sous forme d’infra-rouge (70%). Le modèle du « corps noir » s’applique bien pour le Soleil ; pour la Terre, il faut tenir compte de son atmosphère.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L’effet de serre induit par certaines molécules de l’atmosphère se traduit par une augmentation de la température observée de la Terre par rapport à celle du corps noir équivalent.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L’entropie créée par la Terre correspond à la transformation du rayonnement solaire reçu (basse entropie) en chaleur basse température et à la création d’énergie libre dans son atmosphère.</a:t>
            </a:r>
          </a:p>
        </p:txBody>
      </p:sp>
    </p:spTree>
    <p:extLst>
      <p:ext uri="{BB962C8B-B14F-4D97-AF65-F5344CB8AC3E}">
        <p14:creationId xmlns:p14="http://schemas.microsoft.com/office/powerpoint/2010/main" val="3668803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7C78486-7F20-43D9-B74B-1FE76D4B7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33561" y="5955363"/>
            <a:ext cx="1021840" cy="2723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2025 - 2026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E86A9F-BBE9-4F14-A9D4-719F001D4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74FA58-6274-4A99-92D5-47136E20A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25</a:t>
            </a:fld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CDDF3C-C676-485A-A7E0-C72503C78075}"/>
              </a:ext>
            </a:extLst>
          </p:cNvPr>
          <p:cNvSpPr txBox="1"/>
          <p:nvPr/>
        </p:nvSpPr>
        <p:spPr>
          <a:xfrm>
            <a:off x="6237838" y="357067"/>
            <a:ext cx="5192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 « budget » de la Terre en énergie libre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17F7C4E-811F-479E-ADD4-DA96687D4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764" y="634687"/>
            <a:ext cx="1045300" cy="1054272"/>
          </a:xfrm>
          <a:prstGeom prst="rect">
            <a:avLst/>
          </a:prstGeom>
        </p:spPr>
      </p:pic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EF0470E6-63D1-45FF-95F5-E74A3653E47F}"/>
              </a:ext>
            </a:extLst>
          </p:cNvPr>
          <p:cNvSpPr/>
          <p:nvPr/>
        </p:nvSpPr>
        <p:spPr>
          <a:xfrm rot="2120399">
            <a:off x="2506574" y="1663383"/>
            <a:ext cx="1781154" cy="11653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Energie radiative</a:t>
            </a:r>
          </a:p>
          <a:p>
            <a:pPr algn="ctr"/>
            <a:r>
              <a:rPr lang="fr-FR" sz="1200" dirty="0"/>
              <a:t>30 000 TW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1E69AF0-CDED-400A-A0DA-2E499ACA3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810" y="2493785"/>
            <a:ext cx="1327864" cy="1272071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A5CE16D-434F-4427-9E6A-977E873AE075}"/>
              </a:ext>
            </a:extLst>
          </p:cNvPr>
          <p:cNvCxnSpPr>
            <a:cxnSpLocks/>
          </p:cNvCxnSpPr>
          <p:nvPr/>
        </p:nvCxnSpPr>
        <p:spPr>
          <a:xfrm flipV="1">
            <a:off x="5273663" y="1869851"/>
            <a:ext cx="584369" cy="703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ABEBAEE-93B9-495C-B31D-B628246844DB}"/>
              </a:ext>
            </a:extLst>
          </p:cNvPr>
          <p:cNvSpPr/>
          <p:nvPr/>
        </p:nvSpPr>
        <p:spPr>
          <a:xfrm>
            <a:off x="7128473" y="1275497"/>
            <a:ext cx="2817845" cy="36512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Mouvement atmosphère</a:t>
            </a:r>
          </a:p>
          <a:p>
            <a:pPr algn="ctr"/>
            <a:r>
              <a:rPr lang="fr-FR" sz="1100" dirty="0"/>
              <a:t>Energie mécanique (cinétique)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987B165-3CFE-4836-B463-D1A32F358BD4}"/>
              </a:ext>
            </a:extLst>
          </p:cNvPr>
          <p:cNvSpPr txBox="1"/>
          <p:nvPr/>
        </p:nvSpPr>
        <p:spPr>
          <a:xfrm>
            <a:off x="10180114" y="1275329"/>
            <a:ext cx="118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900 TW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8402554-1C02-462D-AA1F-CC43512CD1A6}"/>
              </a:ext>
            </a:extLst>
          </p:cNvPr>
          <p:cNvCxnSpPr>
            <a:cxnSpLocks/>
          </p:cNvCxnSpPr>
          <p:nvPr/>
        </p:nvCxnSpPr>
        <p:spPr>
          <a:xfrm flipV="1">
            <a:off x="5571674" y="2590162"/>
            <a:ext cx="343272" cy="2073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8" name="Groupe 2047">
            <a:extLst>
              <a:ext uri="{FF2B5EF4-FFF2-40B4-BE49-F238E27FC236}">
                <a16:creationId xmlns:a16="http://schemas.microsoft.com/office/drawing/2014/main" id="{176E9E8E-0CBA-4313-806D-A610272B25A9}"/>
              </a:ext>
            </a:extLst>
          </p:cNvPr>
          <p:cNvGrpSpPr/>
          <p:nvPr/>
        </p:nvGrpSpPr>
        <p:grpSpPr>
          <a:xfrm>
            <a:off x="6005622" y="1994894"/>
            <a:ext cx="1069367" cy="1157693"/>
            <a:chOff x="5980303" y="1981299"/>
            <a:chExt cx="1065389" cy="1756129"/>
          </a:xfrm>
        </p:grpSpPr>
        <p:pic>
          <p:nvPicPr>
            <p:cNvPr id="2050" name="Picture 2" descr="cycle de l' eau">
              <a:extLst>
                <a:ext uri="{FF2B5EF4-FFF2-40B4-BE49-F238E27FC236}">
                  <a16:creationId xmlns:a16="http://schemas.microsoft.com/office/drawing/2014/main" id="{0342E87A-B4DF-4775-B428-FCC032DFE5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41"/>
            <a:stretch/>
          </p:blipFill>
          <p:spPr bwMode="auto">
            <a:xfrm>
              <a:off x="5980303" y="2159032"/>
              <a:ext cx="1065389" cy="1450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008BE602-13B2-4A86-B0C9-F3176CA147FF}"/>
                </a:ext>
              </a:extLst>
            </p:cNvPr>
            <p:cNvSpPr txBox="1"/>
            <p:nvPr/>
          </p:nvSpPr>
          <p:spPr>
            <a:xfrm rot="5400000">
              <a:off x="6035510" y="2759336"/>
              <a:ext cx="1756129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00" dirty="0"/>
                <a:t>hydrauliqueformation.blogspot.com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4B8E73AF-8B1A-416A-BB47-079560E1AF2A}"/>
              </a:ext>
            </a:extLst>
          </p:cNvPr>
          <p:cNvGrpSpPr/>
          <p:nvPr/>
        </p:nvGrpSpPr>
        <p:grpSpPr>
          <a:xfrm>
            <a:off x="5914946" y="743270"/>
            <a:ext cx="798091" cy="1551428"/>
            <a:chOff x="5914946" y="904329"/>
            <a:chExt cx="798091" cy="1551428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A1D8ADEC-999A-4232-B28A-E4A0A2707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0" y="1242018"/>
              <a:ext cx="617037" cy="805234"/>
            </a:xfrm>
            <a:prstGeom prst="rect">
              <a:avLst/>
            </a:prstGeom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2A778224-0AFD-428A-ABAF-786C4617FAED}"/>
                </a:ext>
              </a:extLst>
            </p:cNvPr>
            <p:cNvSpPr txBox="1"/>
            <p:nvPr/>
          </p:nvSpPr>
          <p:spPr>
            <a:xfrm rot="5400000">
              <a:off x="5239259" y="1580016"/>
              <a:ext cx="1551428" cy="200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700" dirty="0"/>
                <a:t>Nasa- </a:t>
              </a:r>
              <a:r>
                <a:rPr lang="fr-FR" sz="700" dirty="0" err="1"/>
                <a:t>Wikipedia</a:t>
              </a:r>
              <a:r>
                <a:rPr lang="fr-FR" sz="700" dirty="0"/>
                <a:t>-Ouragans</a:t>
              </a:r>
            </a:p>
          </p:txBody>
        </p:sp>
      </p:grpSp>
      <p:sp>
        <p:nvSpPr>
          <p:cNvPr id="2049" name="Rectangle : coins arrondis 2048">
            <a:extLst>
              <a:ext uri="{FF2B5EF4-FFF2-40B4-BE49-F238E27FC236}">
                <a16:creationId xmlns:a16="http://schemas.microsoft.com/office/drawing/2014/main" id="{DF9C905D-F1F0-4B54-AD94-C9D3E8C9499B}"/>
              </a:ext>
            </a:extLst>
          </p:cNvPr>
          <p:cNvSpPr/>
          <p:nvPr/>
        </p:nvSpPr>
        <p:spPr>
          <a:xfrm>
            <a:off x="7140106" y="2311242"/>
            <a:ext cx="2817845" cy="36512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Evaporation de l’eau</a:t>
            </a:r>
          </a:p>
          <a:p>
            <a:pPr algn="ctr"/>
            <a:r>
              <a:rPr lang="fr-FR" sz="1100" dirty="0"/>
              <a:t>Energie mécanique (potentielle)</a:t>
            </a:r>
          </a:p>
        </p:txBody>
      </p:sp>
      <p:sp>
        <p:nvSpPr>
          <p:cNvPr id="2052" name="ZoneTexte 2051">
            <a:extLst>
              <a:ext uri="{FF2B5EF4-FFF2-40B4-BE49-F238E27FC236}">
                <a16:creationId xmlns:a16="http://schemas.microsoft.com/office/drawing/2014/main" id="{19AF1095-1F28-48DC-995F-C43CBAFADFD0}"/>
              </a:ext>
            </a:extLst>
          </p:cNvPr>
          <p:cNvSpPr txBox="1"/>
          <p:nvPr/>
        </p:nvSpPr>
        <p:spPr>
          <a:xfrm>
            <a:off x="10124061" y="2264935"/>
            <a:ext cx="118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560 TW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169B5E7E-76E7-49A7-90DA-A490E5CF4706}"/>
              </a:ext>
            </a:extLst>
          </p:cNvPr>
          <p:cNvCxnSpPr>
            <a:cxnSpLocks/>
          </p:cNvCxnSpPr>
          <p:nvPr/>
        </p:nvCxnSpPr>
        <p:spPr>
          <a:xfrm>
            <a:off x="5571674" y="3429000"/>
            <a:ext cx="400675" cy="172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6" name="Rectangle : coins arrondis 2055">
            <a:extLst>
              <a:ext uri="{FF2B5EF4-FFF2-40B4-BE49-F238E27FC236}">
                <a16:creationId xmlns:a16="http://schemas.microsoft.com/office/drawing/2014/main" id="{6A9089F2-53F9-48D7-AEA8-B7BF73F9BAF2}"/>
              </a:ext>
            </a:extLst>
          </p:cNvPr>
          <p:cNvSpPr/>
          <p:nvPr/>
        </p:nvSpPr>
        <p:spPr>
          <a:xfrm>
            <a:off x="7128474" y="3318348"/>
            <a:ext cx="2893712" cy="80687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Processus biologiques</a:t>
            </a:r>
          </a:p>
          <a:p>
            <a:pPr algn="ctr"/>
            <a:r>
              <a:rPr lang="fr-FR" sz="1100" dirty="0"/>
              <a:t>Terrestres</a:t>
            </a:r>
          </a:p>
          <a:p>
            <a:pPr algn="ctr"/>
            <a:r>
              <a:rPr lang="fr-FR" sz="1100" dirty="0"/>
              <a:t>Marins</a:t>
            </a:r>
          </a:p>
          <a:p>
            <a:pPr algn="ctr"/>
            <a:r>
              <a:rPr lang="fr-FR" sz="1100" dirty="0"/>
              <a:t>Energie chimique</a:t>
            </a:r>
          </a:p>
        </p:txBody>
      </p:sp>
      <p:sp>
        <p:nvSpPr>
          <p:cNvPr id="2057" name="Rectangle : coins arrondis 2056">
            <a:extLst>
              <a:ext uri="{FF2B5EF4-FFF2-40B4-BE49-F238E27FC236}">
                <a16:creationId xmlns:a16="http://schemas.microsoft.com/office/drawing/2014/main" id="{6CAB7D1F-AE39-4A37-A34E-EF4F5861F7B4}"/>
              </a:ext>
            </a:extLst>
          </p:cNvPr>
          <p:cNvSpPr/>
          <p:nvPr/>
        </p:nvSpPr>
        <p:spPr>
          <a:xfrm>
            <a:off x="7158442" y="4612708"/>
            <a:ext cx="2965619" cy="36512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Activités humaines </a:t>
            </a:r>
          </a:p>
          <a:p>
            <a:pPr algn="ctr"/>
            <a:r>
              <a:rPr lang="fr-FR" sz="1100" dirty="0"/>
              <a:t>Energie chimique (hors énergie primaire)</a:t>
            </a:r>
          </a:p>
        </p:txBody>
      </p:sp>
      <p:sp>
        <p:nvSpPr>
          <p:cNvPr id="2061" name="ZoneTexte 2060">
            <a:extLst>
              <a:ext uri="{FF2B5EF4-FFF2-40B4-BE49-F238E27FC236}">
                <a16:creationId xmlns:a16="http://schemas.microsoft.com/office/drawing/2014/main" id="{EEEA2AF5-2468-47DC-B45F-162D3D01E124}"/>
              </a:ext>
            </a:extLst>
          </p:cNvPr>
          <p:cNvSpPr txBox="1"/>
          <p:nvPr/>
        </p:nvSpPr>
        <p:spPr>
          <a:xfrm>
            <a:off x="10180114" y="3338622"/>
            <a:ext cx="118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150 TW</a:t>
            </a:r>
          </a:p>
        </p:txBody>
      </p:sp>
      <p:sp>
        <p:nvSpPr>
          <p:cNvPr id="2062" name="ZoneTexte 2061">
            <a:extLst>
              <a:ext uri="{FF2B5EF4-FFF2-40B4-BE49-F238E27FC236}">
                <a16:creationId xmlns:a16="http://schemas.microsoft.com/office/drawing/2014/main" id="{A6EB12AF-7E5E-441E-9F87-02A42212C09E}"/>
              </a:ext>
            </a:extLst>
          </p:cNvPr>
          <p:cNvSpPr txBox="1"/>
          <p:nvPr/>
        </p:nvSpPr>
        <p:spPr>
          <a:xfrm>
            <a:off x="10209211" y="3815651"/>
            <a:ext cx="118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60 TW</a:t>
            </a:r>
          </a:p>
        </p:txBody>
      </p:sp>
      <p:pic>
        <p:nvPicPr>
          <p:cNvPr id="2063" name="Image 2062">
            <a:extLst>
              <a:ext uri="{FF2B5EF4-FFF2-40B4-BE49-F238E27FC236}">
                <a16:creationId xmlns:a16="http://schemas.microsoft.com/office/drawing/2014/main" id="{7DE24356-2349-4948-9E7E-9C92E85D4E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035" t="16754" r="20955"/>
          <a:stretch/>
        </p:blipFill>
        <p:spPr>
          <a:xfrm>
            <a:off x="6128345" y="3136369"/>
            <a:ext cx="494714" cy="1176342"/>
          </a:xfrm>
          <a:prstGeom prst="rect">
            <a:avLst/>
          </a:prstGeom>
        </p:spPr>
      </p:pic>
      <p:sp>
        <p:nvSpPr>
          <p:cNvPr id="57" name="ZoneTexte 56">
            <a:extLst>
              <a:ext uri="{FF2B5EF4-FFF2-40B4-BE49-F238E27FC236}">
                <a16:creationId xmlns:a16="http://schemas.microsoft.com/office/drawing/2014/main" id="{2C9CF556-89F2-46F7-A656-456143EA7E8E}"/>
              </a:ext>
            </a:extLst>
          </p:cNvPr>
          <p:cNvSpPr txBox="1"/>
          <p:nvPr/>
        </p:nvSpPr>
        <p:spPr>
          <a:xfrm rot="5400000">
            <a:off x="6149726" y="3944850"/>
            <a:ext cx="13964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/>
              <a:t>commons.wikimedia.org</a:t>
            </a:r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8D122C9D-0187-4EDB-B4AF-C2556F8E1860}"/>
              </a:ext>
            </a:extLst>
          </p:cNvPr>
          <p:cNvCxnSpPr>
            <a:cxnSpLocks/>
          </p:cNvCxnSpPr>
          <p:nvPr/>
        </p:nvCxnSpPr>
        <p:spPr>
          <a:xfrm>
            <a:off x="5273663" y="3765856"/>
            <a:ext cx="737489" cy="10598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6" name="ZoneTexte 2065">
            <a:extLst>
              <a:ext uri="{FF2B5EF4-FFF2-40B4-BE49-F238E27FC236}">
                <a16:creationId xmlns:a16="http://schemas.microsoft.com/office/drawing/2014/main" id="{6D388CD3-30AC-461D-B040-0FF9093CE098}"/>
              </a:ext>
            </a:extLst>
          </p:cNvPr>
          <p:cNvSpPr txBox="1"/>
          <p:nvPr/>
        </p:nvSpPr>
        <p:spPr>
          <a:xfrm>
            <a:off x="10209211" y="4591629"/>
            <a:ext cx="118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30 TW</a:t>
            </a:r>
          </a:p>
        </p:txBody>
      </p:sp>
      <p:pic>
        <p:nvPicPr>
          <p:cNvPr id="2069" name="Image 2068">
            <a:extLst>
              <a:ext uri="{FF2B5EF4-FFF2-40B4-BE49-F238E27FC236}">
                <a16:creationId xmlns:a16="http://schemas.microsoft.com/office/drawing/2014/main" id="{07E36603-6471-46DA-8B2F-DC048E842D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7712" y="4560139"/>
            <a:ext cx="621007" cy="723484"/>
          </a:xfrm>
          <a:prstGeom prst="rect">
            <a:avLst/>
          </a:prstGeom>
        </p:spPr>
      </p:pic>
      <p:sp>
        <p:nvSpPr>
          <p:cNvPr id="2072" name="Rectangle : coins arrondis 2071">
            <a:extLst>
              <a:ext uri="{FF2B5EF4-FFF2-40B4-BE49-F238E27FC236}">
                <a16:creationId xmlns:a16="http://schemas.microsoft.com/office/drawing/2014/main" id="{E2C77DE5-EDF2-40D0-8F67-B24B697A1BA8}"/>
              </a:ext>
            </a:extLst>
          </p:cNvPr>
          <p:cNvSpPr/>
          <p:nvPr/>
        </p:nvSpPr>
        <p:spPr>
          <a:xfrm>
            <a:off x="7158442" y="5419250"/>
            <a:ext cx="3720113" cy="75109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1 700 TW d’énergie libre</a:t>
            </a:r>
          </a:p>
          <a:p>
            <a:pPr algn="ctr"/>
            <a:r>
              <a:rPr lang="fr-FR" sz="1200" dirty="0">
                <a:solidFill>
                  <a:srgbClr val="FF0000"/>
                </a:solidFill>
              </a:rPr>
              <a:t>qui se dégradera progressivement en chaleur</a:t>
            </a:r>
          </a:p>
        </p:txBody>
      </p: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417F9BF2-B79A-4845-9617-AE54560AC902}"/>
              </a:ext>
            </a:extLst>
          </p:cNvPr>
          <p:cNvCxnSpPr>
            <a:cxnSpLocks/>
          </p:cNvCxnSpPr>
          <p:nvPr/>
        </p:nvCxnSpPr>
        <p:spPr>
          <a:xfrm flipH="1">
            <a:off x="4460653" y="3707954"/>
            <a:ext cx="177894" cy="401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8" name="Rectangle : coins arrondis 2077">
            <a:extLst>
              <a:ext uri="{FF2B5EF4-FFF2-40B4-BE49-F238E27FC236}">
                <a16:creationId xmlns:a16="http://schemas.microsoft.com/office/drawing/2014/main" id="{67C31FD0-8AC3-4D78-829D-BCFD7B442D53}"/>
              </a:ext>
            </a:extLst>
          </p:cNvPr>
          <p:cNvSpPr/>
          <p:nvPr/>
        </p:nvSpPr>
        <p:spPr>
          <a:xfrm>
            <a:off x="2450785" y="4147529"/>
            <a:ext cx="2402576" cy="88152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Chaleur</a:t>
            </a:r>
          </a:p>
          <a:p>
            <a:pPr algn="ctr"/>
            <a:r>
              <a:rPr lang="fr-FR" dirty="0"/>
              <a:t>28 300 TW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DD217A5-A2E4-4D1D-8044-D0C2DD53B8EC}"/>
              </a:ext>
            </a:extLst>
          </p:cNvPr>
          <p:cNvSpPr txBox="1"/>
          <p:nvPr/>
        </p:nvSpPr>
        <p:spPr>
          <a:xfrm>
            <a:off x="1687158" y="5494717"/>
            <a:ext cx="54413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rgbClr val="0070C0"/>
                </a:solidFill>
              </a:rPr>
              <a:t>Sources</a:t>
            </a:r>
          </a:p>
          <a:p>
            <a:r>
              <a:rPr lang="fr-FR" sz="1100" dirty="0" err="1">
                <a:hlinkClick r:id="rId9"/>
              </a:rPr>
              <a:t>Wikipedia</a:t>
            </a:r>
            <a:r>
              <a:rPr lang="fr-FR" sz="1100" dirty="0"/>
              <a:t> : Bilan radiatif de la Terre</a:t>
            </a:r>
          </a:p>
          <a:p>
            <a:r>
              <a:rPr lang="fr-FR" sz="1100" dirty="0" err="1">
                <a:hlinkClick r:id="rId10"/>
              </a:rPr>
              <a:t>Kleidon</a:t>
            </a:r>
            <a:r>
              <a:rPr lang="fr-FR" sz="1100" dirty="0"/>
              <a:t>  « Life, </a:t>
            </a:r>
            <a:r>
              <a:rPr lang="fr-FR" sz="1100" dirty="0" err="1"/>
              <a:t>hierarchy</a:t>
            </a:r>
            <a:r>
              <a:rPr lang="fr-FR" sz="1100" dirty="0"/>
              <a:t> … of Planet </a:t>
            </a:r>
            <a:r>
              <a:rPr lang="fr-FR" sz="1100" dirty="0" err="1"/>
              <a:t>Earth</a:t>
            </a:r>
            <a:r>
              <a:rPr lang="fr-FR" sz="1100" dirty="0"/>
              <a:t> »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19104B2-9DB2-4ED2-8EAC-DB199C41FF64}"/>
              </a:ext>
            </a:extLst>
          </p:cNvPr>
          <p:cNvSpPr txBox="1"/>
          <p:nvPr/>
        </p:nvSpPr>
        <p:spPr>
          <a:xfrm>
            <a:off x="8561772" y="4993264"/>
            <a:ext cx="543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=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4898CA4-151F-4CAE-8CB1-EFC320ACAC45}"/>
              </a:ext>
            </a:extLst>
          </p:cNvPr>
          <p:cNvSpPr txBox="1"/>
          <p:nvPr/>
        </p:nvSpPr>
        <p:spPr>
          <a:xfrm>
            <a:off x="3525497" y="1059513"/>
            <a:ext cx="1327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1 TW = 10</a:t>
            </a:r>
            <a:r>
              <a:rPr lang="fr-FR" sz="1400" baseline="30000" dirty="0"/>
              <a:t>12</a:t>
            </a:r>
            <a:r>
              <a:rPr lang="fr-FR" sz="1400" dirty="0"/>
              <a:t> Watts</a:t>
            </a:r>
          </a:p>
        </p:txBody>
      </p:sp>
    </p:spTree>
    <p:extLst>
      <p:ext uri="{BB962C8B-B14F-4D97-AF65-F5344CB8AC3E}">
        <p14:creationId xmlns:p14="http://schemas.microsoft.com/office/powerpoint/2010/main" val="243222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  <p:bldP spid="2049" grpId="0" animBg="1"/>
      <p:bldP spid="2052" grpId="0"/>
      <p:bldP spid="2056" grpId="0" animBg="1"/>
      <p:bldP spid="2057" grpId="0" animBg="1"/>
      <p:bldP spid="2061" grpId="0"/>
      <p:bldP spid="2062" grpId="0"/>
      <p:bldP spid="57" grpId="0"/>
      <p:bldP spid="2066" grpId="0"/>
      <p:bldP spid="2072" grpId="0" animBg="1"/>
      <p:bldP spid="2078" grpId="0" animBg="1"/>
      <p:bldP spid="33" grpId="0"/>
      <p:bldP spid="3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009B15A-29EB-C31A-6CC9-FD304477E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76F1A05-5B57-4051-9E93-01FEA21AE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26</a:t>
            </a:fld>
            <a:endParaRPr lang="en-GB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07A25B6-B316-E3BB-969B-DE1D40CAFA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25" t="16736" r="13324" b="9278"/>
          <a:stretch/>
        </p:blipFill>
        <p:spPr>
          <a:xfrm>
            <a:off x="2292402" y="1147759"/>
            <a:ext cx="6081902" cy="427915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EAC7F8A-B991-2686-B7E1-BA7F3D1FE241}"/>
              </a:ext>
            </a:extLst>
          </p:cNvPr>
          <p:cNvSpPr txBox="1"/>
          <p:nvPr/>
        </p:nvSpPr>
        <p:spPr>
          <a:xfrm>
            <a:off x="8374304" y="436691"/>
            <a:ext cx="269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La machine « Terre »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ADB0E4D-CD6E-DA4F-A975-64DDC0171246}"/>
              </a:ext>
            </a:extLst>
          </p:cNvPr>
          <p:cNvSpPr txBox="1"/>
          <p:nvPr/>
        </p:nvSpPr>
        <p:spPr>
          <a:xfrm>
            <a:off x="8774527" y="2916918"/>
            <a:ext cx="2250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Une autre vision</a:t>
            </a:r>
          </a:p>
        </p:txBody>
      </p:sp>
    </p:spTree>
    <p:extLst>
      <p:ext uri="{BB962C8B-B14F-4D97-AF65-F5344CB8AC3E}">
        <p14:creationId xmlns:p14="http://schemas.microsoft.com/office/powerpoint/2010/main" val="604689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2025 - 2026</a:t>
            </a:r>
            <a:endParaRPr lang="en-GB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t>Un peu de Physique pour comprendre -  L'énergie dans tous ses états</a:t>
            </a:r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F56FF-A9C7-48CE-B5A8-E2EC5C60375F}" type="slidenum">
              <a:rPr lang="en-GB">
                <a:latin typeface="Century Gothic" panose="020B0502020202020204"/>
              </a:rPr>
              <a:pPr>
                <a:defRPr/>
              </a:pPr>
              <a:t>27</a:t>
            </a:fld>
            <a:endParaRPr lang="en-GB" dirty="0">
              <a:latin typeface="Century Gothic" panose="020B0502020202020204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227905" y="367352"/>
            <a:ext cx="4279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</a:rPr>
              <a:t>L’énergie de la Terre et de l’Univers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89887" y="1147759"/>
            <a:ext cx="7874372" cy="3447098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Les modèles actuels prédisent une croissance de l’entropie de l’univers vers un état très froid, très dilué où la matière aura disparu.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Actuellement la majorité de l’entropie de l’Univers observable est dans les trous noirs (stellaires ou supermassifs), qui s’évaporeront sur le très long terme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L’énergie reçue du Soleil (340W/m²) est rediffusée directement (30% albedo), mais surtout réémise sous forme d’infra-rouge (70%). Le modèle du « corps noir » s’applique bien pour le Soleil ; pour la Terre, il faut tenir compte de son atmosphère.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L’effet de serre induit par certaines molécules de l’atmosphère se traduit par une augmentation de la température observée de la Terre par rapport à celle du corps noir équivalent.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L’entropie créée par la Terre correspond à la transformation du rayonnement solaire reçu (basse entropie) en chaleur basse température et à la création d’énergie libre dans son atmosphère.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L’énergie libre créée correspond à moins de 10% de l’énergie reçue du Soleil ; elle est la source des phénomènes géologiques et biologiques sur notre planète ; une petite partie (qq %) est utilisée par l’humanité pour sa survie et la fabrication d’artefacts (énergies en flux « dites renouvelables » )</a:t>
            </a:r>
          </a:p>
        </p:txBody>
      </p:sp>
    </p:spTree>
    <p:extLst>
      <p:ext uri="{BB962C8B-B14F-4D97-AF65-F5344CB8AC3E}">
        <p14:creationId xmlns:p14="http://schemas.microsoft.com/office/powerpoint/2010/main" val="3973296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918AEEE-5A61-45BF-A638-51F86FF9F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2025 - 2026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BAE94A5-AE2D-4C1A-B647-6365607D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39FC8DC-A783-4125-A3F5-6D1F00A0E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28</a:t>
            </a:fld>
            <a:endParaRPr lang="en-GB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69BB699-957E-46E4-A95E-77F4558BAB02}"/>
              </a:ext>
            </a:extLst>
          </p:cNvPr>
          <p:cNvSpPr txBox="1"/>
          <p:nvPr/>
        </p:nvSpPr>
        <p:spPr>
          <a:xfrm>
            <a:off x="2387851" y="1152907"/>
            <a:ext cx="6339689" cy="338554"/>
          </a:xfrm>
          <a:custGeom>
            <a:avLst/>
            <a:gdLst>
              <a:gd name="csX0" fmla="*/ 0 w 6339689"/>
              <a:gd name="csY0" fmla="*/ 0 h 338554"/>
              <a:gd name="csX1" fmla="*/ 512938 w 6339689"/>
              <a:gd name="csY1" fmla="*/ 0 h 338554"/>
              <a:gd name="csX2" fmla="*/ 1025877 w 6339689"/>
              <a:gd name="csY2" fmla="*/ 0 h 338554"/>
              <a:gd name="csX3" fmla="*/ 1412022 w 6339689"/>
              <a:gd name="csY3" fmla="*/ 0 h 338554"/>
              <a:gd name="csX4" fmla="*/ 2115151 w 6339689"/>
              <a:gd name="csY4" fmla="*/ 0 h 338554"/>
              <a:gd name="csX5" fmla="*/ 2691486 w 6339689"/>
              <a:gd name="csY5" fmla="*/ 0 h 338554"/>
              <a:gd name="csX6" fmla="*/ 3077631 w 6339689"/>
              <a:gd name="csY6" fmla="*/ 0 h 338554"/>
              <a:gd name="csX7" fmla="*/ 3653966 w 6339689"/>
              <a:gd name="csY7" fmla="*/ 0 h 338554"/>
              <a:gd name="csX8" fmla="*/ 4357095 w 6339689"/>
              <a:gd name="csY8" fmla="*/ 0 h 338554"/>
              <a:gd name="csX9" fmla="*/ 4806637 w 6339689"/>
              <a:gd name="csY9" fmla="*/ 0 h 338554"/>
              <a:gd name="csX10" fmla="*/ 5192782 w 6339689"/>
              <a:gd name="csY10" fmla="*/ 0 h 338554"/>
              <a:gd name="csX11" fmla="*/ 5705720 w 6339689"/>
              <a:gd name="csY11" fmla="*/ 0 h 338554"/>
              <a:gd name="csX12" fmla="*/ 6339689 w 6339689"/>
              <a:gd name="csY12" fmla="*/ 0 h 338554"/>
              <a:gd name="csX13" fmla="*/ 6339689 w 6339689"/>
              <a:gd name="csY13" fmla="*/ 338554 h 338554"/>
              <a:gd name="csX14" fmla="*/ 5953544 w 6339689"/>
              <a:gd name="csY14" fmla="*/ 338554 h 338554"/>
              <a:gd name="csX15" fmla="*/ 5567400 w 6339689"/>
              <a:gd name="csY15" fmla="*/ 338554 h 338554"/>
              <a:gd name="csX16" fmla="*/ 4991064 w 6339689"/>
              <a:gd name="csY16" fmla="*/ 338554 h 338554"/>
              <a:gd name="csX17" fmla="*/ 4541523 w 6339689"/>
              <a:gd name="csY17" fmla="*/ 338554 h 338554"/>
              <a:gd name="csX18" fmla="*/ 3838394 w 6339689"/>
              <a:gd name="csY18" fmla="*/ 338554 h 338554"/>
              <a:gd name="csX19" fmla="*/ 3388852 w 6339689"/>
              <a:gd name="csY19" fmla="*/ 338554 h 338554"/>
              <a:gd name="csX20" fmla="*/ 2939310 w 6339689"/>
              <a:gd name="csY20" fmla="*/ 338554 h 338554"/>
              <a:gd name="csX21" fmla="*/ 2553166 w 6339689"/>
              <a:gd name="csY21" fmla="*/ 338554 h 338554"/>
              <a:gd name="csX22" fmla="*/ 2040227 w 6339689"/>
              <a:gd name="csY22" fmla="*/ 338554 h 338554"/>
              <a:gd name="csX23" fmla="*/ 1463892 w 6339689"/>
              <a:gd name="csY23" fmla="*/ 338554 h 338554"/>
              <a:gd name="csX24" fmla="*/ 1077747 w 6339689"/>
              <a:gd name="csY24" fmla="*/ 338554 h 338554"/>
              <a:gd name="csX25" fmla="*/ 564809 w 6339689"/>
              <a:gd name="csY25" fmla="*/ 338554 h 338554"/>
              <a:gd name="csX26" fmla="*/ 0 w 6339689"/>
              <a:gd name="csY26" fmla="*/ 338554 h 338554"/>
              <a:gd name="csX27" fmla="*/ 0 w 6339689"/>
              <a:gd name="csY27" fmla="*/ 0 h 33855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6339689" h="338554" extrusionOk="0">
                <a:moveTo>
                  <a:pt x="0" y="0"/>
                </a:moveTo>
                <a:cubicBezTo>
                  <a:pt x="173443" y="-7344"/>
                  <a:pt x="264532" y="36173"/>
                  <a:pt x="512938" y="0"/>
                </a:cubicBezTo>
                <a:cubicBezTo>
                  <a:pt x="761344" y="-36173"/>
                  <a:pt x="884545" y="35006"/>
                  <a:pt x="1025877" y="0"/>
                </a:cubicBezTo>
                <a:cubicBezTo>
                  <a:pt x="1167209" y="-35006"/>
                  <a:pt x="1232684" y="28909"/>
                  <a:pt x="1412022" y="0"/>
                </a:cubicBezTo>
                <a:cubicBezTo>
                  <a:pt x="1591361" y="-28909"/>
                  <a:pt x="1845673" y="82482"/>
                  <a:pt x="2115151" y="0"/>
                </a:cubicBezTo>
                <a:cubicBezTo>
                  <a:pt x="2384629" y="-82482"/>
                  <a:pt x="2491919" y="55719"/>
                  <a:pt x="2691486" y="0"/>
                </a:cubicBezTo>
                <a:cubicBezTo>
                  <a:pt x="2891054" y="-55719"/>
                  <a:pt x="2955584" y="43611"/>
                  <a:pt x="3077631" y="0"/>
                </a:cubicBezTo>
                <a:cubicBezTo>
                  <a:pt x="3199679" y="-43611"/>
                  <a:pt x="3410316" y="12778"/>
                  <a:pt x="3653966" y="0"/>
                </a:cubicBezTo>
                <a:cubicBezTo>
                  <a:pt x="3897616" y="-12778"/>
                  <a:pt x="4184213" y="40299"/>
                  <a:pt x="4357095" y="0"/>
                </a:cubicBezTo>
                <a:cubicBezTo>
                  <a:pt x="4529977" y="-40299"/>
                  <a:pt x="4684532" y="50655"/>
                  <a:pt x="4806637" y="0"/>
                </a:cubicBezTo>
                <a:cubicBezTo>
                  <a:pt x="4928742" y="-50655"/>
                  <a:pt x="5051112" y="44628"/>
                  <a:pt x="5192782" y="0"/>
                </a:cubicBezTo>
                <a:cubicBezTo>
                  <a:pt x="5334452" y="-44628"/>
                  <a:pt x="5562719" y="25377"/>
                  <a:pt x="5705720" y="0"/>
                </a:cubicBezTo>
                <a:cubicBezTo>
                  <a:pt x="5848721" y="-25377"/>
                  <a:pt x="6060295" y="29409"/>
                  <a:pt x="6339689" y="0"/>
                </a:cubicBezTo>
                <a:cubicBezTo>
                  <a:pt x="6357653" y="155167"/>
                  <a:pt x="6337157" y="198574"/>
                  <a:pt x="6339689" y="338554"/>
                </a:cubicBezTo>
                <a:cubicBezTo>
                  <a:pt x="6177206" y="383983"/>
                  <a:pt x="6106933" y="335027"/>
                  <a:pt x="5953544" y="338554"/>
                </a:cubicBezTo>
                <a:cubicBezTo>
                  <a:pt x="5800156" y="342081"/>
                  <a:pt x="5699439" y="320703"/>
                  <a:pt x="5567400" y="338554"/>
                </a:cubicBezTo>
                <a:cubicBezTo>
                  <a:pt x="5435361" y="356405"/>
                  <a:pt x="5192773" y="288605"/>
                  <a:pt x="4991064" y="338554"/>
                </a:cubicBezTo>
                <a:cubicBezTo>
                  <a:pt x="4789355" y="388503"/>
                  <a:pt x="4666706" y="309696"/>
                  <a:pt x="4541523" y="338554"/>
                </a:cubicBezTo>
                <a:cubicBezTo>
                  <a:pt x="4416340" y="367412"/>
                  <a:pt x="4050461" y="260731"/>
                  <a:pt x="3838394" y="338554"/>
                </a:cubicBezTo>
                <a:cubicBezTo>
                  <a:pt x="3626327" y="416377"/>
                  <a:pt x="3557401" y="292416"/>
                  <a:pt x="3388852" y="338554"/>
                </a:cubicBezTo>
                <a:cubicBezTo>
                  <a:pt x="3220303" y="384692"/>
                  <a:pt x="3048433" y="329869"/>
                  <a:pt x="2939310" y="338554"/>
                </a:cubicBezTo>
                <a:cubicBezTo>
                  <a:pt x="2830187" y="347239"/>
                  <a:pt x="2647857" y="317191"/>
                  <a:pt x="2553166" y="338554"/>
                </a:cubicBezTo>
                <a:cubicBezTo>
                  <a:pt x="2458475" y="359917"/>
                  <a:pt x="2188289" y="294683"/>
                  <a:pt x="2040227" y="338554"/>
                </a:cubicBezTo>
                <a:cubicBezTo>
                  <a:pt x="1892165" y="382425"/>
                  <a:pt x="1596796" y="301337"/>
                  <a:pt x="1463892" y="338554"/>
                </a:cubicBezTo>
                <a:cubicBezTo>
                  <a:pt x="1330988" y="375771"/>
                  <a:pt x="1192163" y="313113"/>
                  <a:pt x="1077747" y="338554"/>
                </a:cubicBezTo>
                <a:cubicBezTo>
                  <a:pt x="963331" y="363995"/>
                  <a:pt x="715323" y="302464"/>
                  <a:pt x="564809" y="338554"/>
                </a:cubicBezTo>
                <a:cubicBezTo>
                  <a:pt x="414295" y="374644"/>
                  <a:pt x="230888" y="310598"/>
                  <a:pt x="0" y="338554"/>
                </a:cubicBezTo>
                <a:cubicBezTo>
                  <a:pt x="-12979" y="171459"/>
                  <a:pt x="25910" y="14806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415145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Le moteur thermique : la « pire » invention de l’Homo Sapiens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F772190-B331-4ADD-B738-16F7FDEF89AA}"/>
              </a:ext>
            </a:extLst>
          </p:cNvPr>
          <p:cNvSpPr txBox="1"/>
          <p:nvPr/>
        </p:nvSpPr>
        <p:spPr>
          <a:xfrm>
            <a:off x="2615515" y="4306914"/>
            <a:ext cx="4119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Carbone</a:t>
            </a:r>
          </a:p>
          <a:p>
            <a:r>
              <a:rPr lang="fr-FR" sz="1400" dirty="0">
                <a:solidFill>
                  <a:srgbClr val="0070C0"/>
                </a:solidFill>
              </a:rPr>
              <a:t>Tas de charbon, localisé, non dispersé</a:t>
            </a:r>
          </a:p>
        </p:txBody>
      </p:sp>
      <p:pic>
        <p:nvPicPr>
          <p:cNvPr id="10" name="Image 9" descr="Une image contenant gâteau, chocolat, extérieur, morceau&#10;&#10;Description générée automatiquement">
            <a:extLst>
              <a:ext uri="{FF2B5EF4-FFF2-40B4-BE49-F238E27FC236}">
                <a16:creationId xmlns:a16="http://schemas.microsoft.com/office/drawing/2014/main" id="{15AEA808-AC5F-403C-A9CA-5B65BC2E8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321" y="2953640"/>
            <a:ext cx="2131732" cy="120032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C94C95B-7BB7-41DF-BF37-AF4BE10A3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440" y="2764656"/>
            <a:ext cx="1359526" cy="1402202"/>
          </a:xfrm>
          <a:prstGeom prst="rect">
            <a:avLst/>
          </a:prstGeom>
        </p:spPr>
      </p:pic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80AC0DE3-537E-46A3-A862-EDD0A7288D60}"/>
              </a:ext>
            </a:extLst>
          </p:cNvPr>
          <p:cNvCxnSpPr/>
          <p:nvPr/>
        </p:nvCxnSpPr>
        <p:spPr>
          <a:xfrm>
            <a:off x="5994652" y="3550511"/>
            <a:ext cx="216278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 22">
            <a:extLst>
              <a:ext uri="{FF2B5EF4-FFF2-40B4-BE49-F238E27FC236}">
                <a16:creationId xmlns:a16="http://schemas.microsoft.com/office/drawing/2014/main" id="{2B01BFD0-7931-4107-B766-0DC8365017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657" y="3150953"/>
            <a:ext cx="971980" cy="756403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F94762F0-0353-4ED6-93D0-86DD4EF34DF2}"/>
              </a:ext>
            </a:extLst>
          </p:cNvPr>
          <p:cNvSpPr txBox="1"/>
          <p:nvPr/>
        </p:nvSpPr>
        <p:spPr>
          <a:xfrm>
            <a:off x="6921219" y="4361983"/>
            <a:ext cx="4119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Carbone dans l’atmosphère (CO</a:t>
            </a:r>
            <a:r>
              <a:rPr lang="fr-FR" sz="1600" baseline="-25000" dirty="0"/>
              <a:t>2</a:t>
            </a:r>
            <a:r>
              <a:rPr lang="fr-FR" sz="1600" dirty="0"/>
              <a:t>)</a:t>
            </a:r>
          </a:p>
          <a:p>
            <a:r>
              <a:rPr lang="fr-FR" sz="1400" dirty="0">
                <a:solidFill>
                  <a:srgbClr val="0070C0"/>
                </a:solidFill>
              </a:rPr>
              <a:t>Dispersé dans des milliards de m3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54A22C7-19EC-4DFB-A37D-F82F9FF778F5}"/>
              </a:ext>
            </a:extLst>
          </p:cNvPr>
          <p:cNvSpPr txBox="1"/>
          <p:nvPr/>
        </p:nvSpPr>
        <p:spPr>
          <a:xfrm>
            <a:off x="4264182" y="380743"/>
            <a:ext cx="7417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signatures de l’entropie dans les « productions » d’énergie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5DD3685-0C77-894B-344D-8DFC4C99044B}"/>
              </a:ext>
            </a:extLst>
          </p:cNvPr>
          <p:cNvSpPr txBox="1"/>
          <p:nvPr/>
        </p:nvSpPr>
        <p:spPr>
          <a:xfrm>
            <a:off x="2367773" y="1751400"/>
            <a:ext cx="9416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Utiliser de la « chaleur » pour générer des énergies « nobles » (électriques, chimiques,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Brûler du carbone </a:t>
            </a:r>
            <a:r>
              <a:rPr lang="fr-FR" sz="1600" dirty="0">
                <a:sym typeface="Wingdings" panose="05000000000000000000" pitchFamily="2" charset="2"/>
              </a:rPr>
              <a:t> énergie en stock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Émission </a:t>
            </a:r>
            <a:r>
              <a:rPr lang="fr-FR" sz="1600" dirty="0">
                <a:solidFill>
                  <a:srgbClr val="FF0000"/>
                </a:solidFill>
              </a:rPr>
              <a:t>irréversible</a:t>
            </a:r>
            <a:r>
              <a:rPr lang="fr-FR" sz="1600" dirty="0"/>
              <a:t> de déchets (CO2 dans l’atmosphère)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FFF5EEE-9214-4A54-0346-C655E9A54F4A}"/>
              </a:ext>
            </a:extLst>
          </p:cNvPr>
          <p:cNvSpPr txBox="1"/>
          <p:nvPr/>
        </p:nvSpPr>
        <p:spPr>
          <a:xfrm>
            <a:off x="3226321" y="5156810"/>
            <a:ext cx="6623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</a:rPr>
              <a:t>En première approximation</a:t>
            </a:r>
          </a:p>
          <a:p>
            <a:r>
              <a:rPr lang="fr-FR" sz="1600" dirty="0">
                <a:solidFill>
                  <a:srgbClr val="FF0000"/>
                </a:solidFill>
              </a:rPr>
              <a:t>Taux d’émission de CO2 ≈ Taux de création d’entropie</a:t>
            </a:r>
          </a:p>
        </p:txBody>
      </p:sp>
    </p:spTree>
    <p:extLst>
      <p:ext uri="{BB962C8B-B14F-4D97-AF65-F5344CB8AC3E}">
        <p14:creationId xmlns:p14="http://schemas.microsoft.com/office/powerpoint/2010/main" val="78532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27DDE29-B493-4AEB-82BF-6F6032DBAF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2025 - 2026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CF17A36-D993-4A45-88FA-9D74AC57A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66E7FA-7AF9-432C-A490-A3D46E597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29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F28CFFB-1F57-406E-88F0-FEF12DE39427}"/>
              </a:ext>
            </a:extLst>
          </p:cNvPr>
          <p:cNvSpPr txBox="1"/>
          <p:nvPr/>
        </p:nvSpPr>
        <p:spPr>
          <a:xfrm>
            <a:off x="7261412" y="306728"/>
            <a:ext cx="388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Pourquoi parle-t-on du CO2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F5CAFF-A58E-408A-BE58-C639BFBF84AA}"/>
              </a:ext>
            </a:extLst>
          </p:cNvPr>
          <p:cNvSpPr txBox="1"/>
          <p:nvPr/>
        </p:nvSpPr>
        <p:spPr>
          <a:xfrm>
            <a:off x="2462543" y="1055237"/>
            <a:ext cx="8682273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Les 2 effets entropiques des combustions de carbone fossile(pétrole, gaz, charbon) </a:t>
            </a:r>
            <a:r>
              <a:rPr lang="fr-FR" sz="1600" dirty="0"/>
              <a:t>: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solidFill>
                  <a:srgbClr val="FF0000"/>
                </a:solidFill>
              </a:rPr>
              <a:t>Rendement faible </a:t>
            </a:r>
            <a:r>
              <a:rPr lang="fr-FR" sz="1400" dirty="0"/>
              <a:t>(20 à 30%) nécessité de multiplier la puissance des sources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Forte croissance de l’entropie de mélange :</a:t>
            </a:r>
          </a:p>
          <a:p>
            <a:pPr lvl="1"/>
            <a:r>
              <a:rPr lang="fr-FR" sz="1400" dirty="0"/>
              <a:t>Charbon, solide confiné dans l’espace </a:t>
            </a:r>
            <a:r>
              <a:rPr lang="fr-FR" sz="1400" dirty="0">
                <a:sym typeface="Wingdings" panose="05000000000000000000" pitchFamily="2" charset="2"/>
              </a:rPr>
              <a:t> gaz émis, dispersés dans des milliards de milliards de m</a:t>
            </a:r>
            <a:r>
              <a:rPr lang="fr-FR" sz="1400" baseline="30000" dirty="0">
                <a:sym typeface="Wingdings" panose="05000000000000000000" pitchFamily="2" charset="2"/>
              </a:rPr>
              <a:t>3</a:t>
            </a:r>
            <a:r>
              <a:rPr lang="fr-FR" sz="1400" dirty="0">
                <a:sym typeface="Wingdings" panose="05000000000000000000" pitchFamily="2" charset="2"/>
              </a:rPr>
              <a:t> </a:t>
            </a:r>
            <a:r>
              <a:rPr lang="fr-FR" sz="1400" dirty="0"/>
              <a:t> d’atmosphère (</a:t>
            </a:r>
            <a:r>
              <a:rPr lang="fr-FR" sz="1400" dirty="0">
                <a:solidFill>
                  <a:srgbClr val="FF0000"/>
                </a:solidFill>
              </a:rPr>
              <a:t>irréversibilité</a:t>
            </a:r>
            <a:r>
              <a:rPr lang="fr-FR" sz="1400" dirty="0"/>
              <a:t>).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737F075-9A7F-4BBF-8DCD-0FA2C628C314}"/>
              </a:ext>
            </a:extLst>
          </p:cNvPr>
          <p:cNvSpPr txBox="1"/>
          <p:nvPr/>
        </p:nvSpPr>
        <p:spPr>
          <a:xfrm>
            <a:off x="2473346" y="2539325"/>
            <a:ext cx="4788066" cy="1415772"/>
          </a:xfrm>
          <a:custGeom>
            <a:avLst/>
            <a:gdLst>
              <a:gd name="csX0" fmla="*/ 0 w 4788066"/>
              <a:gd name="csY0" fmla="*/ 0 h 1415772"/>
              <a:gd name="csX1" fmla="*/ 694270 w 4788066"/>
              <a:gd name="csY1" fmla="*/ 0 h 1415772"/>
              <a:gd name="csX2" fmla="*/ 1149136 w 4788066"/>
              <a:gd name="csY2" fmla="*/ 0 h 1415772"/>
              <a:gd name="csX3" fmla="*/ 1795525 w 4788066"/>
              <a:gd name="csY3" fmla="*/ 0 h 1415772"/>
              <a:gd name="csX4" fmla="*/ 2346152 w 4788066"/>
              <a:gd name="csY4" fmla="*/ 0 h 1415772"/>
              <a:gd name="csX5" fmla="*/ 2848899 w 4788066"/>
              <a:gd name="csY5" fmla="*/ 0 h 1415772"/>
              <a:gd name="csX6" fmla="*/ 3399527 w 4788066"/>
              <a:gd name="csY6" fmla="*/ 0 h 1415772"/>
              <a:gd name="csX7" fmla="*/ 4093796 w 4788066"/>
              <a:gd name="csY7" fmla="*/ 0 h 1415772"/>
              <a:gd name="csX8" fmla="*/ 4788066 w 4788066"/>
              <a:gd name="csY8" fmla="*/ 0 h 1415772"/>
              <a:gd name="csX9" fmla="*/ 4788066 w 4788066"/>
              <a:gd name="csY9" fmla="*/ 457766 h 1415772"/>
              <a:gd name="csX10" fmla="*/ 4788066 w 4788066"/>
              <a:gd name="csY10" fmla="*/ 915533 h 1415772"/>
              <a:gd name="csX11" fmla="*/ 4788066 w 4788066"/>
              <a:gd name="csY11" fmla="*/ 1415772 h 1415772"/>
              <a:gd name="csX12" fmla="*/ 4285319 w 4788066"/>
              <a:gd name="csY12" fmla="*/ 1415772 h 1415772"/>
              <a:gd name="csX13" fmla="*/ 3638930 w 4788066"/>
              <a:gd name="csY13" fmla="*/ 1415772 h 1415772"/>
              <a:gd name="csX14" fmla="*/ 3088303 w 4788066"/>
              <a:gd name="csY14" fmla="*/ 1415772 h 1415772"/>
              <a:gd name="csX15" fmla="*/ 2585556 w 4788066"/>
              <a:gd name="csY15" fmla="*/ 1415772 h 1415772"/>
              <a:gd name="csX16" fmla="*/ 2130689 w 4788066"/>
              <a:gd name="csY16" fmla="*/ 1415772 h 1415772"/>
              <a:gd name="csX17" fmla="*/ 1675823 w 4788066"/>
              <a:gd name="csY17" fmla="*/ 1415772 h 1415772"/>
              <a:gd name="csX18" fmla="*/ 981554 w 4788066"/>
              <a:gd name="csY18" fmla="*/ 1415772 h 1415772"/>
              <a:gd name="csX19" fmla="*/ 0 w 4788066"/>
              <a:gd name="csY19" fmla="*/ 1415772 h 1415772"/>
              <a:gd name="csX20" fmla="*/ 0 w 4788066"/>
              <a:gd name="csY20" fmla="*/ 958006 h 1415772"/>
              <a:gd name="csX21" fmla="*/ 0 w 4788066"/>
              <a:gd name="csY21" fmla="*/ 514397 h 1415772"/>
              <a:gd name="csX22" fmla="*/ 0 w 4788066"/>
              <a:gd name="csY22" fmla="*/ 0 h 141577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4788066" h="1415772" extrusionOk="0">
                <a:moveTo>
                  <a:pt x="0" y="0"/>
                </a:moveTo>
                <a:cubicBezTo>
                  <a:pt x="176653" y="-15849"/>
                  <a:pt x="387958" y="34797"/>
                  <a:pt x="694270" y="0"/>
                </a:cubicBezTo>
                <a:cubicBezTo>
                  <a:pt x="1000582" y="-34797"/>
                  <a:pt x="1053074" y="3815"/>
                  <a:pt x="1149136" y="0"/>
                </a:cubicBezTo>
                <a:cubicBezTo>
                  <a:pt x="1245198" y="-3815"/>
                  <a:pt x="1645193" y="54051"/>
                  <a:pt x="1795525" y="0"/>
                </a:cubicBezTo>
                <a:cubicBezTo>
                  <a:pt x="1945857" y="-54051"/>
                  <a:pt x="2115473" y="2657"/>
                  <a:pt x="2346152" y="0"/>
                </a:cubicBezTo>
                <a:cubicBezTo>
                  <a:pt x="2576831" y="-2657"/>
                  <a:pt x="2650440" y="14254"/>
                  <a:pt x="2848899" y="0"/>
                </a:cubicBezTo>
                <a:cubicBezTo>
                  <a:pt x="3047358" y="-14254"/>
                  <a:pt x="3189763" y="26588"/>
                  <a:pt x="3399527" y="0"/>
                </a:cubicBezTo>
                <a:cubicBezTo>
                  <a:pt x="3609291" y="-26588"/>
                  <a:pt x="3805226" y="48377"/>
                  <a:pt x="4093796" y="0"/>
                </a:cubicBezTo>
                <a:cubicBezTo>
                  <a:pt x="4382366" y="-48377"/>
                  <a:pt x="4552217" y="26476"/>
                  <a:pt x="4788066" y="0"/>
                </a:cubicBezTo>
                <a:cubicBezTo>
                  <a:pt x="4800996" y="158253"/>
                  <a:pt x="4752560" y="302694"/>
                  <a:pt x="4788066" y="457766"/>
                </a:cubicBezTo>
                <a:cubicBezTo>
                  <a:pt x="4823572" y="612838"/>
                  <a:pt x="4760242" y="800108"/>
                  <a:pt x="4788066" y="915533"/>
                </a:cubicBezTo>
                <a:cubicBezTo>
                  <a:pt x="4815890" y="1030958"/>
                  <a:pt x="4748833" y="1301826"/>
                  <a:pt x="4788066" y="1415772"/>
                </a:cubicBezTo>
                <a:cubicBezTo>
                  <a:pt x="4616250" y="1476049"/>
                  <a:pt x="4445535" y="1378846"/>
                  <a:pt x="4285319" y="1415772"/>
                </a:cubicBezTo>
                <a:cubicBezTo>
                  <a:pt x="4125103" y="1452698"/>
                  <a:pt x="3841729" y="1399725"/>
                  <a:pt x="3638930" y="1415772"/>
                </a:cubicBezTo>
                <a:cubicBezTo>
                  <a:pt x="3436131" y="1431819"/>
                  <a:pt x="3313168" y="1397937"/>
                  <a:pt x="3088303" y="1415772"/>
                </a:cubicBezTo>
                <a:cubicBezTo>
                  <a:pt x="2863438" y="1433607"/>
                  <a:pt x="2794955" y="1372710"/>
                  <a:pt x="2585556" y="1415772"/>
                </a:cubicBezTo>
                <a:cubicBezTo>
                  <a:pt x="2376157" y="1458834"/>
                  <a:pt x="2287028" y="1405166"/>
                  <a:pt x="2130689" y="1415772"/>
                </a:cubicBezTo>
                <a:cubicBezTo>
                  <a:pt x="1974350" y="1426378"/>
                  <a:pt x="1866457" y="1406145"/>
                  <a:pt x="1675823" y="1415772"/>
                </a:cubicBezTo>
                <a:cubicBezTo>
                  <a:pt x="1485189" y="1425399"/>
                  <a:pt x="1272307" y="1400047"/>
                  <a:pt x="981554" y="1415772"/>
                </a:cubicBezTo>
                <a:cubicBezTo>
                  <a:pt x="690801" y="1431497"/>
                  <a:pt x="465124" y="1300045"/>
                  <a:pt x="0" y="1415772"/>
                </a:cubicBezTo>
                <a:cubicBezTo>
                  <a:pt x="-34112" y="1219033"/>
                  <a:pt x="18220" y="1053098"/>
                  <a:pt x="0" y="958006"/>
                </a:cubicBezTo>
                <a:cubicBezTo>
                  <a:pt x="-18220" y="862914"/>
                  <a:pt x="11667" y="735768"/>
                  <a:pt x="0" y="514397"/>
                </a:cubicBezTo>
                <a:cubicBezTo>
                  <a:pt x="-11667" y="293026"/>
                  <a:pt x="5543" y="203085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42011709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Le 3</a:t>
            </a:r>
            <a:r>
              <a:rPr lang="fr-FR" sz="1600" baseline="30000" dirty="0">
                <a:solidFill>
                  <a:srgbClr val="0070C0"/>
                </a:solidFill>
              </a:rPr>
              <a:t>ème</a:t>
            </a:r>
            <a:r>
              <a:rPr lang="fr-FR" sz="1600" dirty="0">
                <a:solidFill>
                  <a:srgbClr val="0070C0"/>
                </a:solidFill>
              </a:rPr>
              <a:t> effet : émission de gaz à effet de serre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La vapeur d’eau, mais émission humaine minime par rapport aux quantité  énormes (</a:t>
            </a:r>
            <a:r>
              <a:rPr lang="fr-FR" sz="1400" dirty="0">
                <a:solidFill>
                  <a:srgbClr val="FF0000"/>
                </a:solidFill>
              </a:rPr>
              <a:t>qq %</a:t>
            </a:r>
            <a:r>
              <a:rPr lang="fr-FR" sz="1400" dirty="0"/>
              <a:t>). Peu d’accumulation, elle retombe en pluie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Le gaz carbonique CO2 (</a:t>
            </a:r>
            <a:r>
              <a:rPr lang="fr-FR" sz="1400" dirty="0">
                <a:solidFill>
                  <a:srgbClr val="FF0000"/>
                </a:solidFill>
              </a:rPr>
              <a:t>0,04 %</a:t>
            </a:r>
            <a:r>
              <a:rPr lang="fr-FR" sz="1400" dirty="0"/>
              <a:t>);</a:t>
            </a:r>
            <a:r>
              <a:rPr lang="fr-FR" sz="1400" dirty="0">
                <a:solidFill>
                  <a:srgbClr val="FF0000"/>
                </a:solidFill>
              </a:rPr>
              <a:t> mais s’accumule</a:t>
            </a:r>
            <a:endParaRPr lang="fr-FR" sz="1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A57C73E-2586-4EAE-B139-A78106C4D172}"/>
              </a:ext>
            </a:extLst>
          </p:cNvPr>
          <p:cNvSpPr txBox="1"/>
          <p:nvPr/>
        </p:nvSpPr>
        <p:spPr>
          <a:xfrm>
            <a:off x="3956364" y="5596104"/>
            <a:ext cx="569462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By NASA, Robert Rohde - http://earthobservatory.nasa.gov/Features/EnergyBalance</a:t>
            </a:r>
            <a:endParaRPr lang="fr-FR" sz="8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BC0EB8A-7855-4A0B-9B89-609FB7164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46" y="4325486"/>
            <a:ext cx="8564274" cy="127274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5AA7D5E-B24A-2F19-2F12-4A517296F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970" y="2379806"/>
            <a:ext cx="3474375" cy="173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1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A77BA3-862A-E390-6C63-BFFB00953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82AD30-8B8F-D366-D49A-592C1991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</a:t>
            </a:fld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49539A-DD34-E086-CFE0-ABEBB77B2FC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169650" y="6135688"/>
            <a:ext cx="1022350" cy="369887"/>
          </a:xfrm>
        </p:spPr>
        <p:txBody>
          <a:bodyPr/>
          <a:lstStyle/>
          <a:p>
            <a:r>
              <a:rPr lang="fr-FR"/>
              <a:t>2025 - 2026</a:t>
            </a:r>
            <a:endParaRPr lang="en-GB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9FB21AE-FE8F-15FF-9479-AA4369F75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397" y="1285617"/>
            <a:ext cx="2513921" cy="154466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3185B74-F787-C35C-06B6-6964A65F2EC5}"/>
              </a:ext>
            </a:extLst>
          </p:cNvPr>
          <p:cNvSpPr txBox="1"/>
          <p:nvPr/>
        </p:nvSpPr>
        <p:spPr>
          <a:xfrm>
            <a:off x="5463697" y="954276"/>
            <a:ext cx="5085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Hypothèse : expansion continue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BF0BC3F-8036-B4CF-FE7B-71771F50F850}"/>
              </a:ext>
            </a:extLst>
          </p:cNvPr>
          <p:cNvSpPr/>
          <p:nvPr/>
        </p:nvSpPr>
        <p:spPr>
          <a:xfrm>
            <a:off x="4263973" y="2734752"/>
            <a:ext cx="1973657" cy="138849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/>
              <a:t>Ère  stellifère (10</a:t>
            </a:r>
            <a:r>
              <a:rPr lang="fr-FR" sz="1200" baseline="30000" dirty="0"/>
              <a:t>12</a:t>
            </a:r>
            <a:r>
              <a:rPr lang="fr-FR" sz="1200" dirty="0"/>
              <a:t> ans)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/>
              <a:t>Formation d’étoiles nouvelles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/>
              <a:t>Univers visible se réduit aux galaxies proches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A8922D38-FB1F-A04F-298A-97B623CE6394}"/>
              </a:ext>
            </a:extLst>
          </p:cNvPr>
          <p:cNvSpPr/>
          <p:nvPr/>
        </p:nvSpPr>
        <p:spPr>
          <a:xfrm>
            <a:off x="6355160" y="2734752"/>
            <a:ext cx="1973657" cy="173274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/>
              <a:t>Ère  dégénérée (10</a:t>
            </a:r>
            <a:r>
              <a:rPr lang="fr-FR" sz="1200" baseline="30000" dirty="0"/>
              <a:t>100</a:t>
            </a:r>
            <a:r>
              <a:rPr lang="fr-FR" sz="1200" dirty="0"/>
              <a:t> ans ?)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/>
              <a:t>Diminution progressive de la formation d’étoiles nouvelle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/>
              <a:t>Univers visible se réduit aux galaxies proches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fr-FR" sz="1200" dirty="0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6A7FC776-FDA2-0D10-B224-C58C21219794}"/>
              </a:ext>
            </a:extLst>
          </p:cNvPr>
          <p:cNvSpPr/>
          <p:nvPr/>
        </p:nvSpPr>
        <p:spPr>
          <a:xfrm>
            <a:off x="8260240" y="2718953"/>
            <a:ext cx="2125059" cy="131159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/>
              <a:t>Ère des trous noirs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/>
              <a:t>Les baryons (protons) se sont désintégrés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/>
              <a:t>Les trous noirs dominent ; puis s’évaporent (même les plus gros) 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93EEB3FA-7112-8B5F-0E44-C0A215350381}"/>
              </a:ext>
            </a:extLst>
          </p:cNvPr>
          <p:cNvSpPr/>
          <p:nvPr/>
        </p:nvSpPr>
        <p:spPr>
          <a:xfrm>
            <a:off x="10284123" y="2734752"/>
            <a:ext cx="1315694" cy="9483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/>
              <a:t>Ère noire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/>
              <a:t>Univers de photons très dilués et très froids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FCD6DAD6-AB9B-BD76-6B36-B952857E767F}"/>
              </a:ext>
            </a:extLst>
          </p:cNvPr>
          <p:cNvGrpSpPr/>
          <p:nvPr/>
        </p:nvGrpSpPr>
        <p:grpSpPr>
          <a:xfrm>
            <a:off x="4127864" y="1367726"/>
            <a:ext cx="7364183" cy="811690"/>
            <a:chOff x="4127864" y="1367726"/>
            <a:chExt cx="7364183" cy="811690"/>
          </a:xfrm>
        </p:grpSpPr>
        <p:sp>
          <p:nvSpPr>
            <p:cNvPr id="2" name="Flèche : droite 1">
              <a:extLst>
                <a:ext uri="{FF2B5EF4-FFF2-40B4-BE49-F238E27FC236}">
                  <a16:creationId xmlns:a16="http://schemas.microsoft.com/office/drawing/2014/main" id="{B6448A33-D4A0-3611-821B-0CA86AF10963}"/>
                </a:ext>
              </a:extLst>
            </p:cNvPr>
            <p:cNvSpPr/>
            <p:nvPr/>
          </p:nvSpPr>
          <p:spPr>
            <a:xfrm>
              <a:off x="4127864" y="1793673"/>
              <a:ext cx="1905080" cy="165462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71BC81-2327-2F31-5E0D-BD8DC4E4C0AF}"/>
                </a:ext>
              </a:extLst>
            </p:cNvPr>
            <p:cNvSpPr/>
            <p:nvPr/>
          </p:nvSpPr>
          <p:spPr>
            <a:xfrm>
              <a:off x="6032943" y="1590805"/>
              <a:ext cx="45719" cy="58861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lèche : droite 16">
              <a:extLst>
                <a:ext uri="{FF2B5EF4-FFF2-40B4-BE49-F238E27FC236}">
                  <a16:creationId xmlns:a16="http://schemas.microsoft.com/office/drawing/2014/main" id="{41EC8213-B4C7-5CBB-CB4A-E6AB9B1A5A2E}"/>
                </a:ext>
              </a:extLst>
            </p:cNvPr>
            <p:cNvSpPr/>
            <p:nvPr/>
          </p:nvSpPr>
          <p:spPr>
            <a:xfrm>
              <a:off x="6078662" y="1785073"/>
              <a:ext cx="1905080" cy="165462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B9EC3E6-8E4E-80B5-3CB8-E95DFD39F64C}"/>
                </a:ext>
              </a:extLst>
            </p:cNvPr>
            <p:cNvSpPr/>
            <p:nvPr/>
          </p:nvSpPr>
          <p:spPr>
            <a:xfrm>
              <a:off x="8006600" y="1573498"/>
              <a:ext cx="45719" cy="58861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5E57E5BE-393D-7448-4F6D-DF61865BD5AD}"/>
                </a:ext>
              </a:extLst>
            </p:cNvPr>
            <p:cNvSpPr txBox="1"/>
            <p:nvPr/>
          </p:nvSpPr>
          <p:spPr>
            <a:xfrm>
              <a:off x="6286151" y="1381216"/>
              <a:ext cx="182009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dirty="0"/>
                <a:t>Ère  dégénérée</a:t>
              </a:r>
            </a:p>
            <a:p>
              <a:r>
                <a:rPr lang="fr-FR" sz="1200" dirty="0"/>
                <a:t> (</a:t>
              </a:r>
              <a:r>
                <a:rPr lang="fr-FR" sz="1200" dirty="0">
                  <a:sym typeface="Wingdings" panose="05000000000000000000" pitchFamily="2" charset="2"/>
                </a:rPr>
                <a:t> </a:t>
              </a:r>
              <a:r>
                <a:rPr lang="fr-FR" sz="1200" dirty="0"/>
                <a:t>10</a:t>
              </a:r>
              <a:r>
                <a:rPr lang="fr-FR" sz="1200" baseline="30000" dirty="0"/>
                <a:t>100</a:t>
              </a:r>
              <a:r>
                <a:rPr lang="fr-FR" sz="1200" dirty="0"/>
                <a:t> ans ?)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CA92B883-EBAD-3BD8-56BC-C685FAE52941}"/>
                </a:ext>
              </a:extLst>
            </p:cNvPr>
            <p:cNvSpPr txBox="1"/>
            <p:nvPr/>
          </p:nvSpPr>
          <p:spPr>
            <a:xfrm>
              <a:off x="8164817" y="1367726"/>
              <a:ext cx="182009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dirty="0"/>
                <a:t>Ère des trous noirs</a:t>
              </a:r>
            </a:p>
            <a:p>
              <a:r>
                <a:rPr lang="fr-FR" sz="1200" dirty="0"/>
                <a:t>(</a:t>
              </a:r>
              <a:r>
                <a:rPr lang="fr-FR" sz="1200" dirty="0">
                  <a:sym typeface="Wingdings" panose="05000000000000000000" pitchFamily="2" charset="2"/>
                </a:rPr>
                <a:t> </a:t>
              </a:r>
              <a:r>
                <a:rPr lang="fr-FR" sz="1200" dirty="0"/>
                <a:t>10</a:t>
              </a:r>
              <a:r>
                <a:rPr lang="fr-FR" sz="1200" baseline="30000" dirty="0"/>
                <a:t>1000</a:t>
              </a:r>
              <a:r>
                <a:rPr lang="fr-FR" sz="1200" dirty="0"/>
                <a:t> ans ?)</a:t>
              </a:r>
            </a:p>
          </p:txBody>
        </p:sp>
        <p:sp>
          <p:nvSpPr>
            <p:cNvPr id="23" name="Flèche : droite 22">
              <a:extLst>
                <a:ext uri="{FF2B5EF4-FFF2-40B4-BE49-F238E27FC236}">
                  <a16:creationId xmlns:a16="http://schemas.microsoft.com/office/drawing/2014/main" id="{A511DFF0-B284-DB41-5379-465329B8E5D2}"/>
                </a:ext>
              </a:extLst>
            </p:cNvPr>
            <p:cNvSpPr/>
            <p:nvPr/>
          </p:nvSpPr>
          <p:spPr>
            <a:xfrm>
              <a:off x="8075177" y="1769824"/>
              <a:ext cx="1905080" cy="165462"/>
            </a:xfrm>
            <a:prstGeom prst="rightArrow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26F428A-E007-8955-ABBE-28138E7C5273}"/>
                </a:ext>
              </a:extLst>
            </p:cNvPr>
            <p:cNvSpPr/>
            <p:nvPr/>
          </p:nvSpPr>
          <p:spPr>
            <a:xfrm>
              <a:off x="9939047" y="1554538"/>
              <a:ext cx="45719" cy="58861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A57A9EC1-C593-8591-485D-1E41064BFEA2}"/>
                </a:ext>
              </a:extLst>
            </p:cNvPr>
            <p:cNvSpPr txBox="1"/>
            <p:nvPr/>
          </p:nvSpPr>
          <p:spPr>
            <a:xfrm>
              <a:off x="9939048" y="1541726"/>
              <a:ext cx="90838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dirty="0"/>
                <a:t>Ère noire</a:t>
              </a:r>
            </a:p>
          </p:txBody>
        </p:sp>
        <p:sp>
          <p:nvSpPr>
            <p:cNvPr id="27" name="Flèche : droite 26">
              <a:extLst>
                <a:ext uri="{FF2B5EF4-FFF2-40B4-BE49-F238E27FC236}">
                  <a16:creationId xmlns:a16="http://schemas.microsoft.com/office/drawing/2014/main" id="{C0EC5016-67A1-4568-45E6-537460EFF320}"/>
                </a:ext>
              </a:extLst>
            </p:cNvPr>
            <p:cNvSpPr/>
            <p:nvPr/>
          </p:nvSpPr>
          <p:spPr>
            <a:xfrm>
              <a:off x="10003115" y="1776157"/>
              <a:ext cx="1488932" cy="167626"/>
            </a:xfrm>
            <a:prstGeom prst="rightArrow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72DFF20-657A-C1F7-D4DA-0E445A72D8CF}"/>
                </a:ext>
              </a:extLst>
            </p:cNvPr>
            <p:cNvSpPr txBox="1"/>
            <p:nvPr/>
          </p:nvSpPr>
          <p:spPr>
            <a:xfrm>
              <a:off x="4493150" y="1379615"/>
              <a:ext cx="115164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100" dirty="0"/>
                <a:t>Ère  stellifère</a:t>
              </a:r>
            </a:p>
            <a:p>
              <a:r>
                <a:rPr lang="fr-FR" sz="1100" dirty="0"/>
                <a:t> (</a:t>
              </a:r>
              <a:r>
                <a:rPr lang="fr-FR" sz="1100" dirty="0">
                  <a:sym typeface="Wingdings" panose="05000000000000000000" pitchFamily="2" charset="2"/>
                </a:rPr>
                <a:t></a:t>
              </a:r>
              <a:r>
                <a:rPr lang="fr-FR" sz="1100" dirty="0"/>
                <a:t>10</a:t>
              </a:r>
              <a:r>
                <a:rPr lang="fr-FR" sz="1100" baseline="30000" dirty="0"/>
                <a:t>12</a:t>
              </a:r>
              <a:r>
                <a:rPr lang="fr-FR" sz="1100" dirty="0"/>
                <a:t> ans)</a:t>
              </a:r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089052A7-E86F-A932-8C64-DB11635E6E47}"/>
              </a:ext>
            </a:extLst>
          </p:cNvPr>
          <p:cNvSpPr txBox="1"/>
          <p:nvPr/>
        </p:nvSpPr>
        <p:spPr>
          <a:xfrm>
            <a:off x="1713627" y="4687909"/>
            <a:ext cx="9778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L’univers observable </a:t>
            </a:r>
            <a:r>
              <a:rPr lang="fr-FR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Âge env.13,8 Milliards d’années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Rayon env. 46,5 milliards d’années-lumière (actuellement)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Se vide. Actuellement : les objets les plus lointains « s’éloignent » avec une vitesse de 3,4c (vitesse de la lumière)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0E470A80-B161-0AF3-8D63-E8BF3838C1AF}"/>
              </a:ext>
            </a:extLst>
          </p:cNvPr>
          <p:cNvSpPr txBox="1"/>
          <p:nvPr/>
        </p:nvSpPr>
        <p:spPr>
          <a:xfrm>
            <a:off x="1713627" y="4401597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Question ouverte : </a:t>
            </a:r>
            <a:r>
              <a:rPr lang="fr-FR" sz="1600" dirty="0">
                <a:solidFill>
                  <a:srgbClr val="0070C0"/>
                </a:solidFill>
              </a:rPr>
              <a:t>Univers ouvert ou isolé</a:t>
            </a:r>
            <a:r>
              <a:rPr lang="fr-FR" sz="1600" dirty="0"/>
              <a:t>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52FABE6-3F4D-2C2E-167B-DC6D9301B203}"/>
              </a:ext>
            </a:extLst>
          </p:cNvPr>
          <p:cNvSpPr txBox="1"/>
          <p:nvPr/>
        </p:nvSpPr>
        <p:spPr>
          <a:xfrm>
            <a:off x="8328817" y="282116"/>
            <a:ext cx="275886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Les âges de l’Univers</a:t>
            </a:r>
          </a:p>
        </p:txBody>
      </p:sp>
    </p:spTree>
    <p:extLst>
      <p:ext uri="{BB962C8B-B14F-4D97-AF65-F5344CB8AC3E}">
        <p14:creationId xmlns:p14="http://schemas.microsoft.com/office/powerpoint/2010/main" val="169915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4" grpId="0" animBg="1"/>
      <p:bldP spid="29" grpId="0" animBg="1"/>
      <p:bldP spid="31" grpId="0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B2A36A0-42D3-4570-93FC-052E7C71C4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2025 - 2026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FB0A843-D2EB-4DB2-8E21-63925163B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4BBA0EF-3C75-4A39-BA38-A3401C77D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30</a:t>
            </a:fld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4BD48F-8AAB-4C05-9089-23C3581B23B2}"/>
              </a:ext>
            </a:extLst>
          </p:cNvPr>
          <p:cNvSpPr txBox="1"/>
          <p:nvPr/>
        </p:nvSpPr>
        <p:spPr>
          <a:xfrm>
            <a:off x="6840071" y="357067"/>
            <a:ext cx="452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Que peut faire la planète Gaïa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A1691C7-B3CE-4FC2-BBB5-BAB333A64C35}"/>
              </a:ext>
            </a:extLst>
          </p:cNvPr>
          <p:cNvSpPr txBox="1"/>
          <p:nvPr/>
        </p:nvSpPr>
        <p:spPr>
          <a:xfrm>
            <a:off x="1852480" y="3701425"/>
            <a:ext cx="4548399" cy="1631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Un surplus de chaleur sur Terre (</a:t>
            </a:r>
            <a:r>
              <a:rPr lang="fr-FR" sz="1600" dirty="0">
                <a:solidFill>
                  <a:srgbClr val="00B0F0"/>
                </a:solidFill>
              </a:rPr>
              <a:t>par exemple brûler du charbon</a:t>
            </a:r>
            <a:r>
              <a:rPr lang="fr-FR" sz="1600" dirty="0"/>
              <a:t>)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ym typeface="Wingdings" panose="05000000000000000000" pitchFamily="2" charset="2"/>
              </a:rPr>
              <a:t>La stocker sous une autre forme d’énergie (</a:t>
            </a:r>
            <a:r>
              <a:rPr lang="fr-FR" sz="1600" dirty="0">
                <a:solidFill>
                  <a:srgbClr val="FF0000"/>
                </a:solidFill>
                <a:sym typeface="Wingdings" panose="05000000000000000000" pitchFamily="2" charset="2"/>
              </a:rPr>
              <a:t>??</a:t>
            </a:r>
            <a:r>
              <a:rPr lang="fr-FR" sz="1600" dirty="0"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ym typeface="Wingdings" panose="05000000000000000000" pitchFamily="2" charset="2"/>
              </a:rPr>
              <a:t>Augmenter le rayonnement de la Terre : énergie rayonnée proportionnelle à </a:t>
            </a:r>
            <a:r>
              <a:rPr lang="fr-FR" sz="1600" dirty="0">
                <a:solidFill>
                  <a:srgbClr val="FF0000"/>
                </a:solidFill>
                <a:sym typeface="Wingdings" panose="05000000000000000000" pitchFamily="2" charset="2"/>
              </a:rPr>
              <a:t>T</a:t>
            </a:r>
            <a:r>
              <a:rPr lang="fr-FR" sz="1600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4</a:t>
            </a:r>
            <a:endParaRPr lang="fr-FR" sz="1600" baseline="30000" dirty="0">
              <a:solidFill>
                <a:srgbClr val="FF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F317FB5-86C4-4FD7-B7F6-0D87DEC92067}"/>
              </a:ext>
            </a:extLst>
          </p:cNvPr>
          <p:cNvSpPr txBox="1"/>
          <p:nvPr/>
        </p:nvSpPr>
        <p:spPr>
          <a:xfrm>
            <a:off x="6774633" y="3724959"/>
            <a:ext cx="4420613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Un surplus d’entropie sur Terre (</a:t>
            </a:r>
            <a:r>
              <a:rPr lang="fr-FR" sz="1600" dirty="0">
                <a:solidFill>
                  <a:srgbClr val="00B0F0"/>
                </a:solidFill>
              </a:rPr>
              <a:t>échanges d’énergie entre systèmes</a:t>
            </a:r>
            <a:r>
              <a:rPr lang="fr-FR" sz="1600" dirty="0"/>
              <a:t>)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ym typeface="Wingdings" panose="05000000000000000000" pitchFamily="2" charset="2"/>
              </a:rPr>
              <a:t>Augmenter le rayonnement de la Terre : entropie rayonnée proportionnelle à </a:t>
            </a:r>
            <a:r>
              <a:rPr lang="fr-FR" sz="1600" dirty="0">
                <a:solidFill>
                  <a:srgbClr val="FF0000"/>
                </a:solidFill>
                <a:sym typeface="Wingdings" panose="05000000000000000000" pitchFamily="2" charset="2"/>
              </a:rPr>
              <a:t>T</a:t>
            </a:r>
            <a:r>
              <a:rPr lang="fr-FR" sz="1600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ym typeface="Wingdings" panose="05000000000000000000" pitchFamily="2" charset="2"/>
              </a:rPr>
              <a:t>Augmenter l’activité turbulente de l’atmosphère</a:t>
            </a:r>
            <a:endParaRPr lang="fr-FR" sz="1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0783556-BFC9-BF7C-6414-149C6EC34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839" y="1895961"/>
            <a:ext cx="3146608" cy="16716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CA6D9EA-9905-FA16-4544-0122FE625401}"/>
              </a:ext>
            </a:extLst>
          </p:cNvPr>
          <p:cNvSpPr txBox="1"/>
          <p:nvPr/>
        </p:nvSpPr>
        <p:spPr>
          <a:xfrm>
            <a:off x="2058184" y="2374845"/>
            <a:ext cx="4913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Évacuer un surplus d’énergie/entropie lié aux activités humaines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97E028A-FF1E-A0AC-DA57-9FA1CB90B98D}"/>
              </a:ext>
            </a:extLst>
          </p:cNvPr>
          <p:cNvSpPr txBox="1"/>
          <p:nvPr/>
        </p:nvSpPr>
        <p:spPr>
          <a:xfrm>
            <a:off x="1962256" y="1083557"/>
            <a:ext cx="8399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Hypothèse Gaïa </a:t>
            </a:r>
            <a:r>
              <a:rPr lang="fr-FR" sz="1600" dirty="0"/>
              <a:t>: La Terre est un système biogéochimique dont la dynamique est </a:t>
            </a:r>
            <a:r>
              <a:rPr lang="fr-FR" sz="2000" dirty="0">
                <a:solidFill>
                  <a:srgbClr val="FF0000"/>
                </a:solidFill>
              </a:rPr>
              <a:t>{</a:t>
            </a:r>
            <a:r>
              <a:rPr lang="fr-FR" sz="1600" dirty="0">
                <a:solidFill>
                  <a:srgbClr val="FF0000"/>
                </a:solidFill>
              </a:rPr>
              <a:t>favorable au} / {conditionnée par le</a:t>
            </a:r>
            <a:r>
              <a:rPr lang="fr-FR" sz="2000" dirty="0">
                <a:solidFill>
                  <a:srgbClr val="FF0000"/>
                </a:solidFill>
              </a:rPr>
              <a:t>}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/>
              <a:t>développement de la vie.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51272E9-6873-311D-0A98-3E5A804F132A}"/>
              </a:ext>
            </a:extLst>
          </p:cNvPr>
          <p:cNvSpPr txBox="1"/>
          <p:nvPr/>
        </p:nvSpPr>
        <p:spPr>
          <a:xfrm>
            <a:off x="4936261" y="5605166"/>
            <a:ext cx="259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Diminuer le flux solaire !!</a:t>
            </a:r>
          </a:p>
        </p:txBody>
      </p:sp>
    </p:spTree>
    <p:extLst>
      <p:ext uri="{BB962C8B-B14F-4D97-AF65-F5344CB8AC3E}">
        <p14:creationId xmlns:p14="http://schemas.microsoft.com/office/powerpoint/2010/main" val="91721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9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B2A36A0-42D3-4570-93FC-052E7C71C4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2025 - 2026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FB0A843-D2EB-4DB2-8E21-63925163B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4BBA0EF-3C75-4A39-BA38-A3401C77D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31</a:t>
            </a:fld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4BD48F-8AAB-4C05-9089-23C3581B23B2}"/>
              </a:ext>
            </a:extLst>
          </p:cNvPr>
          <p:cNvSpPr txBox="1"/>
          <p:nvPr/>
        </p:nvSpPr>
        <p:spPr>
          <a:xfrm>
            <a:off x="6544235" y="357067"/>
            <a:ext cx="4823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Que peut faire la planète Gaïa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0CA94D3-A273-4771-815A-2948BFA8DEFC}"/>
              </a:ext>
            </a:extLst>
          </p:cNvPr>
          <p:cNvSpPr txBox="1"/>
          <p:nvPr/>
        </p:nvSpPr>
        <p:spPr>
          <a:xfrm>
            <a:off x="2506085" y="4273970"/>
            <a:ext cx="8157251" cy="923330"/>
          </a:xfrm>
          <a:custGeom>
            <a:avLst/>
            <a:gdLst>
              <a:gd name="csX0" fmla="*/ 0 w 8157251"/>
              <a:gd name="csY0" fmla="*/ 0 h 923330"/>
              <a:gd name="csX1" fmla="*/ 337943 w 8157251"/>
              <a:gd name="csY1" fmla="*/ 0 h 923330"/>
              <a:gd name="csX2" fmla="*/ 1083749 w 8157251"/>
              <a:gd name="csY2" fmla="*/ 0 h 923330"/>
              <a:gd name="csX3" fmla="*/ 1503265 w 8157251"/>
              <a:gd name="csY3" fmla="*/ 0 h 923330"/>
              <a:gd name="csX4" fmla="*/ 2249071 w 8157251"/>
              <a:gd name="csY4" fmla="*/ 0 h 923330"/>
              <a:gd name="csX5" fmla="*/ 2587014 w 8157251"/>
              <a:gd name="csY5" fmla="*/ 0 h 923330"/>
              <a:gd name="csX6" fmla="*/ 3251247 w 8157251"/>
              <a:gd name="csY6" fmla="*/ 0 h 923330"/>
              <a:gd name="csX7" fmla="*/ 3589190 w 8157251"/>
              <a:gd name="csY7" fmla="*/ 0 h 923330"/>
              <a:gd name="csX8" fmla="*/ 4253424 w 8157251"/>
              <a:gd name="csY8" fmla="*/ 0 h 923330"/>
              <a:gd name="csX9" fmla="*/ 4754512 w 8157251"/>
              <a:gd name="csY9" fmla="*/ 0 h 923330"/>
              <a:gd name="csX10" fmla="*/ 5500318 w 8157251"/>
              <a:gd name="csY10" fmla="*/ 0 h 923330"/>
              <a:gd name="csX11" fmla="*/ 5919834 w 8157251"/>
              <a:gd name="csY11" fmla="*/ 0 h 923330"/>
              <a:gd name="csX12" fmla="*/ 6257777 w 8157251"/>
              <a:gd name="csY12" fmla="*/ 0 h 923330"/>
              <a:gd name="csX13" fmla="*/ 6677293 w 8157251"/>
              <a:gd name="csY13" fmla="*/ 0 h 923330"/>
              <a:gd name="csX14" fmla="*/ 7259953 w 8157251"/>
              <a:gd name="csY14" fmla="*/ 0 h 923330"/>
              <a:gd name="csX15" fmla="*/ 8157251 w 8157251"/>
              <a:gd name="csY15" fmla="*/ 0 h 923330"/>
              <a:gd name="csX16" fmla="*/ 8157251 w 8157251"/>
              <a:gd name="csY16" fmla="*/ 461665 h 923330"/>
              <a:gd name="csX17" fmla="*/ 8157251 w 8157251"/>
              <a:gd name="csY17" fmla="*/ 923330 h 923330"/>
              <a:gd name="csX18" fmla="*/ 7656163 w 8157251"/>
              <a:gd name="csY18" fmla="*/ 923330 h 923330"/>
              <a:gd name="csX19" fmla="*/ 7318219 w 8157251"/>
              <a:gd name="csY19" fmla="*/ 923330 h 923330"/>
              <a:gd name="csX20" fmla="*/ 6817131 w 8157251"/>
              <a:gd name="csY20" fmla="*/ 923330 h 923330"/>
              <a:gd name="csX21" fmla="*/ 6152898 w 8157251"/>
              <a:gd name="csY21" fmla="*/ 923330 h 923330"/>
              <a:gd name="csX22" fmla="*/ 5733382 w 8157251"/>
              <a:gd name="csY22" fmla="*/ 923330 h 923330"/>
              <a:gd name="csX23" fmla="*/ 5150721 w 8157251"/>
              <a:gd name="csY23" fmla="*/ 923330 h 923330"/>
              <a:gd name="csX24" fmla="*/ 4812778 w 8157251"/>
              <a:gd name="csY24" fmla="*/ 923330 h 923330"/>
              <a:gd name="csX25" fmla="*/ 4230117 w 8157251"/>
              <a:gd name="csY25" fmla="*/ 923330 h 923330"/>
              <a:gd name="csX26" fmla="*/ 3565884 w 8157251"/>
              <a:gd name="csY26" fmla="*/ 923330 h 923330"/>
              <a:gd name="csX27" fmla="*/ 3064796 w 8157251"/>
              <a:gd name="csY27" fmla="*/ 923330 h 923330"/>
              <a:gd name="csX28" fmla="*/ 2400562 w 8157251"/>
              <a:gd name="csY28" fmla="*/ 923330 h 923330"/>
              <a:gd name="csX29" fmla="*/ 1736329 w 8157251"/>
              <a:gd name="csY29" fmla="*/ 923330 h 923330"/>
              <a:gd name="csX30" fmla="*/ 1398386 w 8157251"/>
              <a:gd name="csY30" fmla="*/ 923330 h 923330"/>
              <a:gd name="csX31" fmla="*/ 652580 w 8157251"/>
              <a:gd name="csY31" fmla="*/ 923330 h 923330"/>
              <a:gd name="csX32" fmla="*/ 0 w 8157251"/>
              <a:gd name="csY32" fmla="*/ 923330 h 923330"/>
              <a:gd name="csX33" fmla="*/ 0 w 8157251"/>
              <a:gd name="csY33" fmla="*/ 443198 h 923330"/>
              <a:gd name="csX34" fmla="*/ 0 w 8157251"/>
              <a:gd name="csY34" fmla="*/ 0 h 9233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8157251" h="923330" extrusionOk="0">
                <a:moveTo>
                  <a:pt x="0" y="0"/>
                </a:moveTo>
                <a:cubicBezTo>
                  <a:pt x="108385" y="-21088"/>
                  <a:pt x="258420" y="22970"/>
                  <a:pt x="337943" y="0"/>
                </a:cubicBezTo>
                <a:cubicBezTo>
                  <a:pt x="417466" y="-22970"/>
                  <a:pt x="884592" y="6971"/>
                  <a:pt x="1083749" y="0"/>
                </a:cubicBezTo>
                <a:cubicBezTo>
                  <a:pt x="1282906" y="-6971"/>
                  <a:pt x="1378186" y="32462"/>
                  <a:pt x="1503265" y="0"/>
                </a:cubicBezTo>
                <a:cubicBezTo>
                  <a:pt x="1628344" y="-32462"/>
                  <a:pt x="2014631" y="33523"/>
                  <a:pt x="2249071" y="0"/>
                </a:cubicBezTo>
                <a:cubicBezTo>
                  <a:pt x="2483511" y="-33523"/>
                  <a:pt x="2460166" y="11043"/>
                  <a:pt x="2587014" y="0"/>
                </a:cubicBezTo>
                <a:cubicBezTo>
                  <a:pt x="2713862" y="-11043"/>
                  <a:pt x="2997908" y="46511"/>
                  <a:pt x="3251247" y="0"/>
                </a:cubicBezTo>
                <a:cubicBezTo>
                  <a:pt x="3504586" y="-46511"/>
                  <a:pt x="3430016" y="7871"/>
                  <a:pt x="3589190" y="0"/>
                </a:cubicBezTo>
                <a:cubicBezTo>
                  <a:pt x="3748364" y="-7871"/>
                  <a:pt x="4008519" y="67818"/>
                  <a:pt x="4253424" y="0"/>
                </a:cubicBezTo>
                <a:cubicBezTo>
                  <a:pt x="4498329" y="-67818"/>
                  <a:pt x="4594838" y="10862"/>
                  <a:pt x="4754512" y="0"/>
                </a:cubicBezTo>
                <a:cubicBezTo>
                  <a:pt x="4914186" y="-10862"/>
                  <a:pt x="5334567" y="56039"/>
                  <a:pt x="5500318" y="0"/>
                </a:cubicBezTo>
                <a:cubicBezTo>
                  <a:pt x="5666069" y="-56039"/>
                  <a:pt x="5820958" y="28661"/>
                  <a:pt x="5919834" y="0"/>
                </a:cubicBezTo>
                <a:cubicBezTo>
                  <a:pt x="6018710" y="-28661"/>
                  <a:pt x="6115474" y="1017"/>
                  <a:pt x="6257777" y="0"/>
                </a:cubicBezTo>
                <a:cubicBezTo>
                  <a:pt x="6400080" y="-1017"/>
                  <a:pt x="6512645" y="41511"/>
                  <a:pt x="6677293" y="0"/>
                </a:cubicBezTo>
                <a:cubicBezTo>
                  <a:pt x="6841941" y="-41511"/>
                  <a:pt x="7010905" y="18881"/>
                  <a:pt x="7259953" y="0"/>
                </a:cubicBezTo>
                <a:cubicBezTo>
                  <a:pt x="7509001" y="-18881"/>
                  <a:pt x="7846521" y="74928"/>
                  <a:pt x="8157251" y="0"/>
                </a:cubicBezTo>
                <a:cubicBezTo>
                  <a:pt x="8170189" y="158670"/>
                  <a:pt x="8148486" y="302948"/>
                  <a:pt x="8157251" y="461665"/>
                </a:cubicBezTo>
                <a:cubicBezTo>
                  <a:pt x="8166016" y="620382"/>
                  <a:pt x="8146748" y="785668"/>
                  <a:pt x="8157251" y="923330"/>
                </a:cubicBezTo>
                <a:cubicBezTo>
                  <a:pt x="8055370" y="935925"/>
                  <a:pt x="7865874" y="883687"/>
                  <a:pt x="7656163" y="923330"/>
                </a:cubicBezTo>
                <a:cubicBezTo>
                  <a:pt x="7446452" y="962973"/>
                  <a:pt x="7446754" y="893330"/>
                  <a:pt x="7318219" y="923330"/>
                </a:cubicBezTo>
                <a:cubicBezTo>
                  <a:pt x="7189684" y="953330"/>
                  <a:pt x="7039044" y="909369"/>
                  <a:pt x="6817131" y="923330"/>
                </a:cubicBezTo>
                <a:cubicBezTo>
                  <a:pt x="6595218" y="937291"/>
                  <a:pt x="6385966" y="848684"/>
                  <a:pt x="6152898" y="923330"/>
                </a:cubicBezTo>
                <a:cubicBezTo>
                  <a:pt x="5919830" y="997976"/>
                  <a:pt x="5886926" y="879192"/>
                  <a:pt x="5733382" y="923330"/>
                </a:cubicBezTo>
                <a:cubicBezTo>
                  <a:pt x="5579838" y="967468"/>
                  <a:pt x="5397617" y="881561"/>
                  <a:pt x="5150721" y="923330"/>
                </a:cubicBezTo>
                <a:cubicBezTo>
                  <a:pt x="4903825" y="965099"/>
                  <a:pt x="4909419" y="918949"/>
                  <a:pt x="4812778" y="923330"/>
                </a:cubicBezTo>
                <a:cubicBezTo>
                  <a:pt x="4716137" y="927711"/>
                  <a:pt x="4408143" y="904112"/>
                  <a:pt x="4230117" y="923330"/>
                </a:cubicBezTo>
                <a:cubicBezTo>
                  <a:pt x="4052091" y="942548"/>
                  <a:pt x="3755847" y="876583"/>
                  <a:pt x="3565884" y="923330"/>
                </a:cubicBezTo>
                <a:cubicBezTo>
                  <a:pt x="3375921" y="970077"/>
                  <a:pt x="3279034" y="870633"/>
                  <a:pt x="3064796" y="923330"/>
                </a:cubicBezTo>
                <a:cubicBezTo>
                  <a:pt x="2850558" y="976027"/>
                  <a:pt x="2592196" y="886572"/>
                  <a:pt x="2400562" y="923330"/>
                </a:cubicBezTo>
                <a:cubicBezTo>
                  <a:pt x="2208928" y="960088"/>
                  <a:pt x="2037156" y="922595"/>
                  <a:pt x="1736329" y="923330"/>
                </a:cubicBezTo>
                <a:cubicBezTo>
                  <a:pt x="1435502" y="924065"/>
                  <a:pt x="1532095" y="901600"/>
                  <a:pt x="1398386" y="923330"/>
                </a:cubicBezTo>
                <a:cubicBezTo>
                  <a:pt x="1264677" y="945060"/>
                  <a:pt x="992989" y="872435"/>
                  <a:pt x="652580" y="923330"/>
                </a:cubicBezTo>
                <a:cubicBezTo>
                  <a:pt x="312171" y="974225"/>
                  <a:pt x="239570" y="848311"/>
                  <a:pt x="0" y="923330"/>
                </a:cubicBezTo>
                <a:cubicBezTo>
                  <a:pt x="-43648" y="779191"/>
                  <a:pt x="37281" y="610486"/>
                  <a:pt x="0" y="443198"/>
                </a:cubicBezTo>
                <a:cubicBezTo>
                  <a:pt x="-37281" y="275910"/>
                  <a:pt x="34348" y="162201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6755713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Mais « effet de serre » : la Terre n’est pas un corps émissif parfait</a:t>
            </a:r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Les équilibres des échanges énergétiques et entropiques sont modulés par la « transparence » de l’atmosphère au rayonnement infrarouge.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6EE2D7E-B3B6-4A9C-9D5B-97BEFB5DACA9}"/>
              </a:ext>
            </a:extLst>
          </p:cNvPr>
          <p:cNvSpPr txBox="1"/>
          <p:nvPr/>
        </p:nvSpPr>
        <p:spPr>
          <a:xfrm>
            <a:off x="2589887" y="2952679"/>
            <a:ext cx="78886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sym typeface="Wingdings" panose="05000000000000000000" pitchFamily="2" charset="2"/>
              </a:rPr>
              <a:t>Or on estime à moins de 1 W/m² l’impact des activités humaines de l’ère industrielle</a:t>
            </a:r>
            <a:endParaRPr lang="fr-FR" sz="1600" dirty="0">
              <a:sym typeface="Wingdings" panose="05000000000000000000" pitchFamily="2" charset="2"/>
            </a:endParaRPr>
          </a:p>
          <a:p>
            <a:r>
              <a:rPr lang="fr-FR" sz="1600" dirty="0">
                <a:sym typeface="Wingdings" panose="05000000000000000000" pitchFamily="2" charset="2"/>
              </a:rPr>
              <a:t>Seul l’usage des énergies en stock augmente le bilan de chaleur à émettre*.</a:t>
            </a:r>
          </a:p>
          <a:p>
            <a:pPr algn="r"/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Où est le problème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F499E97-8A9B-4BFE-816C-2AE2C71ED979}"/>
                  </a:ext>
                </a:extLst>
              </p:cNvPr>
              <p:cNvSpPr txBox="1"/>
              <p:nvPr/>
            </p:nvSpPr>
            <p:spPr>
              <a:xfrm>
                <a:off x="5656730" y="1174881"/>
                <a:ext cx="5593976" cy="11076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400" dirty="0"/>
                  <a:t>Augmentation de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l-GR" sz="1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r>
                      <a:rPr lang="fr-FR" sz="1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400" dirty="0">
                    <a:sym typeface="Wingdings" panose="05000000000000000000" pitchFamily="2" charset="2"/>
                  </a:rPr>
                  <a:t>(flux d’énergie dans l’atmosphère)</a:t>
                </a:r>
              </a:p>
              <a:p>
                <a:r>
                  <a:rPr lang="fr-FR" sz="1400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Δ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𝑇</m:t>
                    </m:r>
                  </m:oMath>
                </a14:m>
                <a:r>
                  <a:rPr lang="fr-FR" sz="14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1400" dirty="0">
                    <a:sym typeface="Wingdings" panose="05000000000000000000" pitchFamily="2" charset="2"/>
                  </a:rPr>
                  <a:t>température</a:t>
                </a:r>
              </a:p>
              <a:p>
                <a:pPr algn="ctr"/>
                <a:r>
                  <a:rPr lang="fr-FR" sz="1400" dirty="0">
                    <a:sym typeface="Wingdings" panose="05000000000000000000" pitchFamily="2" charset="2"/>
                  </a:rPr>
                  <a:t>(loi de Stefan) </a:t>
                </a:r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⇒</m:t>
                    </m:r>
                    <m:f>
                      <m:fPr>
                        <m:ctrlPr>
                          <a:rPr lang="fr-FR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1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ΔΦ</m:t>
                        </m:r>
                      </m:num>
                      <m:den>
                        <m:r>
                          <a:rPr lang="fr-FR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𝜙</m:t>
                        </m:r>
                      </m:den>
                    </m:f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=4</m:t>
                    </m:r>
                    <m:f>
                      <m:fPr>
                        <m:ctrlP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Δ</m:t>
                        </m:r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num>
                      <m:den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den>
                    </m:f>
                  </m:oMath>
                </a14:m>
                <a:endParaRPr lang="fr-FR" sz="1600" dirty="0">
                  <a:sym typeface="Wingdings" panose="05000000000000000000" pitchFamily="2" charset="2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fr-FR" sz="16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fr-FR" sz="16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  <m:r>
                      <a:rPr lang="fr-FR" sz="16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el-GR" sz="16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600" dirty="0">
                    <a:sym typeface="Wingdings" panose="05000000000000000000" pitchFamily="2" charset="2"/>
                  </a:rPr>
                  <a:t>de température (sur 300 K) 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ΔΦ</m:t>
                    </m:r>
                    <m:r>
                      <a:rPr lang="fr-FR" sz="16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=3,1 </m:t>
                    </m:r>
                    <m:r>
                      <a:rPr lang="fr-FR" sz="16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fr-FR" sz="16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fr-FR" sz="16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fr-FR" sz="16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1600" dirty="0">
                    <a:sym typeface="Wingdings" panose="05000000000000000000" pitchFamily="2" charset="2"/>
                  </a:rPr>
                  <a:t> 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F499E97-8A9B-4BFE-816C-2AE2C71ED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6730" y="1174881"/>
                <a:ext cx="5593976" cy="1107676"/>
              </a:xfrm>
              <a:prstGeom prst="rect">
                <a:avLst/>
              </a:prstGeom>
              <a:blipFill>
                <a:blip r:embed="rId3"/>
                <a:stretch>
                  <a:fillRect l="-327" t="-1105" b="-66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>
            <a:extLst>
              <a:ext uri="{FF2B5EF4-FFF2-40B4-BE49-F238E27FC236}">
                <a16:creationId xmlns:a16="http://schemas.microsoft.com/office/drawing/2014/main" id="{3E71AD39-0E65-4756-9796-E18477AED985}"/>
              </a:ext>
            </a:extLst>
          </p:cNvPr>
          <p:cNvSpPr txBox="1"/>
          <p:nvPr/>
        </p:nvSpPr>
        <p:spPr>
          <a:xfrm>
            <a:off x="2506085" y="5367948"/>
            <a:ext cx="8216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* </a:t>
            </a:r>
            <a:r>
              <a:rPr lang="fr-FR" sz="1200" i="1" dirty="0"/>
              <a:t>l’énergie du vent, des chutes d’eau, du rayonnement solaire, de l’uranium radioactif… aurait de toute façon été transformée en chaleur. La production d’électricité ne fait que contribuer au processus.</a:t>
            </a:r>
            <a:endParaRPr lang="fr-FR" i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5B307C-A32A-C36A-CF09-AFF84F29A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9133" y="1252540"/>
            <a:ext cx="3074891" cy="163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8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6C455B1-1ADD-2C95-BFD2-3DAB78176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E32BDB1-C525-09F2-08D3-C1FF7D749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32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7DA5899-336F-B361-94B6-6E89E707E453}"/>
              </a:ext>
            </a:extLst>
          </p:cNvPr>
          <p:cNvSpPr txBox="1"/>
          <p:nvPr/>
        </p:nvSpPr>
        <p:spPr>
          <a:xfrm>
            <a:off x="3967843" y="2865664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Forçage radiatif et climat</a:t>
            </a:r>
          </a:p>
        </p:txBody>
      </p:sp>
    </p:spTree>
    <p:extLst>
      <p:ext uri="{BB962C8B-B14F-4D97-AF65-F5344CB8AC3E}">
        <p14:creationId xmlns:p14="http://schemas.microsoft.com/office/powerpoint/2010/main" val="176738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B8B1299-7C88-0C18-9B74-6BD34A871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5716" y="6397067"/>
            <a:ext cx="7621984" cy="365125"/>
          </a:xfrm>
        </p:spPr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ECDFC21-7218-1FEE-7F57-0AE316C38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33</a:t>
            </a:fld>
            <a:endParaRPr lang="en-GB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5F4E8FA-1AE5-8006-3C2C-9C25F3A58D3D}"/>
              </a:ext>
            </a:extLst>
          </p:cNvPr>
          <p:cNvGrpSpPr/>
          <p:nvPr/>
        </p:nvGrpSpPr>
        <p:grpSpPr>
          <a:xfrm>
            <a:off x="6385151" y="1479280"/>
            <a:ext cx="4562475" cy="3703796"/>
            <a:chOff x="3814762" y="1700212"/>
            <a:chExt cx="4562475" cy="3703796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6F31CA8-2B4E-591F-529F-6120C6590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4762" y="1700212"/>
              <a:ext cx="4562475" cy="3457575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3F9A1E1E-4455-3EE3-4DD0-A6D672246D2F}"/>
                </a:ext>
              </a:extLst>
            </p:cNvPr>
            <p:cNvSpPr txBox="1"/>
            <p:nvPr/>
          </p:nvSpPr>
          <p:spPr>
            <a:xfrm>
              <a:off x="5891753" y="5157787"/>
              <a:ext cx="15365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hlinkClick r:id="rId3"/>
                </a:rPr>
                <a:t>Variabilité du Climat</a:t>
              </a:r>
              <a:endParaRPr lang="fr-FR" sz="1000" dirty="0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89B33806-F56A-4F2F-A9CD-8A3FCFC29960}"/>
              </a:ext>
            </a:extLst>
          </p:cNvPr>
          <p:cNvSpPr txBox="1"/>
          <p:nvPr/>
        </p:nvSpPr>
        <p:spPr>
          <a:xfrm>
            <a:off x="6988628" y="357065"/>
            <a:ext cx="353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Variabilité du climat - Faits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765B5EC-4587-4C7F-9616-8323A95B4915}"/>
              </a:ext>
            </a:extLst>
          </p:cNvPr>
          <p:cNvSpPr txBox="1"/>
          <p:nvPr/>
        </p:nvSpPr>
        <p:spPr>
          <a:xfrm>
            <a:off x="2621280" y="1506644"/>
            <a:ext cx="347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De nombreux paramètres astronomiques influent sur l’interaction du Soleil et de la Terre, induisant des cycles dans le climat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F45D10D-068C-0E7D-842B-2122ACC592F2}"/>
              </a:ext>
            </a:extLst>
          </p:cNvPr>
          <p:cNvSpPr txBox="1"/>
          <p:nvPr/>
        </p:nvSpPr>
        <p:spPr>
          <a:xfrm>
            <a:off x="1927235" y="5275929"/>
            <a:ext cx="37874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Mais selon des constantes de temps beaucoup plus longues que l’évolution observée depuis l’ère industrielle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410A103-DADA-B0C5-7E8C-44E096F81A0E}"/>
              </a:ext>
            </a:extLst>
          </p:cNvPr>
          <p:cNvGrpSpPr/>
          <p:nvPr/>
        </p:nvGrpSpPr>
        <p:grpSpPr>
          <a:xfrm>
            <a:off x="1986218" y="3066978"/>
            <a:ext cx="3890598" cy="2117635"/>
            <a:chOff x="2093358" y="3804830"/>
            <a:chExt cx="3890598" cy="2117635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4A7DADA-FDCB-8B9A-8C63-AC652BF15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3358" y="3804830"/>
              <a:ext cx="3455878" cy="1871414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B947EF7-E208-7A24-5C0A-42F951FE549D}"/>
                </a:ext>
              </a:extLst>
            </p:cNvPr>
            <p:cNvSpPr txBox="1"/>
            <p:nvPr/>
          </p:nvSpPr>
          <p:spPr>
            <a:xfrm>
              <a:off x="2195727" y="5676244"/>
              <a:ext cx="37882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hlinkClick r:id="rId5"/>
                </a:rPr>
                <a:t>GIEC 2021</a:t>
              </a:r>
              <a:endParaRPr lang="fr-FR" sz="1000" dirty="0"/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A1F8131A-4619-304C-27A6-9786F4951CC7}"/>
              </a:ext>
            </a:extLst>
          </p:cNvPr>
          <p:cNvSpPr txBox="1"/>
          <p:nvPr/>
        </p:nvSpPr>
        <p:spPr>
          <a:xfrm>
            <a:off x="6809014" y="5184613"/>
            <a:ext cx="3714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« Dérèglement» du climat ?</a:t>
            </a:r>
          </a:p>
          <a:p>
            <a:r>
              <a:rPr lang="fr-FR" sz="1600" dirty="0">
                <a:solidFill>
                  <a:srgbClr val="0070C0"/>
                </a:solidFill>
              </a:rPr>
              <a:t>Impact anthropique sur le climat</a:t>
            </a:r>
          </a:p>
        </p:txBody>
      </p:sp>
    </p:spTree>
    <p:extLst>
      <p:ext uri="{BB962C8B-B14F-4D97-AF65-F5344CB8AC3E}">
        <p14:creationId xmlns:p14="http://schemas.microsoft.com/office/powerpoint/2010/main" val="2367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61D4FA3-0F7D-0CE6-C442-B281F95B9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170A370-C12D-2A48-EC2B-9350FBB50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34</a:t>
            </a:fld>
            <a:endParaRPr lang="en-GB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491E9F1-030F-7986-309E-75C25CE07564}"/>
              </a:ext>
            </a:extLst>
          </p:cNvPr>
          <p:cNvGrpSpPr/>
          <p:nvPr/>
        </p:nvGrpSpPr>
        <p:grpSpPr>
          <a:xfrm>
            <a:off x="1955556" y="1253791"/>
            <a:ext cx="5505529" cy="4538446"/>
            <a:chOff x="1762125" y="1168559"/>
            <a:chExt cx="5505529" cy="4538446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3FC743E-AFCB-020A-3E90-524D53F1D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4345" y="3804726"/>
              <a:ext cx="5356313" cy="1902279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3CC72F7-FE45-593C-37FD-5A3969154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2125" y="1168559"/>
              <a:ext cx="5358533" cy="190227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30962B6D-C8A3-7942-A076-B3203A01EA75}"/>
                </a:ext>
              </a:extLst>
            </p:cNvPr>
            <p:cNvSpPr txBox="1"/>
            <p:nvPr/>
          </p:nvSpPr>
          <p:spPr>
            <a:xfrm>
              <a:off x="5534104" y="3183417"/>
              <a:ext cx="1733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Données </a:t>
              </a:r>
              <a:r>
                <a:rPr lang="fr-FR" sz="1200" dirty="0" err="1">
                  <a:hlinkClick r:id="rId4"/>
                </a:rPr>
                <a:t>EuMetStat</a:t>
              </a:r>
              <a:endParaRPr lang="fr-FR" sz="1200" dirty="0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3A0A403B-190B-E2B3-D5B9-AE972817C311}"/>
              </a:ext>
            </a:extLst>
          </p:cNvPr>
          <p:cNvSpPr txBox="1"/>
          <p:nvPr/>
        </p:nvSpPr>
        <p:spPr>
          <a:xfrm>
            <a:off x="8062232" y="357065"/>
            <a:ext cx="317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Variabilité du climat - Faits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C062C3D-3188-73C8-9BB6-50B964F3AFA8}"/>
              </a:ext>
            </a:extLst>
          </p:cNvPr>
          <p:cNvSpPr txBox="1"/>
          <p:nvPr/>
        </p:nvSpPr>
        <p:spPr>
          <a:xfrm>
            <a:off x="1955556" y="3248517"/>
            <a:ext cx="3910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Signature : fonte des glaces polaires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808157E-3809-4F8F-1BA3-FAB2DEB42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7390" y="2476699"/>
            <a:ext cx="3781674" cy="236439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AF3331-E081-9FF7-38E1-182A70E30F34}"/>
              </a:ext>
            </a:extLst>
          </p:cNvPr>
          <p:cNvSpPr txBox="1"/>
          <p:nvPr/>
        </p:nvSpPr>
        <p:spPr>
          <a:xfrm>
            <a:off x="7747390" y="2106490"/>
            <a:ext cx="3910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Signature : date des vendanges</a:t>
            </a:r>
          </a:p>
        </p:txBody>
      </p:sp>
    </p:spTree>
    <p:extLst>
      <p:ext uri="{BB962C8B-B14F-4D97-AF65-F5344CB8AC3E}">
        <p14:creationId xmlns:p14="http://schemas.microsoft.com/office/powerpoint/2010/main" val="311960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E800FB0-5DA7-D82D-7127-4C227356B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00DD7E7-0FC5-D86B-0486-A6A1C49BC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35</a:t>
            </a:fld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8FC93B9-87D7-C9CD-F77D-5A73A17B3813}"/>
              </a:ext>
            </a:extLst>
          </p:cNvPr>
          <p:cNvSpPr txBox="1"/>
          <p:nvPr/>
        </p:nvSpPr>
        <p:spPr>
          <a:xfrm>
            <a:off x="5238750" y="2089550"/>
            <a:ext cx="1714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Hémisphère Nord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2AF8156-6B17-ED18-9BFD-9BC767B90F2B}"/>
              </a:ext>
            </a:extLst>
          </p:cNvPr>
          <p:cNvSpPr txBox="1"/>
          <p:nvPr/>
        </p:nvSpPr>
        <p:spPr>
          <a:xfrm>
            <a:off x="5232905" y="4441679"/>
            <a:ext cx="1714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Global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8DE3EAF-23D4-E2C0-4858-51965C062B4D}"/>
              </a:ext>
            </a:extLst>
          </p:cNvPr>
          <p:cNvSpPr txBox="1"/>
          <p:nvPr/>
        </p:nvSpPr>
        <p:spPr>
          <a:xfrm>
            <a:off x="8062232" y="357065"/>
            <a:ext cx="317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Variabilité du climat - Faits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BD72451D-5E0A-DCCC-569A-66137E7183AF}"/>
              </a:ext>
            </a:extLst>
          </p:cNvPr>
          <p:cNvGrpSpPr/>
          <p:nvPr/>
        </p:nvGrpSpPr>
        <p:grpSpPr>
          <a:xfrm>
            <a:off x="2589887" y="1348162"/>
            <a:ext cx="4246073" cy="4438675"/>
            <a:chOff x="2589887" y="1348162"/>
            <a:chExt cx="4246073" cy="4438675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F981956-2894-E724-14EF-6403C3AAB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89887" y="2068283"/>
              <a:ext cx="2568540" cy="3441555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6E937363-A0A1-154D-03CE-5D717AF7D712}"/>
                </a:ext>
              </a:extLst>
            </p:cNvPr>
            <p:cNvSpPr txBox="1"/>
            <p:nvPr/>
          </p:nvSpPr>
          <p:spPr>
            <a:xfrm>
              <a:off x="5121460" y="3270768"/>
              <a:ext cx="17145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Hémisphère Sud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25A6D63-7D99-CA0A-ABC5-2D7A004203A7}"/>
                </a:ext>
              </a:extLst>
            </p:cNvPr>
            <p:cNvSpPr txBox="1"/>
            <p:nvPr/>
          </p:nvSpPr>
          <p:spPr>
            <a:xfrm>
              <a:off x="2745922" y="5509838"/>
              <a:ext cx="215264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 dirty="0"/>
                <a:t>Source </a:t>
              </a:r>
              <a:r>
                <a:rPr lang="fr-FR" sz="1200" dirty="0">
                  <a:hlinkClick r:id="rId3"/>
                </a:rPr>
                <a:t>crudata.uea.ac.uk</a:t>
              </a:r>
              <a:endParaRPr lang="fr-FR" sz="1200" dirty="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2AFE516-68A4-672B-8517-06866D36DC86}"/>
                </a:ext>
              </a:extLst>
            </p:cNvPr>
            <p:cNvSpPr txBox="1"/>
            <p:nvPr/>
          </p:nvSpPr>
          <p:spPr>
            <a:xfrm>
              <a:off x="2677992" y="1348162"/>
              <a:ext cx="27377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0070C0"/>
                  </a:solidFill>
                </a:rPr>
                <a:t>Variabilité</a:t>
              </a:r>
            </a:p>
            <a:p>
              <a:r>
                <a:rPr lang="fr-FR" sz="1400" dirty="0">
                  <a:solidFill>
                    <a:srgbClr val="0070C0"/>
                  </a:solidFill>
                </a:rPr>
                <a:t>Hémisphère Nord </a:t>
              </a:r>
              <a:r>
                <a:rPr lang="fr-FR" sz="1400" dirty="0">
                  <a:solidFill>
                    <a:srgbClr val="0070C0"/>
                  </a:solidFill>
                  <a:sym typeface="Wingdings" panose="05000000000000000000" pitchFamily="2" charset="2"/>
                </a:rPr>
                <a:t>  </a:t>
              </a:r>
              <a:r>
                <a:rPr lang="fr-FR" sz="1400" dirty="0">
                  <a:solidFill>
                    <a:srgbClr val="0070C0"/>
                  </a:solidFill>
                </a:rPr>
                <a:t>Sud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937267DC-8164-FD2E-4F39-FC3524DBF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883" y="2090024"/>
            <a:ext cx="5145631" cy="332952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A6A53FD-02D1-DCBB-FEC7-2AFC1A61DB76}"/>
              </a:ext>
            </a:extLst>
          </p:cNvPr>
          <p:cNvSpPr txBox="1"/>
          <p:nvPr/>
        </p:nvSpPr>
        <p:spPr>
          <a:xfrm>
            <a:off x="7250483" y="1587162"/>
            <a:ext cx="2737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Évolution annuelle </a:t>
            </a:r>
          </a:p>
        </p:txBody>
      </p:sp>
    </p:spTree>
    <p:extLst>
      <p:ext uri="{BB962C8B-B14F-4D97-AF65-F5344CB8AC3E}">
        <p14:creationId xmlns:p14="http://schemas.microsoft.com/office/powerpoint/2010/main" val="187676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E826114-F5F4-91E3-AAC8-C782F0881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887" y="6135810"/>
            <a:ext cx="7621984" cy="365125"/>
          </a:xfrm>
        </p:spPr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D8EE7E8-CD84-BBF3-59F7-A5D52BA3B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36</a:t>
            </a:fld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46D5C21-6661-9B0E-98CB-3D2B83E8B4FF}"/>
              </a:ext>
            </a:extLst>
          </p:cNvPr>
          <p:cNvSpPr txBox="1"/>
          <p:nvPr/>
        </p:nvSpPr>
        <p:spPr>
          <a:xfrm>
            <a:off x="5543550" y="357065"/>
            <a:ext cx="6185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Corrélation : taux de CO2 et température globale 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8BBA090-FEC9-5A34-10D2-45F4AC14944F}"/>
              </a:ext>
            </a:extLst>
          </p:cNvPr>
          <p:cNvGrpSpPr/>
          <p:nvPr/>
        </p:nvGrpSpPr>
        <p:grpSpPr>
          <a:xfrm>
            <a:off x="2009776" y="1237730"/>
            <a:ext cx="3922938" cy="2750863"/>
            <a:chOff x="2009776" y="1237730"/>
            <a:chExt cx="3922938" cy="2750863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1A3A2B7-3391-82B3-AA55-75E462C7E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2188" t="33611" r="27076" b="7569"/>
            <a:stretch/>
          </p:blipFill>
          <p:spPr>
            <a:xfrm>
              <a:off x="2009776" y="1237730"/>
              <a:ext cx="3753130" cy="2447462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E7A6528-B4BE-B138-2CFF-0CDB78BA41D5}"/>
                </a:ext>
              </a:extLst>
            </p:cNvPr>
            <p:cNvSpPr txBox="1"/>
            <p:nvPr/>
          </p:nvSpPr>
          <p:spPr>
            <a:xfrm>
              <a:off x="2234292" y="3726983"/>
              <a:ext cx="369842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Carottage des glaces – </a:t>
              </a:r>
              <a:r>
                <a:rPr lang="fr-FR" sz="1100" dirty="0">
                  <a:hlinkClick r:id="rId3"/>
                </a:rPr>
                <a:t>Carbonbrief.org</a:t>
              </a:r>
              <a:r>
                <a:rPr lang="fr-FR" sz="1100" dirty="0"/>
                <a:t> (2020)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5CA56FE-195A-34D7-CF6A-98EBAD8B5EAF}"/>
              </a:ext>
            </a:extLst>
          </p:cNvPr>
          <p:cNvGrpSpPr/>
          <p:nvPr/>
        </p:nvGrpSpPr>
        <p:grpSpPr>
          <a:xfrm>
            <a:off x="8161563" y="1317190"/>
            <a:ext cx="2950030" cy="2544517"/>
            <a:chOff x="8030934" y="1317190"/>
            <a:chExt cx="3431723" cy="2876985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70318DC-5C6C-0A16-E054-119EBE9AA35C}"/>
                </a:ext>
              </a:extLst>
            </p:cNvPr>
            <p:cNvSpPr txBox="1"/>
            <p:nvPr/>
          </p:nvSpPr>
          <p:spPr>
            <a:xfrm>
              <a:off x="8030934" y="3763288"/>
              <a:ext cx="343172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rgbClr val="0070C0"/>
                  </a:solidFill>
                </a:rPr>
                <a:t>Anomalies de la </a:t>
              </a:r>
              <a:r>
                <a:rPr lang="fr-FR" sz="1100" dirty="0">
                  <a:solidFill>
                    <a:srgbClr val="FF0000"/>
                  </a:solidFill>
                </a:rPr>
                <a:t>température globale </a:t>
              </a:r>
              <a:r>
                <a:rPr lang="fr-FR" sz="1100" dirty="0"/>
                <a:t>– Taux de CO</a:t>
              </a:r>
              <a:r>
                <a:rPr lang="fr-FR" sz="1100" baseline="-25000" dirty="0"/>
                <a:t>2</a:t>
              </a:r>
              <a:r>
                <a:rPr lang="fr-FR" sz="1100" dirty="0"/>
                <a:t> (source </a:t>
              </a:r>
              <a:r>
                <a:rPr lang="fr-FR" sz="1100" dirty="0" err="1">
                  <a:hlinkClick r:id="rId4"/>
                </a:rPr>
                <a:t>Nasa.GISS</a:t>
              </a:r>
              <a:r>
                <a:rPr lang="fr-FR" sz="1100" dirty="0"/>
                <a:t>)</a:t>
              </a: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5AB82CE-B9F2-513B-2CCB-8BB2E2E82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23464" y="1317190"/>
              <a:ext cx="3059327" cy="2447462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4228D50-E3C8-4CBC-E4B1-A155B5B934CE}"/>
              </a:ext>
            </a:extLst>
          </p:cNvPr>
          <p:cNvGrpSpPr/>
          <p:nvPr/>
        </p:nvGrpSpPr>
        <p:grpSpPr>
          <a:xfrm>
            <a:off x="6157232" y="1317190"/>
            <a:ext cx="1686366" cy="2288582"/>
            <a:chOff x="6157232" y="1317190"/>
            <a:chExt cx="1686366" cy="2288582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EFA4D83-42B1-253B-1FE4-9FD5F036FFE5}"/>
                </a:ext>
              </a:extLst>
            </p:cNvPr>
            <p:cNvSpPr txBox="1"/>
            <p:nvPr/>
          </p:nvSpPr>
          <p:spPr>
            <a:xfrm>
              <a:off x="6157232" y="2405443"/>
              <a:ext cx="168636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Dans le passé, le taux de CO2 </a:t>
              </a:r>
              <a:r>
                <a:rPr lang="fr-FR" sz="1200" dirty="0">
                  <a:solidFill>
                    <a:srgbClr val="FF0000"/>
                  </a:solidFill>
                </a:rPr>
                <a:t>suit</a:t>
              </a:r>
              <a:r>
                <a:rPr lang="fr-FR" sz="1200" dirty="0"/>
                <a:t> les évolutions de la température induite par les</a:t>
              </a:r>
              <a:r>
                <a:rPr lang="fr-FR" sz="1100" dirty="0"/>
                <a:t> </a:t>
              </a:r>
              <a:r>
                <a:rPr lang="fr-FR" sz="1200" dirty="0"/>
                <a:t>phénomènes cosmiques 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9E5364C7-F3B2-3178-3BAC-2D220125B3FF}"/>
                </a:ext>
              </a:extLst>
            </p:cNvPr>
            <p:cNvSpPr txBox="1"/>
            <p:nvPr/>
          </p:nvSpPr>
          <p:spPr>
            <a:xfrm>
              <a:off x="6157232" y="1317190"/>
              <a:ext cx="16863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Corrélation et causalité ?</a:t>
              </a: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11247549-F4C5-7614-E4C1-98F754A6A4F9}"/>
              </a:ext>
            </a:extLst>
          </p:cNvPr>
          <p:cNvSpPr txBox="1"/>
          <p:nvPr/>
        </p:nvSpPr>
        <p:spPr>
          <a:xfrm>
            <a:off x="8290428" y="4600536"/>
            <a:ext cx="2821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0" i="0" noProof="0" dirty="0">
                <a:solidFill>
                  <a:srgbClr val="1B1B1B"/>
                </a:solidFill>
                <a:effectLst/>
              </a:rPr>
              <a:t>La contribution humaine cumulée depuis l’ère industrielle 130 ppm (CO2)</a:t>
            </a:r>
            <a:endParaRPr lang="fr-FR" noProof="0" dirty="0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ABB1776-EFDA-368D-D2A5-104006771739}"/>
              </a:ext>
            </a:extLst>
          </p:cNvPr>
          <p:cNvGrpSpPr/>
          <p:nvPr/>
        </p:nvGrpSpPr>
        <p:grpSpPr>
          <a:xfrm>
            <a:off x="5377780" y="4047694"/>
            <a:ext cx="2671083" cy="2021550"/>
            <a:chOff x="5297259" y="4047007"/>
            <a:chExt cx="2671083" cy="202155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72121C4-21DF-9C34-0575-16ED812C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97259" y="4047007"/>
              <a:ext cx="2671083" cy="1744551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8CE1626-CDA4-EA36-4E8D-EEC6C41CB763}"/>
                </a:ext>
              </a:extLst>
            </p:cNvPr>
            <p:cNvSpPr txBox="1"/>
            <p:nvPr/>
          </p:nvSpPr>
          <p:spPr>
            <a:xfrm>
              <a:off x="5932714" y="5791558"/>
              <a:ext cx="16314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Source </a:t>
              </a:r>
              <a:r>
                <a:rPr lang="fr-FR" sz="1200" dirty="0" err="1">
                  <a:hlinkClick r:id="rId7"/>
                </a:rPr>
                <a:t>epa.gouv</a:t>
              </a:r>
              <a:endParaRPr lang="fr-FR" sz="1200" dirty="0"/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66DD2702-B3E3-9E0F-2030-5320A4197CBB}"/>
              </a:ext>
            </a:extLst>
          </p:cNvPr>
          <p:cNvSpPr txBox="1"/>
          <p:nvPr/>
        </p:nvSpPr>
        <p:spPr>
          <a:xfrm>
            <a:off x="2009776" y="4521705"/>
            <a:ext cx="33344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/>
              <a:t>“Since the 1950s,it is extremely likely (&gt; 95%) that human activities have been the dominant cause of that warming” (</a:t>
            </a:r>
            <a:r>
              <a:rPr lang="en-US" sz="1400" i="1" dirty="0" err="1"/>
              <a:t>epa.gouv</a:t>
            </a:r>
            <a:r>
              <a:rPr lang="en-US" sz="1400" i="1" dirty="0"/>
              <a:t>)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141451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2025 - 2026</a:t>
            </a:r>
            <a:endParaRPr lang="en-GB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t>Un peu de Physique pour comprendre -  L'énergie dans tous ses états</a:t>
            </a:r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F56FF-A9C7-48CE-B5A8-E2EC5C60375F}" type="slidenum">
              <a:rPr lang="en-GB">
                <a:latin typeface="Century Gothic" panose="020B0502020202020204"/>
              </a:rPr>
              <a:pPr>
                <a:defRPr/>
              </a:pPr>
              <a:t>37</a:t>
            </a:fld>
            <a:endParaRPr lang="en-GB" dirty="0">
              <a:latin typeface="Century Gothic" panose="020B0502020202020204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227905" y="367352"/>
            <a:ext cx="4279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</a:rPr>
              <a:t>L’énergie de la Terre et de l’Univers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89887" y="1147759"/>
            <a:ext cx="7874372" cy="4770537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Les modèles actuels prédisent une croissance de l’entropie de l’univers vers un état très froid, très dilué où la matière aura disparu.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Actuellement la majorité de l’entropie de l’Univers observable est dans les trous noirs (stellaires ou supermassifs), qui s’évaporeront sur le très long terme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L’énergie reçue du Soleil (340W/m²) est rediffusée directement (30% albedo), mais surtout réémise sous forme d’infra-rouge (70%). Le modèle du « corps noir » s’applique bien pour le Soleil ; pour la Terre, il faut tenir compte de son atmosphère.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L’effet de serre induit par certaines molécules de l’atmosphère se traduit par une augmentation de la température observée de la Terre par rapport à celle du corps noir équivalent.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L’entropie créée par la Terre correspond à la transformation du rayonnement solaire reçu (basse entropie) en chaleur basse température et à la création d’énergie libre dans son atmosphère.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L’énergie libre créée correspond à moins de 10% de l’énergie reçue du Soleil ; elle est la source des phénomènes géologiques et biologiques sur notre planète ; une petite partie (qq %) est utilisée par l’humanité pour sa survie et la fabrication d’artefacts (énergies en flux « dites renouvelables » 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Sans l’effet </a:t>
            </a:r>
            <a:r>
              <a:rPr lang="fr-FR" sz="1600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 serre, le surplus d’énergie/entropie dégagé par l’utilisation des énergies fossiles aurait une faible incidence sur l’équilibre thermodynamique de la Terre.</a:t>
            </a:r>
          </a:p>
        </p:txBody>
      </p:sp>
    </p:spTree>
    <p:extLst>
      <p:ext uri="{BB962C8B-B14F-4D97-AF65-F5344CB8AC3E}">
        <p14:creationId xmlns:p14="http://schemas.microsoft.com/office/powerpoint/2010/main" val="37499179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6AB87ED-265B-443E-84AF-6202233D5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98935E-E978-449D-841E-69CCD95BB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38</a:t>
            </a:fld>
            <a:endParaRPr lang="en-GB"/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9D6846E0-39B1-4785-9C4C-30ED3172F59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43451" y="357065"/>
            <a:ext cx="6654862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L’énergie dans tous ses états : La planète Terre et l’Univers</a:t>
            </a:r>
          </a:p>
        </p:txBody>
      </p:sp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17D915E6-B053-F735-7451-9753F7200316}"/>
              </a:ext>
            </a:extLst>
          </p:cNvPr>
          <p:cNvGraphicFramePr>
            <a:graphicFrameLocks noGrp="1"/>
          </p:cNvGraphicFramePr>
          <p:nvPr/>
        </p:nvGraphicFramePr>
        <p:xfrm>
          <a:off x="1978976" y="2168960"/>
          <a:ext cx="8153764" cy="365760"/>
        </p:xfrm>
        <a:graphic>
          <a:graphicData uri="http://schemas.openxmlformats.org/drawingml/2006/table">
            <a:tbl>
              <a:tblPr/>
              <a:tblGrid>
                <a:gridCol w="8153764">
                  <a:extLst>
                    <a:ext uri="{9D8B030D-6E8A-4147-A177-3AD203B41FA5}">
                      <a16:colId xmlns:a16="http://schemas.microsoft.com/office/drawing/2014/main" val="37220449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fr-F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418284"/>
                  </a:ext>
                </a:extLst>
              </a:tr>
            </a:tbl>
          </a:graphicData>
        </a:graphic>
      </p:graphicFrame>
      <p:sp>
        <p:nvSpPr>
          <p:cNvPr id="22" name="Rectangle 5">
            <a:extLst>
              <a:ext uri="{FF2B5EF4-FFF2-40B4-BE49-F238E27FC236}">
                <a16:creationId xmlns:a16="http://schemas.microsoft.com/office/drawing/2014/main" id="{1C3A307D-D05D-7A0C-E261-3229A6AB8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0668" y="2218974"/>
            <a:ext cx="81537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</a:rPr>
              <a:t>Pour attribuer cette œuvre dans tout support dérivé en redistribution ou en adaptation ou modification dans le respect des conditions de licence libre et ouverte choisie par l'auteur :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07C3C6A8-7D64-9741-9797-27250B26A2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031596"/>
              </p:ext>
            </p:extLst>
          </p:nvPr>
        </p:nvGraphicFramePr>
        <p:xfrm>
          <a:off x="1830668" y="2917923"/>
          <a:ext cx="7752492" cy="640080"/>
        </p:xfrm>
        <a:graphic>
          <a:graphicData uri="http://schemas.openxmlformats.org/drawingml/2006/table">
            <a:tbl>
              <a:tblPr/>
              <a:tblGrid>
                <a:gridCol w="1146054">
                  <a:extLst>
                    <a:ext uri="{9D8B030D-6E8A-4147-A177-3AD203B41FA5}">
                      <a16:colId xmlns:a16="http://schemas.microsoft.com/office/drawing/2014/main" val="2152911652"/>
                    </a:ext>
                  </a:extLst>
                </a:gridCol>
                <a:gridCol w="6606438">
                  <a:extLst>
                    <a:ext uri="{9D8B030D-6E8A-4147-A177-3AD203B41FA5}">
                      <a16:colId xmlns:a16="http://schemas.microsoft.com/office/drawing/2014/main" val="18652610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fr-F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sz="1200">
                          <a:solidFill>
                            <a:schemeClr val="tx1"/>
                          </a:solidFill>
                        </a:rPr>
                        <a:t>« L’énergie 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dans tous ses </a:t>
                      </a:r>
                      <a:r>
                        <a:rPr lang="fr-FR" sz="1200">
                          <a:solidFill>
                            <a:schemeClr val="tx1"/>
                          </a:solidFill>
                        </a:rPr>
                        <a:t>états La planète Terre et l’Univers </a:t>
                      </a:r>
                      <a:r>
                        <a:rPr lang="fr-FR" sz="1200">
                          <a:solidFill>
                            <a:schemeClr val="tx1"/>
                          </a:solidFill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»</a:t>
                      </a:r>
                      <a:endParaRPr lang="fr-FR" sz="1200" dirty="0">
                        <a:solidFill>
                          <a:schemeClr val="tx1"/>
                        </a:solidFill>
                        <a:hlinkClick r:id="" action="ppaction://noaction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  <a:p>
                      <a:pPr>
                        <a:buNone/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Dans: Un peu de science pour comprendre le 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monde moderne.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 », </a:t>
                      </a:r>
                    </a:p>
                    <a:p>
                      <a:pPr>
                        <a:buNone/>
                      </a:pP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par 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Bernard Remaud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, 2026 (mars), est sous licence 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CC BY-SA 4.0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61946"/>
                  </a:ext>
                </a:extLst>
              </a:tr>
            </a:tbl>
          </a:graphicData>
        </a:graphic>
      </p:graphicFrame>
      <p:pic>
        <p:nvPicPr>
          <p:cNvPr id="1032" name="Picture 8" descr="Licence Creative Commons CC BY-SA 4.0">
            <a:hlinkClick r:id="rId4"/>
            <a:extLst>
              <a:ext uri="{FF2B5EF4-FFF2-40B4-BE49-F238E27FC236}">
                <a16:creationId xmlns:a16="http://schemas.microsoft.com/office/drawing/2014/main" id="{8D1B16A3-8974-2339-920E-5B4F16963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558" y="3045262"/>
            <a:ext cx="837418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9E1DA652-01EF-DC6A-337E-BC366E462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6914" y="4896315"/>
            <a:ext cx="2453989" cy="706749"/>
          </a:xfrm>
          <a:prstGeom prst="rect">
            <a:avLst/>
          </a:prstGeom>
        </p:spPr>
      </p:pic>
      <p:sp>
        <p:nvSpPr>
          <p:cNvPr id="1029" name="ZoneTexte 1028">
            <a:extLst>
              <a:ext uri="{FF2B5EF4-FFF2-40B4-BE49-F238E27FC236}">
                <a16:creationId xmlns:a16="http://schemas.microsoft.com/office/drawing/2014/main" id="{75AC171B-CF0B-9C3A-8BDF-823384D0AF0A}"/>
              </a:ext>
            </a:extLst>
          </p:cNvPr>
          <p:cNvSpPr txBox="1"/>
          <p:nvPr/>
        </p:nvSpPr>
        <p:spPr>
          <a:xfrm>
            <a:off x="1978976" y="5018858"/>
            <a:ext cx="3727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D’autres ressources sont disponibles sur le blog</a:t>
            </a:r>
          </a:p>
          <a:p>
            <a:r>
              <a:rPr lang="fr-FR" sz="1200" dirty="0">
                <a:solidFill>
                  <a:srgbClr val="FB4A18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https://un-peu-de-physique.fr/</a:t>
            </a:r>
            <a:r>
              <a:rPr lang="fr-FR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46122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6AB87ED-265B-443E-84AF-6202233D5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98935E-E978-449D-841E-69CCD95BB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39</a:t>
            </a:fld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AEF472-55BE-4444-A8F4-0F5DCC2D38EB}"/>
              </a:ext>
            </a:extLst>
          </p:cNvPr>
          <p:cNvSpPr txBox="1"/>
          <p:nvPr/>
        </p:nvSpPr>
        <p:spPr>
          <a:xfrm>
            <a:off x="2709168" y="1254935"/>
            <a:ext cx="7324928" cy="369332"/>
          </a:xfrm>
          <a:custGeom>
            <a:avLst/>
            <a:gdLst>
              <a:gd name="csX0" fmla="*/ 0 w 7324928"/>
              <a:gd name="csY0" fmla="*/ 0 h 369332"/>
              <a:gd name="csX1" fmla="*/ 416957 w 7324928"/>
              <a:gd name="csY1" fmla="*/ 0 h 369332"/>
              <a:gd name="csX2" fmla="*/ 907164 w 7324928"/>
              <a:gd name="csY2" fmla="*/ 0 h 369332"/>
              <a:gd name="csX3" fmla="*/ 1543869 w 7324928"/>
              <a:gd name="csY3" fmla="*/ 0 h 369332"/>
              <a:gd name="csX4" fmla="*/ 2180575 w 7324928"/>
              <a:gd name="csY4" fmla="*/ 0 h 369332"/>
              <a:gd name="csX5" fmla="*/ 2817280 w 7324928"/>
              <a:gd name="csY5" fmla="*/ 0 h 369332"/>
              <a:gd name="csX6" fmla="*/ 3380736 w 7324928"/>
              <a:gd name="csY6" fmla="*/ 0 h 369332"/>
              <a:gd name="csX7" fmla="*/ 3724444 w 7324928"/>
              <a:gd name="csY7" fmla="*/ 0 h 369332"/>
              <a:gd name="csX8" fmla="*/ 4434399 w 7324928"/>
              <a:gd name="csY8" fmla="*/ 0 h 369332"/>
              <a:gd name="csX9" fmla="*/ 4924605 w 7324928"/>
              <a:gd name="csY9" fmla="*/ 0 h 369332"/>
              <a:gd name="csX10" fmla="*/ 5414812 w 7324928"/>
              <a:gd name="csY10" fmla="*/ 0 h 369332"/>
              <a:gd name="csX11" fmla="*/ 5758520 w 7324928"/>
              <a:gd name="csY11" fmla="*/ 0 h 369332"/>
              <a:gd name="csX12" fmla="*/ 6102228 w 7324928"/>
              <a:gd name="csY12" fmla="*/ 0 h 369332"/>
              <a:gd name="csX13" fmla="*/ 6519186 w 7324928"/>
              <a:gd name="csY13" fmla="*/ 0 h 369332"/>
              <a:gd name="csX14" fmla="*/ 7324928 w 7324928"/>
              <a:gd name="csY14" fmla="*/ 0 h 369332"/>
              <a:gd name="csX15" fmla="*/ 7324928 w 7324928"/>
              <a:gd name="csY15" fmla="*/ 369332 h 369332"/>
              <a:gd name="csX16" fmla="*/ 6907971 w 7324928"/>
              <a:gd name="csY16" fmla="*/ 369332 h 369332"/>
              <a:gd name="csX17" fmla="*/ 6271265 w 7324928"/>
              <a:gd name="csY17" fmla="*/ 369332 h 369332"/>
              <a:gd name="csX18" fmla="*/ 5854308 w 7324928"/>
              <a:gd name="csY18" fmla="*/ 369332 h 369332"/>
              <a:gd name="csX19" fmla="*/ 5144353 w 7324928"/>
              <a:gd name="csY19" fmla="*/ 369332 h 369332"/>
              <a:gd name="csX20" fmla="*/ 4654147 w 7324928"/>
              <a:gd name="csY20" fmla="*/ 369332 h 369332"/>
              <a:gd name="csX21" fmla="*/ 4163940 w 7324928"/>
              <a:gd name="csY21" fmla="*/ 369332 h 369332"/>
              <a:gd name="csX22" fmla="*/ 3820232 w 7324928"/>
              <a:gd name="csY22" fmla="*/ 369332 h 369332"/>
              <a:gd name="csX23" fmla="*/ 3476524 w 7324928"/>
              <a:gd name="csY23" fmla="*/ 369332 h 369332"/>
              <a:gd name="csX24" fmla="*/ 2766569 w 7324928"/>
              <a:gd name="csY24" fmla="*/ 369332 h 369332"/>
              <a:gd name="csX25" fmla="*/ 2056614 w 7324928"/>
              <a:gd name="csY25" fmla="*/ 369332 h 369332"/>
              <a:gd name="csX26" fmla="*/ 1566408 w 7324928"/>
              <a:gd name="csY26" fmla="*/ 369332 h 369332"/>
              <a:gd name="csX27" fmla="*/ 1222700 w 7324928"/>
              <a:gd name="csY27" fmla="*/ 369332 h 369332"/>
              <a:gd name="csX28" fmla="*/ 878991 w 7324928"/>
              <a:gd name="csY28" fmla="*/ 369332 h 369332"/>
              <a:gd name="csX29" fmla="*/ 535283 w 7324928"/>
              <a:gd name="csY29" fmla="*/ 369332 h 369332"/>
              <a:gd name="csX30" fmla="*/ 0 w 7324928"/>
              <a:gd name="csY30" fmla="*/ 369332 h 369332"/>
              <a:gd name="csX31" fmla="*/ 0 w 7324928"/>
              <a:gd name="csY31" fmla="*/ 0 h 3693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7324928" h="369332" extrusionOk="0">
                <a:moveTo>
                  <a:pt x="0" y="0"/>
                </a:moveTo>
                <a:cubicBezTo>
                  <a:pt x="178741" y="-18220"/>
                  <a:pt x="246816" y="36461"/>
                  <a:pt x="416957" y="0"/>
                </a:cubicBezTo>
                <a:cubicBezTo>
                  <a:pt x="587098" y="-36461"/>
                  <a:pt x="783169" y="5604"/>
                  <a:pt x="907164" y="0"/>
                </a:cubicBezTo>
                <a:cubicBezTo>
                  <a:pt x="1031159" y="-5604"/>
                  <a:pt x="1308976" y="9229"/>
                  <a:pt x="1543869" y="0"/>
                </a:cubicBezTo>
                <a:cubicBezTo>
                  <a:pt x="1778763" y="-9229"/>
                  <a:pt x="1997562" y="11387"/>
                  <a:pt x="2180575" y="0"/>
                </a:cubicBezTo>
                <a:cubicBezTo>
                  <a:pt x="2363588" y="-11387"/>
                  <a:pt x="2610155" y="2224"/>
                  <a:pt x="2817280" y="0"/>
                </a:cubicBezTo>
                <a:cubicBezTo>
                  <a:pt x="3024406" y="-2224"/>
                  <a:pt x="3216358" y="33024"/>
                  <a:pt x="3380736" y="0"/>
                </a:cubicBezTo>
                <a:cubicBezTo>
                  <a:pt x="3545114" y="-33024"/>
                  <a:pt x="3654989" y="27925"/>
                  <a:pt x="3724444" y="0"/>
                </a:cubicBezTo>
                <a:cubicBezTo>
                  <a:pt x="3793899" y="-27925"/>
                  <a:pt x="4201225" y="27826"/>
                  <a:pt x="4434399" y="0"/>
                </a:cubicBezTo>
                <a:cubicBezTo>
                  <a:pt x="4667573" y="-27826"/>
                  <a:pt x="4737662" y="9301"/>
                  <a:pt x="4924605" y="0"/>
                </a:cubicBezTo>
                <a:cubicBezTo>
                  <a:pt x="5111548" y="-9301"/>
                  <a:pt x="5190827" y="25380"/>
                  <a:pt x="5414812" y="0"/>
                </a:cubicBezTo>
                <a:cubicBezTo>
                  <a:pt x="5638797" y="-25380"/>
                  <a:pt x="5650570" y="18013"/>
                  <a:pt x="5758520" y="0"/>
                </a:cubicBezTo>
                <a:cubicBezTo>
                  <a:pt x="5866470" y="-18013"/>
                  <a:pt x="6031486" y="18301"/>
                  <a:pt x="6102228" y="0"/>
                </a:cubicBezTo>
                <a:cubicBezTo>
                  <a:pt x="6172970" y="-18301"/>
                  <a:pt x="6409160" y="5052"/>
                  <a:pt x="6519186" y="0"/>
                </a:cubicBezTo>
                <a:cubicBezTo>
                  <a:pt x="6629212" y="-5052"/>
                  <a:pt x="7050742" y="34974"/>
                  <a:pt x="7324928" y="0"/>
                </a:cubicBezTo>
                <a:cubicBezTo>
                  <a:pt x="7333041" y="182354"/>
                  <a:pt x="7322267" y="227005"/>
                  <a:pt x="7324928" y="369332"/>
                </a:cubicBezTo>
                <a:cubicBezTo>
                  <a:pt x="7180273" y="413953"/>
                  <a:pt x="7084879" y="356812"/>
                  <a:pt x="6907971" y="369332"/>
                </a:cubicBezTo>
                <a:cubicBezTo>
                  <a:pt x="6731063" y="381852"/>
                  <a:pt x="6488639" y="293960"/>
                  <a:pt x="6271265" y="369332"/>
                </a:cubicBezTo>
                <a:cubicBezTo>
                  <a:pt x="6053891" y="444704"/>
                  <a:pt x="5955582" y="358155"/>
                  <a:pt x="5854308" y="369332"/>
                </a:cubicBezTo>
                <a:cubicBezTo>
                  <a:pt x="5753034" y="380509"/>
                  <a:pt x="5392814" y="297600"/>
                  <a:pt x="5144353" y="369332"/>
                </a:cubicBezTo>
                <a:cubicBezTo>
                  <a:pt x="4895892" y="441064"/>
                  <a:pt x="4826971" y="323167"/>
                  <a:pt x="4654147" y="369332"/>
                </a:cubicBezTo>
                <a:cubicBezTo>
                  <a:pt x="4481323" y="415497"/>
                  <a:pt x="4332806" y="364802"/>
                  <a:pt x="4163940" y="369332"/>
                </a:cubicBezTo>
                <a:cubicBezTo>
                  <a:pt x="3995074" y="373862"/>
                  <a:pt x="3891731" y="331670"/>
                  <a:pt x="3820232" y="369332"/>
                </a:cubicBezTo>
                <a:cubicBezTo>
                  <a:pt x="3748733" y="406994"/>
                  <a:pt x="3642765" y="329723"/>
                  <a:pt x="3476524" y="369332"/>
                </a:cubicBezTo>
                <a:cubicBezTo>
                  <a:pt x="3310283" y="408941"/>
                  <a:pt x="2932675" y="324875"/>
                  <a:pt x="2766569" y="369332"/>
                </a:cubicBezTo>
                <a:cubicBezTo>
                  <a:pt x="2600464" y="413789"/>
                  <a:pt x="2288454" y="317952"/>
                  <a:pt x="2056614" y="369332"/>
                </a:cubicBezTo>
                <a:cubicBezTo>
                  <a:pt x="1824775" y="420712"/>
                  <a:pt x="1764043" y="321366"/>
                  <a:pt x="1566408" y="369332"/>
                </a:cubicBezTo>
                <a:cubicBezTo>
                  <a:pt x="1368773" y="417298"/>
                  <a:pt x="1388576" y="357124"/>
                  <a:pt x="1222700" y="369332"/>
                </a:cubicBezTo>
                <a:cubicBezTo>
                  <a:pt x="1056824" y="381540"/>
                  <a:pt x="957402" y="358587"/>
                  <a:pt x="878991" y="369332"/>
                </a:cubicBezTo>
                <a:cubicBezTo>
                  <a:pt x="800580" y="380077"/>
                  <a:pt x="694004" y="343664"/>
                  <a:pt x="535283" y="369332"/>
                </a:cubicBezTo>
                <a:cubicBezTo>
                  <a:pt x="376562" y="395000"/>
                  <a:pt x="242139" y="366371"/>
                  <a:pt x="0" y="369332"/>
                </a:cubicBezTo>
                <a:cubicBezTo>
                  <a:pt x="-38680" y="197506"/>
                  <a:pt x="29431" y="118159"/>
                  <a:pt x="0" y="0"/>
                </a:cubicBezTo>
                <a:close/>
              </a:path>
            </a:pathLst>
          </a:custGeom>
          <a:noFill/>
          <a:ln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15280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dirty="0"/>
              <a:t>Pour aller plus loin sur l’énergie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BD3D584-4EA7-4E0E-A430-B5EDF353492E}"/>
              </a:ext>
            </a:extLst>
          </p:cNvPr>
          <p:cNvSpPr txBox="1"/>
          <p:nvPr/>
        </p:nvSpPr>
        <p:spPr>
          <a:xfrm>
            <a:off x="2760394" y="2059569"/>
            <a:ext cx="5303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Des vidéo conférences sur la chaîne YouTube : </a:t>
            </a:r>
            <a:r>
              <a:rPr lang="fr-FR" sz="1600" dirty="0">
                <a:solidFill>
                  <a:srgbClr val="FF0000"/>
                </a:solidFill>
              </a:rPr>
              <a:t>la Science de Bernie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2706F2-15BA-4A97-84C4-3ACFD9397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394" y="2878660"/>
            <a:ext cx="2453989" cy="7067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E27A991-DD0E-486B-9269-6E3E23D1C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533" y="4719398"/>
            <a:ext cx="1854147" cy="95069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26A6A2B-8616-4492-AFE3-DC773D2D0BAF}"/>
              </a:ext>
            </a:extLst>
          </p:cNvPr>
          <p:cNvSpPr txBox="1"/>
          <p:nvPr/>
        </p:nvSpPr>
        <p:spPr>
          <a:xfrm>
            <a:off x="4223680" y="4915761"/>
            <a:ext cx="52034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Des cours en ligne ou présentiels à l’Université Permanente de Nantes : </a:t>
            </a:r>
            <a:r>
              <a:rPr lang="fr-FR" sz="1600" dirty="0">
                <a:hlinkClick r:id="rId4"/>
              </a:rPr>
              <a:t>https://up.univ-nantes.fr/</a:t>
            </a:r>
            <a:endParaRPr lang="fr-FR" sz="16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21C7EAD-F763-4147-9D92-1E9F4D4C627D}"/>
              </a:ext>
            </a:extLst>
          </p:cNvPr>
          <p:cNvSpPr txBox="1"/>
          <p:nvPr/>
        </p:nvSpPr>
        <p:spPr>
          <a:xfrm>
            <a:off x="5334235" y="2913939"/>
            <a:ext cx="48776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Mon blog </a:t>
            </a:r>
            <a:r>
              <a:rPr lang="fr-FR" sz="1600" dirty="0">
                <a:hlinkClick r:id="rId5"/>
              </a:rPr>
              <a:t>https://un-peu-de-physique.fr/</a:t>
            </a:r>
            <a:r>
              <a:rPr lang="fr-FR" sz="1600" dirty="0"/>
              <a:t> </a:t>
            </a:r>
          </a:p>
          <a:p>
            <a:r>
              <a:rPr lang="fr-FR" sz="1600" dirty="0"/>
              <a:t>Des cours, des ressources…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D6846E0-39B1-4785-9C4C-30ED3172F59C}"/>
              </a:ext>
            </a:extLst>
          </p:cNvPr>
          <p:cNvSpPr txBox="1"/>
          <p:nvPr/>
        </p:nvSpPr>
        <p:spPr>
          <a:xfrm>
            <a:off x="7524207" y="357065"/>
            <a:ext cx="3874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L’énergie dans tous ses états</a:t>
            </a:r>
          </a:p>
        </p:txBody>
      </p:sp>
      <p:pic>
        <p:nvPicPr>
          <p:cNvPr id="16" name="Image 15" descr="Une image contenant signe, dessin&#10;&#10;Description générée automatiquement">
            <a:extLst>
              <a:ext uri="{FF2B5EF4-FFF2-40B4-BE49-F238E27FC236}">
                <a16:creationId xmlns:a16="http://schemas.microsoft.com/office/drawing/2014/main" id="{759C7204-AF81-408B-82A3-6087B3E2D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726" y="1801945"/>
            <a:ext cx="975759" cy="97575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4" name="Image 13" descr="Une image contenant peinture, habits, dessin, personne&#10;&#10;Description générée automatiquement">
            <a:extLst>
              <a:ext uri="{FF2B5EF4-FFF2-40B4-BE49-F238E27FC236}">
                <a16:creationId xmlns:a16="http://schemas.microsoft.com/office/drawing/2014/main" id="{61BBC242-D57E-49BB-ABD9-2C7C8690BD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726" y="3663476"/>
            <a:ext cx="1391269" cy="78263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A4AEFC6-21CE-2350-0952-D39A03471E21}"/>
              </a:ext>
            </a:extLst>
          </p:cNvPr>
          <p:cNvSpPr txBox="1"/>
          <p:nvPr/>
        </p:nvSpPr>
        <p:spPr>
          <a:xfrm>
            <a:off x="3883475" y="4025474"/>
            <a:ext cx="4807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Des podcasts sur Spotify : </a:t>
            </a:r>
            <a:r>
              <a:rPr lang="fr-FR" sz="1600" dirty="0">
                <a:hlinkClick r:id="rId8"/>
              </a:rPr>
              <a:t>La science de Bernie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64518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2025 - 2026</a:t>
            </a:r>
            <a:endParaRPr lang="en-GB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t>Un peu de Physique pour comprendre -  L'énergie dans tous ses états</a:t>
            </a:r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F56FF-A9C7-48CE-B5A8-E2EC5C60375F}" type="slidenum">
              <a:rPr lang="en-GB">
                <a:latin typeface="Century Gothic" panose="020B0502020202020204"/>
              </a:rPr>
              <a:pPr>
                <a:defRPr/>
              </a:pPr>
              <a:t>4</a:t>
            </a:fld>
            <a:endParaRPr lang="en-GB" dirty="0">
              <a:latin typeface="Century Gothic" panose="020B0502020202020204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227905" y="367352"/>
            <a:ext cx="4279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</a:rPr>
              <a:t>L’énergie de la Terre et de l’Univers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89887" y="1147759"/>
            <a:ext cx="7874372" cy="584775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Les modèles actuels prédisent une croissance de l’entropie de l’univers vers un état très froid, très dilué où la matière aura disparu.</a:t>
            </a:r>
          </a:p>
        </p:txBody>
      </p:sp>
    </p:spTree>
    <p:extLst>
      <p:ext uri="{BB962C8B-B14F-4D97-AF65-F5344CB8AC3E}">
        <p14:creationId xmlns:p14="http://schemas.microsoft.com/office/powerpoint/2010/main" val="1792259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502B584-CBCB-3E82-28E8-72F127184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DFE24F4-DCAB-5438-2B24-36F2EECFB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AA2831C-6DB6-9C49-1D0C-6C6E639D5388}"/>
              </a:ext>
            </a:extLst>
          </p:cNvPr>
          <p:cNvSpPr txBox="1"/>
          <p:nvPr/>
        </p:nvSpPr>
        <p:spPr>
          <a:xfrm>
            <a:off x="8778503" y="382577"/>
            <a:ext cx="2866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Entropie de l’Univers ?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C545B77-5B3F-93BD-EC5D-22228336D556}"/>
              </a:ext>
            </a:extLst>
          </p:cNvPr>
          <p:cNvGrpSpPr/>
          <p:nvPr/>
        </p:nvGrpSpPr>
        <p:grpSpPr>
          <a:xfrm>
            <a:off x="7750629" y="1280377"/>
            <a:ext cx="2828485" cy="2850068"/>
            <a:chOff x="3168502" y="1658679"/>
            <a:chExt cx="2595708" cy="2684443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E18C4FB-0382-A3D3-142A-1A04502DD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988" t="24186" r="42791" b="18413"/>
            <a:stretch/>
          </p:blipFill>
          <p:spPr>
            <a:xfrm>
              <a:off x="3168502" y="1658679"/>
              <a:ext cx="2595708" cy="268444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BD90ACF-9161-34A8-0B37-6429D4F6085A}"/>
                </a:ext>
              </a:extLst>
            </p:cNvPr>
            <p:cNvSpPr txBox="1"/>
            <p:nvPr/>
          </p:nvSpPr>
          <p:spPr>
            <a:xfrm>
              <a:off x="3742328" y="3002002"/>
              <a:ext cx="15963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>
                  <a:hlinkClick r:id="rId3"/>
                </a:rPr>
                <a:t>Xinghai</a:t>
              </a:r>
              <a:r>
                <a:rPr lang="fr-FR" sz="1000" dirty="0">
                  <a:hlinkClick r:id="rId3"/>
                </a:rPr>
                <a:t> Zhao et al. </a:t>
              </a:r>
              <a:endParaRPr lang="fr-FR" sz="1000" dirty="0"/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D6702509-E017-D8B1-F59A-934116E2D105}"/>
              </a:ext>
            </a:extLst>
          </p:cNvPr>
          <p:cNvSpPr txBox="1"/>
          <p:nvPr/>
        </p:nvSpPr>
        <p:spPr>
          <a:xfrm>
            <a:off x="1950900" y="1022418"/>
            <a:ext cx="9041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L’entropie de l’Univers </a:t>
            </a:r>
            <a:r>
              <a:rPr lang="fr-FR" sz="1600" dirty="0"/>
              <a:t>était initialement très basse (valeur ?)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98AB9DD-CD07-1ED0-5ECC-A49CC162AC9A}"/>
              </a:ext>
            </a:extLst>
          </p:cNvPr>
          <p:cNvSpPr txBox="1"/>
          <p:nvPr/>
        </p:nvSpPr>
        <p:spPr>
          <a:xfrm>
            <a:off x="2133600" y="1360972"/>
            <a:ext cx="531222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Ses principales composantes sont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Les trous noirs super massifs (SMBH)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Les trous noirs stellaires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Les photons et neutrinos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La matière noire (CDM)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Les gravitons (?)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La matière interstellaire (ISM) ou intergalactique (IGM)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La matière des étoiles</a:t>
            </a:r>
          </a:p>
          <a:p>
            <a:r>
              <a:rPr lang="fr-FR" sz="1200" dirty="0"/>
              <a:t>Mise à part l’entropie des trous noirs et de la matière stellaire l’entropie est relativement stable depuis les premiers instants de l’univers.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6ECCB33-6005-FF08-C413-A28D64326392}"/>
              </a:ext>
            </a:extLst>
          </p:cNvPr>
          <p:cNvSpPr txBox="1"/>
          <p:nvPr/>
        </p:nvSpPr>
        <p:spPr>
          <a:xfrm>
            <a:off x="7721671" y="4414740"/>
            <a:ext cx="3048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L’entropie des trous noirs domine(aujourd’hui) largement l’entropie de l’univers et est toujours croissante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7EF5AC01-C78E-5E15-FD11-9C2877D3E655}"/>
              </a:ext>
            </a:extLst>
          </p:cNvPr>
          <p:cNvGrpSpPr/>
          <p:nvPr/>
        </p:nvGrpSpPr>
        <p:grpSpPr>
          <a:xfrm>
            <a:off x="2343666" y="3626120"/>
            <a:ext cx="4744911" cy="2391503"/>
            <a:chOff x="2343666" y="3626120"/>
            <a:chExt cx="4498689" cy="2072347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C3C9A9A-303C-9BD3-A56C-432428897E6B}"/>
                </a:ext>
              </a:extLst>
            </p:cNvPr>
            <p:cNvSpPr txBox="1"/>
            <p:nvPr/>
          </p:nvSpPr>
          <p:spPr>
            <a:xfrm rot="16200000">
              <a:off x="1773547" y="4680688"/>
              <a:ext cx="13864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hlinkClick r:id="rId4"/>
                </a:rPr>
                <a:t>C.A. Egan et al.</a:t>
              </a:r>
              <a:endParaRPr lang="fr-FR" sz="1000" dirty="0"/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BCCDB0D-D48F-FB65-E51F-FFAE4B02C8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429" t="29207" r="32999" b="42575"/>
            <a:stretch/>
          </p:blipFill>
          <p:spPr>
            <a:xfrm>
              <a:off x="2589887" y="3626120"/>
              <a:ext cx="4252468" cy="2072347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66048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2025 - 2026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466415" y="6170306"/>
            <a:ext cx="5716488" cy="365125"/>
          </a:xfrm>
        </p:spPr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</a:t>
            </a:fld>
            <a:endParaRPr lang="en-GB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6BED1A2-2684-9829-B805-BAD746A17C0B}"/>
              </a:ext>
            </a:extLst>
          </p:cNvPr>
          <p:cNvGrpSpPr/>
          <p:nvPr/>
        </p:nvGrpSpPr>
        <p:grpSpPr>
          <a:xfrm>
            <a:off x="8623991" y="919552"/>
            <a:ext cx="2520474" cy="1738480"/>
            <a:chOff x="8623991" y="919552"/>
            <a:chExt cx="2520474" cy="1738480"/>
          </a:xfrm>
        </p:grpSpPr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3991" y="919552"/>
              <a:ext cx="2098096" cy="1550766"/>
            </a:xfrm>
            <a:prstGeom prst="rect">
              <a:avLst/>
            </a:prstGeom>
          </p:spPr>
        </p:pic>
        <p:sp>
          <p:nvSpPr>
            <p:cNvPr id="28" name="ZoneTexte 27"/>
            <p:cNvSpPr txBox="1"/>
            <p:nvPr/>
          </p:nvSpPr>
          <p:spPr>
            <a:xfrm>
              <a:off x="8759611" y="2411811"/>
              <a:ext cx="238485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http://www.linternaute.com/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FC5F945-AAA4-11C7-BD03-ABBF5D0A2379}"/>
              </a:ext>
            </a:extLst>
          </p:cNvPr>
          <p:cNvGrpSpPr/>
          <p:nvPr/>
        </p:nvGrpSpPr>
        <p:grpSpPr>
          <a:xfrm>
            <a:off x="8871279" y="3058291"/>
            <a:ext cx="2334794" cy="2985004"/>
            <a:chOff x="9209314" y="1478103"/>
            <a:chExt cx="2334794" cy="298500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15F07F-D7D5-43F5-B117-54A9427F3C92}"/>
                </a:ext>
              </a:extLst>
            </p:cNvPr>
            <p:cNvSpPr/>
            <p:nvPr/>
          </p:nvSpPr>
          <p:spPr>
            <a:xfrm>
              <a:off x="9209314" y="4093775"/>
              <a:ext cx="233479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/>
                <a:t>The Event Horizon Telescope Collaboration — (2019). Wikipedia</a:t>
              </a:r>
              <a:endParaRPr lang="fr-FR" sz="900" dirty="0"/>
            </a:p>
          </p:txBody>
        </p:sp>
        <p:pic>
          <p:nvPicPr>
            <p:cNvPr id="9" name="Image 8" descr="Une image contenant étoile, lumière&#10;&#10;Description générée automatiquement">
              <a:extLst>
                <a:ext uri="{FF2B5EF4-FFF2-40B4-BE49-F238E27FC236}">
                  <a16:creationId xmlns:a16="http://schemas.microsoft.com/office/drawing/2014/main" id="{CE758ACF-F603-4EB1-8CA3-2367FA048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7509" y="1478103"/>
              <a:ext cx="1685291" cy="2551068"/>
            </a:xfrm>
            <a:prstGeom prst="rect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EE34E732-9DB6-4FC8-8FBB-DD87BBFB4D31}"/>
              </a:ext>
            </a:extLst>
          </p:cNvPr>
          <p:cNvSpPr txBox="1"/>
          <p:nvPr/>
        </p:nvSpPr>
        <p:spPr>
          <a:xfrm>
            <a:off x="4942807" y="4864565"/>
            <a:ext cx="4006667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/>
              <a:t>2017 – première </a:t>
            </a:r>
            <a:r>
              <a:rPr lang="fr-FR" sz="1200" dirty="0">
                <a:solidFill>
                  <a:srgbClr val="FF0000"/>
                </a:solidFill>
              </a:rPr>
              <a:t>« observation » </a:t>
            </a:r>
            <a:r>
              <a:rPr lang="fr-FR" sz="1200" dirty="0"/>
              <a:t>d’un trou noir »</a:t>
            </a:r>
          </a:p>
          <a:p>
            <a:pPr algn="r"/>
            <a:r>
              <a:rPr lang="fr-FR" sz="1100" dirty="0"/>
              <a:t>Transposition dans le visible des signaux </a:t>
            </a:r>
            <a:r>
              <a:rPr lang="fr-FR" sz="1100" dirty="0">
                <a:solidFill>
                  <a:srgbClr val="FF0000"/>
                </a:solidFill>
              </a:rPr>
              <a:t>« radio » </a:t>
            </a:r>
            <a:r>
              <a:rPr lang="fr-FR" sz="1100" dirty="0"/>
              <a:t>obtenus, par interférométrie de plusieurs observatoires répartis sur la Terre.</a:t>
            </a:r>
            <a:endParaRPr lang="fr-FR" sz="1400" dirty="0"/>
          </a:p>
          <a:p>
            <a:pPr algn="r"/>
            <a:r>
              <a:rPr lang="fr-FR" sz="1100" dirty="0"/>
              <a:t>Les fausses couleurs donnent des </a:t>
            </a:r>
            <a:r>
              <a:rPr lang="fr-FR" sz="1100" dirty="0">
                <a:solidFill>
                  <a:srgbClr val="FF0000"/>
                </a:solidFill>
              </a:rPr>
              <a:t>échelles de la température </a:t>
            </a:r>
            <a:r>
              <a:rPr lang="fr-FR" sz="1100" dirty="0"/>
              <a:t>du disque d’accrétion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DBFEE98-78F6-15A1-45B9-5A89C1984407}"/>
              </a:ext>
            </a:extLst>
          </p:cNvPr>
          <p:cNvSpPr txBox="1"/>
          <p:nvPr/>
        </p:nvSpPr>
        <p:spPr>
          <a:xfrm>
            <a:off x="7132320" y="383177"/>
            <a:ext cx="4153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Énergie et entropie des trous noirs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4B4D8EE-CBE9-1194-0313-12767A592143}"/>
              </a:ext>
            </a:extLst>
          </p:cNvPr>
          <p:cNvGrpSpPr/>
          <p:nvPr/>
        </p:nvGrpSpPr>
        <p:grpSpPr>
          <a:xfrm>
            <a:off x="2039007" y="1025584"/>
            <a:ext cx="6417015" cy="1815882"/>
            <a:chOff x="2039007" y="1025584"/>
            <a:chExt cx="6417015" cy="1815882"/>
          </a:xfrm>
        </p:grpSpPr>
        <p:sp>
          <p:nvSpPr>
            <p:cNvPr id="6" name="ZoneTexte 5"/>
            <p:cNvSpPr txBox="1"/>
            <p:nvPr/>
          </p:nvSpPr>
          <p:spPr>
            <a:xfrm>
              <a:off x="2039007" y="1025584"/>
              <a:ext cx="6417015" cy="181588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L’énergie courbe localement la structure de l’espace-temps (relativité générale)</a:t>
              </a:r>
            </a:p>
            <a:p>
              <a:r>
                <a:rPr lang="fr-FR" sz="1400" dirty="0"/>
                <a:t>Si la densité d’énergie devient très, très grande, ou si la masse devient très grande : la </a:t>
              </a:r>
              <a:r>
                <a:rPr lang="fr-FR" sz="1400" dirty="0">
                  <a:solidFill>
                    <a:srgbClr val="0070C0"/>
                  </a:solidFill>
                </a:rPr>
                <a:t>courbure </a:t>
              </a:r>
              <a:r>
                <a:rPr lang="fr-FR" sz="1400" dirty="0"/>
                <a:t>de l’espace peut devenir </a:t>
              </a:r>
              <a:r>
                <a:rPr lang="fr-FR" sz="1400" dirty="0">
                  <a:solidFill>
                    <a:srgbClr val="0070C0"/>
                  </a:solidFill>
                </a:rPr>
                <a:t>infinie</a:t>
              </a:r>
              <a:r>
                <a:rPr lang="fr-FR" sz="1400" dirty="0">
                  <a:solidFill>
                    <a:srgbClr val="FF0000"/>
                  </a:solidFill>
                </a:rPr>
                <a:t>.</a:t>
              </a:r>
            </a:p>
            <a:p>
              <a:r>
                <a:rPr lang="fr-FR" sz="1400" dirty="0"/>
                <a:t>La limite en deçà de laquelle rien (lumière ou matière) ne peut s’échapper est </a:t>
              </a:r>
              <a:r>
                <a:rPr lang="fr-FR" sz="1400" dirty="0">
                  <a:solidFill>
                    <a:srgbClr val="0070C0"/>
                  </a:solidFill>
                </a:rPr>
                <a:t>le rayon de Schwarzschild </a:t>
              </a:r>
              <a:r>
                <a:rPr lang="fr-FR" sz="1400" dirty="0"/>
                <a:t>(m masse du trou noir)</a:t>
              </a:r>
            </a:p>
            <a:p>
              <a:endParaRPr lang="fr-FR" sz="1400" dirty="0"/>
            </a:p>
            <a:p>
              <a:endParaRPr lang="fr-FR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5D419BA0-E7F4-E142-0856-BC00958EBFA3}"/>
                    </a:ext>
                  </a:extLst>
                </p:cNvPr>
                <p:cNvSpPr txBox="1"/>
                <p:nvPr/>
              </p:nvSpPr>
              <p:spPr>
                <a:xfrm>
                  <a:off x="3745622" y="2286442"/>
                  <a:ext cx="2098096" cy="5550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𝐺𝑚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GB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5D419BA0-E7F4-E142-0856-BC00958EBF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5622" y="2286442"/>
                  <a:ext cx="2098096" cy="55502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Graphique 15">
            <a:extLst>
              <a:ext uri="{FF2B5EF4-FFF2-40B4-BE49-F238E27FC236}">
                <a16:creationId xmlns:a16="http://schemas.microsoft.com/office/drawing/2014/main" id="{5953445D-E45A-B077-31F3-FB1B9648B2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182823">
            <a:off x="6117772" y="3430818"/>
            <a:ext cx="304800" cy="304800"/>
          </a:xfrm>
          <a:prstGeom prst="rect">
            <a:avLst/>
          </a:prstGeom>
        </p:spPr>
      </p:pic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DA407190-D88C-F217-9E35-EBD1D37A3F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832541"/>
              </p:ext>
            </p:extLst>
          </p:nvPr>
        </p:nvGraphicFramePr>
        <p:xfrm>
          <a:off x="2900630" y="3044098"/>
          <a:ext cx="4794057" cy="14344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3360">
                  <a:extLst>
                    <a:ext uri="{9D8B030D-6E8A-4147-A177-3AD203B41FA5}">
                      <a16:colId xmlns:a16="http://schemas.microsoft.com/office/drawing/2014/main" val="3007087039"/>
                    </a:ext>
                  </a:extLst>
                </a:gridCol>
                <a:gridCol w="822819">
                  <a:extLst>
                    <a:ext uri="{9D8B030D-6E8A-4147-A177-3AD203B41FA5}">
                      <a16:colId xmlns:a16="http://schemas.microsoft.com/office/drawing/2014/main" val="3552785356"/>
                    </a:ext>
                  </a:extLst>
                </a:gridCol>
                <a:gridCol w="1243939">
                  <a:extLst>
                    <a:ext uri="{9D8B030D-6E8A-4147-A177-3AD203B41FA5}">
                      <a16:colId xmlns:a16="http://schemas.microsoft.com/office/drawing/2014/main" val="1842141931"/>
                    </a:ext>
                  </a:extLst>
                </a:gridCol>
                <a:gridCol w="1243939">
                  <a:extLst>
                    <a:ext uri="{9D8B030D-6E8A-4147-A177-3AD203B41FA5}">
                      <a16:colId xmlns:a16="http://schemas.microsoft.com/office/drawing/2014/main" val="38516855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Type de </a:t>
                      </a:r>
                      <a:r>
                        <a:rPr lang="en-GB" sz="1200" dirty="0" err="1">
                          <a:effectLst/>
                        </a:rPr>
                        <a:t>trou</a:t>
                      </a:r>
                      <a:r>
                        <a:rPr lang="en-GB" sz="1200" dirty="0">
                          <a:effectLst/>
                        </a:rPr>
                        <a:t> noir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Masse (soleil)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Rayon de Schwarzschild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Masse </a:t>
                      </a:r>
                      <a:r>
                        <a:rPr lang="en-GB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volumique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2991520437"/>
                  </a:ext>
                </a:extLst>
              </a:tr>
              <a:tr h="100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Terre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 3  10</a:t>
                      </a:r>
                      <a:r>
                        <a:rPr lang="en-GB" sz="1200" baseline="30000" dirty="0">
                          <a:effectLst/>
                        </a:rPr>
                        <a:t>-6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0,9 cm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1,5 10</a:t>
                      </a:r>
                      <a:r>
                        <a:rPr lang="en-GB" sz="12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kg/m</a:t>
                      </a:r>
                      <a:r>
                        <a:rPr lang="en-GB" sz="12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0441388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Soleil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 1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3 km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1,7 10</a:t>
                      </a:r>
                      <a:r>
                        <a:rPr lang="en-GB" sz="12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kg/m</a:t>
                      </a:r>
                      <a:r>
                        <a:rPr lang="en-GB" sz="12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1485257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Trou noir </a:t>
                      </a:r>
                      <a:r>
                        <a:rPr lang="en-GB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stellaire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GB" sz="12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</a:rPr>
                        <a:t>300 km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1,7 10</a:t>
                      </a:r>
                      <a:r>
                        <a:rPr lang="en-GB" sz="12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kg/m</a:t>
                      </a:r>
                      <a:r>
                        <a:rPr lang="en-GB" sz="12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7524928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Trou noir massif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GB" sz="12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</a:rPr>
                        <a:t>3 10</a:t>
                      </a:r>
                      <a:r>
                        <a:rPr lang="en-GB" sz="1200" baseline="30000" dirty="0">
                          <a:effectLst/>
                        </a:rPr>
                        <a:t>9 </a:t>
                      </a:r>
                      <a:r>
                        <a:rPr lang="en-GB" sz="1200" dirty="0">
                          <a:effectLst/>
                        </a:rPr>
                        <a:t>km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kg/m</a:t>
                      </a:r>
                      <a:r>
                        <a:rPr lang="en-GB" sz="12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2170172256"/>
                  </a:ext>
                </a:extLst>
              </a:tr>
            </a:tbl>
          </a:graphicData>
        </a:graphic>
      </p:graphicFrame>
      <p:sp>
        <p:nvSpPr>
          <p:cNvPr id="18" name="AutoShape 2" descr="{\displaystyle M_{\odot }}">
            <a:extLst>
              <a:ext uri="{FF2B5EF4-FFF2-40B4-BE49-F238E27FC236}">
                <a16:creationId xmlns:a16="http://schemas.microsoft.com/office/drawing/2014/main" id="{C5734D4F-7ACE-2580-8139-C6394E96CF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70172" y="358321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Nuage 18">
            <a:extLst>
              <a:ext uri="{FF2B5EF4-FFF2-40B4-BE49-F238E27FC236}">
                <a16:creationId xmlns:a16="http://schemas.microsoft.com/office/drawing/2014/main" id="{1B17474B-3413-DF0B-1C98-B3F058DF04C0}"/>
              </a:ext>
            </a:extLst>
          </p:cNvPr>
          <p:cNvSpPr/>
          <p:nvPr/>
        </p:nvSpPr>
        <p:spPr>
          <a:xfrm>
            <a:off x="2039007" y="4614298"/>
            <a:ext cx="2579411" cy="1434403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Comment évolue l’entropie des trous noirs ?</a:t>
            </a:r>
          </a:p>
        </p:txBody>
      </p:sp>
    </p:spTree>
    <p:extLst>
      <p:ext uri="{BB962C8B-B14F-4D97-AF65-F5344CB8AC3E}">
        <p14:creationId xmlns:p14="http://schemas.microsoft.com/office/powerpoint/2010/main" val="52046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5F8E390-1FFA-4650-8FEB-A6101DB9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2025 - 2026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4A9A0EC-36A9-4CE1-B9AA-D9D8A974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84F915-3F60-441A-8252-5A8379BA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7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B3CCB65-20F7-4E05-9740-28353B394330}"/>
              </a:ext>
            </a:extLst>
          </p:cNvPr>
          <p:cNvSpPr txBox="1"/>
          <p:nvPr/>
        </p:nvSpPr>
        <p:spPr>
          <a:xfrm>
            <a:off x="7557248" y="368111"/>
            <a:ext cx="4041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trous noirs et l’entropie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CF4EEBE-A149-4100-A70E-AEBD2C481565}"/>
              </a:ext>
            </a:extLst>
          </p:cNvPr>
          <p:cNvSpPr txBox="1"/>
          <p:nvPr/>
        </p:nvSpPr>
        <p:spPr>
          <a:xfrm>
            <a:off x="1982366" y="1014442"/>
            <a:ext cx="51514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trous noirs et l’entropie ?</a:t>
            </a:r>
          </a:p>
          <a:p>
            <a:r>
              <a:rPr lang="fr-FR" sz="1400" dirty="0"/>
              <a:t>Les trous noirs violent-ils le principe de croissance globale de l’entropie de l’Univers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128FA5-859C-4C11-A959-DB96DC971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131" b="34386"/>
          <a:stretch/>
        </p:blipFill>
        <p:spPr>
          <a:xfrm>
            <a:off x="8973291" y="1384686"/>
            <a:ext cx="1599710" cy="1571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33D6961-6196-476C-92CB-2BF74A92EBD6}"/>
                  </a:ext>
                </a:extLst>
              </p:cNvPr>
              <p:cNvSpPr txBox="1"/>
              <p:nvPr/>
            </p:nvSpPr>
            <p:spPr>
              <a:xfrm>
                <a:off x="2091351" y="1974873"/>
                <a:ext cx="6491333" cy="146540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rgbClr val="0070C0"/>
                    </a:solidFill>
                  </a:rPr>
                  <a:t>L’entropie d’un trou noir (</a:t>
                </a:r>
                <a:r>
                  <a:rPr lang="fr-FR" sz="1600" b="0" i="0" dirty="0" err="1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</a:rPr>
                  <a:t>Bekenstein</a:t>
                </a:r>
                <a:r>
                  <a:rPr lang="fr-FR" sz="1600" b="0" i="0" dirty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</a:rPr>
                  <a:t>-Hawking)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f>
                        <m:fPr>
                          <m:ctrlP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h𝐺</m:t>
                          </m:r>
                        </m:den>
                      </m:f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fr-FR" sz="1600" dirty="0">
                  <a:solidFill>
                    <a:srgbClr val="FF0000"/>
                  </a:solidFill>
                </a:endParaRPr>
              </a:p>
              <a:p>
                <a:r>
                  <a:rPr lang="fr-FR" sz="1200" dirty="0"/>
                  <a:t>Une des plus belles formules de la physique</a:t>
                </a:r>
              </a:p>
              <a:p>
                <a:r>
                  <a:rPr lang="fr-FR" sz="1200" dirty="0"/>
                  <a:t>L’entropie est proportionnelle à l’aire de la sphère de rayon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GB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2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𝐺𝑚</m:t>
                        </m:r>
                      </m:num>
                      <m:den>
                        <m:sSup>
                          <m:sSupPr>
                            <m:ctrlPr>
                              <a:rPr lang="en-GB" sz="1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12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sz="1200" dirty="0"/>
                  <a:t> (</a:t>
                </a:r>
                <a:r>
                  <a:rPr lang="fr-FR" sz="1200" dirty="0">
                    <a:solidFill>
                      <a:srgbClr val="FF0000"/>
                    </a:solidFill>
                  </a:rPr>
                  <a:t>Schwarzschild)</a:t>
                </a:r>
                <a:br>
                  <a:rPr lang="fr-FR" sz="1200" dirty="0">
                    <a:solidFill>
                      <a:srgbClr val="FF0000"/>
                    </a:solidFill>
                  </a:rPr>
                </a:br>
                <a:r>
                  <a:rPr lang="fr-FR" sz="1200" dirty="0"/>
                  <a:t>donc proportionnelle au carré de la masse</a:t>
                </a: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33D6961-6196-476C-92CB-2BF74A92E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1351" y="1974873"/>
                <a:ext cx="6491333" cy="1465401"/>
              </a:xfrm>
              <a:prstGeom prst="rect">
                <a:avLst/>
              </a:prstGeom>
              <a:blipFill>
                <a:blip r:embed="rId3"/>
                <a:stretch>
                  <a:fillRect l="-375" t="-1240" b="-2479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5F3BBC41-FE21-43D3-B136-94712E9D231B}"/>
              </a:ext>
            </a:extLst>
          </p:cNvPr>
          <p:cNvSpPr txBox="1"/>
          <p:nvPr/>
        </p:nvSpPr>
        <p:spPr>
          <a:xfrm>
            <a:off x="2091352" y="3618693"/>
            <a:ext cx="6491333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Dans un processus d’absorption de matière ou de fusion de 2 trous noirs : l’entropie croît.</a:t>
            </a:r>
            <a:endParaRPr lang="fr-FR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BABBB875-23FC-4BB1-A9E5-9749B60E0591}"/>
                  </a:ext>
                </a:extLst>
              </p:cNvPr>
              <p:cNvSpPr txBox="1"/>
              <p:nvPr/>
            </p:nvSpPr>
            <p:spPr>
              <a:xfrm>
                <a:off x="2236206" y="4454476"/>
                <a:ext cx="6346479" cy="1336456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Dans un trou noir isolé, l’</a:t>
                </a:r>
                <a:r>
                  <a:rPr lang="fr-FR" sz="1600" dirty="0">
                    <a:solidFill>
                      <a:srgbClr val="0070C0"/>
                    </a:solidFill>
                  </a:rPr>
                  <a:t>entropie est-elle constante ?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sSup>
                          <m:sSupPr>
                            <m:ctrlP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  <m:sSup>
                          <m:sSupPr>
                            <m:ctrlP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𝐺𝑀</m:t>
                        </m:r>
                      </m:den>
                    </m:f>
                  </m:oMath>
                </a14:m>
                <a:r>
                  <a:rPr lang="fr-FR" sz="1600" dirty="0">
                    <a:solidFill>
                      <a:srgbClr val="FF0000"/>
                    </a:solidFill>
                  </a:rPr>
                  <a:t>  </a:t>
                </a:r>
                <a:r>
                  <a:rPr lang="fr-FR" sz="1000" dirty="0"/>
                  <a:t>(Température de Hawking)</a:t>
                </a:r>
              </a:p>
              <a:p>
                <a:r>
                  <a:rPr lang="fr-FR" sz="1200" dirty="0"/>
                  <a:t>C’est très froid : un trou noir de masse solaire </a:t>
                </a:r>
                <a:r>
                  <a:rPr lang="fr-FR" sz="1200" dirty="0">
                    <a:solidFill>
                      <a:srgbClr val="FF0000"/>
                    </a:solidFill>
                  </a:rPr>
                  <a:t>T </a:t>
                </a:r>
                <a:r>
                  <a:rPr lang="fr-FR" sz="12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 0,12 </a:t>
                </a:r>
                <a:r>
                  <a:rPr lang="el-GR" sz="12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μ</a:t>
                </a:r>
                <a:r>
                  <a:rPr lang="fr-FR" sz="12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K (0,12 10</a:t>
                </a:r>
                <a:r>
                  <a:rPr lang="fr-FR" sz="1200" baseline="30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-6</a:t>
                </a:r>
                <a:r>
                  <a:rPr lang="fr-FR" sz="12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K)</a:t>
                </a:r>
              </a:p>
              <a:p>
                <a:endParaRPr lang="fr-FR" sz="1400" dirty="0">
                  <a:sym typeface="Wingdings" panose="05000000000000000000" pitchFamily="2" charset="2"/>
                </a:endParaRPr>
              </a:p>
              <a:p>
                <a:r>
                  <a:rPr lang="fr-FR" sz="1200" dirty="0"/>
                  <a:t>Donc un trou noir rayonne, et s’évapore en libérant son entropie (</a:t>
                </a:r>
                <a:r>
                  <a:rPr lang="fr-FR" sz="1050" dirty="0"/>
                  <a:t>Wikipédia)</a:t>
                </a:r>
                <a:endParaRPr lang="fr-FR" sz="1400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BABBB875-23FC-4BB1-A9E5-9749B60E0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206" y="4454476"/>
                <a:ext cx="6346479" cy="1336456"/>
              </a:xfrm>
              <a:prstGeom prst="rect">
                <a:avLst/>
              </a:prstGeom>
              <a:blipFill>
                <a:blip r:embed="rId4"/>
                <a:stretch>
                  <a:fillRect l="-479" t="-905" b="-271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AB4A467C-AB3A-4546-92BE-D1E4205DD7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77" t="8794" r="28708" b="9599"/>
          <a:stretch/>
        </p:blipFill>
        <p:spPr>
          <a:xfrm>
            <a:off x="9024514" y="3618693"/>
            <a:ext cx="1991762" cy="171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6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2025 - 2026</a:t>
            </a:r>
            <a:endParaRPr lang="en-GB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t>Un peu de Physique pour comprendre -  L'énergie dans tous ses états</a:t>
            </a:r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F56FF-A9C7-48CE-B5A8-E2EC5C60375F}" type="slidenum">
              <a:rPr lang="en-GB">
                <a:latin typeface="Century Gothic" panose="020B0502020202020204"/>
              </a:rPr>
              <a:pPr>
                <a:defRPr/>
              </a:pPr>
              <a:t>8</a:t>
            </a:fld>
            <a:endParaRPr lang="en-GB" dirty="0">
              <a:latin typeface="Century Gothic" panose="020B0502020202020204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227905" y="367352"/>
            <a:ext cx="4279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</a:rPr>
              <a:t>L’énergie de la Terre et de l’Univers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89887" y="1147759"/>
            <a:ext cx="7874372" cy="126188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Les modèles actuels prédisent une croissance de l’entropie de l’univers vers un état très froid, très dilué où la matière aura disparu.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Actuellement la majorité de l’entropie de l’Univers observable est dans les trous noirs (stellaires ou supermassifs), qui s’évaporeront (rayonnement d’Hawking) sur le très long terme</a:t>
            </a:r>
          </a:p>
        </p:txBody>
      </p:sp>
    </p:spTree>
    <p:extLst>
      <p:ext uri="{BB962C8B-B14F-4D97-AF65-F5344CB8AC3E}">
        <p14:creationId xmlns:p14="http://schemas.microsoft.com/office/powerpoint/2010/main" val="4267252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580F1DE-534A-BB1B-9619-7605DD8A2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4EB55E0-19F1-CECE-8CEC-3332AA94C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9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6B833D2-DF3E-45CB-3D10-919645CEE92C}"/>
              </a:ext>
            </a:extLst>
          </p:cNvPr>
          <p:cNvSpPr txBox="1"/>
          <p:nvPr/>
        </p:nvSpPr>
        <p:spPr>
          <a:xfrm>
            <a:off x="7380515" y="391886"/>
            <a:ext cx="394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 Soleil : comment çà marche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1D49AE9-9EB2-F1B7-1682-80BE0D15B38D}"/>
              </a:ext>
            </a:extLst>
          </p:cNvPr>
          <p:cNvGrpSpPr/>
          <p:nvPr/>
        </p:nvGrpSpPr>
        <p:grpSpPr>
          <a:xfrm>
            <a:off x="2308777" y="1147521"/>
            <a:ext cx="4508904" cy="2234974"/>
            <a:chOff x="2015218" y="1243013"/>
            <a:chExt cx="5038655" cy="236072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E0658ED-3C58-8536-2F20-6C0DEC609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15218" y="1243013"/>
              <a:ext cx="4686300" cy="2360724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E9F83DE-8303-6D31-551D-4BE604C04E76}"/>
                </a:ext>
              </a:extLst>
            </p:cNvPr>
            <p:cNvSpPr txBox="1"/>
            <p:nvPr/>
          </p:nvSpPr>
          <p:spPr>
            <a:xfrm rot="5400000">
              <a:off x="5988395" y="2300265"/>
              <a:ext cx="188473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000" dirty="0"/>
                <a:t>https://parlonssciences.ca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4A5569CF-DEFA-B595-F190-93B98FBAB9BA}"/>
              </a:ext>
            </a:extLst>
          </p:cNvPr>
          <p:cNvSpPr txBox="1"/>
          <p:nvPr/>
        </p:nvSpPr>
        <p:spPr>
          <a:xfrm>
            <a:off x="2216365" y="3424374"/>
            <a:ext cx="4693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73,5 % Hydrogène, 25 % Hélium, 1,5 % autres (masse)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1EAF0D09-8482-70FC-E681-AA35998ECACA}"/>
              </a:ext>
            </a:extLst>
          </p:cNvPr>
          <p:cNvGrpSpPr/>
          <p:nvPr/>
        </p:nvGrpSpPr>
        <p:grpSpPr>
          <a:xfrm>
            <a:off x="8633336" y="1279747"/>
            <a:ext cx="2546899" cy="3662120"/>
            <a:chOff x="8163871" y="1517314"/>
            <a:chExt cx="2546899" cy="3662120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EA5BB0EC-B724-52DB-ACA7-6AF9D8B45D26}"/>
                </a:ext>
              </a:extLst>
            </p:cNvPr>
            <p:cNvGrpSpPr/>
            <p:nvPr/>
          </p:nvGrpSpPr>
          <p:grpSpPr>
            <a:xfrm>
              <a:off x="8163871" y="1517314"/>
              <a:ext cx="2546899" cy="3380014"/>
              <a:chOff x="8148211" y="1404257"/>
              <a:chExt cx="2309881" cy="2898321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135F9127-F815-E0AF-A711-A277E8D9A9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48211" y="1404257"/>
                <a:ext cx="2028571" cy="2898321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</p:pic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9204935-D8F5-06F4-3415-856D3169AE1F}"/>
                  </a:ext>
                </a:extLst>
              </p:cNvPr>
              <p:cNvSpPr txBox="1"/>
              <p:nvPr/>
            </p:nvSpPr>
            <p:spPr>
              <a:xfrm rot="5400000">
                <a:off x="9722660" y="2693568"/>
                <a:ext cx="122464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/>
                  <a:t>Wikipédia : Soleil</a:t>
                </a:r>
              </a:p>
            </p:txBody>
          </p:sp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9050035-2A90-BAA6-0B83-A3E943247380}"/>
                </a:ext>
              </a:extLst>
            </p:cNvPr>
            <p:cNvSpPr txBox="1"/>
            <p:nvPr/>
          </p:nvSpPr>
          <p:spPr>
            <a:xfrm>
              <a:off x="8559694" y="4917824"/>
              <a:ext cx="171097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rgbClr val="0070C0"/>
                  </a:solidFill>
                </a:rPr>
                <a:t>Cycle principal p-p</a:t>
              </a: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AEB70E65-B349-D2F3-AB15-095D3E8D7C9F}"/>
              </a:ext>
            </a:extLst>
          </p:cNvPr>
          <p:cNvGrpSpPr/>
          <p:nvPr/>
        </p:nvGrpSpPr>
        <p:grpSpPr>
          <a:xfrm>
            <a:off x="2677280" y="3819568"/>
            <a:ext cx="2132170" cy="2351674"/>
            <a:chOff x="2677280" y="3819568"/>
            <a:chExt cx="2132170" cy="2351674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73249ACD-70DA-260D-DC4F-F443464A011D}"/>
                </a:ext>
              </a:extLst>
            </p:cNvPr>
            <p:cNvSpPr txBox="1"/>
            <p:nvPr/>
          </p:nvSpPr>
          <p:spPr>
            <a:xfrm>
              <a:off x="2887876" y="5909632"/>
              <a:ext cx="171097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rgbClr val="0070C0"/>
                  </a:solidFill>
                </a:rPr>
                <a:t>Cycle CNO (Bethe)</a:t>
              </a:r>
            </a:p>
          </p:txBody>
        </p: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FD25D1FF-5BB1-E903-2DA7-35F658420326}"/>
                </a:ext>
              </a:extLst>
            </p:cNvPr>
            <p:cNvCxnSpPr>
              <a:cxnSpLocks/>
            </p:cNvCxnSpPr>
            <p:nvPr/>
          </p:nvCxnSpPr>
          <p:spPr>
            <a:xfrm>
              <a:off x="3534191" y="3841550"/>
              <a:ext cx="0" cy="548560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A0ED715F-9AD5-7895-37F6-719EADD2F421}"/>
                </a:ext>
              </a:extLst>
            </p:cNvPr>
            <p:cNvCxnSpPr>
              <a:cxnSpLocks/>
            </p:cNvCxnSpPr>
            <p:nvPr/>
          </p:nvCxnSpPr>
          <p:spPr>
            <a:xfrm>
              <a:off x="3527657" y="3873226"/>
              <a:ext cx="367393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51E75FCF-1618-976E-C804-0014FF68ED7D}"/>
                </a:ext>
              </a:extLst>
            </p:cNvPr>
            <p:cNvGrpSpPr/>
            <p:nvPr/>
          </p:nvGrpSpPr>
          <p:grpSpPr>
            <a:xfrm>
              <a:off x="2677280" y="3819568"/>
              <a:ext cx="2132170" cy="2095471"/>
              <a:chOff x="3301717" y="4085592"/>
              <a:chExt cx="2132170" cy="2095471"/>
            </a:xfrm>
          </p:grpSpPr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6F306D20-BDCD-95B6-9803-584BF8DD47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01717" y="4085592"/>
                <a:ext cx="1885950" cy="2095471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</p:pic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B9B0A42-AF2E-B9F6-9408-6DD90CF800A1}"/>
                  </a:ext>
                </a:extLst>
              </p:cNvPr>
              <p:cNvSpPr txBox="1"/>
              <p:nvPr/>
            </p:nvSpPr>
            <p:spPr>
              <a:xfrm rot="5400000">
                <a:off x="4479638" y="5084781"/>
                <a:ext cx="166227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/>
                  <a:t>Wikipédia : CNO </a:t>
                </a:r>
                <a:r>
                  <a:rPr lang="fr-FR" sz="1000" dirty="0" err="1"/>
                  <a:t>cyclel</a:t>
                </a:r>
                <a:endParaRPr lang="fr-FR" sz="1000" dirty="0"/>
              </a:p>
            </p:txBody>
          </p:sp>
        </p:grpSp>
      </p:grpSp>
      <p:pic>
        <p:nvPicPr>
          <p:cNvPr id="34" name="Image 33">
            <a:extLst>
              <a:ext uri="{FF2B5EF4-FFF2-40B4-BE49-F238E27FC236}">
                <a16:creationId xmlns:a16="http://schemas.microsoft.com/office/drawing/2014/main" id="{0C8557D7-E142-2618-E8AB-93ECA22EA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838" y="4297703"/>
            <a:ext cx="3258277" cy="124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3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8850</TotalTime>
  <Words>4524</Words>
  <Application>Microsoft Office PowerPoint</Application>
  <PresentationFormat>Grand écran</PresentationFormat>
  <Paragraphs>544</Paragraphs>
  <Slides>39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Century Gothic</vt:lpstr>
      <vt:lpstr>Lucida Calligraphy</vt:lpstr>
      <vt:lpstr>Wingdings</vt:lpstr>
      <vt:lpstr>Wingdings 3</vt:lpstr>
      <vt:lpstr>Brin</vt:lpstr>
      <vt:lpstr>            Un peu de Science pour comprendre le monde moderne  L’énergie dans tous ses états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L’énergie dans tous ses états : La planète Terre et l’Univers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peu de Physique pour comprendre le monde moderne – différent (2019-2020)                                   Bernard Remaud</dc:title>
  <dc:creator>Remaud Bernard</dc:creator>
  <cp:lastModifiedBy>Remaud Bernard</cp:lastModifiedBy>
  <cp:revision>116</cp:revision>
  <dcterms:created xsi:type="dcterms:W3CDTF">2019-10-08T12:41:07Z</dcterms:created>
  <dcterms:modified xsi:type="dcterms:W3CDTF">2026-04-07T12:56:39Z</dcterms:modified>
</cp:coreProperties>
</file>