
<file path=[Content_Types].xml><?xml version="1.0" encoding="utf-8"?>
<Types xmlns="http://schemas.openxmlformats.org/package/2006/content-types">
  <Default Extension="gif" ContentType="image/gif"/>
  <Default Extension="img" ContentType="image/pn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640" r:id="rId3"/>
    <p:sldId id="618" r:id="rId4"/>
    <p:sldId id="619" r:id="rId5"/>
    <p:sldId id="642" r:id="rId6"/>
    <p:sldId id="641" r:id="rId7"/>
    <p:sldId id="259" r:id="rId8"/>
    <p:sldId id="643" r:id="rId9"/>
    <p:sldId id="257" r:id="rId10"/>
    <p:sldId id="626" r:id="rId11"/>
    <p:sldId id="644" r:id="rId12"/>
    <p:sldId id="646" r:id="rId13"/>
    <p:sldId id="645" r:id="rId14"/>
    <p:sldId id="628" r:id="rId15"/>
    <p:sldId id="621" r:id="rId16"/>
    <p:sldId id="635" r:id="rId17"/>
    <p:sldId id="622" r:id="rId18"/>
    <p:sldId id="636" r:id="rId19"/>
    <p:sldId id="647" r:id="rId20"/>
    <p:sldId id="269" r:id="rId21"/>
    <p:sldId id="639" r:id="rId22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6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E9642-F23E-47EF-8BCA-2C15EC3E79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A1C1-0DCF-4D0D-950C-C3E8F6DAF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39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Expérience de 15 ans d’UP</a:t>
            </a:r>
          </a:p>
          <a:p>
            <a:r>
              <a:rPr lang="fr-FR" dirty="0"/>
              <a:t>Qu’est-ce que master class ?</a:t>
            </a:r>
          </a:p>
          <a:p>
            <a:r>
              <a:rPr lang="fr-FR" dirty="0"/>
              <a:t>Sentiment  de réussite relative mais questions pour le futur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115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Connaissance sémantiques connaissances mathématiques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991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mathématiques un savoir exclusif de l’homo sapiens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59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L’évolution de la connaissance sémantique vers les mathématiques</a:t>
            </a:r>
          </a:p>
          <a:p>
            <a:r>
              <a:rPr lang="fr-FR" dirty="0"/>
              <a:t>Avec perte de représentations mentales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8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E9F59-245A-8DBB-0324-CB5D41856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ADC34D-361D-3ADC-7A85-51BC9633B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0AFEA2-E5D2-8226-87D8-67D5B82EE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de cours intermédiaire entre la sémantique et la démonstration mathématique</a:t>
            </a:r>
          </a:p>
          <a:p>
            <a:r>
              <a:rPr lang="fr-FR" dirty="0"/>
              <a:t>Les mathématiques nous en disent plus sur le monde</a:t>
            </a:r>
          </a:p>
          <a:p>
            <a:r>
              <a:rPr lang="fr-FR" dirty="0"/>
              <a:t>Parler de l’histoire de Dirac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BE3092-EAC6-0516-1B89-23F69EDDA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52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2392-D683-1D97-ECF2-CA01AD79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F655A1-0E9E-CFE9-8061-AE1574749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D9C759-D71F-C00B-A226-6F3AB076B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 de cours intermédiaire entre la sémantique et la démonstration mathématique</a:t>
            </a:r>
          </a:p>
          <a:p>
            <a:r>
              <a:rPr lang="fr-FR" dirty="0"/>
              <a:t>Les mathématiques nous en disent plus sur le monde</a:t>
            </a:r>
          </a:p>
          <a:p>
            <a:r>
              <a:rPr lang="fr-FR" dirty="0"/>
              <a:t>Parler de l’histoire de Dirac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F730C3-15D1-97CE-9C07-2E1D8C29C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5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4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787126"/>
            <a:ext cx="5486400" cy="3015959"/>
          </a:xfrm>
        </p:spPr>
        <p:txBody>
          <a:bodyPr/>
          <a:lstStyle/>
          <a:p>
            <a:r>
              <a:rPr lang="fr-FR" dirty="0"/>
              <a:t>Comprendre le mone.</a:t>
            </a:r>
          </a:p>
          <a:p>
            <a:r>
              <a:rPr lang="fr-FR" dirty="0"/>
              <a:t>Les mythes Adam et Eve, Prométhée</a:t>
            </a:r>
          </a:p>
          <a:p>
            <a:r>
              <a:rPr lang="fr-FR" dirty="0"/>
              <a:t>Quelles sont vos motivations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38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étapes historiques</a:t>
            </a:r>
          </a:p>
          <a:p>
            <a:r>
              <a:rPr lang="fr-FR" dirty="0"/>
              <a:t>Le progrès dans les connaissances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14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A40D5-5074-821E-54AA-3FE7251AE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15DD68-0F78-0A87-6B49-26BE6C83D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537C3D-E4FC-69A4-08E3-7B433A5EF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étapes historiques</a:t>
            </a:r>
          </a:p>
          <a:p>
            <a:r>
              <a:rPr lang="fr-FR" dirty="0"/>
              <a:t>Le progrès dans les connaissances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B8B73-3273-00CE-658C-CB3C3297E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71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Comprendre le monde</a:t>
            </a:r>
          </a:p>
          <a:p>
            <a:r>
              <a:rPr lang="fr-FR" dirty="0"/>
              <a:t>Mais qu’est-ce que le monde ?</a:t>
            </a:r>
          </a:p>
          <a:p>
            <a:r>
              <a:rPr lang="fr-FR" dirty="0"/>
              <a:t>Son échelle a beaucoup évoluer au cours des siècles</a:t>
            </a:r>
          </a:p>
          <a:p>
            <a:r>
              <a:rPr lang="fr-FR" dirty="0"/>
              <a:t>D’abord l’astronomie, seule manifestant une grande régularité au départ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787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1E4C-816F-C964-1DE7-0B5A0A61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353665-A0F6-C342-B3A6-E4DC1486C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4F751B-2D22-8F30-E8BF-6AA989DF4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Comprendre le monde</a:t>
            </a:r>
          </a:p>
          <a:p>
            <a:r>
              <a:rPr lang="fr-FR" dirty="0"/>
              <a:t>Mais qu’est-ce que le monde ?</a:t>
            </a:r>
          </a:p>
          <a:p>
            <a:r>
              <a:rPr lang="fr-FR" dirty="0"/>
              <a:t>Son échelle a beaucoup évoluer au cours des siècles</a:t>
            </a:r>
          </a:p>
          <a:p>
            <a:r>
              <a:rPr lang="fr-FR" dirty="0"/>
              <a:t>D’abord l’astronomie, seule manifestant une grande régularité au départ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929693-814A-E536-5147-C4CF687A2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47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Observation, expérimentation, instrumentation</a:t>
            </a:r>
          </a:p>
          <a:p>
            <a:r>
              <a:rPr lang="fr-FR" dirty="0"/>
              <a:t>Galilée et la lunette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253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Notre cerveau n’est pas fidèle </a:t>
            </a:r>
            <a:r>
              <a:rPr lang="fr-FR" dirty="0">
                <a:sym typeface="Wingdings" panose="05000000000000000000" pitchFamily="2" charset="2"/>
              </a:rPr>
              <a:t> biais cognitifs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58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 représenter le monde + abstraction mathématique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4A1C1-0DCF-4D0D-950C-C3E8F6DAFC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40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82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73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939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685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221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059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693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73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88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36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16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6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6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31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12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9FEA-F187-4C43-A2B9-01EDD8D3D43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A59E47D-854B-44D1-B673-8D61F21F6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3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sa/4.0/" TargetMode="External"/><Relationship Id="rId5" Type="http://schemas.openxmlformats.org/officeDocument/2006/relationships/image" Target="../media/image2.img"/><Relationship Id="rId4" Type="http://schemas.openxmlformats.org/officeDocument/2006/relationships/hyperlink" Target="http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ww.google.com/search?q=video+gorille+dans+un+jeu+de+ballon&amp;oq=video+gorille+dans+un+jeu+de+ballon&amp;gs_lcrp=EgZjaHJvbWUyBggAEEUYOTIHCAEQIRigATIHCAIQIRigATIHCAMQIRifBdIBCDkzNjdqMGo3qAIAsAIA&amp;sourceid=chrome&amp;ie=UTF-8#fpstate=ive&amp;vld=cid:14ec9c44,vid:E-pLmE3uHGc,st: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eople/147506298@N05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2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emaud.bernard@univ-nantes.fr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un-peu-de-physique.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eo-rel.univ-nantes.fr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creativecommons.org/licenses/by-sa/4.0/deed.f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2E8DF-2BBD-5B52-6E0E-5DCBBA375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144" y="1274026"/>
            <a:ext cx="8915399" cy="648331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Comprendre le monde et sa complexité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0772AB-C519-0C18-36C3-805172406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9968" y="2913098"/>
            <a:ext cx="6186198" cy="1599907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800" dirty="0">
                <a:solidFill>
                  <a:srgbClr val="0070C0"/>
                </a:solidFill>
              </a:rPr>
              <a:t>L’étrange efficacité des mathématiques pour comprendre le monde?</a:t>
            </a:r>
            <a:endParaRPr lang="fr-FR" sz="1600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DD6F42-E45F-E055-5EE2-FAB715471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37" y="2304499"/>
            <a:ext cx="2448333" cy="36865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AC5FD9-E006-A8A4-C0EA-5E20F3680511}"/>
              </a:ext>
            </a:extLst>
          </p:cNvPr>
          <p:cNvSpPr txBox="1"/>
          <p:nvPr/>
        </p:nvSpPr>
        <p:spPr>
          <a:xfrm>
            <a:off x="2557955" y="4968421"/>
            <a:ext cx="53083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Bernard Remaud</a:t>
            </a:r>
          </a:p>
          <a:p>
            <a:r>
              <a:rPr lang="fr-FR" sz="1600" dirty="0">
                <a:hlinkClick r:id="rId4"/>
              </a:rPr>
              <a:t>www.un-peu-de-physique.fr/</a:t>
            </a:r>
            <a:r>
              <a:rPr lang="fr-FR" sz="1600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C65B1E-91CB-9D2D-FB1C-665489BE36B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20" y="6039390"/>
            <a:ext cx="804672" cy="2834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894FBF-4978-6B26-EFA6-415E15950803}"/>
              </a:ext>
            </a:extLst>
          </p:cNvPr>
          <p:cNvSpPr txBox="1"/>
          <p:nvPr/>
        </p:nvSpPr>
        <p:spPr>
          <a:xfrm>
            <a:off x="2820636" y="6058011"/>
            <a:ext cx="6185799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/>
              <a:t>This work is licensed under a </a:t>
            </a:r>
            <a:r>
              <a:rPr lang="en-US" sz="1000" dirty="0">
                <a:hlinkClick r:id="rId6"/>
              </a:rPr>
              <a:t>Creative Commons Attribution-ShareAlike 4.0 International License</a:t>
            </a:r>
            <a:r>
              <a:rPr lang="en-US" sz="1000" dirty="0"/>
              <a:t>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5705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FDFFC-44C4-E616-7BCC-B3040453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24B38B-8FD7-9665-6097-4C6A9C0EA80A}"/>
              </a:ext>
            </a:extLst>
          </p:cNvPr>
          <p:cNvSpPr txBox="1"/>
          <p:nvPr/>
        </p:nvSpPr>
        <p:spPr>
          <a:xfrm>
            <a:off x="2393004" y="950752"/>
            <a:ext cx="8657617" cy="461665"/>
          </a:xfrm>
          <a:custGeom>
            <a:avLst/>
            <a:gdLst>
              <a:gd name="csX0" fmla="*/ 0 w 8657617"/>
              <a:gd name="csY0" fmla="*/ 0 h 461665"/>
              <a:gd name="csX1" fmla="*/ 404022 w 8657617"/>
              <a:gd name="csY1" fmla="*/ 0 h 461665"/>
              <a:gd name="csX2" fmla="*/ 721468 w 8657617"/>
              <a:gd name="csY2" fmla="*/ 0 h 461665"/>
              <a:gd name="csX3" fmla="*/ 1212066 w 8657617"/>
              <a:gd name="csY3" fmla="*/ 0 h 461665"/>
              <a:gd name="csX4" fmla="*/ 1875817 w 8657617"/>
              <a:gd name="csY4" fmla="*/ 0 h 461665"/>
              <a:gd name="csX5" fmla="*/ 2366415 w 8657617"/>
              <a:gd name="csY5" fmla="*/ 0 h 461665"/>
              <a:gd name="csX6" fmla="*/ 2943590 w 8657617"/>
              <a:gd name="csY6" fmla="*/ 0 h 461665"/>
              <a:gd name="csX7" fmla="*/ 3607340 w 8657617"/>
              <a:gd name="csY7" fmla="*/ 0 h 461665"/>
              <a:gd name="csX8" fmla="*/ 4357667 w 8657617"/>
              <a:gd name="csY8" fmla="*/ 0 h 461665"/>
              <a:gd name="csX9" fmla="*/ 4934842 w 8657617"/>
              <a:gd name="csY9" fmla="*/ 0 h 461665"/>
              <a:gd name="csX10" fmla="*/ 5252288 w 8657617"/>
              <a:gd name="csY10" fmla="*/ 0 h 461665"/>
              <a:gd name="csX11" fmla="*/ 5829462 w 8657617"/>
              <a:gd name="csY11" fmla="*/ 0 h 461665"/>
              <a:gd name="csX12" fmla="*/ 6146908 w 8657617"/>
              <a:gd name="csY12" fmla="*/ 0 h 461665"/>
              <a:gd name="csX13" fmla="*/ 6464354 w 8657617"/>
              <a:gd name="csY13" fmla="*/ 0 h 461665"/>
              <a:gd name="csX14" fmla="*/ 7041528 w 8657617"/>
              <a:gd name="csY14" fmla="*/ 0 h 461665"/>
              <a:gd name="csX15" fmla="*/ 7358974 w 8657617"/>
              <a:gd name="csY15" fmla="*/ 0 h 461665"/>
              <a:gd name="csX16" fmla="*/ 8022725 w 8657617"/>
              <a:gd name="csY16" fmla="*/ 0 h 461665"/>
              <a:gd name="csX17" fmla="*/ 8657617 w 8657617"/>
              <a:gd name="csY17" fmla="*/ 0 h 461665"/>
              <a:gd name="csX18" fmla="*/ 8657617 w 8657617"/>
              <a:gd name="csY18" fmla="*/ 461665 h 461665"/>
              <a:gd name="csX19" fmla="*/ 8340171 w 8657617"/>
              <a:gd name="csY19" fmla="*/ 461665 h 461665"/>
              <a:gd name="csX20" fmla="*/ 7676420 w 8657617"/>
              <a:gd name="csY20" fmla="*/ 461665 h 461665"/>
              <a:gd name="csX21" fmla="*/ 7099246 w 8657617"/>
              <a:gd name="csY21" fmla="*/ 461665 h 461665"/>
              <a:gd name="csX22" fmla="*/ 6695224 w 8657617"/>
              <a:gd name="csY22" fmla="*/ 461665 h 461665"/>
              <a:gd name="csX23" fmla="*/ 6031473 w 8657617"/>
              <a:gd name="csY23" fmla="*/ 461665 h 461665"/>
              <a:gd name="csX24" fmla="*/ 5540875 w 8657617"/>
              <a:gd name="csY24" fmla="*/ 461665 h 461665"/>
              <a:gd name="csX25" fmla="*/ 4877124 w 8657617"/>
              <a:gd name="csY25" fmla="*/ 461665 h 461665"/>
              <a:gd name="csX26" fmla="*/ 4559678 w 8657617"/>
              <a:gd name="csY26" fmla="*/ 461665 h 461665"/>
              <a:gd name="csX27" fmla="*/ 3895928 w 8657617"/>
              <a:gd name="csY27" fmla="*/ 461665 h 461665"/>
              <a:gd name="csX28" fmla="*/ 3232177 w 8657617"/>
              <a:gd name="csY28" fmla="*/ 461665 h 461665"/>
              <a:gd name="csX29" fmla="*/ 2481850 w 8657617"/>
              <a:gd name="csY29" fmla="*/ 461665 h 461665"/>
              <a:gd name="csX30" fmla="*/ 2077828 w 8657617"/>
              <a:gd name="csY30" fmla="*/ 461665 h 461665"/>
              <a:gd name="csX31" fmla="*/ 1673806 w 8657617"/>
              <a:gd name="csY31" fmla="*/ 461665 h 461665"/>
              <a:gd name="csX32" fmla="*/ 1356360 w 8657617"/>
              <a:gd name="csY32" fmla="*/ 461665 h 461665"/>
              <a:gd name="csX33" fmla="*/ 606033 w 8657617"/>
              <a:gd name="csY33" fmla="*/ 461665 h 461665"/>
              <a:gd name="csX34" fmla="*/ 0 w 8657617"/>
              <a:gd name="csY34" fmla="*/ 461665 h 461665"/>
              <a:gd name="csX35" fmla="*/ 0 w 8657617"/>
              <a:gd name="csY35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57617" h="461665" extrusionOk="0">
                <a:moveTo>
                  <a:pt x="0" y="0"/>
                </a:moveTo>
                <a:cubicBezTo>
                  <a:pt x="106814" y="-40137"/>
                  <a:pt x="312568" y="27943"/>
                  <a:pt x="404022" y="0"/>
                </a:cubicBezTo>
                <a:cubicBezTo>
                  <a:pt x="495476" y="-27943"/>
                  <a:pt x="566447" y="36860"/>
                  <a:pt x="721468" y="0"/>
                </a:cubicBezTo>
                <a:cubicBezTo>
                  <a:pt x="876489" y="-36860"/>
                  <a:pt x="1035198" y="19349"/>
                  <a:pt x="1212066" y="0"/>
                </a:cubicBezTo>
                <a:cubicBezTo>
                  <a:pt x="1388934" y="-19349"/>
                  <a:pt x="1708780" y="12640"/>
                  <a:pt x="1875817" y="0"/>
                </a:cubicBezTo>
                <a:cubicBezTo>
                  <a:pt x="2042854" y="-12640"/>
                  <a:pt x="2176842" y="46071"/>
                  <a:pt x="2366415" y="0"/>
                </a:cubicBezTo>
                <a:cubicBezTo>
                  <a:pt x="2555988" y="-46071"/>
                  <a:pt x="2737924" y="41198"/>
                  <a:pt x="2943590" y="0"/>
                </a:cubicBezTo>
                <a:cubicBezTo>
                  <a:pt x="3149257" y="-41198"/>
                  <a:pt x="3368778" y="1614"/>
                  <a:pt x="3607340" y="0"/>
                </a:cubicBezTo>
                <a:cubicBezTo>
                  <a:pt x="3845902" y="-1614"/>
                  <a:pt x="4149779" y="81164"/>
                  <a:pt x="4357667" y="0"/>
                </a:cubicBezTo>
                <a:cubicBezTo>
                  <a:pt x="4565555" y="-81164"/>
                  <a:pt x="4695495" y="47371"/>
                  <a:pt x="4934842" y="0"/>
                </a:cubicBezTo>
                <a:cubicBezTo>
                  <a:pt x="5174190" y="-47371"/>
                  <a:pt x="5117342" y="27589"/>
                  <a:pt x="5252288" y="0"/>
                </a:cubicBezTo>
                <a:cubicBezTo>
                  <a:pt x="5387234" y="-27589"/>
                  <a:pt x="5576005" y="56972"/>
                  <a:pt x="5829462" y="0"/>
                </a:cubicBezTo>
                <a:cubicBezTo>
                  <a:pt x="6082919" y="-56972"/>
                  <a:pt x="6030363" y="20305"/>
                  <a:pt x="6146908" y="0"/>
                </a:cubicBezTo>
                <a:cubicBezTo>
                  <a:pt x="6263453" y="-20305"/>
                  <a:pt x="6372865" y="19039"/>
                  <a:pt x="6464354" y="0"/>
                </a:cubicBezTo>
                <a:cubicBezTo>
                  <a:pt x="6555843" y="-19039"/>
                  <a:pt x="6899798" y="58211"/>
                  <a:pt x="7041528" y="0"/>
                </a:cubicBezTo>
                <a:cubicBezTo>
                  <a:pt x="7183258" y="-58211"/>
                  <a:pt x="7229280" y="33430"/>
                  <a:pt x="7358974" y="0"/>
                </a:cubicBezTo>
                <a:cubicBezTo>
                  <a:pt x="7488668" y="-33430"/>
                  <a:pt x="7840186" y="53116"/>
                  <a:pt x="8022725" y="0"/>
                </a:cubicBezTo>
                <a:cubicBezTo>
                  <a:pt x="8205264" y="-53116"/>
                  <a:pt x="8434576" y="23325"/>
                  <a:pt x="8657617" y="0"/>
                </a:cubicBezTo>
                <a:cubicBezTo>
                  <a:pt x="8707017" y="207323"/>
                  <a:pt x="8603943" y="245717"/>
                  <a:pt x="8657617" y="461665"/>
                </a:cubicBezTo>
                <a:cubicBezTo>
                  <a:pt x="8502464" y="499199"/>
                  <a:pt x="8483375" y="426680"/>
                  <a:pt x="8340171" y="461665"/>
                </a:cubicBezTo>
                <a:cubicBezTo>
                  <a:pt x="8196967" y="496650"/>
                  <a:pt x="7858571" y="451650"/>
                  <a:pt x="7676420" y="461665"/>
                </a:cubicBezTo>
                <a:cubicBezTo>
                  <a:pt x="7494269" y="471680"/>
                  <a:pt x="7293569" y="435797"/>
                  <a:pt x="7099246" y="461665"/>
                </a:cubicBezTo>
                <a:cubicBezTo>
                  <a:pt x="6904923" y="487533"/>
                  <a:pt x="6883043" y="428815"/>
                  <a:pt x="6695224" y="461665"/>
                </a:cubicBezTo>
                <a:cubicBezTo>
                  <a:pt x="6507405" y="494515"/>
                  <a:pt x="6306972" y="414885"/>
                  <a:pt x="6031473" y="461665"/>
                </a:cubicBezTo>
                <a:cubicBezTo>
                  <a:pt x="5755974" y="508445"/>
                  <a:pt x="5716118" y="421329"/>
                  <a:pt x="5540875" y="461665"/>
                </a:cubicBezTo>
                <a:cubicBezTo>
                  <a:pt x="5365632" y="502001"/>
                  <a:pt x="5194831" y="420228"/>
                  <a:pt x="4877124" y="461665"/>
                </a:cubicBezTo>
                <a:cubicBezTo>
                  <a:pt x="4559417" y="503102"/>
                  <a:pt x="4700564" y="458095"/>
                  <a:pt x="4559678" y="461665"/>
                </a:cubicBezTo>
                <a:cubicBezTo>
                  <a:pt x="4418792" y="465235"/>
                  <a:pt x="4105130" y="393632"/>
                  <a:pt x="3895928" y="461665"/>
                </a:cubicBezTo>
                <a:cubicBezTo>
                  <a:pt x="3686726" y="529698"/>
                  <a:pt x="3437285" y="448246"/>
                  <a:pt x="3232177" y="461665"/>
                </a:cubicBezTo>
                <a:cubicBezTo>
                  <a:pt x="3027069" y="475084"/>
                  <a:pt x="2668094" y="399527"/>
                  <a:pt x="2481850" y="461665"/>
                </a:cubicBezTo>
                <a:cubicBezTo>
                  <a:pt x="2295606" y="523803"/>
                  <a:pt x="2175302" y="415099"/>
                  <a:pt x="2077828" y="461665"/>
                </a:cubicBezTo>
                <a:cubicBezTo>
                  <a:pt x="1980354" y="508231"/>
                  <a:pt x="1791724" y="445346"/>
                  <a:pt x="1673806" y="461665"/>
                </a:cubicBezTo>
                <a:cubicBezTo>
                  <a:pt x="1555888" y="477984"/>
                  <a:pt x="1490899" y="441628"/>
                  <a:pt x="1356360" y="461665"/>
                </a:cubicBezTo>
                <a:cubicBezTo>
                  <a:pt x="1221821" y="481702"/>
                  <a:pt x="827080" y="383209"/>
                  <a:pt x="606033" y="461665"/>
                </a:cubicBezTo>
                <a:cubicBezTo>
                  <a:pt x="384986" y="540121"/>
                  <a:pt x="281566" y="416959"/>
                  <a:pt x="0" y="461665"/>
                </a:cubicBezTo>
                <a:cubicBezTo>
                  <a:pt x="-39965" y="298886"/>
                  <a:pt x="44136" y="11354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Voyons-nous le monde tel qu’il est réellement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3FB25E-3323-7502-DDA5-B2CDAC27D786}"/>
              </a:ext>
            </a:extLst>
          </p:cNvPr>
          <p:cNvSpPr txBox="1"/>
          <p:nvPr/>
        </p:nvSpPr>
        <p:spPr>
          <a:xfrm>
            <a:off x="3198677" y="1728201"/>
            <a:ext cx="6765671" cy="400110"/>
          </a:xfrm>
          <a:custGeom>
            <a:avLst/>
            <a:gdLst>
              <a:gd name="csX0" fmla="*/ 0 w 6765671"/>
              <a:gd name="csY0" fmla="*/ 0 h 400110"/>
              <a:gd name="csX1" fmla="*/ 428492 w 6765671"/>
              <a:gd name="csY1" fmla="*/ 0 h 400110"/>
              <a:gd name="csX2" fmla="*/ 789328 w 6765671"/>
              <a:gd name="csY2" fmla="*/ 0 h 400110"/>
              <a:gd name="csX3" fmla="*/ 1285477 w 6765671"/>
              <a:gd name="csY3" fmla="*/ 0 h 400110"/>
              <a:gd name="csX4" fmla="*/ 1916940 w 6765671"/>
              <a:gd name="csY4" fmla="*/ 0 h 400110"/>
              <a:gd name="csX5" fmla="*/ 2413089 w 6765671"/>
              <a:gd name="csY5" fmla="*/ 0 h 400110"/>
              <a:gd name="csX6" fmla="*/ 2976895 w 6765671"/>
              <a:gd name="csY6" fmla="*/ 0 h 400110"/>
              <a:gd name="csX7" fmla="*/ 3608358 w 6765671"/>
              <a:gd name="csY7" fmla="*/ 0 h 400110"/>
              <a:gd name="csX8" fmla="*/ 4307477 w 6765671"/>
              <a:gd name="csY8" fmla="*/ 0 h 400110"/>
              <a:gd name="csX9" fmla="*/ 4871283 w 6765671"/>
              <a:gd name="csY9" fmla="*/ 0 h 400110"/>
              <a:gd name="csX10" fmla="*/ 5232119 w 6765671"/>
              <a:gd name="csY10" fmla="*/ 0 h 400110"/>
              <a:gd name="csX11" fmla="*/ 5795925 w 6765671"/>
              <a:gd name="csY11" fmla="*/ 0 h 400110"/>
              <a:gd name="csX12" fmla="*/ 6156761 w 6765671"/>
              <a:gd name="csY12" fmla="*/ 0 h 400110"/>
              <a:gd name="csX13" fmla="*/ 6765671 w 6765671"/>
              <a:gd name="csY13" fmla="*/ 0 h 400110"/>
              <a:gd name="csX14" fmla="*/ 6765671 w 6765671"/>
              <a:gd name="csY14" fmla="*/ 400110 h 400110"/>
              <a:gd name="csX15" fmla="*/ 6134208 w 6765671"/>
              <a:gd name="csY15" fmla="*/ 400110 h 400110"/>
              <a:gd name="csX16" fmla="*/ 5705716 w 6765671"/>
              <a:gd name="csY16" fmla="*/ 400110 h 400110"/>
              <a:gd name="csX17" fmla="*/ 5141910 w 6765671"/>
              <a:gd name="csY17" fmla="*/ 400110 h 400110"/>
              <a:gd name="csX18" fmla="*/ 4442791 w 6765671"/>
              <a:gd name="csY18" fmla="*/ 400110 h 400110"/>
              <a:gd name="csX19" fmla="*/ 3946641 w 6765671"/>
              <a:gd name="csY19" fmla="*/ 400110 h 400110"/>
              <a:gd name="csX20" fmla="*/ 3315179 w 6765671"/>
              <a:gd name="csY20" fmla="*/ 400110 h 400110"/>
              <a:gd name="csX21" fmla="*/ 2751373 w 6765671"/>
              <a:gd name="csY21" fmla="*/ 400110 h 400110"/>
              <a:gd name="csX22" fmla="*/ 2322880 w 6765671"/>
              <a:gd name="csY22" fmla="*/ 400110 h 400110"/>
              <a:gd name="csX23" fmla="*/ 1691418 w 6765671"/>
              <a:gd name="csY23" fmla="*/ 400110 h 400110"/>
              <a:gd name="csX24" fmla="*/ 1195269 w 6765671"/>
              <a:gd name="csY24" fmla="*/ 400110 h 400110"/>
              <a:gd name="csX25" fmla="*/ 563806 w 6765671"/>
              <a:gd name="csY25" fmla="*/ 400110 h 400110"/>
              <a:gd name="csX26" fmla="*/ 0 w 6765671"/>
              <a:gd name="csY26" fmla="*/ 400110 h 400110"/>
              <a:gd name="csX27" fmla="*/ 0 w 6765671"/>
              <a:gd name="csY27" fmla="*/ 0 h 4001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765671" h="400110" extrusionOk="0">
                <a:moveTo>
                  <a:pt x="0" y="0"/>
                </a:moveTo>
                <a:cubicBezTo>
                  <a:pt x="99090" y="-35912"/>
                  <a:pt x="299678" y="18179"/>
                  <a:pt x="428492" y="0"/>
                </a:cubicBezTo>
                <a:cubicBezTo>
                  <a:pt x="557306" y="-18179"/>
                  <a:pt x="634128" y="5036"/>
                  <a:pt x="789328" y="0"/>
                </a:cubicBezTo>
                <a:cubicBezTo>
                  <a:pt x="944528" y="-5036"/>
                  <a:pt x="1102808" y="4074"/>
                  <a:pt x="1285477" y="0"/>
                </a:cubicBezTo>
                <a:cubicBezTo>
                  <a:pt x="1468146" y="-4074"/>
                  <a:pt x="1789221" y="9913"/>
                  <a:pt x="1916940" y="0"/>
                </a:cubicBezTo>
                <a:cubicBezTo>
                  <a:pt x="2044659" y="-9913"/>
                  <a:pt x="2190284" y="7480"/>
                  <a:pt x="2413089" y="0"/>
                </a:cubicBezTo>
                <a:cubicBezTo>
                  <a:pt x="2635894" y="-7480"/>
                  <a:pt x="2782405" y="58061"/>
                  <a:pt x="2976895" y="0"/>
                </a:cubicBezTo>
                <a:cubicBezTo>
                  <a:pt x="3171385" y="-58061"/>
                  <a:pt x="3474597" y="75336"/>
                  <a:pt x="3608358" y="0"/>
                </a:cubicBezTo>
                <a:cubicBezTo>
                  <a:pt x="3742119" y="-75336"/>
                  <a:pt x="3965793" y="39386"/>
                  <a:pt x="4307477" y="0"/>
                </a:cubicBezTo>
                <a:cubicBezTo>
                  <a:pt x="4649161" y="-39386"/>
                  <a:pt x="4716266" y="47189"/>
                  <a:pt x="4871283" y="0"/>
                </a:cubicBezTo>
                <a:cubicBezTo>
                  <a:pt x="5026300" y="-47189"/>
                  <a:pt x="5119332" y="30836"/>
                  <a:pt x="5232119" y="0"/>
                </a:cubicBezTo>
                <a:cubicBezTo>
                  <a:pt x="5344906" y="-30836"/>
                  <a:pt x="5599106" y="27728"/>
                  <a:pt x="5795925" y="0"/>
                </a:cubicBezTo>
                <a:cubicBezTo>
                  <a:pt x="5992744" y="-27728"/>
                  <a:pt x="6037053" y="36508"/>
                  <a:pt x="6156761" y="0"/>
                </a:cubicBezTo>
                <a:cubicBezTo>
                  <a:pt x="6276469" y="-36508"/>
                  <a:pt x="6548434" y="29926"/>
                  <a:pt x="6765671" y="0"/>
                </a:cubicBezTo>
                <a:cubicBezTo>
                  <a:pt x="6799693" y="122908"/>
                  <a:pt x="6720019" y="273353"/>
                  <a:pt x="6765671" y="400110"/>
                </a:cubicBezTo>
                <a:cubicBezTo>
                  <a:pt x="6463292" y="430664"/>
                  <a:pt x="6389949" y="399489"/>
                  <a:pt x="6134208" y="400110"/>
                </a:cubicBezTo>
                <a:cubicBezTo>
                  <a:pt x="5878467" y="400731"/>
                  <a:pt x="5816722" y="389492"/>
                  <a:pt x="5705716" y="400110"/>
                </a:cubicBezTo>
                <a:cubicBezTo>
                  <a:pt x="5594710" y="410728"/>
                  <a:pt x="5287374" y="356631"/>
                  <a:pt x="5141910" y="400110"/>
                </a:cubicBezTo>
                <a:cubicBezTo>
                  <a:pt x="4996446" y="443589"/>
                  <a:pt x="4648647" y="383439"/>
                  <a:pt x="4442791" y="400110"/>
                </a:cubicBezTo>
                <a:cubicBezTo>
                  <a:pt x="4236935" y="416781"/>
                  <a:pt x="4132275" y="345751"/>
                  <a:pt x="3946641" y="400110"/>
                </a:cubicBezTo>
                <a:cubicBezTo>
                  <a:pt x="3761007" y="454469"/>
                  <a:pt x="3548672" y="394098"/>
                  <a:pt x="3315179" y="400110"/>
                </a:cubicBezTo>
                <a:cubicBezTo>
                  <a:pt x="3081686" y="406122"/>
                  <a:pt x="2919387" y="394671"/>
                  <a:pt x="2751373" y="400110"/>
                </a:cubicBezTo>
                <a:cubicBezTo>
                  <a:pt x="2583359" y="405549"/>
                  <a:pt x="2520352" y="352280"/>
                  <a:pt x="2322880" y="400110"/>
                </a:cubicBezTo>
                <a:cubicBezTo>
                  <a:pt x="2125408" y="447940"/>
                  <a:pt x="1832736" y="397342"/>
                  <a:pt x="1691418" y="400110"/>
                </a:cubicBezTo>
                <a:cubicBezTo>
                  <a:pt x="1550100" y="402878"/>
                  <a:pt x="1417760" y="357219"/>
                  <a:pt x="1195269" y="400110"/>
                </a:cubicBezTo>
                <a:cubicBezTo>
                  <a:pt x="972778" y="443001"/>
                  <a:pt x="788670" y="344630"/>
                  <a:pt x="563806" y="400110"/>
                </a:cubicBezTo>
                <a:cubicBezTo>
                  <a:pt x="338942" y="455590"/>
                  <a:pt x="219589" y="350905"/>
                  <a:pt x="0" y="400110"/>
                </a:cubicBezTo>
                <a:cubicBezTo>
                  <a:pt x="-11696" y="273071"/>
                  <a:pt x="5695" y="17083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Notre cerveau n’est pas neutre et passif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7E2444-5928-CCE1-6A7C-70FAFD28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6" r="27143"/>
          <a:stretch>
            <a:fillRect/>
          </a:stretch>
        </p:blipFill>
        <p:spPr>
          <a:xfrm>
            <a:off x="2100412" y="2486141"/>
            <a:ext cx="2585542" cy="19245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114176-4537-AD6D-6F1D-BDD7E352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35" y="4444895"/>
            <a:ext cx="2839695" cy="14965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B54DEC-2F25-AC7D-D10D-1F256C21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30" y="3319811"/>
            <a:ext cx="3186842" cy="1813533"/>
          </a:xfrm>
          <a:prstGeom prst="rect">
            <a:avLst/>
          </a:prstGeom>
        </p:spPr>
      </p:pic>
      <p:pic>
        <p:nvPicPr>
          <p:cNvPr id="9" name="Image 8">
            <a:hlinkClick r:id="rId5"/>
            <a:extLst>
              <a:ext uri="{FF2B5EF4-FFF2-40B4-BE49-F238E27FC236}">
                <a16:creationId xmlns:a16="http://schemas.microsoft.com/office/drawing/2014/main" id="{72213588-F780-6ABA-BF9E-EFBE961F3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947" y="3137089"/>
            <a:ext cx="3209823" cy="19245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96B577D-94BA-C1E2-0005-9DADED343052}"/>
              </a:ext>
            </a:extLst>
          </p:cNvPr>
          <p:cNvSpPr txBox="1"/>
          <p:nvPr/>
        </p:nvSpPr>
        <p:spPr>
          <a:xfrm rot="16200000">
            <a:off x="451631" y="3471407"/>
            <a:ext cx="304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Wikimedia</a:t>
            </a:r>
            <a:r>
              <a:rPr lang="fr-FR" sz="1000" dirty="0"/>
              <a:t> Commons – by Edward H. Adelson</a:t>
            </a:r>
          </a:p>
          <a:p>
            <a:r>
              <a:rPr lang="fr-FR" sz="1000" dirty="0"/>
              <a:t> – Public </a:t>
            </a:r>
            <a:r>
              <a:rPr lang="fr-FR" sz="1000" dirty="0" err="1"/>
              <a:t>domain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6971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0964E-20D8-E40C-2D04-A2F5B86B0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59" t="17374" r="34789" b="11727"/>
          <a:stretch>
            <a:fillRect/>
          </a:stretch>
        </p:blipFill>
        <p:spPr>
          <a:xfrm>
            <a:off x="2824798" y="2487833"/>
            <a:ext cx="3185488" cy="18823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Nuage 3">
            <a:extLst>
              <a:ext uri="{FF2B5EF4-FFF2-40B4-BE49-F238E27FC236}">
                <a16:creationId xmlns:a16="http://schemas.microsoft.com/office/drawing/2014/main" id="{BFB1F860-6C3A-B206-CA54-8D939BAEED44}"/>
              </a:ext>
            </a:extLst>
          </p:cNvPr>
          <p:cNvSpPr/>
          <p:nvPr/>
        </p:nvSpPr>
        <p:spPr>
          <a:xfrm>
            <a:off x="6297223" y="2689412"/>
            <a:ext cx="3944057" cy="1489919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C00000"/>
                </a:solidFill>
              </a:rPr>
              <a:t>Monde qui a conditionné notre cerveau darwinien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7B6EF6-459F-CE3C-5266-AC6E3BC06D2A}"/>
              </a:ext>
            </a:extLst>
          </p:cNvPr>
          <p:cNvSpPr txBox="1"/>
          <p:nvPr/>
        </p:nvSpPr>
        <p:spPr>
          <a:xfrm>
            <a:off x="2664545" y="358819"/>
            <a:ext cx="8657617" cy="461665"/>
          </a:xfrm>
          <a:custGeom>
            <a:avLst/>
            <a:gdLst>
              <a:gd name="csX0" fmla="*/ 0 w 8657617"/>
              <a:gd name="csY0" fmla="*/ 0 h 461665"/>
              <a:gd name="csX1" fmla="*/ 404022 w 8657617"/>
              <a:gd name="csY1" fmla="*/ 0 h 461665"/>
              <a:gd name="csX2" fmla="*/ 721468 w 8657617"/>
              <a:gd name="csY2" fmla="*/ 0 h 461665"/>
              <a:gd name="csX3" fmla="*/ 1212066 w 8657617"/>
              <a:gd name="csY3" fmla="*/ 0 h 461665"/>
              <a:gd name="csX4" fmla="*/ 1875817 w 8657617"/>
              <a:gd name="csY4" fmla="*/ 0 h 461665"/>
              <a:gd name="csX5" fmla="*/ 2366415 w 8657617"/>
              <a:gd name="csY5" fmla="*/ 0 h 461665"/>
              <a:gd name="csX6" fmla="*/ 2943590 w 8657617"/>
              <a:gd name="csY6" fmla="*/ 0 h 461665"/>
              <a:gd name="csX7" fmla="*/ 3607340 w 8657617"/>
              <a:gd name="csY7" fmla="*/ 0 h 461665"/>
              <a:gd name="csX8" fmla="*/ 4357667 w 8657617"/>
              <a:gd name="csY8" fmla="*/ 0 h 461665"/>
              <a:gd name="csX9" fmla="*/ 4934842 w 8657617"/>
              <a:gd name="csY9" fmla="*/ 0 h 461665"/>
              <a:gd name="csX10" fmla="*/ 5252288 w 8657617"/>
              <a:gd name="csY10" fmla="*/ 0 h 461665"/>
              <a:gd name="csX11" fmla="*/ 5829462 w 8657617"/>
              <a:gd name="csY11" fmla="*/ 0 h 461665"/>
              <a:gd name="csX12" fmla="*/ 6146908 w 8657617"/>
              <a:gd name="csY12" fmla="*/ 0 h 461665"/>
              <a:gd name="csX13" fmla="*/ 6464354 w 8657617"/>
              <a:gd name="csY13" fmla="*/ 0 h 461665"/>
              <a:gd name="csX14" fmla="*/ 7041528 w 8657617"/>
              <a:gd name="csY14" fmla="*/ 0 h 461665"/>
              <a:gd name="csX15" fmla="*/ 7358974 w 8657617"/>
              <a:gd name="csY15" fmla="*/ 0 h 461665"/>
              <a:gd name="csX16" fmla="*/ 8022725 w 8657617"/>
              <a:gd name="csY16" fmla="*/ 0 h 461665"/>
              <a:gd name="csX17" fmla="*/ 8657617 w 8657617"/>
              <a:gd name="csY17" fmla="*/ 0 h 461665"/>
              <a:gd name="csX18" fmla="*/ 8657617 w 8657617"/>
              <a:gd name="csY18" fmla="*/ 461665 h 461665"/>
              <a:gd name="csX19" fmla="*/ 8340171 w 8657617"/>
              <a:gd name="csY19" fmla="*/ 461665 h 461665"/>
              <a:gd name="csX20" fmla="*/ 7676420 w 8657617"/>
              <a:gd name="csY20" fmla="*/ 461665 h 461665"/>
              <a:gd name="csX21" fmla="*/ 7099246 w 8657617"/>
              <a:gd name="csY21" fmla="*/ 461665 h 461665"/>
              <a:gd name="csX22" fmla="*/ 6695224 w 8657617"/>
              <a:gd name="csY22" fmla="*/ 461665 h 461665"/>
              <a:gd name="csX23" fmla="*/ 6031473 w 8657617"/>
              <a:gd name="csY23" fmla="*/ 461665 h 461665"/>
              <a:gd name="csX24" fmla="*/ 5540875 w 8657617"/>
              <a:gd name="csY24" fmla="*/ 461665 h 461665"/>
              <a:gd name="csX25" fmla="*/ 4877124 w 8657617"/>
              <a:gd name="csY25" fmla="*/ 461665 h 461665"/>
              <a:gd name="csX26" fmla="*/ 4559678 w 8657617"/>
              <a:gd name="csY26" fmla="*/ 461665 h 461665"/>
              <a:gd name="csX27" fmla="*/ 3895928 w 8657617"/>
              <a:gd name="csY27" fmla="*/ 461665 h 461665"/>
              <a:gd name="csX28" fmla="*/ 3232177 w 8657617"/>
              <a:gd name="csY28" fmla="*/ 461665 h 461665"/>
              <a:gd name="csX29" fmla="*/ 2481850 w 8657617"/>
              <a:gd name="csY29" fmla="*/ 461665 h 461665"/>
              <a:gd name="csX30" fmla="*/ 2077828 w 8657617"/>
              <a:gd name="csY30" fmla="*/ 461665 h 461665"/>
              <a:gd name="csX31" fmla="*/ 1673806 w 8657617"/>
              <a:gd name="csY31" fmla="*/ 461665 h 461665"/>
              <a:gd name="csX32" fmla="*/ 1356360 w 8657617"/>
              <a:gd name="csY32" fmla="*/ 461665 h 461665"/>
              <a:gd name="csX33" fmla="*/ 606033 w 8657617"/>
              <a:gd name="csY33" fmla="*/ 461665 h 461665"/>
              <a:gd name="csX34" fmla="*/ 0 w 8657617"/>
              <a:gd name="csY34" fmla="*/ 461665 h 461665"/>
              <a:gd name="csX35" fmla="*/ 0 w 8657617"/>
              <a:gd name="csY35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57617" h="461665" extrusionOk="0">
                <a:moveTo>
                  <a:pt x="0" y="0"/>
                </a:moveTo>
                <a:cubicBezTo>
                  <a:pt x="106814" y="-40137"/>
                  <a:pt x="312568" y="27943"/>
                  <a:pt x="404022" y="0"/>
                </a:cubicBezTo>
                <a:cubicBezTo>
                  <a:pt x="495476" y="-27943"/>
                  <a:pt x="566447" y="36860"/>
                  <a:pt x="721468" y="0"/>
                </a:cubicBezTo>
                <a:cubicBezTo>
                  <a:pt x="876489" y="-36860"/>
                  <a:pt x="1035198" y="19349"/>
                  <a:pt x="1212066" y="0"/>
                </a:cubicBezTo>
                <a:cubicBezTo>
                  <a:pt x="1388934" y="-19349"/>
                  <a:pt x="1708780" y="12640"/>
                  <a:pt x="1875817" y="0"/>
                </a:cubicBezTo>
                <a:cubicBezTo>
                  <a:pt x="2042854" y="-12640"/>
                  <a:pt x="2176842" y="46071"/>
                  <a:pt x="2366415" y="0"/>
                </a:cubicBezTo>
                <a:cubicBezTo>
                  <a:pt x="2555988" y="-46071"/>
                  <a:pt x="2737924" y="41198"/>
                  <a:pt x="2943590" y="0"/>
                </a:cubicBezTo>
                <a:cubicBezTo>
                  <a:pt x="3149257" y="-41198"/>
                  <a:pt x="3368778" y="1614"/>
                  <a:pt x="3607340" y="0"/>
                </a:cubicBezTo>
                <a:cubicBezTo>
                  <a:pt x="3845902" y="-1614"/>
                  <a:pt x="4149779" y="81164"/>
                  <a:pt x="4357667" y="0"/>
                </a:cubicBezTo>
                <a:cubicBezTo>
                  <a:pt x="4565555" y="-81164"/>
                  <a:pt x="4695495" y="47371"/>
                  <a:pt x="4934842" y="0"/>
                </a:cubicBezTo>
                <a:cubicBezTo>
                  <a:pt x="5174190" y="-47371"/>
                  <a:pt x="5117342" y="27589"/>
                  <a:pt x="5252288" y="0"/>
                </a:cubicBezTo>
                <a:cubicBezTo>
                  <a:pt x="5387234" y="-27589"/>
                  <a:pt x="5576005" y="56972"/>
                  <a:pt x="5829462" y="0"/>
                </a:cubicBezTo>
                <a:cubicBezTo>
                  <a:pt x="6082919" y="-56972"/>
                  <a:pt x="6030363" y="20305"/>
                  <a:pt x="6146908" y="0"/>
                </a:cubicBezTo>
                <a:cubicBezTo>
                  <a:pt x="6263453" y="-20305"/>
                  <a:pt x="6372865" y="19039"/>
                  <a:pt x="6464354" y="0"/>
                </a:cubicBezTo>
                <a:cubicBezTo>
                  <a:pt x="6555843" y="-19039"/>
                  <a:pt x="6899798" y="58211"/>
                  <a:pt x="7041528" y="0"/>
                </a:cubicBezTo>
                <a:cubicBezTo>
                  <a:pt x="7183258" y="-58211"/>
                  <a:pt x="7229280" y="33430"/>
                  <a:pt x="7358974" y="0"/>
                </a:cubicBezTo>
                <a:cubicBezTo>
                  <a:pt x="7488668" y="-33430"/>
                  <a:pt x="7840186" y="53116"/>
                  <a:pt x="8022725" y="0"/>
                </a:cubicBezTo>
                <a:cubicBezTo>
                  <a:pt x="8205264" y="-53116"/>
                  <a:pt x="8434576" y="23325"/>
                  <a:pt x="8657617" y="0"/>
                </a:cubicBezTo>
                <a:cubicBezTo>
                  <a:pt x="8707017" y="207323"/>
                  <a:pt x="8603943" y="245717"/>
                  <a:pt x="8657617" y="461665"/>
                </a:cubicBezTo>
                <a:cubicBezTo>
                  <a:pt x="8502464" y="499199"/>
                  <a:pt x="8483375" y="426680"/>
                  <a:pt x="8340171" y="461665"/>
                </a:cubicBezTo>
                <a:cubicBezTo>
                  <a:pt x="8196967" y="496650"/>
                  <a:pt x="7858571" y="451650"/>
                  <a:pt x="7676420" y="461665"/>
                </a:cubicBezTo>
                <a:cubicBezTo>
                  <a:pt x="7494269" y="471680"/>
                  <a:pt x="7293569" y="435797"/>
                  <a:pt x="7099246" y="461665"/>
                </a:cubicBezTo>
                <a:cubicBezTo>
                  <a:pt x="6904923" y="487533"/>
                  <a:pt x="6883043" y="428815"/>
                  <a:pt x="6695224" y="461665"/>
                </a:cubicBezTo>
                <a:cubicBezTo>
                  <a:pt x="6507405" y="494515"/>
                  <a:pt x="6306972" y="414885"/>
                  <a:pt x="6031473" y="461665"/>
                </a:cubicBezTo>
                <a:cubicBezTo>
                  <a:pt x="5755974" y="508445"/>
                  <a:pt x="5716118" y="421329"/>
                  <a:pt x="5540875" y="461665"/>
                </a:cubicBezTo>
                <a:cubicBezTo>
                  <a:pt x="5365632" y="502001"/>
                  <a:pt x="5194831" y="420228"/>
                  <a:pt x="4877124" y="461665"/>
                </a:cubicBezTo>
                <a:cubicBezTo>
                  <a:pt x="4559417" y="503102"/>
                  <a:pt x="4700564" y="458095"/>
                  <a:pt x="4559678" y="461665"/>
                </a:cubicBezTo>
                <a:cubicBezTo>
                  <a:pt x="4418792" y="465235"/>
                  <a:pt x="4105130" y="393632"/>
                  <a:pt x="3895928" y="461665"/>
                </a:cubicBezTo>
                <a:cubicBezTo>
                  <a:pt x="3686726" y="529698"/>
                  <a:pt x="3437285" y="448246"/>
                  <a:pt x="3232177" y="461665"/>
                </a:cubicBezTo>
                <a:cubicBezTo>
                  <a:pt x="3027069" y="475084"/>
                  <a:pt x="2668094" y="399527"/>
                  <a:pt x="2481850" y="461665"/>
                </a:cubicBezTo>
                <a:cubicBezTo>
                  <a:pt x="2295606" y="523803"/>
                  <a:pt x="2175302" y="415099"/>
                  <a:pt x="2077828" y="461665"/>
                </a:cubicBezTo>
                <a:cubicBezTo>
                  <a:pt x="1980354" y="508231"/>
                  <a:pt x="1791724" y="445346"/>
                  <a:pt x="1673806" y="461665"/>
                </a:cubicBezTo>
                <a:cubicBezTo>
                  <a:pt x="1555888" y="477984"/>
                  <a:pt x="1490899" y="441628"/>
                  <a:pt x="1356360" y="461665"/>
                </a:cubicBezTo>
                <a:cubicBezTo>
                  <a:pt x="1221821" y="481702"/>
                  <a:pt x="827080" y="383209"/>
                  <a:pt x="606033" y="461665"/>
                </a:cubicBezTo>
                <a:cubicBezTo>
                  <a:pt x="384986" y="540121"/>
                  <a:pt x="281566" y="416959"/>
                  <a:pt x="0" y="461665"/>
                </a:cubicBezTo>
                <a:cubicBezTo>
                  <a:pt x="-39965" y="298886"/>
                  <a:pt x="44136" y="11354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Voyons-nous le monde tel qu’il est réellement ?</a:t>
            </a:r>
          </a:p>
        </p:txBody>
      </p:sp>
    </p:spTree>
    <p:extLst>
      <p:ext uri="{BB962C8B-B14F-4D97-AF65-F5344CB8AC3E}">
        <p14:creationId xmlns:p14="http://schemas.microsoft.com/office/powerpoint/2010/main" val="2588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1124-9F93-5613-52A2-6395B0AA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0960AE-C3E9-C6B3-5114-E0C85F81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637" y="1028063"/>
            <a:ext cx="8175445" cy="25239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5D0F3F-D836-524F-F385-AAE2AAC182DD}"/>
              </a:ext>
            </a:extLst>
          </p:cNvPr>
          <p:cNvSpPr txBox="1"/>
          <p:nvPr/>
        </p:nvSpPr>
        <p:spPr>
          <a:xfrm>
            <a:off x="2664545" y="358819"/>
            <a:ext cx="8657617" cy="461665"/>
          </a:xfrm>
          <a:custGeom>
            <a:avLst/>
            <a:gdLst>
              <a:gd name="csX0" fmla="*/ 0 w 8657617"/>
              <a:gd name="csY0" fmla="*/ 0 h 461665"/>
              <a:gd name="csX1" fmla="*/ 404022 w 8657617"/>
              <a:gd name="csY1" fmla="*/ 0 h 461665"/>
              <a:gd name="csX2" fmla="*/ 721468 w 8657617"/>
              <a:gd name="csY2" fmla="*/ 0 h 461665"/>
              <a:gd name="csX3" fmla="*/ 1212066 w 8657617"/>
              <a:gd name="csY3" fmla="*/ 0 h 461665"/>
              <a:gd name="csX4" fmla="*/ 1875817 w 8657617"/>
              <a:gd name="csY4" fmla="*/ 0 h 461665"/>
              <a:gd name="csX5" fmla="*/ 2366415 w 8657617"/>
              <a:gd name="csY5" fmla="*/ 0 h 461665"/>
              <a:gd name="csX6" fmla="*/ 2943590 w 8657617"/>
              <a:gd name="csY6" fmla="*/ 0 h 461665"/>
              <a:gd name="csX7" fmla="*/ 3607340 w 8657617"/>
              <a:gd name="csY7" fmla="*/ 0 h 461665"/>
              <a:gd name="csX8" fmla="*/ 4357667 w 8657617"/>
              <a:gd name="csY8" fmla="*/ 0 h 461665"/>
              <a:gd name="csX9" fmla="*/ 4934842 w 8657617"/>
              <a:gd name="csY9" fmla="*/ 0 h 461665"/>
              <a:gd name="csX10" fmla="*/ 5252288 w 8657617"/>
              <a:gd name="csY10" fmla="*/ 0 h 461665"/>
              <a:gd name="csX11" fmla="*/ 5829462 w 8657617"/>
              <a:gd name="csY11" fmla="*/ 0 h 461665"/>
              <a:gd name="csX12" fmla="*/ 6146908 w 8657617"/>
              <a:gd name="csY12" fmla="*/ 0 h 461665"/>
              <a:gd name="csX13" fmla="*/ 6464354 w 8657617"/>
              <a:gd name="csY13" fmla="*/ 0 h 461665"/>
              <a:gd name="csX14" fmla="*/ 7041528 w 8657617"/>
              <a:gd name="csY14" fmla="*/ 0 h 461665"/>
              <a:gd name="csX15" fmla="*/ 7358974 w 8657617"/>
              <a:gd name="csY15" fmla="*/ 0 h 461665"/>
              <a:gd name="csX16" fmla="*/ 8022725 w 8657617"/>
              <a:gd name="csY16" fmla="*/ 0 h 461665"/>
              <a:gd name="csX17" fmla="*/ 8657617 w 8657617"/>
              <a:gd name="csY17" fmla="*/ 0 h 461665"/>
              <a:gd name="csX18" fmla="*/ 8657617 w 8657617"/>
              <a:gd name="csY18" fmla="*/ 461665 h 461665"/>
              <a:gd name="csX19" fmla="*/ 8340171 w 8657617"/>
              <a:gd name="csY19" fmla="*/ 461665 h 461665"/>
              <a:gd name="csX20" fmla="*/ 7676420 w 8657617"/>
              <a:gd name="csY20" fmla="*/ 461665 h 461665"/>
              <a:gd name="csX21" fmla="*/ 7099246 w 8657617"/>
              <a:gd name="csY21" fmla="*/ 461665 h 461665"/>
              <a:gd name="csX22" fmla="*/ 6695224 w 8657617"/>
              <a:gd name="csY22" fmla="*/ 461665 h 461665"/>
              <a:gd name="csX23" fmla="*/ 6031473 w 8657617"/>
              <a:gd name="csY23" fmla="*/ 461665 h 461665"/>
              <a:gd name="csX24" fmla="*/ 5540875 w 8657617"/>
              <a:gd name="csY24" fmla="*/ 461665 h 461665"/>
              <a:gd name="csX25" fmla="*/ 4877124 w 8657617"/>
              <a:gd name="csY25" fmla="*/ 461665 h 461665"/>
              <a:gd name="csX26" fmla="*/ 4559678 w 8657617"/>
              <a:gd name="csY26" fmla="*/ 461665 h 461665"/>
              <a:gd name="csX27" fmla="*/ 3895928 w 8657617"/>
              <a:gd name="csY27" fmla="*/ 461665 h 461665"/>
              <a:gd name="csX28" fmla="*/ 3232177 w 8657617"/>
              <a:gd name="csY28" fmla="*/ 461665 h 461665"/>
              <a:gd name="csX29" fmla="*/ 2481850 w 8657617"/>
              <a:gd name="csY29" fmla="*/ 461665 h 461665"/>
              <a:gd name="csX30" fmla="*/ 2077828 w 8657617"/>
              <a:gd name="csY30" fmla="*/ 461665 h 461665"/>
              <a:gd name="csX31" fmla="*/ 1673806 w 8657617"/>
              <a:gd name="csY31" fmla="*/ 461665 h 461665"/>
              <a:gd name="csX32" fmla="*/ 1356360 w 8657617"/>
              <a:gd name="csY32" fmla="*/ 461665 h 461665"/>
              <a:gd name="csX33" fmla="*/ 606033 w 8657617"/>
              <a:gd name="csY33" fmla="*/ 461665 h 461665"/>
              <a:gd name="csX34" fmla="*/ 0 w 8657617"/>
              <a:gd name="csY34" fmla="*/ 461665 h 461665"/>
              <a:gd name="csX35" fmla="*/ 0 w 8657617"/>
              <a:gd name="csY35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57617" h="461665" extrusionOk="0">
                <a:moveTo>
                  <a:pt x="0" y="0"/>
                </a:moveTo>
                <a:cubicBezTo>
                  <a:pt x="106814" y="-40137"/>
                  <a:pt x="312568" y="27943"/>
                  <a:pt x="404022" y="0"/>
                </a:cubicBezTo>
                <a:cubicBezTo>
                  <a:pt x="495476" y="-27943"/>
                  <a:pt x="566447" y="36860"/>
                  <a:pt x="721468" y="0"/>
                </a:cubicBezTo>
                <a:cubicBezTo>
                  <a:pt x="876489" y="-36860"/>
                  <a:pt x="1035198" y="19349"/>
                  <a:pt x="1212066" y="0"/>
                </a:cubicBezTo>
                <a:cubicBezTo>
                  <a:pt x="1388934" y="-19349"/>
                  <a:pt x="1708780" y="12640"/>
                  <a:pt x="1875817" y="0"/>
                </a:cubicBezTo>
                <a:cubicBezTo>
                  <a:pt x="2042854" y="-12640"/>
                  <a:pt x="2176842" y="46071"/>
                  <a:pt x="2366415" y="0"/>
                </a:cubicBezTo>
                <a:cubicBezTo>
                  <a:pt x="2555988" y="-46071"/>
                  <a:pt x="2737924" y="41198"/>
                  <a:pt x="2943590" y="0"/>
                </a:cubicBezTo>
                <a:cubicBezTo>
                  <a:pt x="3149257" y="-41198"/>
                  <a:pt x="3368778" y="1614"/>
                  <a:pt x="3607340" y="0"/>
                </a:cubicBezTo>
                <a:cubicBezTo>
                  <a:pt x="3845902" y="-1614"/>
                  <a:pt x="4149779" y="81164"/>
                  <a:pt x="4357667" y="0"/>
                </a:cubicBezTo>
                <a:cubicBezTo>
                  <a:pt x="4565555" y="-81164"/>
                  <a:pt x="4695495" y="47371"/>
                  <a:pt x="4934842" y="0"/>
                </a:cubicBezTo>
                <a:cubicBezTo>
                  <a:pt x="5174190" y="-47371"/>
                  <a:pt x="5117342" y="27589"/>
                  <a:pt x="5252288" y="0"/>
                </a:cubicBezTo>
                <a:cubicBezTo>
                  <a:pt x="5387234" y="-27589"/>
                  <a:pt x="5576005" y="56972"/>
                  <a:pt x="5829462" y="0"/>
                </a:cubicBezTo>
                <a:cubicBezTo>
                  <a:pt x="6082919" y="-56972"/>
                  <a:pt x="6030363" y="20305"/>
                  <a:pt x="6146908" y="0"/>
                </a:cubicBezTo>
                <a:cubicBezTo>
                  <a:pt x="6263453" y="-20305"/>
                  <a:pt x="6372865" y="19039"/>
                  <a:pt x="6464354" y="0"/>
                </a:cubicBezTo>
                <a:cubicBezTo>
                  <a:pt x="6555843" y="-19039"/>
                  <a:pt x="6899798" y="58211"/>
                  <a:pt x="7041528" y="0"/>
                </a:cubicBezTo>
                <a:cubicBezTo>
                  <a:pt x="7183258" y="-58211"/>
                  <a:pt x="7229280" y="33430"/>
                  <a:pt x="7358974" y="0"/>
                </a:cubicBezTo>
                <a:cubicBezTo>
                  <a:pt x="7488668" y="-33430"/>
                  <a:pt x="7840186" y="53116"/>
                  <a:pt x="8022725" y="0"/>
                </a:cubicBezTo>
                <a:cubicBezTo>
                  <a:pt x="8205264" y="-53116"/>
                  <a:pt x="8434576" y="23325"/>
                  <a:pt x="8657617" y="0"/>
                </a:cubicBezTo>
                <a:cubicBezTo>
                  <a:pt x="8707017" y="207323"/>
                  <a:pt x="8603943" y="245717"/>
                  <a:pt x="8657617" y="461665"/>
                </a:cubicBezTo>
                <a:cubicBezTo>
                  <a:pt x="8502464" y="499199"/>
                  <a:pt x="8483375" y="426680"/>
                  <a:pt x="8340171" y="461665"/>
                </a:cubicBezTo>
                <a:cubicBezTo>
                  <a:pt x="8196967" y="496650"/>
                  <a:pt x="7858571" y="451650"/>
                  <a:pt x="7676420" y="461665"/>
                </a:cubicBezTo>
                <a:cubicBezTo>
                  <a:pt x="7494269" y="471680"/>
                  <a:pt x="7293569" y="435797"/>
                  <a:pt x="7099246" y="461665"/>
                </a:cubicBezTo>
                <a:cubicBezTo>
                  <a:pt x="6904923" y="487533"/>
                  <a:pt x="6883043" y="428815"/>
                  <a:pt x="6695224" y="461665"/>
                </a:cubicBezTo>
                <a:cubicBezTo>
                  <a:pt x="6507405" y="494515"/>
                  <a:pt x="6306972" y="414885"/>
                  <a:pt x="6031473" y="461665"/>
                </a:cubicBezTo>
                <a:cubicBezTo>
                  <a:pt x="5755974" y="508445"/>
                  <a:pt x="5716118" y="421329"/>
                  <a:pt x="5540875" y="461665"/>
                </a:cubicBezTo>
                <a:cubicBezTo>
                  <a:pt x="5365632" y="502001"/>
                  <a:pt x="5194831" y="420228"/>
                  <a:pt x="4877124" y="461665"/>
                </a:cubicBezTo>
                <a:cubicBezTo>
                  <a:pt x="4559417" y="503102"/>
                  <a:pt x="4700564" y="458095"/>
                  <a:pt x="4559678" y="461665"/>
                </a:cubicBezTo>
                <a:cubicBezTo>
                  <a:pt x="4418792" y="465235"/>
                  <a:pt x="4105130" y="393632"/>
                  <a:pt x="3895928" y="461665"/>
                </a:cubicBezTo>
                <a:cubicBezTo>
                  <a:pt x="3686726" y="529698"/>
                  <a:pt x="3437285" y="448246"/>
                  <a:pt x="3232177" y="461665"/>
                </a:cubicBezTo>
                <a:cubicBezTo>
                  <a:pt x="3027069" y="475084"/>
                  <a:pt x="2668094" y="399527"/>
                  <a:pt x="2481850" y="461665"/>
                </a:cubicBezTo>
                <a:cubicBezTo>
                  <a:pt x="2295606" y="523803"/>
                  <a:pt x="2175302" y="415099"/>
                  <a:pt x="2077828" y="461665"/>
                </a:cubicBezTo>
                <a:cubicBezTo>
                  <a:pt x="1980354" y="508231"/>
                  <a:pt x="1791724" y="445346"/>
                  <a:pt x="1673806" y="461665"/>
                </a:cubicBezTo>
                <a:cubicBezTo>
                  <a:pt x="1555888" y="477984"/>
                  <a:pt x="1490899" y="441628"/>
                  <a:pt x="1356360" y="461665"/>
                </a:cubicBezTo>
                <a:cubicBezTo>
                  <a:pt x="1221821" y="481702"/>
                  <a:pt x="827080" y="383209"/>
                  <a:pt x="606033" y="461665"/>
                </a:cubicBezTo>
                <a:cubicBezTo>
                  <a:pt x="384986" y="540121"/>
                  <a:pt x="281566" y="416959"/>
                  <a:pt x="0" y="461665"/>
                </a:cubicBezTo>
                <a:cubicBezTo>
                  <a:pt x="-39965" y="298886"/>
                  <a:pt x="44136" y="11354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Voyons-nous le monde tel qu’il est réellement ?</a:t>
            </a:r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AD71539F-4C87-E7AC-ACDA-F4CFB0DACA9C}"/>
              </a:ext>
            </a:extLst>
          </p:cNvPr>
          <p:cNvSpPr/>
          <p:nvPr/>
        </p:nvSpPr>
        <p:spPr>
          <a:xfrm>
            <a:off x="4858408" y="1440024"/>
            <a:ext cx="3323303" cy="1710813"/>
          </a:xfrm>
          <a:prstGeom prst="cloud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C7B8E2-5C9B-DF26-5E03-042C3CE1F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7497" b="9297"/>
          <a:stretch>
            <a:fillRect/>
          </a:stretch>
        </p:blipFill>
        <p:spPr>
          <a:xfrm>
            <a:off x="6047272" y="2547114"/>
            <a:ext cx="945574" cy="96209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FF28E62-96B8-D716-4ADF-CDB794DB391B}"/>
              </a:ext>
            </a:extLst>
          </p:cNvPr>
          <p:cNvSpPr/>
          <p:nvPr/>
        </p:nvSpPr>
        <p:spPr>
          <a:xfrm>
            <a:off x="7422777" y="3686697"/>
            <a:ext cx="3546305" cy="277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76EB49D4-E2BA-6C11-4668-5CA621487FD1}"/>
              </a:ext>
            </a:extLst>
          </p:cNvPr>
          <p:cNvSpPr/>
          <p:nvPr/>
        </p:nvSpPr>
        <p:spPr>
          <a:xfrm rot="10800000">
            <a:off x="2973754" y="3643839"/>
            <a:ext cx="3546305" cy="277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529681-21AE-6910-E33C-A02E3A68BFAE}"/>
              </a:ext>
            </a:extLst>
          </p:cNvPr>
          <p:cNvSpPr txBox="1"/>
          <p:nvPr/>
        </p:nvSpPr>
        <p:spPr>
          <a:xfrm>
            <a:off x="2973753" y="3963987"/>
            <a:ext cx="28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Instrumentation</a:t>
            </a:r>
          </a:p>
          <a:p>
            <a:r>
              <a:rPr lang="fr-FR" sz="1400" dirty="0"/>
              <a:t>Mécanique quantique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EB3F91F-F6E4-9146-D0CC-8E67ABB6AC02}"/>
              </a:ext>
            </a:extLst>
          </p:cNvPr>
          <p:cNvSpPr txBox="1"/>
          <p:nvPr/>
        </p:nvSpPr>
        <p:spPr>
          <a:xfrm>
            <a:off x="7332393" y="4020948"/>
            <a:ext cx="28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Instrumentation</a:t>
            </a:r>
          </a:p>
          <a:p>
            <a:r>
              <a:rPr lang="fr-FR" sz="1400" dirty="0"/>
              <a:t>Relativité générale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675540-04EA-7979-67BC-BE04CAC420D9}"/>
              </a:ext>
            </a:extLst>
          </p:cNvPr>
          <p:cNvSpPr txBox="1"/>
          <p:nvPr/>
        </p:nvSpPr>
        <p:spPr>
          <a:xfrm>
            <a:off x="3378506" y="5014121"/>
            <a:ext cx="6283105" cy="923330"/>
          </a:xfrm>
          <a:custGeom>
            <a:avLst/>
            <a:gdLst>
              <a:gd name="csX0" fmla="*/ 0 w 6283105"/>
              <a:gd name="csY0" fmla="*/ 0 h 923330"/>
              <a:gd name="csX1" fmla="*/ 445529 w 6283105"/>
              <a:gd name="csY1" fmla="*/ 0 h 923330"/>
              <a:gd name="csX2" fmla="*/ 828227 w 6283105"/>
              <a:gd name="csY2" fmla="*/ 0 h 923330"/>
              <a:gd name="csX3" fmla="*/ 1336588 w 6283105"/>
              <a:gd name="csY3" fmla="*/ 0 h 923330"/>
              <a:gd name="csX4" fmla="*/ 1970610 w 6283105"/>
              <a:gd name="csY4" fmla="*/ 0 h 923330"/>
              <a:gd name="csX5" fmla="*/ 2478971 w 6283105"/>
              <a:gd name="csY5" fmla="*/ 0 h 923330"/>
              <a:gd name="csX6" fmla="*/ 3050162 w 6283105"/>
              <a:gd name="csY6" fmla="*/ 0 h 923330"/>
              <a:gd name="csX7" fmla="*/ 3684184 w 6283105"/>
              <a:gd name="csY7" fmla="*/ 0 h 923330"/>
              <a:gd name="csX8" fmla="*/ 4381038 w 6283105"/>
              <a:gd name="csY8" fmla="*/ 0 h 923330"/>
              <a:gd name="csX9" fmla="*/ 4952229 w 6283105"/>
              <a:gd name="csY9" fmla="*/ 0 h 923330"/>
              <a:gd name="csX10" fmla="*/ 5334927 w 6283105"/>
              <a:gd name="csY10" fmla="*/ 0 h 923330"/>
              <a:gd name="csX11" fmla="*/ 6283105 w 6283105"/>
              <a:gd name="csY11" fmla="*/ 0 h 923330"/>
              <a:gd name="csX12" fmla="*/ 6283105 w 6283105"/>
              <a:gd name="csY12" fmla="*/ 433965 h 923330"/>
              <a:gd name="csX13" fmla="*/ 6283105 w 6283105"/>
              <a:gd name="csY13" fmla="*/ 923330 h 923330"/>
              <a:gd name="csX14" fmla="*/ 5649083 w 6283105"/>
              <a:gd name="csY14" fmla="*/ 923330 h 923330"/>
              <a:gd name="csX15" fmla="*/ 5015060 w 6283105"/>
              <a:gd name="csY15" fmla="*/ 923330 h 923330"/>
              <a:gd name="csX16" fmla="*/ 4569531 w 6283105"/>
              <a:gd name="csY16" fmla="*/ 923330 h 923330"/>
              <a:gd name="csX17" fmla="*/ 3998340 w 6283105"/>
              <a:gd name="csY17" fmla="*/ 923330 h 923330"/>
              <a:gd name="csX18" fmla="*/ 3301486 w 6283105"/>
              <a:gd name="csY18" fmla="*/ 923330 h 923330"/>
              <a:gd name="csX19" fmla="*/ 2793126 w 6283105"/>
              <a:gd name="csY19" fmla="*/ 923330 h 923330"/>
              <a:gd name="csX20" fmla="*/ 2159103 w 6283105"/>
              <a:gd name="csY20" fmla="*/ 923330 h 923330"/>
              <a:gd name="csX21" fmla="*/ 1587912 w 6283105"/>
              <a:gd name="csY21" fmla="*/ 923330 h 923330"/>
              <a:gd name="csX22" fmla="*/ 1142383 w 6283105"/>
              <a:gd name="csY22" fmla="*/ 923330 h 923330"/>
              <a:gd name="csX23" fmla="*/ 508360 w 6283105"/>
              <a:gd name="csY23" fmla="*/ 923330 h 923330"/>
              <a:gd name="csX24" fmla="*/ 0 w 6283105"/>
              <a:gd name="csY24" fmla="*/ 923330 h 923330"/>
              <a:gd name="csX25" fmla="*/ 0 w 6283105"/>
              <a:gd name="csY25" fmla="*/ 452432 h 923330"/>
              <a:gd name="csX26" fmla="*/ 0 w 6283105"/>
              <a:gd name="csY26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283105" h="923330" extrusionOk="0">
                <a:moveTo>
                  <a:pt x="0" y="0"/>
                </a:moveTo>
                <a:cubicBezTo>
                  <a:pt x="219199" y="-20611"/>
                  <a:pt x="234614" y="14553"/>
                  <a:pt x="445529" y="0"/>
                </a:cubicBezTo>
                <a:cubicBezTo>
                  <a:pt x="656444" y="-14553"/>
                  <a:pt x="664053" y="2254"/>
                  <a:pt x="828227" y="0"/>
                </a:cubicBezTo>
                <a:cubicBezTo>
                  <a:pt x="992401" y="-2254"/>
                  <a:pt x="1112405" y="46229"/>
                  <a:pt x="1336588" y="0"/>
                </a:cubicBezTo>
                <a:cubicBezTo>
                  <a:pt x="1560771" y="-46229"/>
                  <a:pt x="1791506" y="44136"/>
                  <a:pt x="1970610" y="0"/>
                </a:cubicBezTo>
                <a:cubicBezTo>
                  <a:pt x="2149714" y="-44136"/>
                  <a:pt x="2320936" y="50379"/>
                  <a:pt x="2478971" y="0"/>
                </a:cubicBezTo>
                <a:cubicBezTo>
                  <a:pt x="2637006" y="-50379"/>
                  <a:pt x="2910729" y="13598"/>
                  <a:pt x="3050162" y="0"/>
                </a:cubicBezTo>
                <a:cubicBezTo>
                  <a:pt x="3189595" y="-13598"/>
                  <a:pt x="3544372" y="4478"/>
                  <a:pt x="3684184" y="0"/>
                </a:cubicBezTo>
                <a:cubicBezTo>
                  <a:pt x="3823996" y="-4478"/>
                  <a:pt x="4194170" y="3339"/>
                  <a:pt x="4381038" y="0"/>
                </a:cubicBezTo>
                <a:cubicBezTo>
                  <a:pt x="4567906" y="-3339"/>
                  <a:pt x="4782818" y="326"/>
                  <a:pt x="4952229" y="0"/>
                </a:cubicBezTo>
                <a:cubicBezTo>
                  <a:pt x="5121640" y="-326"/>
                  <a:pt x="5191786" y="23680"/>
                  <a:pt x="5334927" y="0"/>
                </a:cubicBezTo>
                <a:cubicBezTo>
                  <a:pt x="5478068" y="-23680"/>
                  <a:pt x="5882319" y="13186"/>
                  <a:pt x="6283105" y="0"/>
                </a:cubicBezTo>
                <a:cubicBezTo>
                  <a:pt x="6288702" y="115966"/>
                  <a:pt x="6278807" y="318658"/>
                  <a:pt x="6283105" y="433965"/>
                </a:cubicBezTo>
                <a:cubicBezTo>
                  <a:pt x="6287403" y="549273"/>
                  <a:pt x="6225186" y="684304"/>
                  <a:pt x="6283105" y="923330"/>
                </a:cubicBezTo>
                <a:cubicBezTo>
                  <a:pt x="6008272" y="942699"/>
                  <a:pt x="5908611" y="860456"/>
                  <a:pt x="5649083" y="923330"/>
                </a:cubicBezTo>
                <a:cubicBezTo>
                  <a:pt x="5389555" y="986204"/>
                  <a:pt x="5307924" y="905745"/>
                  <a:pt x="5015060" y="923330"/>
                </a:cubicBezTo>
                <a:cubicBezTo>
                  <a:pt x="4722196" y="940915"/>
                  <a:pt x="4789510" y="871369"/>
                  <a:pt x="4569531" y="923330"/>
                </a:cubicBezTo>
                <a:cubicBezTo>
                  <a:pt x="4349552" y="975291"/>
                  <a:pt x="4252694" y="919891"/>
                  <a:pt x="3998340" y="923330"/>
                </a:cubicBezTo>
                <a:cubicBezTo>
                  <a:pt x="3743986" y="926769"/>
                  <a:pt x="3461744" y="871690"/>
                  <a:pt x="3301486" y="923330"/>
                </a:cubicBezTo>
                <a:cubicBezTo>
                  <a:pt x="3141228" y="974970"/>
                  <a:pt x="3006406" y="878827"/>
                  <a:pt x="2793126" y="923330"/>
                </a:cubicBezTo>
                <a:cubicBezTo>
                  <a:pt x="2579846" y="967833"/>
                  <a:pt x="2352835" y="867539"/>
                  <a:pt x="2159103" y="923330"/>
                </a:cubicBezTo>
                <a:cubicBezTo>
                  <a:pt x="1965371" y="979121"/>
                  <a:pt x="1856591" y="856299"/>
                  <a:pt x="1587912" y="923330"/>
                </a:cubicBezTo>
                <a:cubicBezTo>
                  <a:pt x="1319233" y="990361"/>
                  <a:pt x="1258952" y="892663"/>
                  <a:pt x="1142383" y="923330"/>
                </a:cubicBezTo>
                <a:cubicBezTo>
                  <a:pt x="1025814" y="953997"/>
                  <a:pt x="768212" y="867107"/>
                  <a:pt x="508360" y="923330"/>
                </a:cubicBezTo>
                <a:cubicBezTo>
                  <a:pt x="248508" y="979553"/>
                  <a:pt x="142014" y="880090"/>
                  <a:pt x="0" y="923330"/>
                </a:cubicBezTo>
                <a:cubicBezTo>
                  <a:pt x="-56002" y="745069"/>
                  <a:pt x="32586" y="640487"/>
                  <a:pt x="0" y="452432"/>
                </a:cubicBezTo>
                <a:cubicBezTo>
                  <a:pt x="-32586" y="264377"/>
                  <a:pt x="14771" y="16424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Notre cerveau est inadapté pour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se représenter – comprendre 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l’infiniment grand et l’infiniment petit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8C7B0E-3EE3-8628-A908-E4AA529671B4}"/>
              </a:ext>
            </a:extLst>
          </p:cNvPr>
          <p:cNvSpPr txBox="1"/>
          <p:nvPr/>
        </p:nvSpPr>
        <p:spPr>
          <a:xfrm>
            <a:off x="5653548" y="3234259"/>
            <a:ext cx="20549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By </a:t>
            </a:r>
            <a:r>
              <a:rPr lang="fr-FR" sz="900" dirty="0">
                <a:hlinkClick r:id="rId4"/>
              </a:rPr>
              <a:t>Raquel Mela </a:t>
            </a:r>
            <a:r>
              <a:rPr lang="fr-FR" sz="900" dirty="0"/>
              <a:t>–public </a:t>
            </a:r>
            <a:r>
              <a:rPr lang="fr-FR" sz="900" dirty="0" err="1"/>
              <a:t>domain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6076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/>
      <p:bldP spid="17" grpId="0"/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2559E5-E547-1164-D331-2F4EDE208040}"/>
              </a:ext>
            </a:extLst>
          </p:cNvPr>
          <p:cNvSpPr txBox="1"/>
          <p:nvPr/>
        </p:nvSpPr>
        <p:spPr>
          <a:xfrm>
            <a:off x="3388871" y="2877402"/>
            <a:ext cx="6283105" cy="923330"/>
          </a:xfrm>
          <a:custGeom>
            <a:avLst/>
            <a:gdLst>
              <a:gd name="csX0" fmla="*/ 0 w 6283105"/>
              <a:gd name="csY0" fmla="*/ 0 h 923330"/>
              <a:gd name="csX1" fmla="*/ 445529 w 6283105"/>
              <a:gd name="csY1" fmla="*/ 0 h 923330"/>
              <a:gd name="csX2" fmla="*/ 828227 w 6283105"/>
              <a:gd name="csY2" fmla="*/ 0 h 923330"/>
              <a:gd name="csX3" fmla="*/ 1336588 w 6283105"/>
              <a:gd name="csY3" fmla="*/ 0 h 923330"/>
              <a:gd name="csX4" fmla="*/ 1970610 w 6283105"/>
              <a:gd name="csY4" fmla="*/ 0 h 923330"/>
              <a:gd name="csX5" fmla="*/ 2478971 w 6283105"/>
              <a:gd name="csY5" fmla="*/ 0 h 923330"/>
              <a:gd name="csX6" fmla="*/ 3050162 w 6283105"/>
              <a:gd name="csY6" fmla="*/ 0 h 923330"/>
              <a:gd name="csX7" fmla="*/ 3684184 w 6283105"/>
              <a:gd name="csY7" fmla="*/ 0 h 923330"/>
              <a:gd name="csX8" fmla="*/ 4381038 w 6283105"/>
              <a:gd name="csY8" fmla="*/ 0 h 923330"/>
              <a:gd name="csX9" fmla="*/ 4952229 w 6283105"/>
              <a:gd name="csY9" fmla="*/ 0 h 923330"/>
              <a:gd name="csX10" fmla="*/ 5334927 w 6283105"/>
              <a:gd name="csY10" fmla="*/ 0 h 923330"/>
              <a:gd name="csX11" fmla="*/ 6283105 w 6283105"/>
              <a:gd name="csY11" fmla="*/ 0 h 923330"/>
              <a:gd name="csX12" fmla="*/ 6283105 w 6283105"/>
              <a:gd name="csY12" fmla="*/ 433965 h 923330"/>
              <a:gd name="csX13" fmla="*/ 6283105 w 6283105"/>
              <a:gd name="csY13" fmla="*/ 923330 h 923330"/>
              <a:gd name="csX14" fmla="*/ 5649083 w 6283105"/>
              <a:gd name="csY14" fmla="*/ 923330 h 923330"/>
              <a:gd name="csX15" fmla="*/ 5015060 w 6283105"/>
              <a:gd name="csY15" fmla="*/ 923330 h 923330"/>
              <a:gd name="csX16" fmla="*/ 4569531 w 6283105"/>
              <a:gd name="csY16" fmla="*/ 923330 h 923330"/>
              <a:gd name="csX17" fmla="*/ 3998340 w 6283105"/>
              <a:gd name="csY17" fmla="*/ 923330 h 923330"/>
              <a:gd name="csX18" fmla="*/ 3301486 w 6283105"/>
              <a:gd name="csY18" fmla="*/ 923330 h 923330"/>
              <a:gd name="csX19" fmla="*/ 2793126 w 6283105"/>
              <a:gd name="csY19" fmla="*/ 923330 h 923330"/>
              <a:gd name="csX20" fmla="*/ 2159103 w 6283105"/>
              <a:gd name="csY20" fmla="*/ 923330 h 923330"/>
              <a:gd name="csX21" fmla="*/ 1587912 w 6283105"/>
              <a:gd name="csY21" fmla="*/ 923330 h 923330"/>
              <a:gd name="csX22" fmla="*/ 1142383 w 6283105"/>
              <a:gd name="csY22" fmla="*/ 923330 h 923330"/>
              <a:gd name="csX23" fmla="*/ 508360 w 6283105"/>
              <a:gd name="csY23" fmla="*/ 923330 h 923330"/>
              <a:gd name="csX24" fmla="*/ 0 w 6283105"/>
              <a:gd name="csY24" fmla="*/ 923330 h 923330"/>
              <a:gd name="csX25" fmla="*/ 0 w 6283105"/>
              <a:gd name="csY25" fmla="*/ 452432 h 923330"/>
              <a:gd name="csX26" fmla="*/ 0 w 6283105"/>
              <a:gd name="csY26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283105" h="923330" extrusionOk="0">
                <a:moveTo>
                  <a:pt x="0" y="0"/>
                </a:moveTo>
                <a:cubicBezTo>
                  <a:pt x="219199" y="-20611"/>
                  <a:pt x="234614" y="14553"/>
                  <a:pt x="445529" y="0"/>
                </a:cubicBezTo>
                <a:cubicBezTo>
                  <a:pt x="656444" y="-14553"/>
                  <a:pt x="664053" y="2254"/>
                  <a:pt x="828227" y="0"/>
                </a:cubicBezTo>
                <a:cubicBezTo>
                  <a:pt x="992401" y="-2254"/>
                  <a:pt x="1112405" y="46229"/>
                  <a:pt x="1336588" y="0"/>
                </a:cubicBezTo>
                <a:cubicBezTo>
                  <a:pt x="1560771" y="-46229"/>
                  <a:pt x="1791506" y="44136"/>
                  <a:pt x="1970610" y="0"/>
                </a:cubicBezTo>
                <a:cubicBezTo>
                  <a:pt x="2149714" y="-44136"/>
                  <a:pt x="2320936" y="50379"/>
                  <a:pt x="2478971" y="0"/>
                </a:cubicBezTo>
                <a:cubicBezTo>
                  <a:pt x="2637006" y="-50379"/>
                  <a:pt x="2910729" y="13598"/>
                  <a:pt x="3050162" y="0"/>
                </a:cubicBezTo>
                <a:cubicBezTo>
                  <a:pt x="3189595" y="-13598"/>
                  <a:pt x="3544372" y="4478"/>
                  <a:pt x="3684184" y="0"/>
                </a:cubicBezTo>
                <a:cubicBezTo>
                  <a:pt x="3823996" y="-4478"/>
                  <a:pt x="4194170" y="3339"/>
                  <a:pt x="4381038" y="0"/>
                </a:cubicBezTo>
                <a:cubicBezTo>
                  <a:pt x="4567906" y="-3339"/>
                  <a:pt x="4782818" y="326"/>
                  <a:pt x="4952229" y="0"/>
                </a:cubicBezTo>
                <a:cubicBezTo>
                  <a:pt x="5121640" y="-326"/>
                  <a:pt x="5191786" y="23680"/>
                  <a:pt x="5334927" y="0"/>
                </a:cubicBezTo>
                <a:cubicBezTo>
                  <a:pt x="5478068" y="-23680"/>
                  <a:pt x="5882319" y="13186"/>
                  <a:pt x="6283105" y="0"/>
                </a:cubicBezTo>
                <a:cubicBezTo>
                  <a:pt x="6288702" y="115966"/>
                  <a:pt x="6278807" y="318658"/>
                  <a:pt x="6283105" y="433965"/>
                </a:cubicBezTo>
                <a:cubicBezTo>
                  <a:pt x="6287403" y="549273"/>
                  <a:pt x="6225186" y="684304"/>
                  <a:pt x="6283105" y="923330"/>
                </a:cubicBezTo>
                <a:cubicBezTo>
                  <a:pt x="6008272" y="942699"/>
                  <a:pt x="5908611" y="860456"/>
                  <a:pt x="5649083" y="923330"/>
                </a:cubicBezTo>
                <a:cubicBezTo>
                  <a:pt x="5389555" y="986204"/>
                  <a:pt x="5307924" y="905745"/>
                  <a:pt x="5015060" y="923330"/>
                </a:cubicBezTo>
                <a:cubicBezTo>
                  <a:pt x="4722196" y="940915"/>
                  <a:pt x="4789510" y="871369"/>
                  <a:pt x="4569531" y="923330"/>
                </a:cubicBezTo>
                <a:cubicBezTo>
                  <a:pt x="4349552" y="975291"/>
                  <a:pt x="4252694" y="919891"/>
                  <a:pt x="3998340" y="923330"/>
                </a:cubicBezTo>
                <a:cubicBezTo>
                  <a:pt x="3743986" y="926769"/>
                  <a:pt x="3461744" y="871690"/>
                  <a:pt x="3301486" y="923330"/>
                </a:cubicBezTo>
                <a:cubicBezTo>
                  <a:pt x="3141228" y="974970"/>
                  <a:pt x="3006406" y="878827"/>
                  <a:pt x="2793126" y="923330"/>
                </a:cubicBezTo>
                <a:cubicBezTo>
                  <a:pt x="2579846" y="967833"/>
                  <a:pt x="2352835" y="867539"/>
                  <a:pt x="2159103" y="923330"/>
                </a:cubicBezTo>
                <a:cubicBezTo>
                  <a:pt x="1965371" y="979121"/>
                  <a:pt x="1856591" y="856299"/>
                  <a:pt x="1587912" y="923330"/>
                </a:cubicBezTo>
                <a:cubicBezTo>
                  <a:pt x="1319233" y="990361"/>
                  <a:pt x="1258952" y="892663"/>
                  <a:pt x="1142383" y="923330"/>
                </a:cubicBezTo>
                <a:cubicBezTo>
                  <a:pt x="1025814" y="953997"/>
                  <a:pt x="768212" y="867107"/>
                  <a:pt x="508360" y="923330"/>
                </a:cubicBezTo>
                <a:cubicBezTo>
                  <a:pt x="248508" y="979553"/>
                  <a:pt x="142014" y="880090"/>
                  <a:pt x="0" y="923330"/>
                </a:cubicBezTo>
                <a:cubicBezTo>
                  <a:pt x="-56002" y="745069"/>
                  <a:pt x="32586" y="640487"/>
                  <a:pt x="0" y="452432"/>
                </a:cubicBezTo>
                <a:cubicBezTo>
                  <a:pt x="-32586" y="264377"/>
                  <a:pt x="14771" y="16424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Notre cerveau est inadapté pour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se représenter – comprendre 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l’infiniment grand et l’infiniment petit      </a:t>
            </a:r>
          </a:p>
        </p:txBody>
      </p:sp>
    </p:spTree>
    <p:extLst>
      <p:ext uri="{BB962C8B-B14F-4D97-AF65-F5344CB8AC3E}">
        <p14:creationId xmlns:p14="http://schemas.microsoft.com/office/powerpoint/2010/main" val="114349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C875-9189-0226-DF54-E0221167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9A2496B-D9D0-B507-D999-475D48CEAF3D}"/>
              </a:ext>
            </a:extLst>
          </p:cNvPr>
          <p:cNvSpPr txBox="1"/>
          <p:nvPr/>
        </p:nvSpPr>
        <p:spPr>
          <a:xfrm>
            <a:off x="2216489" y="740359"/>
            <a:ext cx="8657617" cy="369332"/>
          </a:xfrm>
          <a:custGeom>
            <a:avLst/>
            <a:gdLst>
              <a:gd name="csX0" fmla="*/ 0 w 8657617"/>
              <a:gd name="csY0" fmla="*/ 0 h 369332"/>
              <a:gd name="csX1" fmla="*/ 404022 w 8657617"/>
              <a:gd name="csY1" fmla="*/ 0 h 369332"/>
              <a:gd name="csX2" fmla="*/ 721468 w 8657617"/>
              <a:gd name="csY2" fmla="*/ 0 h 369332"/>
              <a:gd name="csX3" fmla="*/ 1212066 w 8657617"/>
              <a:gd name="csY3" fmla="*/ 0 h 369332"/>
              <a:gd name="csX4" fmla="*/ 1875817 w 8657617"/>
              <a:gd name="csY4" fmla="*/ 0 h 369332"/>
              <a:gd name="csX5" fmla="*/ 2366415 w 8657617"/>
              <a:gd name="csY5" fmla="*/ 0 h 369332"/>
              <a:gd name="csX6" fmla="*/ 2943590 w 8657617"/>
              <a:gd name="csY6" fmla="*/ 0 h 369332"/>
              <a:gd name="csX7" fmla="*/ 3607340 w 8657617"/>
              <a:gd name="csY7" fmla="*/ 0 h 369332"/>
              <a:gd name="csX8" fmla="*/ 4357667 w 8657617"/>
              <a:gd name="csY8" fmla="*/ 0 h 369332"/>
              <a:gd name="csX9" fmla="*/ 4934842 w 8657617"/>
              <a:gd name="csY9" fmla="*/ 0 h 369332"/>
              <a:gd name="csX10" fmla="*/ 5252288 w 8657617"/>
              <a:gd name="csY10" fmla="*/ 0 h 369332"/>
              <a:gd name="csX11" fmla="*/ 5829462 w 8657617"/>
              <a:gd name="csY11" fmla="*/ 0 h 369332"/>
              <a:gd name="csX12" fmla="*/ 6146908 w 8657617"/>
              <a:gd name="csY12" fmla="*/ 0 h 369332"/>
              <a:gd name="csX13" fmla="*/ 6464354 w 8657617"/>
              <a:gd name="csY13" fmla="*/ 0 h 369332"/>
              <a:gd name="csX14" fmla="*/ 7041528 w 8657617"/>
              <a:gd name="csY14" fmla="*/ 0 h 369332"/>
              <a:gd name="csX15" fmla="*/ 7358974 w 8657617"/>
              <a:gd name="csY15" fmla="*/ 0 h 369332"/>
              <a:gd name="csX16" fmla="*/ 8022725 w 8657617"/>
              <a:gd name="csY16" fmla="*/ 0 h 369332"/>
              <a:gd name="csX17" fmla="*/ 8657617 w 8657617"/>
              <a:gd name="csY17" fmla="*/ 0 h 369332"/>
              <a:gd name="csX18" fmla="*/ 8657617 w 8657617"/>
              <a:gd name="csY18" fmla="*/ 369332 h 369332"/>
              <a:gd name="csX19" fmla="*/ 8340171 w 8657617"/>
              <a:gd name="csY19" fmla="*/ 369332 h 369332"/>
              <a:gd name="csX20" fmla="*/ 7676420 w 8657617"/>
              <a:gd name="csY20" fmla="*/ 369332 h 369332"/>
              <a:gd name="csX21" fmla="*/ 7099246 w 8657617"/>
              <a:gd name="csY21" fmla="*/ 369332 h 369332"/>
              <a:gd name="csX22" fmla="*/ 6695224 w 8657617"/>
              <a:gd name="csY22" fmla="*/ 369332 h 369332"/>
              <a:gd name="csX23" fmla="*/ 6031473 w 8657617"/>
              <a:gd name="csY23" fmla="*/ 369332 h 369332"/>
              <a:gd name="csX24" fmla="*/ 5540875 w 8657617"/>
              <a:gd name="csY24" fmla="*/ 369332 h 369332"/>
              <a:gd name="csX25" fmla="*/ 4877124 w 8657617"/>
              <a:gd name="csY25" fmla="*/ 369332 h 369332"/>
              <a:gd name="csX26" fmla="*/ 4559678 w 8657617"/>
              <a:gd name="csY26" fmla="*/ 369332 h 369332"/>
              <a:gd name="csX27" fmla="*/ 3895928 w 8657617"/>
              <a:gd name="csY27" fmla="*/ 369332 h 369332"/>
              <a:gd name="csX28" fmla="*/ 3232177 w 8657617"/>
              <a:gd name="csY28" fmla="*/ 369332 h 369332"/>
              <a:gd name="csX29" fmla="*/ 2481850 w 8657617"/>
              <a:gd name="csY29" fmla="*/ 369332 h 369332"/>
              <a:gd name="csX30" fmla="*/ 2077828 w 8657617"/>
              <a:gd name="csY30" fmla="*/ 369332 h 369332"/>
              <a:gd name="csX31" fmla="*/ 1673806 w 8657617"/>
              <a:gd name="csY31" fmla="*/ 369332 h 369332"/>
              <a:gd name="csX32" fmla="*/ 1356360 w 8657617"/>
              <a:gd name="csY32" fmla="*/ 369332 h 369332"/>
              <a:gd name="csX33" fmla="*/ 606033 w 8657617"/>
              <a:gd name="csY33" fmla="*/ 369332 h 369332"/>
              <a:gd name="csX34" fmla="*/ 0 w 8657617"/>
              <a:gd name="csY34" fmla="*/ 369332 h 369332"/>
              <a:gd name="csX35" fmla="*/ 0 w 8657617"/>
              <a:gd name="csY35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57617" h="369332" extrusionOk="0">
                <a:moveTo>
                  <a:pt x="0" y="0"/>
                </a:moveTo>
                <a:cubicBezTo>
                  <a:pt x="106814" y="-40137"/>
                  <a:pt x="312568" y="27943"/>
                  <a:pt x="404022" y="0"/>
                </a:cubicBezTo>
                <a:cubicBezTo>
                  <a:pt x="495476" y="-27943"/>
                  <a:pt x="566447" y="36860"/>
                  <a:pt x="721468" y="0"/>
                </a:cubicBezTo>
                <a:cubicBezTo>
                  <a:pt x="876489" y="-36860"/>
                  <a:pt x="1035198" y="19349"/>
                  <a:pt x="1212066" y="0"/>
                </a:cubicBezTo>
                <a:cubicBezTo>
                  <a:pt x="1388934" y="-19349"/>
                  <a:pt x="1708780" y="12640"/>
                  <a:pt x="1875817" y="0"/>
                </a:cubicBezTo>
                <a:cubicBezTo>
                  <a:pt x="2042854" y="-12640"/>
                  <a:pt x="2176842" y="46071"/>
                  <a:pt x="2366415" y="0"/>
                </a:cubicBezTo>
                <a:cubicBezTo>
                  <a:pt x="2555988" y="-46071"/>
                  <a:pt x="2737924" y="41198"/>
                  <a:pt x="2943590" y="0"/>
                </a:cubicBezTo>
                <a:cubicBezTo>
                  <a:pt x="3149257" y="-41198"/>
                  <a:pt x="3368778" y="1614"/>
                  <a:pt x="3607340" y="0"/>
                </a:cubicBezTo>
                <a:cubicBezTo>
                  <a:pt x="3845902" y="-1614"/>
                  <a:pt x="4149779" y="81164"/>
                  <a:pt x="4357667" y="0"/>
                </a:cubicBezTo>
                <a:cubicBezTo>
                  <a:pt x="4565555" y="-81164"/>
                  <a:pt x="4695495" y="47371"/>
                  <a:pt x="4934842" y="0"/>
                </a:cubicBezTo>
                <a:cubicBezTo>
                  <a:pt x="5174190" y="-47371"/>
                  <a:pt x="5117342" y="27589"/>
                  <a:pt x="5252288" y="0"/>
                </a:cubicBezTo>
                <a:cubicBezTo>
                  <a:pt x="5387234" y="-27589"/>
                  <a:pt x="5576005" y="56972"/>
                  <a:pt x="5829462" y="0"/>
                </a:cubicBezTo>
                <a:cubicBezTo>
                  <a:pt x="6082919" y="-56972"/>
                  <a:pt x="6030363" y="20305"/>
                  <a:pt x="6146908" y="0"/>
                </a:cubicBezTo>
                <a:cubicBezTo>
                  <a:pt x="6263453" y="-20305"/>
                  <a:pt x="6372865" y="19039"/>
                  <a:pt x="6464354" y="0"/>
                </a:cubicBezTo>
                <a:cubicBezTo>
                  <a:pt x="6555843" y="-19039"/>
                  <a:pt x="6899798" y="58211"/>
                  <a:pt x="7041528" y="0"/>
                </a:cubicBezTo>
                <a:cubicBezTo>
                  <a:pt x="7183258" y="-58211"/>
                  <a:pt x="7229280" y="33430"/>
                  <a:pt x="7358974" y="0"/>
                </a:cubicBezTo>
                <a:cubicBezTo>
                  <a:pt x="7488668" y="-33430"/>
                  <a:pt x="7840186" y="53116"/>
                  <a:pt x="8022725" y="0"/>
                </a:cubicBezTo>
                <a:cubicBezTo>
                  <a:pt x="8205264" y="-53116"/>
                  <a:pt x="8434576" y="23325"/>
                  <a:pt x="8657617" y="0"/>
                </a:cubicBezTo>
                <a:cubicBezTo>
                  <a:pt x="8673777" y="154730"/>
                  <a:pt x="8615023" y="253717"/>
                  <a:pt x="8657617" y="369332"/>
                </a:cubicBezTo>
                <a:cubicBezTo>
                  <a:pt x="8502464" y="406866"/>
                  <a:pt x="8483375" y="334347"/>
                  <a:pt x="8340171" y="369332"/>
                </a:cubicBezTo>
                <a:cubicBezTo>
                  <a:pt x="8196967" y="404317"/>
                  <a:pt x="7858571" y="359317"/>
                  <a:pt x="7676420" y="369332"/>
                </a:cubicBezTo>
                <a:cubicBezTo>
                  <a:pt x="7494269" y="379347"/>
                  <a:pt x="7293569" y="343464"/>
                  <a:pt x="7099246" y="369332"/>
                </a:cubicBezTo>
                <a:cubicBezTo>
                  <a:pt x="6904923" y="395200"/>
                  <a:pt x="6883043" y="336482"/>
                  <a:pt x="6695224" y="369332"/>
                </a:cubicBezTo>
                <a:cubicBezTo>
                  <a:pt x="6507405" y="402182"/>
                  <a:pt x="6306972" y="322552"/>
                  <a:pt x="6031473" y="369332"/>
                </a:cubicBezTo>
                <a:cubicBezTo>
                  <a:pt x="5755974" y="416112"/>
                  <a:pt x="5716118" y="328996"/>
                  <a:pt x="5540875" y="369332"/>
                </a:cubicBezTo>
                <a:cubicBezTo>
                  <a:pt x="5365632" y="409668"/>
                  <a:pt x="5194831" y="327895"/>
                  <a:pt x="4877124" y="369332"/>
                </a:cubicBezTo>
                <a:cubicBezTo>
                  <a:pt x="4559417" y="410769"/>
                  <a:pt x="4700564" y="365762"/>
                  <a:pt x="4559678" y="369332"/>
                </a:cubicBezTo>
                <a:cubicBezTo>
                  <a:pt x="4418792" y="372902"/>
                  <a:pt x="4105130" y="301299"/>
                  <a:pt x="3895928" y="369332"/>
                </a:cubicBezTo>
                <a:cubicBezTo>
                  <a:pt x="3686726" y="437365"/>
                  <a:pt x="3437285" y="355913"/>
                  <a:pt x="3232177" y="369332"/>
                </a:cubicBezTo>
                <a:cubicBezTo>
                  <a:pt x="3027069" y="382751"/>
                  <a:pt x="2668094" y="307194"/>
                  <a:pt x="2481850" y="369332"/>
                </a:cubicBezTo>
                <a:cubicBezTo>
                  <a:pt x="2295606" y="431470"/>
                  <a:pt x="2175302" y="322766"/>
                  <a:pt x="2077828" y="369332"/>
                </a:cubicBezTo>
                <a:cubicBezTo>
                  <a:pt x="1980354" y="415898"/>
                  <a:pt x="1791724" y="353013"/>
                  <a:pt x="1673806" y="369332"/>
                </a:cubicBezTo>
                <a:cubicBezTo>
                  <a:pt x="1555888" y="385651"/>
                  <a:pt x="1490899" y="349295"/>
                  <a:pt x="1356360" y="369332"/>
                </a:cubicBezTo>
                <a:cubicBezTo>
                  <a:pt x="1221821" y="389369"/>
                  <a:pt x="827080" y="290876"/>
                  <a:pt x="606033" y="369332"/>
                </a:cubicBezTo>
                <a:cubicBezTo>
                  <a:pt x="384986" y="447788"/>
                  <a:pt x="281566" y="324626"/>
                  <a:pt x="0" y="369332"/>
                </a:cubicBezTo>
                <a:cubicBezTo>
                  <a:pt x="-17805" y="201708"/>
                  <a:pt x="44136" y="127509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Voyons-nous le monde tel qu’il est réellement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FBAEC4-E22E-E2E5-FFBB-3B807967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0" t="4909" r="7365" b="5456"/>
          <a:stretch>
            <a:fillRect/>
          </a:stretch>
        </p:blipFill>
        <p:spPr>
          <a:xfrm>
            <a:off x="7787151" y="1701104"/>
            <a:ext cx="2787942" cy="278794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DF36E8-D7CA-04B8-41F1-8CB01C6B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57" r="13851"/>
          <a:stretch>
            <a:fillRect/>
          </a:stretch>
        </p:blipFill>
        <p:spPr>
          <a:xfrm>
            <a:off x="1910552" y="2033068"/>
            <a:ext cx="3212452" cy="20478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2C88C1-8C4D-BFC9-150D-A1FC8FEEDC65}"/>
              </a:ext>
            </a:extLst>
          </p:cNvPr>
          <p:cNvSpPr txBox="1"/>
          <p:nvPr/>
        </p:nvSpPr>
        <p:spPr>
          <a:xfrm>
            <a:off x="1827929" y="4211645"/>
            <a:ext cx="373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Peintures rupestres de Lascaux</a:t>
            </a:r>
          </a:p>
          <a:p>
            <a:r>
              <a:rPr lang="fr-FR" sz="900" dirty="0">
                <a:solidFill>
                  <a:srgbClr val="002060"/>
                </a:solidFill>
              </a:rPr>
              <a:t>Cité par S. Dehaene « Le rectangle de Lascaux » - Odile Jacob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E8F31B-E291-586E-DACD-67B926D09D58}"/>
              </a:ext>
            </a:extLst>
          </p:cNvPr>
          <p:cNvSpPr txBox="1"/>
          <p:nvPr/>
        </p:nvSpPr>
        <p:spPr>
          <a:xfrm>
            <a:off x="3775588" y="5156896"/>
            <a:ext cx="586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géométrie : prérogative de l’Homo Sapiens</a:t>
            </a:r>
          </a:p>
        </p:txBody>
      </p:sp>
    </p:spTree>
    <p:extLst>
      <p:ext uri="{BB962C8B-B14F-4D97-AF65-F5344CB8AC3E}">
        <p14:creationId xmlns:p14="http://schemas.microsoft.com/office/powerpoint/2010/main" val="327876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5E631-670D-6F20-3A3C-063A137B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96A49DF-2908-CE47-C246-8388BE3651F2}"/>
              </a:ext>
            </a:extLst>
          </p:cNvPr>
          <p:cNvSpPr txBox="1"/>
          <p:nvPr/>
        </p:nvSpPr>
        <p:spPr>
          <a:xfrm>
            <a:off x="3541500" y="746279"/>
            <a:ext cx="5278115" cy="461665"/>
          </a:xfrm>
          <a:custGeom>
            <a:avLst/>
            <a:gdLst>
              <a:gd name="csX0" fmla="*/ 0 w 5278115"/>
              <a:gd name="csY0" fmla="*/ 0 h 461665"/>
              <a:gd name="csX1" fmla="*/ 480895 w 5278115"/>
              <a:gd name="csY1" fmla="*/ 0 h 461665"/>
              <a:gd name="csX2" fmla="*/ 909009 w 5278115"/>
              <a:gd name="csY2" fmla="*/ 0 h 461665"/>
              <a:gd name="csX3" fmla="*/ 1442685 w 5278115"/>
              <a:gd name="csY3" fmla="*/ 0 h 461665"/>
              <a:gd name="csX4" fmla="*/ 2081923 w 5278115"/>
              <a:gd name="csY4" fmla="*/ 0 h 461665"/>
              <a:gd name="csX5" fmla="*/ 2615599 w 5278115"/>
              <a:gd name="csY5" fmla="*/ 0 h 461665"/>
              <a:gd name="csX6" fmla="*/ 3202056 w 5278115"/>
              <a:gd name="csY6" fmla="*/ 0 h 461665"/>
              <a:gd name="csX7" fmla="*/ 3841295 w 5278115"/>
              <a:gd name="csY7" fmla="*/ 0 h 461665"/>
              <a:gd name="csX8" fmla="*/ 4533314 w 5278115"/>
              <a:gd name="csY8" fmla="*/ 0 h 461665"/>
              <a:gd name="csX9" fmla="*/ 5278115 w 5278115"/>
              <a:gd name="csY9" fmla="*/ 0 h 461665"/>
              <a:gd name="csX10" fmla="*/ 5278115 w 5278115"/>
              <a:gd name="csY10" fmla="*/ 461665 h 461665"/>
              <a:gd name="csX11" fmla="*/ 4744439 w 5278115"/>
              <a:gd name="csY11" fmla="*/ 461665 h 461665"/>
              <a:gd name="csX12" fmla="*/ 4316325 w 5278115"/>
              <a:gd name="csY12" fmla="*/ 461665 h 461665"/>
              <a:gd name="csX13" fmla="*/ 3782649 w 5278115"/>
              <a:gd name="csY13" fmla="*/ 461665 h 461665"/>
              <a:gd name="csX14" fmla="*/ 3196192 w 5278115"/>
              <a:gd name="csY14" fmla="*/ 461665 h 461665"/>
              <a:gd name="csX15" fmla="*/ 2556953 w 5278115"/>
              <a:gd name="csY15" fmla="*/ 461665 h 461665"/>
              <a:gd name="csX16" fmla="*/ 2076059 w 5278115"/>
              <a:gd name="csY16" fmla="*/ 461665 h 461665"/>
              <a:gd name="csX17" fmla="*/ 1489601 w 5278115"/>
              <a:gd name="csY17" fmla="*/ 461665 h 461665"/>
              <a:gd name="csX18" fmla="*/ 797582 w 5278115"/>
              <a:gd name="csY18" fmla="*/ 461665 h 461665"/>
              <a:gd name="csX19" fmla="*/ 0 w 5278115"/>
              <a:gd name="csY19" fmla="*/ 461665 h 461665"/>
              <a:gd name="csX20" fmla="*/ 0 w 5278115"/>
              <a:gd name="csY20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278115" h="461665" extrusionOk="0">
                <a:moveTo>
                  <a:pt x="0" y="0"/>
                </a:moveTo>
                <a:cubicBezTo>
                  <a:pt x="230770" y="-31258"/>
                  <a:pt x="330596" y="31450"/>
                  <a:pt x="480895" y="0"/>
                </a:cubicBezTo>
                <a:cubicBezTo>
                  <a:pt x="631195" y="-31450"/>
                  <a:pt x="696888" y="3640"/>
                  <a:pt x="909009" y="0"/>
                </a:cubicBezTo>
                <a:cubicBezTo>
                  <a:pt x="1121130" y="-3640"/>
                  <a:pt x="1193758" y="3619"/>
                  <a:pt x="1442685" y="0"/>
                </a:cubicBezTo>
                <a:cubicBezTo>
                  <a:pt x="1691612" y="-3619"/>
                  <a:pt x="1943236" y="7194"/>
                  <a:pt x="2081923" y="0"/>
                </a:cubicBezTo>
                <a:cubicBezTo>
                  <a:pt x="2220610" y="-7194"/>
                  <a:pt x="2405277" y="32227"/>
                  <a:pt x="2615599" y="0"/>
                </a:cubicBezTo>
                <a:cubicBezTo>
                  <a:pt x="2825921" y="-32227"/>
                  <a:pt x="3059021" y="4549"/>
                  <a:pt x="3202056" y="0"/>
                </a:cubicBezTo>
                <a:cubicBezTo>
                  <a:pt x="3345091" y="-4549"/>
                  <a:pt x="3630555" y="29431"/>
                  <a:pt x="3841295" y="0"/>
                </a:cubicBezTo>
                <a:cubicBezTo>
                  <a:pt x="4052035" y="-29431"/>
                  <a:pt x="4258498" y="80651"/>
                  <a:pt x="4533314" y="0"/>
                </a:cubicBezTo>
                <a:cubicBezTo>
                  <a:pt x="4808130" y="-80651"/>
                  <a:pt x="5118111" y="87173"/>
                  <a:pt x="5278115" y="0"/>
                </a:cubicBezTo>
                <a:cubicBezTo>
                  <a:pt x="5315972" y="150873"/>
                  <a:pt x="5260905" y="312610"/>
                  <a:pt x="5278115" y="461665"/>
                </a:cubicBezTo>
                <a:cubicBezTo>
                  <a:pt x="5143733" y="479802"/>
                  <a:pt x="4926220" y="430391"/>
                  <a:pt x="4744439" y="461665"/>
                </a:cubicBezTo>
                <a:cubicBezTo>
                  <a:pt x="4562658" y="492939"/>
                  <a:pt x="4468180" y="444576"/>
                  <a:pt x="4316325" y="461665"/>
                </a:cubicBezTo>
                <a:cubicBezTo>
                  <a:pt x="4164470" y="478754"/>
                  <a:pt x="4011476" y="427487"/>
                  <a:pt x="3782649" y="461665"/>
                </a:cubicBezTo>
                <a:cubicBezTo>
                  <a:pt x="3553822" y="495843"/>
                  <a:pt x="3380605" y="445227"/>
                  <a:pt x="3196192" y="461665"/>
                </a:cubicBezTo>
                <a:cubicBezTo>
                  <a:pt x="3011779" y="478103"/>
                  <a:pt x="2826344" y="407907"/>
                  <a:pt x="2556953" y="461665"/>
                </a:cubicBezTo>
                <a:cubicBezTo>
                  <a:pt x="2287562" y="515423"/>
                  <a:pt x="2194788" y="412004"/>
                  <a:pt x="2076059" y="461665"/>
                </a:cubicBezTo>
                <a:cubicBezTo>
                  <a:pt x="1957330" y="511326"/>
                  <a:pt x="1738705" y="426176"/>
                  <a:pt x="1489601" y="461665"/>
                </a:cubicBezTo>
                <a:cubicBezTo>
                  <a:pt x="1240497" y="497154"/>
                  <a:pt x="1098561" y="407171"/>
                  <a:pt x="797582" y="461665"/>
                </a:cubicBezTo>
                <a:cubicBezTo>
                  <a:pt x="496603" y="516159"/>
                  <a:pt x="244650" y="438922"/>
                  <a:pt x="0" y="461665"/>
                </a:cubicBezTo>
                <a:cubicBezTo>
                  <a:pt x="-26216" y="332067"/>
                  <a:pt x="3645" y="146220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Le monde est mathématique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22143F-22FF-54A0-A8F4-BEC8760EEEF7}"/>
              </a:ext>
            </a:extLst>
          </p:cNvPr>
          <p:cNvSpPr txBox="1"/>
          <p:nvPr/>
        </p:nvSpPr>
        <p:spPr>
          <a:xfrm>
            <a:off x="2904450" y="1588189"/>
            <a:ext cx="7169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Réseau neuronaux spécifiques aux </a:t>
            </a:r>
            <a:r>
              <a:rPr lang="fr-FR" dirty="0">
                <a:solidFill>
                  <a:srgbClr val="0070C0"/>
                </a:solidFill>
              </a:rPr>
              <a:t>Mathématiques</a:t>
            </a:r>
            <a:r>
              <a:rPr lang="fr-FR" dirty="0"/>
              <a:t> et aux </a:t>
            </a:r>
            <a:r>
              <a:rPr lang="fr-FR" dirty="0">
                <a:solidFill>
                  <a:srgbClr val="00B050"/>
                </a:solidFill>
              </a:rPr>
              <a:t>autres connaissances sémantiques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0A26305-6A73-64EF-629E-837D9F2A3646}"/>
              </a:ext>
            </a:extLst>
          </p:cNvPr>
          <p:cNvGrpSpPr/>
          <p:nvPr/>
        </p:nvGrpSpPr>
        <p:grpSpPr>
          <a:xfrm>
            <a:off x="2904450" y="2365023"/>
            <a:ext cx="5314950" cy="2630280"/>
            <a:chOff x="3292868" y="2955742"/>
            <a:chExt cx="5314950" cy="263028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15ACE8D-4D95-D234-9D32-46752141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2868" y="2955742"/>
              <a:ext cx="5314950" cy="225742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F3B3E3D-2E8A-BF14-9CC8-9FA7497972E8}"/>
                </a:ext>
              </a:extLst>
            </p:cNvPr>
            <p:cNvSpPr txBox="1"/>
            <p:nvPr/>
          </p:nvSpPr>
          <p:spPr>
            <a:xfrm>
              <a:off x="3929918" y="5278245"/>
              <a:ext cx="441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Copyright : Almaric et Dehaene (2016)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1610275-00A2-6BF0-8C11-FBBB3CB1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15" y="2106689"/>
            <a:ext cx="2227308" cy="34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BF023D4-026B-4838-A1C4-40DF7C9ED004}"/>
              </a:ext>
            </a:extLst>
          </p:cNvPr>
          <p:cNvSpPr txBox="1"/>
          <p:nvPr/>
        </p:nvSpPr>
        <p:spPr>
          <a:xfrm>
            <a:off x="1998553" y="1120676"/>
            <a:ext cx="60975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</a:rPr>
              <a:t>Les connaissances sémantiques sont liées à l’usage d’un objet ou au sens d’un mot ; </a:t>
            </a:r>
            <a:r>
              <a:rPr lang="fr-FR" b="0" i="0" dirty="0" err="1">
                <a:solidFill>
                  <a:srgbClr val="000000"/>
                </a:solidFill>
                <a:effectLst/>
              </a:rPr>
              <a:t>multi-sensorielles</a:t>
            </a:r>
            <a:r>
              <a:rPr lang="fr-FR" b="0" i="0" dirty="0">
                <a:solidFill>
                  <a:srgbClr val="000000"/>
                </a:solidFill>
                <a:effectLst/>
              </a:rPr>
              <a:t>, elles codent nos connaissances générales et abstraites sur le monde, et notamment le </a:t>
            </a:r>
            <a:r>
              <a:rPr lang="fr-FR" b="0" i="0" dirty="0">
                <a:solidFill>
                  <a:srgbClr val="FF0000"/>
                </a:solidFill>
                <a:effectLst/>
              </a:rPr>
              <a:t>sens des mots</a:t>
            </a:r>
            <a:r>
              <a:rPr lang="fr-FR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88A99B-55FE-D940-A204-5C9D5B5BE452}"/>
              </a:ext>
            </a:extLst>
          </p:cNvPr>
          <p:cNvSpPr txBox="1"/>
          <p:nvPr/>
        </p:nvSpPr>
        <p:spPr>
          <a:xfrm>
            <a:off x="5470727" y="3664390"/>
            <a:ext cx="53951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</a:rPr>
              <a:t>« Les </a:t>
            </a:r>
            <a:r>
              <a:rPr lang="fr-FR" b="0" i="0" dirty="0">
                <a:solidFill>
                  <a:srgbClr val="FF0000"/>
                </a:solidFill>
                <a:effectLst/>
              </a:rPr>
              <a:t>connaissances mathématiques </a:t>
            </a:r>
            <a:r>
              <a:rPr lang="fr-FR" b="0" i="0" dirty="0">
                <a:solidFill>
                  <a:srgbClr val="000000"/>
                </a:solidFill>
                <a:effectLst/>
              </a:rPr>
              <a:t>s’appuient sur un jeu d’idées simples –partagées par tout homo sapiens- : nombres et leurs symboles, lignes, espaces … que le cerveau recombine pour engendrer des objets nouveaux » </a:t>
            </a:r>
          </a:p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</a:rPr>
              <a:t>(</a:t>
            </a:r>
            <a:r>
              <a:rPr lang="fr-FR" sz="1400" b="0" i="0" dirty="0">
                <a:solidFill>
                  <a:srgbClr val="000000"/>
                </a:solidFill>
                <a:effectLst/>
              </a:rPr>
              <a:t>d’après S. Dehaene, Le rectangle de Lascaux</a:t>
            </a:r>
            <a:r>
              <a:rPr lang="fr-FR" b="0" i="0" dirty="0">
                <a:solidFill>
                  <a:srgbClr val="000000"/>
                </a:solidFill>
                <a:effectLst/>
              </a:rPr>
              <a:t>)</a:t>
            </a: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6ECA2E10-C7C0-67E1-C4D3-CCE179285A87}"/>
              </a:ext>
            </a:extLst>
          </p:cNvPr>
          <p:cNvSpPr/>
          <p:nvPr/>
        </p:nvSpPr>
        <p:spPr>
          <a:xfrm>
            <a:off x="8455938" y="1307481"/>
            <a:ext cx="2525916" cy="120032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 milliers de langages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6E05DC2F-ABA4-EA45-7219-A69C3DC511F6}"/>
              </a:ext>
            </a:extLst>
          </p:cNvPr>
          <p:cNvSpPr/>
          <p:nvPr/>
        </p:nvSpPr>
        <p:spPr>
          <a:xfrm>
            <a:off x="1998553" y="3664390"/>
            <a:ext cx="2888054" cy="143571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seul langage mathématique</a:t>
            </a:r>
          </a:p>
        </p:txBody>
      </p:sp>
    </p:spTree>
    <p:extLst>
      <p:ext uri="{BB962C8B-B14F-4D97-AF65-F5344CB8AC3E}">
        <p14:creationId xmlns:p14="http://schemas.microsoft.com/office/powerpoint/2010/main" val="3207320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2A764F8-81F8-3C1F-0958-ECC75D870767}"/>
              </a:ext>
            </a:extLst>
          </p:cNvPr>
          <p:cNvSpPr txBox="1"/>
          <p:nvPr/>
        </p:nvSpPr>
        <p:spPr>
          <a:xfrm>
            <a:off x="2413739" y="1691609"/>
            <a:ext cx="355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Ptolémée</a:t>
            </a:r>
            <a:r>
              <a:rPr lang="fr-FR" sz="1600" dirty="0"/>
              <a:t> : géocentrisme, </a:t>
            </a:r>
            <a:r>
              <a:rPr lang="fr-FR" sz="1600" dirty="0">
                <a:solidFill>
                  <a:srgbClr val="00B050"/>
                </a:solidFill>
              </a:rPr>
              <a:t>le Soleil tourne autour de la Terre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C8A54A-E2D3-831C-A195-9653AA46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713" y="1220858"/>
            <a:ext cx="1628808" cy="17186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E0DBE2-C9C4-E202-83CF-DD6974067535}"/>
              </a:ext>
            </a:extLst>
          </p:cNvPr>
          <p:cNvSpPr txBox="1"/>
          <p:nvPr/>
        </p:nvSpPr>
        <p:spPr>
          <a:xfrm>
            <a:off x="3968286" y="2981370"/>
            <a:ext cx="6216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Copernic, Kepler</a:t>
            </a:r>
            <a:r>
              <a:rPr lang="fr-FR" sz="1600" dirty="0"/>
              <a:t> : héliocentrisme, </a:t>
            </a:r>
            <a:r>
              <a:rPr lang="fr-FR" sz="1600" dirty="0">
                <a:solidFill>
                  <a:srgbClr val="00B050"/>
                </a:solidFill>
              </a:rPr>
              <a:t>la Terre tourne autour du Soleil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0D0592-A596-AC01-2E6D-10162AAE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449" y="1395806"/>
            <a:ext cx="1323092" cy="11780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DCE380-03FA-28E8-EC1D-7B3CACB10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425" y="2573867"/>
            <a:ext cx="1368861" cy="12742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52CEF15-7884-590A-6DD6-71DA335C28D3}"/>
              </a:ext>
            </a:extLst>
          </p:cNvPr>
          <p:cNvSpPr txBox="1"/>
          <p:nvPr/>
        </p:nvSpPr>
        <p:spPr>
          <a:xfrm>
            <a:off x="2413739" y="3889959"/>
            <a:ext cx="368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Newton, Galilée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00B050"/>
                </a:solidFill>
              </a:rPr>
              <a:t>le Soleil et la Terre tournent autour de leur centre de </a:t>
            </a:r>
            <a:r>
              <a:rPr lang="fr-FR" sz="1600" dirty="0"/>
              <a:t>masse</a:t>
            </a:r>
          </a:p>
        </p:txBody>
      </p:sp>
      <p:pic>
        <p:nvPicPr>
          <p:cNvPr id="1028" name="Picture 4" descr="Physagreg : cours de mécanique : cours 4 : système isolé de deux corps,  collisions">
            <a:extLst>
              <a:ext uri="{FF2B5EF4-FFF2-40B4-BE49-F238E27FC236}">
                <a16:creationId xmlns:a16="http://schemas.microsoft.com/office/drawing/2014/main" id="{924413BE-E17A-AEDD-807C-FA5DA228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03" y="3479229"/>
            <a:ext cx="1539116" cy="153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3579919-D6E5-4872-AA7B-9FC04266525A}"/>
              </a:ext>
            </a:extLst>
          </p:cNvPr>
          <p:cNvSpPr txBox="1"/>
          <p:nvPr/>
        </p:nvSpPr>
        <p:spPr>
          <a:xfrm>
            <a:off x="5862596" y="5283051"/>
            <a:ext cx="4013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Einstein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00B050"/>
                </a:solidFill>
              </a:rPr>
              <a:t>le Soleil et la Terre suivent les géodésiques dans l’espace courbé par leurs masses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F463142-F877-B1C0-C0C0-FB0BCBE0708D}"/>
                  </a:ext>
                </a:extLst>
              </p:cNvPr>
              <p:cNvSpPr txBox="1"/>
              <p:nvPr/>
            </p:nvSpPr>
            <p:spPr>
              <a:xfrm>
                <a:off x="1976836" y="5314507"/>
                <a:ext cx="4119164" cy="707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F463142-F877-B1C0-C0C0-FB0BCBE07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836" y="5314507"/>
                <a:ext cx="4119164" cy="707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4D59DB3F-A253-2BDA-CAD3-AC37D319BEBE}"/>
              </a:ext>
            </a:extLst>
          </p:cNvPr>
          <p:cNvSpPr txBox="1"/>
          <p:nvPr/>
        </p:nvSpPr>
        <p:spPr>
          <a:xfrm>
            <a:off x="2477453" y="791996"/>
            <a:ext cx="8162282" cy="369332"/>
          </a:xfrm>
          <a:custGeom>
            <a:avLst/>
            <a:gdLst>
              <a:gd name="csX0" fmla="*/ 0 w 8162282"/>
              <a:gd name="csY0" fmla="*/ 0 h 369332"/>
              <a:gd name="csX1" fmla="*/ 664643 w 8162282"/>
              <a:gd name="csY1" fmla="*/ 0 h 369332"/>
              <a:gd name="csX2" fmla="*/ 1247663 w 8162282"/>
              <a:gd name="csY2" fmla="*/ 0 h 369332"/>
              <a:gd name="csX3" fmla="*/ 1667438 w 8162282"/>
              <a:gd name="csY3" fmla="*/ 0 h 369332"/>
              <a:gd name="csX4" fmla="*/ 2087212 w 8162282"/>
              <a:gd name="csY4" fmla="*/ 0 h 369332"/>
              <a:gd name="csX5" fmla="*/ 2833478 w 8162282"/>
              <a:gd name="csY5" fmla="*/ 0 h 369332"/>
              <a:gd name="csX6" fmla="*/ 3498121 w 8162282"/>
              <a:gd name="csY6" fmla="*/ 0 h 369332"/>
              <a:gd name="csX7" fmla="*/ 4162764 w 8162282"/>
              <a:gd name="csY7" fmla="*/ 0 h 369332"/>
              <a:gd name="csX8" fmla="*/ 4500916 w 8162282"/>
              <a:gd name="csY8" fmla="*/ 0 h 369332"/>
              <a:gd name="csX9" fmla="*/ 5165558 w 8162282"/>
              <a:gd name="csY9" fmla="*/ 0 h 369332"/>
              <a:gd name="csX10" fmla="*/ 5830201 w 8162282"/>
              <a:gd name="csY10" fmla="*/ 0 h 369332"/>
              <a:gd name="csX11" fmla="*/ 6331599 w 8162282"/>
              <a:gd name="csY11" fmla="*/ 0 h 369332"/>
              <a:gd name="csX12" fmla="*/ 6914619 w 8162282"/>
              <a:gd name="csY12" fmla="*/ 0 h 369332"/>
              <a:gd name="csX13" fmla="*/ 7252771 w 8162282"/>
              <a:gd name="csY13" fmla="*/ 0 h 369332"/>
              <a:gd name="csX14" fmla="*/ 8162282 w 8162282"/>
              <a:gd name="csY14" fmla="*/ 0 h 369332"/>
              <a:gd name="csX15" fmla="*/ 8162282 w 8162282"/>
              <a:gd name="csY15" fmla="*/ 369332 h 369332"/>
              <a:gd name="csX16" fmla="*/ 7497639 w 8162282"/>
              <a:gd name="csY16" fmla="*/ 369332 h 369332"/>
              <a:gd name="csX17" fmla="*/ 6832996 w 8162282"/>
              <a:gd name="csY17" fmla="*/ 369332 h 369332"/>
              <a:gd name="csX18" fmla="*/ 6249976 w 8162282"/>
              <a:gd name="csY18" fmla="*/ 369332 h 369332"/>
              <a:gd name="csX19" fmla="*/ 5748579 w 8162282"/>
              <a:gd name="csY19" fmla="*/ 369332 h 369332"/>
              <a:gd name="csX20" fmla="*/ 5083936 w 8162282"/>
              <a:gd name="csY20" fmla="*/ 369332 h 369332"/>
              <a:gd name="csX21" fmla="*/ 4582538 w 8162282"/>
              <a:gd name="csY21" fmla="*/ 369332 h 369332"/>
              <a:gd name="csX22" fmla="*/ 3917895 w 8162282"/>
              <a:gd name="csY22" fmla="*/ 369332 h 369332"/>
              <a:gd name="csX23" fmla="*/ 3253252 w 8162282"/>
              <a:gd name="csY23" fmla="*/ 369332 h 369332"/>
              <a:gd name="csX24" fmla="*/ 2915101 w 8162282"/>
              <a:gd name="csY24" fmla="*/ 369332 h 369332"/>
              <a:gd name="csX25" fmla="*/ 2168835 w 8162282"/>
              <a:gd name="csY25" fmla="*/ 369332 h 369332"/>
              <a:gd name="csX26" fmla="*/ 1422569 w 8162282"/>
              <a:gd name="csY26" fmla="*/ 369332 h 369332"/>
              <a:gd name="csX27" fmla="*/ 839549 w 8162282"/>
              <a:gd name="csY27" fmla="*/ 369332 h 369332"/>
              <a:gd name="csX28" fmla="*/ 501397 w 8162282"/>
              <a:gd name="csY28" fmla="*/ 369332 h 369332"/>
              <a:gd name="csX29" fmla="*/ 0 w 8162282"/>
              <a:gd name="csY29" fmla="*/ 369332 h 369332"/>
              <a:gd name="csX30" fmla="*/ 0 w 8162282"/>
              <a:gd name="csY30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8162282" h="369332" extrusionOk="0">
                <a:moveTo>
                  <a:pt x="0" y="0"/>
                </a:moveTo>
                <a:cubicBezTo>
                  <a:pt x="216476" y="-61911"/>
                  <a:pt x="478746" y="10993"/>
                  <a:pt x="664643" y="0"/>
                </a:cubicBezTo>
                <a:cubicBezTo>
                  <a:pt x="850540" y="-10993"/>
                  <a:pt x="1065985" y="53130"/>
                  <a:pt x="1247663" y="0"/>
                </a:cubicBezTo>
                <a:cubicBezTo>
                  <a:pt x="1429341" y="-53130"/>
                  <a:pt x="1512249" y="48350"/>
                  <a:pt x="1667438" y="0"/>
                </a:cubicBezTo>
                <a:cubicBezTo>
                  <a:pt x="1822628" y="-48350"/>
                  <a:pt x="1955074" y="4291"/>
                  <a:pt x="2087212" y="0"/>
                </a:cubicBezTo>
                <a:cubicBezTo>
                  <a:pt x="2219350" y="-4291"/>
                  <a:pt x="2564429" y="6362"/>
                  <a:pt x="2833478" y="0"/>
                </a:cubicBezTo>
                <a:cubicBezTo>
                  <a:pt x="3102527" y="-6362"/>
                  <a:pt x="3360640" y="43625"/>
                  <a:pt x="3498121" y="0"/>
                </a:cubicBezTo>
                <a:cubicBezTo>
                  <a:pt x="3635602" y="-43625"/>
                  <a:pt x="3966558" y="75580"/>
                  <a:pt x="4162764" y="0"/>
                </a:cubicBezTo>
                <a:cubicBezTo>
                  <a:pt x="4358970" y="-75580"/>
                  <a:pt x="4420453" y="30849"/>
                  <a:pt x="4500916" y="0"/>
                </a:cubicBezTo>
                <a:cubicBezTo>
                  <a:pt x="4581379" y="-30849"/>
                  <a:pt x="4901366" y="36907"/>
                  <a:pt x="5165558" y="0"/>
                </a:cubicBezTo>
                <a:cubicBezTo>
                  <a:pt x="5429750" y="-36907"/>
                  <a:pt x="5578226" y="16780"/>
                  <a:pt x="5830201" y="0"/>
                </a:cubicBezTo>
                <a:cubicBezTo>
                  <a:pt x="6082176" y="-16780"/>
                  <a:pt x="6149166" y="27756"/>
                  <a:pt x="6331599" y="0"/>
                </a:cubicBezTo>
                <a:cubicBezTo>
                  <a:pt x="6514032" y="-27756"/>
                  <a:pt x="6673461" y="48652"/>
                  <a:pt x="6914619" y="0"/>
                </a:cubicBezTo>
                <a:cubicBezTo>
                  <a:pt x="7155777" y="-48652"/>
                  <a:pt x="7170801" y="12508"/>
                  <a:pt x="7252771" y="0"/>
                </a:cubicBezTo>
                <a:cubicBezTo>
                  <a:pt x="7334741" y="-12508"/>
                  <a:pt x="7753333" y="59577"/>
                  <a:pt x="8162282" y="0"/>
                </a:cubicBezTo>
                <a:cubicBezTo>
                  <a:pt x="8192595" y="152963"/>
                  <a:pt x="8155882" y="259720"/>
                  <a:pt x="8162282" y="369332"/>
                </a:cubicBezTo>
                <a:cubicBezTo>
                  <a:pt x="7993404" y="410398"/>
                  <a:pt x="7637386" y="294114"/>
                  <a:pt x="7497639" y="369332"/>
                </a:cubicBezTo>
                <a:cubicBezTo>
                  <a:pt x="7357892" y="444550"/>
                  <a:pt x="7011006" y="325446"/>
                  <a:pt x="6832996" y="369332"/>
                </a:cubicBezTo>
                <a:cubicBezTo>
                  <a:pt x="6654986" y="413218"/>
                  <a:pt x="6381077" y="312987"/>
                  <a:pt x="6249976" y="369332"/>
                </a:cubicBezTo>
                <a:cubicBezTo>
                  <a:pt x="6118875" y="425677"/>
                  <a:pt x="5849025" y="337160"/>
                  <a:pt x="5748579" y="369332"/>
                </a:cubicBezTo>
                <a:cubicBezTo>
                  <a:pt x="5648133" y="401504"/>
                  <a:pt x="5300588" y="313915"/>
                  <a:pt x="5083936" y="369332"/>
                </a:cubicBezTo>
                <a:cubicBezTo>
                  <a:pt x="4867284" y="424749"/>
                  <a:pt x="4816027" y="321315"/>
                  <a:pt x="4582538" y="369332"/>
                </a:cubicBezTo>
                <a:cubicBezTo>
                  <a:pt x="4349049" y="417349"/>
                  <a:pt x="4099179" y="305326"/>
                  <a:pt x="3917895" y="369332"/>
                </a:cubicBezTo>
                <a:cubicBezTo>
                  <a:pt x="3736611" y="433338"/>
                  <a:pt x="3432469" y="368865"/>
                  <a:pt x="3253252" y="369332"/>
                </a:cubicBezTo>
                <a:cubicBezTo>
                  <a:pt x="3074035" y="369799"/>
                  <a:pt x="3068921" y="363407"/>
                  <a:pt x="2915101" y="369332"/>
                </a:cubicBezTo>
                <a:cubicBezTo>
                  <a:pt x="2761281" y="375257"/>
                  <a:pt x="2429024" y="336466"/>
                  <a:pt x="2168835" y="369332"/>
                </a:cubicBezTo>
                <a:cubicBezTo>
                  <a:pt x="1908646" y="402198"/>
                  <a:pt x="1758614" y="354061"/>
                  <a:pt x="1422569" y="369332"/>
                </a:cubicBezTo>
                <a:cubicBezTo>
                  <a:pt x="1086524" y="384603"/>
                  <a:pt x="1004991" y="350975"/>
                  <a:pt x="839549" y="369332"/>
                </a:cubicBezTo>
                <a:cubicBezTo>
                  <a:pt x="674107" y="387689"/>
                  <a:pt x="616968" y="345446"/>
                  <a:pt x="501397" y="369332"/>
                </a:cubicBezTo>
                <a:cubicBezTo>
                  <a:pt x="385826" y="393218"/>
                  <a:pt x="177993" y="357163"/>
                  <a:pt x="0" y="369332"/>
                </a:cubicBezTo>
                <a:cubicBezTo>
                  <a:pt x="-42235" y="209519"/>
                  <a:pt x="6886" y="14464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Comprendre</a:t>
            </a:r>
            <a:r>
              <a:rPr lang="fr-FR" dirty="0">
                <a:solidFill>
                  <a:srgbClr val="002060"/>
                </a:solidFill>
              </a:rPr>
              <a:t> le monde – le système solaire et les mathématiques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A9C0999-4FA6-434A-1A57-2446ECA7B7CD}"/>
                  </a:ext>
                </a:extLst>
              </p:cNvPr>
              <p:cNvSpPr txBox="1"/>
              <p:nvPr/>
            </p:nvSpPr>
            <p:spPr>
              <a:xfrm>
                <a:off x="6526979" y="3980796"/>
                <a:ext cx="1886542" cy="535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𝑇𝑆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𝑇𝑆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A9C0999-4FA6-434A-1A57-2446ECA7B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979" y="3980796"/>
                <a:ext cx="1886542" cy="5359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5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47CC9-83DA-B6C0-E04B-16CA76558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A0F200-0579-2F53-FC50-873CC77488CA}"/>
              </a:ext>
            </a:extLst>
          </p:cNvPr>
          <p:cNvSpPr txBox="1"/>
          <p:nvPr/>
        </p:nvSpPr>
        <p:spPr>
          <a:xfrm>
            <a:off x="3189985" y="359376"/>
            <a:ext cx="8162282" cy="369332"/>
          </a:xfrm>
          <a:custGeom>
            <a:avLst/>
            <a:gdLst>
              <a:gd name="csX0" fmla="*/ 0 w 8162282"/>
              <a:gd name="csY0" fmla="*/ 0 h 369332"/>
              <a:gd name="csX1" fmla="*/ 664643 w 8162282"/>
              <a:gd name="csY1" fmla="*/ 0 h 369332"/>
              <a:gd name="csX2" fmla="*/ 1247663 w 8162282"/>
              <a:gd name="csY2" fmla="*/ 0 h 369332"/>
              <a:gd name="csX3" fmla="*/ 1667438 w 8162282"/>
              <a:gd name="csY3" fmla="*/ 0 h 369332"/>
              <a:gd name="csX4" fmla="*/ 2087212 w 8162282"/>
              <a:gd name="csY4" fmla="*/ 0 h 369332"/>
              <a:gd name="csX5" fmla="*/ 2833478 w 8162282"/>
              <a:gd name="csY5" fmla="*/ 0 h 369332"/>
              <a:gd name="csX6" fmla="*/ 3498121 w 8162282"/>
              <a:gd name="csY6" fmla="*/ 0 h 369332"/>
              <a:gd name="csX7" fmla="*/ 4162764 w 8162282"/>
              <a:gd name="csY7" fmla="*/ 0 h 369332"/>
              <a:gd name="csX8" fmla="*/ 4500916 w 8162282"/>
              <a:gd name="csY8" fmla="*/ 0 h 369332"/>
              <a:gd name="csX9" fmla="*/ 5165558 w 8162282"/>
              <a:gd name="csY9" fmla="*/ 0 h 369332"/>
              <a:gd name="csX10" fmla="*/ 5830201 w 8162282"/>
              <a:gd name="csY10" fmla="*/ 0 h 369332"/>
              <a:gd name="csX11" fmla="*/ 6331599 w 8162282"/>
              <a:gd name="csY11" fmla="*/ 0 h 369332"/>
              <a:gd name="csX12" fmla="*/ 6914619 w 8162282"/>
              <a:gd name="csY12" fmla="*/ 0 h 369332"/>
              <a:gd name="csX13" fmla="*/ 7252771 w 8162282"/>
              <a:gd name="csY13" fmla="*/ 0 h 369332"/>
              <a:gd name="csX14" fmla="*/ 8162282 w 8162282"/>
              <a:gd name="csY14" fmla="*/ 0 h 369332"/>
              <a:gd name="csX15" fmla="*/ 8162282 w 8162282"/>
              <a:gd name="csY15" fmla="*/ 369332 h 369332"/>
              <a:gd name="csX16" fmla="*/ 7497639 w 8162282"/>
              <a:gd name="csY16" fmla="*/ 369332 h 369332"/>
              <a:gd name="csX17" fmla="*/ 6832996 w 8162282"/>
              <a:gd name="csY17" fmla="*/ 369332 h 369332"/>
              <a:gd name="csX18" fmla="*/ 6249976 w 8162282"/>
              <a:gd name="csY18" fmla="*/ 369332 h 369332"/>
              <a:gd name="csX19" fmla="*/ 5748579 w 8162282"/>
              <a:gd name="csY19" fmla="*/ 369332 h 369332"/>
              <a:gd name="csX20" fmla="*/ 5083936 w 8162282"/>
              <a:gd name="csY20" fmla="*/ 369332 h 369332"/>
              <a:gd name="csX21" fmla="*/ 4582538 w 8162282"/>
              <a:gd name="csY21" fmla="*/ 369332 h 369332"/>
              <a:gd name="csX22" fmla="*/ 3917895 w 8162282"/>
              <a:gd name="csY22" fmla="*/ 369332 h 369332"/>
              <a:gd name="csX23" fmla="*/ 3253252 w 8162282"/>
              <a:gd name="csY23" fmla="*/ 369332 h 369332"/>
              <a:gd name="csX24" fmla="*/ 2915101 w 8162282"/>
              <a:gd name="csY24" fmla="*/ 369332 h 369332"/>
              <a:gd name="csX25" fmla="*/ 2168835 w 8162282"/>
              <a:gd name="csY25" fmla="*/ 369332 h 369332"/>
              <a:gd name="csX26" fmla="*/ 1422569 w 8162282"/>
              <a:gd name="csY26" fmla="*/ 369332 h 369332"/>
              <a:gd name="csX27" fmla="*/ 839549 w 8162282"/>
              <a:gd name="csY27" fmla="*/ 369332 h 369332"/>
              <a:gd name="csX28" fmla="*/ 501397 w 8162282"/>
              <a:gd name="csY28" fmla="*/ 369332 h 369332"/>
              <a:gd name="csX29" fmla="*/ 0 w 8162282"/>
              <a:gd name="csY29" fmla="*/ 369332 h 369332"/>
              <a:gd name="csX30" fmla="*/ 0 w 8162282"/>
              <a:gd name="csY30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8162282" h="369332" extrusionOk="0">
                <a:moveTo>
                  <a:pt x="0" y="0"/>
                </a:moveTo>
                <a:cubicBezTo>
                  <a:pt x="216476" y="-61911"/>
                  <a:pt x="478746" y="10993"/>
                  <a:pt x="664643" y="0"/>
                </a:cubicBezTo>
                <a:cubicBezTo>
                  <a:pt x="850540" y="-10993"/>
                  <a:pt x="1065985" y="53130"/>
                  <a:pt x="1247663" y="0"/>
                </a:cubicBezTo>
                <a:cubicBezTo>
                  <a:pt x="1429341" y="-53130"/>
                  <a:pt x="1512249" y="48350"/>
                  <a:pt x="1667438" y="0"/>
                </a:cubicBezTo>
                <a:cubicBezTo>
                  <a:pt x="1822628" y="-48350"/>
                  <a:pt x="1955074" y="4291"/>
                  <a:pt x="2087212" y="0"/>
                </a:cubicBezTo>
                <a:cubicBezTo>
                  <a:pt x="2219350" y="-4291"/>
                  <a:pt x="2564429" y="6362"/>
                  <a:pt x="2833478" y="0"/>
                </a:cubicBezTo>
                <a:cubicBezTo>
                  <a:pt x="3102527" y="-6362"/>
                  <a:pt x="3360640" y="43625"/>
                  <a:pt x="3498121" y="0"/>
                </a:cubicBezTo>
                <a:cubicBezTo>
                  <a:pt x="3635602" y="-43625"/>
                  <a:pt x="3966558" y="75580"/>
                  <a:pt x="4162764" y="0"/>
                </a:cubicBezTo>
                <a:cubicBezTo>
                  <a:pt x="4358970" y="-75580"/>
                  <a:pt x="4420453" y="30849"/>
                  <a:pt x="4500916" y="0"/>
                </a:cubicBezTo>
                <a:cubicBezTo>
                  <a:pt x="4581379" y="-30849"/>
                  <a:pt x="4901366" y="36907"/>
                  <a:pt x="5165558" y="0"/>
                </a:cubicBezTo>
                <a:cubicBezTo>
                  <a:pt x="5429750" y="-36907"/>
                  <a:pt x="5578226" y="16780"/>
                  <a:pt x="5830201" y="0"/>
                </a:cubicBezTo>
                <a:cubicBezTo>
                  <a:pt x="6082176" y="-16780"/>
                  <a:pt x="6149166" y="27756"/>
                  <a:pt x="6331599" y="0"/>
                </a:cubicBezTo>
                <a:cubicBezTo>
                  <a:pt x="6514032" y="-27756"/>
                  <a:pt x="6673461" y="48652"/>
                  <a:pt x="6914619" y="0"/>
                </a:cubicBezTo>
                <a:cubicBezTo>
                  <a:pt x="7155777" y="-48652"/>
                  <a:pt x="7170801" y="12508"/>
                  <a:pt x="7252771" y="0"/>
                </a:cubicBezTo>
                <a:cubicBezTo>
                  <a:pt x="7334741" y="-12508"/>
                  <a:pt x="7753333" y="59577"/>
                  <a:pt x="8162282" y="0"/>
                </a:cubicBezTo>
                <a:cubicBezTo>
                  <a:pt x="8192595" y="152963"/>
                  <a:pt x="8155882" y="259720"/>
                  <a:pt x="8162282" y="369332"/>
                </a:cubicBezTo>
                <a:cubicBezTo>
                  <a:pt x="7993404" y="410398"/>
                  <a:pt x="7637386" y="294114"/>
                  <a:pt x="7497639" y="369332"/>
                </a:cubicBezTo>
                <a:cubicBezTo>
                  <a:pt x="7357892" y="444550"/>
                  <a:pt x="7011006" y="325446"/>
                  <a:pt x="6832996" y="369332"/>
                </a:cubicBezTo>
                <a:cubicBezTo>
                  <a:pt x="6654986" y="413218"/>
                  <a:pt x="6381077" y="312987"/>
                  <a:pt x="6249976" y="369332"/>
                </a:cubicBezTo>
                <a:cubicBezTo>
                  <a:pt x="6118875" y="425677"/>
                  <a:pt x="5849025" y="337160"/>
                  <a:pt x="5748579" y="369332"/>
                </a:cubicBezTo>
                <a:cubicBezTo>
                  <a:pt x="5648133" y="401504"/>
                  <a:pt x="5300588" y="313915"/>
                  <a:pt x="5083936" y="369332"/>
                </a:cubicBezTo>
                <a:cubicBezTo>
                  <a:pt x="4867284" y="424749"/>
                  <a:pt x="4816027" y="321315"/>
                  <a:pt x="4582538" y="369332"/>
                </a:cubicBezTo>
                <a:cubicBezTo>
                  <a:pt x="4349049" y="417349"/>
                  <a:pt x="4099179" y="305326"/>
                  <a:pt x="3917895" y="369332"/>
                </a:cubicBezTo>
                <a:cubicBezTo>
                  <a:pt x="3736611" y="433338"/>
                  <a:pt x="3432469" y="368865"/>
                  <a:pt x="3253252" y="369332"/>
                </a:cubicBezTo>
                <a:cubicBezTo>
                  <a:pt x="3074035" y="369799"/>
                  <a:pt x="3068921" y="363407"/>
                  <a:pt x="2915101" y="369332"/>
                </a:cubicBezTo>
                <a:cubicBezTo>
                  <a:pt x="2761281" y="375257"/>
                  <a:pt x="2429024" y="336466"/>
                  <a:pt x="2168835" y="369332"/>
                </a:cubicBezTo>
                <a:cubicBezTo>
                  <a:pt x="1908646" y="402198"/>
                  <a:pt x="1758614" y="354061"/>
                  <a:pt x="1422569" y="369332"/>
                </a:cubicBezTo>
                <a:cubicBezTo>
                  <a:pt x="1086524" y="384603"/>
                  <a:pt x="1004991" y="350975"/>
                  <a:pt x="839549" y="369332"/>
                </a:cubicBezTo>
                <a:cubicBezTo>
                  <a:pt x="674107" y="387689"/>
                  <a:pt x="616968" y="345446"/>
                  <a:pt x="501397" y="369332"/>
                </a:cubicBezTo>
                <a:cubicBezTo>
                  <a:pt x="385826" y="393218"/>
                  <a:pt x="177993" y="357163"/>
                  <a:pt x="0" y="369332"/>
                </a:cubicBezTo>
                <a:cubicBezTo>
                  <a:pt x="-42235" y="209519"/>
                  <a:pt x="6886" y="14464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mathématiques : un langage codé … ou plus.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03D848-5803-761B-28D8-DA6C1DD7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45" y="1253996"/>
            <a:ext cx="7898091" cy="21750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Nuage 14">
            <a:extLst>
              <a:ext uri="{FF2B5EF4-FFF2-40B4-BE49-F238E27FC236}">
                <a16:creationId xmlns:a16="http://schemas.microsoft.com/office/drawing/2014/main" id="{ECAFF96D-093D-69C5-D120-25B04D09F585}"/>
              </a:ext>
            </a:extLst>
          </p:cNvPr>
          <p:cNvSpPr/>
          <p:nvPr/>
        </p:nvSpPr>
        <p:spPr>
          <a:xfrm>
            <a:off x="7770980" y="4101005"/>
            <a:ext cx="3581287" cy="170985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Mes équations en savent plus sur la nature que moi » </a:t>
            </a:r>
            <a:r>
              <a:rPr lang="fr-FR" sz="1100" dirty="0"/>
              <a:t>(attribué à PM Dirac)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614131-F995-C17D-B5C4-4202C72A9F46}"/>
              </a:ext>
            </a:extLst>
          </p:cNvPr>
          <p:cNvSpPr txBox="1"/>
          <p:nvPr/>
        </p:nvSpPr>
        <p:spPr>
          <a:xfrm>
            <a:off x="2477453" y="4101005"/>
            <a:ext cx="456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L’équation de Dirac, conçue pour concilier la mécanique quantique et la relativité restreinte, « découvre » l’antimatière avant qu’elle soit observée</a:t>
            </a:r>
          </a:p>
        </p:txBody>
      </p:sp>
    </p:spTree>
    <p:extLst>
      <p:ext uri="{BB962C8B-B14F-4D97-AF65-F5344CB8AC3E}">
        <p14:creationId xmlns:p14="http://schemas.microsoft.com/office/powerpoint/2010/main" val="35769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07366-95E9-B82F-6741-EB8F0EEE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D366AB-403C-F93A-3E1A-3244C3BDADA4}"/>
              </a:ext>
            </a:extLst>
          </p:cNvPr>
          <p:cNvSpPr txBox="1"/>
          <p:nvPr/>
        </p:nvSpPr>
        <p:spPr>
          <a:xfrm>
            <a:off x="5047014" y="778282"/>
            <a:ext cx="6146393" cy="369332"/>
          </a:xfrm>
          <a:custGeom>
            <a:avLst/>
            <a:gdLst>
              <a:gd name="csX0" fmla="*/ 0 w 6146393"/>
              <a:gd name="csY0" fmla="*/ 0 h 369332"/>
              <a:gd name="csX1" fmla="*/ 620227 w 6146393"/>
              <a:gd name="csY1" fmla="*/ 0 h 369332"/>
              <a:gd name="csX2" fmla="*/ 1178990 w 6146393"/>
              <a:gd name="csY2" fmla="*/ 0 h 369332"/>
              <a:gd name="csX3" fmla="*/ 1614825 w 6146393"/>
              <a:gd name="csY3" fmla="*/ 0 h 369332"/>
              <a:gd name="csX4" fmla="*/ 2050660 w 6146393"/>
              <a:gd name="csY4" fmla="*/ 0 h 369332"/>
              <a:gd name="csX5" fmla="*/ 2732351 w 6146393"/>
              <a:gd name="csY5" fmla="*/ 0 h 369332"/>
              <a:gd name="csX6" fmla="*/ 3352578 w 6146393"/>
              <a:gd name="csY6" fmla="*/ 0 h 369332"/>
              <a:gd name="csX7" fmla="*/ 3972805 w 6146393"/>
              <a:gd name="csY7" fmla="*/ 0 h 369332"/>
              <a:gd name="csX8" fmla="*/ 4347176 w 6146393"/>
              <a:gd name="csY8" fmla="*/ 0 h 369332"/>
              <a:gd name="csX9" fmla="*/ 4967403 w 6146393"/>
              <a:gd name="csY9" fmla="*/ 0 h 369332"/>
              <a:gd name="csX10" fmla="*/ 5587630 w 6146393"/>
              <a:gd name="csY10" fmla="*/ 0 h 369332"/>
              <a:gd name="csX11" fmla="*/ 6146393 w 6146393"/>
              <a:gd name="csY11" fmla="*/ 0 h 369332"/>
              <a:gd name="csX12" fmla="*/ 6146393 w 6146393"/>
              <a:gd name="csY12" fmla="*/ 369332 h 369332"/>
              <a:gd name="csX13" fmla="*/ 5587630 w 6146393"/>
              <a:gd name="csY13" fmla="*/ 369332 h 369332"/>
              <a:gd name="csX14" fmla="*/ 4905939 w 6146393"/>
              <a:gd name="csY14" fmla="*/ 369332 h 369332"/>
              <a:gd name="csX15" fmla="*/ 4531568 w 6146393"/>
              <a:gd name="csY15" fmla="*/ 369332 h 369332"/>
              <a:gd name="csX16" fmla="*/ 4157197 w 6146393"/>
              <a:gd name="csY16" fmla="*/ 369332 h 369332"/>
              <a:gd name="csX17" fmla="*/ 3536970 w 6146393"/>
              <a:gd name="csY17" fmla="*/ 369332 h 369332"/>
              <a:gd name="csX18" fmla="*/ 2978207 w 6146393"/>
              <a:gd name="csY18" fmla="*/ 369332 h 369332"/>
              <a:gd name="csX19" fmla="*/ 2480908 w 6146393"/>
              <a:gd name="csY19" fmla="*/ 369332 h 369332"/>
              <a:gd name="csX20" fmla="*/ 1860681 w 6146393"/>
              <a:gd name="csY20" fmla="*/ 369332 h 369332"/>
              <a:gd name="csX21" fmla="*/ 1363382 w 6146393"/>
              <a:gd name="csY21" fmla="*/ 369332 h 369332"/>
              <a:gd name="csX22" fmla="*/ 743155 w 6146393"/>
              <a:gd name="csY22" fmla="*/ 369332 h 369332"/>
              <a:gd name="csX23" fmla="*/ 0 w 6146393"/>
              <a:gd name="csY23" fmla="*/ 369332 h 369332"/>
              <a:gd name="csX24" fmla="*/ 0 w 6146393"/>
              <a:gd name="csY2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6146393" h="369332" extrusionOk="0">
                <a:moveTo>
                  <a:pt x="0" y="0"/>
                </a:moveTo>
                <a:cubicBezTo>
                  <a:pt x="238201" y="-30381"/>
                  <a:pt x="385434" y="17318"/>
                  <a:pt x="620227" y="0"/>
                </a:cubicBezTo>
                <a:cubicBezTo>
                  <a:pt x="855020" y="-17318"/>
                  <a:pt x="904901" y="18097"/>
                  <a:pt x="1178990" y="0"/>
                </a:cubicBezTo>
                <a:cubicBezTo>
                  <a:pt x="1453079" y="-18097"/>
                  <a:pt x="1490430" y="50950"/>
                  <a:pt x="1614825" y="0"/>
                </a:cubicBezTo>
                <a:cubicBezTo>
                  <a:pt x="1739220" y="-50950"/>
                  <a:pt x="1926172" y="42155"/>
                  <a:pt x="2050660" y="0"/>
                </a:cubicBezTo>
                <a:cubicBezTo>
                  <a:pt x="2175149" y="-42155"/>
                  <a:pt x="2457288" y="54247"/>
                  <a:pt x="2732351" y="0"/>
                </a:cubicBezTo>
                <a:cubicBezTo>
                  <a:pt x="3007414" y="-54247"/>
                  <a:pt x="3044454" y="35564"/>
                  <a:pt x="3352578" y="0"/>
                </a:cubicBezTo>
                <a:cubicBezTo>
                  <a:pt x="3660702" y="-35564"/>
                  <a:pt x="3818561" y="56179"/>
                  <a:pt x="3972805" y="0"/>
                </a:cubicBezTo>
                <a:cubicBezTo>
                  <a:pt x="4127049" y="-56179"/>
                  <a:pt x="4203285" y="3834"/>
                  <a:pt x="4347176" y="0"/>
                </a:cubicBezTo>
                <a:cubicBezTo>
                  <a:pt x="4491067" y="-3834"/>
                  <a:pt x="4690760" y="74207"/>
                  <a:pt x="4967403" y="0"/>
                </a:cubicBezTo>
                <a:cubicBezTo>
                  <a:pt x="5244046" y="-74207"/>
                  <a:pt x="5364158" y="56193"/>
                  <a:pt x="5587630" y="0"/>
                </a:cubicBezTo>
                <a:cubicBezTo>
                  <a:pt x="5811102" y="-56193"/>
                  <a:pt x="5982632" y="59563"/>
                  <a:pt x="6146393" y="0"/>
                </a:cubicBezTo>
                <a:cubicBezTo>
                  <a:pt x="6165008" y="143589"/>
                  <a:pt x="6134495" y="224672"/>
                  <a:pt x="6146393" y="369332"/>
                </a:cubicBezTo>
                <a:cubicBezTo>
                  <a:pt x="5987089" y="390391"/>
                  <a:pt x="5798591" y="368751"/>
                  <a:pt x="5587630" y="369332"/>
                </a:cubicBezTo>
                <a:cubicBezTo>
                  <a:pt x="5376669" y="369913"/>
                  <a:pt x="5207309" y="288008"/>
                  <a:pt x="4905939" y="369332"/>
                </a:cubicBezTo>
                <a:cubicBezTo>
                  <a:pt x="4604569" y="450656"/>
                  <a:pt x="4636726" y="332521"/>
                  <a:pt x="4531568" y="369332"/>
                </a:cubicBezTo>
                <a:cubicBezTo>
                  <a:pt x="4426410" y="406143"/>
                  <a:pt x="4284372" y="346129"/>
                  <a:pt x="4157197" y="369332"/>
                </a:cubicBezTo>
                <a:cubicBezTo>
                  <a:pt x="4030022" y="392535"/>
                  <a:pt x="3668938" y="345477"/>
                  <a:pt x="3536970" y="369332"/>
                </a:cubicBezTo>
                <a:cubicBezTo>
                  <a:pt x="3405002" y="393187"/>
                  <a:pt x="3191937" y="356637"/>
                  <a:pt x="2978207" y="369332"/>
                </a:cubicBezTo>
                <a:cubicBezTo>
                  <a:pt x="2764477" y="382027"/>
                  <a:pt x="2722911" y="314958"/>
                  <a:pt x="2480908" y="369332"/>
                </a:cubicBezTo>
                <a:cubicBezTo>
                  <a:pt x="2238905" y="423706"/>
                  <a:pt x="1990723" y="301571"/>
                  <a:pt x="1860681" y="369332"/>
                </a:cubicBezTo>
                <a:cubicBezTo>
                  <a:pt x="1730639" y="437093"/>
                  <a:pt x="1610683" y="321514"/>
                  <a:pt x="1363382" y="369332"/>
                </a:cubicBezTo>
                <a:cubicBezTo>
                  <a:pt x="1116081" y="417150"/>
                  <a:pt x="948499" y="349322"/>
                  <a:pt x="743155" y="369332"/>
                </a:cubicBezTo>
                <a:cubicBezTo>
                  <a:pt x="537811" y="389342"/>
                  <a:pt x="350991" y="295869"/>
                  <a:pt x="0" y="369332"/>
                </a:cubicBezTo>
                <a:cubicBezTo>
                  <a:pt x="-21041" y="292191"/>
                  <a:pt x="34369" y="14782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Enseigner la physique sans formule mathématique ?</a:t>
            </a:r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28B6E2-95D8-33FB-49C7-DF83B378E326}"/>
              </a:ext>
            </a:extLst>
          </p:cNvPr>
          <p:cNvGrpSpPr/>
          <p:nvPr/>
        </p:nvGrpSpPr>
        <p:grpSpPr>
          <a:xfrm>
            <a:off x="2674401" y="2676946"/>
            <a:ext cx="1751942" cy="2485066"/>
            <a:chOff x="2477453" y="2304093"/>
            <a:chExt cx="2652666" cy="409598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33CFCEB-D1F9-4F95-D002-DDD5AD4F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538" t="18458" r="31331" b="4356"/>
            <a:stretch>
              <a:fillRect/>
            </a:stretch>
          </p:blipFill>
          <p:spPr>
            <a:xfrm>
              <a:off x="2477453" y="2304093"/>
              <a:ext cx="2652666" cy="369960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DF28B15-E12E-E91D-75B8-46547A917438}"/>
                </a:ext>
              </a:extLst>
            </p:cNvPr>
            <p:cNvSpPr txBox="1"/>
            <p:nvPr/>
          </p:nvSpPr>
          <p:spPr>
            <a:xfrm>
              <a:off x="2640415" y="6003694"/>
              <a:ext cx="2489704" cy="396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www.passion-egyptienne.fr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22A0382-FA11-30C4-EAF7-C5E3F26908EA}"/>
              </a:ext>
            </a:extLst>
          </p:cNvPr>
          <p:cNvSpPr txBox="1"/>
          <p:nvPr/>
        </p:nvSpPr>
        <p:spPr>
          <a:xfrm>
            <a:off x="2106522" y="1719280"/>
            <a:ext cx="361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Pour « Comprendre » la civilisation égyptienne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1AE91C-EE31-4BB6-B943-81EA87163ABB}"/>
              </a:ext>
            </a:extLst>
          </p:cNvPr>
          <p:cNvSpPr txBox="1"/>
          <p:nvPr/>
        </p:nvSpPr>
        <p:spPr>
          <a:xfrm>
            <a:off x="1902503" y="5412157"/>
            <a:ext cx="3875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Faut-il savoir lire les hiéroglyphes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0938AF-F26A-F3B6-CBF9-B384B55F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" t="3119" r="39211" b="58047"/>
          <a:stretch>
            <a:fillRect/>
          </a:stretch>
        </p:blipFill>
        <p:spPr>
          <a:xfrm>
            <a:off x="5965668" y="3429000"/>
            <a:ext cx="4685654" cy="8546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F2675E-F23A-C617-A824-23078F039AD9}"/>
              </a:ext>
            </a:extLst>
          </p:cNvPr>
          <p:cNvSpPr txBox="1"/>
          <p:nvPr/>
        </p:nvSpPr>
        <p:spPr>
          <a:xfrm>
            <a:off x="6096000" y="1719279"/>
            <a:ext cx="3614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Pour « Comprendre » l’apport de l’équation de Dirac à la connaissance du monde quantique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3A5E8C-2074-03B4-5EEB-299C2D120D3F}"/>
              </a:ext>
            </a:extLst>
          </p:cNvPr>
          <p:cNvSpPr txBox="1"/>
          <p:nvPr/>
        </p:nvSpPr>
        <p:spPr>
          <a:xfrm>
            <a:off x="5965668" y="5412156"/>
            <a:ext cx="309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Faut-il savoir la résoudre ?  </a:t>
            </a:r>
          </a:p>
        </p:txBody>
      </p:sp>
    </p:spTree>
    <p:extLst>
      <p:ext uri="{BB962C8B-B14F-4D97-AF65-F5344CB8AC3E}">
        <p14:creationId xmlns:p14="http://schemas.microsoft.com/office/powerpoint/2010/main" val="24344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F781F6-A3D5-9142-84F4-B231EE44DA9C}"/>
              </a:ext>
            </a:extLst>
          </p:cNvPr>
          <p:cNvSpPr txBox="1"/>
          <p:nvPr/>
        </p:nvSpPr>
        <p:spPr>
          <a:xfrm>
            <a:off x="2878333" y="1394257"/>
            <a:ext cx="6101394" cy="2862322"/>
          </a:xfrm>
          <a:custGeom>
            <a:avLst/>
            <a:gdLst>
              <a:gd name="csX0" fmla="*/ 0 w 6101394"/>
              <a:gd name="csY0" fmla="*/ 0 h 2862322"/>
              <a:gd name="csX1" fmla="*/ 432644 w 6101394"/>
              <a:gd name="csY1" fmla="*/ 0 h 2862322"/>
              <a:gd name="csX2" fmla="*/ 1109344 w 6101394"/>
              <a:gd name="csY2" fmla="*/ 0 h 2862322"/>
              <a:gd name="csX3" fmla="*/ 1725030 w 6101394"/>
              <a:gd name="csY3" fmla="*/ 0 h 2862322"/>
              <a:gd name="csX4" fmla="*/ 2218689 w 6101394"/>
              <a:gd name="csY4" fmla="*/ 0 h 2862322"/>
              <a:gd name="csX5" fmla="*/ 2712347 w 6101394"/>
              <a:gd name="csY5" fmla="*/ 0 h 2862322"/>
              <a:gd name="csX6" fmla="*/ 3206005 w 6101394"/>
              <a:gd name="csY6" fmla="*/ 0 h 2862322"/>
              <a:gd name="csX7" fmla="*/ 3760677 w 6101394"/>
              <a:gd name="csY7" fmla="*/ 0 h 2862322"/>
              <a:gd name="csX8" fmla="*/ 4132308 w 6101394"/>
              <a:gd name="csY8" fmla="*/ 0 h 2862322"/>
              <a:gd name="csX9" fmla="*/ 4625966 w 6101394"/>
              <a:gd name="csY9" fmla="*/ 0 h 2862322"/>
              <a:gd name="csX10" fmla="*/ 4997596 w 6101394"/>
              <a:gd name="csY10" fmla="*/ 0 h 2862322"/>
              <a:gd name="csX11" fmla="*/ 5491255 w 6101394"/>
              <a:gd name="csY11" fmla="*/ 0 h 2862322"/>
              <a:gd name="csX12" fmla="*/ 6101394 w 6101394"/>
              <a:gd name="csY12" fmla="*/ 0 h 2862322"/>
              <a:gd name="csX13" fmla="*/ 6101394 w 6101394"/>
              <a:gd name="csY13" fmla="*/ 629711 h 2862322"/>
              <a:gd name="csX14" fmla="*/ 6101394 w 6101394"/>
              <a:gd name="csY14" fmla="*/ 1230798 h 2862322"/>
              <a:gd name="csX15" fmla="*/ 6101394 w 6101394"/>
              <a:gd name="csY15" fmla="*/ 1774640 h 2862322"/>
              <a:gd name="csX16" fmla="*/ 6101394 w 6101394"/>
              <a:gd name="csY16" fmla="*/ 2261234 h 2862322"/>
              <a:gd name="csX17" fmla="*/ 6101394 w 6101394"/>
              <a:gd name="csY17" fmla="*/ 2862322 h 2862322"/>
              <a:gd name="csX18" fmla="*/ 5668750 w 6101394"/>
              <a:gd name="csY18" fmla="*/ 2862322 h 2862322"/>
              <a:gd name="csX19" fmla="*/ 5297119 w 6101394"/>
              <a:gd name="csY19" fmla="*/ 2862322 h 2862322"/>
              <a:gd name="csX20" fmla="*/ 4864475 w 6101394"/>
              <a:gd name="csY20" fmla="*/ 2862322 h 2862322"/>
              <a:gd name="csX21" fmla="*/ 4309803 w 6101394"/>
              <a:gd name="csY21" fmla="*/ 2862322 h 2862322"/>
              <a:gd name="csX22" fmla="*/ 3938172 w 6101394"/>
              <a:gd name="csY22" fmla="*/ 2862322 h 2862322"/>
              <a:gd name="csX23" fmla="*/ 3322486 w 6101394"/>
              <a:gd name="csY23" fmla="*/ 2862322 h 2862322"/>
              <a:gd name="csX24" fmla="*/ 2706800 w 6101394"/>
              <a:gd name="csY24" fmla="*/ 2862322 h 2862322"/>
              <a:gd name="csX25" fmla="*/ 2152128 w 6101394"/>
              <a:gd name="csY25" fmla="*/ 2862322 h 2862322"/>
              <a:gd name="csX26" fmla="*/ 1475428 w 6101394"/>
              <a:gd name="csY26" fmla="*/ 2862322 h 2862322"/>
              <a:gd name="csX27" fmla="*/ 981770 w 6101394"/>
              <a:gd name="csY27" fmla="*/ 2862322 h 2862322"/>
              <a:gd name="csX28" fmla="*/ 0 w 6101394"/>
              <a:gd name="csY28" fmla="*/ 2862322 h 2862322"/>
              <a:gd name="csX29" fmla="*/ 0 w 6101394"/>
              <a:gd name="csY29" fmla="*/ 2289858 h 2862322"/>
              <a:gd name="csX30" fmla="*/ 0 w 6101394"/>
              <a:gd name="csY30" fmla="*/ 1717393 h 2862322"/>
              <a:gd name="csX31" fmla="*/ 0 w 6101394"/>
              <a:gd name="csY31" fmla="*/ 1230798 h 2862322"/>
              <a:gd name="csX32" fmla="*/ 0 w 6101394"/>
              <a:gd name="csY32" fmla="*/ 601088 h 2862322"/>
              <a:gd name="csX33" fmla="*/ 0 w 6101394"/>
              <a:gd name="csY33" fmla="*/ 0 h 2862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6101394" h="2862322" extrusionOk="0">
                <a:moveTo>
                  <a:pt x="0" y="0"/>
                </a:moveTo>
                <a:cubicBezTo>
                  <a:pt x="200499" y="-47598"/>
                  <a:pt x="298571" y="12474"/>
                  <a:pt x="432644" y="0"/>
                </a:cubicBezTo>
                <a:cubicBezTo>
                  <a:pt x="566717" y="-12474"/>
                  <a:pt x="925474" y="26388"/>
                  <a:pt x="1109344" y="0"/>
                </a:cubicBezTo>
                <a:cubicBezTo>
                  <a:pt x="1293214" y="-26388"/>
                  <a:pt x="1565936" y="4831"/>
                  <a:pt x="1725030" y="0"/>
                </a:cubicBezTo>
                <a:cubicBezTo>
                  <a:pt x="1884124" y="-4831"/>
                  <a:pt x="2071137" y="35758"/>
                  <a:pt x="2218689" y="0"/>
                </a:cubicBezTo>
                <a:cubicBezTo>
                  <a:pt x="2366241" y="-35758"/>
                  <a:pt x="2583203" y="26690"/>
                  <a:pt x="2712347" y="0"/>
                </a:cubicBezTo>
                <a:cubicBezTo>
                  <a:pt x="2841491" y="-26690"/>
                  <a:pt x="2959628" y="5304"/>
                  <a:pt x="3206005" y="0"/>
                </a:cubicBezTo>
                <a:cubicBezTo>
                  <a:pt x="3452382" y="-5304"/>
                  <a:pt x="3513776" y="26321"/>
                  <a:pt x="3760677" y="0"/>
                </a:cubicBezTo>
                <a:cubicBezTo>
                  <a:pt x="4007578" y="-26321"/>
                  <a:pt x="4045164" y="25029"/>
                  <a:pt x="4132308" y="0"/>
                </a:cubicBezTo>
                <a:cubicBezTo>
                  <a:pt x="4219452" y="-25029"/>
                  <a:pt x="4403467" y="1261"/>
                  <a:pt x="4625966" y="0"/>
                </a:cubicBezTo>
                <a:cubicBezTo>
                  <a:pt x="4848465" y="-1261"/>
                  <a:pt x="4820038" y="17239"/>
                  <a:pt x="4997596" y="0"/>
                </a:cubicBezTo>
                <a:cubicBezTo>
                  <a:pt x="5175154" y="-17239"/>
                  <a:pt x="5381459" y="26555"/>
                  <a:pt x="5491255" y="0"/>
                </a:cubicBezTo>
                <a:cubicBezTo>
                  <a:pt x="5601051" y="-26555"/>
                  <a:pt x="5921362" y="46544"/>
                  <a:pt x="6101394" y="0"/>
                </a:cubicBezTo>
                <a:cubicBezTo>
                  <a:pt x="6122963" y="142738"/>
                  <a:pt x="6097014" y="442230"/>
                  <a:pt x="6101394" y="629711"/>
                </a:cubicBezTo>
                <a:cubicBezTo>
                  <a:pt x="6105774" y="817192"/>
                  <a:pt x="6086944" y="981303"/>
                  <a:pt x="6101394" y="1230798"/>
                </a:cubicBezTo>
                <a:cubicBezTo>
                  <a:pt x="6115844" y="1480293"/>
                  <a:pt x="6038503" y="1517627"/>
                  <a:pt x="6101394" y="1774640"/>
                </a:cubicBezTo>
                <a:cubicBezTo>
                  <a:pt x="6164285" y="2031653"/>
                  <a:pt x="6071006" y="2021230"/>
                  <a:pt x="6101394" y="2261234"/>
                </a:cubicBezTo>
                <a:cubicBezTo>
                  <a:pt x="6131782" y="2501238"/>
                  <a:pt x="6089818" y="2639351"/>
                  <a:pt x="6101394" y="2862322"/>
                </a:cubicBezTo>
                <a:cubicBezTo>
                  <a:pt x="5953993" y="2913951"/>
                  <a:pt x="5815681" y="2828784"/>
                  <a:pt x="5668750" y="2862322"/>
                </a:cubicBezTo>
                <a:cubicBezTo>
                  <a:pt x="5521819" y="2895860"/>
                  <a:pt x="5473034" y="2835330"/>
                  <a:pt x="5297119" y="2862322"/>
                </a:cubicBezTo>
                <a:cubicBezTo>
                  <a:pt x="5121204" y="2889314"/>
                  <a:pt x="4988048" y="2856038"/>
                  <a:pt x="4864475" y="2862322"/>
                </a:cubicBezTo>
                <a:cubicBezTo>
                  <a:pt x="4740902" y="2868606"/>
                  <a:pt x="4561084" y="2815657"/>
                  <a:pt x="4309803" y="2862322"/>
                </a:cubicBezTo>
                <a:cubicBezTo>
                  <a:pt x="4058522" y="2908987"/>
                  <a:pt x="4060733" y="2857287"/>
                  <a:pt x="3938172" y="2862322"/>
                </a:cubicBezTo>
                <a:cubicBezTo>
                  <a:pt x="3815611" y="2867357"/>
                  <a:pt x="3540491" y="2814145"/>
                  <a:pt x="3322486" y="2862322"/>
                </a:cubicBezTo>
                <a:cubicBezTo>
                  <a:pt x="3104481" y="2910499"/>
                  <a:pt x="2878987" y="2792460"/>
                  <a:pt x="2706800" y="2862322"/>
                </a:cubicBezTo>
                <a:cubicBezTo>
                  <a:pt x="2534613" y="2932184"/>
                  <a:pt x="2404590" y="2802722"/>
                  <a:pt x="2152128" y="2862322"/>
                </a:cubicBezTo>
                <a:cubicBezTo>
                  <a:pt x="1899666" y="2921922"/>
                  <a:pt x="1763080" y="2804155"/>
                  <a:pt x="1475428" y="2862322"/>
                </a:cubicBezTo>
                <a:cubicBezTo>
                  <a:pt x="1187776" y="2920489"/>
                  <a:pt x="1138756" y="2833797"/>
                  <a:pt x="981770" y="2862322"/>
                </a:cubicBezTo>
                <a:cubicBezTo>
                  <a:pt x="824784" y="2890847"/>
                  <a:pt x="294124" y="2851173"/>
                  <a:pt x="0" y="2862322"/>
                </a:cubicBezTo>
                <a:cubicBezTo>
                  <a:pt x="-33987" y="2700812"/>
                  <a:pt x="36916" y="2463325"/>
                  <a:pt x="0" y="2289858"/>
                </a:cubicBezTo>
                <a:cubicBezTo>
                  <a:pt x="-36916" y="2116391"/>
                  <a:pt x="51276" y="1842433"/>
                  <a:pt x="0" y="1717393"/>
                </a:cubicBezTo>
                <a:cubicBezTo>
                  <a:pt x="-51276" y="1592354"/>
                  <a:pt x="6627" y="1335620"/>
                  <a:pt x="0" y="1230798"/>
                </a:cubicBezTo>
                <a:cubicBezTo>
                  <a:pt x="-6627" y="1125976"/>
                  <a:pt x="49615" y="904281"/>
                  <a:pt x="0" y="601088"/>
                </a:cubicBezTo>
                <a:cubicBezTo>
                  <a:pt x="-49615" y="297895"/>
                  <a:pt x="27115" y="26759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999125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fr-FR" dirty="0"/>
              <a:t>« L'irraisonnable efficacité des mathématiques dans les sciences de la nature » </a:t>
            </a:r>
          </a:p>
          <a:p>
            <a:endParaRPr lang="fr-FR" dirty="0"/>
          </a:p>
          <a:p>
            <a:r>
              <a:rPr lang="fr-FR" dirty="0"/>
              <a:t>« Le miracle de l’adéquation du langage des mathématiques à la formulation des lois de la physique est un cadeau merveilleux que nous ne comprenons pas et ne méritons pas ». </a:t>
            </a:r>
          </a:p>
          <a:p>
            <a:r>
              <a:rPr lang="fr-FR" dirty="0"/>
              <a:t>E. Wigner</a:t>
            </a:r>
          </a:p>
          <a:p>
            <a:endParaRPr lang="fr-FR" sz="1200" dirty="0"/>
          </a:p>
          <a:p>
            <a:r>
              <a:rPr lang="fr-FR" sz="1200" dirty="0"/>
              <a:t>cité par F. Balibar «L'irraisonnable efficacité des mathématiques dans les sciences de la nature », dans Rue Descartes 2012/2 n° 74 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D67736-CAE0-5A91-99BB-CD20B60804F4}"/>
              </a:ext>
            </a:extLst>
          </p:cNvPr>
          <p:cNvSpPr txBox="1"/>
          <p:nvPr/>
        </p:nvSpPr>
        <p:spPr>
          <a:xfrm>
            <a:off x="2921225" y="4822853"/>
            <a:ext cx="6069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Comment partager les connaissances scientifiques à l’Université Permanente ? :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Avec ou sans support d’outils mathématiques. </a:t>
            </a:r>
          </a:p>
        </p:txBody>
      </p:sp>
    </p:spTree>
    <p:extLst>
      <p:ext uri="{BB962C8B-B14F-4D97-AF65-F5344CB8AC3E}">
        <p14:creationId xmlns:p14="http://schemas.microsoft.com/office/powerpoint/2010/main" val="26991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779DB45-8F53-1747-73B6-A5D58A759AB5}"/>
              </a:ext>
            </a:extLst>
          </p:cNvPr>
          <p:cNvSpPr txBox="1"/>
          <p:nvPr/>
        </p:nvSpPr>
        <p:spPr>
          <a:xfrm>
            <a:off x="3253533" y="2551968"/>
            <a:ext cx="6101394" cy="1477328"/>
          </a:xfrm>
          <a:custGeom>
            <a:avLst/>
            <a:gdLst>
              <a:gd name="csX0" fmla="*/ 0 w 6101394"/>
              <a:gd name="csY0" fmla="*/ 0 h 1477328"/>
              <a:gd name="csX1" fmla="*/ 676700 w 6101394"/>
              <a:gd name="csY1" fmla="*/ 0 h 1477328"/>
              <a:gd name="csX2" fmla="*/ 1170358 w 6101394"/>
              <a:gd name="csY2" fmla="*/ 0 h 1477328"/>
              <a:gd name="csX3" fmla="*/ 1725030 w 6101394"/>
              <a:gd name="csY3" fmla="*/ 0 h 1477328"/>
              <a:gd name="csX4" fmla="*/ 2218689 w 6101394"/>
              <a:gd name="csY4" fmla="*/ 0 h 1477328"/>
              <a:gd name="csX5" fmla="*/ 2651333 w 6101394"/>
              <a:gd name="csY5" fmla="*/ 0 h 1477328"/>
              <a:gd name="csX6" fmla="*/ 3267019 w 6101394"/>
              <a:gd name="csY6" fmla="*/ 0 h 1477328"/>
              <a:gd name="csX7" fmla="*/ 3699663 w 6101394"/>
              <a:gd name="csY7" fmla="*/ 0 h 1477328"/>
              <a:gd name="csX8" fmla="*/ 4376364 w 6101394"/>
              <a:gd name="csY8" fmla="*/ 0 h 1477328"/>
              <a:gd name="csX9" fmla="*/ 4747994 w 6101394"/>
              <a:gd name="csY9" fmla="*/ 0 h 1477328"/>
              <a:gd name="csX10" fmla="*/ 5119624 w 6101394"/>
              <a:gd name="csY10" fmla="*/ 0 h 1477328"/>
              <a:gd name="csX11" fmla="*/ 5491255 w 6101394"/>
              <a:gd name="csY11" fmla="*/ 0 h 1477328"/>
              <a:gd name="csX12" fmla="*/ 6101394 w 6101394"/>
              <a:gd name="csY12" fmla="*/ 0 h 1477328"/>
              <a:gd name="csX13" fmla="*/ 6101394 w 6101394"/>
              <a:gd name="csY13" fmla="*/ 507216 h 1477328"/>
              <a:gd name="csX14" fmla="*/ 6101394 w 6101394"/>
              <a:gd name="csY14" fmla="*/ 955339 h 1477328"/>
              <a:gd name="csX15" fmla="*/ 6101394 w 6101394"/>
              <a:gd name="csY15" fmla="*/ 1477328 h 1477328"/>
              <a:gd name="csX16" fmla="*/ 5424694 w 6101394"/>
              <a:gd name="csY16" fmla="*/ 1477328 h 1477328"/>
              <a:gd name="csX17" fmla="*/ 4747994 w 6101394"/>
              <a:gd name="csY17" fmla="*/ 1477328 h 1477328"/>
              <a:gd name="csX18" fmla="*/ 4193322 w 6101394"/>
              <a:gd name="csY18" fmla="*/ 1477328 h 1477328"/>
              <a:gd name="csX19" fmla="*/ 3516622 w 6101394"/>
              <a:gd name="csY19" fmla="*/ 1477328 h 1477328"/>
              <a:gd name="csX20" fmla="*/ 3083977 w 6101394"/>
              <a:gd name="csY20" fmla="*/ 1477328 h 1477328"/>
              <a:gd name="csX21" fmla="*/ 2468291 w 6101394"/>
              <a:gd name="csY21" fmla="*/ 1477328 h 1477328"/>
              <a:gd name="csX22" fmla="*/ 1913619 w 6101394"/>
              <a:gd name="csY22" fmla="*/ 1477328 h 1477328"/>
              <a:gd name="csX23" fmla="*/ 1236919 w 6101394"/>
              <a:gd name="csY23" fmla="*/ 1477328 h 1477328"/>
              <a:gd name="csX24" fmla="*/ 682247 w 6101394"/>
              <a:gd name="csY24" fmla="*/ 1477328 h 1477328"/>
              <a:gd name="csX25" fmla="*/ 0 w 6101394"/>
              <a:gd name="csY25" fmla="*/ 1477328 h 1477328"/>
              <a:gd name="csX26" fmla="*/ 0 w 6101394"/>
              <a:gd name="csY26" fmla="*/ 1014432 h 1477328"/>
              <a:gd name="csX27" fmla="*/ 0 w 6101394"/>
              <a:gd name="csY27" fmla="*/ 521989 h 1477328"/>
              <a:gd name="csX28" fmla="*/ 0 w 6101394"/>
              <a:gd name="csY28" fmla="*/ 0 h 14773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6101394" h="1477328" extrusionOk="0">
                <a:moveTo>
                  <a:pt x="0" y="0"/>
                </a:moveTo>
                <a:cubicBezTo>
                  <a:pt x="288968" y="-30880"/>
                  <a:pt x="503200" y="30515"/>
                  <a:pt x="676700" y="0"/>
                </a:cubicBezTo>
                <a:cubicBezTo>
                  <a:pt x="850200" y="-30515"/>
                  <a:pt x="976111" y="34798"/>
                  <a:pt x="1170358" y="0"/>
                </a:cubicBezTo>
                <a:cubicBezTo>
                  <a:pt x="1364605" y="-34798"/>
                  <a:pt x="1602310" y="6980"/>
                  <a:pt x="1725030" y="0"/>
                </a:cubicBezTo>
                <a:cubicBezTo>
                  <a:pt x="1847750" y="-6980"/>
                  <a:pt x="2052468" y="28614"/>
                  <a:pt x="2218689" y="0"/>
                </a:cubicBezTo>
                <a:cubicBezTo>
                  <a:pt x="2384910" y="-28614"/>
                  <a:pt x="2516752" y="34204"/>
                  <a:pt x="2651333" y="0"/>
                </a:cubicBezTo>
                <a:cubicBezTo>
                  <a:pt x="2785914" y="-34204"/>
                  <a:pt x="3105045" y="68938"/>
                  <a:pt x="3267019" y="0"/>
                </a:cubicBezTo>
                <a:cubicBezTo>
                  <a:pt x="3428993" y="-68938"/>
                  <a:pt x="3485361" y="46745"/>
                  <a:pt x="3699663" y="0"/>
                </a:cubicBezTo>
                <a:cubicBezTo>
                  <a:pt x="3913965" y="-46745"/>
                  <a:pt x="4181337" y="20144"/>
                  <a:pt x="4376364" y="0"/>
                </a:cubicBezTo>
                <a:cubicBezTo>
                  <a:pt x="4571391" y="-20144"/>
                  <a:pt x="4566479" y="8279"/>
                  <a:pt x="4747994" y="0"/>
                </a:cubicBezTo>
                <a:cubicBezTo>
                  <a:pt x="4929509" y="-8279"/>
                  <a:pt x="5027065" y="11291"/>
                  <a:pt x="5119624" y="0"/>
                </a:cubicBezTo>
                <a:cubicBezTo>
                  <a:pt x="5212183" y="-11291"/>
                  <a:pt x="5383640" y="30964"/>
                  <a:pt x="5491255" y="0"/>
                </a:cubicBezTo>
                <a:cubicBezTo>
                  <a:pt x="5598870" y="-30964"/>
                  <a:pt x="5947953" y="10917"/>
                  <a:pt x="6101394" y="0"/>
                </a:cubicBezTo>
                <a:cubicBezTo>
                  <a:pt x="6111351" y="174506"/>
                  <a:pt x="6081832" y="262858"/>
                  <a:pt x="6101394" y="507216"/>
                </a:cubicBezTo>
                <a:cubicBezTo>
                  <a:pt x="6120956" y="751574"/>
                  <a:pt x="6078231" y="765267"/>
                  <a:pt x="6101394" y="955339"/>
                </a:cubicBezTo>
                <a:cubicBezTo>
                  <a:pt x="6124557" y="1145411"/>
                  <a:pt x="6081652" y="1235494"/>
                  <a:pt x="6101394" y="1477328"/>
                </a:cubicBezTo>
                <a:cubicBezTo>
                  <a:pt x="5907850" y="1490896"/>
                  <a:pt x="5754261" y="1413327"/>
                  <a:pt x="5424694" y="1477328"/>
                </a:cubicBezTo>
                <a:cubicBezTo>
                  <a:pt x="5095127" y="1541329"/>
                  <a:pt x="4973722" y="1442444"/>
                  <a:pt x="4747994" y="1477328"/>
                </a:cubicBezTo>
                <a:cubicBezTo>
                  <a:pt x="4522266" y="1512212"/>
                  <a:pt x="4434509" y="1419630"/>
                  <a:pt x="4193322" y="1477328"/>
                </a:cubicBezTo>
                <a:cubicBezTo>
                  <a:pt x="3952135" y="1535026"/>
                  <a:pt x="3793850" y="1454473"/>
                  <a:pt x="3516622" y="1477328"/>
                </a:cubicBezTo>
                <a:cubicBezTo>
                  <a:pt x="3239394" y="1500183"/>
                  <a:pt x="3179958" y="1427303"/>
                  <a:pt x="3083977" y="1477328"/>
                </a:cubicBezTo>
                <a:cubicBezTo>
                  <a:pt x="2987997" y="1527353"/>
                  <a:pt x="2646320" y="1424676"/>
                  <a:pt x="2468291" y="1477328"/>
                </a:cubicBezTo>
                <a:cubicBezTo>
                  <a:pt x="2290262" y="1529980"/>
                  <a:pt x="2124075" y="1432886"/>
                  <a:pt x="1913619" y="1477328"/>
                </a:cubicBezTo>
                <a:cubicBezTo>
                  <a:pt x="1703163" y="1521770"/>
                  <a:pt x="1402536" y="1419893"/>
                  <a:pt x="1236919" y="1477328"/>
                </a:cubicBezTo>
                <a:cubicBezTo>
                  <a:pt x="1071302" y="1534763"/>
                  <a:pt x="924320" y="1465255"/>
                  <a:pt x="682247" y="1477328"/>
                </a:cubicBezTo>
                <a:cubicBezTo>
                  <a:pt x="440174" y="1489401"/>
                  <a:pt x="183200" y="1441640"/>
                  <a:pt x="0" y="1477328"/>
                </a:cubicBezTo>
                <a:cubicBezTo>
                  <a:pt x="-11545" y="1279892"/>
                  <a:pt x="28019" y="1239319"/>
                  <a:pt x="0" y="1014432"/>
                </a:cubicBezTo>
                <a:cubicBezTo>
                  <a:pt x="-28019" y="789545"/>
                  <a:pt x="52463" y="711339"/>
                  <a:pt x="0" y="521989"/>
                </a:cubicBezTo>
                <a:cubicBezTo>
                  <a:pt x="-52463" y="332639"/>
                  <a:pt x="41107" y="21580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0646910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science est une tentative humaine d’accès au réel d’un monde qui dépasse notre représentation mentale</a:t>
            </a:r>
          </a:p>
          <a:p>
            <a:r>
              <a:rPr lang="fr-FR" dirty="0">
                <a:solidFill>
                  <a:srgbClr val="0070C0"/>
                </a:solidFill>
              </a:rPr>
              <a:t>Les mathématiques comme langage du réel, mais aussi comme source de distance avec le public</a:t>
            </a:r>
          </a:p>
        </p:txBody>
      </p:sp>
    </p:spTree>
    <p:extLst>
      <p:ext uri="{BB962C8B-B14F-4D97-AF65-F5344CB8AC3E}">
        <p14:creationId xmlns:p14="http://schemas.microsoft.com/office/powerpoint/2010/main" val="155548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7069015" y="357065"/>
            <a:ext cx="432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Les mathématiques et le monde réel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7D915E6-B053-F735-7451-9753F7200316}"/>
              </a:ext>
            </a:extLst>
          </p:cNvPr>
          <p:cNvGraphicFramePr>
            <a:graphicFrameLocks noGrp="1"/>
          </p:cNvGraphicFramePr>
          <p:nvPr/>
        </p:nvGraphicFramePr>
        <p:xfrm>
          <a:off x="1978976" y="2168960"/>
          <a:ext cx="8153764" cy="365760"/>
        </p:xfrm>
        <a:graphic>
          <a:graphicData uri="http://schemas.openxmlformats.org/drawingml/2006/table">
            <a:tbl>
              <a:tblPr/>
              <a:tblGrid>
                <a:gridCol w="8153764">
                  <a:extLst>
                    <a:ext uri="{9D8B030D-6E8A-4147-A177-3AD203B41FA5}">
                      <a16:colId xmlns:a16="http://schemas.microsoft.com/office/drawing/2014/main" val="3722044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418284"/>
                  </a:ext>
                </a:extLst>
              </a:tr>
            </a:tbl>
          </a:graphicData>
        </a:graphic>
      </p:graphicFrame>
      <p:sp>
        <p:nvSpPr>
          <p:cNvPr id="22" name="Rectangle 5">
            <a:extLst>
              <a:ext uri="{FF2B5EF4-FFF2-40B4-BE49-F238E27FC236}">
                <a16:creationId xmlns:a16="http://schemas.microsoft.com/office/drawing/2014/main" id="{1C3A307D-D05D-7A0C-E261-3229A6A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580" y="1254936"/>
            <a:ext cx="815376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</a:rPr>
              <a:t>Pour attribuer cette œuvre dans tout support dérivé en redistribution ou en adaptation ou modification dans le respect des conditions de licence libre et ouverte choisie par l'auteur :</a:t>
            </a: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rial" panose="020B0604020202020204" pitchFamily="34" charset="0"/>
              </a:rPr>
            </a:b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rial" panose="020B0604020202020204" pitchFamily="34" charset="0"/>
              </a:rPr>
            </a:b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7C3C6A8-7D64-9741-9797-27250B26A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67733"/>
              </p:ext>
            </p:extLst>
          </p:nvPr>
        </p:nvGraphicFramePr>
        <p:xfrm>
          <a:off x="1819923" y="1809401"/>
          <a:ext cx="7752492" cy="640080"/>
        </p:xfrm>
        <a:graphic>
          <a:graphicData uri="http://schemas.openxmlformats.org/drawingml/2006/table">
            <a:tbl>
              <a:tblPr/>
              <a:tblGrid>
                <a:gridCol w="1146054">
                  <a:extLst>
                    <a:ext uri="{9D8B030D-6E8A-4147-A177-3AD203B41FA5}">
                      <a16:colId xmlns:a16="http://schemas.microsoft.com/office/drawing/2014/main" val="2152911652"/>
                    </a:ext>
                  </a:extLst>
                </a:gridCol>
                <a:gridCol w="6606438">
                  <a:extLst>
                    <a:ext uri="{9D8B030D-6E8A-4147-A177-3AD203B41FA5}">
                      <a16:colId xmlns:a16="http://schemas.microsoft.com/office/drawing/2014/main" val="1865261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« Les mathématiques et le monde réel.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Dans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2"/>
                        </a:rPr>
                        <a:t>Un peu de physique pour comprendre le monde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 »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par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Bernard Remaud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(2026, Juin ), est sous licence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946"/>
                  </a:ext>
                </a:extLst>
              </a:tr>
            </a:tbl>
          </a:graphicData>
        </a:graphic>
      </p:graphicFrame>
      <p:pic>
        <p:nvPicPr>
          <p:cNvPr id="1032" name="Picture 8" descr="Licence Creative Commons CC BY-SA 4.0">
            <a:hlinkClick r:id="rId4"/>
            <a:extLst>
              <a:ext uri="{FF2B5EF4-FFF2-40B4-BE49-F238E27FC236}">
                <a16:creationId xmlns:a16="http://schemas.microsoft.com/office/drawing/2014/main" id="{8D1B16A3-8974-2339-920E-5B4F1696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50" y="2098812"/>
            <a:ext cx="837418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7" name="Groupe 1026">
            <a:extLst>
              <a:ext uri="{FF2B5EF4-FFF2-40B4-BE49-F238E27FC236}">
                <a16:creationId xmlns:a16="http://schemas.microsoft.com/office/drawing/2014/main" id="{C4EF6063-72A3-2941-248B-551DB62BCBB1}"/>
              </a:ext>
            </a:extLst>
          </p:cNvPr>
          <p:cNvGrpSpPr/>
          <p:nvPr/>
        </p:nvGrpSpPr>
        <p:grpSpPr>
          <a:xfrm>
            <a:off x="1808412" y="2651634"/>
            <a:ext cx="7783389" cy="995050"/>
            <a:chOff x="1808412" y="2887829"/>
            <a:chExt cx="7783389" cy="995050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31BAFC2-C3F1-71D1-64AD-111D21100E80}"/>
                </a:ext>
              </a:extLst>
            </p:cNvPr>
            <p:cNvSpPr txBox="1"/>
            <p:nvPr/>
          </p:nvSpPr>
          <p:spPr>
            <a:xfrm>
              <a:off x="1808412" y="3236548"/>
              <a:ext cx="7783389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sz="1200" dirty="0"/>
                <a:t>Remaud, B. (2026, Juin) Les mathématiques et le monde réel. Dans: Un peu de science pour comprendre le monde moderne. Université permanente - Nantes Université. </a:t>
              </a:r>
              <a:r>
                <a:rPr lang="fr-FR" sz="1200" dirty="0">
                  <a:hlinkClick r:id="rId6"/>
                </a:rPr>
                <a:t>https://neo-rel.univ-nantes.fr</a:t>
              </a:r>
              <a:r>
                <a:rPr lang="fr-FR" sz="1200" dirty="0"/>
                <a:t>. Sous licence </a:t>
              </a:r>
              <a:r>
                <a:rPr lang="fr-FR" sz="1200" dirty="0">
                  <a:hlinkClick r:id="rId4"/>
                </a:rPr>
                <a:t>CC BY-SA 4.0</a:t>
              </a:r>
              <a:r>
                <a:rPr lang="fr-FR" sz="1200" dirty="0"/>
                <a:t>.</a:t>
              </a:r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029CBD-BC05-B455-B9F5-BF8B7DB1A03D}"/>
                </a:ext>
              </a:extLst>
            </p:cNvPr>
            <p:cNvSpPr txBox="1"/>
            <p:nvPr/>
          </p:nvSpPr>
          <p:spPr>
            <a:xfrm>
              <a:off x="1811580" y="2887829"/>
              <a:ext cx="60974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  <a:effectLst/>
                </a:rPr>
                <a:t>Comment citer cette œuvre en style APA :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9E1DA652-01EF-DC6A-337E-BC366E462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914" y="4896315"/>
            <a:ext cx="2453989" cy="706749"/>
          </a:xfrm>
          <a:prstGeom prst="rect">
            <a:avLst/>
          </a:prstGeom>
        </p:spPr>
      </p:pic>
      <p:sp>
        <p:nvSpPr>
          <p:cNvPr id="1029" name="ZoneTexte 1028">
            <a:extLst>
              <a:ext uri="{FF2B5EF4-FFF2-40B4-BE49-F238E27FC236}">
                <a16:creationId xmlns:a16="http://schemas.microsoft.com/office/drawing/2014/main" id="{75AC171B-CF0B-9C3A-8BDF-823384D0AF0A}"/>
              </a:ext>
            </a:extLst>
          </p:cNvPr>
          <p:cNvSpPr txBox="1"/>
          <p:nvPr/>
        </p:nvSpPr>
        <p:spPr>
          <a:xfrm>
            <a:off x="1978976" y="5018858"/>
            <a:ext cx="372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D’autres ressources sont disponibles sur le blog</a:t>
            </a:r>
          </a:p>
          <a:p>
            <a:r>
              <a:rPr lang="fr-FR" sz="1200" dirty="0">
                <a:solidFill>
                  <a:srgbClr val="FB4A1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https://un-peu-de-physique.fr/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411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64326B-39DE-008B-A275-0C13F2CF9A3B}"/>
              </a:ext>
            </a:extLst>
          </p:cNvPr>
          <p:cNvSpPr txBox="1"/>
          <p:nvPr/>
        </p:nvSpPr>
        <p:spPr>
          <a:xfrm>
            <a:off x="2360645" y="2008989"/>
            <a:ext cx="8276253" cy="830997"/>
          </a:xfrm>
          <a:custGeom>
            <a:avLst/>
            <a:gdLst>
              <a:gd name="csX0" fmla="*/ 0 w 8276253"/>
              <a:gd name="csY0" fmla="*/ 0 h 830997"/>
              <a:gd name="csX1" fmla="*/ 342873 w 8276253"/>
              <a:gd name="csY1" fmla="*/ 0 h 830997"/>
              <a:gd name="csX2" fmla="*/ 1099559 w 8276253"/>
              <a:gd name="csY2" fmla="*/ 0 h 830997"/>
              <a:gd name="csX3" fmla="*/ 1525195 w 8276253"/>
              <a:gd name="csY3" fmla="*/ 0 h 830997"/>
              <a:gd name="csX4" fmla="*/ 1868069 w 8276253"/>
              <a:gd name="csY4" fmla="*/ 0 h 830997"/>
              <a:gd name="csX5" fmla="*/ 2210942 w 8276253"/>
              <a:gd name="csY5" fmla="*/ 0 h 830997"/>
              <a:gd name="csX6" fmla="*/ 2802103 w 8276253"/>
              <a:gd name="csY6" fmla="*/ 0 h 830997"/>
              <a:gd name="csX7" fmla="*/ 3393264 w 8276253"/>
              <a:gd name="csY7" fmla="*/ 0 h 830997"/>
              <a:gd name="csX8" fmla="*/ 4067187 w 8276253"/>
              <a:gd name="csY8" fmla="*/ 0 h 830997"/>
              <a:gd name="csX9" fmla="*/ 4823873 w 8276253"/>
              <a:gd name="csY9" fmla="*/ 0 h 830997"/>
              <a:gd name="csX10" fmla="*/ 5166747 w 8276253"/>
              <a:gd name="csY10" fmla="*/ 0 h 830997"/>
              <a:gd name="csX11" fmla="*/ 5592382 w 8276253"/>
              <a:gd name="csY11" fmla="*/ 0 h 830997"/>
              <a:gd name="csX12" fmla="*/ 6266306 w 8276253"/>
              <a:gd name="csY12" fmla="*/ 0 h 830997"/>
              <a:gd name="csX13" fmla="*/ 6857467 w 8276253"/>
              <a:gd name="csY13" fmla="*/ 0 h 830997"/>
              <a:gd name="csX14" fmla="*/ 7614153 w 8276253"/>
              <a:gd name="csY14" fmla="*/ 0 h 830997"/>
              <a:gd name="csX15" fmla="*/ 8276253 w 8276253"/>
              <a:gd name="csY15" fmla="*/ 0 h 830997"/>
              <a:gd name="csX16" fmla="*/ 8276253 w 8276253"/>
              <a:gd name="csY16" fmla="*/ 423808 h 830997"/>
              <a:gd name="csX17" fmla="*/ 8276253 w 8276253"/>
              <a:gd name="csY17" fmla="*/ 830997 h 830997"/>
              <a:gd name="csX18" fmla="*/ 7519567 w 8276253"/>
              <a:gd name="csY18" fmla="*/ 830997 h 830997"/>
              <a:gd name="csX19" fmla="*/ 6762881 w 8276253"/>
              <a:gd name="csY19" fmla="*/ 830997 h 830997"/>
              <a:gd name="csX20" fmla="*/ 6006195 w 8276253"/>
              <a:gd name="csY20" fmla="*/ 830997 h 830997"/>
              <a:gd name="csX21" fmla="*/ 5249509 w 8276253"/>
              <a:gd name="csY21" fmla="*/ 830997 h 830997"/>
              <a:gd name="csX22" fmla="*/ 4823873 w 8276253"/>
              <a:gd name="csY22" fmla="*/ 830997 h 830997"/>
              <a:gd name="csX23" fmla="*/ 4398237 w 8276253"/>
              <a:gd name="csY23" fmla="*/ 830997 h 830997"/>
              <a:gd name="csX24" fmla="*/ 3724314 w 8276253"/>
              <a:gd name="csY24" fmla="*/ 830997 h 830997"/>
              <a:gd name="csX25" fmla="*/ 3133153 w 8276253"/>
              <a:gd name="csY25" fmla="*/ 830997 h 830997"/>
              <a:gd name="csX26" fmla="*/ 2790280 w 8276253"/>
              <a:gd name="csY26" fmla="*/ 830997 h 830997"/>
              <a:gd name="csX27" fmla="*/ 2364644 w 8276253"/>
              <a:gd name="csY27" fmla="*/ 830997 h 830997"/>
              <a:gd name="csX28" fmla="*/ 1607958 w 8276253"/>
              <a:gd name="csY28" fmla="*/ 830997 h 830997"/>
              <a:gd name="csX29" fmla="*/ 1265084 w 8276253"/>
              <a:gd name="csY29" fmla="*/ 830997 h 830997"/>
              <a:gd name="csX30" fmla="*/ 839449 w 8276253"/>
              <a:gd name="csY30" fmla="*/ 830997 h 830997"/>
              <a:gd name="csX31" fmla="*/ 0 w 8276253"/>
              <a:gd name="csY31" fmla="*/ 830997 h 830997"/>
              <a:gd name="csX32" fmla="*/ 0 w 8276253"/>
              <a:gd name="csY32" fmla="*/ 440428 h 830997"/>
              <a:gd name="csX33" fmla="*/ 0 w 8276253"/>
              <a:gd name="csY33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8276253" h="830997" extrusionOk="0">
                <a:moveTo>
                  <a:pt x="0" y="0"/>
                </a:moveTo>
                <a:cubicBezTo>
                  <a:pt x="143895" y="-14159"/>
                  <a:pt x="259388" y="12185"/>
                  <a:pt x="342873" y="0"/>
                </a:cubicBezTo>
                <a:cubicBezTo>
                  <a:pt x="426358" y="-12185"/>
                  <a:pt x="737239" y="1882"/>
                  <a:pt x="1099559" y="0"/>
                </a:cubicBezTo>
                <a:cubicBezTo>
                  <a:pt x="1461879" y="-1882"/>
                  <a:pt x="1425783" y="6618"/>
                  <a:pt x="1525195" y="0"/>
                </a:cubicBezTo>
                <a:cubicBezTo>
                  <a:pt x="1624607" y="-6618"/>
                  <a:pt x="1759069" y="11680"/>
                  <a:pt x="1868069" y="0"/>
                </a:cubicBezTo>
                <a:cubicBezTo>
                  <a:pt x="1977069" y="-11680"/>
                  <a:pt x="2083206" y="12773"/>
                  <a:pt x="2210942" y="0"/>
                </a:cubicBezTo>
                <a:cubicBezTo>
                  <a:pt x="2338678" y="-12773"/>
                  <a:pt x="2661315" y="43320"/>
                  <a:pt x="2802103" y="0"/>
                </a:cubicBezTo>
                <a:cubicBezTo>
                  <a:pt x="2942891" y="-43320"/>
                  <a:pt x="3099722" y="26113"/>
                  <a:pt x="3393264" y="0"/>
                </a:cubicBezTo>
                <a:cubicBezTo>
                  <a:pt x="3686806" y="-26113"/>
                  <a:pt x="3849055" y="75013"/>
                  <a:pt x="4067187" y="0"/>
                </a:cubicBezTo>
                <a:cubicBezTo>
                  <a:pt x="4285319" y="-75013"/>
                  <a:pt x="4454789" y="53689"/>
                  <a:pt x="4823873" y="0"/>
                </a:cubicBezTo>
                <a:cubicBezTo>
                  <a:pt x="5192957" y="-53689"/>
                  <a:pt x="5055604" y="5537"/>
                  <a:pt x="5166747" y="0"/>
                </a:cubicBezTo>
                <a:cubicBezTo>
                  <a:pt x="5277890" y="-5537"/>
                  <a:pt x="5466892" y="7172"/>
                  <a:pt x="5592382" y="0"/>
                </a:cubicBezTo>
                <a:cubicBezTo>
                  <a:pt x="5717872" y="-7172"/>
                  <a:pt x="6016726" y="15429"/>
                  <a:pt x="6266306" y="0"/>
                </a:cubicBezTo>
                <a:cubicBezTo>
                  <a:pt x="6515886" y="-15429"/>
                  <a:pt x="6651094" y="65184"/>
                  <a:pt x="6857467" y="0"/>
                </a:cubicBezTo>
                <a:cubicBezTo>
                  <a:pt x="7063840" y="-65184"/>
                  <a:pt x="7260683" y="15241"/>
                  <a:pt x="7614153" y="0"/>
                </a:cubicBezTo>
                <a:cubicBezTo>
                  <a:pt x="7967623" y="-15241"/>
                  <a:pt x="8038390" y="38619"/>
                  <a:pt x="8276253" y="0"/>
                </a:cubicBezTo>
                <a:cubicBezTo>
                  <a:pt x="8276972" y="187795"/>
                  <a:pt x="8263484" y="311134"/>
                  <a:pt x="8276253" y="423808"/>
                </a:cubicBezTo>
                <a:cubicBezTo>
                  <a:pt x="8289022" y="536482"/>
                  <a:pt x="8236453" y="689910"/>
                  <a:pt x="8276253" y="830997"/>
                </a:cubicBezTo>
                <a:cubicBezTo>
                  <a:pt x="7989094" y="907330"/>
                  <a:pt x="7840535" y="821313"/>
                  <a:pt x="7519567" y="830997"/>
                </a:cubicBezTo>
                <a:cubicBezTo>
                  <a:pt x="7198599" y="840681"/>
                  <a:pt x="7068972" y="812742"/>
                  <a:pt x="6762881" y="830997"/>
                </a:cubicBezTo>
                <a:cubicBezTo>
                  <a:pt x="6456790" y="849252"/>
                  <a:pt x="6196107" y="757336"/>
                  <a:pt x="6006195" y="830997"/>
                </a:cubicBezTo>
                <a:cubicBezTo>
                  <a:pt x="5816283" y="904658"/>
                  <a:pt x="5612312" y="762251"/>
                  <a:pt x="5249509" y="830997"/>
                </a:cubicBezTo>
                <a:cubicBezTo>
                  <a:pt x="4886706" y="899743"/>
                  <a:pt x="4917192" y="813843"/>
                  <a:pt x="4823873" y="830997"/>
                </a:cubicBezTo>
                <a:cubicBezTo>
                  <a:pt x="4730554" y="848151"/>
                  <a:pt x="4515187" y="806154"/>
                  <a:pt x="4398237" y="830997"/>
                </a:cubicBezTo>
                <a:cubicBezTo>
                  <a:pt x="4281287" y="855840"/>
                  <a:pt x="3986995" y="770925"/>
                  <a:pt x="3724314" y="830997"/>
                </a:cubicBezTo>
                <a:cubicBezTo>
                  <a:pt x="3461633" y="891069"/>
                  <a:pt x="3267855" y="781581"/>
                  <a:pt x="3133153" y="830997"/>
                </a:cubicBezTo>
                <a:cubicBezTo>
                  <a:pt x="2998451" y="880413"/>
                  <a:pt x="2957648" y="794470"/>
                  <a:pt x="2790280" y="830997"/>
                </a:cubicBezTo>
                <a:cubicBezTo>
                  <a:pt x="2622912" y="867524"/>
                  <a:pt x="2562206" y="813294"/>
                  <a:pt x="2364644" y="830997"/>
                </a:cubicBezTo>
                <a:cubicBezTo>
                  <a:pt x="2167082" y="848700"/>
                  <a:pt x="1848009" y="757705"/>
                  <a:pt x="1607958" y="830997"/>
                </a:cubicBezTo>
                <a:cubicBezTo>
                  <a:pt x="1367907" y="904289"/>
                  <a:pt x="1405427" y="825285"/>
                  <a:pt x="1265084" y="830997"/>
                </a:cubicBezTo>
                <a:cubicBezTo>
                  <a:pt x="1124741" y="836709"/>
                  <a:pt x="928333" y="808937"/>
                  <a:pt x="839449" y="830997"/>
                </a:cubicBezTo>
                <a:cubicBezTo>
                  <a:pt x="750565" y="853057"/>
                  <a:pt x="396589" y="767199"/>
                  <a:pt x="0" y="830997"/>
                </a:cubicBezTo>
                <a:cubicBezTo>
                  <a:pt x="-20334" y="739520"/>
                  <a:pt x="1990" y="547851"/>
                  <a:pt x="0" y="440428"/>
                </a:cubicBezTo>
                <a:cubicBezTo>
                  <a:pt x="-1990" y="333005"/>
                  <a:pt x="5671" y="15609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570870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2400" noProof="0" dirty="0">
                <a:solidFill>
                  <a:srgbClr val="002060"/>
                </a:solidFill>
              </a:rPr>
              <a:t>L’homo sapiens veut comprendre le monde ? Pourquoi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D5275A-8792-B561-54E9-C658E24CE713}"/>
              </a:ext>
            </a:extLst>
          </p:cNvPr>
          <p:cNvSpPr txBox="1"/>
          <p:nvPr/>
        </p:nvSpPr>
        <p:spPr>
          <a:xfrm>
            <a:off x="2722969" y="3085047"/>
            <a:ext cx="7768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Mieux s’adapter à son environnement (nourriture, sécurité,…)</a:t>
            </a:r>
            <a:endParaRPr lang="fr-FR" sz="2000" noProof="0" dirty="0"/>
          </a:p>
          <a:p>
            <a:r>
              <a:rPr lang="fr-FR" sz="2000" dirty="0"/>
              <a:t>Donner un sens au monde qui nous entoure (</a:t>
            </a:r>
            <a:r>
              <a:rPr lang="fr-FR" sz="2000" dirty="0" err="1"/>
              <a:t>cf</a:t>
            </a:r>
            <a:r>
              <a:rPr lang="fr-FR" sz="2000" dirty="0"/>
              <a:t> religion)</a:t>
            </a:r>
          </a:p>
          <a:p>
            <a:r>
              <a:rPr lang="fr-FR" sz="2000" noProof="0" dirty="0"/>
              <a:t>Mieux maîtriser la technologie (comment ça marche)</a:t>
            </a:r>
          </a:p>
          <a:p>
            <a:r>
              <a:rPr lang="fr-FR" sz="2000" dirty="0"/>
              <a:t>Appuyer ses choix de société (</a:t>
            </a:r>
            <a:r>
              <a:rPr lang="fr-FR" sz="2000" dirty="0" err="1"/>
              <a:t>cf</a:t>
            </a:r>
            <a:r>
              <a:rPr lang="fr-FR" sz="2000" dirty="0"/>
              <a:t> démocratie)</a:t>
            </a:r>
            <a:endParaRPr lang="fr-FR" sz="2000" noProof="0" dirty="0"/>
          </a:p>
          <a:p>
            <a:r>
              <a:rPr lang="fr-FR" sz="2000" noProof="0" dirty="0"/>
              <a:t>Enrichissement personnel (ça ou la poésie préromantique)</a:t>
            </a:r>
          </a:p>
          <a:p>
            <a:r>
              <a:rPr lang="fr-FR" sz="2000" noProof="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989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91E3-B56F-D498-D833-3C48AD44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3E0246-DA1C-DE1F-C2F7-12B57BF72643}"/>
              </a:ext>
            </a:extLst>
          </p:cNvPr>
          <p:cNvSpPr txBox="1"/>
          <p:nvPr/>
        </p:nvSpPr>
        <p:spPr>
          <a:xfrm>
            <a:off x="2477453" y="604880"/>
            <a:ext cx="8162282" cy="461665"/>
          </a:xfrm>
          <a:custGeom>
            <a:avLst/>
            <a:gdLst>
              <a:gd name="csX0" fmla="*/ 0 w 8162282"/>
              <a:gd name="csY0" fmla="*/ 0 h 461665"/>
              <a:gd name="csX1" fmla="*/ 664643 w 8162282"/>
              <a:gd name="csY1" fmla="*/ 0 h 461665"/>
              <a:gd name="csX2" fmla="*/ 1247663 w 8162282"/>
              <a:gd name="csY2" fmla="*/ 0 h 461665"/>
              <a:gd name="csX3" fmla="*/ 1667438 w 8162282"/>
              <a:gd name="csY3" fmla="*/ 0 h 461665"/>
              <a:gd name="csX4" fmla="*/ 2087212 w 8162282"/>
              <a:gd name="csY4" fmla="*/ 0 h 461665"/>
              <a:gd name="csX5" fmla="*/ 2833478 w 8162282"/>
              <a:gd name="csY5" fmla="*/ 0 h 461665"/>
              <a:gd name="csX6" fmla="*/ 3498121 w 8162282"/>
              <a:gd name="csY6" fmla="*/ 0 h 461665"/>
              <a:gd name="csX7" fmla="*/ 4162764 w 8162282"/>
              <a:gd name="csY7" fmla="*/ 0 h 461665"/>
              <a:gd name="csX8" fmla="*/ 4500916 w 8162282"/>
              <a:gd name="csY8" fmla="*/ 0 h 461665"/>
              <a:gd name="csX9" fmla="*/ 5165558 w 8162282"/>
              <a:gd name="csY9" fmla="*/ 0 h 461665"/>
              <a:gd name="csX10" fmla="*/ 5830201 w 8162282"/>
              <a:gd name="csY10" fmla="*/ 0 h 461665"/>
              <a:gd name="csX11" fmla="*/ 6331599 w 8162282"/>
              <a:gd name="csY11" fmla="*/ 0 h 461665"/>
              <a:gd name="csX12" fmla="*/ 6914619 w 8162282"/>
              <a:gd name="csY12" fmla="*/ 0 h 461665"/>
              <a:gd name="csX13" fmla="*/ 7252771 w 8162282"/>
              <a:gd name="csY13" fmla="*/ 0 h 461665"/>
              <a:gd name="csX14" fmla="*/ 8162282 w 8162282"/>
              <a:gd name="csY14" fmla="*/ 0 h 461665"/>
              <a:gd name="csX15" fmla="*/ 8162282 w 8162282"/>
              <a:gd name="csY15" fmla="*/ 461665 h 461665"/>
              <a:gd name="csX16" fmla="*/ 7497639 w 8162282"/>
              <a:gd name="csY16" fmla="*/ 461665 h 461665"/>
              <a:gd name="csX17" fmla="*/ 6832996 w 8162282"/>
              <a:gd name="csY17" fmla="*/ 461665 h 461665"/>
              <a:gd name="csX18" fmla="*/ 6249976 w 8162282"/>
              <a:gd name="csY18" fmla="*/ 461665 h 461665"/>
              <a:gd name="csX19" fmla="*/ 5748579 w 8162282"/>
              <a:gd name="csY19" fmla="*/ 461665 h 461665"/>
              <a:gd name="csX20" fmla="*/ 5083936 w 8162282"/>
              <a:gd name="csY20" fmla="*/ 461665 h 461665"/>
              <a:gd name="csX21" fmla="*/ 4582538 w 8162282"/>
              <a:gd name="csY21" fmla="*/ 461665 h 461665"/>
              <a:gd name="csX22" fmla="*/ 3917895 w 8162282"/>
              <a:gd name="csY22" fmla="*/ 461665 h 461665"/>
              <a:gd name="csX23" fmla="*/ 3253252 w 8162282"/>
              <a:gd name="csY23" fmla="*/ 461665 h 461665"/>
              <a:gd name="csX24" fmla="*/ 2915101 w 8162282"/>
              <a:gd name="csY24" fmla="*/ 461665 h 461665"/>
              <a:gd name="csX25" fmla="*/ 2168835 w 8162282"/>
              <a:gd name="csY25" fmla="*/ 461665 h 461665"/>
              <a:gd name="csX26" fmla="*/ 1422569 w 8162282"/>
              <a:gd name="csY26" fmla="*/ 461665 h 461665"/>
              <a:gd name="csX27" fmla="*/ 839549 w 8162282"/>
              <a:gd name="csY27" fmla="*/ 461665 h 461665"/>
              <a:gd name="csX28" fmla="*/ 501397 w 8162282"/>
              <a:gd name="csY28" fmla="*/ 461665 h 461665"/>
              <a:gd name="csX29" fmla="*/ 0 w 8162282"/>
              <a:gd name="csY29" fmla="*/ 461665 h 461665"/>
              <a:gd name="csX30" fmla="*/ 0 w 8162282"/>
              <a:gd name="csY30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8162282" h="461665" extrusionOk="0">
                <a:moveTo>
                  <a:pt x="0" y="0"/>
                </a:moveTo>
                <a:cubicBezTo>
                  <a:pt x="216476" y="-61911"/>
                  <a:pt x="478746" y="10993"/>
                  <a:pt x="664643" y="0"/>
                </a:cubicBezTo>
                <a:cubicBezTo>
                  <a:pt x="850540" y="-10993"/>
                  <a:pt x="1065985" y="53130"/>
                  <a:pt x="1247663" y="0"/>
                </a:cubicBezTo>
                <a:cubicBezTo>
                  <a:pt x="1429341" y="-53130"/>
                  <a:pt x="1512249" y="48350"/>
                  <a:pt x="1667438" y="0"/>
                </a:cubicBezTo>
                <a:cubicBezTo>
                  <a:pt x="1822628" y="-48350"/>
                  <a:pt x="1955074" y="4291"/>
                  <a:pt x="2087212" y="0"/>
                </a:cubicBezTo>
                <a:cubicBezTo>
                  <a:pt x="2219350" y="-4291"/>
                  <a:pt x="2564429" y="6362"/>
                  <a:pt x="2833478" y="0"/>
                </a:cubicBezTo>
                <a:cubicBezTo>
                  <a:pt x="3102527" y="-6362"/>
                  <a:pt x="3360640" y="43625"/>
                  <a:pt x="3498121" y="0"/>
                </a:cubicBezTo>
                <a:cubicBezTo>
                  <a:pt x="3635602" y="-43625"/>
                  <a:pt x="3966558" y="75580"/>
                  <a:pt x="4162764" y="0"/>
                </a:cubicBezTo>
                <a:cubicBezTo>
                  <a:pt x="4358970" y="-75580"/>
                  <a:pt x="4420453" y="30849"/>
                  <a:pt x="4500916" y="0"/>
                </a:cubicBezTo>
                <a:cubicBezTo>
                  <a:pt x="4581379" y="-30849"/>
                  <a:pt x="4901366" y="36907"/>
                  <a:pt x="5165558" y="0"/>
                </a:cubicBezTo>
                <a:cubicBezTo>
                  <a:pt x="5429750" y="-36907"/>
                  <a:pt x="5578226" y="16780"/>
                  <a:pt x="5830201" y="0"/>
                </a:cubicBezTo>
                <a:cubicBezTo>
                  <a:pt x="6082176" y="-16780"/>
                  <a:pt x="6149166" y="27756"/>
                  <a:pt x="6331599" y="0"/>
                </a:cubicBezTo>
                <a:cubicBezTo>
                  <a:pt x="6514032" y="-27756"/>
                  <a:pt x="6673461" y="48652"/>
                  <a:pt x="6914619" y="0"/>
                </a:cubicBezTo>
                <a:cubicBezTo>
                  <a:pt x="7155777" y="-48652"/>
                  <a:pt x="7170801" y="12508"/>
                  <a:pt x="7252771" y="0"/>
                </a:cubicBezTo>
                <a:cubicBezTo>
                  <a:pt x="7334741" y="-12508"/>
                  <a:pt x="7753333" y="59577"/>
                  <a:pt x="8162282" y="0"/>
                </a:cubicBezTo>
                <a:cubicBezTo>
                  <a:pt x="8214755" y="229339"/>
                  <a:pt x="8122642" y="283953"/>
                  <a:pt x="8162282" y="461665"/>
                </a:cubicBezTo>
                <a:cubicBezTo>
                  <a:pt x="7993404" y="502731"/>
                  <a:pt x="7637386" y="386447"/>
                  <a:pt x="7497639" y="461665"/>
                </a:cubicBezTo>
                <a:cubicBezTo>
                  <a:pt x="7357892" y="536883"/>
                  <a:pt x="7011006" y="417779"/>
                  <a:pt x="6832996" y="461665"/>
                </a:cubicBezTo>
                <a:cubicBezTo>
                  <a:pt x="6654986" y="505551"/>
                  <a:pt x="6381077" y="405320"/>
                  <a:pt x="6249976" y="461665"/>
                </a:cubicBezTo>
                <a:cubicBezTo>
                  <a:pt x="6118875" y="518010"/>
                  <a:pt x="5849025" y="429493"/>
                  <a:pt x="5748579" y="461665"/>
                </a:cubicBezTo>
                <a:cubicBezTo>
                  <a:pt x="5648133" y="493837"/>
                  <a:pt x="5300588" y="406248"/>
                  <a:pt x="5083936" y="461665"/>
                </a:cubicBezTo>
                <a:cubicBezTo>
                  <a:pt x="4867284" y="517082"/>
                  <a:pt x="4816027" y="413648"/>
                  <a:pt x="4582538" y="461665"/>
                </a:cubicBezTo>
                <a:cubicBezTo>
                  <a:pt x="4349049" y="509682"/>
                  <a:pt x="4099179" y="397659"/>
                  <a:pt x="3917895" y="461665"/>
                </a:cubicBezTo>
                <a:cubicBezTo>
                  <a:pt x="3736611" y="525671"/>
                  <a:pt x="3432469" y="461198"/>
                  <a:pt x="3253252" y="461665"/>
                </a:cubicBezTo>
                <a:cubicBezTo>
                  <a:pt x="3074035" y="462132"/>
                  <a:pt x="3068921" y="455740"/>
                  <a:pt x="2915101" y="461665"/>
                </a:cubicBezTo>
                <a:cubicBezTo>
                  <a:pt x="2761281" y="467590"/>
                  <a:pt x="2429024" y="428799"/>
                  <a:pt x="2168835" y="461665"/>
                </a:cubicBezTo>
                <a:cubicBezTo>
                  <a:pt x="1908646" y="494531"/>
                  <a:pt x="1758614" y="446394"/>
                  <a:pt x="1422569" y="461665"/>
                </a:cubicBezTo>
                <a:cubicBezTo>
                  <a:pt x="1086524" y="476936"/>
                  <a:pt x="1004991" y="443308"/>
                  <a:pt x="839549" y="461665"/>
                </a:cubicBezTo>
                <a:cubicBezTo>
                  <a:pt x="674107" y="480022"/>
                  <a:pt x="616968" y="437779"/>
                  <a:pt x="501397" y="461665"/>
                </a:cubicBezTo>
                <a:cubicBezTo>
                  <a:pt x="385826" y="485551"/>
                  <a:pt x="177993" y="449496"/>
                  <a:pt x="0" y="461665"/>
                </a:cubicBezTo>
                <a:cubicBezTo>
                  <a:pt x="-42235" y="282166"/>
                  <a:pt x="6886" y="1069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Comprendre</a:t>
            </a:r>
            <a:r>
              <a:rPr lang="fr-FR" sz="2400" dirty="0">
                <a:solidFill>
                  <a:srgbClr val="002060"/>
                </a:solidFill>
              </a:rPr>
              <a:t> le monde – un exemple : les marées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BEF476-E81F-DFD7-7D3B-D2D11F7713D3}"/>
              </a:ext>
            </a:extLst>
          </p:cNvPr>
          <p:cNvSpPr txBox="1"/>
          <p:nvPr/>
        </p:nvSpPr>
        <p:spPr>
          <a:xfrm>
            <a:off x="5292644" y="1589399"/>
            <a:ext cx="515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Prédire sans comprendre </a:t>
            </a:r>
            <a:r>
              <a:rPr lang="fr-FR" sz="1600" dirty="0"/>
              <a:t>(</a:t>
            </a:r>
            <a:r>
              <a:rPr lang="fr-FR" sz="1200" dirty="0"/>
              <a:t>les Grecs </a:t>
            </a:r>
            <a:r>
              <a:rPr lang="fr-FR" sz="1200" dirty="0">
                <a:solidFill>
                  <a:srgbClr val="FF0000"/>
                </a:solidFill>
              </a:rPr>
              <a:t>avant l’ère moderne</a:t>
            </a:r>
            <a:r>
              <a:rPr lang="fr-FR" sz="1600" dirty="0"/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0E988F-B279-1235-7B9E-2CE756B75104}"/>
              </a:ext>
            </a:extLst>
          </p:cNvPr>
          <p:cNvSpPr txBox="1"/>
          <p:nvPr/>
        </p:nvSpPr>
        <p:spPr>
          <a:xfrm>
            <a:off x="5364425" y="5268601"/>
            <a:ext cx="554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Effet de la courbure de l’espace-temps près des corps massifs (</a:t>
            </a:r>
            <a:r>
              <a:rPr lang="fr-FR" sz="1200" dirty="0"/>
              <a:t>Relativité générale – Einstein </a:t>
            </a:r>
            <a:r>
              <a:rPr lang="fr-FR" sz="1200" dirty="0">
                <a:solidFill>
                  <a:srgbClr val="FF0000"/>
                </a:solidFill>
              </a:rPr>
              <a:t>XXe siècle</a:t>
            </a:r>
            <a:r>
              <a:rPr lang="fr-FR" sz="1600" dirty="0"/>
              <a:t>)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3694E0-111E-8F90-B4E7-4C0EACF4A1E3}"/>
              </a:ext>
            </a:extLst>
          </p:cNvPr>
          <p:cNvSpPr txBox="1"/>
          <p:nvPr/>
        </p:nvSpPr>
        <p:spPr>
          <a:xfrm>
            <a:off x="5275319" y="2125341"/>
            <a:ext cx="53470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Relier le phénomène des marées </a:t>
            </a:r>
            <a:r>
              <a:rPr lang="fr-FR" sz="1600" dirty="0"/>
              <a:t>à l’attraction Terre-Lune-Soleil (</a:t>
            </a:r>
            <a:r>
              <a:rPr lang="fr-FR" sz="1200" dirty="0">
                <a:solidFill>
                  <a:srgbClr val="FF0000"/>
                </a:solidFill>
              </a:rPr>
              <a:t>Newton</a:t>
            </a:r>
            <a:r>
              <a:rPr lang="fr-FR" sz="1800" dirty="0"/>
              <a:t>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57C4FDB-AF8B-F470-C36F-00292F800D4F}"/>
              </a:ext>
            </a:extLst>
          </p:cNvPr>
          <p:cNvGrpSpPr/>
          <p:nvPr/>
        </p:nvGrpSpPr>
        <p:grpSpPr>
          <a:xfrm>
            <a:off x="5255177" y="3033488"/>
            <a:ext cx="6101394" cy="1823989"/>
            <a:chOff x="5592049" y="1820011"/>
            <a:chExt cx="6101394" cy="182398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D58A71D-8D44-DCA4-8B8B-A5681C1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725" y="2551306"/>
              <a:ext cx="4081191" cy="46672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FD5970C-F757-F68A-6E6C-6A86E6983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881" y="3310625"/>
              <a:ext cx="2657475" cy="33337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7315D5A-9A18-244E-4E81-5ABDDE39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2375" y="3041266"/>
              <a:ext cx="2647950" cy="1905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203521A-BD1D-292C-4087-CE821E63FC0E}"/>
                </a:ext>
              </a:extLst>
            </p:cNvPr>
            <p:cNvSpPr txBox="1"/>
            <p:nvPr/>
          </p:nvSpPr>
          <p:spPr>
            <a:xfrm>
              <a:off x="5592049" y="1820011"/>
              <a:ext cx="610139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Calcule</a:t>
              </a:r>
              <a:r>
                <a:rPr lang="fr-FR" sz="1600" dirty="0"/>
                <a:t>r précisément horaires et amplitudes, à partir des </a:t>
              </a:r>
              <a:r>
                <a:rPr lang="fr-FR" sz="1600" dirty="0">
                  <a:solidFill>
                    <a:srgbClr val="0070C0"/>
                  </a:solidFill>
                </a:rPr>
                <a:t>interactions Soleil-Terre-Lune </a:t>
              </a:r>
              <a:r>
                <a:rPr lang="fr-FR" sz="1600" dirty="0"/>
                <a:t>(</a:t>
              </a:r>
              <a:r>
                <a:rPr lang="fr-FR" sz="1200" dirty="0">
                  <a:solidFill>
                    <a:srgbClr val="FF0000"/>
                  </a:solidFill>
                </a:rPr>
                <a:t>XIXe siècle CE Delaunay </a:t>
              </a:r>
              <a:r>
                <a:rPr lang="fr-FR" sz="1000" i="1" dirty="0"/>
                <a:t>Théorie analytique complète du mouvement de la Lune autour de la Terre</a:t>
              </a:r>
              <a:r>
                <a:rPr lang="fr-FR" sz="1200" dirty="0"/>
                <a:t>)</a:t>
              </a:r>
              <a:endParaRPr lang="fr-FR" sz="1600" dirty="0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49F885F0-A6B0-81EC-516A-AED3F6D2A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920" y="5322082"/>
            <a:ext cx="2964257" cy="51590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429A330D-5ED8-B43D-5A15-BEA1E1071F62}"/>
              </a:ext>
            </a:extLst>
          </p:cNvPr>
          <p:cNvGrpSpPr/>
          <p:nvPr/>
        </p:nvGrpSpPr>
        <p:grpSpPr>
          <a:xfrm>
            <a:off x="2003429" y="1927952"/>
            <a:ext cx="3071407" cy="2596150"/>
            <a:chOff x="2003429" y="1927952"/>
            <a:chExt cx="3071407" cy="259615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6656F71-8DC5-0A4E-CC10-93EE52469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3429" y="1927952"/>
              <a:ext cx="3071407" cy="230355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638074D-3DDA-8D0E-328D-ED138C2EF27F}"/>
                </a:ext>
              </a:extLst>
            </p:cNvPr>
            <p:cNvSpPr txBox="1"/>
            <p:nvPr/>
          </p:nvSpPr>
          <p:spPr>
            <a:xfrm>
              <a:off x="2379406" y="4277881"/>
              <a:ext cx="21532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Wikimedia</a:t>
              </a:r>
              <a:r>
                <a:rPr lang="fr-FR" sz="1000" dirty="0"/>
                <a:t> – domaine 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0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181D-03C2-B2E6-C147-BC494F4EB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10349DF-DA15-1729-1076-0F83F80C7315}"/>
              </a:ext>
            </a:extLst>
          </p:cNvPr>
          <p:cNvSpPr txBox="1"/>
          <p:nvPr/>
        </p:nvSpPr>
        <p:spPr>
          <a:xfrm>
            <a:off x="2477453" y="604880"/>
            <a:ext cx="8162282" cy="461665"/>
          </a:xfrm>
          <a:custGeom>
            <a:avLst/>
            <a:gdLst>
              <a:gd name="csX0" fmla="*/ 0 w 8162282"/>
              <a:gd name="csY0" fmla="*/ 0 h 461665"/>
              <a:gd name="csX1" fmla="*/ 664643 w 8162282"/>
              <a:gd name="csY1" fmla="*/ 0 h 461665"/>
              <a:gd name="csX2" fmla="*/ 1247663 w 8162282"/>
              <a:gd name="csY2" fmla="*/ 0 h 461665"/>
              <a:gd name="csX3" fmla="*/ 1667438 w 8162282"/>
              <a:gd name="csY3" fmla="*/ 0 h 461665"/>
              <a:gd name="csX4" fmla="*/ 2087212 w 8162282"/>
              <a:gd name="csY4" fmla="*/ 0 h 461665"/>
              <a:gd name="csX5" fmla="*/ 2833478 w 8162282"/>
              <a:gd name="csY5" fmla="*/ 0 h 461665"/>
              <a:gd name="csX6" fmla="*/ 3498121 w 8162282"/>
              <a:gd name="csY6" fmla="*/ 0 h 461665"/>
              <a:gd name="csX7" fmla="*/ 4162764 w 8162282"/>
              <a:gd name="csY7" fmla="*/ 0 h 461665"/>
              <a:gd name="csX8" fmla="*/ 4500916 w 8162282"/>
              <a:gd name="csY8" fmla="*/ 0 h 461665"/>
              <a:gd name="csX9" fmla="*/ 5165558 w 8162282"/>
              <a:gd name="csY9" fmla="*/ 0 h 461665"/>
              <a:gd name="csX10" fmla="*/ 5830201 w 8162282"/>
              <a:gd name="csY10" fmla="*/ 0 h 461665"/>
              <a:gd name="csX11" fmla="*/ 6331599 w 8162282"/>
              <a:gd name="csY11" fmla="*/ 0 h 461665"/>
              <a:gd name="csX12" fmla="*/ 6914619 w 8162282"/>
              <a:gd name="csY12" fmla="*/ 0 h 461665"/>
              <a:gd name="csX13" fmla="*/ 7252771 w 8162282"/>
              <a:gd name="csY13" fmla="*/ 0 h 461665"/>
              <a:gd name="csX14" fmla="*/ 8162282 w 8162282"/>
              <a:gd name="csY14" fmla="*/ 0 h 461665"/>
              <a:gd name="csX15" fmla="*/ 8162282 w 8162282"/>
              <a:gd name="csY15" fmla="*/ 461665 h 461665"/>
              <a:gd name="csX16" fmla="*/ 7497639 w 8162282"/>
              <a:gd name="csY16" fmla="*/ 461665 h 461665"/>
              <a:gd name="csX17" fmla="*/ 6832996 w 8162282"/>
              <a:gd name="csY17" fmla="*/ 461665 h 461665"/>
              <a:gd name="csX18" fmla="*/ 6249976 w 8162282"/>
              <a:gd name="csY18" fmla="*/ 461665 h 461665"/>
              <a:gd name="csX19" fmla="*/ 5748579 w 8162282"/>
              <a:gd name="csY19" fmla="*/ 461665 h 461665"/>
              <a:gd name="csX20" fmla="*/ 5083936 w 8162282"/>
              <a:gd name="csY20" fmla="*/ 461665 h 461665"/>
              <a:gd name="csX21" fmla="*/ 4582538 w 8162282"/>
              <a:gd name="csY21" fmla="*/ 461665 h 461665"/>
              <a:gd name="csX22" fmla="*/ 3917895 w 8162282"/>
              <a:gd name="csY22" fmla="*/ 461665 h 461665"/>
              <a:gd name="csX23" fmla="*/ 3253252 w 8162282"/>
              <a:gd name="csY23" fmla="*/ 461665 h 461665"/>
              <a:gd name="csX24" fmla="*/ 2915101 w 8162282"/>
              <a:gd name="csY24" fmla="*/ 461665 h 461665"/>
              <a:gd name="csX25" fmla="*/ 2168835 w 8162282"/>
              <a:gd name="csY25" fmla="*/ 461665 h 461665"/>
              <a:gd name="csX26" fmla="*/ 1422569 w 8162282"/>
              <a:gd name="csY26" fmla="*/ 461665 h 461665"/>
              <a:gd name="csX27" fmla="*/ 839549 w 8162282"/>
              <a:gd name="csY27" fmla="*/ 461665 h 461665"/>
              <a:gd name="csX28" fmla="*/ 501397 w 8162282"/>
              <a:gd name="csY28" fmla="*/ 461665 h 461665"/>
              <a:gd name="csX29" fmla="*/ 0 w 8162282"/>
              <a:gd name="csY29" fmla="*/ 461665 h 461665"/>
              <a:gd name="csX30" fmla="*/ 0 w 8162282"/>
              <a:gd name="csY30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8162282" h="461665" extrusionOk="0">
                <a:moveTo>
                  <a:pt x="0" y="0"/>
                </a:moveTo>
                <a:cubicBezTo>
                  <a:pt x="216476" y="-61911"/>
                  <a:pt x="478746" y="10993"/>
                  <a:pt x="664643" y="0"/>
                </a:cubicBezTo>
                <a:cubicBezTo>
                  <a:pt x="850540" y="-10993"/>
                  <a:pt x="1065985" y="53130"/>
                  <a:pt x="1247663" y="0"/>
                </a:cubicBezTo>
                <a:cubicBezTo>
                  <a:pt x="1429341" y="-53130"/>
                  <a:pt x="1512249" y="48350"/>
                  <a:pt x="1667438" y="0"/>
                </a:cubicBezTo>
                <a:cubicBezTo>
                  <a:pt x="1822628" y="-48350"/>
                  <a:pt x="1955074" y="4291"/>
                  <a:pt x="2087212" y="0"/>
                </a:cubicBezTo>
                <a:cubicBezTo>
                  <a:pt x="2219350" y="-4291"/>
                  <a:pt x="2564429" y="6362"/>
                  <a:pt x="2833478" y="0"/>
                </a:cubicBezTo>
                <a:cubicBezTo>
                  <a:pt x="3102527" y="-6362"/>
                  <a:pt x="3360640" y="43625"/>
                  <a:pt x="3498121" y="0"/>
                </a:cubicBezTo>
                <a:cubicBezTo>
                  <a:pt x="3635602" y="-43625"/>
                  <a:pt x="3966558" y="75580"/>
                  <a:pt x="4162764" y="0"/>
                </a:cubicBezTo>
                <a:cubicBezTo>
                  <a:pt x="4358970" y="-75580"/>
                  <a:pt x="4420453" y="30849"/>
                  <a:pt x="4500916" y="0"/>
                </a:cubicBezTo>
                <a:cubicBezTo>
                  <a:pt x="4581379" y="-30849"/>
                  <a:pt x="4901366" y="36907"/>
                  <a:pt x="5165558" y="0"/>
                </a:cubicBezTo>
                <a:cubicBezTo>
                  <a:pt x="5429750" y="-36907"/>
                  <a:pt x="5578226" y="16780"/>
                  <a:pt x="5830201" y="0"/>
                </a:cubicBezTo>
                <a:cubicBezTo>
                  <a:pt x="6082176" y="-16780"/>
                  <a:pt x="6149166" y="27756"/>
                  <a:pt x="6331599" y="0"/>
                </a:cubicBezTo>
                <a:cubicBezTo>
                  <a:pt x="6514032" y="-27756"/>
                  <a:pt x="6673461" y="48652"/>
                  <a:pt x="6914619" y="0"/>
                </a:cubicBezTo>
                <a:cubicBezTo>
                  <a:pt x="7155777" y="-48652"/>
                  <a:pt x="7170801" y="12508"/>
                  <a:pt x="7252771" y="0"/>
                </a:cubicBezTo>
                <a:cubicBezTo>
                  <a:pt x="7334741" y="-12508"/>
                  <a:pt x="7753333" y="59577"/>
                  <a:pt x="8162282" y="0"/>
                </a:cubicBezTo>
                <a:cubicBezTo>
                  <a:pt x="8214755" y="229339"/>
                  <a:pt x="8122642" y="283953"/>
                  <a:pt x="8162282" y="461665"/>
                </a:cubicBezTo>
                <a:cubicBezTo>
                  <a:pt x="7993404" y="502731"/>
                  <a:pt x="7637386" y="386447"/>
                  <a:pt x="7497639" y="461665"/>
                </a:cubicBezTo>
                <a:cubicBezTo>
                  <a:pt x="7357892" y="536883"/>
                  <a:pt x="7011006" y="417779"/>
                  <a:pt x="6832996" y="461665"/>
                </a:cubicBezTo>
                <a:cubicBezTo>
                  <a:pt x="6654986" y="505551"/>
                  <a:pt x="6381077" y="405320"/>
                  <a:pt x="6249976" y="461665"/>
                </a:cubicBezTo>
                <a:cubicBezTo>
                  <a:pt x="6118875" y="518010"/>
                  <a:pt x="5849025" y="429493"/>
                  <a:pt x="5748579" y="461665"/>
                </a:cubicBezTo>
                <a:cubicBezTo>
                  <a:pt x="5648133" y="493837"/>
                  <a:pt x="5300588" y="406248"/>
                  <a:pt x="5083936" y="461665"/>
                </a:cubicBezTo>
                <a:cubicBezTo>
                  <a:pt x="4867284" y="517082"/>
                  <a:pt x="4816027" y="413648"/>
                  <a:pt x="4582538" y="461665"/>
                </a:cubicBezTo>
                <a:cubicBezTo>
                  <a:pt x="4349049" y="509682"/>
                  <a:pt x="4099179" y="397659"/>
                  <a:pt x="3917895" y="461665"/>
                </a:cubicBezTo>
                <a:cubicBezTo>
                  <a:pt x="3736611" y="525671"/>
                  <a:pt x="3432469" y="461198"/>
                  <a:pt x="3253252" y="461665"/>
                </a:cubicBezTo>
                <a:cubicBezTo>
                  <a:pt x="3074035" y="462132"/>
                  <a:pt x="3068921" y="455740"/>
                  <a:pt x="2915101" y="461665"/>
                </a:cubicBezTo>
                <a:cubicBezTo>
                  <a:pt x="2761281" y="467590"/>
                  <a:pt x="2429024" y="428799"/>
                  <a:pt x="2168835" y="461665"/>
                </a:cubicBezTo>
                <a:cubicBezTo>
                  <a:pt x="1908646" y="494531"/>
                  <a:pt x="1758614" y="446394"/>
                  <a:pt x="1422569" y="461665"/>
                </a:cubicBezTo>
                <a:cubicBezTo>
                  <a:pt x="1086524" y="476936"/>
                  <a:pt x="1004991" y="443308"/>
                  <a:pt x="839549" y="461665"/>
                </a:cubicBezTo>
                <a:cubicBezTo>
                  <a:pt x="674107" y="480022"/>
                  <a:pt x="616968" y="437779"/>
                  <a:pt x="501397" y="461665"/>
                </a:cubicBezTo>
                <a:cubicBezTo>
                  <a:pt x="385826" y="485551"/>
                  <a:pt x="177993" y="449496"/>
                  <a:pt x="0" y="461665"/>
                </a:cubicBezTo>
                <a:cubicBezTo>
                  <a:pt x="-42235" y="282166"/>
                  <a:pt x="6886" y="1069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Comprendre</a:t>
            </a:r>
            <a:r>
              <a:rPr lang="fr-FR" sz="2400" dirty="0">
                <a:solidFill>
                  <a:srgbClr val="002060"/>
                </a:solidFill>
              </a:rPr>
              <a:t> le monde – un exemple : les marées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5D4B70A4-B4D1-16EC-D51D-6807B47FEB20}"/>
              </a:ext>
            </a:extLst>
          </p:cNvPr>
          <p:cNvSpPr/>
          <p:nvPr/>
        </p:nvSpPr>
        <p:spPr>
          <a:xfrm>
            <a:off x="2674374" y="1877961"/>
            <a:ext cx="373626" cy="325447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1395425-351F-3188-FD34-2E28033CCEC6}"/>
              </a:ext>
            </a:extLst>
          </p:cNvPr>
          <p:cNvSpPr txBox="1"/>
          <p:nvPr/>
        </p:nvSpPr>
        <p:spPr>
          <a:xfrm>
            <a:off x="1877961" y="5378245"/>
            <a:ext cx="2949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Prédictibilité</a:t>
            </a:r>
          </a:p>
          <a:p>
            <a:r>
              <a:rPr lang="fr-FR" dirty="0">
                <a:solidFill>
                  <a:srgbClr val="0070C0"/>
                </a:solidFill>
              </a:rPr>
              <a:t>Cohérence avec loi universelle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61ABE41C-E22C-84A0-1CED-660A0B304048}"/>
              </a:ext>
            </a:extLst>
          </p:cNvPr>
          <p:cNvSpPr/>
          <p:nvPr/>
        </p:nvSpPr>
        <p:spPr>
          <a:xfrm>
            <a:off x="10078767" y="1885335"/>
            <a:ext cx="373626" cy="32544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9A0E692-7FD9-E392-01D8-A9EB7AA207EC}"/>
              </a:ext>
            </a:extLst>
          </p:cNvPr>
          <p:cNvSpPr txBox="1"/>
          <p:nvPr/>
        </p:nvSpPr>
        <p:spPr>
          <a:xfrm>
            <a:off x="8078776" y="5329790"/>
            <a:ext cx="294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Abstraction </a:t>
            </a:r>
          </a:p>
          <a:p>
            <a:r>
              <a:rPr lang="fr-FR" dirty="0">
                <a:solidFill>
                  <a:srgbClr val="FF0000"/>
                </a:solidFill>
              </a:rPr>
              <a:t>Nécessite des prérequis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DC0FF94-FC3A-B62F-989B-B1CBDF96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317" y="1740310"/>
            <a:ext cx="6844242" cy="318565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35008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EBBB550-9114-92A4-3E35-6D1B24C5D5FA}"/>
              </a:ext>
            </a:extLst>
          </p:cNvPr>
          <p:cNvSpPr txBox="1"/>
          <p:nvPr/>
        </p:nvSpPr>
        <p:spPr>
          <a:xfrm>
            <a:off x="7354529" y="604880"/>
            <a:ext cx="3285205" cy="461665"/>
          </a:xfrm>
          <a:custGeom>
            <a:avLst/>
            <a:gdLst>
              <a:gd name="csX0" fmla="*/ 0 w 3285205"/>
              <a:gd name="csY0" fmla="*/ 0 h 461665"/>
              <a:gd name="csX1" fmla="*/ 580386 w 3285205"/>
              <a:gd name="csY1" fmla="*/ 0 h 461665"/>
              <a:gd name="csX2" fmla="*/ 1127920 w 3285205"/>
              <a:gd name="csY2" fmla="*/ 0 h 461665"/>
              <a:gd name="csX3" fmla="*/ 1609750 w 3285205"/>
              <a:gd name="csY3" fmla="*/ 0 h 461665"/>
              <a:gd name="csX4" fmla="*/ 2091581 w 3285205"/>
              <a:gd name="csY4" fmla="*/ 0 h 461665"/>
              <a:gd name="csX5" fmla="*/ 2704819 w 3285205"/>
              <a:gd name="csY5" fmla="*/ 0 h 461665"/>
              <a:gd name="csX6" fmla="*/ 3285205 w 3285205"/>
              <a:gd name="csY6" fmla="*/ 0 h 461665"/>
              <a:gd name="csX7" fmla="*/ 3285205 w 3285205"/>
              <a:gd name="csY7" fmla="*/ 461665 h 461665"/>
              <a:gd name="csX8" fmla="*/ 2704819 w 3285205"/>
              <a:gd name="csY8" fmla="*/ 461665 h 461665"/>
              <a:gd name="csX9" fmla="*/ 2124433 w 3285205"/>
              <a:gd name="csY9" fmla="*/ 461665 h 461665"/>
              <a:gd name="csX10" fmla="*/ 1544046 w 3285205"/>
              <a:gd name="csY10" fmla="*/ 461665 h 461665"/>
              <a:gd name="csX11" fmla="*/ 1062216 w 3285205"/>
              <a:gd name="csY11" fmla="*/ 461665 h 461665"/>
              <a:gd name="csX12" fmla="*/ 514682 w 3285205"/>
              <a:gd name="csY12" fmla="*/ 461665 h 461665"/>
              <a:gd name="csX13" fmla="*/ 0 w 3285205"/>
              <a:gd name="csY13" fmla="*/ 461665 h 461665"/>
              <a:gd name="csX14" fmla="*/ 0 w 3285205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285205" h="461665" extrusionOk="0">
                <a:moveTo>
                  <a:pt x="0" y="0"/>
                </a:moveTo>
                <a:cubicBezTo>
                  <a:pt x="128300" y="-3511"/>
                  <a:pt x="298932" y="23677"/>
                  <a:pt x="580386" y="0"/>
                </a:cubicBezTo>
                <a:cubicBezTo>
                  <a:pt x="861840" y="-23677"/>
                  <a:pt x="910845" y="34267"/>
                  <a:pt x="1127920" y="0"/>
                </a:cubicBezTo>
                <a:cubicBezTo>
                  <a:pt x="1344995" y="-34267"/>
                  <a:pt x="1401112" y="19944"/>
                  <a:pt x="1609750" y="0"/>
                </a:cubicBezTo>
                <a:cubicBezTo>
                  <a:pt x="1818388" y="-19944"/>
                  <a:pt x="1889083" y="41616"/>
                  <a:pt x="2091581" y="0"/>
                </a:cubicBezTo>
                <a:cubicBezTo>
                  <a:pt x="2294079" y="-41616"/>
                  <a:pt x="2417857" y="11051"/>
                  <a:pt x="2704819" y="0"/>
                </a:cubicBezTo>
                <a:cubicBezTo>
                  <a:pt x="2991781" y="-11051"/>
                  <a:pt x="3043509" y="3266"/>
                  <a:pt x="3285205" y="0"/>
                </a:cubicBezTo>
                <a:cubicBezTo>
                  <a:pt x="3318668" y="202183"/>
                  <a:pt x="3273723" y="352397"/>
                  <a:pt x="3285205" y="461665"/>
                </a:cubicBezTo>
                <a:cubicBezTo>
                  <a:pt x="3112478" y="492019"/>
                  <a:pt x="2966222" y="396762"/>
                  <a:pt x="2704819" y="461665"/>
                </a:cubicBezTo>
                <a:cubicBezTo>
                  <a:pt x="2443416" y="526568"/>
                  <a:pt x="2248952" y="392883"/>
                  <a:pt x="2124433" y="461665"/>
                </a:cubicBezTo>
                <a:cubicBezTo>
                  <a:pt x="1999914" y="530447"/>
                  <a:pt x="1681295" y="459825"/>
                  <a:pt x="1544046" y="461665"/>
                </a:cubicBezTo>
                <a:cubicBezTo>
                  <a:pt x="1406797" y="463505"/>
                  <a:pt x="1188761" y="407078"/>
                  <a:pt x="1062216" y="461665"/>
                </a:cubicBezTo>
                <a:cubicBezTo>
                  <a:pt x="935671" y="516252"/>
                  <a:pt x="763091" y="401382"/>
                  <a:pt x="514682" y="461665"/>
                </a:cubicBezTo>
                <a:cubicBezTo>
                  <a:pt x="266273" y="521948"/>
                  <a:pt x="118510" y="427570"/>
                  <a:pt x="0" y="461665"/>
                </a:cubicBezTo>
                <a:cubicBezTo>
                  <a:pt x="-6914" y="368031"/>
                  <a:pt x="6134" y="14471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14061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Loi scientifique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0808CF-79A9-11DC-13A6-53D5BDEFDB2C}"/>
              </a:ext>
            </a:extLst>
          </p:cNvPr>
          <p:cNvSpPr txBox="1"/>
          <p:nvPr/>
        </p:nvSpPr>
        <p:spPr>
          <a:xfrm>
            <a:off x="2084438" y="1303472"/>
            <a:ext cx="8888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2D3034"/>
                </a:solidFill>
                <a:effectLst/>
              </a:rPr>
              <a:t>« </a:t>
            </a:r>
            <a:r>
              <a:rPr lang="fr-FR" b="0" i="0" dirty="0">
                <a:solidFill>
                  <a:srgbClr val="0070C0"/>
                </a:solidFill>
                <a:effectLst/>
              </a:rPr>
              <a:t>Une loi scientifique est un énoncé fondé sur des observations ou expériences répétées, décrivant ou prédisant des phénomènes naturels, souvent exprimé par des relations mathématiques. </a:t>
            </a:r>
            <a:r>
              <a:rPr lang="fr-FR" b="0" i="0" dirty="0">
                <a:solidFill>
                  <a:srgbClr val="2D3034"/>
                </a:solidFill>
                <a:effectLst/>
              </a:rPr>
              <a:t>» - </a:t>
            </a:r>
            <a:r>
              <a:rPr lang="fr-FR" sz="1400" b="0" i="0" dirty="0">
                <a:solidFill>
                  <a:srgbClr val="2D3034"/>
                </a:solidFill>
                <a:effectLst/>
              </a:rPr>
              <a:t>Wikipédia – Loi scientifique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A99839-13A5-E94E-2AAB-699551BBE6A2}"/>
              </a:ext>
            </a:extLst>
          </p:cNvPr>
          <p:cNvGrpSpPr/>
          <p:nvPr/>
        </p:nvGrpSpPr>
        <p:grpSpPr>
          <a:xfrm>
            <a:off x="2125342" y="2439159"/>
            <a:ext cx="2546556" cy="1979681"/>
            <a:chOff x="2084438" y="2813869"/>
            <a:chExt cx="2546556" cy="197968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9B88271-7168-8FA9-F72F-31CF7F4F7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4438" y="2813869"/>
              <a:ext cx="2430759" cy="169140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AA6D274-4A2E-D3A1-A35D-00091F89808C}"/>
                </a:ext>
              </a:extLst>
            </p:cNvPr>
            <p:cNvSpPr txBox="1"/>
            <p:nvPr/>
          </p:nvSpPr>
          <p:spPr>
            <a:xfrm>
              <a:off x="2222089" y="4562718"/>
              <a:ext cx="240890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Wikimédia – by RJ Hall - cc-by-sa-2.0-at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6FCAEDB8-19A3-EAAD-8D21-63C6E15C72F1}"/>
              </a:ext>
            </a:extLst>
          </p:cNvPr>
          <p:cNvSpPr txBox="1"/>
          <p:nvPr/>
        </p:nvSpPr>
        <p:spPr>
          <a:xfrm>
            <a:off x="5604389" y="2323406"/>
            <a:ext cx="49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loi des aires de Kepler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AFA973-CACD-08F6-E481-27A686874B7F}"/>
              </a:ext>
            </a:extLst>
          </p:cNvPr>
          <p:cNvSpPr txBox="1"/>
          <p:nvPr/>
        </p:nvSpPr>
        <p:spPr>
          <a:xfrm>
            <a:off x="5673214" y="2774085"/>
            <a:ext cx="4779708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Forme littérale</a:t>
            </a:r>
          </a:p>
          <a:p>
            <a:r>
              <a:rPr lang="fr-FR" dirty="0"/>
              <a:t>« </a:t>
            </a:r>
            <a:r>
              <a:rPr lang="fr-FR" sz="1400" dirty="0">
                <a:solidFill>
                  <a:srgbClr val="0070C0"/>
                </a:solidFill>
              </a:rPr>
              <a:t>les rayons des orbites des planètes balaient des surfaces égales en des temps égaux </a:t>
            </a:r>
            <a:r>
              <a:rPr lang="fr-FR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Loi empirique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Aide à la compréhension, pouvoir prédictif faible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B148B6-E214-BA59-3698-34A9CF0A1B43}"/>
              </a:ext>
            </a:extLst>
          </p:cNvPr>
          <p:cNvSpPr txBox="1"/>
          <p:nvPr/>
        </p:nvSpPr>
        <p:spPr>
          <a:xfrm>
            <a:off x="2125342" y="4873079"/>
            <a:ext cx="5907613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Forme Mathématique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Loi mathématique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Cohérence avec la théorie universelle de Newton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Permet le calcul prédictif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713763A-E9CB-9445-88AB-0FC4E93888C1}"/>
              </a:ext>
            </a:extLst>
          </p:cNvPr>
          <p:cNvGrpSpPr/>
          <p:nvPr/>
        </p:nvGrpSpPr>
        <p:grpSpPr>
          <a:xfrm>
            <a:off x="8257894" y="4975967"/>
            <a:ext cx="2965877" cy="1157121"/>
            <a:chOff x="8366048" y="4977842"/>
            <a:chExt cx="2965877" cy="11571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3117B88-34BC-5089-9C03-D744005B71F9}"/>
                    </a:ext>
                  </a:extLst>
                </p:cNvPr>
                <p:cNvSpPr txBox="1"/>
                <p:nvPr/>
              </p:nvSpPr>
              <p:spPr>
                <a:xfrm>
                  <a:off x="8366048" y="4977842"/>
                  <a:ext cx="2965877" cy="5557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f>
                          <m:f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3117B88-34BC-5089-9C03-D744005B7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048" y="4977842"/>
                  <a:ext cx="2965877" cy="5557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8448117-4A2F-F43A-A41F-D204103EB000}"/>
                </a:ext>
              </a:extLst>
            </p:cNvPr>
            <p:cNvSpPr txBox="1"/>
            <p:nvPr/>
          </p:nvSpPr>
          <p:spPr>
            <a:xfrm>
              <a:off x="8366048" y="5611743"/>
              <a:ext cx="2645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a, b : </a:t>
              </a:r>
              <a:r>
                <a:rPr lang="fr-FR" sz="1400" dirty="0"/>
                <a:t>demi-axes de l’ellipse, </a:t>
              </a:r>
              <a:r>
                <a:rPr lang="fr-FR" sz="14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: </a:t>
              </a:r>
              <a:r>
                <a:rPr lang="fr-FR" sz="1400" dirty="0"/>
                <a:t>période de 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2BBB-0E97-D247-FA80-F370E699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F93B788-4568-75AA-04EE-74F8F1F0E510}"/>
              </a:ext>
            </a:extLst>
          </p:cNvPr>
          <p:cNvSpPr txBox="1"/>
          <p:nvPr/>
        </p:nvSpPr>
        <p:spPr>
          <a:xfrm>
            <a:off x="2751466" y="2444228"/>
            <a:ext cx="8022374" cy="1200329"/>
          </a:xfrm>
          <a:custGeom>
            <a:avLst/>
            <a:gdLst>
              <a:gd name="csX0" fmla="*/ 0 w 8022374"/>
              <a:gd name="csY0" fmla="*/ 0 h 1200329"/>
              <a:gd name="csX1" fmla="*/ 412579 w 8022374"/>
              <a:gd name="csY1" fmla="*/ 0 h 1200329"/>
              <a:gd name="csX2" fmla="*/ 744935 w 8022374"/>
              <a:gd name="csY2" fmla="*/ 0 h 1200329"/>
              <a:gd name="csX3" fmla="*/ 1237738 w 8022374"/>
              <a:gd name="csY3" fmla="*/ 0 h 1200329"/>
              <a:gd name="csX4" fmla="*/ 1890988 w 8022374"/>
              <a:gd name="csY4" fmla="*/ 0 h 1200329"/>
              <a:gd name="csX5" fmla="*/ 2383791 w 8022374"/>
              <a:gd name="csY5" fmla="*/ 0 h 1200329"/>
              <a:gd name="csX6" fmla="*/ 2956818 w 8022374"/>
              <a:gd name="csY6" fmla="*/ 0 h 1200329"/>
              <a:gd name="csX7" fmla="*/ 3610068 w 8022374"/>
              <a:gd name="csY7" fmla="*/ 0 h 1200329"/>
              <a:gd name="csX8" fmla="*/ 4343542 w 8022374"/>
              <a:gd name="csY8" fmla="*/ 0 h 1200329"/>
              <a:gd name="csX9" fmla="*/ 4916569 w 8022374"/>
              <a:gd name="csY9" fmla="*/ 0 h 1200329"/>
              <a:gd name="csX10" fmla="*/ 5248925 w 8022374"/>
              <a:gd name="csY10" fmla="*/ 0 h 1200329"/>
              <a:gd name="csX11" fmla="*/ 5821951 w 8022374"/>
              <a:gd name="csY11" fmla="*/ 0 h 1200329"/>
              <a:gd name="csX12" fmla="*/ 6154307 w 8022374"/>
              <a:gd name="csY12" fmla="*/ 0 h 1200329"/>
              <a:gd name="csX13" fmla="*/ 6486662 w 8022374"/>
              <a:gd name="csY13" fmla="*/ 0 h 1200329"/>
              <a:gd name="csX14" fmla="*/ 7059689 w 8022374"/>
              <a:gd name="csY14" fmla="*/ 0 h 1200329"/>
              <a:gd name="csX15" fmla="*/ 7392045 w 8022374"/>
              <a:gd name="csY15" fmla="*/ 0 h 1200329"/>
              <a:gd name="csX16" fmla="*/ 8022374 w 8022374"/>
              <a:gd name="csY16" fmla="*/ 0 h 1200329"/>
              <a:gd name="csX17" fmla="*/ 8022374 w 8022374"/>
              <a:gd name="csY17" fmla="*/ 388106 h 1200329"/>
              <a:gd name="csX18" fmla="*/ 8022374 w 8022374"/>
              <a:gd name="csY18" fmla="*/ 776213 h 1200329"/>
              <a:gd name="csX19" fmla="*/ 8022374 w 8022374"/>
              <a:gd name="csY19" fmla="*/ 1200329 h 1200329"/>
              <a:gd name="csX20" fmla="*/ 7609795 w 8022374"/>
              <a:gd name="csY20" fmla="*/ 1200329 h 1200329"/>
              <a:gd name="csX21" fmla="*/ 7036768 w 8022374"/>
              <a:gd name="csY21" fmla="*/ 1200329 h 1200329"/>
              <a:gd name="csX22" fmla="*/ 6624189 w 8022374"/>
              <a:gd name="csY22" fmla="*/ 1200329 h 1200329"/>
              <a:gd name="csX23" fmla="*/ 5970938 w 8022374"/>
              <a:gd name="csY23" fmla="*/ 1200329 h 1200329"/>
              <a:gd name="csX24" fmla="*/ 5478135 w 8022374"/>
              <a:gd name="csY24" fmla="*/ 1200329 h 1200329"/>
              <a:gd name="csX25" fmla="*/ 4824885 w 8022374"/>
              <a:gd name="csY25" fmla="*/ 1200329 h 1200329"/>
              <a:gd name="csX26" fmla="*/ 4492529 w 8022374"/>
              <a:gd name="csY26" fmla="*/ 1200329 h 1200329"/>
              <a:gd name="csX27" fmla="*/ 3839279 w 8022374"/>
              <a:gd name="csY27" fmla="*/ 1200329 h 1200329"/>
              <a:gd name="csX28" fmla="*/ 3186029 w 8022374"/>
              <a:gd name="csY28" fmla="*/ 1200329 h 1200329"/>
              <a:gd name="csX29" fmla="*/ 2452554 w 8022374"/>
              <a:gd name="csY29" fmla="*/ 1200329 h 1200329"/>
              <a:gd name="csX30" fmla="*/ 2039975 w 8022374"/>
              <a:gd name="csY30" fmla="*/ 1200329 h 1200329"/>
              <a:gd name="csX31" fmla="*/ 1627396 w 8022374"/>
              <a:gd name="csY31" fmla="*/ 1200329 h 1200329"/>
              <a:gd name="csX32" fmla="*/ 1295040 w 8022374"/>
              <a:gd name="csY32" fmla="*/ 1200329 h 1200329"/>
              <a:gd name="csX33" fmla="*/ 561566 w 8022374"/>
              <a:gd name="csY33" fmla="*/ 1200329 h 1200329"/>
              <a:gd name="csX34" fmla="*/ 0 w 8022374"/>
              <a:gd name="csY34" fmla="*/ 1200329 h 1200329"/>
              <a:gd name="csX35" fmla="*/ 0 w 8022374"/>
              <a:gd name="csY35" fmla="*/ 812223 h 1200329"/>
              <a:gd name="csX36" fmla="*/ 0 w 8022374"/>
              <a:gd name="csY36" fmla="*/ 424116 h 1200329"/>
              <a:gd name="csX37" fmla="*/ 0 w 8022374"/>
              <a:gd name="csY37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8022374" h="1200329" extrusionOk="0">
                <a:moveTo>
                  <a:pt x="0" y="0"/>
                </a:moveTo>
                <a:cubicBezTo>
                  <a:pt x="144733" y="-39966"/>
                  <a:pt x="240942" y="10874"/>
                  <a:pt x="412579" y="0"/>
                </a:cubicBezTo>
                <a:cubicBezTo>
                  <a:pt x="584216" y="-10874"/>
                  <a:pt x="602344" y="16920"/>
                  <a:pt x="744935" y="0"/>
                </a:cubicBezTo>
                <a:cubicBezTo>
                  <a:pt x="887526" y="-16920"/>
                  <a:pt x="1120317" y="2632"/>
                  <a:pt x="1237738" y="0"/>
                </a:cubicBezTo>
                <a:cubicBezTo>
                  <a:pt x="1355159" y="-2632"/>
                  <a:pt x="1572923" y="56941"/>
                  <a:pt x="1890988" y="0"/>
                </a:cubicBezTo>
                <a:cubicBezTo>
                  <a:pt x="2209053" y="-56941"/>
                  <a:pt x="2213007" y="10608"/>
                  <a:pt x="2383791" y="0"/>
                </a:cubicBezTo>
                <a:cubicBezTo>
                  <a:pt x="2554575" y="-10608"/>
                  <a:pt x="2829610" y="42112"/>
                  <a:pt x="2956818" y="0"/>
                </a:cubicBezTo>
                <a:cubicBezTo>
                  <a:pt x="3084026" y="-42112"/>
                  <a:pt x="3465548" y="23754"/>
                  <a:pt x="3610068" y="0"/>
                </a:cubicBezTo>
                <a:cubicBezTo>
                  <a:pt x="3754588" y="-23754"/>
                  <a:pt x="4088347" y="64037"/>
                  <a:pt x="4343542" y="0"/>
                </a:cubicBezTo>
                <a:cubicBezTo>
                  <a:pt x="4598737" y="-64037"/>
                  <a:pt x="4690070" y="63026"/>
                  <a:pt x="4916569" y="0"/>
                </a:cubicBezTo>
                <a:cubicBezTo>
                  <a:pt x="5143068" y="-63026"/>
                  <a:pt x="5128329" y="1893"/>
                  <a:pt x="5248925" y="0"/>
                </a:cubicBezTo>
                <a:cubicBezTo>
                  <a:pt x="5369521" y="-1893"/>
                  <a:pt x="5655458" y="57326"/>
                  <a:pt x="5821951" y="0"/>
                </a:cubicBezTo>
                <a:cubicBezTo>
                  <a:pt x="5988444" y="-57326"/>
                  <a:pt x="6079643" y="10758"/>
                  <a:pt x="6154307" y="0"/>
                </a:cubicBezTo>
                <a:cubicBezTo>
                  <a:pt x="6228971" y="-10758"/>
                  <a:pt x="6320984" y="34115"/>
                  <a:pt x="6486662" y="0"/>
                </a:cubicBezTo>
                <a:cubicBezTo>
                  <a:pt x="6652340" y="-34115"/>
                  <a:pt x="6814507" y="60005"/>
                  <a:pt x="7059689" y="0"/>
                </a:cubicBezTo>
                <a:cubicBezTo>
                  <a:pt x="7304871" y="-60005"/>
                  <a:pt x="7230739" y="23688"/>
                  <a:pt x="7392045" y="0"/>
                </a:cubicBezTo>
                <a:cubicBezTo>
                  <a:pt x="7553351" y="-23688"/>
                  <a:pt x="7818405" y="34563"/>
                  <a:pt x="8022374" y="0"/>
                </a:cubicBezTo>
                <a:cubicBezTo>
                  <a:pt x="8029610" y="83801"/>
                  <a:pt x="8001177" y="248587"/>
                  <a:pt x="8022374" y="388106"/>
                </a:cubicBezTo>
                <a:cubicBezTo>
                  <a:pt x="8043571" y="527625"/>
                  <a:pt x="8009426" y="612647"/>
                  <a:pt x="8022374" y="776213"/>
                </a:cubicBezTo>
                <a:cubicBezTo>
                  <a:pt x="8035322" y="939779"/>
                  <a:pt x="7978746" y="997668"/>
                  <a:pt x="8022374" y="1200329"/>
                </a:cubicBezTo>
                <a:cubicBezTo>
                  <a:pt x="7905370" y="1216817"/>
                  <a:pt x="7770482" y="1163042"/>
                  <a:pt x="7609795" y="1200329"/>
                </a:cubicBezTo>
                <a:cubicBezTo>
                  <a:pt x="7449108" y="1237616"/>
                  <a:pt x="7276357" y="1157174"/>
                  <a:pt x="7036768" y="1200329"/>
                </a:cubicBezTo>
                <a:cubicBezTo>
                  <a:pt x="6797179" y="1243484"/>
                  <a:pt x="6751894" y="1158769"/>
                  <a:pt x="6624189" y="1200329"/>
                </a:cubicBezTo>
                <a:cubicBezTo>
                  <a:pt x="6496484" y="1241889"/>
                  <a:pt x="6131972" y="1166788"/>
                  <a:pt x="5970938" y="1200329"/>
                </a:cubicBezTo>
                <a:cubicBezTo>
                  <a:pt x="5809904" y="1233870"/>
                  <a:pt x="5581602" y="1193825"/>
                  <a:pt x="5478135" y="1200329"/>
                </a:cubicBezTo>
                <a:cubicBezTo>
                  <a:pt x="5374668" y="1206833"/>
                  <a:pt x="5012723" y="1191984"/>
                  <a:pt x="4824885" y="1200329"/>
                </a:cubicBezTo>
                <a:cubicBezTo>
                  <a:pt x="4637047" y="1208674"/>
                  <a:pt x="4647584" y="1177819"/>
                  <a:pt x="4492529" y="1200329"/>
                </a:cubicBezTo>
                <a:cubicBezTo>
                  <a:pt x="4337474" y="1222839"/>
                  <a:pt x="4114671" y="1184496"/>
                  <a:pt x="3839279" y="1200329"/>
                </a:cubicBezTo>
                <a:cubicBezTo>
                  <a:pt x="3563887" y="1216162"/>
                  <a:pt x="3341354" y="1164833"/>
                  <a:pt x="3186029" y="1200329"/>
                </a:cubicBezTo>
                <a:cubicBezTo>
                  <a:pt x="3030704" y="1235825"/>
                  <a:pt x="2686447" y="1149918"/>
                  <a:pt x="2452554" y="1200329"/>
                </a:cubicBezTo>
                <a:cubicBezTo>
                  <a:pt x="2218662" y="1250740"/>
                  <a:pt x="2237051" y="1188266"/>
                  <a:pt x="2039975" y="1200329"/>
                </a:cubicBezTo>
                <a:cubicBezTo>
                  <a:pt x="1842899" y="1212392"/>
                  <a:pt x="1759253" y="1152054"/>
                  <a:pt x="1627396" y="1200329"/>
                </a:cubicBezTo>
                <a:cubicBezTo>
                  <a:pt x="1495539" y="1248604"/>
                  <a:pt x="1420864" y="1188527"/>
                  <a:pt x="1295040" y="1200329"/>
                </a:cubicBezTo>
                <a:cubicBezTo>
                  <a:pt x="1169216" y="1212131"/>
                  <a:pt x="770811" y="1181623"/>
                  <a:pt x="561566" y="1200329"/>
                </a:cubicBezTo>
                <a:cubicBezTo>
                  <a:pt x="352321" y="1219035"/>
                  <a:pt x="257713" y="1178592"/>
                  <a:pt x="0" y="1200329"/>
                </a:cubicBezTo>
                <a:cubicBezTo>
                  <a:pt x="-1599" y="1098011"/>
                  <a:pt x="28115" y="996583"/>
                  <a:pt x="0" y="812223"/>
                </a:cubicBezTo>
                <a:cubicBezTo>
                  <a:pt x="-28115" y="627863"/>
                  <a:pt x="45765" y="510567"/>
                  <a:pt x="0" y="424116"/>
                </a:cubicBezTo>
                <a:cubicBezTo>
                  <a:pt x="-45765" y="337665"/>
                  <a:pt x="25186" y="191728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Comprendre le monde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</a:rPr>
              <a:t>Passer de la représentation mentale à l’abstraction mathématique</a:t>
            </a:r>
          </a:p>
        </p:txBody>
      </p:sp>
    </p:spTree>
    <p:extLst>
      <p:ext uri="{BB962C8B-B14F-4D97-AF65-F5344CB8AC3E}">
        <p14:creationId xmlns:p14="http://schemas.microsoft.com/office/powerpoint/2010/main" val="82627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D3710-A24F-CC8F-E8D9-9CBA0F52D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9E06F19-8AB1-6846-6758-AA02438F8809}"/>
              </a:ext>
            </a:extLst>
          </p:cNvPr>
          <p:cNvSpPr txBox="1"/>
          <p:nvPr/>
        </p:nvSpPr>
        <p:spPr>
          <a:xfrm>
            <a:off x="2476163" y="2446463"/>
            <a:ext cx="8022374" cy="830997"/>
          </a:xfrm>
          <a:custGeom>
            <a:avLst/>
            <a:gdLst>
              <a:gd name="csX0" fmla="*/ 0 w 8022374"/>
              <a:gd name="csY0" fmla="*/ 0 h 830997"/>
              <a:gd name="csX1" fmla="*/ 412579 w 8022374"/>
              <a:gd name="csY1" fmla="*/ 0 h 830997"/>
              <a:gd name="csX2" fmla="*/ 744935 w 8022374"/>
              <a:gd name="csY2" fmla="*/ 0 h 830997"/>
              <a:gd name="csX3" fmla="*/ 1237738 w 8022374"/>
              <a:gd name="csY3" fmla="*/ 0 h 830997"/>
              <a:gd name="csX4" fmla="*/ 1890988 w 8022374"/>
              <a:gd name="csY4" fmla="*/ 0 h 830997"/>
              <a:gd name="csX5" fmla="*/ 2383791 w 8022374"/>
              <a:gd name="csY5" fmla="*/ 0 h 830997"/>
              <a:gd name="csX6" fmla="*/ 2956818 w 8022374"/>
              <a:gd name="csY6" fmla="*/ 0 h 830997"/>
              <a:gd name="csX7" fmla="*/ 3610068 w 8022374"/>
              <a:gd name="csY7" fmla="*/ 0 h 830997"/>
              <a:gd name="csX8" fmla="*/ 4343542 w 8022374"/>
              <a:gd name="csY8" fmla="*/ 0 h 830997"/>
              <a:gd name="csX9" fmla="*/ 4916569 w 8022374"/>
              <a:gd name="csY9" fmla="*/ 0 h 830997"/>
              <a:gd name="csX10" fmla="*/ 5248925 w 8022374"/>
              <a:gd name="csY10" fmla="*/ 0 h 830997"/>
              <a:gd name="csX11" fmla="*/ 5821951 w 8022374"/>
              <a:gd name="csY11" fmla="*/ 0 h 830997"/>
              <a:gd name="csX12" fmla="*/ 6154307 w 8022374"/>
              <a:gd name="csY12" fmla="*/ 0 h 830997"/>
              <a:gd name="csX13" fmla="*/ 6486662 w 8022374"/>
              <a:gd name="csY13" fmla="*/ 0 h 830997"/>
              <a:gd name="csX14" fmla="*/ 7059689 w 8022374"/>
              <a:gd name="csY14" fmla="*/ 0 h 830997"/>
              <a:gd name="csX15" fmla="*/ 7392045 w 8022374"/>
              <a:gd name="csY15" fmla="*/ 0 h 830997"/>
              <a:gd name="csX16" fmla="*/ 8022374 w 8022374"/>
              <a:gd name="csY16" fmla="*/ 0 h 830997"/>
              <a:gd name="csX17" fmla="*/ 8022374 w 8022374"/>
              <a:gd name="csY17" fmla="*/ 407189 h 830997"/>
              <a:gd name="csX18" fmla="*/ 8022374 w 8022374"/>
              <a:gd name="csY18" fmla="*/ 830997 h 830997"/>
              <a:gd name="csX19" fmla="*/ 7690019 w 8022374"/>
              <a:gd name="csY19" fmla="*/ 830997 h 830997"/>
              <a:gd name="csX20" fmla="*/ 7036768 w 8022374"/>
              <a:gd name="csY20" fmla="*/ 830997 h 830997"/>
              <a:gd name="csX21" fmla="*/ 6463741 w 8022374"/>
              <a:gd name="csY21" fmla="*/ 830997 h 830997"/>
              <a:gd name="csX22" fmla="*/ 6051162 w 8022374"/>
              <a:gd name="csY22" fmla="*/ 830997 h 830997"/>
              <a:gd name="csX23" fmla="*/ 5397912 w 8022374"/>
              <a:gd name="csY23" fmla="*/ 830997 h 830997"/>
              <a:gd name="csX24" fmla="*/ 4905109 w 8022374"/>
              <a:gd name="csY24" fmla="*/ 830997 h 830997"/>
              <a:gd name="csX25" fmla="*/ 4251858 w 8022374"/>
              <a:gd name="csY25" fmla="*/ 830997 h 830997"/>
              <a:gd name="csX26" fmla="*/ 3919503 w 8022374"/>
              <a:gd name="csY26" fmla="*/ 830997 h 830997"/>
              <a:gd name="csX27" fmla="*/ 3266252 w 8022374"/>
              <a:gd name="csY27" fmla="*/ 830997 h 830997"/>
              <a:gd name="csX28" fmla="*/ 2613002 w 8022374"/>
              <a:gd name="csY28" fmla="*/ 830997 h 830997"/>
              <a:gd name="csX29" fmla="*/ 1879528 w 8022374"/>
              <a:gd name="csY29" fmla="*/ 830997 h 830997"/>
              <a:gd name="csX30" fmla="*/ 1466948 w 8022374"/>
              <a:gd name="csY30" fmla="*/ 830997 h 830997"/>
              <a:gd name="csX31" fmla="*/ 1054369 w 8022374"/>
              <a:gd name="csY31" fmla="*/ 830997 h 830997"/>
              <a:gd name="csX32" fmla="*/ 722014 w 8022374"/>
              <a:gd name="csY32" fmla="*/ 830997 h 830997"/>
              <a:gd name="csX33" fmla="*/ 0 w 8022374"/>
              <a:gd name="csY33" fmla="*/ 830997 h 830997"/>
              <a:gd name="csX34" fmla="*/ 0 w 8022374"/>
              <a:gd name="csY34" fmla="*/ 423808 h 830997"/>
              <a:gd name="csX35" fmla="*/ 0 w 8022374"/>
              <a:gd name="csY35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022374" h="830997" extrusionOk="0">
                <a:moveTo>
                  <a:pt x="0" y="0"/>
                </a:moveTo>
                <a:cubicBezTo>
                  <a:pt x="144733" y="-39966"/>
                  <a:pt x="240942" y="10874"/>
                  <a:pt x="412579" y="0"/>
                </a:cubicBezTo>
                <a:cubicBezTo>
                  <a:pt x="584216" y="-10874"/>
                  <a:pt x="602344" y="16920"/>
                  <a:pt x="744935" y="0"/>
                </a:cubicBezTo>
                <a:cubicBezTo>
                  <a:pt x="887526" y="-16920"/>
                  <a:pt x="1120317" y="2632"/>
                  <a:pt x="1237738" y="0"/>
                </a:cubicBezTo>
                <a:cubicBezTo>
                  <a:pt x="1355159" y="-2632"/>
                  <a:pt x="1572923" y="56941"/>
                  <a:pt x="1890988" y="0"/>
                </a:cubicBezTo>
                <a:cubicBezTo>
                  <a:pt x="2209053" y="-56941"/>
                  <a:pt x="2213007" y="10608"/>
                  <a:pt x="2383791" y="0"/>
                </a:cubicBezTo>
                <a:cubicBezTo>
                  <a:pt x="2554575" y="-10608"/>
                  <a:pt x="2829610" y="42112"/>
                  <a:pt x="2956818" y="0"/>
                </a:cubicBezTo>
                <a:cubicBezTo>
                  <a:pt x="3084026" y="-42112"/>
                  <a:pt x="3465548" y="23754"/>
                  <a:pt x="3610068" y="0"/>
                </a:cubicBezTo>
                <a:cubicBezTo>
                  <a:pt x="3754588" y="-23754"/>
                  <a:pt x="4088347" y="64037"/>
                  <a:pt x="4343542" y="0"/>
                </a:cubicBezTo>
                <a:cubicBezTo>
                  <a:pt x="4598737" y="-64037"/>
                  <a:pt x="4690070" y="63026"/>
                  <a:pt x="4916569" y="0"/>
                </a:cubicBezTo>
                <a:cubicBezTo>
                  <a:pt x="5143068" y="-63026"/>
                  <a:pt x="5128329" y="1893"/>
                  <a:pt x="5248925" y="0"/>
                </a:cubicBezTo>
                <a:cubicBezTo>
                  <a:pt x="5369521" y="-1893"/>
                  <a:pt x="5655458" y="57326"/>
                  <a:pt x="5821951" y="0"/>
                </a:cubicBezTo>
                <a:cubicBezTo>
                  <a:pt x="5988444" y="-57326"/>
                  <a:pt x="6079643" y="10758"/>
                  <a:pt x="6154307" y="0"/>
                </a:cubicBezTo>
                <a:cubicBezTo>
                  <a:pt x="6228971" y="-10758"/>
                  <a:pt x="6320984" y="34115"/>
                  <a:pt x="6486662" y="0"/>
                </a:cubicBezTo>
                <a:cubicBezTo>
                  <a:pt x="6652340" y="-34115"/>
                  <a:pt x="6814507" y="60005"/>
                  <a:pt x="7059689" y="0"/>
                </a:cubicBezTo>
                <a:cubicBezTo>
                  <a:pt x="7304871" y="-60005"/>
                  <a:pt x="7230739" y="23688"/>
                  <a:pt x="7392045" y="0"/>
                </a:cubicBezTo>
                <a:cubicBezTo>
                  <a:pt x="7553351" y="-23688"/>
                  <a:pt x="7818405" y="34563"/>
                  <a:pt x="8022374" y="0"/>
                </a:cubicBezTo>
                <a:cubicBezTo>
                  <a:pt x="8027602" y="95330"/>
                  <a:pt x="8017310" y="250595"/>
                  <a:pt x="8022374" y="407189"/>
                </a:cubicBezTo>
                <a:cubicBezTo>
                  <a:pt x="8027438" y="563783"/>
                  <a:pt x="7984922" y="726812"/>
                  <a:pt x="8022374" y="830997"/>
                </a:cubicBezTo>
                <a:cubicBezTo>
                  <a:pt x="7898257" y="834593"/>
                  <a:pt x="7839638" y="807374"/>
                  <a:pt x="7690019" y="830997"/>
                </a:cubicBezTo>
                <a:cubicBezTo>
                  <a:pt x="7540401" y="854620"/>
                  <a:pt x="7234848" y="757804"/>
                  <a:pt x="7036768" y="830997"/>
                </a:cubicBezTo>
                <a:cubicBezTo>
                  <a:pt x="6838688" y="904190"/>
                  <a:pt x="6703330" y="787842"/>
                  <a:pt x="6463741" y="830997"/>
                </a:cubicBezTo>
                <a:cubicBezTo>
                  <a:pt x="6224152" y="874152"/>
                  <a:pt x="6178867" y="789437"/>
                  <a:pt x="6051162" y="830997"/>
                </a:cubicBezTo>
                <a:cubicBezTo>
                  <a:pt x="5923457" y="872557"/>
                  <a:pt x="5556963" y="796873"/>
                  <a:pt x="5397912" y="830997"/>
                </a:cubicBezTo>
                <a:cubicBezTo>
                  <a:pt x="5238861" y="865121"/>
                  <a:pt x="5008576" y="824493"/>
                  <a:pt x="4905109" y="830997"/>
                </a:cubicBezTo>
                <a:cubicBezTo>
                  <a:pt x="4801642" y="837501"/>
                  <a:pt x="4441112" y="825607"/>
                  <a:pt x="4251858" y="830997"/>
                </a:cubicBezTo>
                <a:cubicBezTo>
                  <a:pt x="4062604" y="836387"/>
                  <a:pt x="4064012" y="800031"/>
                  <a:pt x="3919503" y="830997"/>
                </a:cubicBezTo>
                <a:cubicBezTo>
                  <a:pt x="3774994" y="861963"/>
                  <a:pt x="3543819" y="819528"/>
                  <a:pt x="3266252" y="830997"/>
                </a:cubicBezTo>
                <a:cubicBezTo>
                  <a:pt x="2988685" y="842466"/>
                  <a:pt x="2768327" y="795501"/>
                  <a:pt x="2613002" y="830997"/>
                </a:cubicBezTo>
                <a:cubicBezTo>
                  <a:pt x="2457677" y="866493"/>
                  <a:pt x="2108508" y="780304"/>
                  <a:pt x="1879528" y="830997"/>
                </a:cubicBezTo>
                <a:cubicBezTo>
                  <a:pt x="1650548" y="881690"/>
                  <a:pt x="1664815" y="819896"/>
                  <a:pt x="1466948" y="830997"/>
                </a:cubicBezTo>
                <a:cubicBezTo>
                  <a:pt x="1269081" y="842098"/>
                  <a:pt x="1186226" y="782722"/>
                  <a:pt x="1054369" y="830997"/>
                </a:cubicBezTo>
                <a:cubicBezTo>
                  <a:pt x="922512" y="879272"/>
                  <a:pt x="835096" y="816274"/>
                  <a:pt x="722014" y="830997"/>
                </a:cubicBezTo>
                <a:cubicBezTo>
                  <a:pt x="608933" y="845720"/>
                  <a:pt x="230392" y="809300"/>
                  <a:pt x="0" y="830997"/>
                </a:cubicBezTo>
                <a:cubicBezTo>
                  <a:pt x="-30052" y="738070"/>
                  <a:pt x="23592" y="553895"/>
                  <a:pt x="0" y="423808"/>
                </a:cubicBezTo>
                <a:cubicBezTo>
                  <a:pt x="-23592" y="293721"/>
                  <a:pt x="49136" y="149630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Quel « monde » ?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</a:rPr>
              <a:t>Nos représentations du monde sont-elles la réalité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31A8C8-A80D-F466-2CB9-94A6820EA287}"/>
              </a:ext>
            </a:extLst>
          </p:cNvPr>
          <p:cNvSpPr txBox="1"/>
          <p:nvPr/>
        </p:nvSpPr>
        <p:spPr>
          <a:xfrm>
            <a:off x="3244561" y="4080802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Voyons-nous le monde tel qu’il est réellement ?</a:t>
            </a:r>
          </a:p>
        </p:txBody>
      </p:sp>
    </p:spTree>
    <p:extLst>
      <p:ext uri="{BB962C8B-B14F-4D97-AF65-F5344CB8AC3E}">
        <p14:creationId xmlns:p14="http://schemas.microsoft.com/office/powerpoint/2010/main" val="754548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5A5FA39-49AB-5B6F-3B63-BAAAC096B0ED}"/>
              </a:ext>
            </a:extLst>
          </p:cNvPr>
          <p:cNvSpPr txBox="1"/>
          <p:nvPr/>
        </p:nvSpPr>
        <p:spPr>
          <a:xfrm>
            <a:off x="2393004" y="637104"/>
            <a:ext cx="8657617" cy="461665"/>
          </a:xfrm>
          <a:custGeom>
            <a:avLst/>
            <a:gdLst>
              <a:gd name="csX0" fmla="*/ 0 w 8657617"/>
              <a:gd name="csY0" fmla="*/ 0 h 461665"/>
              <a:gd name="csX1" fmla="*/ 404022 w 8657617"/>
              <a:gd name="csY1" fmla="*/ 0 h 461665"/>
              <a:gd name="csX2" fmla="*/ 721468 w 8657617"/>
              <a:gd name="csY2" fmla="*/ 0 h 461665"/>
              <a:gd name="csX3" fmla="*/ 1212066 w 8657617"/>
              <a:gd name="csY3" fmla="*/ 0 h 461665"/>
              <a:gd name="csX4" fmla="*/ 1875817 w 8657617"/>
              <a:gd name="csY4" fmla="*/ 0 h 461665"/>
              <a:gd name="csX5" fmla="*/ 2366415 w 8657617"/>
              <a:gd name="csY5" fmla="*/ 0 h 461665"/>
              <a:gd name="csX6" fmla="*/ 2943590 w 8657617"/>
              <a:gd name="csY6" fmla="*/ 0 h 461665"/>
              <a:gd name="csX7" fmla="*/ 3607340 w 8657617"/>
              <a:gd name="csY7" fmla="*/ 0 h 461665"/>
              <a:gd name="csX8" fmla="*/ 4357667 w 8657617"/>
              <a:gd name="csY8" fmla="*/ 0 h 461665"/>
              <a:gd name="csX9" fmla="*/ 4934842 w 8657617"/>
              <a:gd name="csY9" fmla="*/ 0 h 461665"/>
              <a:gd name="csX10" fmla="*/ 5252288 w 8657617"/>
              <a:gd name="csY10" fmla="*/ 0 h 461665"/>
              <a:gd name="csX11" fmla="*/ 5829462 w 8657617"/>
              <a:gd name="csY11" fmla="*/ 0 h 461665"/>
              <a:gd name="csX12" fmla="*/ 6146908 w 8657617"/>
              <a:gd name="csY12" fmla="*/ 0 h 461665"/>
              <a:gd name="csX13" fmla="*/ 6464354 w 8657617"/>
              <a:gd name="csY13" fmla="*/ 0 h 461665"/>
              <a:gd name="csX14" fmla="*/ 7041528 w 8657617"/>
              <a:gd name="csY14" fmla="*/ 0 h 461665"/>
              <a:gd name="csX15" fmla="*/ 7358974 w 8657617"/>
              <a:gd name="csY15" fmla="*/ 0 h 461665"/>
              <a:gd name="csX16" fmla="*/ 8022725 w 8657617"/>
              <a:gd name="csY16" fmla="*/ 0 h 461665"/>
              <a:gd name="csX17" fmla="*/ 8657617 w 8657617"/>
              <a:gd name="csY17" fmla="*/ 0 h 461665"/>
              <a:gd name="csX18" fmla="*/ 8657617 w 8657617"/>
              <a:gd name="csY18" fmla="*/ 461665 h 461665"/>
              <a:gd name="csX19" fmla="*/ 8340171 w 8657617"/>
              <a:gd name="csY19" fmla="*/ 461665 h 461665"/>
              <a:gd name="csX20" fmla="*/ 7676420 w 8657617"/>
              <a:gd name="csY20" fmla="*/ 461665 h 461665"/>
              <a:gd name="csX21" fmla="*/ 7099246 w 8657617"/>
              <a:gd name="csY21" fmla="*/ 461665 h 461665"/>
              <a:gd name="csX22" fmla="*/ 6695224 w 8657617"/>
              <a:gd name="csY22" fmla="*/ 461665 h 461665"/>
              <a:gd name="csX23" fmla="*/ 6031473 w 8657617"/>
              <a:gd name="csY23" fmla="*/ 461665 h 461665"/>
              <a:gd name="csX24" fmla="*/ 5540875 w 8657617"/>
              <a:gd name="csY24" fmla="*/ 461665 h 461665"/>
              <a:gd name="csX25" fmla="*/ 4877124 w 8657617"/>
              <a:gd name="csY25" fmla="*/ 461665 h 461665"/>
              <a:gd name="csX26" fmla="*/ 4559678 w 8657617"/>
              <a:gd name="csY26" fmla="*/ 461665 h 461665"/>
              <a:gd name="csX27" fmla="*/ 3895928 w 8657617"/>
              <a:gd name="csY27" fmla="*/ 461665 h 461665"/>
              <a:gd name="csX28" fmla="*/ 3232177 w 8657617"/>
              <a:gd name="csY28" fmla="*/ 461665 h 461665"/>
              <a:gd name="csX29" fmla="*/ 2481850 w 8657617"/>
              <a:gd name="csY29" fmla="*/ 461665 h 461665"/>
              <a:gd name="csX30" fmla="*/ 2077828 w 8657617"/>
              <a:gd name="csY30" fmla="*/ 461665 h 461665"/>
              <a:gd name="csX31" fmla="*/ 1673806 w 8657617"/>
              <a:gd name="csY31" fmla="*/ 461665 h 461665"/>
              <a:gd name="csX32" fmla="*/ 1356360 w 8657617"/>
              <a:gd name="csY32" fmla="*/ 461665 h 461665"/>
              <a:gd name="csX33" fmla="*/ 606033 w 8657617"/>
              <a:gd name="csY33" fmla="*/ 461665 h 461665"/>
              <a:gd name="csX34" fmla="*/ 0 w 8657617"/>
              <a:gd name="csY34" fmla="*/ 461665 h 461665"/>
              <a:gd name="csX35" fmla="*/ 0 w 8657617"/>
              <a:gd name="csY35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57617" h="461665" extrusionOk="0">
                <a:moveTo>
                  <a:pt x="0" y="0"/>
                </a:moveTo>
                <a:cubicBezTo>
                  <a:pt x="106814" y="-40137"/>
                  <a:pt x="312568" y="27943"/>
                  <a:pt x="404022" y="0"/>
                </a:cubicBezTo>
                <a:cubicBezTo>
                  <a:pt x="495476" y="-27943"/>
                  <a:pt x="566447" y="36860"/>
                  <a:pt x="721468" y="0"/>
                </a:cubicBezTo>
                <a:cubicBezTo>
                  <a:pt x="876489" y="-36860"/>
                  <a:pt x="1035198" y="19349"/>
                  <a:pt x="1212066" y="0"/>
                </a:cubicBezTo>
                <a:cubicBezTo>
                  <a:pt x="1388934" y="-19349"/>
                  <a:pt x="1708780" y="12640"/>
                  <a:pt x="1875817" y="0"/>
                </a:cubicBezTo>
                <a:cubicBezTo>
                  <a:pt x="2042854" y="-12640"/>
                  <a:pt x="2176842" y="46071"/>
                  <a:pt x="2366415" y="0"/>
                </a:cubicBezTo>
                <a:cubicBezTo>
                  <a:pt x="2555988" y="-46071"/>
                  <a:pt x="2737924" y="41198"/>
                  <a:pt x="2943590" y="0"/>
                </a:cubicBezTo>
                <a:cubicBezTo>
                  <a:pt x="3149257" y="-41198"/>
                  <a:pt x="3368778" y="1614"/>
                  <a:pt x="3607340" y="0"/>
                </a:cubicBezTo>
                <a:cubicBezTo>
                  <a:pt x="3845902" y="-1614"/>
                  <a:pt x="4149779" y="81164"/>
                  <a:pt x="4357667" y="0"/>
                </a:cubicBezTo>
                <a:cubicBezTo>
                  <a:pt x="4565555" y="-81164"/>
                  <a:pt x="4695495" y="47371"/>
                  <a:pt x="4934842" y="0"/>
                </a:cubicBezTo>
                <a:cubicBezTo>
                  <a:pt x="5174190" y="-47371"/>
                  <a:pt x="5117342" y="27589"/>
                  <a:pt x="5252288" y="0"/>
                </a:cubicBezTo>
                <a:cubicBezTo>
                  <a:pt x="5387234" y="-27589"/>
                  <a:pt x="5576005" y="56972"/>
                  <a:pt x="5829462" y="0"/>
                </a:cubicBezTo>
                <a:cubicBezTo>
                  <a:pt x="6082919" y="-56972"/>
                  <a:pt x="6030363" y="20305"/>
                  <a:pt x="6146908" y="0"/>
                </a:cubicBezTo>
                <a:cubicBezTo>
                  <a:pt x="6263453" y="-20305"/>
                  <a:pt x="6372865" y="19039"/>
                  <a:pt x="6464354" y="0"/>
                </a:cubicBezTo>
                <a:cubicBezTo>
                  <a:pt x="6555843" y="-19039"/>
                  <a:pt x="6899798" y="58211"/>
                  <a:pt x="7041528" y="0"/>
                </a:cubicBezTo>
                <a:cubicBezTo>
                  <a:pt x="7183258" y="-58211"/>
                  <a:pt x="7229280" y="33430"/>
                  <a:pt x="7358974" y="0"/>
                </a:cubicBezTo>
                <a:cubicBezTo>
                  <a:pt x="7488668" y="-33430"/>
                  <a:pt x="7840186" y="53116"/>
                  <a:pt x="8022725" y="0"/>
                </a:cubicBezTo>
                <a:cubicBezTo>
                  <a:pt x="8205264" y="-53116"/>
                  <a:pt x="8434576" y="23325"/>
                  <a:pt x="8657617" y="0"/>
                </a:cubicBezTo>
                <a:cubicBezTo>
                  <a:pt x="8707017" y="207323"/>
                  <a:pt x="8603943" y="245717"/>
                  <a:pt x="8657617" y="461665"/>
                </a:cubicBezTo>
                <a:cubicBezTo>
                  <a:pt x="8502464" y="499199"/>
                  <a:pt x="8483375" y="426680"/>
                  <a:pt x="8340171" y="461665"/>
                </a:cubicBezTo>
                <a:cubicBezTo>
                  <a:pt x="8196967" y="496650"/>
                  <a:pt x="7858571" y="451650"/>
                  <a:pt x="7676420" y="461665"/>
                </a:cubicBezTo>
                <a:cubicBezTo>
                  <a:pt x="7494269" y="471680"/>
                  <a:pt x="7293569" y="435797"/>
                  <a:pt x="7099246" y="461665"/>
                </a:cubicBezTo>
                <a:cubicBezTo>
                  <a:pt x="6904923" y="487533"/>
                  <a:pt x="6883043" y="428815"/>
                  <a:pt x="6695224" y="461665"/>
                </a:cubicBezTo>
                <a:cubicBezTo>
                  <a:pt x="6507405" y="494515"/>
                  <a:pt x="6306972" y="414885"/>
                  <a:pt x="6031473" y="461665"/>
                </a:cubicBezTo>
                <a:cubicBezTo>
                  <a:pt x="5755974" y="508445"/>
                  <a:pt x="5716118" y="421329"/>
                  <a:pt x="5540875" y="461665"/>
                </a:cubicBezTo>
                <a:cubicBezTo>
                  <a:pt x="5365632" y="502001"/>
                  <a:pt x="5194831" y="420228"/>
                  <a:pt x="4877124" y="461665"/>
                </a:cubicBezTo>
                <a:cubicBezTo>
                  <a:pt x="4559417" y="503102"/>
                  <a:pt x="4700564" y="458095"/>
                  <a:pt x="4559678" y="461665"/>
                </a:cubicBezTo>
                <a:cubicBezTo>
                  <a:pt x="4418792" y="465235"/>
                  <a:pt x="4105130" y="393632"/>
                  <a:pt x="3895928" y="461665"/>
                </a:cubicBezTo>
                <a:cubicBezTo>
                  <a:pt x="3686726" y="529698"/>
                  <a:pt x="3437285" y="448246"/>
                  <a:pt x="3232177" y="461665"/>
                </a:cubicBezTo>
                <a:cubicBezTo>
                  <a:pt x="3027069" y="475084"/>
                  <a:pt x="2668094" y="399527"/>
                  <a:pt x="2481850" y="461665"/>
                </a:cubicBezTo>
                <a:cubicBezTo>
                  <a:pt x="2295606" y="523803"/>
                  <a:pt x="2175302" y="415099"/>
                  <a:pt x="2077828" y="461665"/>
                </a:cubicBezTo>
                <a:cubicBezTo>
                  <a:pt x="1980354" y="508231"/>
                  <a:pt x="1791724" y="445346"/>
                  <a:pt x="1673806" y="461665"/>
                </a:cubicBezTo>
                <a:cubicBezTo>
                  <a:pt x="1555888" y="477984"/>
                  <a:pt x="1490899" y="441628"/>
                  <a:pt x="1356360" y="461665"/>
                </a:cubicBezTo>
                <a:cubicBezTo>
                  <a:pt x="1221821" y="481702"/>
                  <a:pt x="827080" y="383209"/>
                  <a:pt x="606033" y="461665"/>
                </a:cubicBezTo>
                <a:cubicBezTo>
                  <a:pt x="384986" y="540121"/>
                  <a:pt x="281566" y="416959"/>
                  <a:pt x="0" y="461665"/>
                </a:cubicBezTo>
                <a:cubicBezTo>
                  <a:pt x="-39965" y="298886"/>
                  <a:pt x="44136" y="11354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Voyons-nous le monde tel qu’il est réellement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C93ADF-700F-656E-8120-1C242647B14E}"/>
              </a:ext>
            </a:extLst>
          </p:cNvPr>
          <p:cNvSpPr txBox="1"/>
          <p:nvPr/>
        </p:nvSpPr>
        <p:spPr>
          <a:xfrm>
            <a:off x="3036003" y="1558206"/>
            <a:ext cx="6765671" cy="707886"/>
          </a:xfrm>
          <a:custGeom>
            <a:avLst/>
            <a:gdLst>
              <a:gd name="csX0" fmla="*/ 0 w 6765671"/>
              <a:gd name="csY0" fmla="*/ 0 h 707886"/>
              <a:gd name="csX1" fmla="*/ 428492 w 6765671"/>
              <a:gd name="csY1" fmla="*/ 0 h 707886"/>
              <a:gd name="csX2" fmla="*/ 789328 w 6765671"/>
              <a:gd name="csY2" fmla="*/ 0 h 707886"/>
              <a:gd name="csX3" fmla="*/ 1285477 w 6765671"/>
              <a:gd name="csY3" fmla="*/ 0 h 707886"/>
              <a:gd name="csX4" fmla="*/ 1916940 w 6765671"/>
              <a:gd name="csY4" fmla="*/ 0 h 707886"/>
              <a:gd name="csX5" fmla="*/ 2413089 w 6765671"/>
              <a:gd name="csY5" fmla="*/ 0 h 707886"/>
              <a:gd name="csX6" fmla="*/ 2976895 w 6765671"/>
              <a:gd name="csY6" fmla="*/ 0 h 707886"/>
              <a:gd name="csX7" fmla="*/ 3608358 w 6765671"/>
              <a:gd name="csY7" fmla="*/ 0 h 707886"/>
              <a:gd name="csX8" fmla="*/ 4307477 w 6765671"/>
              <a:gd name="csY8" fmla="*/ 0 h 707886"/>
              <a:gd name="csX9" fmla="*/ 4871283 w 6765671"/>
              <a:gd name="csY9" fmla="*/ 0 h 707886"/>
              <a:gd name="csX10" fmla="*/ 5232119 w 6765671"/>
              <a:gd name="csY10" fmla="*/ 0 h 707886"/>
              <a:gd name="csX11" fmla="*/ 5795925 w 6765671"/>
              <a:gd name="csY11" fmla="*/ 0 h 707886"/>
              <a:gd name="csX12" fmla="*/ 6156761 w 6765671"/>
              <a:gd name="csY12" fmla="*/ 0 h 707886"/>
              <a:gd name="csX13" fmla="*/ 6765671 w 6765671"/>
              <a:gd name="csY13" fmla="*/ 0 h 707886"/>
              <a:gd name="csX14" fmla="*/ 6765671 w 6765671"/>
              <a:gd name="csY14" fmla="*/ 353943 h 707886"/>
              <a:gd name="csX15" fmla="*/ 6765671 w 6765671"/>
              <a:gd name="csY15" fmla="*/ 707886 h 707886"/>
              <a:gd name="csX16" fmla="*/ 6201865 w 6765671"/>
              <a:gd name="csY16" fmla="*/ 707886 h 707886"/>
              <a:gd name="csX17" fmla="*/ 5638059 w 6765671"/>
              <a:gd name="csY17" fmla="*/ 707886 h 707886"/>
              <a:gd name="csX18" fmla="*/ 4938940 w 6765671"/>
              <a:gd name="csY18" fmla="*/ 707886 h 707886"/>
              <a:gd name="csX19" fmla="*/ 4442791 w 6765671"/>
              <a:gd name="csY19" fmla="*/ 707886 h 707886"/>
              <a:gd name="csX20" fmla="*/ 3811328 w 6765671"/>
              <a:gd name="csY20" fmla="*/ 707886 h 707886"/>
              <a:gd name="csX21" fmla="*/ 3247522 w 6765671"/>
              <a:gd name="csY21" fmla="*/ 707886 h 707886"/>
              <a:gd name="csX22" fmla="*/ 2819030 w 6765671"/>
              <a:gd name="csY22" fmla="*/ 707886 h 707886"/>
              <a:gd name="csX23" fmla="*/ 2187567 w 6765671"/>
              <a:gd name="csY23" fmla="*/ 707886 h 707886"/>
              <a:gd name="csX24" fmla="*/ 1691418 w 6765671"/>
              <a:gd name="csY24" fmla="*/ 707886 h 707886"/>
              <a:gd name="csX25" fmla="*/ 1059955 w 6765671"/>
              <a:gd name="csY25" fmla="*/ 707886 h 707886"/>
              <a:gd name="csX26" fmla="*/ 699119 w 6765671"/>
              <a:gd name="csY26" fmla="*/ 707886 h 707886"/>
              <a:gd name="csX27" fmla="*/ 0 w 6765671"/>
              <a:gd name="csY27" fmla="*/ 707886 h 707886"/>
              <a:gd name="csX28" fmla="*/ 0 w 6765671"/>
              <a:gd name="csY28" fmla="*/ 346864 h 707886"/>
              <a:gd name="csX29" fmla="*/ 0 w 6765671"/>
              <a:gd name="csY29" fmla="*/ 0 h 707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765671" h="707886" extrusionOk="0">
                <a:moveTo>
                  <a:pt x="0" y="0"/>
                </a:moveTo>
                <a:cubicBezTo>
                  <a:pt x="99090" y="-35912"/>
                  <a:pt x="299678" y="18179"/>
                  <a:pt x="428492" y="0"/>
                </a:cubicBezTo>
                <a:cubicBezTo>
                  <a:pt x="557306" y="-18179"/>
                  <a:pt x="634128" y="5036"/>
                  <a:pt x="789328" y="0"/>
                </a:cubicBezTo>
                <a:cubicBezTo>
                  <a:pt x="944528" y="-5036"/>
                  <a:pt x="1102808" y="4074"/>
                  <a:pt x="1285477" y="0"/>
                </a:cubicBezTo>
                <a:cubicBezTo>
                  <a:pt x="1468146" y="-4074"/>
                  <a:pt x="1789221" y="9913"/>
                  <a:pt x="1916940" y="0"/>
                </a:cubicBezTo>
                <a:cubicBezTo>
                  <a:pt x="2044659" y="-9913"/>
                  <a:pt x="2190284" y="7480"/>
                  <a:pt x="2413089" y="0"/>
                </a:cubicBezTo>
                <a:cubicBezTo>
                  <a:pt x="2635894" y="-7480"/>
                  <a:pt x="2782405" y="58061"/>
                  <a:pt x="2976895" y="0"/>
                </a:cubicBezTo>
                <a:cubicBezTo>
                  <a:pt x="3171385" y="-58061"/>
                  <a:pt x="3474597" y="75336"/>
                  <a:pt x="3608358" y="0"/>
                </a:cubicBezTo>
                <a:cubicBezTo>
                  <a:pt x="3742119" y="-75336"/>
                  <a:pt x="3965793" y="39386"/>
                  <a:pt x="4307477" y="0"/>
                </a:cubicBezTo>
                <a:cubicBezTo>
                  <a:pt x="4649161" y="-39386"/>
                  <a:pt x="4716266" y="47189"/>
                  <a:pt x="4871283" y="0"/>
                </a:cubicBezTo>
                <a:cubicBezTo>
                  <a:pt x="5026300" y="-47189"/>
                  <a:pt x="5119332" y="30836"/>
                  <a:pt x="5232119" y="0"/>
                </a:cubicBezTo>
                <a:cubicBezTo>
                  <a:pt x="5344906" y="-30836"/>
                  <a:pt x="5599106" y="27728"/>
                  <a:pt x="5795925" y="0"/>
                </a:cubicBezTo>
                <a:cubicBezTo>
                  <a:pt x="5992744" y="-27728"/>
                  <a:pt x="6037053" y="36508"/>
                  <a:pt x="6156761" y="0"/>
                </a:cubicBezTo>
                <a:cubicBezTo>
                  <a:pt x="6276469" y="-36508"/>
                  <a:pt x="6548434" y="29926"/>
                  <a:pt x="6765671" y="0"/>
                </a:cubicBezTo>
                <a:cubicBezTo>
                  <a:pt x="6765928" y="127719"/>
                  <a:pt x="6758909" y="228096"/>
                  <a:pt x="6765671" y="353943"/>
                </a:cubicBezTo>
                <a:cubicBezTo>
                  <a:pt x="6772433" y="479790"/>
                  <a:pt x="6728838" y="584250"/>
                  <a:pt x="6765671" y="707886"/>
                </a:cubicBezTo>
                <a:cubicBezTo>
                  <a:pt x="6538386" y="716952"/>
                  <a:pt x="6400507" y="680775"/>
                  <a:pt x="6201865" y="707886"/>
                </a:cubicBezTo>
                <a:cubicBezTo>
                  <a:pt x="6003223" y="734997"/>
                  <a:pt x="5783523" y="664407"/>
                  <a:pt x="5638059" y="707886"/>
                </a:cubicBezTo>
                <a:cubicBezTo>
                  <a:pt x="5492595" y="751365"/>
                  <a:pt x="5144796" y="691215"/>
                  <a:pt x="4938940" y="707886"/>
                </a:cubicBezTo>
                <a:cubicBezTo>
                  <a:pt x="4733084" y="724557"/>
                  <a:pt x="4622028" y="705025"/>
                  <a:pt x="4442791" y="707886"/>
                </a:cubicBezTo>
                <a:cubicBezTo>
                  <a:pt x="4263554" y="710747"/>
                  <a:pt x="4045251" y="632140"/>
                  <a:pt x="3811328" y="707886"/>
                </a:cubicBezTo>
                <a:cubicBezTo>
                  <a:pt x="3577405" y="783632"/>
                  <a:pt x="3415536" y="702447"/>
                  <a:pt x="3247522" y="707886"/>
                </a:cubicBezTo>
                <a:cubicBezTo>
                  <a:pt x="3079508" y="713325"/>
                  <a:pt x="3009171" y="701586"/>
                  <a:pt x="2819030" y="707886"/>
                </a:cubicBezTo>
                <a:cubicBezTo>
                  <a:pt x="2628889" y="714186"/>
                  <a:pt x="2330937" y="705721"/>
                  <a:pt x="2187567" y="707886"/>
                </a:cubicBezTo>
                <a:cubicBezTo>
                  <a:pt x="2044197" y="710051"/>
                  <a:pt x="1913909" y="664995"/>
                  <a:pt x="1691418" y="707886"/>
                </a:cubicBezTo>
                <a:cubicBezTo>
                  <a:pt x="1468927" y="750777"/>
                  <a:pt x="1284819" y="652406"/>
                  <a:pt x="1059955" y="707886"/>
                </a:cubicBezTo>
                <a:cubicBezTo>
                  <a:pt x="835091" y="763366"/>
                  <a:pt x="816901" y="703227"/>
                  <a:pt x="699119" y="707886"/>
                </a:cubicBezTo>
                <a:cubicBezTo>
                  <a:pt x="581337" y="712545"/>
                  <a:pt x="187450" y="627070"/>
                  <a:pt x="0" y="707886"/>
                </a:cubicBezTo>
                <a:cubicBezTo>
                  <a:pt x="-2755" y="635386"/>
                  <a:pt x="24468" y="479235"/>
                  <a:pt x="0" y="346864"/>
                </a:cubicBezTo>
                <a:cubicBezTo>
                  <a:pt x="-24468" y="214493"/>
                  <a:pt x="35111" y="158830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Les limites de nos sens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Le rôle des instruments scientifiques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ADE2068-79AE-B216-DC59-C1AD990BA879}"/>
              </a:ext>
            </a:extLst>
          </p:cNvPr>
          <p:cNvGrpSpPr/>
          <p:nvPr/>
        </p:nvGrpSpPr>
        <p:grpSpPr>
          <a:xfrm>
            <a:off x="1663183" y="3047754"/>
            <a:ext cx="3314267" cy="1979643"/>
            <a:chOff x="1751347" y="2972683"/>
            <a:chExt cx="4001482" cy="236445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1C588EE-9822-2D55-E317-497D1DB87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226" r="673" b="43972"/>
            <a:stretch>
              <a:fillRect/>
            </a:stretch>
          </p:blipFill>
          <p:spPr>
            <a:xfrm>
              <a:off x="1751347" y="2990138"/>
              <a:ext cx="4001482" cy="2346996"/>
            </a:xfrm>
            <a:prstGeom prst="rect">
              <a:avLst/>
            </a:prstGeom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A186EF5-5D4C-B418-6E52-48E506047449}"/>
                </a:ext>
              </a:extLst>
            </p:cNvPr>
            <p:cNvSpPr/>
            <p:nvPr/>
          </p:nvSpPr>
          <p:spPr>
            <a:xfrm>
              <a:off x="3498084" y="2972683"/>
              <a:ext cx="165370" cy="236382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7C2352E-91DB-D0DC-3964-A5A7FD351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62368"/>
            <a:ext cx="1920406" cy="2237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B8B780-6F50-8ECF-1766-57F43EB0C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245" y="3153816"/>
            <a:ext cx="270685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3799</TotalTime>
  <Words>1260</Words>
  <Application>Microsoft Office PowerPoint</Application>
  <PresentationFormat>Grand écran</PresentationFormat>
  <Paragraphs>159</Paragraphs>
  <Slides>21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Aptos</vt:lpstr>
      <vt:lpstr>Arial</vt:lpstr>
      <vt:lpstr>Cambria Math</vt:lpstr>
      <vt:lpstr>Century Gothic</vt:lpstr>
      <vt:lpstr>Wingdings</vt:lpstr>
      <vt:lpstr>Wingdings 3</vt:lpstr>
      <vt:lpstr>Brin</vt:lpstr>
      <vt:lpstr>Comprendre le monde et sa complexité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Remaud Bernard</dc:creator>
  <cp:lastModifiedBy>Remaud Bernard</cp:lastModifiedBy>
  <cp:revision>31</cp:revision>
  <cp:lastPrinted>2026-06-11T08:27:49Z</cp:lastPrinted>
  <dcterms:created xsi:type="dcterms:W3CDTF">2026-05-10T09:23:47Z</dcterms:created>
  <dcterms:modified xsi:type="dcterms:W3CDTF">2026-06-24T08:55:32Z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xmlns="http://creativecommons.org/ns#" xmlns:rdf="http://www.w3.org/1999/02/22-rdf-syntax-ns#"&gt;&lt;Work xmlns:dc="http://purl.org/dc/elements/1.1/" rdf:about=""&gt;&lt;license rdf:resource="http://creativecommons.org/licenses/by-sa/4.0/" /&gt;&lt;/Work&gt;&lt;License rdf:about="http://creativecommons.org/licenses/by-sa/4.0/"&gt;&lt;permits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/&gt;&lt;/License&gt;&lt;/rdf:RDF&gt;&lt;/rdf&gt;&lt;licenserdf&gt;&lt;rdf:RDF xmlns="http://creativecommons.org/ns#" xmlns:rdf="http://www.w3.org/1999/02/22-rdf-syntax-ns#"&gt;&lt;License rdf:about="http://creativecommons.org/licenses/by-sa/4.0/"&gt;&lt;permits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/&gt;&lt;/License&gt;&lt;/rdf:RDF&gt;&lt;/licenserdf&gt;&lt;html&gt;&lt;a rel="license" href="http://creativecommons.org/licenses/by-sa/4.0/"&gt;&lt;img alt="Creative Commons License" style="border-width:0" src="http://i.creativecommons.org/l/by-sa/4.0/88x31.png" /&gt;&lt;/a&gt;&lt;br /&gt;This work is licensed under a &lt;a rel="license" href="http://creativecommons.org/licenses/by-sa/4.0/"&gt;Creative Commons Attribution-ShareAlike 4.0 International License&lt;/a&gt;.&lt;/html&gt;&lt;/result&gt;</vt:lpwstr>
  </property>
</Properties>
</file>